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76" r:id="rId3"/>
    <p:sldId id="257" r:id="rId4"/>
    <p:sldId id="258" r:id="rId5"/>
    <p:sldId id="259" r:id="rId6"/>
    <p:sldId id="261" r:id="rId7"/>
    <p:sldId id="264" r:id="rId8"/>
    <p:sldId id="265" r:id="rId9"/>
    <p:sldId id="267" r:id="rId10"/>
    <p:sldId id="262" r:id="rId11"/>
    <p:sldId id="263" r:id="rId12"/>
    <p:sldId id="269" r:id="rId13"/>
    <p:sldId id="270" r:id="rId14"/>
    <p:sldId id="271" r:id="rId15"/>
    <p:sldId id="273" r:id="rId16"/>
    <p:sldId id="274" r:id="rId17"/>
    <p:sldId id="275" r:id="rId18"/>
    <p:sldId id="277" r:id="rId19"/>
    <p:sldId id="279" r:id="rId20"/>
    <p:sldId id="280" r:id="rId21"/>
    <p:sldId id="281" r:id="rId22"/>
    <p:sldId id="282" r:id="rId23"/>
    <p:sldId id="278" r:id="rId24"/>
    <p:sldId id="283" r:id="rId25"/>
    <p:sldId id="284" r:id="rId26"/>
    <p:sldId id="285" r:id="rId27"/>
    <p:sldId id="286" r:id="rId28"/>
    <p:sldId id="288" r:id="rId29"/>
    <p:sldId id="289" r:id="rId30"/>
    <p:sldId id="290" r:id="rId31"/>
    <p:sldId id="292" r:id="rId32"/>
    <p:sldId id="291" r:id="rId33"/>
    <p:sldId id="293" r:id="rId34"/>
    <p:sldId id="294" r:id="rId35"/>
    <p:sldId id="295" r:id="rId36"/>
    <p:sldId id="296" r:id="rId37"/>
    <p:sldId id="297" r:id="rId38"/>
    <p:sldId id="318" r:id="rId39"/>
    <p:sldId id="319" r:id="rId40"/>
    <p:sldId id="320" r:id="rId41"/>
    <p:sldId id="314" r:id="rId42"/>
    <p:sldId id="315" r:id="rId43"/>
    <p:sldId id="316" r:id="rId44"/>
    <p:sldId id="31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7" r:id="rId54"/>
    <p:sldId id="306" r:id="rId55"/>
    <p:sldId id="308" r:id="rId56"/>
    <p:sldId id="309" r:id="rId57"/>
    <p:sldId id="310" r:id="rId58"/>
    <p:sldId id="311" r:id="rId59"/>
    <p:sldId id="324" r:id="rId60"/>
    <p:sldId id="325" r:id="rId61"/>
    <p:sldId id="323" r:id="rId62"/>
    <p:sldId id="312" r:id="rId63"/>
    <p:sldId id="313" r:id="rId64"/>
    <p:sldId id="321" r:id="rId65"/>
    <p:sldId id="322" r:id="rId66"/>
    <p:sldId id="326" r:id="rId67"/>
    <p:sldId id="327" r:id="rId68"/>
    <p:sldId id="329" r:id="rId69"/>
    <p:sldId id="328" r:id="rId70"/>
    <p:sldId id="330" r:id="rId71"/>
    <p:sldId id="337" r:id="rId72"/>
    <p:sldId id="338" r:id="rId73"/>
    <p:sldId id="333" r:id="rId74"/>
    <p:sldId id="339" r:id="rId75"/>
    <p:sldId id="334" r:id="rId76"/>
    <p:sldId id="340" r:id="rId77"/>
    <p:sldId id="335" r:id="rId78"/>
    <p:sldId id="352" r:id="rId79"/>
    <p:sldId id="336" r:id="rId80"/>
    <p:sldId id="350" r:id="rId81"/>
    <p:sldId id="351" r:id="rId82"/>
    <p:sldId id="331" r:id="rId83"/>
    <p:sldId id="332" r:id="rId84"/>
    <p:sldId id="349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1" autoAdjust="0"/>
    <p:restoredTop sz="93842" autoAdjust="0"/>
  </p:normalViewPr>
  <p:slideViewPr>
    <p:cSldViewPr snapToGrid="0">
      <p:cViewPr varScale="1">
        <p:scale>
          <a:sx n="80" d="100"/>
          <a:sy n="80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3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611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4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67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95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1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7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8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6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E071B1-0D5B-4584-84F2-D98B30ACE55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27F8190-77B2-417E-B81B-237F49CF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45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hyperlink" Target="https://www.geeksforgeeks.org/what-is-system-design-learn-system-design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scalability-and-how-to-achieve-it-learn-system-design/" TargetMode="External"/><Relationship Id="rId2" Type="http://schemas.openxmlformats.org/officeDocument/2006/relationships/hyperlink" Target="https://www.geeksforgeeks.org/inroduction-to-modularity-and-interfaces-in-system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system-design-horizontal-and-vertical-scalin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load-balancer-system-design/" TargetMode="External"/><Relationship Id="rId2" Type="http://schemas.openxmlformats.org/officeDocument/2006/relationships/hyperlink" Target="https://www.geeksforgeeks.org/redundancy-system-desig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aching-system-design-concept-for-beginners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in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in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geeksforgeeks.org/service-oriented-architecture/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loud-based-services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what-is-custom-software-development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A5CF-1728-AD8B-114B-A27212E2A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System design and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EED2A-1971-A516-5C8A-2B41FBB0A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UNIT 5</a:t>
            </a:r>
          </a:p>
        </p:txBody>
      </p:sp>
    </p:spTree>
    <p:extLst>
      <p:ext uri="{BB962C8B-B14F-4D97-AF65-F5344CB8AC3E}">
        <p14:creationId xmlns:p14="http://schemas.microsoft.com/office/powerpoint/2010/main" val="3282708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C6CD-B779-CDDD-4D00-26BBD070C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 can be cheaper and faster to implement than custom software.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also be a good option for businesses with standard needs.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 may have fixed features and may not be flexible enough for businesses with evolving needs.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927-EA1B-7B55-A827-69005B8BC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Outsourcing 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Outsourcing software development involves hiring a third party to develop the software for you.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Outsourcing software development is the practice of hiring external organizations or teams to handle the design, development, testing, or maintenance of software projects.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This strategy allows businesses to focus on their core competencies while leveraging the expertise of specialized developers.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Outsourcing can save money on labor, operations, and overhead costs.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also be less costly than hiring an in-house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2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6946-3C52-F059-AE87-F739691D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Examples of Outsourcing Software Development</a:t>
            </a:r>
          </a:p>
          <a:p>
            <a:r>
              <a:rPr lang="en-US" b="1" dirty="0"/>
              <a:t>Example 1: Mobile App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retail business hires an outsourcing company to develop a mobile app for e-commerce, including features like payment integration, user authentication, and inventory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 2: Software Modernization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healthcare provider outsources the modernization of a legacy patient management system to a third-party team specializing in healthcare IT solutions.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 3: Startups Scaling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startup with limited technical resources outsources the development of its Minimum Viable Product (MVP) to get to market faster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3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691C-8FA2-641E-6477-6D92F0F17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Advantages of Outsourcing Software Development</a:t>
            </a:r>
          </a:p>
          <a:p>
            <a:r>
              <a:rPr lang="en-US" b="1" dirty="0"/>
              <a:t>1. Cost Savings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costs associated with hiring, training, and maintaining in-house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cheaper to outsource to countries with lower labor costs.</a:t>
            </a:r>
          </a:p>
          <a:p>
            <a:r>
              <a:rPr lang="en-US" b="1" dirty="0"/>
              <a:t>2. Access to a Global Talent Pool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access to skilled professionals and specialists who may not be locally 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businesses to find developers with niche expertise.</a:t>
            </a:r>
          </a:p>
          <a:p>
            <a:r>
              <a:rPr lang="en-US" b="1" dirty="0"/>
              <a:t>3. Focus on Core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organizations to concentrate on their core operations while leaving software development to experts.</a:t>
            </a:r>
          </a:p>
          <a:p>
            <a:r>
              <a:rPr lang="en-US" b="1" dirty="0"/>
              <a:t>4. Faster Time-to-Market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Dedicated outsourcing teams can accelerate development timelines.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businesses launch products faster and stay competitive.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9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BFB1-7AD7-ACF9-BB07-8EBB7BC74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Disadvantages to Consider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Communication Barriers: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Differences in time zones, language, or cultural understanding can affect collaboration.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Quality Concerns: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Without proper vetting, quality may not meet expectations.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Security Risks: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Sharing sensitive information with an external team poses data security challenges.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Dependency: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Over-reliance on a single outsourcing partner can become a risk if issues arise.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35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CC0A-DE70-B84F-D49F-BE259FCD5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34"/>
            <a:ext cx="12192000" cy="920162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Packaged Software, Custom Software, and Outsourcing Software 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0AACA9-B474-AA11-F3A2-5060A9284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655063"/>
              </p:ext>
            </p:extLst>
          </p:nvPr>
        </p:nvGraphicFramePr>
        <p:xfrm>
          <a:off x="39757" y="725556"/>
          <a:ext cx="12152243" cy="6222633"/>
        </p:xfrm>
        <a:graphic>
          <a:graphicData uri="http://schemas.openxmlformats.org/drawingml/2006/table">
            <a:tbl>
              <a:tblPr/>
              <a:tblGrid>
                <a:gridCol w="3008243">
                  <a:extLst>
                    <a:ext uri="{9D8B030D-6E8A-4147-A177-3AD203B41FA5}">
                      <a16:colId xmlns:a16="http://schemas.microsoft.com/office/drawing/2014/main" val="36091608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423177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684593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13996705"/>
                    </a:ext>
                  </a:extLst>
                </a:gridCol>
              </a:tblGrid>
              <a:tr h="591635">
                <a:tc>
                  <a:txBody>
                    <a:bodyPr/>
                    <a:lstStyle/>
                    <a:p>
                      <a:r>
                        <a:rPr lang="en-US" sz="1800" b="1" dirty="0"/>
                        <a:t>Aspect</a:t>
                      </a:r>
                      <a:endParaRPr lang="en-US" sz="1800" dirty="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Packaged Software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Custom Software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Outsourcing Software Development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9800324"/>
                  </a:ext>
                </a:extLst>
              </a:tr>
              <a:tr h="1099375">
                <a:tc>
                  <a:txBody>
                    <a:bodyPr/>
                    <a:lstStyle/>
                    <a:p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Pre-built, ready-to-use software designed for general use by a broad audience.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Tailored software developed specifically to meet the unique needs of a business or individual.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Delegating software development tasks to an external team or organization.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63477"/>
                  </a:ext>
                </a:extLst>
              </a:tr>
              <a:tr h="1099375">
                <a:tc>
                  <a:txBody>
                    <a:bodyPr/>
                    <a:lstStyle/>
                    <a:p>
                      <a:r>
                        <a:rPr lang="en-US" sz="1800" b="1" dirty="0"/>
                        <a:t>Development Process</a:t>
                      </a:r>
                      <a:endParaRPr lang="en-US" sz="1800" dirty="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Already developed and available for purchase; no customization.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Developed from scratch based on specific business requirements.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External teams or firms handle the design, development, or maintenance of software.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14512"/>
                  </a:ext>
                </a:extLst>
              </a:tr>
              <a:tr h="1099375">
                <a:tc>
                  <a:txBody>
                    <a:bodyPr/>
                    <a:lstStyle/>
                    <a:p>
                      <a:r>
                        <a:rPr lang="en-US" sz="1800" b="1"/>
                        <a:t>Customization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Limited or no customization options.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Fully customizable to meet unique requirements.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Customization depends on the outsourcing agreement and project needs.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35838"/>
                  </a:ext>
                </a:extLst>
              </a:tr>
              <a:tr h="1099375">
                <a:tc>
                  <a:txBody>
                    <a:bodyPr/>
                    <a:lstStyle/>
                    <a:p>
                      <a:r>
                        <a:rPr lang="en-US" sz="1800" b="1"/>
                        <a:t>Cost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Usually cheaper upfront but may include recurring licensing fees.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Higher initial cost due to custom development but no recurring licensing fees.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Costs vary depending on the outsourcing model (onshore, offshore, nearshore).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646356"/>
                  </a:ext>
                </a:extLst>
              </a:tr>
              <a:tr h="1099375">
                <a:tc>
                  <a:txBody>
                    <a:bodyPr/>
                    <a:lstStyle/>
                    <a:p>
                      <a:r>
                        <a:rPr lang="en-US" sz="1800" b="1"/>
                        <a:t>Time to Implement</a:t>
                      </a:r>
                      <a:endParaRPr lang="en-US" sz="18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Quick, as it’s ready-made.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Longer, as it requires full development and testing.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Time depends on the outsourcing team’s efficiency and project scope.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47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6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F67D0-0CC5-D109-D076-AAAE3F3EB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45463" cy="6858000"/>
          </a:xfrm>
        </p:spPr>
      </p:pic>
    </p:spTree>
    <p:extLst>
      <p:ext uri="{BB962C8B-B14F-4D97-AF65-F5344CB8AC3E}">
        <p14:creationId xmlns:p14="http://schemas.microsoft.com/office/powerpoint/2010/main" val="352304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B541F1-0FC9-2B7D-42D5-D9AD4C2FF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02" y="0"/>
            <a:ext cx="12147897" cy="6858000"/>
          </a:xfrm>
        </p:spPr>
      </p:pic>
    </p:spTree>
    <p:extLst>
      <p:ext uri="{BB962C8B-B14F-4D97-AF65-F5344CB8AC3E}">
        <p14:creationId xmlns:p14="http://schemas.microsoft.com/office/powerpoint/2010/main" val="90595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DE06-40BF-040D-49CB-7AAAFC09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are system acquisition strategies?</a:t>
            </a:r>
          </a:p>
          <a:p>
            <a:r>
              <a:rPr lang="en-US" dirty="0">
                <a:effectLst/>
              </a:rPr>
              <a:t>The acquisition strategy is </a:t>
            </a:r>
            <a:r>
              <a:rPr lang="en-US" b="1" dirty="0">
                <a:effectLst/>
              </a:rPr>
              <a:t>an integrated plan that identifies the overall approach to rapidly and iteratively acquire, develop, deliver, and sustain software capabilities to meet the users' needs</a:t>
            </a:r>
            <a:r>
              <a:rPr lang="en-US" dirty="0">
                <a:effectLst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7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F815D-A110-1D91-692B-BE236CD4C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Developing system acquisition strategies based on business needs involves a systematic process to identify, evaluate, and implement systems that align with organizational goals.</a:t>
            </a:r>
          </a:p>
          <a:p>
            <a:r>
              <a:rPr lang="en-US" dirty="0"/>
              <a:t> Here are the key steps:</a:t>
            </a:r>
          </a:p>
          <a:p>
            <a:pPr marL="0" indent="0">
              <a:buNone/>
            </a:pPr>
            <a:r>
              <a:rPr lang="en-US" b="1" dirty="0"/>
              <a:t>1. Understand Business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stakeholder interviews to identify pain points and desired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existing systems to determine gaps and inefficiencies.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Prioritize needs based on organizational goals, scalability, and budget.</a:t>
            </a:r>
          </a:p>
          <a:p>
            <a:pPr marL="3690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Define Objectives and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clear set of functional and technical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performance metrics, integration needs, and compliance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a budget and timeline for acquisition.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60A5-2777-D4B3-7520-45DB78E4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Transition from Requirements to Design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 development vs packaged software vs outsourcing.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Developing system acquisition strategies based on business needs.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 Design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Designing client-server architectures and multi-tiered systems.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cloud architecture and its relevance to modern system design.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Operational, performance, and security considerations in architecture design.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Interface Design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Principles for effective UI design: Layout, aesthetics, consistency, and usability.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238125" algn="l"/>
                <a:tab pos="457200" algn="l"/>
                <a:tab pos="838200" algn="l"/>
                <a:tab pos="1925955" algn="r"/>
                <a:tab pos="6515100" algn="r"/>
              </a:tabLst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Prototyping and evaluating user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86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5998-4839-1D5C-7B74-C7D3D14A3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48670"/>
          </a:xfrm>
        </p:spPr>
        <p:txBody>
          <a:bodyPr>
            <a:normAutofit/>
          </a:bodyPr>
          <a:lstStyle/>
          <a:p>
            <a:r>
              <a:rPr lang="en-US" b="1" dirty="0"/>
              <a:t>3. Market Research and Vendor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available solutions, including off-the-shelf, custom, or hybrid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Request proposals (RFP) or quotes (RFQ) from vendors.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vendors based on reliability, customer reviews, and long-term support.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b="1" dirty="0"/>
              <a:t>4. Assessment and Feasibility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 cost-benefit and ROI analysis for potential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technical compatibility and scalability with existing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risk assessments, including potential implementation challenges.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86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0691-07BE-3877-F1F0-6D2B89875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Stakeholder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Involve key stakeholders to gain feedback on potential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alignment with organizational culture and change management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Communicate benefits and gather consensus to reduce resistance.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6. Pilot Testing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 trial or pilot program to test the system in a controlled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 performance data and user feedback during the trial.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outcomes against pre-defined success metrics.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43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93BAB-86ED-1B40-1F63-9551C233C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7. Decision and Acquisition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 the system that meets the business needs most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Negotiate terms with the vendor, focusing on warranties, training, and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Finalize contracts and purchase agreements.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8. Implementation and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for system deployment, including training schedules and data migration.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integration with other business systems and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progress and address issues promptly during the rollout.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587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1C59-DE47-0362-6C9D-6DEDBCD8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46226" cy="6176963"/>
          </a:xfrm>
        </p:spPr>
        <p:txBody>
          <a:bodyPr>
            <a:normAutofit/>
          </a:bodyPr>
          <a:lstStyle/>
          <a:p>
            <a:r>
              <a:rPr lang="en-US" b="1" dirty="0"/>
              <a:t>9. Monitoring and Continuous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Establish KPIs to measure the system’s performance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Solicit feedback from users to refine the system and address evolving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 the system as required to stay aligned with business objectives.</a:t>
            </a:r>
          </a:p>
          <a:p>
            <a:r>
              <a:rPr lang="en-US" dirty="0"/>
              <a:t>This process ensures that the selected system not only meets immediate requirements but also supports long-term growth and adaptability.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5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BBF4-62CA-C96A-ACB0-4086EF8F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/>
              <a:t>System architecture design</a:t>
            </a:r>
          </a:p>
          <a:p>
            <a:r>
              <a:rPr lang="en-US" dirty="0"/>
              <a:t>System architecture design is the process of defining the structure and behavior of a system.</a:t>
            </a:r>
          </a:p>
          <a:p>
            <a:endParaRPr lang="en-US" dirty="0"/>
          </a:p>
          <a:p>
            <a:r>
              <a:rPr lang="en-US" dirty="0"/>
              <a:t> It's a vital part of software engineering that serves as a blueprint for the system and project. </a:t>
            </a:r>
          </a:p>
          <a:p>
            <a:endParaRPr lang="en-US" dirty="0"/>
          </a:p>
          <a:p>
            <a:r>
              <a:rPr lang="en-US" dirty="0"/>
              <a:t>System Architecture design involves </a:t>
            </a:r>
            <a:r>
              <a:rPr lang="en-US" b="1" dirty="0"/>
              <a:t>creating a blueprint for your system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This blueprint defines the components, their interactions, and the technology stack to be used.</a:t>
            </a:r>
          </a:p>
        </p:txBody>
      </p:sp>
    </p:spTree>
    <p:extLst>
      <p:ext uri="{BB962C8B-B14F-4D97-AF65-F5344CB8AC3E}">
        <p14:creationId xmlns:p14="http://schemas.microsoft.com/office/powerpoint/2010/main" val="1715471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89B4F-B738-1378-9E53-8AACA3193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653994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System architecture diagram </a:t>
            </a:r>
          </a:p>
          <a:p>
            <a:r>
              <a:rPr lang="en-US" dirty="0"/>
              <a:t>The system architecture diagram is a visual representation of the system architecture.</a:t>
            </a:r>
          </a:p>
          <a:p>
            <a:endParaRPr lang="en-US" dirty="0"/>
          </a:p>
          <a:p>
            <a:r>
              <a:rPr lang="en-US" dirty="0"/>
              <a:t> It shows the connections between the various components of the system and indicates what functions each component performs. </a:t>
            </a:r>
          </a:p>
          <a:p>
            <a:endParaRPr lang="en-US" dirty="0"/>
          </a:p>
          <a:p>
            <a:r>
              <a:rPr lang="en-US" dirty="0"/>
              <a:t>The general system representation shows the major functions of the system and the relationships between the various system components.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E31802-A08D-14DA-AD58-77177D990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948" y="308115"/>
            <a:ext cx="5652052" cy="5764694"/>
          </a:xfrm>
        </p:spPr>
      </p:pic>
    </p:spTree>
    <p:extLst>
      <p:ext uri="{BB962C8B-B14F-4D97-AF65-F5344CB8AC3E}">
        <p14:creationId xmlns:p14="http://schemas.microsoft.com/office/powerpoint/2010/main" val="476225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BAE5-BF27-84EE-8DAD-0F680238A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748416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Client-server architecture</a:t>
            </a:r>
          </a:p>
          <a:p>
            <a:r>
              <a:rPr lang="en-US" dirty="0"/>
              <a:t>Client-server architecture is a fundamental concept in </a:t>
            </a:r>
            <a:r>
              <a:rPr lang="en-US" dirty="0">
                <a:hlinkClick r:id="rId2"/>
              </a:rPr>
              <a:t>system design</a:t>
            </a:r>
            <a:r>
              <a:rPr lang="en-US" dirty="0"/>
              <a:t> where a network involves multiple clients and a server.</a:t>
            </a:r>
          </a:p>
          <a:p>
            <a:r>
              <a:rPr lang="en-US" dirty="0"/>
              <a:t> Clients are devices or programs that request services or resources, while the server is a powerful machine providing these resources or services.</a:t>
            </a:r>
          </a:p>
          <a:p>
            <a:r>
              <a:rPr lang="en-US" dirty="0"/>
              <a:t> This architecture allows efficient data management and resource sharing, making it popular in web applications, databases, and other network-based systems.</a:t>
            </a:r>
          </a:p>
          <a:p>
            <a:r>
              <a:rPr lang="en-US" dirty="0"/>
              <a:t> By separating roles and distributing tasks, client-server architecture enhances performance, scalability, and security.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DADD49-954E-1E1A-1457-62DE7F2AC6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678" y="407504"/>
            <a:ext cx="4522304" cy="5049079"/>
          </a:xfrm>
        </p:spPr>
      </p:pic>
    </p:spTree>
    <p:extLst>
      <p:ext uri="{BB962C8B-B14F-4D97-AF65-F5344CB8AC3E}">
        <p14:creationId xmlns:p14="http://schemas.microsoft.com/office/powerpoint/2010/main" val="60584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5FCB22-6CDC-C745-7784-033EACF7A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What is Client-Server Architecture?</a:t>
            </a:r>
          </a:p>
          <a:p>
            <a:pPr rtl="0"/>
            <a:r>
              <a:rPr lang="en-US" dirty="0"/>
              <a:t>Client-server architecture is a cornerstone of modern system design, where the network infrastructure is structured to include multiple clients and a central server.</a:t>
            </a:r>
          </a:p>
          <a:p>
            <a:pPr rtl="0"/>
            <a:r>
              <a:rPr lang="en-US" dirty="0"/>
              <a:t> In this model, clients are devices or programs that make requests for services or resources, while the server is a powerful machine or software that fulfills these requests.</a:t>
            </a:r>
          </a:p>
          <a:p>
            <a:pPr rtl="0"/>
            <a:r>
              <a:rPr lang="en-US" dirty="0"/>
              <a:t> Communication between clients and the server follows a request-response protocol, such as HTTP/HTTPS for web services or SQL for database queries. </a:t>
            </a:r>
          </a:p>
          <a:p>
            <a:r>
              <a:rPr lang="en-US" dirty="0"/>
              <a:t>This architecture allows for efficient data management and resource allocation by centralizing critical functions on the server, which can handle complex processing and large-scale data storage.</a:t>
            </a:r>
          </a:p>
          <a:p>
            <a:r>
              <a:rPr lang="en-US" dirty="0"/>
              <a:t>Clients manage user interactions and send specific requests to the server, which processes these requests and sends back appropriate responses.</a:t>
            </a:r>
          </a:p>
        </p:txBody>
      </p:sp>
    </p:spTree>
    <p:extLst>
      <p:ext uri="{BB962C8B-B14F-4D97-AF65-F5344CB8AC3E}">
        <p14:creationId xmlns:p14="http://schemas.microsoft.com/office/powerpoint/2010/main" val="477302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F3E1E-29CE-580D-5E63-98CAF8390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client-server architecture is highly scalable, as it can accommodate more clients by scaling the server's capabilities or adding additional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design is prevalent in various applications, including web services, database management, and email systems, providing a robust framework for developing and managing complex, distributed systems efficiently.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87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E60B-D144-CB73-D94D-5B1B31532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Key Components of Client Server Architecture</a:t>
            </a:r>
          </a:p>
          <a:p>
            <a:pPr rtl="0"/>
            <a:r>
              <a:rPr lang="en-US" dirty="0"/>
              <a:t>Client-server architecture in system design involves several key components that work together to ensure efficient communication, resource management, and service delivery. </a:t>
            </a:r>
          </a:p>
          <a:p>
            <a:pPr rtl="0"/>
            <a:r>
              <a:rPr lang="en-US" dirty="0"/>
              <a:t>Here are the main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Client:</a:t>
            </a:r>
            <a:r>
              <a:rPr lang="en-US" dirty="0"/>
              <a:t> The client is a device or application that requests services or resources from the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Server: </a:t>
            </a:r>
            <a:r>
              <a:rPr lang="en-US" dirty="0"/>
              <a:t>The server is a powerful machine or application that provides services or resources to clients.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Network: </a:t>
            </a:r>
            <a:r>
              <a:rPr lang="en-US" dirty="0"/>
              <a:t>The network facilitates communication between clients and servers.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Protocols:</a:t>
            </a:r>
            <a:r>
              <a:rPr lang="en-US" dirty="0"/>
              <a:t> Protocols are standardized rules that govern data transmission and communication between clients and servers.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Middleware:</a:t>
            </a:r>
            <a:r>
              <a:rPr lang="en-US" dirty="0"/>
              <a:t> Middleware is software that acts as an intermediary between clients and servers.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Database: </a:t>
            </a:r>
            <a:r>
              <a:rPr lang="en-US" dirty="0"/>
              <a:t>A database is a structured collection of data stored on the server. It stores and manages data that clients request, ensuring data consistency, integrity, and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Interface (UI): </a:t>
            </a:r>
            <a:r>
              <a:rPr lang="en-US" dirty="0"/>
              <a:t>The UI is the part of the client application that interacts with the user.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Logic:</a:t>
            </a:r>
            <a:r>
              <a:rPr lang="en-US" dirty="0"/>
              <a:t> Application logic refers to the code and algorithms that define the application's functionality..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4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4B99-291C-F0C7-9297-43E285F02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 design and architecture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System design and architecture refer to the conceptual blueprint and structural organization of a software or hardware system. </a:t>
            </a:r>
          </a:p>
          <a:p>
            <a:endParaRPr lang="en-US" dirty="0"/>
          </a:p>
          <a:p>
            <a:r>
              <a:rPr lang="en-US" dirty="0"/>
              <a:t>They define how various components of a system interact, how they fulfill specific requirements, and how they meet performance, scalability, reliability, and maintainability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820439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4615-ABB1-A8C7-E5DF-DBCB0323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for Effective Client-Server Architecture</a:t>
            </a:r>
          </a:p>
          <a:p>
            <a:pPr rtl="0"/>
            <a:r>
              <a:rPr lang="en-US" dirty="0"/>
              <a:t>Designing an effective client-server architecture involves several key principles that ensure the system is robust, scalable, secure, and efficient. </a:t>
            </a:r>
          </a:p>
          <a:p>
            <a:pPr rtl="0"/>
            <a:r>
              <a:rPr lang="en-US" dirty="0"/>
              <a:t>Here are the main design principles:</a:t>
            </a:r>
          </a:p>
          <a:p>
            <a:pPr algn="ctr"/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Modularity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Concerns:</a:t>
            </a:r>
            <a:r>
              <a:rPr lang="en-US" dirty="0"/>
              <a:t> Divide the system into distinct modules, such as the client, server, and database, each responsible for specific tasks. This separation simplifies development, testing, and maintenance.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Reusability:</a:t>
            </a:r>
            <a:r>
              <a:rPr lang="en-US" dirty="0"/>
              <a:t> Design components that can be reused across different parts of the system or in different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Scalability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Horizontal Scalability</a:t>
            </a:r>
            <a:r>
              <a:rPr lang="en-US" b="1" dirty="0"/>
              <a:t>: </a:t>
            </a:r>
            <a:r>
              <a:rPr lang="en-US" dirty="0"/>
              <a:t>Ensure that the system can handle increased load by adding more servers or instances rather than just upgrading existing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Vertical Scalability</a:t>
            </a:r>
            <a:r>
              <a:rPr lang="en-US" b="1" dirty="0"/>
              <a:t>:</a:t>
            </a:r>
            <a:r>
              <a:rPr lang="en-US" dirty="0"/>
              <a:t> Allow for upgrades in server hardware, such as CPU, memory, and storage, to handle more intensive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22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D7E2-E469-9A16-EACE-3FFC5F37E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Reliability and Availability: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Redundancy</a:t>
            </a:r>
            <a:r>
              <a:rPr lang="en-US" b="1" dirty="0"/>
              <a:t>: </a:t>
            </a:r>
            <a:r>
              <a:rPr lang="en-US" dirty="0"/>
              <a:t>Implement redundant components, such as multiple servers, to ensure the system remains operational in case of failures.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3"/>
              </a:rPr>
              <a:t>Load Balancing</a:t>
            </a:r>
            <a:r>
              <a:rPr lang="en-US" b="1" dirty="0"/>
              <a:t>: </a:t>
            </a:r>
            <a:r>
              <a:rPr lang="en-US" dirty="0"/>
              <a:t>Distribute client requests across multiple servers to prevent any single server from becoming a bottleneck.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Optimization: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Efficient Communication:</a:t>
            </a:r>
            <a:r>
              <a:rPr lang="en-US" dirty="0"/>
              <a:t> Optimize the communication protocols and data exchange formats to reduce latency and bandwidth usage.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4"/>
              </a:rPr>
              <a:t>Caching</a:t>
            </a:r>
            <a:r>
              <a:rPr lang="en-US" b="1" dirty="0"/>
              <a:t>: </a:t>
            </a:r>
            <a:r>
              <a:rPr lang="en-US" dirty="0"/>
              <a:t>Use caching mechanisms to store frequently accessed data closer to the client to improve response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929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42FEB-9F21-8041-7875-5F7794665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Authentication and Authorization:</a:t>
            </a:r>
            <a:r>
              <a:rPr lang="en-US" dirty="0"/>
              <a:t> Ensure that only authorized clients and users can access the server and its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Encryption:</a:t>
            </a:r>
            <a:r>
              <a:rPr lang="en-US" dirty="0"/>
              <a:t> Use encryption protocols (e.g., SSL/TLS) to secure data transmission between clients and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Regular Audits:</a:t>
            </a:r>
            <a:r>
              <a:rPr lang="en-US" dirty="0"/>
              <a:t> Conduct regular security audits and updates to identify and address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Maintainability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Clean Code:</a:t>
            </a:r>
            <a:r>
              <a:rPr lang="en-US" dirty="0"/>
              <a:t> Write clear, well-documented, and maintainable code to simplify debugging and future enhancements.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Version Control:</a:t>
            </a:r>
            <a:r>
              <a:rPr lang="en-US" dirty="0"/>
              <a:t> Use version control systems to manage changes in the codebase and coordinate among development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Interoperability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Standard Protocols:</a:t>
            </a:r>
            <a:r>
              <a:rPr lang="en-US" dirty="0"/>
              <a:t> Use standard communication protocols (e.g., HTTP/HTTPS, REST, SOAP) to ensure compatibility between different clients and servers.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Platform Independence:</a:t>
            </a:r>
            <a:r>
              <a:rPr lang="en-US" dirty="0"/>
              <a:t> Design the system to support multiple platforms and devices, allowing various clients to interact with the server.</a:t>
            </a:r>
          </a:p>
          <a:p>
            <a:pPr rt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8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BD10-B278-3970-4B14-306F87054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Frameworks and Tools for Client-Server Development</a:t>
            </a:r>
          </a:p>
          <a:p>
            <a:pPr rtl="0"/>
            <a:r>
              <a:rPr lang="en-US" dirty="0"/>
              <a:t>Developing client-server applications involves various frameworks and tools that cater to both the client and server sides. Here are some commonly used frameworks and tools for client-server development:</a:t>
            </a:r>
          </a:p>
          <a:p>
            <a:r>
              <a:rPr lang="en-US" b="1" dirty="0"/>
              <a:t>1. Server-Side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Node.js:</a:t>
            </a:r>
            <a:r>
              <a:rPr lang="en-US" dirty="0"/>
              <a:t> A JavaScript runtime built on Chrome's V8 engine, ideal for building scalable network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Express.js:</a:t>
            </a:r>
            <a:r>
              <a:rPr lang="en-US" dirty="0"/>
              <a:t> A minimal and flexible Node.js web application framework that provides a robust set of features for web and mobile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Django:</a:t>
            </a:r>
            <a:r>
              <a:rPr lang="en-US" dirty="0"/>
              <a:t> A high-level Python web framework that encourages rapid development and clean, pragmatic design. Comes with a built-in ORM, admin interface, and authentication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Spring Boot:</a:t>
            </a:r>
            <a:r>
              <a:rPr lang="en-US" dirty="0"/>
              <a:t> A Java-based framework that simplifies the development of new Spring applications. Provides embedded servers and simplifies dependency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16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E028-16BE-1295-45F1-64DBDB835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2. Client-Side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React:</a:t>
            </a:r>
            <a:r>
              <a:rPr lang="en-US" dirty="0"/>
              <a:t> A JavaScript library for building user interfaces, maintained by Facebook. Allows for the creation of reusable UI components and provides a virtual DOM for efficient rendering.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Angular:</a:t>
            </a:r>
            <a:r>
              <a:rPr lang="en-US" dirty="0"/>
              <a:t> A platform and framework for building single-page client applications using HTML and TypeScript. Developed and maintained by Google.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Vue.js:</a:t>
            </a:r>
            <a:r>
              <a:rPr lang="en-US" dirty="0"/>
              <a:t> A progressive JavaScript framework for building user interfaces. Designed to be incrementally adoptable, with a core library focused on the view layer.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Svelte:</a:t>
            </a:r>
            <a:r>
              <a:rPr lang="en-US" dirty="0"/>
              <a:t> A radical new approach to building user interfaces, shifting much of the work to compile time. Produces highly optimized vanilla JavaScript at build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Bootstrap:</a:t>
            </a:r>
            <a:r>
              <a:rPr lang="en-US" dirty="0"/>
              <a:t> A popular front-end framework for developing responsive and mobile-first websites. Provides pre-designed components and utilities.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6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9DB7-E6CD-EE13-6F35-CD8E120B7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78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3.Database Management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MySQL:</a:t>
            </a:r>
            <a:r>
              <a:rPr lang="en-US" dirty="0"/>
              <a:t> An open-source relational database management system. Widely used for web applications and known for its reliability and ease of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PostgreSQL:</a:t>
            </a:r>
            <a:r>
              <a:rPr lang="en-US" dirty="0"/>
              <a:t> An advanced open-source relational database system. Known for its robustness, extensibility, and standards compliance.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MongoDB:</a:t>
            </a:r>
            <a:r>
              <a:rPr lang="en-US" dirty="0"/>
              <a:t> A NoSQL database that uses a flexible, JSON-like document model. Ideal for applications requiring high performance, scalability, and flexibility in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SQLite:</a:t>
            </a:r>
            <a:r>
              <a:rPr lang="en-US" dirty="0"/>
              <a:t> A self-contained, serverless, and zero-configuration SQL database engine. Suitable for embedded systems and small applications.</a:t>
            </a:r>
          </a:p>
          <a:p>
            <a:pPr marL="0" indent="0">
              <a:buNone/>
            </a:pPr>
            <a:r>
              <a:rPr lang="en-US" b="1" dirty="0"/>
              <a:t>4. Communication Protocols and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REST:</a:t>
            </a:r>
            <a:r>
              <a:rPr lang="en-US" dirty="0"/>
              <a:t> Representational State Transfer, an architectural style for designing networked applications. Uses standard HTTP methods and is stateless.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GraphQL</a:t>
            </a:r>
            <a:r>
              <a:rPr lang="en-US" b="1" dirty="0"/>
              <a:t>:</a:t>
            </a:r>
            <a:r>
              <a:rPr lang="en-US" dirty="0"/>
              <a:t> A query language for APIs and a runtime for executing those queries. Allows clients to request exactly the data they need, reducing over-fetching.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WebSocket:</a:t>
            </a:r>
            <a:r>
              <a:rPr lang="en-US" dirty="0"/>
              <a:t> A protocol providing full-duplex communication channels over a single TCP connection. Ideal for real-time applications like chat and gaming.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33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6AA8-7143-DC8A-F3DA-6B0C002EA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5. Development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Postman:</a:t>
            </a:r>
            <a:r>
              <a:rPr lang="en-US" dirty="0"/>
              <a:t> A collaboration platform for API development. Allows users to create, test, and document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Swagger:</a:t>
            </a:r>
            <a:r>
              <a:rPr lang="en-US" dirty="0"/>
              <a:t> A suite of tools for API design and documentation. Provides an interface for developing and interacting with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Docker:</a:t>
            </a:r>
            <a:r>
              <a:rPr lang="en-US" dirty="0"/>
              <a:t> A platform for developing, shipping, and running applications in containers. Ensures consistency across multiple development and production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Kubernetes:</a:t>
            </a:r>
            <a:r>
              <a:rPr lang="en-US" dirty="0"/>
              <a:t> An open-source system for automating deployment, scaling, and management of containerized applications. Provides powerful orchestration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Git:</a:t>
            </a:r>
            <a:r>
              <a:rPr lang="en-US" dirty="0"/>
              <a:t> A distributed version control system for tracking changes in source code during software development. Essential for collaborative development and maintaining code history.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25FFF-44C0-8D34-C80A-C3261BA6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What Are Multi-Tiered Systems?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multi-tiered system</a:t>
            </a:r>
            <a:r>
              <a:rPr lang="en-US" dirty="0"/>
              <a:t> is a software architecture design where the application is organized into separate layers (tiers) that serve distinct functions.</a:t>
            </a:r>
          </a:p>
          <a:p>
            <a:endParaRPr lang="en-US" dirty="0"/>
          </a:p>
          <a:p>
            <a:r>
              <a:rPr lang="en-US" dirty="0"/>
              <a:t> Each tier operates independently, but they work together to deliver the complete functionality of the system. </a:t>
            </a:r>
          </a:p>
          <a:p>
            <a:endParaRPr lang="en-US" dirty="0"/>
          </a:p>
          <a:p>
            <a:r>
              <a:rPr lang="en-US" dirty="0"/>
              <a:t>The separation of concerns enhances scalability, maintainability, and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86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592E-9903-5A9B-B257-1F554986C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7974419" cy="6858000"/>
          </a:xfrm>
        </p:spPr>
        <p:txBody>
          <a:bodyPr>
            <a:normAutofit/>
          </a:bodyPr>
          <a:lstStyle/>
          <a:p>
            <a:r>
              <a:rPr lang="en-US" b="1" dirty="0"/>
              <a:t>Multi-tier Architecture</a:t>
            </a:r>
          </a:p>
          <a:p>
            <a:r>
              <a:rPr lang="en-US" b="1" dirty="0"/>
              <a:t>1-Tier Architecture</a:t>
            </a:r>
          </a:p>
          <a:p>
            <a:r>
              <a:rPr lang="en-US" dirty="0"/>
              <a:t>1-Tier architecture, also known as single-layer or monolithic architecture.</a:t>
            </a:r>
          </a:p>
          <a:p>
            <a:endParaRPr lang="en-US" dirty="0"/>
          </a:p>
          <a:p>
            <a:r>
              <a:rPr lang="en-US" dirty="0"/>
              <a:t>It is a type of software architecture where all the components of an application — user interface, business logic, and data storage — reside in the same system or platform.</a:t>
            </a:r>
          </a:p>
          <a:p>
            <a:endParaRPr lang="en-US" b="1" dirty="0"/>
          </a:p>
          <a:p>
            <a:r>
              <a:rPr lang="en-US" dirty="0"/>
              <a:t>The user interface sends input to the business logic layer in this architecture.</a:t>
            </a:r>
          </a:p>
          <a:p>
            <a:endParaRPr lang="en-US" dirty="0"/>
          </a:p>
          <a:p>
            <a:r>
              <a:rPr lang="en-US" dirty="0"/>
              <a:t> The business logic layer processes the data, interacts with the storage layer, and returns the processed data to the user interface.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3EE359-3710-E145-C5B1-80FE41E9D5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73" y="1648045"/>
            <a:ext cx="3859619" cy="3391233"/>
          </a:xfrm>
        </p:spPr>
      </p:pic>
    </p:spTree>
    <p:extLst>
      <p:ext uri="{BB962C8B-B14F-4D97-AF65-F5344CB8AC3E}">
        <p14:creationId xmlns:p14="http://schemas.microsoft.com/office/powerpoint/2010/main" val="193533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3167-7499-CB99-AA7F-07AF669C2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7676707" cy="6858000"/>
          </a:xfrm>
        </p:spPr>
        <p:txBody>
          <a:bodyPr>
            <a:normAutofit/>
          </a:bodyPr>
          <a:lstStyle/>
          <a:p>
            <a:r>
              <a:rPr lang="en-US" b="1" dirty="0"/>
              <a:t>2-Tier Architecture</a:t>
            </a:r>
          </a:p>
          <a:p>
            <a:endParaRPr lang="en-US" b="1" dirty="0"/>
          </a:p>
          <a:p>
            <a:r>
              <a:rPr lang="en-US" dirty="0"/>
              <a:t>2-Tier architecture, or client-server architecture, divides an application into two main parts:</a:t>
            </a:r>
          </a:p>
          <a:p>
            <a:endParaRPr lang="en-US" dirty="0"/>
          </a:p>
          <a:p>
            <a:r>
              <a:rPr lang="en-US" dirty="0"/>
              <a:t> A client, typically the user interface, and</a:t>
            </a:r>
          </a:p>
          <a:p>
            <a:endParaRPr lang="en-US" dirty="0"/>
          </a:p>
          <a:p>
            <a:r>
              <a:rPr lang="en-US" dirty="0"/>
              <a:t> A server, encompassing the business logic and data storage layers.</a:t>
            </a:r>
          </a:p>
          <a:p>
            <a:endParaRPr lang="en-US" dirty="0"/>
          </a:p>
          <a:p>
            <a:r>
              <a:rPr lang="en-US" dirty="0"/>
              <a:t>In this model, the client sends requests to the server, where the business logic processes the request and interacts with the data storage.</a:t>
            </a:r>
          </a:p>
          <a:p>
            <a:endParaRPr lang="en-US" dirty="0"/>
          </a:p>
          <a:p>
            <a:r>
              <a:rPr lang="en-US" dirty="0"/>
              <a:t> The server then sends the response back to the client.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487217-AB00-287E-1816-C1E35AF2D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990" y="1786270"/>
            <a:ext cx="4292009" cy="3955311"/>
          </a:xfrm>
        </p:spPr>
      </p:pic>
    </p:spTree>
    <p:extLst>
      <p:ext uri="{BB962C8B-B14F-4D97-AF65-F5344CB8AC3E}">
        <p14:creationId xmlns:p14="http://schemas.microsoft.com/office/powerpoint/2010/main" val="258941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B1EA4-288F-9671-0537-04B22C2BD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System Design</a:t>
            </a:r>
          </a:p>
          <a:p>
            <a:r>
              <a:rPr lang="en-US" dirty="0"/>
              <a:t>System design focuses on creating solutions to address high-level requirements. It involves defining the structure, behavior, and interaction of components within a system.</a:t>
            </a:r>
          </a:p>
          <a:p>
            <a:r>
              <a:rPr lang="en-US" b="1" dirty="0"/>
              <a:t>Key Aspects: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High-Level Design (HLD):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Overview of the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major modules and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Defines communication protocols and data flow.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Client-server architecture, database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Low-Level Design (LLD):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Detailed specifications for each component.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algorithms, data structures, and module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blueprint for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30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24A5-96BB-FAD1-F428-E637612A4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7187609" cy="6858000"/>
          </a:xfrm>
        </p:spPr>
        <p:txBody>
          <a:bodyPr>
            <a:normAutofit/>
          </a:bodyPr>
          <a:lstStyle/>
          <a:p>
            <a:r>
              <a:rPr lang="en-US" b="1" dirty="0"/>
              <a:t>3-Tier Architecture</a:t>
            </a:r>
          </a:p>
          <a:p>
            <a:r>
              <a:rPr lang="en-US" dirty="0"/>
              <a:t>The 3-Tier architecture is a type of software architecture that separates an application into three logical tiers: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presentation layer (client),</a:t>
            </a:r>
          </a:p>
          <a:p>
            <a:endParaRPr lang="en-US" dirty="0"/>
          </a:p>
          <a:p>
            <a:r>
              <a:rPr lang="en-US" dirty="0"/>
              <a:t> the application layer (business logic), and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data layer (data storage and access).</a:t>
            </a:r>
          </a:p>
          <a:p>
            <a:endParaRPr lang="en-US" dirty="0"/>
          </a:p>
          <a:p>
            <a:r>
              <a:rPr lang="en-US" dirty="0"/>
              <a:t>In this architecture, the client sends a request to the application layer, which processes the request, interacts with the data layer, and sends the response back to the client.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B2469A-925E-DD85-469C-E2473170D0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302" y="170121"/>
            <a:ext cx="4908698" cy="5986129"/>
          </a:xfrm>
        </p:spPr>
      </p:pic>
    </p:spTree>
    <p:extLst>
      <p:ext uri="{BB962C8B-B14F-4D97-AF65-F5344CB8AC3E}">
        <p14:creationId xmlns:p14="http://schemas.microsoft.com/office/powerpoint/2010/main" val="9543384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21CC-C90E-4F40-89C4-A6A27652B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Key Tiers in Multi-Tiered Systems</a:t>
            </a:r>
          </a:p>
          <a:p>
            <a:r>
              <a:rPr lang="en-US" dirty="0"/>
              <a:t>Typically, multi-tiered systems consist of three or more layers:</a:t>
            </a:r>
          </a:p>
          <a:p>
            <a:r>
              <a:rPr lang="en-US" b="1" dirty="0"/>
              <a:t>1. Presentation Tier (Client Layer):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This is the user interface that interacts with the end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Collecting user input.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Displaying data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Web browsers.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Desktop GUIs.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473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EE49-4CCD-01FA-8F02-8CADBD3E7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2. Application Tier (Logic/Business Layer):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The intermediary layer that processes data and implements the business logic.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Managing requests from the presentation tier.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computations and applying rules.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Communicating with the data tier for data retrieval or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Backend servers running application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 (Application Programming Interfaces).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Frameworks like Django, Spring Boot, or Express.js.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378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2B67-894F-ABB4-464F-18C272D7F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3. Data Tier (Database Layer):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</a:t>
            </a:r>
            <a:r>
              <a:rPr lang="en-US" dirty="0"/>
              <a:t>: The storage layer where application data is managed.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Storing, retrieving, and updating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Ensuring data integrity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Relational databases (e.g., MySQL, PostgreSQL).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NoSQL databases (e.g., MongoDB, Cassandra).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warehouses.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14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9583-9412-9AF5-EE67-ADB22C2E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Real-World Examples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E-Commerce Websites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Presentation Tier</a:t>
            </a:r>
            <a:r>
              <a:rPr lang="en-US" dirty="0"/>
              <a:t>: The website or app.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Application Tier</a:t>
            </a:r>
            <a:r>
              <a:rPr lang="en-US" dirty="0"/>
              <a:t>: Business logic like calculating prices, applying discounts, or processing orders.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Data Tier</a:t>
            </a:r>
            <a:r>
              <a:rPr lang="en-US" dirty="0"/>
              <a:t>: Databases storing products, user information, and order history.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Banking Systems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Presentation Tier</a:t>
            </a:r>
            <a:r>
              <a:rPr lang="en-US" dirty="0"/>
              <a:t>: Online banking portal.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Application Tier</a:t>
            </a:r>
            <a:r>
              <a:rPr lang="en-US" dirty="0"/>
              <a:t>: Handles authentication, transaction validation, and notifications.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Data Tier</a:t>
            </a:r>
            <a:r>
              <a:rPr lang="en-US" dirty="0"/>
              <a:t>: Stores customer accounts, balances, and transaction logs.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724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597F-9212-A785-5ACA-01F6766B6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0"/>
            <a:ext cx="8208335" cy="6858000"/>
          </a:xfrm>
        </p:spPr>
        <p:txBody>
          <a:bodyPr>
            <a:normAutofit/>
          </a:bodyPr>
          <a:lstStyle/>
          <a:p>
            <a:r>
              <a:rPr lang="en-US" b="1" dirty="0"/>
              <a:t>Cloud Computing Architecture </a:t>
            </a:r>
          </a:p>
          <a:p>
            <a:pPr rtl="0"/>
            <a:r>
              <a:rPr lang="en-US" dirty="0"/>
              <a:t>Architecture of cloud computing is the combination of both </a:t>
            </a:r>
            <a:r>
              <a:rPr lang="en-US" dirty="0">
                <a:hlinkClick r:id="rId2"/>
              </a:rPr>
              <a:t>SOA (Service Oriented Architecture)</a:t>
            </a:r>
            <a:r>
              <a:rPr lang="en-US" dirty="0"/>
              <a:t> and EDA (Event Driven Architecture). 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Client infrastructure, application, service, runtime cloud, storage, infrastructure, management and security all these are the components of cloud computing architecture.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The cloud architecture is divided into 2 parts, i.e.</a:t>
            </a:r>
          </a:p>
          <a:p>
            <a:pPr>
              <a:buFont typeface="+mj-lt"/>
              <a:buAutoNum type="arabicPeriod"/>
            </a:pPr>
            <a:r>
              <a:rPr lang="en-US" dirty="0"/>
              <a:t>Frontend</a:t>
            </a:r>
          </a:p>
          <a:p>
            <a:pPr>
              <a:buFont typeface="+mj-lt"/>
              <a:buAutoNum type="arabicPeriod" startAt="2"/>
            </a:pPr>
            <a:r>
              <a:rPr lang="en-US" dirty="0"/>
              <a:t>Backend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407223-0258-A08C-9A29-A08A301AFB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19" y="0"/>
            <a:ext cx="4217581" cy="6783572"/>
          </a:xfrm>
        </p:spPr>
      </p:pic>
    </p:spTree>
    <p:extLst>
      <p:ext uri="{BB962C8B-B14F-4D97-AF65-F5344CB8AC3E}">
        <p14:creationId xmlns:p14="http://schemas.microsoft.com/office/powerpoint/2010/main" val="4007203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FED70A-1EB8-22FE-58F2-33B14B097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r>
              <a:rPr lang="en-US" b="1" dirty="0"/>
              <a:t>1. Frontend </a:t>
            </a:r>
          </a:p>
          <a:p>
            <a:pPr rtl="0"/>
            <a:r>
              <a:rPr lang="en-US" dirty="0"/>
              <a:t>Frontend of the cloud architecture refers to the client side of cloud computing system.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 Means it contains all the user interfaces and applications which are used by the client to access the cloud computing services/resources. 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For example, use of a web browser to access the cloud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464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B449E-8A99-B9DF-95C0-53884625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2. Backend </a:t>
            </a:r>
          </a:p>
          <a:p>
            <a:pPr rtl="0"/>
            <a:r>
              <a:rPr lang="en-US" dirty="0"/>
              <a:t>Backend refers to the cloud itself which is used by the service provider. 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It contains the resources as well as manages the resources and provides security mechanisms. 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Along with this, it includes huge storage, virtual applications, virtual machines, traffic control mechanisms, deployment models,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67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BF49D-B3F4-0662-0057-AA0947F6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Components of Cloud Computing Architecture</a:t>
            </a:r>
          </a:p>
          <a:p>
            <a:pPr rtl="0"/>
            <a:r>
              <a:rPr lang="en-US" dirty="0"/>
              <a:t>Following are the components of Cloud Computing Architecture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Client Infrastructure –</a:t>
            </a:r>
            <a:r>
              <a:rPr lang="en-US" dirty="0"/>
              <a:t> Client Infrastructure is a part of the frontend component. It contains the applications and user interfaces which are required to access the cloud platform. In other words, it provides a GUI( Graphical User Interface ) to interact with the cloud.</a:t>
            </a:r>
          </a:p>
          <a:p>
            <a:pPr>
              <a:buFont typeface="+mj-lt"/>
              <a:buAutoNum type="arabicPeriod" startAt="2"/>
            </a:pPr>
            <a:r>
              <a:rPr lang="en-US" b="1" dirty="0"/>
              <a:t>Application </a:t>
            </a:r>
            <a:r>
              <a:rPr lang="en-US" dirty="0"/>
              <a:t>: Application is a part of backend component that refers to a software or platform to which client accesses. Means it provides the service in backend as per the client requirement.</a:t>
            </a:r>
          </a:p>
          <a:p>
            <a:pPr>
              <a:buFont typeface="+mj-lt"/>
              <a:buAutoNum type="arabicPeriod" startAt="3"/>
            </a:pPr>
            <a:r>
              <a:rPr lang="en-US" b="1" dirty="0"/>
              <a:t>Service</a:t>
            </a:r>
            <a:r>
              <a:rPr lang="en-US" dirty="0"/>
              <a:t>: Service in backend refers to the major three types of cloud based services like </a:t>
            </a:r>
            <a:r>
              <a:rPr lang="en-US" dirty="0">
                <a:hlinkClick r:id="rId2"/>
              </a:rPr>
              <a:t>SaaS, PaaS and IaaS</a:t>
            </a:r>
            <a:r>
              <a:rPr lang="en-US" dirty="0"/>
              <a:t>. Also manages which type of service the user accesses.</a:t>
            </a:r>
          </a:p>
          <a:p>
            <a:pPr>
              <a:buFont typeface="+mj-lt"/>
              <a:buAutoNum type="arabicPeriod" startAt="4"/>
            </a:pPr>
            <a:r>
              <a:rPr lang="en-US" b="1" dirty="0"/>
              <a:t>Runtime Cloud</a:t>
            </a:r>
            <a:r>
              <a:rPr lang="en-US" dirty="0"/>
              <a:t>: Runtime cloud in backend provides the execution and Runtime platform/environment to the Virtual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392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16BD-DDCA-59B1-44D2-2ED38F764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357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5"/>
            </a:pPr>
            <a:r>
              <a:rPr lang="en-US" b="1" dirty="0"/>
              <a:t>Storage: </a:t>
            </a:r>
            <a:r>
              <a:rPr lang="en-US" dirty="0"/>
              <a:t>Storage in backend provides flexible and scalable storage service and management of stored data.</a:t>
            </a:r>
          </a:p>
          <a:p>
            <a:pPr>
              <a:buFont typeface="+mj-lt"/>
              <a:buAutoNum type="arabicPeriod" startAt="5"/>
            </a:pPr>
            <a:endParaRPr lang="en-US" dirty="0"/>
          </a:p>
          <a:p>
            <a:pPr>
              <a:buFont typeface="+mj-lt"/>
              <a:buAutoNum type="arabicPeriod" startAt="6"/>
            </a:pPr>
            <a:r>
              <a:rPr lang="en-US" b="1" dirty="0"/>
              <a:t>Infrastructure: </a:t>
            </a:r>
            <a:r>
              <a:rPr lang="en-US" dirty="0"/>
              <a:t>Cloud Infrastructure in backend refers to the hardware and software components of cloud like it includes servers, storage, network devices, virtualization software etc.</a:t>
            </a:r>
          </a:p>
          <a:p>
            <a:pPr>
              <a:buFont typeface="+mj-lt"/>
              <a:buAutoNum type="arabicPeriod" startAt="6"/>
            </a:pPr>
            <a:endParaRPr lang="en-US" dirty="0"/>
          </a:p>
          <a:p>
            <a:pPr>
              <a:buFont typeface="+mj-lt"/>
              <a:buAutoNum type="arabicPeriod" startAt="7"/>
            </a:pPr>
            <a:r>
              <a:rPr lang="en-US" b="1" dirty="0"/>
              <a:t>Management: </a:t>
            </a:r>
            <a:r>
              <a:rPr lang="en-US" dirty="0"/>
              <a:t>Management in backend refers to management of backend components like application, service, runtime cloud, storage, infrastructure, and other security mechanisms etc.</a:t>
            </a:r>
          </a:p>
          <a:p>
            <a:pPr>
              <a:buFont typeface="+mj-lt"/>
              <a:buAutoNum type="arabicPeriod" startAt="7"/>
            </a:pPr>
            <a:endParaRPr lang="en-US" dirty="0"/>
          </a:p>
          <a:p>
            <a:pPr>
              <a:buFont typeface="+mj-lt"/>
              <a:buAutoNum type="arabicPeriod" startAt="8"/>
            </a:pPr>
            <a:r>
              <a:rPr lang="en-US" b="1" dirty="0"/>
              <a:t>Security: </a:t>
            </a:r>
            <a:r>
              <a:rPr lang="en-US" dirty="0"/>
              <a:t>Security in backend refers to implementation of different security mechanisms in the backend for secure cloud resources, systems, files, and infrastructure to end-users.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2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B9B1-B87B-9A6F-EA7C-535954C5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84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System Architecture</a:t>
            </a:r>
          </a:p>
          <a:p>
            <a:r>
              <a:rPr lang="en-US" dirty="0"/>
              <a:t>System architecture defines the overall structure and behavior of the system at a higher level. </a:t>
            </a:r>
          </a:p>
          <a:p>
            <a:r>
              <a:rPr lang="en-US" dirty="0"/>
              <a:t>It ensures that the system aligns with business and technical goals.</a:t>
            </a:r>
          </a:p>
          <a:p>
            <a:r>
              <a:rPr lang="en-US" b="1" dirty="0"/>
              <a:t>Architectural Styles: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Monolithic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components are part of a single unit.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Simple but harder to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Legacy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Microservices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Modular and independently deployable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Promotes scalability and fault isolation.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Netflix, Amazon.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Event-Driven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Reacts to events (triggers and actions).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Asynchronous and scalable.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IoT systems, banking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Serverless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managed services for backend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server management overhead.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Examples: AWS Lambda, Azure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040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42D81-6782-650D-E26F-B688B396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9"/>
            </a:pPr>
            <a:r>
              <a:rPr lang="en-US" b="1" dirty="0"/>
              <a:t>Internet: </a:t>
            </a:r>
            <a:r>
              <a:rPr lang="en-US" dirty="0"/>
              <a:t>Internet connection acts as the medium or a bridge between frontend and backend and establishes the interaction and communication between frontend and backend.</a:t>
            </a:r>
          </a:p>
          <a:p>
            <a:pPr>
              <a:buFont typeface="+mj-lt"/>
              <a:buAutoNum type="arabicPeriod" startAt="9"/>
            </a:pPr>
            <a:endParaRPr lang="en-US" dirty="0"/>
          </a:p>
          <a:p>
            <a:pPr>
              <a:buFont typeface="+mj-lt"/>
              <a:buAutoNum type="arabicPeriod" startAt="10"/>
            </a:pPr>
            <a:r>
              <a:rPr lang="en-US" b="1" dirty="0"/>
              <a:t>Database:</a:t>
            </a:r>
            <a:r>
              <a:rPr lang="en-US" dirty="0"/>
              <a:t> Database in backend refers to provide database for storing structured data, such as SQL and NOSQL databases. Example of Databases services include Amazon RDS, Microsoft Azure SQL database and Google </a:t>
            </a:r>
            <a:r>
              <a:rPr lang="en-US" dirty="0" err="1"/>
              <a:t>CLoud</a:t>
            </a:r>
            <a:r>
              <a:rPr lang="en-US" dirty="0"/>
              <a:t> SQL.  </a:t>
            </a:r>
          </a:p>
          <a:p>
            <a:pPr>
              <a:buFont typeface="+mj-lt"/>
              <a:buAutoNum type="arabicPeriod" startAt="10"/>
            </a:pPr>
            <a:endParaRPr lang="en-US" dirty="0"/>
          </a:p>
          <a:p>
            <a:pPr>
              <a:buFont typeface="+mj-lt"/>
              <a:buAutoNum type="arabicPeriod" startAt="11"/>
            </a:pPr>
            <a:r>
              <a:rPr lang="en-US" b="1" dirty="0"/>
              <a:t>Networking: </a:t>
            </a:r>
            <a:r>
              <a:rPr lang="en-US" dirty="0"/>
              <a:t>Networking in backend services that provide networking infrastructure for application in the cloud, such as load balancing, DNS and virtual private networks. </a:t>
            </a:r>
          </a:p>
          <a:p>
            <a:pPr>
              <a:buFont typeface="+mj-lt"/>
              <a:buAutoNum type="arabicPeriod" startAt="11"/>
            </a:pPr>
            <a:endParaRPr lang="en-US" dirty="0"/>
          </a:p>
          <a:p>
            <a:pPr>
              <a:buFont typeface="+mj-lt"/>
              <a:buAutoNum type="arabicPeriod" startAt="12"/>
            </a:pPr>
            <a:r>
              <a:rPr lang="en-US" b="1" dirty="0"/>
              <a:t>Analytics: </a:t>
            </a:r>
            <a:r>
              <a:rPr lang="en-US" dirty="0"/>
              <a:t>Analytics in backend service that provides analytics capabilities for data in the cloud, such as warehousing, business intelligence and machine learning.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51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A675B-9576-8AE2-0996-C601174C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0"/>
            <a:ext cx="1211757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Benefits of Cloud Computing Architecture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overall cloud computing system simpler.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data processing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providing high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Makes it more modularized.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in better disaster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Gives good user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IT operating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high level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95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14A3-44E6-AFF0-A896-EB7CE58E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loud architecture </a:t>
            </a:r>
            <a:r>
              <a:rPr lang="en-US" b="1" dirty="0"/>
              <a:t>Relevance to Modern System Design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Cloud architecture enables dynamic scaling of resources to meet varying workloads without over-provisioning.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Essential for applications with unpredictable traffic, such as e-commerce websites or video streaming platforms.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Cost-Effectiveness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Organizations can avoid large capital expenses by adopting a pay-as-you-go model.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Reduces hardware and maintenance costs.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Flexibility and Accessibility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Supports remote access and collaboration from any location, improving productivity.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Enables businesses to deploy multi-region applications effortlessly.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328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13F4-5C9D-607C-A071-50B695B51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7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High Availability and Resilience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Cloud architecture often includes redundant resources and failover mechanisms.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Ensures minimal downtime and improved reliability.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5. Rapid Innovation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Cloud services provide ready-to-use tools for AI, machine learning, and big data analytics.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Reduces time-to-market for new products and services.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6. Global Reach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Cloud providers offer data centers worldwide, allowing applications to serve users from multiple regions with low latency.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55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942B-0A21-F990-E9E3-31EBD92F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Example Applications in Modern Design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Netflix</a:t>
            </a:r>
            <a:r>
              <a:rPr lang="en-US" dirty="0"/>
              <a:t>: Uses cloud architecture for content streaming and scalable infrastructure.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Online Collaboration Tools</a:t>
            </a:r>
            <a:r>
              <a:rPr lang="en-US" dirty="0"/>
              <a:t>: Tools like Google Workspace rely on SaaS cloud models.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 Systems</a:t>
            </a:r>
            <a:r>
              <a:rPr lang="en-US" dirty="0"/>
              <a:t>: Cloud-based EMR (Electronic Medical Records) and telehealth platforms.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412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3C4C-3BDD-2E17-F184-3F8EC6EF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Operational, Performance, and Security Considerations in Architecture Design</a:t>
            </a:r>
          </a:p>
          <a:p>
            <a:r>
              <a:rPr lang="en-US" dirty="0"/>
              <a:t>When designing a system architecture, it is crucial to balance operational efficiency, performance optimization, and robust security. </a:t>
            </a:r>
          </a:p>
          <a:p>
            <a:r>
              <a:rPr lang="en-US" dirty="0"/>
              <a:t>These considerations ensure the architecture is reliable, scalable, and protected against potential threats while delivering high-quality user experiences.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70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055F-740D-9E94-C3F2-EAE8FA35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Operational Considerations</a:t>
            </a:r>
          </a:p>
          <a:p>
            <a:r>
              <a:rPr lang="en-US" dirty="0"/>
              <a:t>Operational considerations focus on the system's efficiency, maintainability, and reliability during its lifecycle.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the architecture can handle increased workloads by scaling horizontally (adding more instances) or vertically (upgrading resources).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load balancers to distribute traffic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Availability and Redundancy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 for high availability (HA) using failover systems, clustered resources, and geo-redundant deployments.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monitoring tools to detect outages and trigger automated recovery mechanisms.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Maintainability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modular design to simplify updates, debugging, and system changes.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Infrastructure-as-Code (</a:t>
            </a:r>
            <a:r>
              <a:rPr lang="en-US" dirty="0" err="1"/>
              <a:t>IaC</a:t>
            </a:r>
            <a:r>
              <a:rPr lang="en-US" dirty="0"/>
              <a:t>) tools like Terraform or AWS CloudFormation for consistent deployments.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Automation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Automate deployment pipelines with CI/CD (Continuous Integration/Continuous Deployment) practices.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orchestration tools like Kubernetes to manage containerized applications efficiently.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Monitoring and Logging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Employ tools like Prometheus, Grafana, or ELK Stack for real-time performance and error monitoring.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up alert systems for proactive issue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54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27837-3669-0142-8E3A-C90F269C4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Performance Considerations</a:t>
            </a:r>
          </a:p>
          <a:p>
            <a:r>
              <a:rPr lang="en-US" dirty="0"/>
              <a:t>Performance considerations aim to optimize speed, responsiveness, and resource utilization.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Latency and Response Time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caching mechanisms (e.g., Redis, Memcached) to reduce latency.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 database queries and reduce bottlenecks using indexing or </a:t>
            </a:r>
            <a:r>
              <a:rPr lang="en-US" dirty="0" err="1"/>
              <a:t>sharding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Load Balancing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Distribute workloads evenly across servers using hardware or software load balancers.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Consider global load balancers for multi-region architectures.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Utilization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Optimize CPU, memory, and storage usage to prevent resource exhaustion.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autoscaling to allocate resources dynamically based on demand.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Concurrency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 simultaneous users by designing for thread-safe operations and concurrent processing.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frameworks and languages optimized for concurrency (e.g., Node.js, Go).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and Optimization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regular load, stress, and performance tests.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Profile applications to identify bottlenecks and optimize code or infrastructure.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603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B23D4-48AB-C0C1-47FD-DD1F2D9B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Security Considerations</a:t>
            </a:r>
          </a:p>
          <a:p>
            <a:r>
              <a:rPr lang="en-US" dirty="0"/>
              <a:t>Security considerations protect data, systems, and users from potential threats and vulnerabilities.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Security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Encrypt data in transit (e.g., TLS/SSL) and at rest (e.g., AES-256).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robust key management practices.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Access Control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Enforce least privilege principles using role-based access control (RBAC) or attribute-based access control (ABAC).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identity and access management (IAM) systems for authentication and authorization.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Network Security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Design secure network perimeters with firewalls, virtual private networks (VPNs), and network segmentation.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intrusion detection and prevention systems (IDS/IPS).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Application Security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Secure APIs using authentication tokens (e.g., OAuth, JWT).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Regularly test applications for vulnerabilities (e.g., SQL injection, cross-site scripting).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Threat Detection and Response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up real-time threat monitoring tools like SIEM (Security Information and Event Management) systems.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incident response plans to address breaches quickly.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16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1966-D5FC-DB5A-B6BC-F7616E8E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for effective UI design :Layout ,aesthetics ,consistency ,usability 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plays a vital role for websites or any other digital product as it directly impacts user interaction and engagement.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and UX are two different but interrelated concepts in the design of a web page or a digital product.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UI is like a visible part of a product and UX is the concept behind it.</a:t>
            </a:r>
          </a:p>
        </p:txBody>
      </p:sp>
    </p:spTree>
    <p:extLst>
      <p:ext uri="{BB962C8B-B14F-4D97-AF65-F5344CB8AC3E}">
        <p14:creationId xmlns:p14="http://schemas.microsoft.com/office/powerpoint/2010/main" val="14339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BA35-BA66-2547-2F41-C5067129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Custom software development, packaged software, and outsourcing are all ways to develop or acquire software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best option depends on your business needs, budget, and time constraints.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software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software is designed to meet a business's unique needs.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be developed in-house or by a development agency.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hlinkClick r:id="rId2"/>
              </a:rPr>
              <a:t>Custom software</a:t>
            </a:r>
            <a:r>
              <a:rPr lang="en-US" b="1" dirty="0"/>
              <a:t> </a:t>
            </a:r>
            <a:r>
              <a:rPr lang="en-US" dirty="0"/>
              <a:t>is a specific program that are advanced for a goal in a department or in a company.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It’s cost is higher than package software because custom software are made for a specific purpose.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Unlike package software, custom software can be modified or changed if there is need because these software are custom-built.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69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AFCD-F628-6B12-2133-15ED40B3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UI Design?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(User interface) Design is the interface of the website or a digital product through which a user interacts. 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UI is to catch and grab user attention by making the user interface look more pleasing and aesthetic. 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Nowadays UI is very important for any organization to scale up because there are lots of businesses offering similar products or services in the market are available.</a:t>
            </a:r>
          </a:p>
          <a:p>
            <a:pPr rt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there is tough competition between brands, one takes the edge over another having a great UI.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151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AF88-ED14-091E-3C63-F31FA2559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sz="3200" b="1" dirty="0"/>
              <a:t>Importance of UI Design</a:t>
            </a:r>
          </a:p>
          <a:p>
            <a:pPr rtl="0"/>
            <a:r>
              <a:rPr lang="en-US" dirty="0"/>
              <a:t>User Interface (UI) design plays an important role in the success of a website or a digital product for the following reasons:</a:t>
            </a:r>
          </a:p>
          <a:p>
            <a:pPr rtl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Experience:</a:t>
            </a:r>
            <a:r>
              <a:rPr lang="en-US" dirty="0"/>
              <a:t> A well designed UI can make customers to navigate easily and complete their tasks which leads to positive user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Engagement: </a:t>
            </a:r>
            <a:r>
              <a:rPr lang="en-US" dirty="0"/>
              <a:t>A good UI can make users stay on the platform or make them visit more often.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Branding: </a:t>
            </a:r>
            <a:r>
              <a:rPr lang="en-US" dirty="0"/>
              <a:t>UI communicates the product's personality and features to the users, so visually appealing UI can make brands recognizable by the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Efficiency: </a:t>
            </a:r>
            <a:r>
              <a:rPr lang="en-US" dirty="0"/>
              <a:t>A well designed UI can reduce time and efforts which increases user efficiency which leads to user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312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C4CD-C171-4757-9665-6B460A0DD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for effective UI design :Layout ,aesthetics ,consistency ,usability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is the arrangement of visual elements on the interface.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Organize content to highlight the most important elements (e.g., titles, buttons). Use size, color, and placement to establish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elements are aligned for a clean, structured appearance. Grid systems help achieve this.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whitespace effectively to avoid clutter and make content more readable.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Related elements should be grouped together to help users quickly understand the relationship between them.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layout should place labels close to their respective input fields, with proper spacing to avoid overwhelming the user.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43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18E54-0118-60F4-15D2-F33EA18E1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Aesthetics relate to the visual appeal of the design.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Scheme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harmonious colors that align with the purpose of the interface (e.g., soft tones for health apps, vibrant colors for entertainment).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Select readable fonts and maintain consistency in font sizes for headings, subheadings, and body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Imagery and Icons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high-quality visuals and intuitive icons that match the tone of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a visually balanced layout by distributing elements evenly across the screen.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minimalist design with neutral tones and clean typography can make a finance app feel professional and trustworthy.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975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D91E-DDD7-9666-58A8-149398C3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ensures that users can navigate and interact with the interface intuitively.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Consistency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the same colors, fonts, and button styles throughout the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Consistency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similar actions lead to similar results across all sections (e.g., a back button always returns to the previous page).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Standards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Follow platform-specific guidelines (e.g., Material Design for Android, Human Interface Guidelines for iOS).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button design for “Submit” is blue and rectangular, all similar actions like “Save” or “Update” should have the same style.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673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BC28-F226-15E5-CDF2-B956A032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3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ensures the interface is easy to use and accomplishes its intended purpose.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 tasks straightforward and avoid jargon. Use familiar terms and symbols.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immediate feedback for user actions (e.g., a loading spinner or a success message after submitting a form).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Prevention and Recovery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Minimize the chances of errors and offer solutions when they occur (e.g., undo options or clear error messages).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the interface adapts to different devices and screen sizes.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shopping app should provide a confirmation message after adding an item to the cart and allow users to easily undo this 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40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22E21-6C9D-2C5F-12EF-6028EB15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Prototyping and evaluating a user interface</a:t>
            </a:r>
          </a:p>
          <a:p>
            <a:r>
              <a:rPr lang="en-US" dirty="0"/>
              <a:t>Prototyping and evaluating a user interface" refers to the process of creating a mock-up version of a digital product's interface (the prototype) to test and gather feedback from users.</a:t>
            </a:r>
          </a:p>
          <a:p>
            <a:endParaRPr lang="en-US" dirty="0"/>
          </a:p>
          <a:p>
            <a:r>
              <a:rPr lang="en-US" dirty="0"/>
              <a:t>Allowing designers to identify potential usability issues and refine the design before fully developing the final product.</a:t>
            </a:r>
          </a:p>
          <a:p>
            <a:endParaRPr lang="en-US" dirty="0"/>
          </a:p>
          <a:p>
            <a:r>
              <a:rPr lang="en-US" dirty="0"/>
              <a:t> This involves creating a representative version of the interface, then observing users interacting with it to understand their experience and make improvements based on their feedback.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</a:rPr>
              <a:t>Key points about prototyping and evaluating a UI: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Purpose:</a:t>
            </a:r>
            <a:r>
              <a:rPr lang="en-US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To identify usability issues early in the design process, optimize user experience, and minimize the need for costly redesigns later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572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A7AC-1611-18F2-3F7F-77297822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Prototyping</a:t>
            </a:r>
          </a:p>
          <a:p>
            <a:r>
              <a:rPr lang="en-US" dirty="0"/>
              <a:t>Prototyping involves creating an early model of the user interface to visualize and test its functionality.</a:t>
            </a:r>
          </a:p>
          <a:p>
            <a:r>
              <a:rPr lang="en-US" b="1" dirty="0"/>
              <a:t>Types of Prototypes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Low-Fidelity Prototypes</a:t>
            </a:r>
            <a:r>
              <a:rPr lang="en-US" dirty="0"/>
              <a:t>:</a:t>
            </a:r>
          </a:p>
          <a:p>
            <a:r>
              <a:rPr lang="en-US" dirty="0"/>
              <a:t>Are simple and rough representations of a user interface.</a:t>
            </a:r>
          </a:p>
          <a:p>
            <a:endParaRPr lang="en-US" dirty="0"/>
          </a:p>
          <a:p>
            <a:r>
              <a:rPr lang="en-US" dirty="0"/>
              <a:t> They focus on the structure, layout, and functionality of the interface without delving into detailed design elements like colors, typography, or interactivity.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Simple sketches or wireframes.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layout and basic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Tools: Pen and paper, Figma, Balsamiq.</a:t>
            </a:r>
          </a:p>
          <a:p>
            <a:r>
              <a:rPr lang="en-US" b="1" dirty="0"/>
              <a:t>Example Use Case:</a:t>
            </a:r>
          </a:p>
          <a:p>
            <a:r>
              <a:rPr lang="en-US" dirty="0"/>
              <a:t>Creating a wireframe for a mobile app's login screen to determine where the username,</a:t>
            </a:r>
          </a:p>
          <a:p>
            <a:pPr marL="0" indent="0">
              <a:buNone/>
            </a:pPr>
            <a:r>
              <a:rPr lang="en-US" dirty="0"/>
              <a:t> password fields, and login button should be placed, without worrying about colors or fonts.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3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9A50-F6CC-A79E-8825-8412E5C7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High-Fidelity Prototypes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High-Fidelity Prototypes</a:t>
            </a:r>
            <a:r>
              <a:rPr lang="en-US" dirty="0"/>
              <a:t> are detailed and interactive representations of a user interface that closely resemble the final product.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They include realistic visuals, colors, typography, and often simulate actual interactions.</a:t>
            </a:r>
          </a:p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Detailed and interactive designs, closer to the final product.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 visual design, animations, and functionality.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Tools: Adobe XD, Figma, Sketch, Axure.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 Use Case:</a:t>
            </a:r>
          </a:p>
          <a:p>
            <a:r>
              <a:rPr lang="en-US" dirty="0"/>
              <a:t>A fully interactive design of an e-commerce app where users can browse products, add items to their cart, and proceed to checkout, all with accurate visuals and working navigation.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7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6612-5562-1BB4-4AFC-15110A72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85060"/>
            <a:ext cx="12192000" cy="69430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Steps in Prototyping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Define Objectives</a:t>
            </a:r>
            <a:r>
              <a:rPr lang="en-US" dirty="0"/>
              <a:t>: Understand the user needs, tasks, and goals.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Create Wireframes</a:t>
            </a:r>
            <a:r>
              <a:rPr lang="en-US" dirty="0"/>
              <a:t>: Draft rough layouts to represent the structure of the interface.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Build Interactive Prototypes</a:t>
            </a:r>
            <a:r>
              <a:rPr lang="en-US" dirty="0"/>
              <a:t>: Add interactivity to simulate user interactions.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Test the Prototype</a:t>
            </a:r>
            <a:r>
              <a:rPr lang="en-US" dirty="0"/>
              <a:t>: Use the prototype to gather feedback before moving to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11DB5-BC1D-5D44-EBE1-38491E61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7848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software can improve efficiency, scalability, and competitiveness.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also be a strategic investment that pays off over time.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Drawbacks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software can be expensive and time-consuming to develop.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may also require more training for users.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The best example of custom software </a:t>
            </a:r>
            <a:r>
              <a:rPr lang="en-US" dirty="0"/>
              <a:t>is that a company that wishes to own a management system for their employees and keeping track of their working hours.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416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F020-ED04-B575-8F1E-3936ED3C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376298" cy="6772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Evaluating User Interfaces</a:t>
            </a:r>
          </a:p>
          <a:p>
            <a:r>
              <a:rPr lang="en-US" dirty="0"/>
              <a:t>Evaluation ensures the interface meets user needs and expectations.</a:t>
            </a:r>
          </a:p>
          <a:p>
            <a:pPr marL="0" indent="0">
              <a:buNone/>
            </a:pPr>
            <a:r>
              <a:rPr lang="en-US" b="1" dirty="0"/>
              <a:t>Evaluation Methods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Heuristic Evaluation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Heuristic Evaluation is a usability inspection method where experts evaluate a user interface against a set of predefined usability principles, known as heuristics. </a:t>
            </a:r>
          </a:p>
          <a:p>
            <a:pPr marL="0" indent="0">
              <a:buNone/>
            </a:pPr>
            <a:r>
              <a:rPr lang="en-US" dirty="0"/>
              <a:t>It is a cost-effective way to identify usability issues early in the design process.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Experts assess the interface using usability heuristics (e.g., Nielsen’s 10 heuristics).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Focuses on issues like consistency, error prevention, and efficiency.</a:t>
            </a:r>
          </a:p>
          <a:p>
            <a:r>
              <a:rPr lang="en-US" b="1" dirty="0"/>
              <a:t>Key Characteristics of Heuristic Evaluation: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Principle-Based</a:t>
            </a:r>
            <a:r>
              <a:rPr lang="en-US" dirty="0"/>
              <a:t>: Evaluators assess the interface using established heuristics, such as Jakob Nielsen’s 10 usability heuristics.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Expert Evaluation</a:t>
            </a:r>
            <a:r>
              <a:rPr lang="en-US" dirty="0"/>
              <a:t>: Conducted by usability experts or designers familiar with the principles.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Early Detection</a:t>
            </a:r>
            <a:r>
              <a:rPr lang="en-US" dirty="0"/>
              <a:t>: Identifies usability problems before involving end-users, saving time and resources.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Iterative Process</a:t>
            </a:r>
            <a:r>
              <a:rPr lang="en-US" dirty="0"/>
              <a:t>: Often performed multiple times throughout the design process.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788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Jakob Nielsen’s 10 Usability Heuristics: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Visibility of System Status</a:t>
            </a:r>
            <a:r>
              <a:rPr lang="en-US" dirty="0"/>
              <a:t>: The system should keep users informed about what is happening through feedback within a reasonable timeframe.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Match Between System and the Real World</a:t>
            </a:r>
            <a:r>
              <a:rPr lang="en-US" dirty="0"/>
              <a:t>: Use language, symbols, and concepts familiar to users.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Control and Freedom</a:t>
            </a:r>
            <a:r>
              <a:rPr lang="en-US" dirty="0"/>
              <a:t>: Provide undo and redo options to allow users to correct errors.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Consistency and Standards</a:t>
            </a:r>
            <a:r>
              <a:rPr lang="en-US" dirty="0"/>
              <a:t>: Follow platform conventions to avoid confusion.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Error Prevention</a:t>
            </a:r>
            <a:r>
              <a:rPr lang="en-US" dirty="0"/>
              <a:t>: Design interfaces to prevent errors before they occur.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Recognition Rather Than Recall</a:t>
            </a:r>
            <a:r>
              <a:rPr lang="en-US" dirty="0"/>
              <a:t>: Minimize users' memory load by making actions and options visible.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 and Efficiency of Use</a:t>
            </a:r>
            <a:r>
              <a:rPr lang="en-US" dirty="0"/>
              <a:t>: Cater to both novice and experienced users, offering shortcuts for frequent tasks.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Aesthetic and Minimalist Design</a:t>
            </a:r>
            <a:r>
              <a:rPr lang="en-US" dirty="0"/>
              <a:t>: Include only necessary information to avoid clutter.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Help Users Recognize, Diagnose, and Recover from Errors</a:t>
            </a:r>
            <a:r>
              <a:rPr lang="en-US" dirty="0"/>
              <a:t>: Use clear error messages with solutions.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Help and Documentation</a:t>
            </a:r>
            <a:r>
              <a:rPr lang="en-US" dirty="0"/>
              <a:t>: Provide help materials for users when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88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Process of Heuristic Evaluation: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 the Evaluation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the scope of the evaluation.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Select evaluators with expertise in usability.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Review Interface Independently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evaluator examines the interface independently to avoid bias.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 and Document Issues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Record usability issues along with the violated heuristic and severity.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Aggregate Findings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 findings from all evaluators for a comprehensive view.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Prioritize Issues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Rank issues by severity to guide design improvements.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Iterate on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Address critical usability problems and repeat the evaluation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9675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2.User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 users interact with the prototype to perform specific tasks.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Observers note usability issues, task completion rates, and user satisfaction.</a:t>
            </a:r>
          </a:p>
          <a:p>
            <a:r>
              <a:rPr lang="en-US" b="1" dirty="0"/>
              <a:t>User Testing</a:t>
            </a:r>
            <a:r>
              <a:rPr lang="en-US" dirty="0"/>
              <a:t> is a usability evaluation method where real users interact with a product or prototype to identify issues, gather feedback, and ensure the design meets their needs and expectations.</a:t>
            </a:r>
          </a:p>
          <a:p>
            <a:r>
              <a:rPr lang="en-US" dirty="0"/>
              <a:t> It focuses on understanding how users experience the interface and completing tasks.</a:t>
            </a:r>
          </a:p>
          <a:p>
            <a:r>
              <a:rPr lang="en-US" b="1" dirty="0"/>
              <a:t>Key Characteristics of User Testing: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User-Centered</a:t>
            </a:r>
            <a:r>
              <a:rPr lang="en-US" dirty="0"/>
              <a:t>: Conducted with actual or representative users of the product.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Task-Based</a:t>
            </a:r>
            <a:r>
              <a:rPr lang="en-US" dirty="0"/>
              <a:t>: Participants perform specific tasks to assess the usability and functionality of the interface.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Feedback-Oriented</a:t>
            </a:r>
            <a:r>
              <a:rPr lang="en-US" dirty="0"/>
              <a:t>: Observations, verbal feedback, and performance metrics are collected to identify issues.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Iterative</a:t>
            </a:r>
            <a:r>
              <a:rPr lang="en-US" dirty="0"/>
              <a:t>: Conducted at multiple stages of development to refine the design.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722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Methods of User Testing: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Moderated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Facilitator guides users through tasks and observes in real-time.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for immediate clarification and follow-up questions.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Unmoderated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Participants complete tasks independently, often remotely.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Tools like User Testing or Maze can record their interactions.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A/B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test two versions of the interface to determine which performs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16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9C64F-7EE5-532A-1B69-1165C7994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A/B Testing</a:t>
            </a:r>
            <a:r>
              <a:rPr lang="en-US" dirty="0"/>
              <a:t>, also known as split testing, is a method of comparing two or more versions of a design, feature, or interface to determine which one performs better based on user behavior. </a:t>
            </a:r>
          </a:p>
          <a:p>
            <a:r>
              <a:rPr lang="en-US" dirty="0"/>
              <a:t>It is commonly used in web design, marketing, and product development to optimize user experience and improve outcomes like conversion rates or engagement.</a:t>
            </a:r>
          </a:p>
          <a:p>
            <a:r>
              <a:rPr lang="en-US" b="1" dirty="0"/>
              <a:t>Key Characteristics of A/B Testing: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Controlled Experiment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Two (or more) variations are shown to different groups of users simultaneously.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Users are randomly assigned to each group.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Data-Driven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Performance is measured based on predefined metrics, such as click-through rate, conversion rate, or task completion time.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Iterative Process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Results guide future design improvements or feature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4415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How A/B Testing Works: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Identify the Goal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the metric you want to optimize (e.g., increasing sign-ups, reducing bounce rate).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Variations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Version A</a:t>
            </a:r>
            <a:r>
              <a:rPr lang="en-US" dirty="0"/>
              <a:t>: The current design (control).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Version B</a:t>
            </a:r>
            <a:r>
              <a:rPr lang="en-US" dirty="0"/>
              <a:t>: A new design or feature to test (variation).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Divide the Audience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Randomly split users into groups. One group interacts with Version A, and the other with Version B.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Collect Data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Track user behavior, such as clicks, purchases, or time spent on the page.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Results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performance metrics of both versions to determine the winner.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statistical methods to ensure the results are significant.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 the Best Version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Roll out the higher-performing version to all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497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800" b="1" dirty="0"/>
              <a:t>4.Surveys and Feedback</a:t>
            </a:r>
            <a:r>
              <a:rPr lang="en-US" sz="3800" dirty="0"/>
              <a:t>:</a:t>
            </a:r>
          </a:p>
          <a:p>
            <a:pPr marL="0" indent="0">
              <a:buNone/>
            </a:pPr>
            <a:r>
              <a:rPr lang="en-US" b="1" dirty="0"/>
              <a:t>Surveys and Feedback</a:t>
            </a:r>
            <a:r>
              <a:rPr lang="en-US" dirty="0"/>
              <a:t> are methods used to gather direct input from users about their experiences, preferences, and opinions related to a product, service, or user interface. </a:t>
            </a:r>
          </a:p>
          <a:p>
            <a:pPr marL="0" indent="0">
              <a:buNone/>
            </a:pPr>
            <a:r>
              <a:rPr lang="en-US" dirty="0"/>
              <a:t>These techniques help understand user needs, identify pain points, and collect insights to improve usability and overall satisfaction.</a:t>
            </a:r>
          </a:p>
          <a:p>
            <a:r>
              <a:rPr lang="en-US" b="1" dirty="0"/>
              <a:t>Surveys</a:t>
            </a:r>
          </a:p>
          <a:p>
            <a:r>
              <a:rPr lang="en-US" dirty="0"/>
              <a:t>Surveys are structured questionnaires designed to collect quantitative or qualitative data from users.</a:t>
            </a:r>
          </a:p>
          <a:p>
            <a:r>
              <a:rPr lang="en-US" b="1" dirty="0"/>
              <a:t>Types of Surveys: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Closed-Ended Surveys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predefined options (e.g., multiple choice, scales, or ratings).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"How would you rate your experience? (1 to 5)"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Suitable for statistical analysis.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Open-Ended Surveys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 users to provide detailed, free-form answers.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"What did you like most about this app?"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Useful for capturing insights and ideas.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Mixed Surveys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 closed and open-ended questions for a balanced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754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8ECE3-8843-A59F-2A8E-66E6857F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-85060"/>
            <a:ext cx="12099851" cy="6943060"/>
          </a:xfrm>
        </p:spPr>
        <p:txBody>
          <a:bodyPr/>
          <a:lstStyle/>
          <a:p>
            <a:r>
              <a:rPr lang="en-US" b="1" dirty="0"/>
              <a:t>Survey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Forms, SurveyMonkey, </a:t>
            </a:r>
            <a:r>
              <a:rPr lang="en-US" dirty="0" err="1"/>
              <a:t>Typeform</a:t>
            </a:r>
            <a:r>
              <a:rPr lang="en-US" dirty="0"/>
              <a:t>, and Microsoft Forms.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When to Use Surveys: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After a usability test to gauge user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Post-launch to assess how well the product meets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prioritize features or improvements based on user preferences.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972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5.Analytics and Metrics</a:t>
            </a:r>
            <a:r>
              <a:rPr lang="en-US" dirty="0"/>
              <a:t>:</a:t>
            </a:r>
          </a:p>
          <a:p>
            <a:r>
              <a:rPr lang="en-US" b="1" dirty="0"/>
              <a:t>Analytics and Metrics</a:t>
            </a:r>
            <a:r>
              <a:rPr lang="en-US" dirty="0"/>
              <a:t> refer to the processes and measurements used to track, analyze, and evaluate user behavior, performance, and outcomes on digital platforms.</a:t>
            </a:r>
          </a:p>
          <a:p>
            <a:r>
              <a:rPr lang="en-US" dirty="0"/>
              <a:t> These tools provide insights into how users interact with a product or service, enabling data-driven decisions to improve usability, functionality, and business goals.</a:t>
            </a:r>
          </a:p>
          <a:p>
            <a:r>
              <a:rPr lang="en-US" b="1" dirty="0"/>
              <a:t>Analytics</a:t>
            </a:r>
          </a:p>
          <a:p>
            <a:r>
              <a:rPr lang="en-US" dirty="0"/>
              <a:t>Analytics involves collecting and interpreting data about user behavior on a website, app, or system.</a:t>
            </a:r>
          </a:p>
          <a:p>
            <a:r>
              <a:rPr lang="en-US" b="1" dirty="0"/>
              <a:t>Key Features of Analytics: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Tracking User Interactions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Measures clicks, navigation paths, time spent, and engagement.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Aggregating Data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Combines individual user data to identify patterns and trends.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Providing Insights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Helps understand what’s working and where users face challenges.</a:t>
            </a:r>
          </a:p>
          <a:p>
            <a:pPr marL="0" indent="0">
              <a:buNone/>
            </a:pPr>
            <a:r>
              <a:rPr lang="en-US" b="1" dirty="0"/>
              <a:t>Common Analytics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Analytics</a:t>
            </a:r>
            <a:r>
              <a:rPr lang="en-US" dirty="0"/>
              <a:t>: Tracks website traffic, user demographics, and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Hotjar</a:t>
            </a:r>
            <a:r>
              <a:rPr lang="en-US" dirty="0"/>
              <a:t>: Provides heatmaps and session recordings to visualize user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27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35C0-D8B8-3F9D-280E-468BA45D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8426"/>
          </a:xfrm>
        </p:spPr>
        <p:txBody>
          <a:bodyPr>
            <a:normAutofit/>
          </a:bodyPr>
          <a:lstStyle/>
          <a:p>
            <a:r>
              <a:rPr lang="en-US" b="1" dirty="0"/>
              <a:t>Examples of Custom Software Development</a:t>
            </a:r>
          </a:p>
          <a:p>
            <a:r>
              <a:rPr lang="en-US" b="1" dirty="0"/>
              <a:t>Example 1: CRM for a Real Estate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real estate firm may need a </a:t>
            </a:r>
            <a:r>
              <a:rPr lang="en-US" b="1" dirty="0"/>
              <a:t>Customer Relationship Management (CRM)</a:t>
            </a:r>
            <a:r>
              <a:rPr lang="en-US" dirty="0"/>
              <a:t> system that tracks property listings, buyer interactions, and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Off-the-shelf CRM solutions might lack the depth required for industry-specific features, such as automatic match-making of buyers to listings.</a:t>
            </a:r>
          </a:p>
          <a:p>
            <a:r>
              <a:rPr lang="en-US" b="1" dirty="0"/>
              <a:t>Example 2: E-Commerce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e-commerce startup requires a unique platform to offer custom pricing, loyalty programs, and payment methods that differ from existing platforms like Shopify or WooCommerce.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custom e-commerce site enables precise branding and tailored functionality.</a:t>
            </a:r>
          </a:p>
          <a:p>
            <a:r>
              <a:rPr lang="en-US" b="1" dirty="0"/>
              <a:t>Example 3: Healthcare Management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hospital might develop software to manage patient records, appointments, and inventory, while complying with legal regulations like HIPAA.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Customization ensures the system addresses specific healthcare workflows and data privacy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365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AB726-11F0-B698-7D90-4AA832D4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Metrics</a:t>
            </a:r>
          </a:p>
          <a:p>
            <a:r>
              <a:rPr lang="en-US" dirty="0"/>
              <a:t>Metrics are specific, quantifiable measurements used to evaluate performance.</a:t>
            </a:r>
          </a:p>
          <a:p>
            <a:r>
              <a:rPr lang="en-US" b="1" dirty="0"/>
              <a:t>Types of 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Behavior Metrics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Page Views</a:t>
            </a:r>
            <a:r>
              <a:rPr lang="en-US" dirty="0"/>
              <a:t>: Number of times a page is loaded.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Bounce Rate</a:t>
            </a:r>
            <a:r>
              <a:rPr lang="en-US" dirty="0"/>
              <a:t>: Percentage of users who leave after viewing only one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Session Duration</a:t>
            </a:r>
            <a:r>
              <a:rPr lang="en-US" dirty="0"/>
              <a:t>: Average time users spend on a site or app.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Click-Through Rate (CTR)</a:t>
            </a:r>
            <a:r>
              <a:rPr lang="en-US" dirty="0"/>
              <a:t>: Percentage of users who click on a specific element, like a button or link.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Engagement Metrics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Daily Active Users (DAU)</a:t>
            </a:r>
            <a:r>
              <a:rPr lang="en-US" dirty="0"/>
              <a:t>: Number of unique users interacting daily.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Retention Rate</a:t>
            </a:r>
            <a:r>
              <a:rPr lang="en-US" dirty="0"/>
              <a:t>: Percentage of users returning after their first visit.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Churn Rate</a:t>
            </a:r>
            <a:r>
              <a:rPr lang="en-US" dirty="0"/>
              <a:t>: Percentage of users who stop using the product.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Conversion Metrics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Conversion Rate</a:t>
            </a:r>
            <a:r>
              <a:rPr lang="en-US" dirty="0"/>
              <a:t>: Percentage of users completing a desired action, like signing up or making a purchase.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Cart Abandonment Rate</a:t>
            </a:r>
            <a:r>
              <a:rPr lang="en-US" dirty="0"/>
              <a:t>: Percentage of users who add items to their cart but do not complete the purchase.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Metrics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Load Time</a:t>
            </a:r>
            <a:r>
              <a:rPr lang="en-US" dirty="0"/>
              <a:t>: How long it takes for a page or app to load.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Error Rate</a:t>
            </a:r>
            <a:r>
              <a:rPr lang="en-US" dirty="0"/>
              <a:t>: Frequency of system errors or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4317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0C1D-5D64-742C-563C-F4F9D60E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A company wants to optimize their e-commerce 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Analytics</a:t>
            </a:r>
            <a:r>
              <a:rPr lang="en-US" dirty="0"/>
              <a:t>: Tracks user paths from landing pages to checkouts.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Bounce Rate: High on the product page.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Conversion Rate: Low for mobile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</a:t>
            </a:r>
            <a:r>
              <a:rPr lang="en-US" dirty="0"/>
              <a:t>: Improve mobile page design and add product descriptions to reduce bounce rate and increase conversions.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390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Steps for Effective Prototyping and Evaluation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the target users and key tasks.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clear goals for the prototype and evaluation.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the Prototype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Choose the fidelity based on the stage of development.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 on core features and user flows.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Conduct Evaluation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with a representative user group.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Observe and document usability issues and user feedback.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Refine the prototype based on evaluation results.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Repeat the process until usability goals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91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Key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 usability issues early in the design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user satisfaction by aligning the interface with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time and resources by reducing costly redesigns in later stages.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626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81A7-6C94-B87B-FBB1-53B58F611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2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8E78-FFCB-A28A-8553-A786728B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Packaged Software?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 is a collection of commercial applications that can be purchased for a set price.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Packaged software that is often called software package is a commercial program that’s obtainable to the general public and sold to them at explicit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 software is developed by computer technicians.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is the compilation of programs which are grouped together in order to provide publicly with different tools in the same group.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can’t be modified or altered even if there is need.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essential definition says that, once several software package are grouped during a bundle and supply solutions to people, then it gets the specified name. 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 example of package software is Microsoft Office, that has many tools grouped together for example Office, Access, Excel, Note and Power Point.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300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495</TotalTime>
  <Words>8163</Words>
  <Application>Microsoft Office PowerPoint</Application>
  <PresentationFormat>Widescreen</PresentationFormat>
  <Paragraphs>806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0" baseType="lpstr">
      <vt:lpstr>Arial</vt:lpstr>
      <vt:lpstr>Calisto MT</vt:lpstr>
      <vt:lpstr>Symbol</vt:lpstr>
      <vt:lpstr>Times New Roman</vt:lpstr>
      <vt:lpstr>Wingdings 2</vt:lpstr>
      <vt:lpstr>Slate</vt:lpstr>
      <vt:lpstr>System design and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Between Packaged Software, Custom Software, and Outsourcing Software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raghav panthi</cp:lastModifiedBy>
  <cp:revision>31</cp:revision>
  <dcterms:created xsi:type="dcterms:W3CDTF">2025-01-14T09:49:04Z</dcterms:created>
  <dcterms:modified xsi:type="dcterms:W3CDTF">2025-03-06T00:06:40Z</dcterms:modified>
</cp:coreProperties>
</file>