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7" r:id="rId8"/>
    <p:sldId id="262" r:id="rId9"/>
    <p:sldId id="263" r:id="rId10"/>
    <p:sldId id="264" r:id="rId11"/>
    <p:sldId id="268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6" r:id="rId26"/>
    <p:sldId id="287" r:id="rId27"/>
    <p:sldId id="288" r:id="rId28"/>
    <p:sldId id="289" r:id="rId29"/>
    <p:sldId id="290" r:id="rId30"/>
    <p:sldId id="295" r:id="rId31"/>
    <p:sldId id="291" r:id="rId32"/>
    <p:sldId id="292" r:id="rId33"/>
    <p:sldId id="293" r:id="rId34"/>
    <p:sldId id="294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4" r:id="rId43"/>
    <p:sldId id="305" r:id="rId44"/>
    <p:sldId id="306" r:id="rId45"/>
    <p:sldId id="307" r:id="rId46"/>
    <p:sldId id="308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043D-A479-7F77-13C2-9699A3040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F92C59-F557-6772-589D-7D03EC072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BD75A-B8CC-A435-A7BB-BCDFF1FD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B667-B117-4D0D-9878-32A99116FF8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18A35-E1F5-4F00-2B80-2A44A9680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33D39-52EF-E79E-E712-F01002EB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962-FF84-4D5A-8453-45D43983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5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CEBD9-4518-F424-876E-CEE43DD31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CDC70D-4D54-BB1F-D399-095F2F2A4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2F031-DF2F-846D-3D26-7E7EC0F6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B667-B117-4D0D-9878-32A99116FF8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5AEEA-4B48-3906-3E2D-69060FEE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D67DC-8051-A938-21DF-8FA278B57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962-FF84-4D5A-8453-45D43983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1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98342F-D170-37CE-86AB-59B16FA65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8EC8E-F878-EFB5-6D81-E5CB5FE82A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31FDD-6733-EB49-AE4B-4049B010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B667-B117-4D0D-9878-32A99116FF8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91033-5FCC-EF5A-0A17-7F3EBA947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20643-410B-FA2D-F03D-2B8B5B24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962-FF84-4D5A-8453-45D43983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19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DC303-ED10-4E8F-EC04-F279E2CC7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56ABE-7ED4-2ADE-E6CC-E933E5B74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1F2C5-0560-E120-F95D-7FE4BAE48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B667-B117-4D0D-9878-32A99116FF8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E5CC3-F897-FC59-36AD-ECA7C1AC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98D2D-7A9E-9EFD-5523-97B206437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962-FF84-4D5A-8453-45D43983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4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BCF2D-323D-68AF-4C40-9FCE4C34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17C21-3EB9-D125-8156-BC5DFF0D6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4CC19-BAFB-C4F3-8E7F-DB87CAAF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B667-B117-4D0D-9878-32A99116FF8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3E7EB-F693-E0B5-7D47-55B9B42F8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72A02-8A5B-72DF-B0B3-6BBC2CC8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962-FF84-4D5A-8453-45D43983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56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C5AF6-293E-1D86-25A5-7F8C41AA2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ADC6-31E4-E259-B79B-5D52B1357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17F78-8522-CBF9-C42D-0D4064C64A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CA3F7-33B5-9B4B-9183-A0C550A8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B667-B117-4D0D-9878-32A99116FF8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B777F-C448-9326-4E19-8FB1E865F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A0C523-EBCB-DE4C-A861-95D6A130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962-FF84-4D5A-8453-45D43983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0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C2D1-DDD6-31C0-A0FA-6568878CF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57955-8425-6D16-0717-106BDE3FB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66711-8C6B-93A2-3814-9F58D9D763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8FA907-2529-00FE-7854-C9E359E8F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3B06BF-2D7C-EA0F-5056-1C982B9E7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6214AE-0AD5-2928-318E-C50DB9858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B667-B117-4D0D-9878-32A99116FF8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E903E-1B57-7A5B-CC05-4EE1FA821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F5527-A1D5-037B-3482-6C6ED8CA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962-FF84-4D5A-8453-45D43983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59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DE13-55B0-3D24-24FF-736C8B24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B4434-E821-162D-2D53-AB60CDDC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B667-B117-4D0D-9878-32A99116FF8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5EF046-7921-A99F-6C1D-74F0AA58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F84B7-93E6-7A23-8B45-55E497959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962-FF84-4D5A-8453-45D43983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61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9ED4BA-BAD8-9F30-2C3B-D9CF451C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B667-B117-4D0D-9878-32A99116FF8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535AD-6C68-9819-B272-B53839143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D2A83-5F79-8F46-B7FE-D53727AAE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962-FF84-4D5A-8453-45D43983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99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3D62E-AF8E-4C87-DA84-36193133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88231-692F-4190-2889-5A6C616F7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FF392-BDA0-41C9-D791-9A7100E24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1224E-9E89-BF01-9AC6-0B6247FA7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B667-B117-4D0D-9878-32A99116FF8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A6598-7222-7283-EFF6-1737A755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F6CEC-0C16-91EB-409E-C88BED48F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962-FF84-4D5A-8453-45D43983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9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3F914-0DC7-F166-C049-EE5A27B2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38E7CD-534F-AC04-0909-5ED67354C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CACB5-8D92-2075-6D17-5800CA11F3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0A8B7-B188-A57F-13ED-4184278C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1B667-B117-4D0D-9878-32A99116FF8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9BF08-4ADB-10C4-FBD4-D85D6CB3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DAC8C-2CE0-7DF6-8ADB-D8AF32EB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C6962-FF84-4D5A-8453-45D43983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33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2A15F-DA12-3C59-5119-C2599B035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1E28D3-57D8-290B-8F79-265F79A4B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6C14E-CF3A-159B-E9DE-057F6BF8EA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1B667-B117-4D0D-9878-32A99116FF82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D8BE4-C512-6854-F7D5-B007D8BD04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4EE19-37EB-E7A0-0ED8-12B776FE5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C6962-FF84-4D5A-8453-45D439836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2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B22F8-8A23-674D-1DF2-CE4546ACDD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project implementation and post- implementation activities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D52C1-D99A-92A4-0957-425FCEA947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6</a:t>
            </a:r>
          </a:p>
        </p:txBody>
      </p:sp>
    </p:spTree>
    <p:extLst>
      <p:ext uri="{BB962C8B-B14F-4D97-AF65-F5344CB8AC3E}">
        <p14:creationId xmlns:p14="http://schemas.microsoft.com/office/powerpoint/2010/main" val="826511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1532-7520-E266-7C5C-D6E066E2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573"/>
            <a:ext cx="12192000" cy="6708913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tools used in programming process management: \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Management Software: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Jira, Trello, Asana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Repositories: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GitHub, GitLab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Issue Tracking Systems: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Bugzilla, Redmine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Integration/Continuous Deployment (CI/CD) Tools: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Jenkins,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CircleCI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07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2F30F-3D7E-ADA9-1839-2F6249A2F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Coordinating programming tasks and managing schedules.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Coordinating programming tasks and managing schedules" refers to the process of organizing and overseeing various programming activities, </a:t>
            </a:r>
          </a:p>
          <a:p>
            <a:endParaRPr lang="en-US" dirty="0"/>
          </a:p>
          <a:p>
            <a:r>
              <a:rPr lang="en-US" dirty="0"/>
              <a:t>assigning tasks to developers, </a:t>
            </a:r>
          </a:p>
          <a:p>
            <a:endParaRPr lang="en-US" dirty="0"/>
          </a:p>
          <a:p>
            <a:r>
              <a:rPr lang="en-US" dirty="0"/>
              <a:t>and ensuring they are completed on time by creating and</a:t>
            </a:r>
          </a:p>
          <a:p>
            <a:endParaRPr lang="en-US" dirty="0"/>
          </a:p>
          <a:p>
            <a:r>
              <a:rPr lang="en-US" dirty="0"/>
              <a:t> maintaining a structured schedule,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Often using project management tools to track progress and dependencies between different tasks.</a:t>
            </a:r>
          </a:p>
        </p:txBody>
      </p:sp>
    </p:spTree>
    <p:extLst>
      <p:ext uri="{BB962C8B-B14F-4D97-AF65-F5344CB8AC3E}">
        <p14:creationId xmlns:p14="http://schemas.microsoft.com/office/powerpoint/2010/main" val="937675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4F59-ECA7-7E10-FB86-943754F0E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778487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aspects of coordinating programming tasks and managing schedules: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Breaking down projects: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Dividing large projects into smaller, manageable tasks to assign to individual developers or teams.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dependencies: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Recognizing which tasks need to be completed before others can begin, ensuring proper sequencing.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Estimating task duration: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Accurately assessing how long each task will take to complete.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allocation: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Assigning tasks to the appropriate developers based on their skills and availability.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Determining which tasks are most critical and need to be completed first.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project management tools: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Utilizing software like Asana, Jira, or Trello to visualize the schedule, track progress, and manage task assignments.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707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C314-633A-6B98-35F4-2A6269575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1353800" cy="6858000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communication: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Keeping developers informed about project updates, potential roadblocks, and schedule changes through meetings, status reports, and instant messaging.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Monitoring progress: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Actively tracking the progress of tasks against the schedule and making adjustments as necessary.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Addressing issues: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and resolving any bottlenecks or challenges that could impact the schedule.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 of effective coordination and schedule management: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efficiency: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Streamlined workflow and reduced wasted 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Meeting deadlines: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Delivering projects on time and within budget.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collaboration: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 communication and coordinated efforts among team members.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mitigation: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Proactive identification and management of potential issues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57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2C3B2-E89E-A606-95A8-8F4616ED2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3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Testing strategies: Unit tests, integration tests, system tests, and acceptance tests.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software development,</a:t>
            </a:r>
          </a:p>
          <a:p>
            <a:r>
              <a:rPr lang="en-US" dirty="0"/>
              <a:t> "unit tests" focus on individual code components, </a:t>
            </a:r>
          </a:p>
          <a:p>
            <a:endParaRPr lang="en-US" dirty="0"/>
          </a:p>
          <a:p>
            <a:r>
              <a:rPr lang="en-US" dirty="0"/>
              <a:t>"integration tests" verify how different modules interact,</a:t>
            </a:r>
          </a:p>
          <a:p>
            <a:endParaRPr lang="en-US" dirty="0"/>
          </a:p>
          <a:p>
            <a:r>
              <a:rPr lang="en-US" dirty="0"/>
              <a:t> "system tests" evaluate the entire system's functionality, and</a:t>
            </a:r>
          </a:p>
          <a:p>
            <a:endParaRPr lang="en-US" dirty="0"/>
          </a:p>
          <a:p>
            <a:r>
              <a:rPr lang="en-US" dirty="0"/>
              <a:t> "acceptance tests" confirm whether the system meets user requirements and is ready for deployment,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68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4885A-F419-2A23-DD7B-CC04BAE73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 Tests: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Individual functions, methods, or classes within a code module.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 each component performs as expected and meets its specific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Early defect detection, rapid feedback loop during development, easier debugging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8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C9FDD-5C2F-70E5-6DFF-FC329B6FF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Tests: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Interactions between different modules or components within a system.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Validate how data flows between modules and if interfaces work correctly.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 issues related to data exchange, system integration points.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644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ABD4-7E77-AE19-E33C-721FFBE8D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Tests: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Complete system functionality, including all features and interactions.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Evaluate the system's overall behavior under different scenarios and user flows.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Identify major system-level issues, performance bottlenecks, and usability concerns.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54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6A69A-BD4A-1D77-5688-AD88E8978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15800" cy="6858000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Acceptance Tests: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 perspective and acceptance criteria defined by stakeholders.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Confirm that the system meets user needs and is ready for deployment.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Final quality check before release, gather feedback from end users.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38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EDCF4-9812-3D3E-E6DC-B5C250D41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105861" cy="6858000"/>
          </a:xfrm>
        </p:spPr>
        <p:txBody>
          <a:bodyPr/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points to remember: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testing levels are typically performed in a hierarchical order, starting with unit tests and progressing to acceptance tests.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testing level builds upon the previous one, providing a more comprehensive evaluation of the system.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 tools can be used to streamline the execution of unit, integration, and system tests, improving efficiency.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75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8676F-7FBE-C977-3BBF-CA53B13E3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742950" marR="0" lvl="1" indent="-2857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1925955" algn="r"/>
              </a:tabLst>
            </a:pPr>
            <a:r>
              <a:rPr lang="en-US" sz="3200" dirty="0">
                <a:effectLst/>
              </a:rPr>
              <a:t>Managing the Programming Process 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515100" algn="r"/>
              </a:tabLst>
            </a:pPr>
            <a:r>
              <a:rPr lang="en-US" sz="3200" dirty="0">
                <a:effectLst/>
              </a:rPr>
              <a:t>Coordinating programming tasks and managing schedules.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515100" algn="r"/>
              </a:tabLst>
            </a:pPr>
            <a:r>
              <a:rPr lang="en-US" sz="3200" dirty="0">
                <a:effectLst/>
              </a:rPr>
              <a:t>Testing strategies: Unit tests, integration tests, system tests, and acceptance tests.</a:t>
            </a: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None/>
              <a:tabLst>
                <a:tab pos="1925955" algn="r"/>
              </a:tabLst>
            </a:pPr>
            <a:r>
              <a:rPr lang="en-US" sz="3200" dirty="0">
                <a:effectLst/>
              </a:rPr>
              <a:t>2.System Transition and Change Management 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515100" algn="r"/>
              </a:tabLst>
            </a:pPr>
            <a:r>
              <a:rPr lang="en-US" sz="3200" dirty="0">
                <a:effectLst/>
              </a:rPr>
              <a:t>Migration strategies: Direct, parallel, phased, and pilot conversions.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515100" algn="r"/>
              </a:tabLst>
            </a:pPr>
            <a:r>
              <a:rPr lang="en-US" sz="3200" dirty="0">
                <a:effectLst/>
              </a:rPr>
              <a:t>Managing user resistance, training, and change management.</a:t>
            </a:r>
          </a:p>
          <a:p>
            <a:pPr marL="457200" marR="0" lvl="1" indent="0">
              <a:spcBef>
                <a:spcPts val="0"/>
              </a:spcBef>
              <a:spcAft>
                <a:spcPts val="0"/>
              </a:spcAft>
              <a:buNone/>
              <a:tabLst>
                <a:tab pos="1925955" algn="r"/>
              </a:tabLst>
            </a:pPr>
            <a:r>
              <a:rPr lang="en-US" sz="3200" dirty="0"/>
              <a:t>3.</a:t>
            </a:r>
            <a:r>
              <a:rPr lang="en-US" sz="3200" dirty="0">
                <a:effectLst/>
              </a:rPr>
              <a:t>Post-Implementation Reviews and Maintenance 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515100" algn="r"/>
              </a:tabLst>
            </a:pPr>
            <a:r>
              <a:rPr lang="en-US" sz="3200" dirty="0">
                <a:effectLst/>
              </a:rPr>
              <a:t>Conducting post-implementation reviews and ensuring system support.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515100" algn="r"/>
              </a:tabLst>
            </a:pPr>
            <a:r>
              <a:rPr lang="en-US" sz="3200" dirty="0">
                <a:effectLst/>
              </a:rPr>
              <a:t>Ongoing system maintenance and updates.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4555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48BD-63DF-81AF-E7FD-31881ABFD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System Transition and Change Management</a:t>
            </a:r>
          </a:p>
          <a:p>
            <a:pPr marL="0" indent="0">
              <a:buNone/>
            </a:pPr>
            <a:r>
              <a:rPr lang="en-US" b="1" dirty="0"/>
              <a:t>System Transition and Change Management</a:t>
            </a:r>
            <a:r>
              <a:rPr lang="en-US" dirty="0"/>
              <a:t> refers to the structured approach for shifting from an existing system, process, or environment to a new one, while ensuring smooth adaptation and minimizing risks. </a:t>
            </a:r>
          </a:p>
          <a:p>
            <a:pPr marL="0" indent="0">
              <a:buNone/>
            </a:pPr>
            <a:r>
              <a:rPr lang="en-US" dirty="0"/>
              <a:t>It typically involves a combination of planning, implementation, communication, and monitoring. Below are key aspects of this concept:</a:t>
            </a:r>
          </a:p>
          <a:p>
            <a:pPr marL="0" indent="0">
              <a:buNone/>
            </a:pPr>
            <a:r>
              <a:rPr lang="en-US" b="1" dirty="0"/>
              <a:t>1. System Transition: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The process of moving from an old system to a new one.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Components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Planning</a:t>
            </a:r>
            <a:r>
              <a:rPr lang="en-US" dirty="0"/>
              <a:t>: Setting timelines, resource allocation, and identifying stakeholders.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Testing</a:t>
            </a:r>
            <a:r>
              <a:rPr lang="en-US" dirty="0"/>
              <a:t>: Ensuring the new system works as intended in a controlled environment.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Migration</a:t>
            </a:r>
            <a:r>
              <a:rPr lang="en-US" dirty="0"/>
              <a:t>: Transferring data, configurations, and applications from the old system to the new 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Training</a:t>
            </a:r>
            <a:r>
              <a:rPr lang="en-US" dirty="0"/>
              <a:t>: Preparing end-users and IT teams for effective use of the new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Downtime or disruptions during the transition.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loss or corruption during migration.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48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7C6C4-AE59-27E3-BF1C-346EA109C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788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2. Change Management: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The process of managing the human side of change to ensure successful adoption.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Awareness</a:t>
            </a:r>
            <a:r>
              <a:rPr lang="en-US" dirty="0"/>
              <a:t>: Communicating the need for change to all stakeholders.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Engagement</a:t>
            </a:r>
            <a:r>
              <a:rPr lang="en-US" dirty="0"/>
              <a:t>: Involving employees and other stakeholders in the transition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Support</a:t>
            </a:r>
            <a:r>
              <a:rPr lang="en-US" dirty="0"/>
              <a:t>: Providing resources like training, documentation, and help desks.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Monitoring</a:t>
            </a:r>
            <a:r>
              <a:rPr lang="en-US" dirty="0"/>
              <a:t>: Assessing adoption and resolving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Principles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Minimize resistance to change.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Foster a culture of adaptability and innovation.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280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485DF-D786-3E8B-A5BD-68085862F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Importance in Organizations: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Risk Reduction</a:t>
            </a:r>
            <a:r>
              <a:rPr lang="en-US" dirty="0"/>
              <a:t>: Helps in mitigating disruptions during transitions.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Increased Efficiency</a:t>
            </a:r>
            <a:r>
              <a:rPr lang="en-US" dirty="0"/>
              <a:t>: Ensures seamless integration of new processes or systems.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Stakeholder Confidence</a:t>
            </a:r>
            <a:r>
              <a:rPr lang="en-US" dirty="0"/>
              <a:t>: Builds trust by managing expectations and providing transparency.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Long-Term Success</a:t>
            </a:r>
            <a:r>
              <a:rPr lang="en-US" dirty="0"/>
              <a:t>: Lays a foundation for scalability and future improvements.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759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41F1C-C33B-AC62-FC8F-90495E972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>
              <a:spcBef>
                <a:spcPts val="0"/>
              </a:spcBef>
              <a:buSzPts val="1000"/>
              <a:tabLst>
                <a:tab pos="457200" algn="l"/>
                <a:tab pos="6515100" algn="r"/>
              </a:tabLst>
            </a:pPr>
            <a:r>
              <a:rPr lang="en-US" sz="3200" b="1" dirty="0">
                <a:solidFill>
                  <a:srgbClr val="FF0000"/>
                </a:solidFill>
                <a:effectLst/>
              </a:rPr>
              <a:t>Migration strategies: Direct, parallel, phased, and pilot conversions.</a:t>
            </a:r>
          </a:p>
          <a:p>
            <a:endParaRPr lang="en-US" dirty="0"/>
          </a:p>
          <a:p>
            <a:r>
              <a:rPr lang="en-US" dirty="0"/>
              <a:t>Migration strategies refer to the approaches used to transition from an existing system to a new one.</a:t>
            </a:r>
          </a:p>
          <a:p>
            <a:endParaRPr lang="en-US" dirty="0"/>
          </a:p>
          <a:p>
            <a:r>
              <a:rPr lang="en-US" dirty="0"/>
              <a:t> The primary strategies include </a:t>
            </a:r>
            <a:r>
              <a:rPr lang="en-US" b="1" dirty="0"/>
              <a:t>Direct Conversion</a:t>
            </a:r>
            <a:r>
              <a:rPr lang="en-US" dirty="0"/>
              <a:t>, </a:t>
            </a:r>
            <a:r>
              <a:rPr lang="en-US" b="1" dirty="0"/>
              <a:t>Parallel Conversion</a:t>
            </a:r>
            <a:r>
              <a:rPr lang="en-US" dirty="0"/>
              <a:t>, </a:t>
            </a:r>
            <a:r>
              <a:rPr lang="en-US" b="1" dirty="0"/>
              <a:t>Phased Conversion</a:t>
            </a:r>
            <a:r>
              <a:rPr lang="en-US" dirty="0"/>
              <a:t>, and </a:t>
            </a:r>
            <a:r>
              <a:rPr lang="en-US" b="1" dirty="0"/>
              <a:t>Pilot Conversion</a:t>
            </a:r>
            <a:r>
              <a:rPr lang="en-US" dirty="0"/>
              <a:t>. </a:t>
            </a:r>
          </a:p>
          <a:p>
            <a:r>
              <a:rPr lang="en-US" dirty="0"/>
              <a:t>Here’s an explanation of each:</a:t>
            </a:r>
          </a:p>
        </p:txBody>
      </p:sp>
    </p:spTree>
    <p:extLst>
      <p:ext uri="{BB962C8B-B14F-4D97-AF65-F5344CB8AC3E}">
        <p14:creationId xmlns:p14="http://schemas.microsoft.com/office/powerpoint/2010/main" val="2411375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51C2-19D4-6AFF-1086-BAEE3D5B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1. Direct Conversion (Big Bang Approach):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 The old system is completely replaced by the new system in a single, immediate switch.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Faster implementation.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fewer resources for parallel operations.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risk of failure if the new system encounters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Limited fallback options.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Best Suited For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Smaller systems or when downtime can be managed.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434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51C2-19D4-6AFF-1086-BAEE3D5B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2. Parallel Conversion: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 The old and new systems run simultaneously for a period of time until confidence in the new system is established.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a safety net since the old system remains operational.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Easier to detect and resolve issues in the new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Resource-intensive as both systems must be maintained.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Users may face confusion due to duplication of effort.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Best Suited For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Critical systems where downtime is unacceptable.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46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51C2-19D4-6AFF-1086-BAEE3D5B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3. Phased Conversion (Incremental Approach):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 The new system is implemented in stages or modules, gradually replacing parts of the old system.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Allows for gradual adaptation, minimizing risks.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Easier troubleshooting due to staged implementation.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Prolonged migration timeline.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Compatibility issues between old and new systems during transition.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Best Suited For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Large and complex systems with modular functionalities.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87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51C2-19D4-6AFF-1086-BAEE3D5B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4. Pilot Conversion: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Description</a:t>
            </a:r>
            <a:r>
              <a:rPr lang="en-US" dirty="0"/>
              <a:t>: The new system is implemented in a specific department or location as a trial before full-scale deployment.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a controlled environment to test the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Reduces the risk of widespread failure.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Disadvantages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additional effort to manage both pilot and old systems.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Success in the pilot phase does not guarantee success in full deployment.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Best Suited For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Organizations with multiple branches or divisions.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261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51C2-19D4-6AFF-1086-BAEE3D5B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Choosing the Right Strategy</a:t>
            </a:r>
          </a:p>
          <a:p>
            <a:r>
              <a:rPr lang="en-US" dirty="0"/>
              <a:t>The choice of migration strategy depends on factors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Risk tolerance.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Resource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Business continuity requirements.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659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51C2-19D4-6AFF-1086-BAEE3D5B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sz="3200" b="1" dirty="0">
                <a:solidFill>
                  <a:srgbClr val="FF0000"/>
                </a:solidFill>
                <a:effectLst/>
              </a:rPr>
              <a:t>Managing user resistance, training, and change management.</a:t>
            </a:r>
          </a:p>
          <a:p>
            <a:endParaRPr lang="en-US" b="1" dirty="0"/>
          </a:p>
          <a:p>
            <a:r>
              <a:rPr lang="en-US" b="1" dirty="0"/>
              <a:t>Managing user resistance, training, and change management</a:t>
            </a:r>
            <a:r>
              <a:rPr lang="en-US" dirty="0"/>
              <a:t> is critical for successfully implementing new systems or processes in an organization.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Each component plays a key role in ensuring smooth adoption and minimizing disruptions.</a:t>
            </a:r>
          </a:p>
        </p:txBody>
      </p:sp>
    </p:spTree>
    <p:extLst>
      <p:ext uri="{BB962C8B-B14F-4D97-AF65-F5344CB8AC3E}">
        <p14:creationId xmlns:p14="http://schemas.microsoft.com/office/powerpoint/2010/main" val="293658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AE2DC-5070-076D-E2EB-452963E93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800" b="1" dirty="0"/>
              <a:t>project implementation and post- implementation activities </a:t>
            </a:r>
          </a:p>
          <a:p>
            <a:pPr marL="0" indent="0">
              <a:buNone/>
            </a:pPr>
            <a:r>
              <a:rPr lang="en-US" b="1" dirty="0"/>
              <a:t>1. Project Implementation</a:t>
            </a:r>
          </a:p>
          <a:p>
            <a:r>
              <a:rPr lang="en-US" dirty="0"/>
              <a:t>This phase involves putting the project plan into action and delivering the expected outcomes.</a:t>
            </a:r>
          </a:p>
          <a:p>
            <a:r>
              <a:rPr lang="en-US" b="1" dirty="0"/>
              <a:t>Key Activities: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Resource Allocation: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Assign resources (human, financial, tools) based on the project plan.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Ensure all necessary tools, software, and hardware are available.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Team Coordination: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Communicate roles, responsibilities, and tasks to team members.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Conduct regular meetings to track progress and address roadblocks.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Task Execution: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Carry out the project activities as per the timeline.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monitoring tools to ensure activities are aligned with objectives.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Risk Management: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Identify and address issues or risks that arise during execution.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Implement contingency plans if needed.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Quality Assurance: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Perform tests and reviews to ensure the output meets the defined quality standards.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Obtain approvals from stakeholders at critical milestones.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Stakeholder Communication: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Provide regular updates on the project's progress.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Gather feedback to ensure alignment with expectations.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Documentation: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Record decisions, changes, and progress to create an audit trail.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657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51C2-19D4-6AFF-1086-BAEE3D5B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1. Managing User Resistance</a:t>
            </a:r>
          </a:p>
          <a:p>
            <a:r>
              <a:rPr lang="en-US" dirty="0"/>
              <a:t>User resistance often arises due to fear of change, lack of understanding, or perceived threats to roles and responsibilities. Addressing resistance effectively involves:</a:t>
            </a:r>
          </a:p>
          <a:p>
            <a:r>
              <a:rPr lang="en-US" b="1" dirty="0"/>
              <a:t>Reasons for Resistance: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Fear of job displacement or increased workload.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confidence in the new system's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Inadequate communication about the benefits and impact of the change.</a:t>
            </a:r>
          </a:p>
          <a:p>
            <a:r>
              <a:rPr lang="en-US" b="1" dirty="0"/>
              <a:t>Strategies to Overcome Resistance: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Engage Stakeholders Early</a:t>
            </a:r>
            <a:r>
              <a:rPr lang="en-US" dirty="0"/>
              <a:t>: Involve users in the planning and decision-making process to give them a sense of ownership.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Transparent Communication</a:t>
            </a:r>
            <a:r>
              <a:rPr lang="en-US" dirty="0"/>
              <a:t>: Clearly explain the need for change, expected benefits, and steps involved.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Address Concerns</a:t>
            </a:r>
            <a:r>
              <a:rPr lang="en-US" dirty="0"/>
              <a:t>: Create forums for users to express concerns and provide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Supportive Leadership</a:t>
            </a:r>
            <a:r>
              <a:rPr lang="en-US" dirty="0"/>
              <a:t>: Ensure managers and team leaders advocate for the change and support their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Incentives</a:t>
            </a:r>
            <a:r>
              <a:rPr lang="en-US" dirty="0"/>
              <a:t>: Provide rewards or recognition to employees who embrace the change.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3272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51C2-19D4-6AFF-1086-BAEE3D5B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2. Training</a:t>
            </a:r>
          </a:p>
          <a:p>
            <a:r>
              <a:rPr lang="en-US" dirty="0"/>
              <a:t>Training ensures that users have the knowledge and skills required to effectively use the new system or adapt to new processes.</a:t>
            </a:r>
          </a:p>
          <a:p>
            <a:r>
              <a:rPr lang="en-US" b="1" dirty="0"/>
              <a:t>Components of Effective Training: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Needs Assessment</a:t>
            </a:r>
            <a:r>
              <a:rPr lang="en-US" dirty="0"/>
              <a:t>: Identify gaps in knowledge and tailor the training accordingly.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Varied Formats</a:t>
            </a:r>
            <a:r>
              <a:rPr lang="en-US" dirty="0"/>
              <a:t>: Use a mix of in-person workshops, online tutorials, and hands-on sessions.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Role-Specific Training</a:t>
            </a:r>
            <a:r>
              <a:rPr lang="en-US" dirty="0"/>
              <a:t>: Customize training content based on users’ roles and responsibilities.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Documentation</a:t>
            </a:r>
            <a:r>
              <a:rPr lang="en-US" dirty="0"/>
              <a:t>: Provide manuals, FAQs, and other resources for ongoing reference.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Feedback Mechanisms</a:t>
            </a:r>
            <a:r>
              <a:rPr lang="en-US" dirty="0"/>
              <a:t>: Allow participants to ask questions and share their training experiences.</a:t>
            </a:r>
          </a:p>
          <a:p>
            <a:r>
              <a:rPr lang="en-US" b="1" dirty="0"/>
              <a:t>Benefits: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Reduces fear of the unknown by increasing user confidence.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consistent understanding across the organization.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Decreases errors and inefficiencies during system adoption.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293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51C2-19D4-6AFF-1086-BAEE3D5B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3. Change Management</a:t>
            </a:r>
          </a:p>
          <a:p>
            <a:r>
              <a:rPr lang="en-US" dirty="0"/>
              <a:t>Change management is the structured approach to transitioning individuals, teams, and organizations from a current state to a desired future state.</a:t>
            </a:r>
          </a:p>
          <a:p>
            <a:r>
              <a:rPr lang="en-US" b="1" dirty="0"/>
              <a:t>Key Principles: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Leadership Support</a:t>
            </a:r>
            <a:r>
              <a:rPr lang="en-US" dirty="0"/>
              <a:t>: Strong commitment from leadership to drive 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Change Agents</a:t>
            </a:r>
            <a:r>
              <a:rPr lang="en-US" dirty="0"/>
              <a:t>: Designate individuals to champion the change process and provide ongoing support.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Communication Plan</a:t>
            </a:r>
            <a:r>
              <a:rPr lang="en-US" dirty="0"/>
              <a:t>: Maintain clear, frequent communication throughout the change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Gradual Rollout</a:t>
            </a:r>
            <a:r>
              <a:rPr lang="en-US" dirty="0"/>
              <a:t>: Use phased implementation to ease the transition and allow for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Monitoring</a:t>
            </a:r>
            <a:r>
              <a:rPr lang="en-US" dirty="0"/>
              <a:t>: Track adoption rates, system usage, and employee satisfaction to measure success.</a:t>
            </a:r>
          </a:p>
          <a:p>
            <a:r>
              <a:rPr lang="en-US" b="1" dirty="0"/>
              <a:t>Change Management Models: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Kotter’s 8-Step Model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a sense of urgency.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a guiding coalition.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Develop a vision and strategy.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Communicate the vision.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Empower action.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 short-term wins.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Sustain acceleration.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Institute the 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ADKAR Model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Awareness, Desire, Knowledge, Ability, and Reinforcement.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6686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51C2-19D4-6AFF-1086-BAEE3D5B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Why These Components Matter: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Align Organizational Goals</a:t>
            </a:r>
            <a:r>
              <a:rPr lang="en-US" dirty="0"/>
              <a:t>: Ensures that employees are aligned with the organization’s strategic objectives.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Minimize Disruptions</a:t>
            </a:r>
            <a:r>
              <a:rPr lang="en-US" dirty="0"/>
              <a:t>: Reduces operational delays and inefficiencies during the transition.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 Adoption Rates</a:t>
            </a:r>
            <a:r>
              <a:rPr lang="en-US" dirty="0"/>
              <a:t>: Encourages employees to embrace and adapt to changes, leading to long-term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064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8151C2-19D4-6AFF-1086-BAEE3D5B1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500" b="1" dirty="0">
                <a:solidFill>
                  <a:srgbClr val="FF0000"/>
                </a:solidFill>
              </a:rPr>
              <a:t>Post-Implementation Reviews and Maintenance</a:t>
            </a:r>
          </a:p>
          <a:p>
            <a:pPr marL="0" indent="0">
              <a:buNone/>
            </a:pPr>
            <a:r>
              <a:rPr lang="en-US" b="1" dirty="0"/>
              <a:t>1. Post-Implementation Reviews</a:t>
            </a:r>
          </a:p>
          <a:p>
            <a:r>
              <a:rPr lang="en-US" dirty="0"/>
              <a:t>Post-Implementation Review (PIR) is the process of evaluating a project or system after it has been implemented. </a:t>
            </a:r>
          </a:p>
          <a:p>
            <a:r>
              <a:rPr lang="en-US" dirty="0"/>
              <a:t>It assesses whether the objectives of the project were achieved and identifies areas for improvement.</a:t>
            </a:r>
          </a:p>
          <a:p>
            <a:r>
              <a:rPr lang="en-US" b="1" dirty="0"/>
              <a:t>Key Objectives of PIR: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Evaluate Effectiveness:</a:t>
            </a:r>
            <a:r>
              <a:rPr lang="en-US" dirty="0"/>
              <a:t> Determine if the implementation met the project's goals and delivered the expected benefits.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Identify Issues:</a:t>
            </a:r>
            <a:r>
              <a:rPr lang="en-US" dirty="0"/>
              <a:t> Analyze any challenges or problems encountered during implementation.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 Future Projects:</a:t>
            </a:r>
            <a:r>
              <a:rPr lang="en-US" dirty="0"/>
              <a:t> Gather insights and lessons learned to improve future implementations.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Ensure Stakeholder Satisfaction:</a:t>
            </a:r>
            <a:r>
              <a:rPr lang="en-US" dirty="0"/>
              <a:t> Confirm that user and stakeholder expectations have been met.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Review Costs and ROI:</a:t>
            </a:r>
            <a:r>
              <a:rPr lang="en-US" dirty="0"/>
              <a:t> Assess whether the costs were justified by the results and calculate the return on investment (ROI).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81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013F-496F-CD84-AAF2-725476C91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r>
              <a:rPr lang="en-US" b="1" dirty="0"/>
              <a:t>Key Steps in a PIR: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Planning the Review: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Define scope, goals, and evaluation criteria.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Identify stakeholders and team members involved in the review process.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Collection: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Gather feedback through surveys, interviews, or meetings.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Analyze performance metrics and system usage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Evaluation: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Compare actual outcomes against planned objectives.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Identify any gaps, deviations, or opportunities for improvement.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Documentation: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Prepare a report summarizing findings, recommendations, and lessons learned.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Follow-Up Actions: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Implement necessary adjustments or corrective actions based on the findings.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90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51A2-BFF0-326C-CF00-8D38B6E0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2. Maintenance</a:t>
            </a:r>
          </a:p>
          <a:p>
            <a:r>
              <a:rPr lang="en-US" dirty="0"/>
              <a:t>Maintenance refers to the ongoing activities performed to ensure that a system, application, or product remains functional, secure, and up-to-date after deployment.</a:t>
            </a:r>
          </a:p>
          <a:p>
            <a:r>
              <a:rPr lang="en-US" b="1" dirty="0"/>
              <a:t>Types of Maintenance: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Corrective Maintenance: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Fixes bugs, errors, or defects discovered after implementation.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Resolving an issue causing application crashes.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Adaptive Maintenance: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Modifies the system to keep it compatible with changes in the environment, such as operating system updates or hardware upgrades.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Updating software to support a new OS version.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Perfective Maintenance: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Enhances system functionality or performance based on user feedback or new requirements.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Adding a new feature or improving load times.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Preventive Maintenance: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Proactively identifies and resolves potential issues to avoid future problems.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Performing regular security updates or database optimizations.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14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51A2-BFF0-326C-CF00-8D38B6E0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Key Activities in Maintenance: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Monitoring system performance and health.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Conducting regular updates and patches.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Addressing user-reported issues promptly.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Ensuring compliance with security standards and regulations.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Documenting changes and updates for transparency.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1424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51A2-BFF0-326C-CF00-8D38B6E0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Conducting post-implementation reviews and ensuring system support</a:t>
            </a:r>
          </a:p>
          <a:p>
            <a:r>
              <a:rPr lang="en-US" dirty="0"/>
              <a:t>The statement "Conducting post-implementation reviews and ensuring system support" refers to two critical activities in the lifecycle of a project or system implementation. Here is a breakdown:</a:t>
            </a:r>
          </a:p>
          <a:p>
            <a:r>
              <a:rPr lang="en-US" b="1" dirty="0"/>
              <a:t>Conducting Post-Implementation Reviews (PIR)</a:t>
            </a:r>
          </a:p>
          <a:p>
            <a:r>
              <a:rPr lang="en-US" dirty="0"/>
              <a:t>This involves a formal evaluation process conducted after a project or system is deployed to assess its success and identify opportunities for improvement.</a:t>
            </a:r>
          </a:p>
          <a:p>
            <a:r>
              <a:rPr lang="en-US" b="1" dirty="0"/>
              <a:t>Key Steps in PIR: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Analyze Success:</a:t>
            </a:r>
            <a:r>
              <a:rPr lang="en-US" dirty="0"/>
              <a:t> Determine if the project met its objectives and delivered the expected benefits.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Gather Feedback:</a:t>
            </a:r>
            <a:r>
              <a:rPr lang="en-US" dirty="0"/>
              <a:t> Collect input from stakeholders and users about their experience with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Measure Performance:</a:t>
            </a:r>
            <a:r>
              <a:rPr lang="en-US" dirty="0"/>
              <a:t> Compare the system's actual performance against the expected benchmarks.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Identify Issues:</a:t>
            </a:r>
            <a:r>
              <a:rPr lang="en-US" dirty="0"/>
              <a:t> Highlight any problems or gaps encountered during the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Document Lessons Learned:</a:t>
            </a:r>
            <a:r>
              <a:rPr lang="en-US" dirty="0"/>
              <a:t> Record insights to refine future projects and processes.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912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51A2-BFF0-326C-CF00-8D38B6E0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Purpose: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the system is functioning as planned.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Provides a chance to improve user satisfaction and optimize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refine methodologies and implementation strategies for future projects.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0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00620-D6F0-CA7A-B5B0-91B588FBE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2. Post-Implementation</a:t>
            </a:r>
          </a:p>
          <a:p>
            <a:r>
              <a:rPr lang="en-US" dirty="0"/>
              <a:t>This phase occurs after the project deliverables have been completed and handed over. It focuses on evaluating success and ensuring sustainability.</a:t>
            </a:r>
          </a:p>
          <a:p>
            <a:r>
              <a:rPr lang="en-US" b="1" dirty="0"/>
              <a:t>Key Activities: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Handover and Training: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Transfer the project deliverables to the end-users or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Provide training sessions to ensure proper use and maintenance of the deliverables.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Performance Evaluation: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Assess the project's success against predefined objectives and KPIs.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Conduct a post-implementation review (PIR) to gather insights.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Feedback Collection: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Gather feedback from stakeholders, team members, and end-users.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this feedback to identify areas of improvement.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Maintenance and Support: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Establish a support framework for addressing post-launch issues.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Schedule regular maintenance to ensure continued functionality.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Documentation Finalization: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Compile all project documents, including lessons learned, user manuals, and technical documentation.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Archive documents for future reference.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Lessons Learned: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Analyze what worked well and what didn’t.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Share insights with the organization to improve future projects.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Celebrating Success: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Recognize and reward the team’s efforts.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Highlight the project's achievements to boost morale and stakeholder satisfaction.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46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51A2-BFF0-326C-CF00-8D38B6E0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2. Ensuring System Support</a:t>
            </a:r>
          </a:p>
          <a:p>
            <a:r>
              <a:rPr lang="en-US" dirty="0"/>
              <a:t>System support focuses on maintaining the system post-implementation to ensure it remains operational, secure, and efficient over time.</a:t>
            </a:r>
          </a:p>
          <a:p>
            <a:r>
              <a:rPr lang="en-US" b="1" dirty="0"/>
              <a:t>Activities in System Support: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Technical Assistance:</a:t>
            </a:r>
            <a:r>
              <a:rPr lang="en-US" dirty="0"/>
              <a:t> Providing helpdesk support to address user issues and queries.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Regular Updates:</a:t>
            </a:r>
            <a:r>
              <a:rPr lang="en-US" dirty="0"/>
              <a:t> Deploying patches and updates to address bugs, security vulnerabilities, or compatibility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Monitoring:</a:t>
            </a:r>
            <a:r>
              <a:rPr lang="en-US" dirty="0"/>
              <a:t> Continuously monitoring system performance to prevent outages or inefficiencies.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Backup and Recovery:</a:t>
            </a:r>
            <a:r>
              <a:rPr lang="en-US" dirty="0"/>
              <a:t> Ensuring that data is backed up and recovery plans are in place for emergencies.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Training and Documentation:</a:t>
            </a:r>
            <a:r>
              <a:rPr lang="en-US" dirty="0"/>
              <a:t> Offering training to users and updating documentation as changes occur.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5214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51A2-BFF0-326C-CF00-8D38B6E0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Purpose: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the system operates smoothly and reliably.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Mitigates risks, such as downtime or data breaches.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Keeps the system aligned with evolving user and organizational needs.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349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51A2-BFF0-326C-CF00-8D38B6E0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800" dirty="0">
                <a:effectLst/>
              </a:rPr>
              <a:t>Ongoing system maintenance and updates.</a:t>
            </a:r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phrase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"Ongoing system maintenance and updates"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continuous activities required to ensure that a system remains functional, secure, and up-to-date throughout its lifecycle.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an explanation of its components: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Ongoing System Maintenance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the routine tasks and processes aimed at maintaining the system's performance, reliability, and security.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Activities: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Corrective Maintenance: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Fixing errors, bugs, or faults that arise during system operation.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Preventive Maintenance: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Proactively identifying and addressing potential issues to avoid future failures.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Monitoring: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Regularly checking system metrics like load times, server health, and resource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Backup and Recovery: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Ensuring regular backups and establishing recovery plans to protect against data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Hardware/Infrastructure Maintenance: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Keeping the physical infrastructure (e.g., servers, network devices) in good condition.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262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51A2-BFF0-326C-CF00-8D38B6E0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2. System Updates</a:t>
            </a:r>
          </a:p>
          <a:p>
            <a:r>
              <a:rPr lang="en-US" dirty="0"/>
              <a:t>System updates involve applying changes or upgrades to the software or infrastructure to improve functionality, security, and compatibility.</a:t>
            </a:r>
          </a:p>
          <a:p>
            <a:pPr marL="0" indent="0">
              <a:buNone/>
            </a:pPr>
            <a:r>
              <a:rPr lang="en-US" b="1" dirty="0"/>
              <a:t>Types of Updates: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Security Updates:</a:t>
            </a:r>
            <a:r>
              <a:rPr lang="en-US" dirty="0"/>
              <a:t> Patches to address vulnerabilities and safeguard against cyber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Updates:</a:t>
            </a:r>
            <a:r>
              <a:rPr lang="en-US" dirty="0"/>
              <a:t> Adding or improving functionalities to meet new business or user requirements.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Compatibility Updates:</a:t>
            </a:r>
            <a:r>
              <a:rPr lang="en-US" dirty="0"/>
              <a:t> Ensuring the system works with newer technologies, such as updated operating systems or hardware.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 Enhancements:</a:t>
            </a:r>
            <a:r>
              <a:rPr lang="en-US" dirty="0"/>
              <a:t> Modifications to optimize system speed, efficiency, or scalability.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577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51A2-BFF0-326C-CF00-8D38B6E0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Conclusion:</a:t>
            </a:r>
          </a:p>
          <a:p>
            <a:r>
              <a:rPr lang="en-US" dirty="0"/>
              <a:t>Ongoing system maintenance and updates are essential to ensure that the system remains efficient, secure, and capable of meeting the needs of the organization and its users over time.</a:t>
            </a:r>
          </a:p>
          <a:p>
            <a:endParaRPr lang="en-US" dirty="0"/>
          </a:p>
          <a:p>
            <a:r>
              <a:rPr lang="en-US" dirty="0"/>
              <a:t> Neglecting these activities can result in performance degradation, security breaches, or even system obsolescence.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2868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51A2-BFF0-326C-CF00-8D38B6E0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53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451A2-BFF0-326C-CF00-8D38B6E00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E44E3-2B4C-2CEA-AE93-B0F49E4C7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b="1" dirty="0"/>
              <a:t>Best Practices for Both Phases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Project Management Tools:</a:t>
            </a:r>
            <a:r>
              <a:rPr lang="en-US" dirty="0"/>
              <a:t> Tools like Jira, Trello, or MS Project can streamline tracking and collaboration.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Clear Communication:</a:t>
            </a:r>
            <a:r>
              <a:rPr lang="en-US" dirty="0"/>
              <a:t> Ensure transparency and timely communication with stakeholders.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Flexibility:</a:t>
            </a:r>
            <a:r>
              <a:rPr lang="en-US" dirty="0"/>
              <a:t> Be ready to adapt to unforeseen challenges during and after implementation.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38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1532-7520-E266-7C5C-D6E066E2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9573"/>
            <a:ext cx="12192000" cy="670891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effectLst/>
              </a:rPr>
              <a:t>Managing the Programming Process  </a:t>
            </a:r>
            <a:endParaRPr lang="en-US" b="1" dirty="0"/>
          </a:p>
          <a:p>
            <a:r>
              <a:rPr lang="en-US" dirty="0"/>
              <a:t>Managing the programming process involves effectively planning, organizing, and controlling all stages of software development,</a:t>
            </a:r>
          </a:p>
          <a:p>
            <a:r>
              <a:rPr lang="en-US" dirty="0"/>
              <a:t> including gathering requirements, </a:t>
            </a:r>
          </a:p>
          <a:p>
            <a:r>
              <a:rPr lang="en-US" dirty="0"/>
              <a:t>designing, </a:t>
            </a:r>
          </a:p>
          <a:p>
            <a:r>
              <a:rPr lang="en-US" dirty="0"/>
              <a:t>coding,</a:t>
            </a:r>
          </a:p>
          <a:p>
            <a:r>
              <a:rPr lang="en-US" dirty="0"/>
              <a:t> testing, </a:t>
            </a:r>
          </a:p>
          <a:p>
            <a:r>
              <a:rPr lang="en-US" dirty="0"/>
              <a:t>debugging, </a:t>
            </a:r>
          </a:p>
          <a:p>
            <a:r>
              <a:rPr lang="en-US" dirty="0"/>
              <a:t>deploying, </a:t>
            </a:r>
          </a:p>
          <a:p>
            <a:r>
              <a:rPr lang="en-US" dirty="0"/>
              <a:t>and maintaining the software, </a:t>
            </a:r>
          </a:p>
          <a:p>
            <a:r>
              <a:rPr lang="en-US" dirty="0"/>
              <a:t>ensuring the project meets its goals within the set timelines and budget by utilizing proper project management methodologies and tools</a:t>
            </a:r>
          </a:p>
        </p:txBody>
      </p:sp>
    </p:spTree>
    <p:extLst>
      <p:ext uri="{BB962C8B-B14F-4D97-AF65-F5344CB8AC3E}">
        <p14:creationId xmlns:p14="http://schemas.microsoft.com/office/powerpoint/2010/main" val="3083051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8361A-421A-8610-57DE-5B5DA27E6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15800" cy="6858000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aspects of managing the programming process: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Clearly defining the needs and functionalities of the software by collaborating with stakeholders to understand their expectations and translate them into technical specifications.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Planning and Design: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a detailed project plan outlining the development phases, timelines, resource allocation, and system architecture to guide the development process.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the software functionality by writing code according to established coding standards and best practices.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and Debugging: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Thoroughly evaluating the software to identify and fix errors or bugs through various testing methods like unit testing, integration testing, and user acceptance testing.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Installing the software on the intended environment, configuring necessary settings, and making it accessible to users.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900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1532-7520-E266-7C5C-D6E066E2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2000" cy="6858000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Maintenance: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Addressing issues that arise after deployment, including bug fixes, updates, and feature enhancements.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Important considerations for managing the programming process: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Scope Management: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Defining clear boundaries for the project to avoid scope creep and ensure the team stays focused.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and Collaboration: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Maintaining open communication between developers, designers, testers, stakeholders, and project managers to align expectations and address issues promptly.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tools like Git to track changes in the codebase, allowing for easy collaboration and rollback options.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162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21532-7520-E266-7C5C-D6E066E2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"/>
            <a:ext cx="12192000" cy="6778486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Management: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Effectively allocating team members and other resources (hardware, software) to complete tasks efficiently.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Agile Methodologies: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flexible development approaches like Scrum or Kanban to adapt to changing requirements and deliver value incrementally.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 and Monitoring: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Tracking key performance indicators (KPIs) like code quality, bug density, and development velocity to measure progress and identify areas for improvement.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41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3769</Words>
  <Application>Microsoft Office PowerPoint</Application>
  <PresentationFormat>Widescreen</PresentationFormat>
  <Paragraphs>439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Symbol</vt:lpstr>
      <vt:lpstr>Times New Roman</vt:lpstr>
      <vt:lpstr>Office Theme</vt:lpstr>
      <vt:lpstr>project implementation and post- implementation activities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implementation and post- implementation activities </dc:title>
  <dc:creator>Dell</dc:creator>
  <cp:lastModifiedBy>raghav panthi</cp:lastModifiedBy>
  <cp:revision>18</cp:revision>
  <dcterms:created xsi:type="dcterms:W3CDTF">2025-01-24T02:19:41Z</dcterms:created>
  <dcterms:modified xsi:type="dcterms:W3CDTF">2025-02-10T23:59:10Z</dcterms:modified>
</cp:coreProperties>
</file>