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veat" panose="020B0604020202020204" charset="0"/>
      <p:regular r:id="rId11"/>
      <p:bold r:id="rId12"/>
    </p:embeddedFont>
    <p:embeddedFont>
      <p:font typeface="Fraunces ExtraBold" panose="020B0604020202020204" charset="0"/>
      <p:regular r:id="rId13"/>
      <p:bold r:id="rId14"/>
      <p:italic r:id="rId15"/>
      <p:boldItalic r:id="rId16"/>
    </p:embeddedFont>
    <p:embeddedFont>
      <p:font typeface="Nobile" panose="020B0604020202020204" charset="0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8A1"/>
    <a:srgbClr val="669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C366B-3B35-1643-A183-4BC87A39A7F1}" v="122" dt="2024-11-13T13:01:06.650"/>
    <p1510:client id="{62D72312-CD62-4F03-902C-86E165DF790C}" v="493" dt="2024-11-13T12:41:11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>
      <p:cViewPr varScale="1">
        <p:scale>
          <a:sx n="148" d="100"/>
          <a:sy n="148" d="100"/>
        </p:scale>
        <p:origin x="7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4684c9348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14684c9348_2_30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93" name="Google Shape;93;g314684c9348_2_30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2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4684c934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14684c9348_2_41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03" name="Google Shape;103;g314684c9348_2_41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3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684c9348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14684c9348_2_59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1" name="Google Shape;121;g314684c9348_2_59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4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4684c9348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314684c9348_2_86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9" name="Google Shape;149;g314684c9348_2_86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5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4684c934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14684c9348_2_97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1" name="Google Shape;161;g314684c9348_2_97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6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4684c9348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14684c9348_2_112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77" name="Google Shape;177;g314684c9348_2_112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7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4684c9348_2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314684c9348_2_127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3" name="Google Shape;193;g314684c9348_2_127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8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8FAE-66C4-0CD2-55E1-6C8FC366B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EBDAF-5635-5FBC-4845-A8D96F40E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3465-7530-24D5-4C0D-C9C012BA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43B1-7AEE-F1AF-7512-9F7A5F2F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C786F-2FB9-DC94-C3C0-E6AB60AC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239515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E3C1-8D4E-5EC9-91FE-05020A7E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6705D-3AC9-7A3A-C69B-0B88421CF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094CA-957B-070F-0C5E-20EB11D0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098C-3F6A-2E5D-686A-1706528F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AA837-BDFC-F9C5-4ED7-603A148F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72271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632CE-EFF8-6A75-FAA5-4B4A5ACF4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6A966-4C12-3181-CCF5-923DF824A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BFA9-9099-EC05-F4D9-865BE96A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E1D8-6265-83DF-9AF7-6C7D0049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0086-7A2D-3166-32FC-32E39399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6798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080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bg>
      <p:bgPr>
        <a:solidFill>
          <a:srgbClr val="00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58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357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bg>
      <p:bgPr>
        <a:solidFill>
          <a:srgbClr val="00000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38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bg>
      <p:bgPr>
        <a:solidFill>
          <a:srgbClr val="0000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998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501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bg>
      <p:bgPr>
        <a:solidFill>
          <a:srgbClr val="00000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5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ADB-C482-4FB4-2F4E-84711BA8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A149-F60A-F74F-F131-92394D57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1722-D53D-22E9-C3C1-CD67FB6A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0BCA5-345A-61F0-2772-CFB485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8CC0A-D432-8A0C-4B79-6B42D7A3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41409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9008-F840-2C9B-07F8-6B786035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A960-6BA4-5E56-63BE-5C252C50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CBC6-EB5D-FB3B-C436-891EB660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F79A-34F9-103A-88B8-463C79FD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1FB7-224E-377D-0A9B-CB44510F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71758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274C-F794-6E5D-44D4-5A6F6C6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6736-28F2-D361-964B-5AA325314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19A1-3F41-1BAE-CC35-1FC8F16E9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1A384-52BB-8223-4D5F-1F465105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E9D82-DDAD-10A2-1149-AF4C97FE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E6B3D-132E-3C10-E612-6FF98A5C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92304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9E94-1754-6643-9A3D-18C2B00F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86945-1D3E-656F-68F6-43F6F59F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33A1-1B00-16B0-A1DF-F47158E1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839DD-9AD7-F90C-9841-B502AE5DC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33138-13E0-0D34-2837-7A8B6E74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460E9-50E5-BB87-E7A3-34A18DBE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EB70-22EF-2584-24CE-7410446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90E4E-5E73-FAD0-039D-A0CE9ABA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3406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0F1B-F4C7-782B-15FB-635F9B1F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B7EC3-E513-0DB3-2E43-3C3131FF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AF011-7B60-79CF-9AFE-71CF37D6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BB641-13C2-E745-AB94-E798F50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75888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A1DA-8FB0-ED51-9636-D100A11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26A8C-A3A5-A2A3-1BA6-B532BC6C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E68B6-C677-97A7-5136-2A96D0FF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07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D3B0-0F6A-38D0-9E4D-E52BF991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F316-9D6E-F4A2-B46F-1A9214C99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36D99-7B60-CD32-9000-88088AEF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0E63C-9CCB-852B-FDFC-EED2577B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B5B3A-ECD0-0983-90BE-35273C31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89992-82B0-4777-5960-0A072FCA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14507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F7E4-10A8-67C7-AC3F-52146B2A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330AC-1784-0E5D-FA8C-F25C8AA25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813A9-EF4B-020D-53C9-AB152FFB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51A6B-FEC5-3FFD-4826-85135B04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C72A2-BA0B-1830-F2A6-899B4717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9CD45-1364-05D0-5939-F394A3FA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85413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B763E-41AA-0923-D295-68C3739A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3AEAD-CBC7-F77D-FD15-B4ABB397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37DA-F3D5-9893-8114-2DB3E3D94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FF38C-5F4F-46D6-BC6E-87A5DE1CD2F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F138-EB9D-095D-19EE-4BFCD1B3D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6A7BE-726C-79A0-2268-851348A29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00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ctrTitle"/>
          </p:nvPr>
        </p:nvSpPr>
        <p:spPr>
          <a:xfrm>
            <a:off x="-88490" y="0"/>
            <a:ext cx="9232490" cy="2518885"/>
          </a:xfrm>
          <a:prstGeom prst="rect">
            <a:avLst/>
          </a:prstGeom>
          <a:solidFill>
            <a:srgbClr val="CFE2F3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Good morning Everyone!</a:t>
            </a:r>
            <a:br>
              <a:rPr lang="en" b="1" dirty="0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lang="en" b="1" dirty="0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welcome to the</a:t>
            </a:r>
            <a:br>
              <a:rPr lang="en" b="1" dirty="0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</a:br>
            <a:r>
              <a:rPr lang="en" b="1" dirty="0">
                <a:solidFill>
                  <a:srgbClr val="00B050"/>
                </a:solidFill>
                <a:latin typeface="Caveat"/>
                <a:ea typeface="Caveat"/>
                <a:cs typeface="Caveat"/>
                <a:sym typeface="Caveat"/>
              </a:rPr>
              <a:t>simple overview of the spiral model</a:t>
            </a:r>
            <a:endParaRPr b="1" dirty="0">
              <a:solidFill>
                <a:srgbClr val="00B05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6508583" y="3931568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Nobile"/>
              <a:buNone/>
            </a:pPr>
            <a:r>
              <a:rPr lang="en" sz="1400" b="1" dirty="0">
                <a:solidFill>
                  <a:srgbClr val="FFC000"/>
                </a:solidFill>
                <a:latin typeface="Nobile"/>
                <a:ea typeface="Nobile"/>
                <a:cs typeface="Nobile"/>
                <a:sym typeface="Nobile"/>
              </a:rPr>
              <a:t>by </a:t>
            </a:r>
            <a:r>
              <a:rPr lang="en" sz="1400" b="1" dirty="0" err="1">
                <a:solidFill>
                  <a:srgbClr val="FFC000"/>
                </a:solidFill>
                <a:latin typeface="Nobile"/>
                <a:ea typeface="Nobile"/>
                <a:cs typeface="Nobile"/>
                <a:sym typeface="Nobile"/>
              </a:rPr>
              <a:t>Samyog</a:t>
            </a:r>
            <a:r>
              <a:rPr lang="en" sz="1400" b="1" dirty="0">
                <a:solidFill>
                  <a:srgbClr val="FFC000"/>
                </a:solidFill>
                <a:latin typeface="Nobile"/>
                <a:ea typeface="Nobile"/>
                <a:cs typeface="Nobile"/>
                <a:sym typeface="Nobile"/>
              </a:rPr>
              <a:t> Khadka</a:t>
            </a:r>
            <a:endParaRPr sz="1400" dirty="0">
              <a:solidFill>
                <a:srgbClr val="FFC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6" name="Google Shape;86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31844" y="3931568"/>
            <a:ext cx="442950" cy="4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2"/>
          <p:cNvSpPr txBox="1"/>
          <p:nvPr/>
        </p:nvSpPr>
        <p:spPr>
          <a:xfrm>
            <a:off x="2029725" y="68050"/>
            <a:ext cx="63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88" name="Google Shape;88;p22" title="IMG-20241111-WA0004.jpg"/>
          <p:cNvPicPr preferRelativeResize="0"/>
          <p:nvPr/>
        </p:nvPicPr>
        <p:blipFill>
          <a:blip r:embed="rId4">
            <a:alphaModFix/>
          </a:blip>
          <a:srcRect b="18139"/>
          <a:stretch/>
        </p:blipFill>
        <p:spPr>
          <a:xfrm>
            <a:off x="2971475" y="2501860"/>
            <a:ext cx="3470055" cy="257359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 txBox="1"/>
          <p:nvPr/>
        </p:nvSpPr>
        <p:spPr>
          <a:xfrm>
            <a:off x="2753975" y="3147400"/>
            <a:ext cx="217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A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014125" y="139700"/>
            <a:ext cx="55791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3800"/>
              <a:buFont typeface="Fraunces ExtraBold"/>
              <a:buNone/>
            </a:pPr>
            <a:r>
              <a:rPr lang="en" sz="38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The Spiral Model in Software </a:t>
            </a:r>
            <a:r>
              <a:rPr lang="en" sz="3800" b="1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Development</a:t>
            </a:r>
            <a:endParaRPr sz="3800" b="0" i="0" u="none" strike="noStrike" cap="none"/>
          </a:p>
        </p:txBody>
      </p:sp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 t="11087"/>
          <a:stretch/>
        </p:blipFill>
        <p:spPr>
          <a:xfrm>
            <a:off x="-575186" y="947325"/>
            <a:ext cx="4344236" cy="35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8713600" y="1975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3"/>
          <p:cNvSpPr/>
          <p:nvPr/>
        </p:nvSpPr>
        <p:spPr>
          <a:xfrm>
            <a:off x="3925119" y="2375750"/>
            <a:ext cx="47229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5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The Spiral Mode</a:t>
            </a:r>
            <a:r>
              <a:rPr lang="en" sz="1500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l </a:t>
            </a:r>
            <a:r>
              <a:rPr lang="en" sz="15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is a risk-driven approach for building software systems. It combines iterative development with systematic aspects of traditional Waterfall models. This presentation explores its key features, benefits, and challenges in modern software engineering.</a:t>
            </a:r>
            <a:endParaRPr sz="1500" b="0" i="0" u="none" strike="noStrike" cap="none" dirty="0"/>
          </a:p>
        </p:txBody>
      </p:sp>
      <p:sp>
        <p:nvSpPr>
          <p:cNvPr id="99" name="Google Shape;99;p23"/>
          <p:cNvSpPr/>
          <p:nvPr/>
        </p:nvSpPr>
        <p:spPr>
          <a:xfrm>
            <a:off x="3925119" y="3938811"/>
            <a:ext cx="226800" cy="226800"/>
          </a:xfrm>
          <a:prstGeom prst="roundRect">
            <a:avLst>
              <a:gd name="adj" fmla="val 25194296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1179750" y="3769075"/>
            <a:ext cx="254100" cy="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00"/>
              <a:buFont typeface="Fraunces ExtraBold"/>
              <a:buNone/>
            </a:pPr>
            <a:endParaRPr sz="2200" b="0" i="0" u="none" strike="noStrike" cap="none"/>
          </a:p>
        </p:txBody>
      </p:sp>
      <p:sp>
        <p:nvSpPr>
          <p:cNvPr id="106" name="Google Shape;106;p24"/>
          <p:cNvSpPr/>
          <p:nvPr/>
        </p:nvSpPr>
        <p:spPr>
          <a:xfrm>
            <a:off x="1066500" y="182830"/>
            <a:ext cx="7116300" cy="1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800"/>
              <a:buFont typeface="Fraunces ExtraBold"/>
              <a:buNone/>
            </a:pPr>
            <a:r>
              <a:rPr lang="en" sz="33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Introduction to the Spiral Model</a:t>
            </a:r>
            <a:endParaRPr sz="3300" b="0" i="0" u="none" strike="noStrike" cap="none"/>
          </a:p>
        </p:txBody>
      </p:sp>
      <p:sp>
        <p:nvSpPr>
          <p:cNvPr id="107" name="Google Shape;107;p24"/>
          <p:cNvSpPr/>
          <p:nvPr/>
        </p:nvSpPr>
        <p:spPr>
          <a:xfrm>
            <a:off x="1066500" y="1074794"/>
            <a:ext cx="480600" cy="3600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8" name="Google Shape;108;p24"/>
          <p:cNvSpPr/>
          <p:nvPr/>
        </p:nvSpPr>
        <p:spPr>
          <a:xfrm>
            <a:off x="1212488" y="1104099"/>
            <a:ext cx="1599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00"/>
              <a:buFont typeface="Fraunces ExtraBold"/>
              <a:buNone/>
            </a:pPr>
            <a:r>
              <a:rPr lang="en" sz="22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</a:t>
            </a:r>
            <a:endParaRPr sz="2200" b="0" i="0" u="none" strike="noStrike" cap="none"/>
          </a:p>
        </p:txBody>
      </p:sp>
      <p:sp>
        <p:nvSpPr>
          <p:cNvPr id="111" name="Google Shape;111;p24"/>
          <p:cNvSpPr/>
          <p:nvPr/>
        </p:nvSpPr>
        <p:spPr>
          <a:xfrm>
            <a:off x="1132070" y="3722357"/>
            <a:ext cx="480600" cy="3600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00"/>
              <a:buFont typeface="Fraunces ExtraBold"/>
              <a:buNone/>
            </a:pPr>
            <a:r>
              <a:rPr lang="en" sz="2200" b="1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</a:t>
            </a:r>
            <a:endParaRPr sz="1900"/>
          </a:p>
        </p:txBody>
      </p:sp>
      <p:sp>
        <p:nvSpPr>
          <p:cNvPr id="116" name="Google Shape;116;p24"/>
          <p:cNvSpPr/>
          <p:nvPr/>
        </p:nvSpPr>
        <p:spPr>
          <a:xfrm>
            <a:off x="4839740" y="1081310"/>
            <a:ext cx="480600" cy="360000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17" name="Google Shape;117;p24"/>
          <p:cNvSpPr/>
          <p:nvPr/>
        </p:nvSpPr>
        <p:spPr>
          <a:xfrm>
            <a:off x="4985016" y="1120109"/>
            <a:ext cx="209400" cy="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700"/>
              <a:buFont typeface="Fraunces ExtraBold"/>
              <a:buNone/>
            </a:pPr>
            <a:r>
              <a:rPr lang="en" sz="22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</a:t>
            </a:r>
            <a:endParaRPr sz="2200" b="0" i="0" u="none" strike="noStrike" cap="none"/>
          </a:p>
        </p:txBody>
      </p:sp>
      <p:sp>
        <p:nvSpPr>
          <p:cNvPr id="2" name="Google Shape;165;p27">
            <a:extLst>
              <a:ext uri="{FF2B5EF4-FFF2-40B4-BE49-F238E27FC236}">
                <a16:creationId xmlns:a16="http://schemas.microsoft.com/office/drawing/2014/main" id="{CC72540E-B626-A200-E460-26BFD5124CAC}"/>
              </a:ext>
            </a:extLst>
          </p:cNvPr>
          <p:cNvSpPr/>
          <p:nvPr/>
        </p:nvSpPr>
        <p:spPr>
          <a:xfrm>
            <a:off x="1418009" y="835539"/>
            <a:ext cx="3202315" cy="2581003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3" name="Google Shape;109;p24"/>
          <p:cNvSpPr/>
          <p:nvPr/>
        </p:nvSpPr>
        <p:spPr>
          <a:xfrm>
            <a:off x="1626606" y="1045281"/>
            <a:ext cx="26700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9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Definition</a:t>
            </a:r>
            <a:endParaRPr sz="1900" b="0" i="0" u="none" strike="noStrike" cap="none" dirty="0"/>
          </a:p>
        </p:txBody>
      </p:sp>
      <p:sp>
        <p:nvSpPr>
          <p:cNvPr id="4" name="Google Shape;110;p24"/>
          <p:cNvSpPr/>
          <p:nvPr/>
        </p:nvSpPr>
        <p:spPr>
          <a:xfrm>
            <a:off x="1685285" y="1344399"/>
            <a:ext cx="2828438" cy="20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-US" sz="14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Introduced by Barry Boehm in 1986, the Spiral Model combines iterative development with Waterfall aspects.</a:t>
            </a:r>
            <a:endParaRPr lang="en-US" sz="1400" b="0" i="0" u="none" strike="noStrike" cap="none" dirty="0"/>
          </a:p>
        </p:txBody>
      </p:sp>
      <p:sp>
        <p:nvSpPr>
          <p:cNvPr id="5" name="Google Shape;165;p27">
            <a:extLst>
              <a:ext uri="{FF2B5EF4-FFF2-40B4-BE49-F238E27FC236}">
                <a16:creationId xmlns:a16="http://schemas.microsoft.com/office/drawing/2014/main" id="{5ED39F96-5699-820D-C40B-55EF2792A274}"/>
              </a:ext>
            </a:extLst>
          </p:cNvPr>
          <p:cNvSpPr/>
          <p:nvPr/>
        </p:nvSpPr>
        <p:spPr>
          <a:xfrm>
            <a:off x="5256897" y="834214"/>
            <a:ext cx="3504524" cy="2555602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D9707-4D09-AB79-B02E-48A719A8A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670" y="3540279"/>
            <a:ext cx="6546735" cy="1403162"/>
          </a:xfrm>
          <a:prstGeom prst="rect">
            <a:avLst/>
          </a:prstGeom>
        </p:spPr>
      </p:pic>
      <p:sp>
        <p:nvSpPr>
          <p:cNvPr id="7" name="Google Shape;114;p24"/>
          <p:cNvSpPr/>
          <p:nvPr/>
        </p:nvSpPr>
        <p:spPr>
          <a:xfrm>
            <a:off x="5454848" y="1036011"/>
            <a:ext cx="26700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9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Purpose</a:t>
            </a:r>
            <a:endParaRPr sz="1900" b="0" i="0" u="none" strike="noStrike" cap="none" dirty="0"/>
          </a:p>
        </p:txBody>
      </p:sp>
      <p:sp>
        <p:nvSpPr>
          <p:cNvPr id="8" name="Google Shape;115;p24"/>
          <p:cNvSpPr/>
          <p:nvPr/>
        </p:nvSpPr>
        <p:spPr>
          <a:xfrm>
            <a:off x="5630659" y="1338382"/>
            <a:ext cx="2757000" cy="1878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4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Manages project risks by breaking the process into smaller, manageable parts with regular assessments.</a:t>
            </a:r>
            <a:endParaRPr sz="1400" b="0" i="0" u="none" strike="noStrike" cap="none" dirty="0"/>
          </a:p>
        </p:txBody>
      </p:sp>
      <p:sp>
        <p:nvSpPr>
          <p:cNvPr id="9" name="Google Shape;112;p24"/>
          <p:cNvSpPr/>
          <p:nvPr/>
        </p:nvSpPr>
        <p:spPr>
          <a:xfrm>
            <a:off x="1764504" y="3574939"/>
            <a:ext cx="2670000" cy="2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9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Key Features</a:t>
            </a:r>
            <a:endParaRPr sz="1900" b="0" i="0" u="none" strike="noStrike" cap="none" dirty="0"/>
          </a:p>
        </p:txBody>
      </p:sp>
      <p:sp>
        <p:nvSpPr>
          <p:cNvPr id="10" name="Google Shape;113;p24"/>
          <p:cNvSpPr/>
          <p:nvPr/>
        </p:nvSpPr>
        <p:spPr>
          <a:xfrm>
            <a:off x="1791490" y="3888050"/>
            <a:ext cx="64215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4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Focuses on risk management, iterative development cycles and combines design with prototyping.</a:t>
            </a:r>
            <a:endParaRPr sz="1400" b="0" i="0" u="none" strike="noStrike" cap="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A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296925" y="136175"/>
            <a:ext cx="3961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100"/>
              <a:buFont typeface="Fraunces ExtraBold"/>
              <a:buNone/>
            </a:pPr>
            <a:r>
              <a:rPr lang="en" sz="21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Detailed Description of the Spiral Model</a:t>
            </a:r>
            <a:endParaRPr sz="2100" b="0" i="0" u="none" strike="noStrike" cap="none"/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3">
            <a:alphaModFix/>
          </a:blip>
          <a:srcRect b="19633"/>
          <a:stretch/>
        </p:blipFill>
        <p:spPr>
          <a:xfrm>
            <a:off x="6072175" y="873725"/>
            <a:ext cx="3071825" cy="38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/>
          <p:nvPr/>
        </p:nvSpPr>
        <p:spPr>
          <a:xfrm>
            <a:off x="370084" y="991165"/>
            <a:ext cx="10800" cy="382020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462484" y="1531103"/>
            <a:ext cx="274200" cy="2010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296937" y="1376022"/>
            <a:ext cx="176100" cy="330000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355667" y="1430988"/>
            <a:ext cx="588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 ExtraBold"/>
              <a:buNone/>
            </a:pPr>
            <a:r>
              <a:rPr lang="en" sz="12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</a:t>
            </a:r>
            <a:endParaRPr sz="1200" b="0" i="0" u="none" strike="noStrike" cap="none"/>
          </a:p>
        </p:txBody>
      </p:sp>
      <p:sp>
        <p:nvSpPr>
          <p:cNvPr id="129" name="Google Shape;129;p25"/>
          <p:cNvSpPr/>
          <p:nvPr/>
        </p:nvSpPr>
        <p:spPr>
          <a:xfrm>
            <a:off x="723680" y="1363393"/>
            <a:ext cx="1340142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000"/>
              <a:buFont typeface="Fraunces ExtraBold"/>
              <a:buNone/>
            </a:pPr>
            <a:r>
              <a:rPr lang="en" sz="14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Planning</a:t>
            </a:r>
            <a:endParaRPr sz="1400" b="0" i="0" u="none" strike="noStrike" cap="none"/>
          </a:p>
        </p:txBody>
      </p:sp>
      <p:sp>
        <p:nvSpPr>
          <p:cNvPr id="130" name="Google Shape;130;p25"/>
          <p:cNvSpPr/>
          <p:nvPr/>
        </p:nvSpPr>
        <p:spPr>
          <a:xfrm>
            <a:off x="781369" y="1623006"/>
            <a:ext cx="5680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800"/>
              <a:buFont typeface="Nobile"/>
              <a:buNone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Identify objectives, constraints, and alternatives for the project iteration.</a:t>
            </a:r>
            <a:endParaRPr sz="1100" b="0" i="0" u="none" strike="noStrike" cap="none" dirty="0"/>
          </a:p>
        </p:txBody>
      </p:sp>
      <p:sp>
        <p:nvSpPr>
          <p:cNvPr id="131" name="Google Shape;131;p25"/>
          <p:cNvSpPr/>
          <p:nvPr/>
        </p:nvSpPr>
        <p:spPr>
          <a:xfrm>
            <a:off x="462484" y="2329773"/>
            <a:ext cx="274200" cy="20301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32" name="Google Shape;132;p25"/>
          <p:cNvSpPr/>
          <p:nvPr/>
        </p:nvSpPr>
        <p:spPr>
          <a:xfrm>
            <a:off x="275583" y="2154745"/>
            <a:ext cx="176100" cy="333300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5"/>
          <p:cNvSpPr/>
          <p:nvPr/>
        </p:nvSpPr>
        <p:spPr>
          <a:xfrm>
            <a:off x="346623" y="2228658"/>
            <a:ext cx="45719" cy="22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 ExtraBold"/>
              <a:buNone/>
            </a:pPr>
            <a:r>
              <a:rPr lang="en" sz="12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</a:t>
            </a:r>
            <a:endParaRPr sz="1200" b="0" i="0" u="none" strike="noStrike" cap="none"/>
          </a:p>
        </p:txBody>
      </p:sp>
      <p:sp>
        <p:nvSpPr>
          <p:cNvPr id="134" name="Google Shape;134;p25"/>
          <p:cNvSpPr/>
          <p:nvPr/>
        </p:nvSpPr>
        <p:spPr>
          <a:xfrm>
            <a:off x="747485" y="2155251"/>
            <a:ext cx="1898731" cy="23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000"/>
              <a:buFont typeface="Fraunces ExtraBold"/>
              <a:buNone/>
            </a:pPr>
            <a:r>
              <a:rPr lang="en" sz="13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Risk Analysis</a:t>
            </a:r>
            <a:endParaRPr sz="1300" b="0" i="0" u="none" strike="noStrike" cap="none"/>
          </a:p>
        </p:txBody>
      </p:sp>
      <p:sp>
        <p:nvSpPr>
          <p:cNvPr id="135" name="Google Shape;135;p25"/>
          <p:cNvSpPr/>
          <p:nvPr/>
        </p:nvSpPr>
        <p:spPr>
          <a:xfrm>
            <a:off x="781369" y="2402944"/>
            <a:ext cx="5680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800"/>
              <a:buFont typeface="Nobile"/>
              <a:buNone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Assess risks and develop solutions, including prototypes or alternative approaches.</a:t>
            </a:r>
            <a:endParaRPr sz="1100" b="0" i="0" u="none" strike="noStrike" cap="none" dirty="0"/>
          </a:p>
        </p:txBody>
      </p:sp>
      <p:sp>
        <p:nvSpPr>
          <p:cNvPr id="136" name="Google Shape;136;p25"/>
          <p:cNvSpPr/>
          <p:nvPr/>
        </p:nvSpPr>
        <p:spPr>
          <a:xfrm>
            <a:off x="462484" y="3385810"/>
            <a:ext cx="274200" cy="2010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37" name="Google Shape;137;p25"/>
          <p:cNvSpPr/>
          <p:nvPr/>
        </p:nvSpPr>
        <p:spPr>
          <a:xfrm>
            <a:off x="296937" y="3230729"/>
            <a:ext cx="176100" cy="330000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49546" y="3285695"/>
            <a:ext cx="711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 ExtraBold"/>
              <a:buNone/>
            </a:pPr>
            <a:r>
              <a:rPr lang="en" sz="12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</a:t>
            </a:r>
            <a:endParaRPr sz="1200" b="0" i="0" u="none" strike="noStrike" cap="none"/>
          </a:p>
        </p:txBody>
      </p:sp>
      <p:sp>
        <p:nvSpPr>
          <p:cNvPr id="139" name="Google Shape;139;p25"/>
          <p:cNvSpPr/>
          <p:nvPr/>
        </p:nvSpPr>
        <p:spPr>
          <a:xfrm>
            <a:off x="747485" y="3238081"/>
            <a:ext cx="12684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000"/>
              <a:buFont typeface="Fraunces ExtraBold"/>
              <a:buNone/>
            </a:pPr>
            <a:r>
              <a:rPr lang="en" sz="13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Engineering</a:t>
            </a:r>
            <a:endParaRPr sz="1300" b="0" i="0" u="none" strike="noStrike" cap="none" dirty="0"/>
          </a:p>
        </p:txBody>
      </p:sp>
      <p:sp>
        <p:nvSpPr>
          <p:cNvPr id="140" name="Google Shape;140;p25"/>
          <p:cNvSpPr/>
          <p:nvPr/>
        </p:nvSpPr>
        <p:spPr>
          <a:xfrm>
            <a:off x="866155" y="3472471"/>
            <a:ext cx="5680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800"/>
              <a:buFont typeface="Nobile"/>
              <a:buNone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Develop and build the product based on the planning and risk analysis.</a:t>
            </a:r>
            <a:endParaRPr sz="1100" b="0" i="0" u="none" strike="noStrike" cap="none"/>
          </a:p>
        </p:txBody>
      </p:sp>
      <p:sp>
        <p:nvSpPr>
          <p:cNvPr id="142" name="Google Shape;142;p25"/>
          <p:cNvSpPr/>
          <p:nvPr/>
        </p:nvSpPr>
        <p:spPr>
          <a:xfrm>
            <a:off x="292834" y="4006813"/>
            <a:ext cx="176100" cy="330000"/>
          </a:xfrm>
          <a:prstGeom prst="roundRect">
            <a:avLst>
              <a:gd name="adj" fmla="val 40011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/>
          <p:nvPr/>
        </p:nvSpPr>
        <p:spPr>
          <a:xfrm>
            <a:off x="340984" y="4013019"/>
            <a:ext cx="79800" cy="2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200"/>
              <a:buFont typeface="Fraunces ExtraBold"/>
              <a:buNone/>
            </a:pPr>
            <a:r>
              <a:rPr lang="en" sz="12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4</a:t>
            </a:r>
            <a:endParaRPr sz="1200" b="0" i="0" u="none" strike="noStrike" cap="none"/>
          </a:p>
        </p:txBody>
      </p:sp>
      <p:sp>
        <p:nvSpPr>
          <p:cNvPr id="144" name="Google Shape;144;p25"/>
          <p:cNvSpPr/>
          <p:nvPr/>
        </p:nvSpPr>
        <p:spPr>
          <a:xfrm>
            <a:off x="783034" y="3975279"/>
            <a:ext cx="9789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000"/>
              <a:buFont typeface="Fraunces ExtraBold"/>
              <a:buNone/>
            </a:pPr>
            <a:r>
              <a:rPr lang="en" sz="1300" b="1" i="0" u="none" strike="noStrike" cap="none" dirty="0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Evaluation</a:t>
            </a:r>
            <a:endParaRPr sz="1300" b="0" i="0" u="none" strike="noStrike" cap="none" dirty="0"/>
          </a:p>
        </p:txBody>
      </p:sp>
      <p:sp>
        <p:nvSpPr>
          <p:cNvPr id="145" name="Google Shape;145;p25"/>
          <p:cNvSpPr/>
          <p:nvPr/>
        </p:nvSpPr>
        <p:spPr>
          <a:xfrm>
            <a:off x="872228" y="4204179"/>
            <a:ext cx="5680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800"/>
              <a:buFont typeface="Nobile"/>
              <a:buNone/>
            </a:pPr>
            <a:r>
              <a:rPr lang="en" sz="11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Review progress, test the product, and gather feedback for the next iteration.</a:t>
            </a:r>
            <a:endParaRPr sz="1100" b="0" i="0" u="none" strike="noStrike" cap="none" dirty="0"/>
          </a:p>
        </p:txBody>
      </p:sp>
      <p:sp>
        <p:nvSpPr>
          <p:cNvPr id="2" name="Google Shape;141;p25"/>
          <p:cNvSpPr/>
          <p:nvPr/>
        </p:nvSpPr>
        <p:spPr>
          <a:xfrm>
            <a:off x="508834" y="4122359"/>
            <a:ext cx="274200" cy="20100"/>
          </a:xfrm>
          <a:prstGeom prst="roundRect">
            <a:avLst>
              <a:gd name="adj" fmla="val 665608"/>
            </a:avLst>
          </a:prstGeom>
          <a:solidFill>
            <a:srgbClr val="CED9CE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FFA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394400" y="269025"/>
            <a:ext cx="43029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800"/>
              <a:buFont typeface="Fraunces ExtraBold"/>
              <a:buNone/>
            </a:pPr>
            <a:r>
              <a:rPr lang="en" sz="32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Pros of the Spiral Model</a:t>
            </a:r>
            <a:endParaRPr sz="3200" b="0" i="0" u="none" strike="noStrike" cap="none" dirty="0"/>
          </a:p>
        </p:txBody>
      </p:sp>
      <p:sp>
        <p:nvSpPr>
          <p:cNvPr id="4" name="Google Shape;165;p27">
            <a:extLst>
              <a:ext uri="{FF2B5EF4-FFF2-40B4-BE49-F238E27FC236}">
                <a16:creationId xmlns:a16="http://schemas.microsoft.com/office/drawing/2014/main" id="{2C6BC7E1-BB14-D77B-3FBF-51E26E1F6C60}"/>
              </a:ext>
            </a:extLst>
          </p:cNvPr>
          <p:cNvSpPr/>
          <p:nvPr/>
        </p:nvSpPr>
        <p:spPr>
          <a:xfrm>
            <a:off x="321253" y="1621628"/>
            <a:ext cx="2729130" cy="2998049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" name="Google Shape;153;p26"/>
          <p:cNvSpPr/>
          <p:nvPr/>
        </p:nvSpPr>
        <p:spPr>
          <a:xfrm>
            <a:off x="487583" y="2827976"/>
            <a:ext cx="2486323" cy="121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Early detection and mitigation of risks.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Continuous evaluation ensures risk assessment at every stage.</a:t>
            </a:r>
            <a:endParaRPr sz="1200" b="0" i="0" u="none" strike="noStrike" cap="none"/>
          </a:p>
        </p:txBody>
      </p:sp>
      <p:sp>
        <p:nvSpPr>
          <p:cNvPr id="6" name="Google Shape;152;p26"/>
          <p:cNvSpPr/>
          <p:nvPr/>
        </p:nvSpPr>
        <p:spPr>
          <a:xfrm>
            <a:off x="487583" y="1677052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400"/>
              <a:buFont typeface="Fraunces ExtraBold"/>
              <a:buNone/>
            </a:pPr>
            <a:r>
              <a:rPr lang="en" sz="18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1.Risk Management</a:t>
            </a:r>
            <a:endParaRPr sz="1800" b="0" i="0" u="none" strike="noStrike" cap="none" dirty="0"/>
          </a:p>
        </p:txBody>
      </p:sp>
      <p:sp>
        <p:nvSpPr>
          <p:cNvPr id="7" name="Google Shape;165;p27">
            <a:extLst>
              <a:ext uri="{FF2B5EF4-FFF2-40B4-BE49-F238E27FC236}">
                <a16:creationId xmlns:a16="http://schemas.microsoft.com/office/drawing/2014/main" id="{2C6BC7E1-BB14-D77B-3FBF-51E26E1F6C60}"/>
              </a:ext>
            </a:extLst>
          </p:cNvPr>
          <p:cNvSpPr/>
          <p:nvPr/>
        </p:nvSpPr>
        <p:spPr>
          <a:xfrm>
            <a:off x="3313003" y="1621628"/>
            <a:ext cx="2815652" cy="2998049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" name="Google Shape;155;p26"/>
          <p:cNvSpPr/>
          <p:nvPr/>
        </p:nvSpPr>
        <p:spPr>
          <a:xfrm>
            <a:off x="3454138" y="2780433"/>
            <a:ext cx="2486323" cy="68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Adaptable to changes during development.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 dirty="0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Ideal for large, complex, and high-risk projects.</a:t>
            </a:r>
            <a:endParaRPr sz="1200" b="0" i="0" u="none" strike="noStrike" cap="none" dirty="0"/>
          </a:p>
        </p:txBody>
      </p:sp>
      <p:sp>
        <p:nvSpPr>
          <p:cNvPr id="9" name="Google Shape;154;p26"/>
          <p:cNvSpPr/>
          <p:nvPr/>
        </p:nvSpPr>
        <p:spPr>
          <a:xfrm>
            <a:off x="3575967" y="1654055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400"/>
              <a:buFont typeface="Fraunces ExtraBold"/>
              <a:buNone/>
            </a:pPr>
            <a:r>
              <a:rPr lang="en" sz="18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2.</a:t>
            </a:r>
            <a:r>
              <a:rPr lang="en" sz="1900" b="1" i="0" u="none" strike="noStrike" cap="none" dirty="0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Flexibility</a:t>
            </a:r>
            <a:endParaRPr sz="1900" b="0" i="0" u="none" strike="noStrike" cap="non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F36548-DF1F-3A1F-12BD-7FACD1D02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621631"/>
            <a:ext cx="2590800" cy="3000375"/>
          </a:xfrm>
          <a:prstGeom prst="rect">
            <a:avLst/>
          </a:prstGeom>
        </p:spPr>
      </p:pic>
      <p:sp>
        <p:nvSpPr>
          <p:cNvPr id="12" name="Google Shape;157;p26"/>
          <p:cNvSpPr/>
          <p:nvPr/>
        </p:nvSpPr>
        <p:spPr>
          <a:xfrm>
            <a:off x="6495675" y="2837545"/>
            <a:ext cx="24864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Feedback collected after each iteration improves customer satisfaction. 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Early prototyping enables testing and refinement.</a:t>
            </a:r>
            <a:endParaRPr sz="1200" b="0" i="0" u="none" strike="noStrike" cap="none"/>
          </a:p>
        </p:txBody>
      </p:sp>
      <p:sp>
        <p:nvSpPr>
          <p:cNvPr id="13" name="Google Shape;156;p26"/>
          <p:cNvSpPr/>
          <p:nvPr/>
        </p:nvSpPr>
        <p:spPr>
          <a:xfrm>
            <a:off x="6592266" y="1654055"/>
            <a:ext cx="2157333" cy="76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1400"/>
              <a:buFont typeface="Fraunces ExtraBold"/>
              <a:buNone/>
            </a:pPr>
            <a:r>
              <a:rPr lang="en" sz="18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3.Customer     Involvement</a:t>
            </a:r>
            <a:endParaRPr sz="1800" b="0" i="0" u="none" strike="noStrike" cap="non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393694" y="318036"/>
            <a:ext cx="4951596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800"/>
              <a:buFont typeface="Fraunces ExtraBold"/>
              <a:buNone/>
            </a:pPr>
            <a:r>
              <a:rPr lang="en" sz="28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Cons of the Spiral Model</a:t>
            </a:r>
            <a:endParaRPr sz="2800" b="0" i="0" u="none" strike="noStrike" cap="none"/>
          </a:p>
        </p:txBody>
      </p:sp>
      <p:sp>
        <p:nvSpPr>
          <p:cNvPr id="165" name="Google Shape;165;p27"/>
          <p:cNvSpPr/>
          <p:nvPr/>
        </p:nvSpPr>
        <p:spPr>
          <a:xfrm>
            <a:off x="496119" y="1058980"/>
            <a:ext cx="2261369" cy="2305720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6" name="Google Shape;166;p27"/>
          <p:cNvSpPr/>
          <p:nvPr/>
        </p:nvSpPr>
        <p:spPr>
          <a:xfrm>
            <a:off x="637878" y="1200739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1.Complexity</a:t>
            </a:r>
            <a:endParaRPr sz="1400" b="0" i="0" u="none" strike="noStrike" cap="none"/>
          </a:p>
        </p:txBody>
      </p:sp>
      <p:sp>
        <p:nvSpPr>
          <p:cNvPr id="167" name="Google Shape;167;p27"/>
          <p:cNvSpPr/>
          <p:nvPr/>
        </p:nvSpPr>
        <p:spPr>
          <a:xfrm>
            <a:off x="689078" y="1507288"/>
            <a:ext cx="20070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Requires skilled project management and deep understanding of the model. 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Can be difficult without experienced personnel.</a:t>
            </a:r>
            <a:endParaRPr sz="1100" b="0" i="0" u="none" strike="noStrike" cap="none"/>
          </a:p>
        </p:txBody>
      </p:sp>
      <p:sp>
        <p:nvSpPr>
          <p:cNvPr id="168" name="Google Shape;168;p27"/>
          <p:cNvSpPr/>
          <p:nvPr/>
        </p:nvSpPr>
        <p:spPr>
          <a:xfrm>
            <a:off x="2897653" y="1037250"/>
            <a:ext cx="2440589" cy="2327450"/>
          </a:xfrm>
          <a:prstGeom prst="roundRect">
            <a:avLst>
              <a:gd name="adj" fmla="val 7400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095744" y="1240587"/>
            <a:ext cx="2006999" cy="36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2.Resource Intensive</a:t>
            </a:r>
            <a:endParaRPr sz="1400" b="0" i="0" u="none" strike="noStrike" cap="none"/>
          </a:p>
        </p:txBody>
      </p:sp>
      <p:sp>
        <p:nvSpPr>
          <p:cNvPr id="170" name="Google Shape;170;p27"/>
          <p:cNvSpPr/>
          <p:nvPr/>
        </p:nvSpPr>
        <p:spPr>
          <a:xfrm>
            <a:off x="3254175" y="1521539"/>
            <a:ext cx="2007000" cy="93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 Continuous risk assessment and management require significant time and resources.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More costly due to frequent iterations.</a:t>
            </a:r>
            <a:endParaRPr lang="en-GB" sz="1100" b="0" i="0" u="none" strike="noStrike" cap="none"/>
          </a:p>
        </p:txBody>
      </p:sp>
      <p:sp>
        <p:nvSpPr>
          <p:cNvPr id="171" name="Google Shape;171;p27"/>
          <p:cNvSpPr/>
          <p:nvPr/>
        </p:nvSpPr>
        <p:spPr>
          <a:xfrm>
            <a:off x="496119" y="3506459"/>
            <a:ext cx="4951596" cy="125793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726631" y="3565758"/>
            <a:ext cx="3081401" cy="36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3.Not Ideal for Small Projects</a:t>
            </a:r>
            <a:endParaRPr sz="1400" b="0" i="0" u="none" strike="noStrike" cap="none"/>
          </a:p>
        </p:txBody>
      </p:sp>
      <p:sp>
        <p:nvSpPr>
          <p:cNvPr id="173" name="Google Shape;173;p27"/>
          <p:cNvSpPr/>
          <p:nvPr/>
        </p:nvSpPr>
        <p:spPr>
          <a:xfrm>
            <a:off x="721609" y="3894363"/>
            <a:ext cx="4500616" cy="80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Overkill for simple, small-scale projects due to its complexity. </a:t>
            </a:r>
          </a:p>
          <a:p>
            <a:pPr marL="171450" marR="0" lvl="0" indent="-17145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Difficult to define phases for fixed requirements.</a:t>
            </a:r>
            <a:endParaRPr sz="1200" b="0" i="0" u="none" strike="noStrike" cap="non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496119" y="174151"/>
            <a:ext cx="3544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800"/>
              <a:buFont typeface="Fraunces ExtraBold"/>
              <a:buNone/>
            </a:pPr>
            <a:r>
              <a:rPr lang="en" sz="28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Conclusion</a:t>
            </a:r>
            <a:endParaRPr sz="2800" b="0" i="0" u="none" strike="noStrike" cap="none"/>
          </a:p>
        </p:txBody>
      </p:sp>
      <p:pic>
        <p:nvPicPr>
          <p:cNvPr id="181" name="Google Shape;181;p2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119" y="665864"/>
            <a:ext cx="708794" cy="113407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1417513" y="828098"/>
            <a:ext cx="2547267" cy="25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Structured Flexibility</a:t>
            </a:r>
            <a:endParaRPr sz="1400" b="0" i="0" u="none" strike="noStrike" cap="none"/>
          </a:p>
        </p:txBody>
      </p:sp>
      <p:sp>
        <p:nvSpPr>
          <p:cNvPr id="183" name="Google Shape;183;p28"/>
          <p:cNvSpPr/>
          <p:nvPr/>
        </p:nvSpPr>
        <p:spPr>
          <a:xfrm>
            <a:off x="1417446" y="1164203"/>
            <a:ext cx="38013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Offers a structured yet flexible approach to software development.</a:t>
            </a:r>
            <a:endParaRPr sz="1100" b="0" i="0" u="none" strike="noStrike" cap="none"/>
          </a:p>
        </p:txBody>
      </p:sp>
      <p:pic>
        <p:nvPicPr>
          <p:cNvPr id="184" name="Google Shape;184;p2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6106" y="2066221"/>
            <a:ext cx="708794" cy="11340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/>
          <p:nvPr/>
        </p:nvSpPr>
        <p:spPr>
          <a:xfrm>
            <a:off x="1417513" y="2217143"/>
            <a:ext cx="2622805" cy="14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Risk Management Focus</a:t>
            </a:r>
            <a:endParaRPr sz="1400" b="0" i="0" u="none" strike="noStrike" cap="none"/>
          </a:p>
        </p:txBody>
      </p:sp>
      <p:sp>
        <p:nvSpPr>
          <p:cNvPr id="186" name="Google Shape;186;p28"/>
          <p:cNvSpPr/>
          <p:nvPr/>
        </p:nvSpPr>
        <p:spPr>
          <a:xfrm>
            <a:off x="1417378" y="2460669"/>
            <a:ext cx="3801368" cy="45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Strong emphasis on managing risks and incorporating user feedback.</a:t>
            </a:r>
            <a:endParaRPr sz="1100" b="0" i="0" u="none" strike="noStrike" cap="none"/>
          </a:p>
        </p:txBody>
      </p:sp>
      <p:pic>
        <p:nvPicPr>
          <p:cNvPr id="187" name="Google Shape;187;p2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6119" y="3466579"/>
            <a:ext cx="708794" cy="11340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/>
          <p:nvPr/>
        </p:nvSpPr>
        <p:spPr>
          <a:xfrm>
            <a:off x="1417514" y="360833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400"/>
              <a:buFont typeface="Fraunces ExtraBold"/>
              <a:buNone/>
            </a:pPr>
            <a:r>
              <a:rPr lang="en" sz="1400" b="1" i="0" u="none" strike="noStrike" cap="none">
                <a:solidFill>
                  <a:srgbClr val="405449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Best Use Cases</a:t>
            </a:r>
            <a:endParaRPr sz="1400" b="0" i="0" u="none" strike="noStrike" cap="none"/>
          </a:p>
        </p:txBody>
      </p:sp>
      <p:sp>
        <p:nvSpPr>
          <p:cNvPr id="189" name="Google Shape;189;p28"/>
          <p:cNvSpPr/>
          <p:nvPr/>
        </p:nvSpPr>
        <p:spPr>
          <a:xfrm>
            <a:off x="1417514" y="3914849"/>
            <a:ext cx="3801368" cy="45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5449"/>
              </a:buClr>
              <a:buSzPts val="1100"/>
              <a:buFont typeface="Nobile"/>
              <a:buNone/>
            </a:pPr>
            <a:r>
              <a:rPr lang="en" sz="1100" b="0" i="0" u="none" strike="noStrike" cap="none">
                <a:solidFill>
                  <a:srgbClr val="405449"/>
                </a:solidFill>
                <a:latin typeface="Nobile"/>
                <a:ea typeface="Nobile"/>
                <a:cs typeface="Nobile"/>
                <a:sym typeface="Nobile"/>
              </a:rPr>
              <a:t>Ideal for large, complex projects with unclear or changing requirements.</a:t>
            </a:r>
            <a:endParaRPr sz="1100" b="0" i="0" u="none" strike="noStrike" cap="non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5450" y="0"/>
            <a:ext cx="3638551" cy="51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1512009" y="2212861"/>
            <a:ext cx="33933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05"/>
              </a:lnSpc>
              <a:spcBef>
                <a:spcPts val="0"/>
              </a:spcBef>
              <a:spcAft>
                <a:spcPts val="0"/>
              </a:spcAft>
              <a:buClr>
                <a:srgbClr val="3B4540"/>
              </a:buClr>
              <a:buSzPts val="2700"/>
              <a:buFont typeface="Fraunces ExtraBold"/>
              <a:buNone/>
            </a:pPr>
            <a:r>
              <a:rPr lang="en" sz="4200" b="1" i="0" u="none" strike="noStrike" cap="none">
                <a:solidFill>
                  <a:srgbClr val="3B4540"/>
                </a:solidFill>
                <a:latin typeface="Fraunces ExtraBold"/>
                <a:ea typeface="Fraunces ExtraBold"/>
                <a:cs typeface="Fraunces ExtraBold"/>
                <a:sym typeface="Fraunces ExtraBold"/>
              </a:rPr>
              <a:t>Thank You!</a:t>
            </a:r>
            <a:endParaRPr sz="4200" b="0" i="0" u="none" strike="noStrike" cap="non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</TotalTime>
  <Words>382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Good morning Everyone! welcome to the simple overview of the spiral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Raghav Panthi [BCA - 2024]</cp:lastModifiedBy>
  <cp:revision>2</cp:revision>
  <dcterms:modified xsi:type="dcterms:W3CDTF">2024-11-13T16:56:44Z</dcterms:modified>
</cp:coreProperties>
</file>