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825" r:id="rId1"/>
  </p:sldMasterIdLst>
  <p:notesMasterIdLst>
    <p:notesMasterId r:id="rId175"/>
  </p:notesMasterIdLst>
  <p:sldIdLst>
    <p:sldId id="256" r:id="rId2"/>
    <p:sldId id="257" r:id="rId3"/>
    <p:sldId id="258" r:id="rId4"/>
    <p:sldId id="441" r:id="rId5"/>
    <p:sldId id="445" r:id="rId6"/>
    <p:sldId id="443" r:id="rId7"/>
    <p:sldId id="444" r:id="rId8"/>
    <p:sldId id="446" r:id="rId9"/>
    <p:sldId id="447" r:id="rId10"/>
    <p:sldId id="448" r:id="rId11"/>
    <p:sldId id="449" r:id="rId12"/>
    <p:sldId id="450" r:id="rId13"/>
    <p:sldId id="451" r:id="rId14"/>
    <p:sldId id="268" r:id="rId15"/>
    <p:sldId id="454" r:id="rId16"/>
    <p:sldId id="452" r:id="rId17"/>
    <p:sldId id="453" r:id="rId18"/>
    <p:sldId id="455" r:id="rId19"/>
    <p:sldId id="456" r:id="rId20"/>
    <p:sldId id="457" r:id="rId21"/>
    <p:sldId id="458" r:id="rId22"/>
    <p:sldId id="459" r:id="rId23"/>
    <p:sldId id="460" r:id="rId24"/>
    <p:sldId id="462" r:id="rId25"/>
    <p:sldId id="461" r:id="rId26"/>
    <p:sldId id="463" r:id="rId27"/>
    <p:sldId id="464" r:id="rId28"/>
    <p:sldId id="465" r:id="rId29"/>
    <p:sldId id="466" r:id="rId30"/>
    <p:sldId id="279" r:id="rId31"/>
    <p:sldId id="577" r:id="rId32"/>
    <p:sldId id="469" r:id="rId33"/>
    <p:sldId id="467" r:id="rId34"/>
    <p:sldId id="285" r:id="rId35"/>
    <p:sldId id="468" r:id="rId36"/>
    <p:sldId id="287" r:id="rId37"/>
    <p:sldId id="470" r:id="rId38"/>
    <p:sldId id="471" r:id="rId39"/>
    <p:sldId id="472" r:id="rId40"/>
    <p:sldId id="473" r:id="rId41"/>
    <p:sldId id="474" r:id="rId42"/>
    <p:sldId id="475" r:id="rId43"/>
    <p:sldId id="476" r:id="rId44"/>
    <p:sldId id="477" r:id="rId45"/>
    <p:sldId id="478" r:id="rId46"/>
    <p:sldId id="479" r:id="rId47"/>
    <p:sldId id="480" r:id="rId48"/>
    <p:sldId id="481" r:id="rId49"/>
    <p:sldId id="482" r:id="rId50"/>
    <p:sldId id="300" r:id="rId51"/>
    <p:sldId id="483" r:id="rId52"/>
    <p:sldId id="484" r:id="rId53"/>
    <p:sldId id="485" r:id="rId54"/>
    <p:sldId id="486" r:id="rId55"/>
    <p:sldId id="497" r:id="rId56"/>
    <p:sldId id="494" r:id="rId57"/>
    <p:sldId id="490" r:id="rId58"/>
    <p:sldId id="496" r:id="rId59"/>
    <p:sldId id="495" r:id="rId60"/>
    <p:sldId id="491" r:id="rId61"/>
    <p:sldId id="498" r:id="rId62"/>
    <p:sldId id="324" r:id="rId63"/>
    <p:sldId id="499" r:id="rId64"/>
    <p:sldId id="500" r:id="rId65"/>
    <p:sldId id="501" r:id="rId66"/>
    <p:sldId id="325" r:id="rId67"/>
    <p:sldId id="326" r:id="rId68"/>
    <p:sldId id="327" r:id="rId69"/>
    <p:sldId id="328" r:id="rId70"/>
    <p:sldId id="329" r:id="rId71"/>
    <p:sldId id="330" r:id="rId72"/>
    <p:sldId id="331" r:id="rId73"/>
    <p:sldId id="332" r:id="rId74"/>
    <p:sldId id="333" r:id="rId75"/>
    <p:sldId id="334" r:id="rId76"/>
    <p:sldId id="506" r:id="rId77"/>
    <p:sldId id="507" r:id="rId78"/>
    <p:sldId id="502" r:id="rId79"/>
    <p:sldId id="508" r:id="rId80"/>
    <p:sldId id="509" r:id="rId81"/>
    <p:sldId id="510" r:id="rId82"/>
    <p:sldId id="511" r:id="rId83"/>
    <p:sldId id="503" r:id="rId84"/>
    <p:sldId id="512" r:id="rId85"/>
    <p:sldId id="513" r:id="rId86"/>
    <p:sldId id="504" r:id="rId87"/>
    <p:sldId id="349" r:id="rId88"/>
    <p:sldId id="578" r:id="rId89"/>
    <p:sldId id="514" r:id="rId90"/>
    <p:sldId id="515" r:id="rId91"/>
    <p:sldId id="352" r:id="rId92"/>
    <p:sldId id="353" r:id="rId93"/>
    <p:sldId id="516" r:id="rId94"/>
    <p:sldId id="517" r:id="rId95"/>
    <p:sldId id="518" r:id="rId96"/>
    <p:sldId id="519" r:id="rId97"/>
    <p:sldId id="520" r:id="rId98"/>
    <p:sldId id="522" r:id="rId99"/>
    <p:sldId id="523" r:id="rId100"/>
    <p:sldId id="524" r:id="rId101"/>
    <p:sldId id="525" r:id="rId102"/>
    <p:sldId id="527" r:id="rId103"/>
    <p:sldId id="526" r:id="rId104"/>
    <p:sldId id="528" r:id="rId105"/>
    <p:sldId id="529" r:id="rId106"/>
    <p:sldId id="530" r:id="rId107"/>
    <p:sldId id="373" r:id="rId108"/>
    <p:sldId id="531" r:id="rId109"/>
    <p:sldId id="371" r:id="rId110"/>
    <p:sldId id="532" r:id="rId111"/>
    <p:sldId id="579" r:id="rId112"/>
    <p:sldId id="374" r:id="rId113"/>
    <p:sldId id="375" r:id="rId114"/>
    <p:sldId id="376" r:id="rId115"/>
    <p:sldId id="533" r:id="rId116"/>
    <p:sldId id="535" r:id="rId117"/>
    <p:sldId id="536" r:id="rId118"/>
    <p:sldId id="537" r:id="rId119"/>
    <p:sldId id="538" r:id="rId120"/>
    <p:sldId id="539" r:id="rId121"/>
    <p:sldId id="540" r:id="rId122"/>
    <p:sldId id="541" r:id="rId123"/>
    <p:sldId id="542" r:id="rId124"/>
    <p:sldId id="392" r:id="rId125"/>
    <p:sldId id="543" r:id="rId126"/>
    <p:sldId id="544" r:id="rId127"/>
    <p:sldId id="545" r:id="rId128"/>
    <p:sldId id="546" r:id="rId129"/>
    <p:sldId id="547" r:id="rId130"/>
    <p:sldId id="548" r:id="rId131"/>
    <p:sldId id="549" r:id="rId132"/>
    <p:sldId id="550" r:id="rId133"/>
    <p:sldId id="551" r:id="rId134"/>
    <p:sldId id="552" r:id="rId135"/>
    <p:sldId id="553" r:id="rId136"/>
    <p:sldId id="554" r:id="rId137"/>
    <p:sldId id="580" r:id="rId138"/>
    <p:sldId id="581" r:id="rId139"/>
    <p:sldId id="404" r:id="rId140"/>
    <p:sldId id="555" r:id="rId141"/>
    <p:sldId id="556" r:id="rId142"/>
    <p:sldId id="557" r:id="rId143"/>
    <p:sldId id="558" r:id="rId144"/>
    <p:sldId id="559" r:id="rId145"/>
    <p:sldId id="560" r:id="rId146"/>
    <p:sldId id="408" r:id="rId147"/>
    <p:sldId id="409" r:id="rId148"/>
    <p:sldId id="410" r:id="rId149"/>
    <p:sldId id="411" r:id="rId150"/>
    <p:sldId id="561" r:id="rId151"/>
    <p:sldId id="562" r:id="rId152"/>
    <p:sldId id="563" r:id="rId153"/>
    <p:sldId id="418" r:id="rId154"/>
    <p:sldId id="419" r:id="rId155"/>
    <p:sldId id="564" r:id="rId156"/>
    <p:sldId id="421" r:id="rId157"/>
    <p:sldId id="422" r:id="rId158"/>
    <p:sldId id="423" r:id="rId159"/>
    <p:sldId id="424" r:id="rId160"/>
    <p:sldId id="425" r:id="rId161"/>
    <p:sldId id="426" r:id="rId162"/>
    <p:sldId id="565" r:id="rId163"/>
    <p:sldId id="566" r:id="rId164"/>
    <p:sldId id="567" r:id="rId165"/>
    <p:sldId id="568" r:id="rId166"/>
    <p:sldId id="569" r:id="rId167"/>
    <p:sldId id="570" r:id="rId168"/>
    <p:sldId id="572" r:id="rId169"/>
    <p:sldId id="573" r:id="rId170"/>
    <p:sldId id="574" r:id="rId171"/>
    <p:sldId id="575" r:id="rId172"/>
    <p:sldId id="582" r:id="rId173"/>
    <p:sldId id="576" r:id="rId174"/>
  </p:sldIdLst>
  <p:sldSz cx="12192000" cy="6864350"/>
  <p:notesSz cx="12192000" cy="68643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183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381" autoAdjust="0"/>
  </p:normalViewPr>
  <p:slideViewPr>
    <p:cSldViewPr>
      <p:cViewPr varScale="1">
        <p:scale>
          <a:sx n="76" d="100"/>
          <a:sy n="76" d="100"/>
        </p:scale>
        <p:origin x="91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viewProps" Target="view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microsoft.com/office/2016/11/relationships/changesInfo" Target="changesInfos/changesInfo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ghav panthi" userId="594e32b763b24d46" providerId="LiveId" clId="{6EA6BC35-206A-4505-83C2-70F122CC52AF}"/>
    <pc:docChg chg="modSld">
      <pc:chgData name="raghav panthi" userId="594e32b763b24d46" providerId="LiveId" clId="{6EA6BC35-206A-4505-83C2-70F122CC52AF}" dt="2025-03-17T23:02:04.539" v="0" actId="207"/>
      <pc:docMkLst>
        <pc:docMk/>
      </pc:docMkLst>
      <pc:sldChg chg="modSp mod">
        <pc:chgData name="raghav panthi" userId="594e32b763b24d46" providerId="LiveId" clId="{6EA6BC35-206A-4505-83C2-70F122CC52AF}" dt="2025-03-17T23:02:04.539" v="0" actId="207"/>
        <pc:sldMkLst>
          <pc:docMk/>
          <pc:sldMk cId="120407478" sldId="463"/>
        </pc:sldMkLst>
        <pc:spChg chg="mod">
          <ac:chgData name="raghav panthi" userId="594e32b763b24d46" providerId="LiveId" clId="{6EA6BC35-206A-4505-83C2-70F122CC52AF}" dt="2025-03-17T23:02:04.539" v="0" actId="207"/>
          <ac:spMkLst>
            <pc:docMk/>
            <pc:sldMk cId="120407478" sldId="463"/>
            <ac:spMk id="3" creationId="{AEC8272B-A3DA-16BA-44FB-FF5FE11CD3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4D46EF3-C4E5-477B-BEB9-1F6B0657A427}" type="datetimeFigureOut">
              <a:rPr lang="en-US" smtClean="0"/>
              <a:t>3/18/2025</a:t>
            </a:fld>
            <a:endParaRPr lang="en-US"/>
          </a:p>
        </p:txBody>
      </p:sp>
      <p:sp>
        <p:nvSpPr>
          <p:cNvPr id="4" name="Slide Image Placeholder 3"/>
          <p:cNvSpPr>
            <a:spLocks noGrp="1" noRot="1" noChangeAspect="1"/>
          </p:cNvSpPr>
          <p:nvPr>
            <p:ph type="sldImg" idx="2"/>
          </p:nvPr>
        </p:nvSpPr>
        <p:spPr>
          <a:xfrm>
            <a:off x="4038600" y="858838"/>
            <a:ext cx="4114800" cy="231616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3588"/>
            <a:ext cx="9753600" cy="27035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986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9863"/>
            <a:ext cx="5283200" cy="344487"/>
          </a:xfrm>
          <a:prstGeom prst="rect">
            <a:avLst/>
          </a:prstGeom>
        </p:spPr>
        <p:txBody>
          <a:bodyPr vert="horz" lIns="91440" tIns="45720" rIns="91440" bIns="45720" rtlCol="0" anchor="b"/>
          <a:lstStyle>
            <a:lvl1pPr algn="r">
              <a:defRPr sz="1200"/>
            </a:lvl1pPr>
          </a:lstStyle>
          <a:p>
            <a:fld id="{A4495BAA-0BA5-49C5-B84A-67E3671D30BD}" type="slidenum">
              <a:rPr lang="en-US" smtClean="0"/>
              <a:t>‹#›</a:t>
            </a:fld>
            <a:endParaRPr lang="en-US"/>
          </a:p>
        </p:txBody>
      </p:sp>
    </p:spTree>
    <p:extLst>
      <p:ext uri="{BB962C8B-B14F-4D97-AF65-F5344CB8AC3E}">
        <p14:creationId xmlns:p14="http://schemas.microsoft.com/office/powerpoint/2010/main" val="3643630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t>
            </a:r>
            <a:r>
              <a:rPr lang="en-US" b="1" dirty="0" err="1"/>
              <a:t>href</a:t>
            </a:r>
            <a:r>
              <a:rPr lang="en-US" b="1" dirty="0"/>
              <a:t> Attribute </a:t>
            </a:r>
          </a:p>
          <a:p>
            <a:r>
              <a:rPr lang="en-US" dirty="0"/>
              <a:t>HTML links are defined with the tag. The </a:t>
            </a:r>
            <a:r>
              <a:rPr lang="en-US" u="sng" dirty="0"/>
              <a:t>link address is specified in the </a:t>
            </a:r>
            <a:r>
              <a:rPr lang="en-US" b="1" u="sng" dirty="0" err="1"/>
              <a:t>href</a:t>
            </a:r>
            <a:r>
              <a:rPr lang="en-US" u="sng" dirty="0"/>
              <a:t> attribute:</a:t>
            </a:r>
          </a:p>
          <a:p>
            <a:endParaRPr lang="en-US" b="1" u="none" dirty="0"/>
          </a:p>
          <a:p>
            <a:r>
              <a:rPr lang="en-US" b="1" dirty="0"/>
              <a:t>The title Attribute </a:t>
            </a:r>
          </a:p>
          <a:p>
            <a:r>
              <a:rPr lang="en-US" dirty="0"/>
              <a:t>Here, a </a:t>
            </a:r>
            <a:r>
              <a:rPr lang="en-US" b="1" dirty="0"/>
              <a:t>title</a:t>
            </a:r>
            <a:r>
              <a:rPr lang="en-US" dirty="0"/>
              <a:t> attribute is added to the </a:t>
            </a:r>
            <a:r>
              <a:rPr lang="en-US" b="1" dirty="0"/>
              <a:t>&lt;p&gt; </a:t>
            </a:r>
            <a:r>
              <a:rPr lang="en-US" dirty="0"/>
              <a:t>element. The </a:t>
            </a:r>
            <a:r>
              <a:rPr lang="en-US" u="sng" dirty="0"/>
              <a:t>value of the title attribute will be </a:t>
            </a:r>
            <a:r>
              <a:rPr lang="en-US" i="1" u="sng" dirty="0"/>
              <a:t>displayed as a </a:t>
            </a:r>
            <a:r>
              <a:rPr lang="en-US" b="1" i="1" u="sng" dirty="0"/>
              <a:t>tooltip </a:t>
            </a:r>
            <a:r>
              <a:rPr lang="en-US" u="sng" dirty="0"/>
              <a:t>when you mouse over the paragraph</a:t>
            </a:r>
            <a:r>
              <a:rPr lang="en-US" dirty="0"/>
              <a:t>: </a:t>
            </a:r>
            <a:endParaRPr lang="en-US" u="none" dirty="0"/>
          </a:p>
          <a:p>
            <a:endParaRPr lang="en-US" dirty="0"/>
          </a:p>
          <a:p>
            <a:r>
              <a:rPr lang="en-US" b="1" dirty="0"/>
              <a:t>The width and height Attributes </a:t>
            </a:r>
          </a:p>
          <a:p>
            <a:r>
              <a:rPr lang="en-US" dirty="0"/>
              <a:t>Images in HTML have a set of size attributes, which specifies the width and height of the image: </a:t>
            </a:r>
          </a:p>
        </p:txBody>
      </p:sp>
      <p:sp>
        <p:nvSpPr>
          <p:cNvPr id="4" name="Slide Number Placeholder 3"/>
          <p:cNvSpPr>
            <a:spLocks noGrp="1"/>
          </p:cNvSpPr>
          <p:nvPr>
            <p:ph type="sldNum" sz="quarter" idx="5"/>
          </p:nvPr>
        </p:nvSpPr>
        <p:spPr/>
        <p:txBody>
          <a:bodyPr/>
          <a:lstStyle/>
          <a:p>
            <a:fld id="{A4495BAA-0BA5-49C5-B84A-67E3671D30BD}" type="slidenum">
              <a:rPr lang="en-US" smtClean="0"/>
              <a:t>11</a:t>
            </a:fld>
            <a:endParaRPr lang="en-US"/>
          </a:p>
        </p:txBody>
      </p:sp>
    </p:spTree>
    <p:extLst>
      <p:ext uri="{BB962C8B-B14F-4D97-AF65-F5344CB8AC3E}">
        <p14:creationId xmlns:p14="http://schemas.microsoft.com/office/powerpoint/2010/main" val="5847190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88</a:t>
            </a:fld>
            <a:endParaRPr lang="en-US"/>
          </a:p>
        </p:txBody>
      </p:sp>
    </p:spTree>
    <p:extLst>
      <p:ext uri="{BB962C8B-B14F-4D97-AF65-F5344CB8AC3E}">
        <p14:creationId xmlns:p14="http://schemas.microsoft.com/office/powerpoint/2010/main" val="6240532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Assistive technologies (AT) are </a:t>
            </a:r>
            <a:r>
              <a:rPr lang="en-US" b="0" i="1" u="sng" dirty="0"/>
              <a:t>tools, devices, software, and services designed to improve the functional capabilities of individuals</a:t>
            </a:r>
            <a:r>
              <a:rPr lang="en-US" dirty="0"/>
              <a:t> with disabilities, enabling them to perform tasks that might otherwise be challenging or impossible. These technologies help individuals interact with digital content, navigate physical spaces, and communicate more effectively.</a:t>
            </a:r>
          </a:p>
          <a:p>
            <a:endParaRPr lang="en-US" dirty="0"/>
          </a:p>
          <a:p>
            <a:r>
              <a:rPr lang="en-US" dirty="0"/>
              <a:t>key types and examples of assistive technologies:</a:t>
            </a:r>
          </a:p>
          <a:p>
            <a:r>
              <a:rPr lang="en-US" b="1" dirty="0"/>
              <a:t>1. Screen Readers</a:t>
            </a:r>
          </a:p>
          <a:p>
            <a:pPr>
              <a:buFont typeface="Arial" panose="020B0604020202020204" pitchFamily="34" charset="0"/>
              <a:buChar char="•"/>
            </a:pPr>
            <a:r>
              <a:rPr lang="en-US" b="1" dirty="0"/>
              <a:t>Description</a:t>
            </a:r>
            <a:r>
              <a:rPr lang="en-US" dirty="0"/>
              <a:t>: Screen readers </a:t>
            </a:r>
            <a:r>
              <a:rPr lang="en-US" i="1" dirty="0"/>
              <a:t>convert text and other elements on a screen into synthesized speech, enabling visually impaired users to interact with digital content</a:t>
            </a:r>
            <a:r>
              <a:rPr lang="en-US" dirty="0"/>
              <a:t>.</a:t>
            </a:r>
          </a:p>
          <a:p>
            <a:pPr>
              <a:buFont typeface="Arial" panose="020B0604020202020204" pitchFamily="34" charset="0"/>
              <a:buChar char="•"/>
            </a:pPr>
            <a:r>
              <a:rPr lang="en-US" b="1" dirty="0"/>
              <a:t>Examples</a:t>
            </a:r>
            <a:r>
              <a:rPr lang="en-US" dirty="0"/>
              <a:t>:</a:t>
            </a:r>
          </a:p>
          <a:p>
            <a:pPr marL="742950" lvl="1" indent="-285750">
              <a:buFont typeface="Arial" panose="020B0604020202020204" pitchFamily="34" charset="0"/>
              <a:buChar char="•"/>
            </a:pPr>
            <a:r>
              <a:rPr lang="en-US" b="1" dirty="0"/>
              <a:t>JAWS (Job Access With Speech)</a:t>
            </a:r>
            <a:r>
              <a:rPr lang="en-US" dirty="0"/>
              <a:t>: A widely-used screen reader for Windows.</a:t>
            </a:r>
          </a:p>
          <a:p>
            <a:pPr marL="742950" lvl="1" indent="-285750">
              <a:buFont typeface="Arial" panose="020B0604020202020204" pitchFamily="34" charset="0"/>
              <a:buChar char="•"/>
            </a:pPr>
            <a:r>
              <a:rPr lang="en-US" b="1" dirty="0"/>
              <a:t>NVDA (</a:t>
            </a:r>
            <a:r>
              <a:rPr lang="en-US" b="1" dirty="0" err="1"/>
              <a:t>NonVisual</a:t>
            </a:r>
            <a:r>
              <a:rPr lang="en-US" b="1" dirty="0"/>
              <a:t> Desktop Access)</a:t>
            </a:r>
            <a:r>
              <a:rPr lang="en-US" dirty="0"/>
              <a:t>: A free, open-source screen reader for Windows.</a:t>
            </a:r>
          </a:p>
          <a:p>
            <a:pPr marL="742950" lvl="1" indent="-285750">
              <a:buFont typeface="Arial" panose="020B0604020202020204" pitchFamily="34" charset="0"/>
              <a:buChar char="•"/>
            </a:pPr>
            <a:r>
              <a:rPr lang="en-US" b="1" dirty="0" err="1"/>
              <a:t>VoiceOver</a:t>
            </a:r>
            <a:r>
              <a:rPr lang="en-US" dirty="0"/>
              <a:t>: Built-in screen reader for macOS and iOS.</a:t>
            </a:r>
          </a:p>
          <a:p>
            <a:pPr marL="742950" lvl="1" indent="-285750">
              <a:buFont typeface="Arial" panose="020B0604020202020204" pitchFamily="34" charset="0"/>
              <a:buChar char="•"/>
            </a:pPr>
            <a:r>
              <a:rPr lang="en-US" b="1" dirty="0" err="1"/>
              <a:t>TalkBack</a:t>
            </a:r>
            <a:r>
              <a:rPr lang="en-US" dirty="0"/>
              <a:t>: The built-in screen reader on Android devices.</a:t>
            </a:r>
          </a:p>
          <a:p>
            <a:r>
              <a:rPr lang="en-US" b="1" dirty="0"/>
              <a:t>2. Speech Recognition Software</a:t>
            </a:r>
          </a:p>
          <a:p>
            <a:pPr>
              <a:buFont typeface="Arial" panose="020B0604020202020204" pitchFamily="34" charset="0"/>
              <a:buChar char="•"/>
            </a:pPr>
            <a:r>
              <a:rPr lang="en-US" b="1" dirty="0"/>
              <a:t>Description</a:t>
            </a:r>
            <a:r>
              <a:rPr lang="en-US" dirty="0"/>
              <a:t>: Speech recognition software </a:t>
            </a:r>
            <a:r>
              <a:rPr lang="en-US" i="1" dirty="0"/>
              <a:t>allows users to control devices, input text, and navigate interfaces using voice commands.</a:t>
            </a:r>
          </a:p>
          <a:p>
            <a:pPr>
              <a:buFont typeface="Arial" panose="020B0604020202020204" pitchFamily="34" charset="0"/>
              <a:buChar char="•"/>
            </a:pPr>
            <a:r>
              <a:rPr lang="en-US" b="1" i="1" dirty="0"/>
              <a:t>Examples</a:t>
            </a:r>
            <a:r>
              <a:rPr lang="en-US" i="1" dirty="0"/>
              <a:t>:</a:t>
            </a:r>
          </a:p>
          <a:p>
            <a:pPr marL="742950" lvl="1" indent="-285750">
              <a:buFont typeface="Arial" panose="020B0604020202020204" pitchFamily="34" charset="0"/>
              <a:buChar char="•"/>
            </a:pPr>
            <a:r>
              <a:rPr lang="en-US" b="1" dirty="0"/>
              <a:t>Dragon NaturallySpeaking</a:t>
            </a:r>
            <a:r>
              <a:rPr lang="en-US" dirty="0"/>
              <a:t>: A leading voice-recognition software for dictation and command-and-control tasks.</a:t>
            </a:r>
          </a:p>
          <a:p>
            <a:pPr marL="742950" lvl="1" indent="-285750">
              <a:buFont typeface="Arial" panose="020B0604020202020204" pitchFamily="34" charset="0"/>
              <a:buChar char="•"/>
            </a:pPr>
            <a:r>
              <a:rPr lang="en-US" b="1" dirty="0"/>
              <a:t>Google Assistant</a:t>
            </a:r>
            <a:r>
              <a:rPr lang="en-US" dirty="0"/>
              <a:t> and </a:t>
            </a:r>
            <a:r>
              <a:rPr lang="en-US" b="1" dirty="0"/>
              <a:t>Siri</a:t>
            </a:r>
            <a:r>
              <a:rPr lang="en-US" dirty="0"/>
              <a:t>: Voice-activated assistants that allow users to control their smartphones hands-free.</a:t>
            </a:r>
          </a:p>
          <a:p>
            <a:pPr marL="742950" lvl="1" indent="-285750">
              <a:buFont typeface="Arial" panose="020B0604020202020204" pitchFamily="34" charset="0"/>
              <a:buChar char="•"/>
            </a:pPr>
            <a:r>
              <a:rPr lang="en-US" b="1" dirty="0"/>
              <a:t>Windows Speech Recognition</a:t>
            </a:r>
            <a:r>
              <a:rPr lang="en-US" dirty="0"/>
              <a:t>: Built-in voice control and dictation tool on Windows.</a:t>
            </a:r>
          </a:p>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104</a:t>
            </a:fld>
            <a:endParaRPr lang="en-US"/>
          </a:p>
        </p:txBody>
      </p:sp>
    </p:spTree>
    <p:extLst>
      <p:ext uri="{BB962C8B-B14F-4D97-AF65-F5344CB8AC3E}">
        <p14:creationId xmlns:p14="http://schemas.microsoft.com/office/powerpoint/2010/main" val="1733227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Common use cases for hidden fields:</a:t>
            </a:r>
          </a:p>
          <a:p>
            <a:pPr marL="228600" indent="-228600">
              <a:buFont typeface="+mj-lt"/>
              <a:buAutoNum type="arabicPeriod"/>
            </a:pPr>
            <a:r>
              <a:rPr lang="en-US" b="1" dirty="0"/>
              <a:t>Storing data between requests</a:t>
            </a:r>
            <a:r>
              <a:rPr lang="en-US" dirty="0"/>
              <a:t>: When users navigate between pages, you might want to preserve some state or data (such as a session ID, user ID, or transaction ID). Hidden fields allow you to store this information and send it to the server when the form is submitted.</a:t>
            </a:r>
          </a:p>
          <a:p>
            <a:pPr marL="228600" indent="-228600">
              <a:buFont typeface="+mj-lt"/>
              <a:buAutoNum type="arabicPeriod"/>
            </a:pPr>
            <a:r>
              <a:rPr lang="en-US" b="1" dirty="0"/>
              <a:t>Pass non-visible data to the server</a:t>
            </a:r>
            <a:r>
              <a:rPr lang="en-US" dirty="0"/>
              <a:t>: You can store extra information that your application needs (like timestamps, references, flags, or server-side generated data) without showing it on the page.</a:t>
            </a:r>
          </a:p>
          <a:p>
            <a:pPr marL="228600" indent="-228600">
              <a:buFont typeface="+mj-lt"/>
              <a:buAutoNum type="arabicPeriod"/>
            </a:pPr>
            <a:r>
              <a:rPr lang="en-US" b="1" dirty="0"/>
              <a:t>Retain data across forms</a:t>
            </a:r>
            <a:r>
              <a:rPr lang="en-US" dirty="0"/>
              <a:t>: If a user needs to go through multiple steps in a process (e.g., a multi-step form or checkout process), hidden fields can carry data between steps without the user needing to manually enter the same information multiple times.</a:t>
            </a:r>
          </a:p>
          <a:p>
            <a:pPr marL="228600" indent="-228600">
              <a:buFont typeface="+mj-lt"/>
              <a:buAutoNum type="arabicPeriod"/>
            </a:pPr>
            <a:r>
              <a:rPr lang="en-US" b="1" dirty="0"/>
              <a:t>Form validation</a:t>
            </a:r>
            <a:r>
              <a:rPr lang="en-US" dirty="0"/>
              <a:t>: In some cases, you might use hidden fields to indicate whether a form was validated on the server side, or to store a token for CSRF protection.</a:t>
            </a:r>
          </a:p>
          <a:p>
            <a:endParaRPr lang="en-US" b="1" dirty="0"/>
          </a:p>
          <a:p>
            <a:endParaRPr lang="en-US" b="1" dirty="0"/>
          </a:p>
          <a:p>
            <a:endParaRPr lang="en-US" b="1" dirty="0"/>
          </a:p>
          <a:p>
            <a:endParaRPr lang="en-US" b="1" dirty="0"/>
          </a:p>
          <a:p>
            <a:r>
              <a:rPr lang="en-US" b="1" dirty="0"/>
              <a:t>Things to keep in mind:</a:t>
            </a:r>
          </a:p>
          <a:p>
            <a:pPr marL="171450" indent="-171450">
              <a:buFont typeface="Arial" panose="020B0604020202020204" pitchFamily="34" charset="0"/>
              <a:buChar char="•"/>
            </a:pPr>
            <a:r>
              <a:rPr lang="en-US" dirty="0"/>
              <a:t>Hidden fields can be manipulated by users if they inspect the page source or use developer tools. Therefore, they should not be used to store sensitive data like passwords or private information. For sensitive data, you should use server-side mechanisms (e.g., sessions, tokens).</a:t>
            </a:r>
          </a:p>
          <a:p>
            <a:pPr marL="171450" indent="-171450">
              <a:buFont typeface="Arial" panose="020B0604020202020204" pitchFamily="34" charset="0"/>
              <a:buChar char="•"/>
            </a:pPr>
            <a:r>
              <a:rPr lang="en-US" dirty="0"/>
              <a:t>They don't provide security on their own, so don't rely solely on hidden fields for security-critical operations.</a:t>
            </a:r>
          </a:p>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122</a:t>
            </a:fld>
            <a:endParaRPr lang="en-US"/>
          </a:p>
        </p:txBody>
      </p:sp>
    </p:spTree>
    <p:extLst>
      <p:ext uri="{BB962C8B-B14F-4D97-AF65-F5344CB8AC3E}">
        <p14:creationId xmlns:p14="http://schemas.microsoft.com/office/powerpoint/2010/main" val="29489969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Keyboard ko Tab button press </a:t>
            </a:r>
            <a:r>
              <a:rPr lang="en-US" dirty="0" err="1"/>
              <a:t>gardaa</a:t>
            </a:r>
            <a:r>
              <a:rPr lang="en-US" dirty="0"/>
              <a:t> next </a:t>
            </a:r>
            <a:r>
              <a:rPr lang="en-US" dirty="0" err="1"/>
              <a:t>kun</a:t>
            </a:r>
            <a:r>
              <a:rPr lang="en-US" dirty="0"/>
              <a:t> maa </a:t>
            </a:r>
            <a:r>
              <a:rPr lang="en-US" dirty="0" err="1"/>
              <a:t>jaane</a:t>
            </a:r>
            <a:r>
              <a:rPr lang="en-US" dirty="0"/>
              <a:t> ta </a:t>
            </a:r>
            <a:r>
              <a:rPr lang="en-US" dirty="0" err="1"/>
              <a:t>bhanera</a:t>
            </a:r>
            <a:r>
              <a:rPr lang="en-US" dirty="0"/>
              <a:t> order set </a:t>
            </a:r>
            <a:r>
              <a:rPr lang="en-US" dirty="0" err="1"/>
              <a:t>garna</a:t>
            </a:r>
            <a:r>
              <a:rPr lang="en-US" dirty="0"/>
              <a:t> </a:t>
            </a:r>
            <a:r>
              <a:rPr lang="en-US" dirty="0" err="1"/>
              <a:t>laai</a:t>
            </a:r>
            <a:r>
              <a:rPr lang="en-US" dirty="0"/>
              <a:t> </a:t>
            </a:r>
            <a:r>
              <a:rPr lang="en-US" dirty="0" err="1"/>
              <a:t>tabindex</a:t>
            </a:r>
            <a:r>
              <a:rPr lang="en-US" dirty="0"/>
              <a:t> </a:t>
            </a:r>
            <a:r>
              <a:rPr lang="en-US" dirty="0" err="1"/>
              <a:t>raakhinxa</a:t>
            </a:r>
            <a:r>
              <a:rPr lang="en-US" dirty="0"/>
              <a:t>.</a:t>
            </a:r>
          </a:p>
        </p:txBody>
      </p:sp>
      <p:sp>
        <p:nvSpPr>
          <p:cNvPr id="4" name="Slide Number Placeholder 3"/>
          <p:cNvSpPr>
            <a:spLocks noGrp="1"/>
          </p:cNvSpPr>
          <p:nvPr>
            <p:ph type="sldNum" sz="quarter" idx="5"/>
          </p:nvPr>
        </p:nvSpPr>
        <p:spPr/>
        <p:txBody>
          <a:bodyPr/>
          <a:lstStyle/>
          <a:p>
            <a:fld id="{A4495BAA-0BA5-49C5-B84A-67E3671D30BD}" type="slidenum">
              <a:rPr lang="en-US" smtClean="0"/>
              <a:t>129</a:t>
            </a:fld>
            <a:endParaRPr lang="en-US"/>
          </a:p>
        </p:txBody>
      </p:sp>
    </p:spTree>
    <p:extLst>
      <p:ext uri="{BB962C8B-B14F-4D97-AF65-F5344CB8AC3E}">
        <p14:creationId xmlns:p14="http://schemas.microsoft.com/office/powerpoint/2010/main" val="3708886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form will still submit an input field that is </a:t>
            </a:r>
            <a:r>
              <a:rPr lang="en-US" dirty="0" err="1"/>
              <a:t>readonly</a:t>
            </a:r>
            <a:r>
              <a:rPr lang="en-US" dirty="0"/>
              <a:t>, but will not submit an input field that is disabled!</a:t>
            </a:r>
          </a:p>
        </p:txBody>
      </p:sp>
      <p:sp>
        <p:nvSpPr>
          <p:cNvPr id="4" name="Slide Number Placeholder 3"/>
          <p:cNvSpPr>
            <a:spLocks noGrp="1"/>
          </p:cNvSpPr>
          <p:nvPr>
            <p:ph type="sldNum" sz="quarter" idx="5"/>
          </p:nvPr>
        </p:nvSpPr>
        <p:spPr/>
        <p:txBody>
          <a:bodyPr/>
          <a:lstStyle/>
          <a:p>
            <a:fld id="{A4495BAA-0BA5-49C5-B84A-67E3671D30BD}" type="slidenum">
              <a:rPr lang="en-US" smtClean="0"/>
              <a:t>131</a:t>
            </a:fld>
            <a:endParaRPr lang="en-US"/>
          </a:p>
        </p:txBody>
      </p:sp>
    </p:spTree>
    <p:extLst>
      <p:ext uri="{BB962C8B-B14F-4D97-AF65-F5344CB8AC3E}">
        <p14:creationId xmlns:p14="http://schemas.microsoft.com/office/powerpoint/2010/main" val="37875978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solidFill>
                  <a:srgbClr val="FFFF00"/>
                </a:solidFill>
              </a:rPr>
              <a:t>Cope = </a:t>
            </a:r>
            <a:r>
              <a:rPr lang="hi-IN" sz="1200" dirty="0">
                <a:solidFill>
                  <a:srgbClr val="FFFF00"/>
                </a:solidFill>
              </a:rPr>
              <a:t>सामना</a:t>
            </a:r>
            <a:endParaRPr lang="en-US" sz="1200" dirty="0">
              <a:solidFill>
                <a:srgbClr val="FFFF00"/>
              </a:solidFill>
            </a:endParaRPr>
          </a:p>
          <a:p>
            <a:endParaRPr lang="en-US" sz="1200" dirty="0">
              <a:solidFill>
                <a:srgbClr val="FFFF00"/>
              </a:solidFill>
            </a:endParaRPr>
          </a:p>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142</a:t>
            </a:fld>
            <a:endParaRPr lang="en-US"/>
          </a:p>
        </p:txBody>
      </p:sp>
    </p:spTree>
    <p:extLst>
      <p:ext uri="{BB962C8B-B14F-4D97-AF65-F5344CB8AC3E}">
        <p14:creationId xmlns:p14="http://schemas.microsoft.com/office/powerpoint/2010/main" val="1287576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25" dirty="0">
                <a:solidFill>
                  <a:srgbClr val="FFFFFF"/>
                </a:solidFill>
                <a:latin typeface="Verdana"/>
                <a:cs typeface="Verdana"/>
              </a:rPr>
              <a:t>Metadata =</a:t>
            </a:r>
            <a:r>
              <a:rPr lang="en-US" sz="1200" spc="-190" dirty="0">
                <a:solidFill>
                  <a:srgbClr val="FFFFFF"/>
                </a:solidFill>
                <a:latin typeface="Verdana"/>
                <a:cs typeface="Verdana"/>
              </a:rPr>
              <a:t>   </a:t>
            </a:r>
            <a:r>
              <a:rPr lang="en-US" dirty="0"/>
              <a:t>data about data</a:t>
            </a:r>
            <a:r>
              <a:rPr lang="en-US" sz="1200" spc="-190" dirty="0">
                <a:solidFill>
                  <a:srgbClr val="FFFFFF"/>
                </a:solidFill>
                <a:latin typeface="Verdana"/>
              </a:rPr>
              <a:t>   |    </a:t>
            </a:r>
            <a:r>
              <a:rPr lang="en-US" sz="1200" dirty="0">
                <a:solidFill>
                  <a:srgbClr val="FFFFFF"/>
                </a:solidFill>
                <a:latin typeface="Verdana"/>
                <a:cs typeface="Verdana"/>
              </a:rPr>
              <a:t>additional</a:t>
            </a:r>
            <a:r>
              <a:rPr lang="en-US" sz="1200" spc="-95" dirty="0">
                <a:solidFill>
                  <a:srgbClr val="FFFFFF"/>
                </a:solidFill>
                <a:latin typeface="Verdana"/>
                <a:cs typeface="Verdana"/>
              </a:rPr>
              <a:t> </a:t>
            </a:r>
            <a:r>
              <a:rPr lang="en-US" sz="1200" spc="-35" dirty="0">
                <a:solidFill>
                  <a:srgbClr val="FFFFFF"/>
                </a:solidFill>
                <a:latin typeface="Verdana"/>
                <a:cs typeface="Verdana"/>
              </a:rPr>
              <a:t>important</a:t>
            </a:r>
            <a:r>
              <a:rPr lang="en-US" sz="1200" spc="-145" dirty="0">
                <a:solidFill>
                  <a:srgbClr val="FFFFFF"/>
                </a:solidFill>
                <a:latin typeface="Verdana"/>
                <a:cs typeface="Verdana"/>
              </a:rPr>
              <a:t> </a:t>
            </a:r>
            <a:r>
              <a:rPr lang="en-US" sz="1200" spc="-45" dirty="0">
                <a:solidFill>
                  <a:srgbClr val="FFFFFF"/>
                </a:solidFill>
                <a:latin typeface="Verdana"/>
                <a:cs typeface="Verdana"/>
              </a:rPr>
              <a:t>information</a:t>
            </a:r>
            <a:r>
              <a:rPr lang="en-US" sz="1200" spc="-80" dirty="0">
                <a:solidFill>
                  <a:srgbClr val="FFFFFF"/>
                </a:solidFill>
                <a:latin typeface="Verdana"/>
                <a:cs typeface="Verdana"/>
              </a:rPr>
              <a:t> </a:t>
            </a:r>
            <a:r>
              <a:rPr lang="en-US" sz="1200" spc="25" dirty="0">
                <a:solidFill>
                  <a:srgbClr val="FFFFFF"/>
                </a:solidFill>
                <a:latin typeface="Verdana"/>
                <a:cs typeface="Verdana"/>
              </a:rPr>
              <a:t>about</a:t>
            </a:r>
            <a:r>
              <a:rPr lang="en-US" sz="1200" spc="-110" dirty="0">
                <a:solidFill>
                  <a:srgbClr val="FFFFFF"/>
                </a:solidFill>
                <a:latin typeface="Verdana"/>
                <a:cs typeface="Verdana"/>
              </a:rPr>
              <a:t> </a:t>
            </a:r>
            <a:r>
              <a:rPr lang="en-US" sz="1200" spc="125" dirty="0">
                <a:solidFill>
                  <a:srgbClr val="FFFFFF"/>
                </a:solidFill>
                <a:latin typeface="Verdana"/>
                <a:cs typeface="Verdana"/>
              </a:rPr>
              <a:t>a</a:t>
            </a:r>
            <a:r>
              <a:rPr lang="en-US" sz="1200" spc="-125" dirty="0">
                <a:solidFill>
                  <a:srgbClr val="FFFFFF"/>
                </a:solidFill>
                <a:latin typeface="Verdana"/>
                <a:cs typeface="Verdana"/>
              </a:rPr>
              <a:t> </a:t>
            </a:r>
            <a:r>
              <a:rPr lang="en-US" sz="1200" spc="20" dirty="0">
                <a:solidFill>
                  <a:srgbClr val="FFFFFF"/>
                </a:solidFill>
                <a:latin typeface="Verdana"/>
                <a:cs typeface="Verdana"/>
              </a:rPr>
              <a:t>document</a:t>
            </a:r>
            <a:r>
              <a:rPr lang="en-US" sz="1200" spc="-70" dirty="0">
                <a:solidFill>
                  <a:srgbClr val="FFFFFF"/>
                </a:solidFill>
                <a:latin typeface="Verdana"/>
                <a:cs typeface="Verdana"/>
              </a:rPr>
              <a:t> </a:t>
            </a:r>
            <a:r>
              <a:rPr lang="en-US" sz="1200" spc="-85" dirty="0">
                <a:solidFill>
                  <a:srgbClr val="FFFFFF"/>
                </a:solidFill>
                <a:latin typeface="Verdana"/>
                <a:cs typeface="Verdana"/>
              </a:rPr>
              <a:t>in</a:t>
            </a:r>
            <a:r>
              <a:rPr lang="en-US" sz="1200" spc="-114" dirty="0">
                <a:solidFill>
                  <a:srgbClr val="FFFFFF"/>
                </a:solidFill>
                <a:latin typeface="Verdana"/>
                <a:cs typeface="Verdana"/>
              </a:rPr>
              <a:t> </a:t>
            </a:r>
            <a:r>
              <a:rPr lang="en-US" sz="1200" spc="125" dirty="0">
                <a:solidFill>
                  <a:srgbClr val="FFFFFF"/>
                </a:solidFill>
                <a:latin typeface="Verdana"/>
                <a:cs typeface="Verdana"/>
              </a:rPr>
              <a:t>a</a:t>
            </a:r>
            <a:r>
              <a:rPr lang="en-US" sz="1200" spc="-125" dirty="0">
                <a:solidFill>
                  <a:srgbClr val="FFFFFF"/>
                </a:solidFill>
                <a:latin typeface="Verdana"/>
                <a:cs typeface="Verdana"/>
              </a:rPr>
              <a:t> </a:t>
            </a:r>
            <a:r>
              <a:rPr lang="en-US" sz="1200" spc="-50" dirty="0">
                <a:solidFill>
                  <a:srgbClr val="FFFFFF"/>
                </a:solidFill>
                <a:latin typeface="Verdana"/>
                <a:cs typeface="Verdana"/>
              </a:rPr>
              <a:t>variety</a:t>
            </a:r>
            <a:r>
              <a:rPr lang="en-US" sz="1200" spc="-140" dirty="0">
                <a:solidFill>
                  <a:srgbClr val="FFFFFF"/>
                </a:solidFill>
                <a:latin typeface="Verdana"/>
                <a:cs typeface="Verdana"/>
              </a:rPr>
              <a:t> </a:t>
            </a:r>
            <a:r>
              <a:rPr lang="en-US" sz="1200" spc="-5" dirty="0">
                <a:solidFill>
                  <a:srgbClr val="FFFFFF"/>
                </a:solidFill>
                <a:latin typeface="Verdana"/>
                <a:cs typeface="Verdana"/>
              </a:rPr>
              <a:t>of</a:t>
            </a:r>
            <a:r>
              <a:rPr lang="en-US" sz="1200" spc="-105" dirty="0">
                <a:solidFill>
                  <a:srgbClr val="FFFFFF"/>
                </a:solidFill>
                <a:latin typeface="Verdana"/>
                <a:cs typeface="Verdana"/>
              </a:rPr>
              <a:t> </a:t>
            </a:r>
            <a:r>
              <a:rPr lang="en-US" sz="1200" spc="-45" dirty="0">
                <a:solidFill>
                  <a:srgbClr val="FFFFFF"/>
                </a:solidFill>
                <a:latin typeface="Verdana"/>
                <a:cs typeface="Verdana"/>
              </a:rPr>
              <a:t>ways</a:t>
            </a:r>
            <a:endParaRPr lang="en-US" sz="1200" dirty="0">
              <a:latin typeface="Verdana"/>
              <a:cs typeface="Verdana"/>
            </a:endParaRPr>
          </a:p>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13</a:t>
            </a:fld>
            <a:endParaRPr lang="en-US"/>
          </a:p>
        </p:txBody>
      </p:sp>
    </p:spTree>
    <p:extLst>
      <p:ext uri="{BB962C8B-B14F-4D97-AF65-F5344CB8AC3E}">
        <p14:creationId xmlns:p14="http://schemas.microsoft.com/office/powerpoint/2010/main" val="10722342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16</a:t>
            </a:fld>
            <a:endParaRPr lang="en-US"/>
          </a:p>
        </p:txBody>
      </p:sp>
    </p:spTree>
    <p:extLst>
      <p:ext uri="{BB962C8B-B14F-4D97-AF65-F5344CB8AC3E}">
        <p14:creationId xmlns:p14="http://schemas.microsoft.com/office/powerpoint/2010/main" val="2813347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3600" b="1" dirty="0"/>
              <a:t>Acronym</a:t>
            </a:r>
            <a:r>
              <a:rPr lang="en-US" sz="2000" b="1" dirty="0"/>
              <a:t> (</a:t>
            </a:r>
            <a:r>
              <a:rPr lang="hi-IN" sz="2000" dirty="0"/>
              <a:t>संक्षिप्त</a:t>
            </a:r>
            <a:r>
              <a:rPr lang="en-US" sz="2000" dirty="0"/>
              <a:t>) = </a:t>
            </a:r>
            <a:r>
              <a:rPr lang="en-US" sz="3200" b="0" i="0" dirty="0">
                <a:effectLst/>
                <a:latin typeface="Roboto" panose="02000000000000000000" pitchFamily="2" charset="0"/>
              </a:rPr>
              <a:t>an </a:t>
            </a:r>
            <a:r>
              <a:rPr lang="en-US" sz="3200" b="0" i="0" u="sng" dirty="0">
                <a:effectLst/>
                <a:latin typeface="Roboto" panose="02000000000000000000" pitchFamily="2" charset="0"/>
              </a:rPr>
              <a:t>abbreviation formed </a:t>
            </a:r>
            <a:r>
              <a:rPr lang="en-US" sz="3200" b="0" i="0" dirty="0">
                <a:effectLst/>
                <a:latin typeface="Roboto" panose="02000000000000000000" pitchFamily="2" charset="0"/>
              </a:rPr>
              <a:t>from the initial letters of other words and pronounced as a word (e.g. ASCII, NASA ).</a:t>
            </a:r>
          </a:p>
          <a:p>
            <a:r>
              <a:rPr lang="en-US" sz="3200" b="1" i="0" dirty="0">
                <a:solidFill>
                  <a:srgbClr val="BFBFBF"/>
                </a:solidFill>
                <a:effectLst/>
                <a:latin typeface="Google Sans"/>
              </a:rPr>
              <a:t>RADAR</a:t>
            </a:r>
            <a:r>
              <a:rPr lang="en-US" sz="3200" b="0" i="0" dirty="0">
                <a:solidFill>
                  <a:srgbClr val="BFBFBF"/>
                </a:solidFill>
                <a:effectLst/>
                <a:latin typeface="Google Sans"/>
              </a:rPr>
              <a:t> is </a:t>
            </a:r>
            <a:r>
              <a:rPr lang="en-US" sz="3200" b="0" i="0" dirty="0">
                <a:solidFill>
                  <a:srgbClr val="FFFFFF"/>
                </a:solidFill>
                <a:effectLst/>
                <a:latin typeface="Google Sans"/>
              </a:rPr>
              <a:t>Radio Detection And Ranging</a:t>
            </a:r>
            <a:r>
              <a:rPr lang="en-US" sz="3200" b="0" i="0" dirty="0">
                <a:solidFill>
                  <a:srgbClr val="BFBFBF"/>
                </a:solidFill>
                <a:effectLst/>
                <a:latin typeface="Google Sans"/>
              </a:rPr>
              <a:t>.</a:t>
            </a:r>
          </a:p>
          <a:p>
            <a:r>
              <a:rPr lang="en-US" sz="3200" b="0" i="0" dirty="0">
                <a:solidFill>
                  <a:srgbClr val="BFBFBF"/>
                </a:solidFill>
                <a:effectLst/>
                <a:latin typeface="Google Sans"/>
              </a:rPr>
              <a:t> </a:t>
            </a:r>
            <a:r>
              <a:rPr lang="en-US" sz="3200" b="0" i="0" dirty="0">
                <a:solidFill>
                  <a:srgbClr val="FFFFFF"/>
                </a:solidFill>
                <a:effectLst/>
                <a:latin typeface="Google Sans"/>
              </a:rPr>
              <a:t>Women's Army Corps</a:t>
            </a:r>
            <a:r>
              <a:rPr lang="en-US" sz="3200" b="0" i="0" dirty="0">
                <a:solidFill>
                  <a:srgbClr val="BFBFBF"/>
                </a:solidFill>
                <a:effectLst/>
                <a:latin typeface="Google Sans"/>
              </a:rPr>
              <a:t> (</a:t>
            </a:r>
            <a:r>
              <a:rPr lang="en-US" sz="3200" b="1" i="0" dirty="0">
                <a:solidFill>
                  <a:srgbClr val="BFBFBF"/>
                </a:solidFill>
                <a:effectLst/>
                <a:latin typeface="Google Sans"/>
              </a:rPr>
              <a:t>WAC</a:t>
            </a:r>
            <a:r>
              <a:rPr lang="en-US" sz="3200" b="0" i="0" dirty="0">
                <a:solidFill>
                  <a:srgbClr val="BFBFBF"/>
                </a:solidFill>
                <a:effectLst/>
                <a:latin typeface="Google Sans"/>
              </a:rPr>
              <a:t>) </a:t>
            </a:r>
            <a:endParaRPr lang="en-US" sz="2000" dirty="0"/>
          </a:p>
          <a:p>
            <a:endParaRPr lang="en-US" sz="2000" dirty="0"/>
          </a:p>
          <a:p>
            <a:r>
              <a:rPr lang="en-US" sz="2000" dirty="0"/>
              <a:t>&lt;</a:t>
            </a:r>
            <a:r>
              <a:rPr lang="en-US" sz="2000" dirty="0" err="1"/>
              <a:t>abbr</a:t>
            </a:r>
            <a:r>
              <a:rPr lang="en-US" sz="2000" dirty="0"/>
              <a:t>&gt;: Denotes an abbreviation.	</a:t>
            </a:r>
            <a:r>
              <a:rPr lang="en-US" sz="2000" dirty="0" err="1"/>
              <a:t>Eg.</a:t>
            </a:r>
            <a:r>
              <a:rPr lang="en-US" sz="2000" dirty="0"/>
              <a:t> &lt;</a:t>
            </a:r>
            <a:r>
              <a:rPr lang="en-US" sz="2000" dirty="0" err="1"/>
              <a:t>abbr</a:t>
            </a:r>
            <a:r>
              <a:rPr lang="en-US" sz="2000" dirty="0"/>
              <a:t> title="Hypertext Markup Language"&gt;HTML&lt;/</a:t>
            </a:r>
            <a:r>
              <a:rPr lang="en-US" sz="2000" dirty="0" err="1"/>
              <a:t>abbr</a:t>
            </a:r>
            <a:r>
              <a:rPr lang="en-US" sz="2000" dirty="0"/>
              <a:t>&gt;</a:t>
            </a:r>
            <a:endParaRPr lang="en-US" sz="1400" dirty="0"/>
          </a:p>
          <a:p>
            <a:r>
              <a:rPr lang="en-US" sz="1400" dirty="0"/>
              <a:t>&lt;cite&gt;: Indicates a citation		</a:t>
            </a:r>
            <a:r>
              <a:rPr lang="en-US" sz="1400" dirty="0" err="1"/>
              <a:t>eg.</a:t>
            </a:r>
            <a:r>
              <a:rPr lang="en-US" sz="1400" dirty="0"/>
              <a:t> </a:t>
            </a:r>
            <a:r>
              <a:rPr lang="en-US" sz="2000" dirty="0"/>
              <a:t>&lt;cite&gt;The Art of Computer Programming&lt;/cite&gt;</a:t>
            </a:r>
          </a:p>
          <a:p>
            <a:r>
              <a:rPr lang="en-US" sz="2000" dirty="0"/>
              <a:t>&lt;code&gt;: Represents computer code.	</a:t>
            </a:r>
            <a:r>
              <a:rPr lang="en-US" sz="2000" dirty="0" err="1"/>
              <a:t>Eg.</a:t>
            </a:r>
            <a:r>
              <a:rPr lang="en-US" sz="2000" dirty="0"/>
              <a:t> &lt;code&gt;print("Hello World!")&lt;/code&gt;</a:t>
            </a:r>
            <a:endParaRPr lang="en-US" sz="1400" dirty="0"/>
          </a:p>
          <a:p>
            <a:r>
              <a:rPr lang="en-US" sz="1400" dirty="0"/>
              <a:t>&lt;q&gt;: For short inline quotations	</a:t>
            </a:r>
            <a:r>
              <a:rPr lang="en-US" sz="1400" dirty="0" err="1"/>
              <a:t>eg.</a:t>
            </a:r>
            <a:r>
              <a:rPr lang="en-US" sz="1400" dirty="0"/>
              <a:t> </a:t>
            </a:r>
            <a:r>
              <a:rPr lang="en-US" sz="2000" dirty="0"/>
              <a:t>&lt;q&gt;Inline quote here.&lt;/q&gt;</a:t>
            </a:r>
            <a:endParaRPr lang="en-US" sz="1400" dirty="0"/>
          </a:p>
        </p:txBody>
      </p:sp>
      <p:sp>
        <p:nvSpPr>
          <p:cNvPr id="4" name="Slide Number Placeholder 3"/>
          <p:cNvSpPr>
            <a:spLocks noGrp="1"/>
          </p:cNvSpPr>
          <p:nvPr>
            <p:ph type="sldNum" sz="quarter" idx="5"/>
          </p:nvPr>
        </p:nvSpPr>
        <p:spPr/>
        <p:txBody>
          <a:bodyPr/>
          <a:lstStyle/>
          <a:p>
            <a:fld id="{A4495BAA-0BA5-49C5-B84A-67E3671D30BD}" type="slidenum">
              <a:rPr lang="en-US" smtClean="0"/>
              <a:t>19</a:t>
            </a:fld>
            <a:endParaRPr lang="en-US"/>
          </a:p>
        </p:txBody>
      </p:sp>
    </p:spTree>
    <p:extLst>
      <p:ext uri="{BB962C8B-B14F-4D97-AF65-F5344CB8AC3E}">
        <p14:creationId xmlns:p14="http://schemas.microsoft.com/office/powerpoint/2010/main" val="133524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(XHTML stands for </a:t>
            </a:r>
            <a:r>
              <a:rPr lang="en-US" b="1" dirty="0" err="1"/>
              <a:t>EXtensible</a:t>
            </a:r>
            <a:r>
              <a:rPr lang="en-US" b="1" dirty="0"/>
              <a:t> </a:t>
            </a:r>
            <a:r>
              <a:rPr lang="en-US" b="1" dirty="0" err="1"/>
              <a:t>HyperText</a:t>
            </a:r>
            <a:r>
              <a:rPr lang="en-US" b="1" dirty="0"/>
              <a:t> Markup Language</a:t>
            </a:r>
            <a:r>
              <a:rPr lang="en-US" dirty="0"/>
              <a:t>. It is the </a:t>
            </a:r>
            <a:r>
              <a:rPr lang="en-US" u="sng" dirty="0"/>
              <a:t>next step to evolution of internet</a:t>
            </a:r>
            <a:r>
              <a:rPr lang="en-US" dirty="0"/>
              <a:t>. The XHTML was developed by World Wide Web Consortium (W3C). </a:t>
            </a:r>
            <a:r>
              <a:rPr lang="en-US" u="sng" dirty="0"/>
              <a:t>It helps web developers to make the transition from HTML to XML</a:t>
            </a:r>
            <a:r>
              <a:rPr lang="en-US" dirty="0"/>
              <a:t>)</a:t>
            </a:r>
          </a:p>
        </p:txBody>
      </p:sp>
      <p:sp>
        <p:nvSpPr>
          <p:cNvPr id="4" name="Slide Number Placeholder 3"/>
          <p:cNvSpPr>
            <a:spLocks noGrp="1"/>
          </p:cNvSpPr>
          <p:nvPr>
            <p:ph type="sldNum" sz="quarter" idx="5"/>
          </p:nvPr>
        </p:nvSpPr>
        <p:spPr/>
        <p:txBody>
          <a:bodyPr/>
          <a:lstStyle/>
          <a:p>
            <a:fld id="{A4495BAA-0BA5-49C5-B84A-67E3671D30BD}" type="slidenum">
              <a:rPr lang="en-US" smtClean="0"/>
              <a:t>25</a:t>
            </a:fld>
            <a:endParaRPr lang="en-US"/>
          </a:p>
        </p:txBody>
      </p:sp>
    </p:spTree>
    <p:extLst>
      <p:ext uri="{BB962C8B-B14F-4D97-AF65-F5344CB8AC3E}">
        <p14:creationId xmlns:p14="http://schemas.microsoft.com/office/powerpoint/2010/main" val="3226651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40</a:t>
            </a:fld>
            <a:endParaRPr lang="en-US"/>
          </a:p>
        </p:txBody>
      </p:sp>
    </p:spTree>
    <p:extLst>
      <p:ext uri="{BB962C8B-B14F-4D97-AF65-F5344CB8AC3E}">
        <p14:creationId xmlns:p14="http://schemas.microsoft.com/office/powerpoint/2010/main" val="3013373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Now, if a user clicks this link, it launches one Email Client (like Mozilla thunderbird, Outlook Express etc. ) installed on user's computer. There is another risk to use this option to send email because if user do not have email client installed on their computer then it would not be possible to send email.</a:t>
            </a:r>
          </a:p>
          <a:p>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43</a:t>
            </a:fld>
            <a:endParaRPr lang="en-US"/>
          </a:p>
        </p:txBody>
      </p:sp>
    </p:spTree>
    <p:extLst>
      <p:ext uri="{BB962C8B-B14F-4D97-AF65-F5344CB8AC3E}">
        <p14:creationId xmlns:p14="http://schemas.microsoft.com/office/powerpoint/2010/main" val="368112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a:t>
            </a:r>
            <a:r>
              <a:rPr lang="en-US" b="1" dirty="0" err="1"/>
              <a:t>src</a:t>
            </a:r>
            <a:r>
              <a:rPr lang="en-US" b="1" dirty="0"/>
              <a:t> Attribute : </a:t>
            </a:r>
            <a:r>
              <a:rPr lang="en-US" dirty="0"/>
              <a:t>The required </a:t>
            </a:r>
            <a:r>
              <a:rPr lang="en-US" dirty="0" err="1"/>
              <a:t>src</a:t>
            </a:r>
            <a:r>
              <a:rPr lang="en-US" dirty="0"/>
              <a:t> attribute specifies the path (URL) to the image.</a:t>
            </a:r>
          </a:p>
          <a:p>
            <a:endParaRPr lang="en-US" dirty="0"/>
          </a:p>
          <a:p>
            <a:r>
              <a:rPr lang="en-US" b="1" dirty="0"/>
              <a:t>The alt Attribute : </a:t>
            </a:r>
            <a:r>
              <a:rPr lang="en-US" dirty="0"/>
              <a:t>The required alt attribute provides an alternate text for an image, if the user for some reason cannot view it (because of slow connection, an error in the </a:t>
            </a:r>
            <a:r>
              <a:rPr lang="en-US" dirty="0" err="1"/>
              <a:t>src</a:t>
            </a:r>
            <a:r>
              <a:rPr lang="en-US" dirty="0"/>
              <a:t> attribute, or if the user uses a screen reader). The value of the alt attribute should describe the image:</a:t>
            </a:r>
          </a:p>
        </p:txBody>
      </p:sp>
      <p:sp>
        <p:nvSpPr>
          <p:cNvPr id="4" name="Slide Number Placeholder 3"/>
          <p:cNvSpPr>
            <a:spLocks noGrp="1"/>
          </p:cNvSpPr>
          <p:nvPr>
            <p:ph type="sldNum" sz="quarter" idx="5"/>
          </p:nvPr>
        </p:nvSpPr>
        <p:spPr/>
        <p:txBody>
          <a:bodyPr/>
          <a:lstStyle/>
          <a:p>
            <a:fld id="{A4495BAA-0BA5-49C5-B84A-67E3671D30BD}" type="slidenum">
              <a:rPr lang="en-US" smtClean="0"/>
              <a:t>52</a:t>
            </a:fld>
            <a:endParaRPr lang="en-US"/>
          </a:p>
        </p:txBody>
      </p:sp>
    </p:spTree>
    <p:extLst>
      <p:ext uri="{BB962C8B-B14F-4D97-AF65-F5344CB8AC3E}">
        <p14:creationId xmlns:p14="http://schemas.microsoft.com/office/powerpoint/2010/main" val="12688026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Example Server-Side Script (PHP)</a:t>
            </a:r>
            <a:br>
              <a:rPr lang="en-US" dirty="0"/>
            </a:br>
            <a:br>
              <a:rPr lang="en-US" dirty="0"/>
            </a:br>
            <a:r>
              <a:rPr lang="en-US" dirty="0"/>
              <a:t>&lt;?</a:t>
            </a:r>
            <a:r>
              <a:rPr lang="en-US" dirty="0" err="1"/>
              <a:t>php</a:t>
            </a:r>
            <a:endParaRPr lang="en-US" dirty="0"/>
          </a:p>
          <a:p>
            <a:r>
              <a:rPr lang="en-US" dirty="0"/>
              <a:t>$x = $_GET['x'];</a:t>
            </a:r>
          </a:p>
          <a:p>
            <a:r>
              <a:rPr lang="en-US" dirty="0"/>
              <a:t>$y = $_GET['y'];</a:t>
            </a:r>
          </a:p>
          <a:p>
            <a:endParaRPr lang="en-US" dirty="0"/>
          </a:p>
          <a:p>
            <a:r>
              <a:rPr lang="en-US" dirty="0"/>
              <a:t>// Determine which area was clicked based on coordinates</a:t>
            </a:r>
          </a:p>
          <a:p>
            <a:r>
              <a:rPr lang="en-US" dirty="0"/>
              <a:t>if ($x &gt;= 34 &amp;&amp; $x &lt;= 270 &amp;&amp; $y &gt;= 44 &amp;&amp; $y &lt;= 350) {</a:t>
            </a:r>
          </a:p>
          <a:p>
            <a:r>
              <a:rPr lang="en-US" dirty="0"/>
              <a:t>    echo "You clicked the rectangle!";</a:t>
            </a:r>
          </a:p>
          <a:p>
            <a:r>
              <a:rPr lang="en-US" dirty="0"/>
              <a:t>} elseif (pow(($x - 337), 2) + pow(($y - 300), 2) &lt;= pow(44, 2)) {</a:t>
            </a:r>
          </a:p>
          <a:p>
            <a:r>
              <a:rPr lang="en-US" dirty="0"/>
              <a:t>    echo "You clicked the circle!";</a:t>
            </a:r>
          </a:p>
          <a:p>
            <a:r>
              <a:rPr lang="en-US" dirty="0"/>
              <a:t>} else {</a:t>
            </a:r>
          </a:p>
          <a:p>
            <a:r>
              <a:rPr lang="en-US" dirty="0"/>
              <a:t>    echo "You clicked an unassigned area.";</a:t>
            </a:r>
          </a:p>
          <a:p>
            <a:r>
              <a:rPr lang="en-US" dirty="0"/>
              <a:t>}</a:t>
            </a:r>
          </a:p>
          <a:p>
            <a:r>
              <a:rPr lang="en-US" dirty="0"/>
              <a:t>?&gt;</a:t>
            </a:r>
          </a:p>
          <a:p>
            <a:endParaRPr lang="en-US" dirty="0"/>
          </a:p>
          <a:p>
            <a:endParaRPr lang="en-US" dirty="0"/>
          </a:p>
          <a:p>
            <a:r>
              <a:rPr lang="en-US" b="1" dirty="0"/>
              <a:t>How It Works</a:t>
            </a:r>
          </a:p>
          <a:p>
            <a:pPr>
              <a:buFont typeface="Arial" panose="020B0604020202020204" pitchFamily="34" charset="0"/>
              <a:buChar char="•"/>
            </a:pPr>
            <a:r>
              <a:rPr lang="en-US" b="1" dirty="0"/>
              <a:t>Click Coordinates</a:t>
            </a:r>
            <a:r>
              <a:rPr lang="en-US" dirty="0"/>
              <a:t>: When the user clicks, the </a:t>
            </a:r>
            <a:r>
              <a:rPr lang="en-US" dirty="0" err="1"/>
              <a:t>ismap</a:t>
            </a:r>
            <a:r>
              <a:rPr lang="en-US" dirty="0"/>
              <a:t> attribute causes the browser to send the x and y coordinates to the server as query parameters (?x=</a:t>
            </a:r>
            <a:r>
              <a:rPr lang="en-US" dirty="0" err="1"/>
              <a:t>xx&amp;y</a:t>
            </a:r>
            <a:r>
              <a:rPr lang="en-US" dirty="0"/>
              <a:t>=</a:t>
            </a:r>
            <a:r>
              <a:rPr lang="en-US" dirty="0" err="1"/>
              <a:t>yy</a:t>
            </a:r>
            <a:r>
              <a:rPr lang="en-US" dirty="0"/>
              <a:t>).</a:t>
            </a:r>
          </a:p>
          <a:p>
            <a:pPr>
              <a:buFont typeface="Arial" panose="020B0604020202020204" pitchFamily="34" charset="0"/>
              <a:buChar char="•"/>
            </a:pPr>
            <a:r>
              <a:rPr lang="en-US" b="1" dirty="0"/>
              <a:t>Coordinate Handling</a:t>
            </a:r>
            <a:r>
              <a:rPr lang="en-US" dirty="0"/>
              <a:t>: The server-side script checks these coordinates against predefined areas and generates a response accordingly.</a:t>
            </a:r>
          </a:p>
          <a:p>
            <a:pPr>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4495BAA-0BA5-49C5-B84A-67E3671D30BD}" type="slidenum">
              <a:rPr lang="en-US" smtClean="0"/>
              <a:t>59</a:t>
            </a:fld>
            <a:endParaRPr lang="en-US"/>
          </a:p>
        </p:txBody>
      </p:sp>
    </p:spTree>
    <p:extLst>
      <p:ext uri="{BB962C8B-B14F-4D97-AF65-F5344CB8AC3E}">
        <p14:creationId xmlns:p14="http://schemas.microsoft.com/office/powerpoint/2010/main" val="1676929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3402"/>
            <a:ext cx="9144000" cy="2389811"/>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5373"/>
            <a:ext cx="9144000" cy="165729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11/16/2024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29384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11/16/2024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480500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463"/>
            <a:ext cx="2628900" cy="581721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463"/>
            <a:ext cx="7734300" cy="581721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11/16/2024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97803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5131" y="472554"/>
            <a:ext cx="10748086" cy="5772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9752" y="3844036"/>
            <a:ext cx="8538845" cy="17160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r>
              <a:rPr lang="en-US"/>
              <a:t>11/16/2024</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003989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11/16/2024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318374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11322"/>
            <a:ext cx="10515600" cy="2855378"/>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93713"/>
            <a:ext cx="10515600" cy="1501576"/>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11/16/2024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9071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7315"/>
            <a:ext cx="5181600" cy="4355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7315"/>
            <a:ext cx="5181600" cy="43553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11/16/2024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36103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464"/>
            <a:ext cx="10515600" cy="13267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2720"/>
            <a:ext cx="5157787" cy="82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7394"/>
            <a:ext cx="5157787" cy="36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2720"/>
            <a:ext cx="5183188" cy="8246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7394"/>
            <a:ext cx="5183188" cy="368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11/16/2024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9009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11/16/2024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322177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11/16/2024</a:t>
            </a:r>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41395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623"/>
            <a:ext cx="3932237" cy="1601682"/>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8340"/>
            <a:ext cx="6172200" cy="487813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9" y="2059305"/>
            <a:ext cx="3932237" cy="3815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633498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9" y="457623"/>
            <a:ext cx="3932237" cy="1601682"/>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8340"/>
            <a:ext cx="6172200" cy="4878138"/>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9" y="2059305"/>
            <a:ext cx="3932237" cy="3815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11/16/2024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69790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464"/>
            <a:ext cx="10515600" cy="13267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7315"/>
            <a:ext cx="10515600" cy="435536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62236"/>
            <a:ext cx="2743200" cy="365463"/>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11/16/2024</a:t>
            </a:r>
          </a:p>
        </p:txBody>
      </p:sp>
      <p:sp>
        <p:nvSpPr>
          <p:cNvPr id="5" name="Footer Placeholder 4"/>
          <p:cNvSpPr>
            <a:spLocks noGrp="1"/>
          </p:cNvSpPr>
          <p:nvPr>
            <p:ph type="ftr" sz="quarter" idx="3"/>
          </p:nvPr>
        </p:nvSpPr>
        <p:spPr>
          <a:xfrm>
            <a:off x="4038600" y="6362236"/>
            <a:ext cx="4114800" cy="36546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62236"/>
            <a:ext cx="2743200" cy="365463"/>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2361207213"/>
      </p:ext>
    </p:extLst>
  </p:cSld>
  <p:clrMap bg1="dk1" tx1="lt1" bg2="dk2" tx2="lt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 id="2147483834" r:id="rId9"/>
    <p:sldLayoutId id="2147483835" r:id="rId10"/>
    <p:sldLayoutId id="2147483836" r:id="rId11"/>
    <p:sldLayoutId id="2147483837"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hyperlink" Target="http://www.test.com/index.htm?name1=value1&amp;name2=value2" TargetMode="Externa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1600" y="1386443"/>
            <a:ext cx="7159753" cy="1488869"/>
          </a:xfrm>
          <a:prstGeom prst="rect">
            <a:avLst/>
          </a:prstGeom>
        </p:spPr>
        <p:txBody>
          <a:bodyPr vert="horz" wrap="square" lIns="0" tIns="11430" rIns="0" bIns="0" rtlCol="0">
            <a:spAutoFit/>
          </a:bodyPr>
          <a:lstStyle/>
          <a:p>
            <a:pPr marL="12700">
              <a:lnSpc>
                <a:spcPct val="100000"/>
              </a:lnSpc>
              <a:spcBef>
                <a:spcPts val="90"/>
              </a:spcBef>
            </a:pPr>
            <a:r>
              <a:rPr sz="4800" b="1" spc="300" dirty="0"/>
              <a:t>WEB TECHNOLOGY</a:t>
            </a:r>
            <a:r>
              <a:rPr lang="en-US" sz="4800" b="1" spc="300" dirty="0"/>
              <a:t> I</a:t>
            </a:r>
            <a:endParaRPr sz="4800" b="1" spc="300" dirty="0"/>
          </a:p>
        </p:txBody>
      </p:sp>
      <p:sp>
        <p:nvSpPr>
          <p:cNvPr id="5" name="Date Placeholder 4">
            <a:extLst>
              <a:ext uri="{FF2B5EF4-FFF2-40B4-BE49-F238E27FC236}">
                <a16:creationId xmlns:a16="http://schemas.microsoft.com/office/drawing/2014/main" id="{95A86858-0521-0F16-5530-89F341104C81}"/>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F95CC26-1231-8AC9-7734-067AC4FA1C64}"/>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1</a:t>
            </a:fld>
            <a:endParaRPr lang="en-US" dirty="0"/>
          </a:p>
        </p:txBody>
      </p:sp>
      <p:sp>
        <p:nvSpPr>
          <p:cNvPr id="3" name="object 3"/>
          <p:cNvSpPr txBox="1"/>
          <p:nvPr/>
        </p:nvSpPr>
        <p:spPr>
          <a:xfrm>
            <a:off x="1371600" y="4238716"/>
            <a:ext cx="9221723" cy="2224070"/>
          </a:xfrm>
          <a:prstGeom prst="rect">
            <a:avLst/>
          </a:prstGeom>
        </p:spPr>
        <p:txBody>
          <a:bodyPr vert="horz" wrap="square" lIns="0" tIns="11430" rIns="0" bIns="0" rtlCol="0">
            <a:spAutoFit/>
          </a:bodyPr>
          <a:lstStyle/>
          <a:p>
            <a:pPr marL="2927985" marR="5080" indent="1428115" algn="r">
              <a:lnSpc>
                <a:spcPct val="145600"/>
              </a:lnSpc>
              <a:spcBef>
                <a:spcPts val="90"/>
              </a:spcBef>
            </a:pPr>
            <a:r>
              <a:rPr sz="1950" dirty="0">
                <a:solidFill>
                  <a:srgbClr val="89D0D5"/>
                </a:solidFill>
                <a:latin typeface="Verdana"/>
                <a:cs typeface="Verdana"/>
              </a:rPr>
              <a:t>PREPARED BY: </a:t>
            </a:r>
            <a:endParaRPr lang="en-US" sz="1950" dirty="0">
              <a:solidFill>
                <a:srgbClr val="89D0D5"/>
              </a:solidFill>
              <a:latin typeface="Verdana"/>
              <a:cs typeface="Verdana"/>
            </a:endParaRPr>
          </a:p>
          <a:p>
            <a:pPr marL="2927985" marR="5080" indent="1428115" algn="r">
              <a:lnSpc>
                <a:spcPct val="145600"/>
              </a:lnSpc>
              <a:spcBef>
                <a:spcPts val="90"/>
              </a:spcBef>
            </a:pPr>
            <a:r>
              <a:rPr sz="1950" dirty="0">
                <a:solidFill>
                  <a:srgbClr val="89D0D5"/>
                </a:solidFill>
                <a:latin typeface="Verdana"/>
                <a:cs typeface="Verdana"/>
              </a:rPr>
              <a:t> </a:t>
            </a:r>
            <a:r>
              <a:rPr lang="en-US" sz="1950" dirty="0">
                <a:solidFill>
                  <a:srgbClr val="89D0D5"/>
                </a:solidFill>
                <a:latin typeface="Verdana"/>
                <a:cs typeface="Verdana"/>
              </a:rPr>
              <a:t>TIKA RAM KHOJWAR</a:t>
            </a:r>
            <a:endParaRPr sz="1950" dirty="0">
              <a:latin typeface="Verdana"/>
              <a:cs typeface="Verdana"/>
            </a:endParaRPr>
          </a:p>
          <a:p>
            <a:pPr marR="16510" algn="r">
              <a:lnSpc>
                <a:spcPct val="100000"/>
              </a:lnSpc>
              <a:spcBef>
                <a:spcPts val="1070"/>
              </a:spcBef>
            </a:pPr>
            <a:r>
              <a:rPr lang="en-US" sz="1950" dirty="0">
                <a:solidFill>
                  <a:srgbClr val="89D0D5"/>
                </a:solidFill>
                <a:latin typeface="Verdana"/>
                <a:cs typeface="Verdana"/>
              </a:rPr>
              <a:t>SCHOOL OF ENVIRONMENTAL SCIENCE AND MANAGEMENT</a:t>
            </a:r>
          </a:p>
          <a:p>
            <a:pPr marR="16510" algn="r">
              <a:lnSpc>
                <a:spcPct val="100000"/>
              </a:lnSpc>
              <a:spcBef>
                <a:spcPts val="1070"/>
              </a:spcBef>
            </a:pPr>
            <a:r>
              <a:rPr lang="en-US" sz="1950" dirty="0">
                <a:solidFill>
                  <a:srgbClr val="89D0D5"/>
                </a:solidFill>
                <a:latin typeface="Verdana"/>
                <a:cs typeface="Verdana"/>
              </a:rPr>
              <a:t>khojwartikaram@gmail.com</a:t>
            </a:r>
          </a:p>
          <a:p>
            <a:pPr marR="16510" algn="r">
              <a:lnSpc>
                <a:spcPct val="100000"/>
              </a:lnSpc>
              <a:spcBef>
                <a:spcPts val="1070"/>
              </a:spcBef>
            </a:pPr>
            <a:endParaRPr lang="en-US" sz="1950" spc="-10" dirty="0">
              <a:solidFill>
                <a:srgbClr val="89D0D5"/>
              </a:solidFill>
              <a:latin typeface="Verdana"/>
              <a:cs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6E68E-03EF-BA66-D6A9-F7700E390054}"/>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CD647BA9-2582-2D8C-8968-5C7AF24AE23E}"/>
              </a:ext>
            </a:extLst>
          </p:cNvPr>
          <p:cNvSpPr>
            <a:spLocks noGrp="1"/>
          </p:cNvSpPr>
          <p:nvPr>
            <p:ph idx="1"/>
          </p:nvPr>
        </p:nvSpPr>
        <p:spPr/>
        <p:txBody>
          <a:bodyPr>
            <a:normAutofit fontScale="92500"/>
          </a:bodyPr>
          <a:lstStyle/>
          <a:p>
            <a:pPr>
              <a:lnSpc>
                <a:spcPct val="110000"/>
              </a:lnSpc>
            </a:pPr>
            <a:r>
              <a:rPr lang="en-US" dirty="0"/>
              <a:t>HTML attributes are special words which </a:t>
            </a:r>
            <a:r>
              <a:rPr lang="en-US" dirty="0">
                <a:solidFill>
                  <a:srgbClr val="FFFF00"/>
                </a:solidFill>
              </a:rPr>
              <a:t>provide additional information about the elements</a:t>
            </a:r>
            <a:r>
              <a:rPr lang="en-US" dirty="0"/>
              <a:t> or attributes are the </a:t>
            </a:r>
            <a:r>
              <a:rPr lang="en-US" dirty="0">
                <a:solidFill>
                  <a:srgbClr val="FFFF00"/>
                </a:solidFill>
              </a:rPr>
              <a:t>modifier of the HTML element</a:t>
            </a:r>
            <a:r>
              <a:rPr lang="en-US" dirty="0"/>
              <a:t>.</a:t>
            </a:r>
          </a:p>
          <a:p>
            <a:pPr>
              <a:lnSpc>
                <a:spcPct val="110000"/>
              </a:lnSpc>
            </a:pPr>
            <a:r>
              <a:rPr lang="en-US" dirty="0">
                <a:solidFill>
                  <a:srgbClr val="FFFF00"/>
                </a:solidFill>
              </a:rPr>
              <a:t>Each element or tag can have attributes</a:t>
            </a:r>
            <a:r>
              <a:rPr lang="en-US" dirty="0"/>
              <a:t>, which defines the behavior of that element.</a:t>
            </a:r>
          </a:p>
          <a:p>
            <a:pPr>
              <a:lnSpc>
                <a:spcPct val="110000"/>
              </a:lnSpc>
            </a:pPr>
            <a:r>
              <a:rPr lang="en-US" dirty="0"/>
              <a:t> Attributes should </a:t>
            </a:r>
            <a:r>
              <a:rPr lang="en-US" dirty="0">
                <a:solidFill>
                  <a:srgbClr val="FFFF00"/>
                </a:solidFill>
              </a:rPr>
              <a:t>always be applied with </a:t>
            </a:r>
            <a:r>
              <a:rPr lang="en-US" b="1" dirty="0">
                <a:solidFill>
                  <a:srgbClr val="FFFF00"/>
                </a:solidFill>
              </a:rPr>
              <a:t>start</a:t>
            </a:r>
            <a:r>
              <a:rPr lang="en-US" dirty="0">
                <a:solidFill>
                  <a:srgbClr val="FFFF00"/>
                </a:solidFill>
              </a:rPr>
              <a:t> tag</a:t>
            </a:r>
            <a:r>
              <a:rPr lang="en-US" dirty="0"/>
              <a:t>.</a:t>
            </a:r>
          </a:p>
          <a:p>
            <a:pPr>
              <a:lnSpc>
                <a:spcPct val="110000"/>
              </a:lnSpc>
            </a:pPr>
            <a:r>
              <a:rPr lang="en-US" dirty="0"/>
              <a:t> The Attribute should always be </a:t>
            </a:r>
            <a:r>
              <a:rPr lang="en-US" dirty="0">
                <a:solidFill>
                  <a:srgbClr val="FFFF00"/>
                </a:solidFill>
              </a:rPr>
              <a:t>applied with its </a:t>
            </a:r>
            <a:r>
              <a:rPr lang="en-US" i="1" dirty="0">
                <a:solidFill>
                  <a:srgbClr val="FFFF00"/>
                </a:solidFill>
              </a:rPr>
              <a:t>name and value </a:t>
            </a:r>
            <a:r>
              <a:rPr lang="en-US" dirty="0">
                <a:solidFill>
                  <a:srgbClr val="FFFF00"/>
                </a:solidFill>
              </a:rPr>
              <a:t>pair</a:t>
            </a:r>
            <a:r>
              <a:rPr lang="en-US" dirty="0"/>
              <a:t>.</a:t>
            </a:r>
          </a:p>
          <a:p>
            <a:pPr>
              <a:lnSpc>
                <a:spcPct val="110000"/>
              </a:lnSpc>
            </a:pPr>
            <a:r>
              <a:rPr lang="en-US" dirty="0"/>
              <a:t> The </a:t>
            </a:r>
            <a:r>
              <a:rPr lang="en-US" dirty="0">
                <a:solidFill>
                  <a:srgbClr val="FFFF00"/>
                </a:solidFill>
              </a:rPr>
              <a:t>Attributes name and values are </a:t>
            </a:r>
            <a:r>
              <a:rPr lang="en-US" i="1" dirty="0">
                <a:solidFill>
                  <a:srgbClr val="FFFF00"/>
                </a:solidFill>
              </a:rPr>
              <a:t>case sensitive</a:t>
            </a:r>
            <a:r>
              <a:rPr lang="en-US" dirty="0"/>
              <a:t>, and it is recommended by W3C that it should be </a:t>
            </a:r>
            <a:r>
              <a:rPr lang="en-US" dirty="0">
                <a:solidFill>
                  <a:srgbClr val="FFFF00"/>
                </a:solidFill>
              </a:rPr>
              <a:t>written in Lowercase only</a:t>
            </a:r>
            <a:r>
              <a:rPr lang="en-US" dirty="0"/>
              <a:t>.</a:t>
            </a:r>
          </a:p>
        </p:txBody>
      </p:sp>
      <p:sp>
        <p:nvSpPr>
          <p:cNvPr id="4" name="Date Placeholder 3">
            <a:extLst>
              <a:ext uri="{FF2B5EF4-FFF2-40B4-BE49-F238E27FC236}">
                <a16:creationId xmlns:a16="http://schemas.microsoft.com/office/drawing/2014/main" id="{B09D169E-AA31-639E-EE7B-56F377B397C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6A3A88FA-8ED8-FEA5-2457-A797DBABFC16}"/>
              </a:ext>
            </a:extLst>
          </p:cNvPr>
          <p:cNvSpPr>
            <a:spLocks noGrp="1"/>
          </p:cNvSpPr>
          <p:nvPr>
            <p:ph type="sldNum" sz="quarter" idx="12"/>
          </p:nvPr>
        </p:nvSpPr>
        <p:spPr/>
        <p:txBody>
          <a:bodyPr/>
          <a:lstStyle/>
          <a:p>
            <a:fld id="{B6F15528-21DE-4FAA-801E-634DDDAF4B2B}" type="slidenum">
              <a:rPr lang="en-US" smtClean="0"/>
              <a:t>10</a:t>
            </a:fld>
            <a:endParaRPr lang="en-US"/>
          </a:p>
        </p:txBody>
      </p:sp>
    </p:spTree>
    <p:extLst>
      <p:ext uri="{BB962C8B-B14F-4D97-AF65-F5344CB8AC3E}">
        <p14:creationId xmlns:p14="http://schemas.microsoft.com/office/powerpoint/2010/main" val="36537482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659C-9436-B306-3F5F-8E2620643AF7}"/>
              </a:ext>
            </a:extLst>
          </p:cNvPr>
          <p:cNvSpPr>
            <a:spLocks noGrp="1"/>
          </p:cNvSpPr>
          <p:nvPr>
            <p:ph type="title"/>
          </p:nvPr>
        </p:nvSpPr>
        <p:spPr/>
        <p:txBody>
          <a:bodyPr/>
          <a:lstStyle/>
          <a:p>
            <a:r>
              <a:rPr lang="en-US" dirty="0"/>
              <a:t>Table Caption</a:t>
            </a:r>
          </a:p>
        </p:txBody>
      </p:sp>
      <p:sp>
        <p:nvSpPr>
          <p:cNvPr id="3" name="Content Placeholder 2">
            <a:extLst>
              <a:ext uri="{FF2B5EF4-FFF2-40B4-BE49-F238E27FC236}">
                <a16:creationId xmlns:a16="http://schemas.microsoft.com/office/drawing/2014/main" id="{0F0DB1AA-CFEE-CFBE-55AA-4CF429880376}"/>
              </a:ext>
            </a:extLst>
          </p:cNvPr>
          <p:cNvSpPr>
            <a:spLocks noGrp="1"/>
          </p:cNvSpPr>
          <p:nvPr>
            <p:ph idx="1"/>
          </p:nvPr>
        </p:nvSpPr>
        <p:spPr>
          <a:xfrm>
            <a:off x="646112" y="1332492"/>
            <a:ext cx="10479088" cy="4199366"/>
          </a:xfrm>
        </p:spPr>
        <p:txBody>
          <a:bodyPr/>
          <a:lstStyle/>
          <a:p>
            <a:r>
              <a:rPr lang="en-US" dirty="0"/>
              <a:t>The </a:t>
            </a:r>
            <a:r>
              <a:rPr lang="en-US" b="1" dirty="0"/>
              <a:t>caption</a:t>
            </a:r>
            <a:r>
              <a:rPr lang="en-US" dirty="0"/>
              <a:t> tag will </a:t>
            </a:r>
            <a:r>
              <a:rPr lang="en-US" dirty="0">
                <a:solidFill>
                  <a:srgbClr val="FFFF00"/>
                </a:solidFill>
              </a:rPr>
              <a:t>serve as a title or explanation for the table </a:t>
            </a:r>
            <a:r>
              <a:rPr lang="en-US" dirty="0"/>
              <a:t>and it shows up at the top of the table. </a:t>
            </a:r>
          </a:p>
          <a:p>
            <a:r>
              <a:rPr lang="en-US" dirty="0"/>
              <a:t>This tag is </a:t>
            </a:r>
            <a:r>
              <a:rPr lang="en-US" dirty="0">
                <a:solidFill>
                  <a:srgbClr val="FFFF00"/>
                </a:solidFill>
              </a:rPr>
              <a:t>deprecated in newer version of HTML/XHTML</a:t>
            </a:r>
            <a:r>
              <a:rPr lang="en-US" dirty="0"/>
              <a:t>.</a:t>
            </a:r>
          </a:p>
        </p:txBody>
      </p:sp>
      <p:sp>
        <p:nvSpPr>
          <p:cNvPr id="5" name="Date Placeholder 4">
            <a:extLst>
              <a:ext uri="{FF2B5EF4-FFF2-40B4-BE49-F238E27FC236}">
                <a16:creationId xmlns:a16="http://schemas.microsoft.com/office/drawing/2014/main" id="{F2DA4B4E-3523-45BB-3A9E-CF7399584CA3}"/>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F6F0FB5B-0005-D0B4-BB28-2D0C71360970}"/>
              </a:ext>
            </a:extLst>
          </p:cNvPr>
          <p:cNvSpPr>
            <a:spLocks noGrp="1"/>
          </p:cNvSpPr>
          <p:nvPr>
            <p:ph type="sldNum" sz="quarter" idx="12"/>
          </p:nvPr>
        </p:nvSpPr>
        <p:spPr/>
        <p:txBody>
          <a:bodyPr/>
          <a:lstStyle/>
          <a:p>
            <a:fld id="{B6F15528-21DE-4FAA-801E-634DDDAF4B2B}" type="slidenum">
              <a:rPr lang="en-US" smtClean="0"/>
              <a:t>100</a:t>
            </a:fld>
            <a:endParaRPr lang="en-US"/>
          </a:p>
        </p:txBody>
      </p:sp>
      <p:sp>
        <p:nvSpPr>
          <p:cNvPr id="4" name="Rectangle 3">
            <a:extLst>
              <a:ext uri="{FF2B5EF4-FFF2-40B4-BE49-F238E27FC236}">
                <a16:creationId xmlns:a16="http://schemas.microsoft.com/office/drawing/2014/main" id="{42CE4D3D-D18C-69D2-A39D-5716F7EAF65E}"/>
              </a:ext>
            </a:extLst>
          </p:cNvPr>
          <p:cNvSpPr/>
          <p:nvPr/>
        </p:nvSpPr>
        <p:spPr>
          <a:xfrm>
            <a:off x="1096297" y="2762075"/>
            <a:ext cx="10058400" cy="2971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&lt;table</a:t>
            </a:r>
            <a:r>
              <a:rPr lang="en-US" b="0" dirty="0">
                <a:solidFill>
                  <a:srgbClr val="000000"/>
                </a:solidFill>
                <a:effectLst/>
                <a:latin typeface="Consolas" panose="020B0609020204030204" pitchFamily="49" charset="0"/>
              </a:rPr>
              <a:t> </a:t>
            </a:r>
            <a:r>
              <a:rPr lang="en-US" b="0" dirty="0">
                <a:solidFill>
                  <a:srgbClr val="CD3131"/>
                </a:solidFill>
                <a:effectLst/>
                <a:latin typeface="Consolas" panose="020B0609020204030204" pitchFamily="49" charset="0"/>
              </a:rPr>
              <a:t>border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"100%"</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&lt;caption&gt;</a:t>
            </a:r>
            <a:r>
              <a:rPr lang="en-US" b="0" dirty="0">
                <a:solidFill>
                  <a:srgbClr val="000000"/>
                </a:solidFill>
                <a:effectLst/>
                <a:latin typeface="Consolas" panose="020B0609020204030204" pitchFamily="49" charset="0"/>
              </a:rPr>
              <a:t>This is the caption</a:t>
            </a:r>
            <a:r>
              <a:rPr lang="en-US" b="0" dirty="0">
                <a:solidFill>
                  <a:srgbClr val="800000"/>
                </a:solidFill>
                <a:effectLst/>
                <a:latin typeface="Consolas" panose="020B0609020204030204" pitchFamily="49" charset="0"/>
              </a:rPr>
              <a:t>&lt;/caption&gt;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row 1, column 1</a:t>
            </a:r>
            <a:r>
              <a:rPr lang="en-US" b="0" dirty="0">
                <a:solidFill>
                  <a:srgbClr val="800000"/>
                </a:solidFill>
                <a:effectLst/>
                <a:latin typeface="Consolas" panose="020B0609020204030204" pitchFamily="49" charset="0"/>
              </a:rPr>
              <a:t>&lt;/td&gt;&lt;td&gt;</a:t>
            </a:r>
            <a:r>
              <a:rPr lang="en-US" b="0" dirty="0">
                <a:solidFill>
                  <a:srgbClr val="000000"/>
                </a:solidFill>
                <a:effectLst/>
                <a:latin typeface="Consolas" panose="020B0609020204030204" pitchFamily="49" charset="0"/>
              </a:rPr>
              <a:t>row 1, </a:t>
            </a:r>
            <a:r>
              <a:rPr lang="en-US" b="0" dirty="0" err="1">
                <a:solidFill>
                  <a:srgbClr val="000000"/>
                </a:solidFill>
                <a:effectLst/>
                <a:latin typeface="Consolas" panose="020B0609020204030204" pitchFamily="49" charset="0"/>
              </a:rPr>
              <a:t>columnn</a:t>
            </a:r>
            <a:r>
              <a:rPr lang="en-US" b="0" dirty="0">
                <a:solidFill>
                  <a:srgbClr val="000000"/>
                </a:solidFill>
                <a:effectLst/>
                <a:latin typeface="Consolas" panose="020B0609020204030204" pitchFamily="49" charset="0"/>
              </a:rPr>
              <a:t> 2</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row 2, column 1</a:t>
            </a:r>
            <a:r>
              <a:rPr lang="en-US" b="0" dirty="0">
                <a:solidFill>
                  <a:srgbClr val="800000"/>
                </a:solidFill>
                <a:effectLst/>
                <a:latin typeface="Consolas" panose="020B0609020204030204" pitchFamily="49" charset="0"/>
              </a:rPr>
              <a:t>&lt;/td&gt;&lt;td&gt;</a:t>
            </a:r>
            <a:r>
              <a:rPr lang="en-US" b="0" dirty="0">
                <a:solidFill>
                  <a:srgbClr val="000000"/>
                </a:solidFill>
                <a:effectLst/>
                <a:latin typeface="Consolas" panose="020B0609020204030204" pitchFamily="49" charset="0"/>
              </a:rPr>
              <a:t>row 2, </a:t>
            </a:r>
            <a:r>
              <a:rPr lang="en-US" b="0" dirty="0" err="1">
                <a:solidFill>
                  <a:srgbClr val="000000"/>
                </a:solidFill>
                <a:effectLst/>
                <a:latin typeface="Consolas" panose="020B0609020204030204" pitchFamily="49" charset="0"/>
              </a:rPr>
              <a:t>columnn</a:t>
            </a:r>
            <a:r>
              <a:rPr lang="en-US" b="0" dirty="0">
                <a:solidFill>
                  <a:srgbClr val="000000"/>
                </a:solidFill>
                <a:effectLst/>
                <a:latin typeface="Consolas" panose="020B0609020204030204" pitchFamily="49" charset="0"/>
              </a:rPr>
              <a:t> 2</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&lt;/table&gt;</a:t>
            </a:r>
            <a:endParaRPr lang="en-US" b="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5DAE028F-E54F-B498-3BF2-4C7BC19861CA}"/>
              </a:ext>
            </a:extLst>
          </p:cNvPr>
          <p:cNvPicPr>
            <a:picLocks noChangeAspect="1"/>
          </p:cNvPicPr>
          <p:nvPr/>
        </p:nvPicPr>
        <p:blipFill>
          <a:blip r:embed="rId2"/>
          <a:stretch>
            <a:fillRect/>
          </a:stretch>
        </p:blipFill>
        <p:spPr>
          <a:xfrm>
            <a:off x="3429000" y="5536547"/>
            <a:ext cx="7725697" cy="1189069"/>
          </a:xfrm>
          <a:prstGeom prst="rect">
            <a:avLst/>
          </a:prstGeom>
        </p:spPr>
      </p:pic>
    </p:spTree>
    <p:extLst>
      <p:ext uri="{BB962C8B-B14F-4D97-AF65-F5344CB8AC3E}">
        <p14:creationId xmlns:p14="http://schemas.microsoft.com/office/powerpoint/2010/main" val="25662868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E94B-A349-2DA2-81FC-FC00E1E3C348}"/>
              </a:ext>
            </a:extLst>
          </p:cNvPr>
          <p:cNvSpPr>
            <a:spLocks noGrp="1"/>
          </p:cNvSpPr>
          <p:nvPr>
            <p:ph type="title"/>
          </p:nvPr>
        </p:nvSpPr>
        <p:spPr/>
        <p:txBody>
          <a:bodyPr/>
          <a:lstStyle/>
          <a:p>
            <a:r>
              <a:rPr lang="en-US" dirty="0"/>
              <a:t>Grouping Sections of a Table</a:t>
            </a:r>
          </a:p>
        </p:txBody>
      </p:sp>
      <p:sp>
        <p:nvSpPr>
          <p:cNvPr id="3" name="Content Placeholder 2">
            <a:extLst>
              <a:ext uri="{FF2B5EF4-FFF2-40B4-BE49-F238E27FC236}">
                <a16:creationId xmlns:a16="http://schemas.microsoft.com/office/drawing/2014/main" id="{F4A1161A-E0A7-DF45-C0B7-F5DAD20DE2BC}"/>
              </a:ext>
            </a:extLst>
          </p:cNvPr>
          <p:cNvSpPr>
            <a:spLocks noGrp="1"/>
          </p:cNvSpPr>
          <p:nvPr>
            <p:ph idx="1"/>
          </p:nvPr>
        </p:nvSpPr>
        <p:spPr>
          <a:xfrm>
            <a:off x="646112" y="2054819"/>
            <a:ext cx="11088687" cy="4199366"/>
          </a:xfrm>
        </p:spPr>
        <p:txBody>
          <a:bodyPr>
            <a:normAutofit/>
          </a:bodyPr>
          <a:lstStyle/>
          <a:p>
            <a:pPr>
              <a:lnSpc>
                <a:spcPct val="150000"/>
              </a:lnSpc>
            </a:pPr>
            <a:r>
              <a:rPr lang="en-US" sz="1800" dirty="0"/>
              <a:t>The three elements for </a:t>
            </a:r>
            <a:r>
              <a:rPr lang="en-US" sz="1800" dirty="0">
                <a:solidFill>
                  <a:srgbClr val="FFFF00"/>
                </a:solidFill>
              </a:rPr>
              <a:t>separating the head, body, and foot of a table </a:t>
            </a:r>
            <a:r>
              <a:rPr lang="en-US" sz="1800" dirty="0"/>
              <a:t>are −</a:t>
            </a:r>
          </a:p>
          <a:p>
            <a:pPr marL="857250" lvl="1" indent="-400050">
              <a:lnSpc>
                <a:spcPct val="150000"/>
              </a:lnSpc>
              <a:buFont typeface="+mj-lt"/>
              <a:buAutoNum type="romanLcPeriod"/>
            </a:pPr>
            <a:r>
              <a:rPr lang="en-US" dirty="0"/>
              <a:t> </a:t>
            </a:r>
            <a:r>
              <a:rPr lang="en-US" b="1" dirty="0"/>
              <a:t>&lt;</a:t>
            </a:r>
            <a:r>
              <a:rPr lang="en-US" b="1" dirty="0" err="1"/>
              <a:t>thead</a:t>
            </a:r>
            <a:r>
              <a:rPr lang="en-US" b="1" dirty="0"/>
              <a:t>&gt; </a:t>
            </a:r>
            <a:r>
              <a:rPr lang="en-US" dirty="0"/>
              <a:t>− to create a separate table header.</a:t>
            </a:r>
          </a:p>
          <a:p>
            <a:pPr marL="857250" lvl="1" indent="-400050">
              <a:lnSpc>
                <a:spcPct val="150000"/>
              </a:lnSpc>
              <a:buFont typeface="+mj-lt"/>
              <a:buAutoNum type="romanLcPeriod"/>
            </a:pPr>
            <a:r>
              <a:rPr lang="en-US" dirty="0"/>
              <a:t> </a:t>
            </a:r>
            <a:r>
              <a:rPr lang="en-US" b="1" dirty="0"/>
              <a:t>&lt;</a:t>
            </a:r>
            <a:r>
              <a:rPr lang="en-US" b="1" dirty="0" err="1"/>
              <a:t>tbody</a:t>
            </a:r>
            <a:r>
              <a:rPr lang="en-US" b="1" dirty="0"/>
              <a:t>&gt; </a:t>
            </a:r>
            <a:r>
              <a:rPr lang="en-US" dirty="0"/>
              <a:t>− to indicate the main body of the table.</a:t>
            </a:r>
          </a:p>
          <a:p>
            <a:pPr marL="857250" lvl="1" indent="-400050">
              <a:lnSpc>
                <a:spcPct val="150000"/>
              </a:lnSpc>
              <a:buFont typeface="+mj-lt"/>
              <a:buAutoNum type="romanLcPeriod"/>
            </a:pPr>
            <a:r>
              <a:rPr lang="en-US" b="1" dirty="0"/>
              <a:t> &lt;</a:t>
            </a:r>
            <a:r>
              <a:rPr lang="en-US" b="1" dirty="0" err="1"/>
              <a:t>tfoot</a:t>
            </a:r>
            <a:r>
              <a:rPr lang="en-US" b="1" dirty="0"/>
              <a:t>&gt; </a:t>
            </a:r>
            <a:r>
              <a:rPr lang="en-US" dirty="0"/>
              <a:t>− to create a separate table footer.</a:t>
            </a:r>
          </a:p>
          <a:p>
            <a:pPr>
              <a:lnSpc>
                <a:spcPct val="150000"/>
              </a:lnSpc>
            </a:pPr>
            <a:r>
              <a:rPr lang="en-US" sz="1800" dirty="0"/>
              <a:t> A table may contain several </a:t>
            </a:r>
            <a:r>
              <a:rPr lang="en-US" sz="1800" b="1" dirty="0"/>
              <a:t>&lt;</a:t>
            </a:r>
            <a:r>
              <a:rPr lang="en-US" sz="1800" b="1" dirty="0" err="1"/>
              <a:t>tbody</a:t>
            </a:r>
            <a:r>
              <a:rPr lang="en-US" sz="1800" b="1" dirty="0"/>
              <a:t>&gt; </a:t>
            </a:r>
            <a:r>
              <a:rPr lang="en-US" sz="1800" dirty="0"/>
              <a:t>elements to indicate different pages or groups of data. </a:t>
            </a:r>
          </a:p>
          <a:p>
            <a:pPr>
              <a:lnSpc>
                <a:spcPct val="150000"/>
              </a:lnSpc>
            </a:pPr>
            <a:r>
              <a:rPr lang="en-US" sz="1800" dirty="0"/>
              <a:t>But it is notable that </a:t>
            </a:r>
            <a:r>
              <a:rPr lang="en-US" sz="1800" b="1" dirty="0"/>
              <a:t>&lt;</a:t>
            </a:r>
            <a:r>
              <a:rPr lang="en-US" sz="1800" b="1" dirty="0" err="1"/>
              <a:t>thead</a:t>
            </a:r>
            <a:r>
              <a:rPr lang="en-US" sz="1800" b="1" dirty="0"/>
              <a:t>&gt; </a:t>
            </a:r>
            <a:r>
              <a:rPr lang="en-US" sz="1800" dirty="0"/>
              <a:t>and </a:t>
            </a:r>
            <a:r>
              <a:rPr lang="en-US" sz="1800" b="1" dirty="0"/>
              <a:t>&lt;</a:t>
            </a:r>
            <a:r>
              <a:rPr lang="en-US" sz="1800" b="1" dirty="0" err="1"/>
              <a:t>tfoot</a:t>
            </a:r>
            <a:r>
              <a:rPr lang="en-US" sz="1800" b="1" dirty="0"/>
              <a:t>&gt; </a:t>
            </a:r>
            <a:r>
              <a:rPr lang="en-US" sz="1800" dirty="0"/>
              <a:t>tags should appear before </a:t>
            </a:r>
            <a:r>
              <a:rPr lang="en-US" sz="1800" b="1" dirty="0"/>
              <a:t>&lt;</a:t>
            </a:r>
            <a:r>
              <a:rPr lang="en-US" sz="1800" b="1" dirty="0" err="1"/>
              <a:t>tbody</a:t>
            </a:r>
            <a:r>
              <a:rPr lang="en-US" sz="1800" b="1" dirty="0"/>
              <a:t>&gt;</a:t>
            </a:r>
          </a:p>
        </p:txBody>
      </p:sp>
      <p:sp>
        <p:nvSpPr>
          <p:cNvPr id="4" name="Date Placeholder 3">
            <a:extLst>
              <a:ext uri="{FF2B5EF4-FFF2-40B4-BE49-F238E27FC236}">
                <a16:creationId xmlns:a16="http://schemas.microsoft.com/office/drawing/2014/main" id="{D3B66CF8-4CCC-C55A-5EEE-128AA8FC4D46}"/>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825ED09-6E98-03E9-1567-81692C2C9191}"/>
              </a:ext>
            </a:extLst>
          </p:cNvPr>
          <p:cNvSpPr>
            <a:spLocks noGrp="1"/>
          </p:cNvSpPr>
          <p:nvPr>
            <p:ph type="sldNum" sz="quarter" idx="12"/>
          </p:nvPr>
        </p:nvSpPr>
        <p:spPr/>
        <p:txBody>
          <a:bodyPr/>
          <a:lstStyle/>
          <a:p>
            <a:fld id="{B6F15528-21DE-4FAA-801E-634DDDAF4B2B}" type="slidenum">
              <a:rPr lang="en-US" smtClean="0"/>
              <a:t>101</a:t>
            </a:fld>
            <a:endParaRPr lang="en-US"/>
          </a:p>
        </p:txBody>
      </p:sp>
    </p:spTree>
    <p:extLst>
      <p:ext uri="{BB962C8B-B14F-4D97-AF65-F5344CB8AC3E}">
        <p14:creationId xmlns:p14="http://schemas.microsoft.com/office/powerpoint/2010/main" val="15068409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C3C3CB-DE04-1EFC-E5E2-0DC8A9B43AE8}"/>
              </a:ext>
            </a:extLst>
          </p:cNvPr>
          <p:cNvSpPr/>
          <p:nvPr/>
        </p:nvSpPr>
        <p:spPr>
          <a:xfrm>
            <a:off x="1066800" y="1679575"/>
            <a:ext cx="10058400" cy="502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&lt;table</a:t>
            </a:r>
            <a:r>
              <a:rPr lang="en-US" sz="1600" b="0" dirty="0">
                <a:solidFill>
                  <a:srgbClr val="000000"/>
                </a:solidFill>
                <a:effectLst/>
                <a:latin typeface="Consolas" panose="020B0609020204030204" pitchFamily="49" charset="0"/>
              </a:rPr>
              <a:t> </a:t>
            </a:r>
            <a:r>
              <a:rPr lang="en-US" sz="1600" b="0" dirty="0">
                <a:solidFill>
                  <a:srgbClr val="CD3131"/>
                </a:solidFill>
                <a:effectLst/>
                <a:latin typeface="Consolas" panose="020B0609020204030204" pitchFamily="49" charset="0"/>
              </a:rPr>
              <a:t>border</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width</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"100%"</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thead</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colspan</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"4"</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This is the head of the table</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thead</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tfoot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colspan</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"4"</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This is the foot of the table</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tfoot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tbody</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&lt;td&gt;</a:t>
            </a:r>
            <a:r>
              <a:rPr lang="en-US" sz="1600" b="0" dirty="0">
                <a:solidFill>
                  <a:srgbClr val="000000"/>
                </a:solidFill>
                <a:effectLst/>
                <a:latin typeface="Consolas" panose="020B0609020204030204" pitchFamily="49" charset="0"/>
              </a:rPr>
              <a:t>Cell 1</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&lt;td&gt;</a:t>
            </a:r>
            <a:r>
              <a:rPr lang="en-US" sz="1600" b="0" dirty="0">
                <a:solidFill>
                  <a:srgbClr val="000000"/>
                </a:solidFill>
                <a:effectLst/>
                <a:latin typeface="Consolas" panose="020B0609020204030204" pitchFamily="49" charset="0"/>
              </a:rPr>
              <a:t>Cell 2</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&lt;td&gt;</a:t>
            </a:r>
            <a:r>
              <a:rPr lang="en-US" sz="1600" b="0" dirty="0">
                <a:solidFill>
                  <a:srgbClr val="000000"/>
                </a:solidFill>
                <a:effectLst/>
                <a:latin typeface="Consolas" panose="020B0609020204030204" pitchFamily="49" charset="0"/>
              </a:rPr>
              <a:t>Cell 3</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&lt;td&gt;</a:t>
            </a:r>
            <a:r>
              <a:rPr lang="en-US" sz="1600" b="0" dirty="0">
                <a:solidFill>
                  <a:srgbClr val="000000"/>
                </a:solidFill>
                <a:effectLst/>
                <a:latin typeface="Consolas" panose="020B0609020204030204" pitchFamily="49" charset="0"/>
              </a:rPr>
              <a:t>Cell 4</a:t>
            </a:r>
            <a:r>
              <a:rPr lang="en-US" sz="1600" b="0" dirty="0">
                <a:solidFill>
                  <a:srgbClr val="800000"/>
                </a:solidFill>
                <a:effectLst/>
                <a:latin typeface="Consolas" panose="020B0609020204030204" pitchFamily="49" charset="0"/>
              </a:rPr>
              <a:t>&lt;/td&gt;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&lt;/tr&gt;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tbody</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&lt;/table&gt;</a:t>
            </a:r>
            <a:endParaRPr lang="en-US" sz="1600"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493F65B1-38BE-74C0-2B25-D6D0ADD68FDF}"/>
              </a:ext>
            </a:extLst>
          </p:cNvPr>
          <p:cNvSpPr txBox="1"/>
          <p:nvPr/>
        </p:nvSpPr>
        <p:spPr>
          <a:xfrm>
            <a:off x="1066800" y="1069975"/>
            <a:ext cx="1338828" cy="400110"/>
          </a:xfrm>
          <a:prstGeom prst="rect">
            <a:avLst/>
          </a:prstGeom>
          <a:noFill/>
        </p:spPr>
        <p:txBody>
          <a:bodyPr wrap="none" rtlCol="0">
            <a:spAutoFit/>
          </a:bodyPr>
          <a:lstStyle/>
          <a:p>
            <a:r>
              <a:rPr lang="en-US" sz="2000" b="1" dirty="0"/>
              <a:t>Example:</a:t>
            </a:r>
          </a:p>
        </p:txBody>
      </p:sp>
      <p:sp>
        <p:nvSpPr>
          <p:cNvPr id="4" name="Date Placeholder 3">
            <a:extLst>
              <a:ext uri="{FF2B5EF4-FFF2-40B4-BE49-F238E27FC236}">
                <a16:creationId xmlns:a16="http://schemas.microsoft.com/office/drawing/2014/main" id="{AD659C5B-DDF2-CFD0-2082-299CA3691024}"/>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750520B2-10FD-89AC-336A-F38C1410AD88}"/>
              </a:ext>
            </a:extLst>
          </p:cNvPr>
          <p:cNvSpPr>
            <a:spLocks noGrp="1"/>
          </p:cNvSpPr>
          <p:nvPr>
            <p:ph type="sldNum" sz="quarter" idx="12"/>
          </p:nvPr>
        </p:nvSpPr>
        <p:spPr/>
        <p:txBody>
          <a:bodyPr/>
          <a:lstStyle/>
          <a:p>
            <a:fld id="{B6F15528-21DE-4FAA-801E-634DDDAF4B2B}" type="slidenum">
              <a:rPr lang="en-US" smtClean="0"/>
              <a:t>102</a:t>
            </a:fld>
            <a:endParaRPr lang="en-US"/>
          </a:p>
        </p:txBody>
      </p:sp>
    </p:spTree>
    <p:extLst>
      <p:ext uri="{BB962C8B-B14F-4D97-AF65-F5344CB8AC3E}">
        <p14:creationId xmlns:p14="http://schemas.microsoft.com/office/powerpoint/2010/main" val="68104843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1FF37-EDF7-421E-A204-0726618B92F4}"/>
              </a:ext>
            </a:extLst>
          </p:cNvPr>
          <p:cNvSpPr>
            <a:spLocks noGrp="1"/>
          </p:cNvSpPr>
          <p:nvPr>
            <p:ph type="title"/>
          </p:nvPr>
        </p:nvSpPr>
        <p:spPr/>
        <p:txBody>
          <a:bodyPr/>
          <a:lstStyle/>
          <a:p>
            <a:r>
              <a:rPr lang="en-US" dirty="0"/>
              <a:t>Nested Tables</a:t>
            </a:r>
          </a:p>
        </p:txBody>
      </p:sp>
      <p:sp>
        <p:nvSpPr>
          <p:cNvPr id="3" name="Content Placeholder 2">
            <a:extLst>
              <a:ext uri="{FF2B5EF4-FFF2-40B4-BE49-F238E27FC236}">
                <a16:creationId xmlns:a16="http://schemas.microsoft.com/office/drawing/2014/main" id="{A2E4064E-7205-6122-4F12-9A1769171152}"/>
              </a:ext>
            </a:extLst>
          </p:cNvPr>
          <p:cNvSpPr>
            <a:spLocks noGrp="1"/>
          </p:cNvSpPr>
          <p:nvPr>
            <p:ph idx="1"/>
          </p:nvPr>
        </p:nvSpPr>
        <p:spPr>
          <a:xfrm>
            <a:off x="762000" y="1450975"/>
            <a:ext cx="10021887" cy="4199366"/>
          </a:xfrm>
        </p:spPr>
        <p:txBody>
          <a:bodyPr/>
          <a:lstStyle/>
          <a:p>
            <a:r>
              <a:rPr lang="en-US" dirty="0"/>
              <a:t>We can use one table inside another table. </a:t>
            </a:r>
          </a:p>
          <a:p>
            <a:r>
              <a:rPr lang="en-US" dirty="0"/>
              <a:t>Not only tables we can use almost all the tags inside table data tag </a:t>
            </a:r>
            <a:r>
              <a:rPr lang="en-US" b="1" dirty="0"/>
              <a:t>&lt;td&gt;.</a:t>
            </a:r>
          </a:p>
        </p:txBody>
      </p:sp>
      <p:sp>
        <p:nvSpPr>
          <p:cNvPr id="5" name="Date Placeholder 4">
            <a:extLst>
              <a:ext uri="{FF2B5EF4-FFF2-40B4-BE49-F238E27FC236}">
                <a16:creationId xmlns:a16="http://schemas.microsoft.com/office/drawing/2014/main" id="{F978D663-3F74-0B8E-858F-4AA12A04D1C0}"/>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9C22E1B-4E18-441B-7A1F-CFFF76692517}"/>
              </a:ext>
            </a:extLst>
          </p:cNvPr>
          <p:cNvSpPr>
            <a:spLocks noGrp="1"/>
          </p:cNvSpPr>
          <p:nvPr>
            <p:ph type="sldNum" sz="quarter" idx="12"/>
          </p:nvPr>
        </p:nvSpPr>
        <p:spPr/>
        <p:txBody>
          <a:bodyPr/>
          <a:lstStyle/>
          <a:p>
            <a:fld id="{B6F15528-21DE-4FAA-801E-634DDDAF4B2B}" type="slidenum">
              <a:rPr lang="en-US" smtClean="0"/>
              <a:t>103</a:t>
            </a:fld>
            <a:endParaRPr lang="en-US"/>
          </a:p>
        </p:txBody>
      </p:sp>
      <p:sp>
        <p:nvSpPr>
          <p:cNvPr id="4" name="Rectangle 3">
            <a:extLst>
              <a:ext uri="{FF2B5EF4-FFF2-40B4-BE49-F238E27FC236}">
                <a16:creationId xmlns:a16="http://schemas.microsoft.com/office/drawing/2014/main" id="{49C90EE8-B7E3-8F16-C3AA-034DCC0077BD}"/>
              </a:ext>
            </a:extLst>
          </p:cNvPr>
          <p:cNvSpPr/>
          <p:nvPr/>
        </p:nvSpPr>
        <p:spPr>
          <a:xfrm>
            <a:off x="1219200" y="2593975"/>
            <a:ext cx="9829800" cy="405420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dirty="0">
                <a:solidFill>
                  <a:srgbClr val="800000"/>
                </a:solidFill>
                <a:effectLst/>
                <a:latin typeface="Consolas" panose="020B0609020204030204" pitchFamily="49" charset="0"/>
              </a:rPr>
              <a:t>&lt;table</a:t>
            </a:r>
            <a:r>
              <a:rPr lang="en-US" sz="1200" b="0" dirty="0">
                <a:solidFill>
                  <a:srgbClr val="000000"/>
                </a:solidFill>
                <a:effectLst/>
                <a:latin typeface="Consolas" panose="020B0609020204030204" pitchFamily="49" charset="0"/>
              </a:rPr>
              <a:t> </a:t>
            </a:r>
            <a:r>
              <a:rPr lang="en-US" sz="1200" b="0" dirty="0">
                <a:solidFill>
                  <a:srgbClr val="CD3131"/>
                </a:solidFill>
                <a:effectLst/>
                <a:latin typeface="Consolas" panose="020B0609020204030204" pitchFamily="49" charset="0"/>
              </a:rPr>
              <a:t>border</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"1"</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width</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"100%"</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&lt;table</a:t>
            </a:r>
            <a:r>
              <a:rPr lang="en-US" sz="1200" b="0" dirty="0">
                <a:solidFill>
                  <a:srgbClr val="000000"/>
                </a:solidFill>
                <a:effectLst/>
                <a:latin typeface="Consolas" panose="020B0609020204030204" pitchFamily="49" charset="0"/>
              </a:rPr>
              <a:t> </a:t>
            </a:r>
            <a:r>
              <a:rPr lang="en-US" sz="1200" b="0" dirty="0">
                <a:solidFill>
                  <a:srgbClr val="CD3131"/>
                </a:solidFill>
                <a:effectLst/>
                <a:latin typeface="Consolas" panose="020B0609020204030204" pitchFamily="49" charset="0"/>
              </a:rPr>
              <a:t>border</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"1"</a:t>
            </a:r>
            <a:r>
              <a:rPr lang="en-US" sz="1200" b="0" dirty="0">
                <a:solidFill>
                  <a:srgbClr val="000000"/>
                </a:solidFill>
                <a:effectLst/>
                <a:latin typeface="Consolas" panose="020B0609020204030204" pitchFamily="49" charset="0"/>
              </a:rPr>
              <a:t> </a:t>
            </a:r>
            <a:r>
              <a:rPr lang="en-US" sz="1200" b="0" dirty="0">
                <a:solidFill>
                  <a:srgbClr val="E50000"/>
                </a:solidFill>
                <a:effectLst/>
                <a:latin typeface="Consolas" panose="020B0609020204030204" pitchFamily="49" charset="0"/>
              </a:rPr>
              <a:t>width</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"100%"</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Name</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Salary</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Ramesh Raman</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5000</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Shabbir Hussein</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7000</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&lt;/table&gt;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This is another cell</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r>
              <a:rPr lang="en-US" sz="1200" b="0" dirty="0">
                <a:solidFill>
                  <a:srgbClr val="000000"/>
                </a:solidFill>
                <a:effectLst/>
                <a:latin typeface="Consolas" panose="020B0609020204030204" pitchFamily="49" charset="0"/>
              </a:rPr>
              <a:t>     </a:t>
            </a:r>
          </a:p>
          <a:p>
            <a:r>
              <a:rPr lang="en-US" sz="1200" b="0" dirty="0">
                <a:solidFill>
                  <a:srgbClr val="800000"/>
                </a:solidFill>
                <a:effectLst/>
                <a:latin typeface="Consolas" panose="020B0609020204030204" pitchFamily="49" charset="0"/>
              </a:rPr>
              <a:t>&lt;/table&gt;</a:t>
            </a:r>
            <a:endParaRPr lang="en-US" sz="12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50880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6041-04F1-1B31-92A1-D1837CF4064D}"/>
              </a:ext>
            </a:extLst>
          </p:cNvPr>
          <p:cNvSpPr>
            <a:spLocks noGrp="1"/>
          </p:cNvSpPr>
          <p:nvPr>
            <p:ph type="title"/>
          </p:nvPr>
        </p:nvSpPr>
        <p:spPr/>
        <p:txBody>
          <a:bodyPr/>
          <a:lstStyle/>
          <a:p>
            <a:r>
              <a:rPr lang="en-US" dirty="0"/>
              <a:t>Accessible Tables</a:t>
            </a:r>
          </a:p>
        </p:txBody>
      </p:sp>
      <p:sp>
        <p:nvSpPr>
          <p:cNvPr id="3" name="Content Placeholder 2">
            <a:extLst>
              <a:ext uri="{FF2B5EF4-FFF2-40B4-BE49-F238E27FC236}">
                <a16:creationId xmlns:a16="http://schemas.microsoft.com/office/drawing/2014/main" id="{7BEF01CE-1EE2-3FC3-D0C2-37F7003417D7}"/>
              </a:ext>
            </a:extLst>
          </p:cNvPr>
          <p:cNvSpPr>
            <a:spLocks noGrp="1"/>
          </p:cNvSpPr>
          <p:nvPr>
            <p:ph idx="1"/>
          </p:nvPr>
        </p:nvSpPr>
        <p:spPr>
          <a:xfrm>
            <a:off x="1103313" y="2054819"/>
            <a:ext cx="10021887" cy="4199366"/>
          </a:xfrm>
        </p:spPr>
        <p:txBody>
          <a:bodyPr/>
          <a:lstStyle/>
          <a:p>
            <a:pPr>
              <a:lnSpc>
                <a:spcPct val="150000"/>
              </a:lnSpc>
            </a:pPr>
            <a:r>
              <a:rPr lang="en-US" dirty="0"/>
              <a:t>Accessible tables are designed with screen readers and assistive technologies in mind to </a:t>
            </a:r>
            <a:r>
              <a:rPr lang="en-US" dirty="0">
                <a:solidFill>
                  <a:srgbClr val="FFFF00"/>
                </a:solidFill>
              </a:rPr>
              <a:t>ensure all users can understand the table’s structure and data</a:t>
            </a:r>
            <a:r>
              <a:rPr lang="en-US" dirty="0"/>
              <a:t>.</a:t>
            </a:r>
          </a:p>
          <a:p>
            <a:endParaRPr lang="en-US" dirty="0"/>
          </a:p>
        </p:txBody>
      </p:sp>
      <p:sp>
        <p:nvSpPr>
          <p:cNvPr id="4" name="Date Placeholder 3">
            <a:extLst>
              <a:ext uri="{FF2B5EF4-FFF2-40B4-BE49-F238E27FC236}">
                <a16:creationId xmlns:a16="http://schemas.microsoft.com/office/drawing/2014/main" id="{6AC6EA3E-7DED-8C67-623A-4F58A2AAC20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1CCB49A-F43B-65E5-42BC-694EB880166C}"/>
              </a:ext>
            </a:extLst>
          </p:cNvPr>
          <p:cNvSpPr>
            <a:spLocks noGrp="1"/>
          </p:cNvSpPr>
          <p:nvPr>
            <p:ph type="sldNum" sz="quarter" idx="12"/>
          </p:nvPr>
        </p:nvSpPr>
        <p:spPr/>
        <p:txBody>
          <a:bodyPr/>
          <a:lstStyle/>
          <a:p>
            <a:fld id="{B6F15528-21DE-4FAA-801E-634DDDAF4B2B}" type="slidenum">
              <a:rPr lang="en-US" smtClean="0"/>
              <a:t>104</a:t>
            </a:fld>
            <a:endParaRPr lang="en-US"/>
          </a:p>
        </p:txBody>
      </p:sp>
    </p:spTree>
    <p:extLst>
      <p:ext uri="{BB962C8B-B14F-4D97-AF65-F5344CB8AC3E}">
        <p14:creationId xmlns:p14="http://schemas.microsoft.com/office/powerpoint/2010/main" val="143082747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5EB22-C123-40EB-45B8-0A363168C6FA}"/>
              </a:ext>
            </a:extLst>
          </p:cNvPr>
          <p:cNvSpPr>
            <a:spLocks noGrp="1"/>
          </p:cNvSpPr>
          <p:nvPr>
            <p:ph type="title"/>
          </p:nvPr>
        </p:nvSpPr>
        <p:spPr/>
        <p:txBody>
          <a:bodyPr/>
          <a:lstStyle/>
          <a:p>
            <a:r>
              <a:rPr lang="en-US" sz="4000" dirty="0"/>
              <a:t>Key Techniques for Accessible Tables:</a:t>
            </a:r>
          </a:p>
        </p:txBody>
      </p:sp>
      <p:sp>
        <p:nvSpPr>
          <p:cNvPr id="3" name="Content Placeholder 2">
            <a:extLst>
              <a:ext uri="{FF2B5EF4-FFF2-40B4-BE49-F238E27FC236}">
                <a16:creationId xmlns:a16="http://schemas.microsoft.com/office/drawing/2014/main" id="{FEB54696-5482-5515-6185-11CE763AF71F}"/>
              </a:ext>
            </a:extLst>
          </p:cNvPr>
          <p:cNvSpPr>
            <a:spLocks noGrp="1"/>
          </p:cNvSpPr>
          <p:nvPr>
            <p:ph idx="1"/>
          </p:nvPr>
        </p:nvSpPr>
        <p:spPr/>
        <p:txBody>
          <a:bodyPr>
            <a:normAutofit fontScale="70000" lnSpcReduction="20000"/>
          </a:bodyPr>
          <a:lstStyle/>
          <a:p>
            <a:pPr marL="457200" indent="-457200">
              <a:lnSpc>
                <a:spcPct val="150000"/>
              </a:lnSpc>
              <a:buFont typeface="+mj-lt"/>
              <a:buAutoNum type="arabicPeriod"/>
            </a:pPr>
            <a:r>
              <a:rPr lang="en-US" b="1" dirty="0"/>
              <a:t>&lt;caption&gt;: </a:t>
            </a:r>
            <a:r>
              <a:rPr lang="en-US" dirty="0"/>
              <a:t>Provides a summary or title for the table, describing its purpose.</a:t>
            </a:r>
          </a:p>
          <a:p>
            <a:pPr marL="457200" indent="-457200">
              <a:lnSpc>
                <a:spcPct val="150000"/>
              </a:lnSpc>
              <a:buFont typeface="+mj-lt"/>
              <a:buAutoNum type="arabicPeriod"/>
            </a:pPr>
            <a:endParaRPr lang="en-US" dirty="0"/>
          </a:p>
          <a:p>
            <a:pPr marL="457200" indent="-457200">
              <a:lnSpc>
                <a:spcPct val="150000"/>
              </a:lnSpc>
              <a:buFont typeface="+mj-lt"/>
              <a:buAutoNum type="arabicPeriod"/>
            </a:pPr>
            <a:endParaRPr lang="en-US" dirty="0"/>
          </a:p>
          <a:p>
            <a:pPr marL="457200" indent="-457200">
              <a:lnSpc>
                <a:spcPct val="150000"/>
              </a:lnSpc>
              <a:buFont typeface="+mj-lt"/>
              <a:buAutoNum type="arabicPeriod"/>
            </a:pPr>
            <a:r>
              <a:rPr lang="en-US" b="1" dirty="0"/>
              <a:t>&lt;</a:t>
            </a:r>
            <a:r>
              <a:rPr lang="en-US" b="1" dirty="0" err="1"/>
              <a:t>thead</a:t>
            </a:r>
            <a:r>
              <a:rPr lang="en-US" b="1" dirty="0"/>
              <a:t>&gt;, &lt;</a:t>
            </a:r>
            <a:r>
              <a:rPr lang="en-US" b="1" dirty="0" err="1"/>
              <a:t>tbody</a:t>
            </a:r>
            <a:r>
              <a:rPr lang="en-US" b="1" dirty="0"/>
              <a:t>&gt;, </a:t>
            </a:r>
            <a:r>
              <a:rPr lang="en-US" dirty="0"/>
              <a:t>and </a:t>
            </a:r>
            <a:r>
              <a:rPr lang="en-US" b="1" dirty="0"/>
              <a:t>&lt;</a:t>
            </a:r>
            <a:r>
              <a:rPr lang="en-US" b="1" dirty="0" err="1"/>
              <a:t>tfoot</a:t>
            </a:r>
            <a:r>
              <a:rPr lang="en-US" b="1" dirty="0"/>
              <a:t>&gt;: </a:t>
            </a:r>
            <a:r>
              <a:rPr lang="en-US" dirty="0"/>
              <a:t>Helps screen readers identify different sections of the table.</a:t>
            </a:r>
          </a:p>
          <a:p>
            <a:pPr marL="457200" indent="-457200">
              <a:lnSpc>
                <a:spcPct val="150000"/>
              </a:lnSpc>
              <a:buFont typeface="+mj-lt"/>
              <a:buAutoNum type="arabicPeriod"/>
            </a:pPr>
            <a:r>
              <a:rPr lang="en-US" b="1" dirty="0"/>
              <a:t>scope</a:t>
            </a:r>
            <a:r>
              <a:rPr lang="en-US" dirty="0"/>
              <a:t> Attribute: </a:t>
            </a:r>
          </a:p>
          <a:p>
            <a:pPr marL="857250" lvl="1" indent="-457200">
              <a:lnSpc>
                <a:spcPct val="150000"/>
              </a:lnSpc>
            </a:pPr>
            <a:r>
              <a:rPr lang="en-US" dirty="0">
                <a:solidFill>
                  <a:srgbClr val="FFFF00"/>
                </a:solidFill>
              </a:rPr>
              <a:t>Used in </a:t>
            </a:r>
            <a:r>
              <a:rPr lang="en-US" b="1" dirty="0">
                <a:solidFill>
                  <a:srgbClr val="FFFF00"/>
                </a:solidFill>
              </a:rPr>
              <a:t>&lt;</a:t>
            </a:r>
            <a:r>
              <a:rPr lang="en-US" b="1" dirty="0" err="1">
                <a:solidFill>
                  <a:srgbClr val="FFFF00"/>
                </a:solidFill>
              </a:rPr>
              <a:t>th</a:t>
            </a:r>
            <a:r>
              <a:rPr lang="en-US" b="1" dirty="0">
                <a:solidFill>
                  <a:srgbClr val="FFFF00"/>
                </a:solidFill>
              </a:rPr>
              <a:t>&gt; </a:t>
            </a:r>
            <a:r>
              <a:rPr lang="en-US" dirty="0">
                <a:solidFill>
                  <a:srgbClr val="FFFF00"/>
                </a:solidFill>
              </a:rPr>
              <a:t>elements </a:t>
            </a:r>
            <a:r>
              <a:rPr lang="en-US" dirty="0"/>
              <a:t>to </a:t>
            </a:r>
            <a:r>
              <a:rPr lang="en-US" i="1" dirty="0"/>
              <a:t>specify whether the header applies to a row, column, or group of rows/columns</a:t>
            </a:r>
            <a:r>
              <a:rPr lang="en-US" dirty="0"/>
              <a:t>. </a:t>
            </a:r>
          </a:p>
          <a:p>
            <a:pPr marL="857250" lvl="1" indent="-457200">
              <a:lnSpc>
                <a:spcPct val="150000"/>
              </a:lnSpc>
            </a:pPr>
            <a:r>
              <a:rPr lang="en-US" dirty="0"/>
              <a:t>It </a:t>
            </a:r>
            <a:r>
              <a:rPr lang="en-US" dirty="0">
                <a:solidFill>
                  <a:srgbClr val="FFFF00"/>
                </a:solidFill>
              </a:rPr>
              <a:t>helps users </a:t>
            </a:r>
            <a:r>
              <a:rPr lang="en-US" i="1" dirty="0">
                <a:solidFill>
                  <a:srgbClr val="FFFF00"/>
                </a:solidFill>
              </a:rPr>
              <a:t>understand header relationships</a:t>
            </a:r>
            <a:r>
              <a:rPr lang="en-US" dirty="0"/>
              <a:t>.</a:t>
            </a:r>
          </a:p>
        </p:txBody>
      </p:sp>
      <p:sp>
        <p:nvSpPr>
          <p:cNvPr id="5" name="Date Placeholder 4">
            <a:extLst>
              <a:ext uri="{FF2B5EF4-FFF2-40B4-BE49-F238E27FC236}">
                <a16:creationId xmlns:a16="http://schemas.microsoft.com/office/drawing/2014/main" id="{6F3D9D19-595E-6F1A-FC83-9B57AF5FD735}"/>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D3236418-0744-672E-36A5-4DA62932C7E4}"/>
              </a:ext>
            </a:extLst>
          </p:cNvPr>
          <p:cNvSpPr>
            <a:spLocks noGrp="1"/>
          </p:cNvSpPr>
          <p:nvPr>
            <p:ph type="sldNum" sz="quarter" idx="12"/>
          </p:nvPr>
        </p:nvSpPr>
        <p:spPr/>
        <p:txBody>
          <a:bodyPr/>
          <a:lstStyle/>
          <a:p>
            <a:fld id="{B6F15528-21DE-4FAA-801E-634DDDAF4B2B}" type="slidenum">
              <a:rPr lang="en-US" smtClean="0"/>
              <a:t>105</a:t>
            </a:fld>
            <a:endParaRPr lang="en-US"/>
          </a:p>
        </p:txBody>
      </p:sp>
      <p:sp>
        <p:nvSpPr>
          <p:cNvPr id="4" name="Rectangle 3">
            <a:extLst>
              <a:ext uri="{FF2B5EF4-FFF2-40B4-BE49-F238E27FC236}">
                <a16:creationId xmlns:a16="http://schemas.microsoft.com/office/drawing/2014/main" id="{8A703328-8364-5280-E1C8-BB33F2531D53}"/>
              </a:ext>
            </a:extLst>
          </p:cNvPr>
          <p:cNvSpPr/>
          <p:nvPr/>
        </p:nvSpPr>
        <p:spPr>
          <a:xfrm>
            <a:off x="1676400" y="2516669"/>
            <a:ext cx="8077200" cy="990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&lt;table</a:t>
            </a:r>
            <a:r>
              <a:rPr lang="en-US" sz="1400" b="0" dirty="0">
                <a:solidFill>
                  <a:srgbClr val="000000"/>
                </a:solidFill>
                <a:effectLst/>
                <a:latin typeface="Consolas" panose="020B0609020204030204" pitchFamily="49" charset="0"/>
              </a:rPr>
              <a:t> </a:t>
            </a:r>
            <a:r>
              <a:rPr lang="en-US" sz="1400" b="0" dirty="0">
                <a:solidFill>
                  <a:srgbClr val="CD3131"/>
                </a:solidFill>
                <a:effectLst/>
                <a:latin typeface="Consolas" panose="020B0609020204030204" pitchFamily="49" charset="0"/>
              </a:rPr>
              <a:t>border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&lt;caption&gt;</a:t>
            </a:r>
            <a:r>
              <a:rPr lang="en-US" sz="1400" b="0" dirty="0">
                <a:solidFill>
                  <a:srgbClr val="000000"/>
                </a:solidFill>
                <a:effectLst/>
                <a:latin typeface="Consolas" panose="020B0609020204030204" pitchFamily="49" charset="0"/>
              </a:rPr>
              <a:t>Student Information</a:t>
            </a:r>
            <a:r>
              <a:rPr lang="en-US" sz="1400" b="0" dirty="0">
                <a:solidFill>
                  <a:srgbClr val="800000"/>
                </a:solidFill>
                <a:effectLst/>
                <a:latin typeface="Consolas" panose="020B0609020204030204" pitchFamily="49" charset="0"/>
              </a:rPr>
              <a:t>&lt;/caption&gt;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800000"/>
                </a:solidFill>
                <a:effectLst/>
                <a:latin typeface="Consolas" panose="020B0609020204030204" pitchFamily="49" charset="0"/>
              </a:rPr>
              <a:t>&lt;/table&gt;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0024830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D9A5-3EAC-7535-7299-21C826E92E5A}"/>
              </a:ext>
            </a:extLst>
          </p:cNvPr>
          <p:cNvSpPr>
            <a:spLocks noGrp="1"/>
          </p:cNvSpPr>
          <p:nvPr>
            <p:ph type="title"/>
          </p:nvPr>
        </p:nvSpPr>
        <p:spPr/>
        <p:txBody>
          <a:bodyPr/>
          <a:lstStyle/>
          <a:p>
            <a:r>
              <a:rPr lang="en-US" sz="4000" dirty="0"/>
              <a:t>Key Techniques for Accessible Tables:</a:t>
            </a:r>
          </a:p>
        </p:txBody>
      </p:sp>
      <p:sp>
        <p:nvSpPr>
          <p:cNvPr id="3" name="Content Placeholder 2">
            <a:extLst>
              <a:ext uri="{FF2B5EF4-FFF2-40B4-BE49-F238E27FC236}">
                <a16:creationId xmlns:a16="http://schemas.microsoft.com/office/drawing/2014/main" id="{C8A6E7DA-C2A4-13FA-D3C5-ABE59C367A8D}"/>
              </a:ext>
            </a:extLst>
          </p:cNvPr>
          <p:cNvSpPr>
            <a:spLocks noGrp="1"/>
          </p:cNvSpPr>
          <p:nvPr>
            <p:ph idx="1"/>
          </p:nvPr>
        </p:nvSpPr>
        <p:spPr/>
        <p:txBody>
          <a:bodyPr/>
          <a:lstStyle/>
          <a:p>
            <a:pPr marL="0" indent="0">
              <a:buNone/>
            </a:pPr>
            <a:r>
              <a:rPr lang="en-US" b="1" dirty="0"/>
              <a:t>Example-1 of scope Attribute:</a:t>
            </a:r>
          </a:p>
          <a:p>
            <a:pPr marL="0" indent="0">
              <a:buNone/>
            </a:pPr>
            <a:r>
              <a:rPr lang="en-US" dirty="0"/>
              <a:t> </a:t>
            </a:r>
          </a:p>
        </p:txBody>
      </p:sp>
      <p:sp>
        <p:nvSpPr>
          <p:cNvPr id="6" name="Date Placeholder 5">
            <a:extLst>
              <a:ext uri="{FF2B5EF4-FFF2-40B4-BE49-F238E27FC236}">
                <a16:creationId xmlns:a16="http://schemas.microsoft.com/office/drawing/2014/main" id="{48ECCBAD-BA1C-E1B9-07B4-45D93D3881F6}"/>
              </a:ext>
            </a:extLst>
          </p:cNvPr>
          <p:cNvSpPr>
            <a:spLocks noGrp="1"/>
          </p:cNvSpPr>
          <p:nvPr>
            <p:ph type="dt" sz="half" idx="10"/>
          </p:nvPr>
        </p:nvSpPr>
        <p:spPr/>
        <p:txBody>
          <a:bodyPr/>
          <a:lstStyle/>
          <a:p>
            <a:r>
              <a:rPr lang="en-US"/>
              <a:t>11/16/2024</a:t>
            </a:r>
          </a:p>
        </p:txBody>
      </p:sp>
      <p:sp>
        <p:nvSpPr>
          <p:cNvPr id="9" name="Slide Number Placeholder 8">
            <a:extLst>
              <a:ext uri="{FF2B5EF4-FFF2-40B4-BE49-F238E27FC236}">
                <a16:creationId xmlns:a16="http://schemas.microsoft.com/office/drawing/2014/main" id="{24D9ACF0-9E36-7AD5-8FC2-08A286071077}"/>
              </a:ext>
            </a:extLst>
          </p:cNvPr>
          <p:cNvSpPr>
            <a:spLocks noGrp="1"/>
          </p:cNvSpPr>
          <p:nvPr>
            <p:ph type="sldNum" sz="quarter" idx="12"/>
          </p:nvPr>
        </p:nvSpPr>
        <p:spPr/>
        <p:txBody>
          <a:bodyPr/>
          <a:lstStyle/>
          <a:p>
            <a:fld id="{B6F15528-21DE-4FAA-801E-634DDDAF4B2B}" type="slidenum">
              <a:rPr lang="en-US" smtClean="0"/>
              <a:t>106</a:t>
            </a:fld>
            <a:endParaRPr lang="en-US"/>
          </a:p>
        </p:txBody>
      </p:sp>
      <p:sp>
        <p:nvSpPr>
          <p:cNvPr id="4" name="Rectangle 3">
            <a:extLst>
              <a:ext uri="{FF2B5EF4-FFF2-40B4-BE49-F238E27FC236}">
                <a16:creationId xmlns:a16="http://schemas.microsoft.com/office/drawing/2014/main" id="{BAD0B32F-A3DB-1E95-2BD4-387DC8EE44D5}"/>
              </a:ext>
            </a:extLst>
          </p:cNvPr>
          <p:cNvSpPr/>
          <p:nvPr/>
        </p:nvSpPr>
        <p:spPr>
          <a:xfrm>
            <a:off x="1524000" y="2670175"/>
            <a:ext cx="9677400" cy="3962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&lt;table</a:t>
            </a:r>
            <a:r>
              <a:rPr lang="en-US" b="0" dirty="0">
                <a:solidFill>
                  <a:srgbClr val="000000"/>
                </a:solidFill>
                <a:effectLst/>
                <a:latin typeface="Consolas" panose="020B0609020204030204" pitchFamily="49" charset="0"/>
              </a:rPr>
              <a:t> </a:t>
            </a:r>
            <a:r>
              <a:rPr lang="en-US" b="0" dirty="0">
                <a:solidFill>
                  <a:srgbClr val="CD3131"/>
                </a:solidFill>
                <a:effectLst/>
                <a:latin typeface="Consolas" panose="020B0609020204030204" pitchFamily="49" charset="0"/>
              </a:rPr>
              <a:t>border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"1"</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scope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"col"</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Name</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scope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"col"</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Age</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scope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"col"</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City</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th</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John</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25</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&lt;td&gt;</a:t>
            </a:r>
            <a:r>
              <a:rPr lang="en-US" b="0" dirty="0">
                <a:solidFill>
                  <a:srgbClr val="000000"/>
                </a:solidFill>
                <a:effectLst/>
                <a:latin typeface="Consolas" panose="020B0609020204030204" pitchFamily="49" charset="0"/>
              </a:rPr>
              <a:t>New York</a:t>
            </a:r>
            <a:r>
              <a:rPr lang="en-US" b="0" dirty="0">
                <a:solidFill>
                  <a:srgbClr val="800000"/>
                </a:solidFill>
                <a:effectLst/>
                <a:latin typeface="Consolas" panose="020B0609020204030204" pitchFamily="49" charset="0"/>
              </a:rPr>
              <a:t>&lt;/td&gt;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&lt;/tr&gt;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&lt;/table&gt;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E6103DC5-22D3-43F2-5F89-17C23E4FD5AD}"/>
              </a:ext>
            </a:extLst>
          </p:cNvPr>
          <p:cNvSpPr/>
          <p:nvPr/>
        </p:nvSpPr>
        <p:spPr>
          <a:xfrm>
            <a:off x="2667000" y="3203575"/>
            <a:ext cx="1981200" cy="9906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7" name="Picture 6">
            <a:extLst>
              <a:ext uri="{FF2B5EF4-FFF2-40B4-BE49-F238E27FC236}">
                <a16:creationId xmlns:a16="http://schemas.microsoft.com/office/drawing/2014/main" id="{17882372-9130-6C3D-6A70-80BFCD7BEA3C}"/>
              </a:ext>
            </a:extLst>
          </p:cNvPr>
          <p:cNvPicPr>
            <a:picLocks noChangeAspect="1"/>
          </p:cNvPicPr>
          <p:nvPr/>
        </p:nvPicPr>
        <p:blipFill>
          <a:blip r:embed="rId2"/>
          <a:stretch>
            <a:fillRect/>
          </a:stretch>
        </p:blipFill>
        <p:spPr>
          <a:xfrm>
            <a:off x="8915400" y="5568289"/>
            <a:ext cx="1962424" cy="685896"/>
          </a:xfrm>
          <a:prstGeom prst="rect">
            <a:avLst/>
          </a:prstGeom>
        </p:spPr>
      </p:pic>
      <p:sp>
        <p:nvSpPr>
          <p:cNvPr id="8" name="TextBox 7">
            <a:extLst>
              <a:ext uri="{FF2B5EF4-FFF2-40B4-BE49-F238E27FC236}">
                <a16:creationId xmlns:a16="http://schemas.microsoft.com/office/drawing/2014/main" id="{89D6A67B-6633-AF48-89C1-8CD94A2553DD}"/>
              </a:ext>
            </a:extLst>
          </p:cNvPr>
          <p:cNvSpPr txBox="1"/>
          <p:nvPr/>
        </p:nvSpPr>
        <p:spPr>
          <a:xfrm>
            <a:off x="8851133" y="5198957"/>
            <a:ext cx="1045479" cy="369332"/>
          </a:xfrm>
          <a:prstGeom prst="rect">
            <a:avLst/>
          </a:prstGeom>
          <a:noFill/>
        </p:spPr>
        <p:txBody>
          <a:bodyPr wrap="none" rtlCol="0">
            <a:spAutoFit/>
          </a:bodyPr>
          <a:lstStyle/>
          <a:p>
            <a:r>
              <a:rPr lang="en-US" dirty="0">
                <a:solidFill>
                  <a:schemeClr val="bg1"/>
                </a:solidFill>
              </a:rPr>
              <a:t>Output:</a:t>
            </a:r>
          </a:p>
        </p:txBody>
      </p:sp>
    </p:spTree>
    <p:extLst>
      <p:ext uri="{BB962C8B-B14F-4D97-AF65-F5344CB8AC3E}">
        <p14:creationId xmlns:p14="http://schemas.microsoft.com/office/powerpoint/2010/main" val="20206671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3591" y="861363"/>
            <a:ext cx="7580669" cy="323165"/>
          </a:xfrm>
          <a:prstGeom prst="rect">
            <a:avLst/>
          </a:prstGeom>
        </p:spPr>
        <p:txBody>
          <a:bodyPr vert="horz" wrap="square" lIns="0" tIns="15240" rIns="0" bIns="0" rtlCol="0">
            <a:spAutoFit/>
          </a:bodyPr>
          <a:lstStyle/>
          <a:p>
            <a:pPr marL="12700">
              <a:lnSpc>
                <a:spcPct val="100000"/>
              </a:lnSpc>
              <a:spcBef>
                <a:spcPts val="120"/>
              </a:spcBef>
            </a:pPr>
            <a:r>
              <a:rPr lang="en-US" sz="2000" b="1" dirty="0"/>
              <a:t>Example-2 of scope Attribute:</a:t>
            </a:r>
          </a:p>
        </p:txBody>
      </p:sp>
      <p:sp>
        <p:nvSpPr>
          <p:cNvPr id="7" name="Date Placeholder 6">
            <a:extLst>
              <a:ext uri="{FF2B5EF4-FFF2-40B4-BE49-F238E27FC236}">
                <a16:creationId xmlns:a16="http://schemas.microsoft.com/office/drawing/2014/main" id="{BFCC4F54-1499-568A-3375-0ADDA84C1006}"/>
              </a:ext>
            </a:extLst>
          </p:cNvPr>
          <p:cNvSpPr>
            <a:spLocks noGrp="1"/>
          </p:cNvSpPr>
          <p:nvPr>
            <p:ph type="dt" sz="half" idx="10"/>
          </p:nvPr>
        </p:nvSpPr>
        <p:spPr/>
        <p:txBody>
          <a:bodyPr/>
          <a:lstStyle/>
          <a:p>
            <a:r>
              <a:rPr lang="en-US"/>
              <a:t>11/16/2024</a:t>
            </a:r>
          </a:p>
        </p:txBody>
      </p:sp>
      <p:sp>
        <p:nvSpPr>
          <p:cNvPr id="12" name="Slide Number Placeholder 11">
            <a:extLst>
              <a:ext uri="{FF2B5EF4-FFF2-40B4-BE49-F238E27FC236}">
                <a16:creationId xmlns:a16="http://schemas.microsoft.com/office/drawing/2014/main" id="{26B9E106-4BBD-69B3-BB78-1B79858B35B5}"/>
              </a:ext>
            </a:extLst>
          </p:cNvPr>
          <p:cNvSpPr>
            <a:spLocks noGrp="1"/>
          </p:cNvSpPr>
          <p:nvPr>
            <p:ph type="sldNum" sz="quarter" idx="12"/>
          </p:nvPr>
        </p:nvSpPr>
        <p:spPr>
          <a:xfrm>
            <a:off x="10384239" y="265258"/>
            <a:ext cx="838199" cy="768398"/>
          </a:xfrm>
        </p:spPr>
        <p:txBody>
          <a:bodyPr/>
          <a:lstStyle/>
          <a:p>
            <a:fld id="{B6F15528-21DE-4FAA-801E-634DDDAF4B2B}" type="slidenum">
              <a:rPr lang="en-US" smtClean="0"/>
              <a:t>107</a:t>
            </a:fld>
            <a:endParaRPr lang="en-US" dirty="0"/>
          </a:p>
        </p:txBody>
      </p:sp>
      <p:pic>
        <p:nvPicPr>
          <p:cNvPr id="4" name="object 4"/>
          <p:cNvPicPr/>
          <p:nvPr/>
        </p:nvPicPr>
        <p:blipFill>
          <a:blip r:embed="rId2" cstate="print"/>
          <a:stretch>
            <a:fillRect/>
          </a:stretch>
        </p:blipFill>
        <p:spPr>
          <a:xfrm>
            <a:off x="1103591" y="1306385"/>
            <a:ext cx="4626102" cy="5346687"/>
          </a:xfrm>
          <a:prstGeom prst="rect">
            <a:avLst/>
          </a:prstGeom>
        </p:spPr>
      </p:pic>
      <p:pic>
        <p:nvPicPr>
          <p:cNvPr id="5" name="object 5"/>
          <p:cNvPicPr/>
          <p:nvPr/>
        </p:nvPicPr>
        <p:blipFill>
          <a:blip r:embed="rId3" cstate="print"/>
          <a:stretch>
            <a:fillRect/>
          </a:stretch>
        </p:blipFill>
        <p:spPr>
          <a:xfrm>
            <a:off x="5950330" y="2328798"/>
            <a:ext cx="5283708" cy="2445893"/>
          </a:xfrm>
          <a:prstGeom prst="rect">
            <a:avLst/>
          </a:prstGeom>
        </p:spPr>
      </p:pic>
      <p:sp>
        <p:nvSpPr>
          <p:cNvPr id="6" name="Rectangle: Rounded Corners 5">
            <a:extLst>
              <a:ext uri="{FF2B5EF4-FFF2-40B4-BE49-F238E27FC236}">
                <a16:creationId xmlns:a16="http://schemas.microsoft.com/office/drawing/2014/main" id="{E2A5F785-315C-E13B-03A5-B06298394C59}"/>
              </a:ext>
            </a:extLst>
          </p:cNvPr>
          <p:cNvSpPr/>
          <p:nvPr/>
        </p:nvSpPr>
        <p:spPr>
          <a:xfrm>
            <a:off x="1828800" y="2136775"/>
            <a:ext cx="2209800" cy="6096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Freeform: Shape 7">
            <a:extLst>
              <a:ext uri="{FF2B5EF4-FFF2-40B4-BE49-F238E27FC236}">
                <a16:creationId xmlns:a16="http://schemas.microsoft.com/office/drawing/2014/main" id="{B265D939-E082-70F3-C2DD-A74AF6955320}"/>
              </a:ext>
            </a:extLst>
          </p:cNvPr>
          <p:cNvSpPr/>
          <p:nvPr/>
        </p:nvSpPr>
        <p:spPr>
          <a:xfrm>
            <a:off x="4048125" y="1961214"/>
            <a:ext cx="2905125" cy="734361"/>
          </a:xfrm>
          <a:custGeom>
            <a:avLst/>
            <a:gdLst>
              <a:gd name="connsiteX0" fmla="*/ 0 w 2905125"/>
              <a:gd name="connsiteY0" fmla="*/ 372411 h 734361"/>
              <a:gd name="connsiteX1" fmla="*/ 1200150 w 2905125"/>
              <a:gd name="connsiteY1" fmla="*/ 10461 h 734361"/>
              <a:gd name="connsiteX2" fmla="*/ 2905125 w 2905125"/>
              <a:gd name="connsiteY2" fmla="*/ 734361 h 734361"/>
            </a:gdLst>
            <a:ahLst/>
            <a:cxnLst>
              <a:cxn ang="0">
                <a:pos x="connsiteX0" y="connsiteY0"/>
              </a:cxn>
              <a:cxn ang="0">
                <a:pos x="connsiteX1" y="connsiteY1"/>
              </a:cxn>
              <a:cxn ang="0">
                <a:pos x="connsiteX2" y="connsiteY2"/>
              </a:cxn>
            </a:cxnLst>
            <a:rect l="l" t="t" r="r" b="b"/>
            <a:pathLst>
              <a:path w="2905125" h="734361">
                <a:moveTo>
                  <a:pt x="0" y="372411"/>
                </a:moveTo>
                <a:cubicBezTo>
                  <a:pt x="357981" y="161273"/>
                  <a:pt x="715963" y="-49864"/>
                  <a:pt x="1200150" y="10461"/>
                </a:cubicBezTo>
                <a:cubicBezTo>
                  <a:pt x="1684337" y="70786"/>
                  <a:pt x="2294731" y="402573"/>
                  <a:pt x="2905125" y="734361"/>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9" name="Freeform: Shape 8">
            <a:extLst>
              <a:ext uri="{FF2B5EF4-FFF2-40B4-BE49-F238E27FC236}">
                <a16:creationId xmlns:a16="http://schemas.microsoft.com/office/drawing/2014/main" id="{6DB30722-3AE6-9972-5F64-42AFA5AFD0F1}"/>
              </a:ext>
            </a:extLst>
          </p:cNvPr>
          <p:cNvSpPr/>
          <p:nvPr/>
        </p:nvSpPr>
        <p:spPr>
          <a:xfrm>
            <a:off x="4038600" y="1984376"/>
            <a:ext cx="4572000" cy="711200"/>
          </a:xfrm>
          <a:custGeom>
            <a:avLst/>
            <a:gdLst>
              <a:gd name="connsiteX0" fmla="*/ 0 w 2905125"/>
              <a:gd name="connsiteY0" fmla="*/ 372411 h 734361"/>
              <a:gd name="connsiteX1" fmla="*/ 1200150 w 2905125"/>
              <a:gd name="connsiteY1" fmla="*/ 10461 h 734361"/>
              <a:gd name="connsiteX2" fmla="*/ 2905125 w 2905125"/>
              <a:gd name="connsiteY2" fmla="*/ 734361 h 734361"/>
            </a:gdLst>
            <a:ahLst/>
            <a:cxnLst>
              <a:cxn ang="0">
                <a:pos x="connsiteX0" y="connsiteY0"/>
              </a:cxn>
              <a:cxn ang="0">
                <a:pos x="connsiteX1" y="connsiteY1"/>
              </a:cxn>
              <a:cxn ang="0">
                <a:pos x="connsiteX2" y="connsiteY2"/>
              </a:cxn>
            </a:cxnLst>
            <a:rect l="l" t="t" r="r" b="b"/>
            <a:pathLst>
              <a:path w="2905125" h="734361">
                <a:moveTo>
                  <a:pt x="0" y="372411"/>
                </a:moveTo>
                <a:cubicBezTo>
                  <a:pt x="357981" y="161273"/>
                  <a:pt x="715963" y="-49864"/>
                  <a:pt x="1200150" y="10461"/>
                </a:cubicBezTo>
                <a:cubicBezTo>
                  <a:pt x="1684337" y="70786"/>
                  <a:pt x="2294731" y="402573"/>
                  <a:pt x="2905125" y="734361"/>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28099E87-E793-09C8-226C-EBBFCBA1D3B1}"/>
              </a:ext>
            </a:extLst>
          </p:cNvPr>
          <p:cNvSpPr/>
          <p:nvPr/>
        </p:nvSpPr>
        <p:spPr>
          <a:xfrm>
            <a:off x="4038600" y="2014917"/>
            <a:ext cx="6629400" cy="579057"/>
          </a:xfrm>
          <a:custGeom>
            <a:avLst/>
            <a:gdLst>
              <a:gd name="connsiteX0" fmla="*/ 0 w 2905125"/>
              <a:gd name="connsiteY0" fmla="*/ 372411 h 734361"/>
              <a:gd name="connsiteX1" fmla="*/ 1200150 w 2905125"/>
              <a:gd name="connsiteY1" fmla="*/ 10461 h 734361"/>
              <a:gd name="connsiteX2" fmla="*/ 2905125 w 2905125"/>
              <a:gd name="connsiteY2" fmla="*/ 734361 h 734361"/>
            </a:gdLst>
            <a:ahLst/>
            <a:cxnLst>
              <a:cxn ang="0">
                <a:pos x="connsiteX0" y="connsiteY0"/>
              </a:cxn>
              <a:cxn ang="0">
                <a:pos x="connsiteX1" y="connsiteY1"/>
              </a:cxn>
              <a:cxn ang="0">
                <a:pos x="connsiteX2" y="connsiteY2"/>
              </a:cxn>
            </a:cxnLst>
            <a:rect l="l" t="t" r="r" b="b"/>
            <a:pathLst>
              <a:path w="2905125" h="734361">
                <a:moveTo>
                  <a:pt x="0" y="372411"/>
                </a:moveTo>
                <a:cubicBezTo>
                  <a:pt x="357981" y="161273"/>
                  <a:pt x="715963" y="-49864"/>
                  <a:pt x="1200150" y="10461"/>
                </a:cubicBezTo>
                <a:cubicBezTo>
                  <a:pt x="1684337" y="70786"/>
                  <a:pt x="2294731" y="402573"/>
                  <a:pt x="2905125" y="734361"/>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E081170-2B22-3681-C99A-8538A395D8C0}"/>
              </a:ext>
            </a:extLst>
          </p:cNvPr>
          <p:cNvSpPr/>
          <p:nvPr/>
        </p:nvSpPr>
        <p:spPr>
          <a:xfrm>
            <a:off x="1828800" y="3279776"/>
            <a:ext cx="2819400" cy="215648"/>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64CBDDC2-7BB9-854F-A3B1-911371009099}"/>
              </a:ext>
            </a:extLst>
          </p:cNvPr>
          <p:cNvCxnSpPr>
            <a:stCxn id="11" idx="3"/>
          </p:cNvCxnSpPr>
          <p:nvPr/>
        </p:nvCxnSpPr>
        <p:spPr>
          <a:xfrm flipV="1">
            <a:off x="4648200" y="3355975"/>
            <a:ext cx="1905000" cy="31625"/>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1C080-7E62-3113-EC26-23D3F10304B5}"/>
              </a:ext>
            </a:extLst>
          </p:cNvPr>
          <p:cNvSpPr>
            <a:spLocks noGrp="1"/>
          </p:cNvSpPr>
          <p:nvPr>
            <p:ph type="title"/>
          </p:nvPr>
        </p:nvSpPr>
        <p:spPr/>
        <p:txBody>
          <a:bodyPr/>
          <a:lstStyle/>
          <a:p>
            <a:r>
              <a:rPr lang="en-US" sz="4000" dirty="0"/>
              <a:t>Key Techniques for Accessible Tables</a:t>
            </a:r>
          </a:p>
        </p:txBody>
      </p:sp>
      <p:sp>
        <p:nvSpPr>
          <p:cNvPr id="3" name="Content Placeholder 2">
            <a:extLst>
              <a:ext uri="{FF2B5EF4-FFF2-40B4-BE49-F238E27FC236}">
                <a16:creationId xmlns:a16="http://schemas.microsoft.com/office/drawing/2014/main" id="{6A5677DD-26F5-0630-1240-58494D677B23}"/>
              </a:ext>
            </a:extLst>
          </p:cNvPr>
          <p:cNvSpPr>
            <a:spLocks noGrp="1"/>
          </p:cNvSpPr>
          <p:nvPr>
            <p:ph idx="1"/>
          </p:nvPr>
        </p:nvSpPr>
        <p:spPr/>
        <p:txBody>
          <a:bodyPr/>
          <a:lstStyle/>
          <a:p>
            <a:pPr>
              <a:buFont typeface="+mj-lt"/>
              <a:buAutoNum type="arabicPeriod" startAt="4"/>
            </a:pPr>
            <a:r>
              <a:rPr kumimoji="0" lang="en-US" altLang="en-US" sz="1800" b="1" i="0" u="none" strike="noStrike" cap="none" normalizeH="0" baseline="0" dirty="0">
                <a:ln>
                  <a:noFill/>
                </a:ln>
                <a:solidFill>
                  <a:schemeClr val="tx1"/>
                </a:solidFill>
                <a:effectLst/>
                <a:latin typeface="Arial Unicode MS"/>
              </a:rPr>
              <a:t>headers</a:t>
            </a:r>
            <a:r>
              <a:rPr kumimoji="0" lang="en-US" altLang="en-US" sz="1800" b="1"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rPr>
              <a:t>Attribute</a:t>
            </a:r>
            <a:r>
              <a:rPr kumimoji="0" lang="en-US" altLang="en-US" sz="1800" i="0" u="none" strike="noStrike" cap="none" normalizeH="0" baseline="0" dirty="0">
                <a:ln>
                  <a:noFill/>
                </a:ln>
                <a:solidFill>
                  <a:schemeClr val="tx1"/>
                </a:solidFill>
                <a:effectLst/>
                <a:latin typeface="Arial" panose="020B0604020202020204" pitchFamily="34" charset="0"/>
              </a:rPr>
              <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a:r>
              <a:rPr kumimoji="0" lang="en-US" altLang="en-US" sz="1600" b="0" i="0" u="none" strike="noStrike" cap="none" normalizeH="0" baseline="0" dirty="0">
                <a:ln>
                  <a:noFill/>
                </a:ln>
                <a:solidFill>
                  <a:srgbClr val="FFFF00"/>
                </a:solidFill>
                <a:effectLst/>
                <a:latin typeface="Arial" panose="020B0604020202020204" pitchFamily="34" charset="0"/>
              </a:rPr>
              <a:t>Used in </a:t>
            </a:r>
            <a:r>
              <a:rPr kumimoji="0" lang="en-US" altLang="en-US" sz="1600" b="1" i="0" u="none" strike="noStrike" cap="none" normalizeH="0" baseline="0" dirty="0">
                <a:ln>
                  <a:noFill/>
                </a:ln>
                <a:solidFill>
                  <a:srgbClr val="FFFF00"/>
                </a:solidFill>
                <a:effectLst/>
                <a:latin typeface="Arial Unicode MS"/>
              </a:rPr>
              <a:t>&lt;td&gt;</a:t>
            </a:r>
            <a:r>
              <a:rPr kumimoji="0" lang="en-US" altLang="en-US" sz="1600" b="1" i="0" u="none" strike="noStrike" cap="none" normalizeH="0" baseline="0" dirty="0">
                <a:ln>
                  <a:noFill/>
                </a:ln>
                <a:solidFill>
                  <a:srgbClr val="FFFF00"/>
                </a:solidFill>
                <a:effectLst/>
              </a:rPr>
              <a:t> </a:t>
            </a:r>
            <a:r>
              <a:rPr kumimoji="0" lang="en-US" altLang="en-US" sz="1600" b="0" i="0" u="none" strike="noStrike" cap="none" normalizeH="0" baseline="0" dirty="0">
                <a:ln>
                  <a:noFill/>
                </a:ln>
                <a:solidFill>
                  <a:srgbClr val="FFFF00"/>
                </a:solidFill>
                <a:effectLst/>
              </a:rPr>
              <a:t>elements to link data cells with header cells</a:t>
            </a:r>
            <a:r>
              <a:rPr kumimoji="0" lang="en-US" altLang="en-US" sz="1600" b="0" i="0" u="none" strike="noStrike" cap="none" normalizeH="0" baseline="0" dirty="0">
                <a:ln>
                  <a:noFill/>
                </a:ln>
                <a:solidFill>
                  <a:schemeClr val="tx1"/>
                </a:solidFill>
                <a:effectLst/>
              </a:rPr>
              <a:t>, especially for complex tables. </a:t>
            </a:r>
          </a:p>
          <a:p>
            <a:pPr lvl="1"/>
            <a:r>
              <a:rPr kumimoji="0" lang="en-US" altLang="en-US" sz="1600" b="0" i="0" u="none" strike="noStrike" cap="none" normalizeH="0" baseline="0" dirty="0">
                <a:ln>
                  <a:noFill/>
                </a:ln>
                <a:solidFill>
                  <a:schemeClr val="tx1"/>
                </a:solidFill>
                <a:effectLst/>
              </a:rPr>
              <a:t>The </a:t>
            </a:r>
            <a:r>
              <a:rPr kumimoji="0" lang="en-US" altLang="en-US" sz="1600" b="1" i="0" u="none" strike="noStrike" cap="none" normalizeH="0" baseline="0" dirty="0">
                <a:ln>
                  <a:noFill/>
                </a:ln>
                <a:solidFill>
                  <a:schemeClr val="tx1"/>
                </a:solidFill>
                <a:effectLst/>
                <a:latin typeface="Arial Unicode MS"/>
              </a:rPr>
              <a:t>id</a:t>
            </a:r>
            <a:r>
              <a:rPr kumimoji="0" lang="en-US" altLang="en-US" sz="1600" b="0" i="0" u="none" strike="noStrike" cap="none" normalizeH="0" baseline="0" dirty="0">
                <a:ln>
                  <a:noFill/>
                </a:ln>
                <a:solidFill>
                  <a:schemeClr val="tx1"/>
                </a:solidFill>
                <a:effectLst/>
              </a:rPr>
              <a:t> attribute can be applied to </a:t>
            </a:r>
            <a:r>
              <a:rPr kumimoji="0" lang="en-US" altLang="en-US" sz="1600" b="1" i="0" u="none" strike="noStrike" cap="none" normalizeH="0" baseline="0" dirty="0">
                <a:ln>
                  <a:noFill/>
                </a:ln>
                <a:solidFill>
                  <a:schemeClr val="tx1"/>
                </a:solidFill>
                <a:effectLst/>
                <a:latin typeface="Arial Unicode MS"/>
              </a:rPr>
              <a:t>&lt;</a:t>
            </a:r>
            <a:r>
              <a:rPr kumimoji="0" lang="en-US" altLang="en-US" sz="1600" b="1" i="0" u="none" strike="noStrike" cap="none" normalizeH="0" baseline="0" dirty="0" err="1">
                <a:ln>
                  <a:noFill/>
                </a:ln>
                <a:solidFill>
                  <a:schemeClr val="tx1"/>
                </a:solidFill>
                <a:effectLst/>
                <a:latin typeface="Arial Unicode MS"/>
              </a:rPr>
              <a:t>th</a:t>
            </a:r>
            <a:r>
              <a:rPr kumimoji="0" lang="en-US" altLang="en-US" sz="1600" b="1" i="0" u="none" strike="noStrike" cap="none" normalizeH="0" baseline="0" dirty="0">
                <a:ln>
                  <a:noFill/>
                </a:ln>
                <a:solidFill>
                  <a:schemeClr val="tx1"/>
                </a:solidFill>
                <a:effectLst/>
                <a:latin typeface="Arial Unicode MS"/>
              </a:rPr>
              <a:t>&gt;</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cells to provide a </a:t>
            </a:r>
            <a:r>
              <a:rPr kumimoji="0" lang="en-US" altLang="en-US" sz="1600" b="0" i="1" u="none" strike="noStrike" cap="none" normalizeH="0" baseline="0" dirty="0">
                <a:ln>
                  <a:noFill/>
                </a:ln>
                <a:solidFill>
                  <a:schemeClr val="tx1"/>
                </a:solidFill>
                <a:effectLst/>
              </a:rPr>
              <a:t>unique</a:t>
            </a:r>
            <a:r>
              <a:rPr kumimoji="0" lang="en-US" altLang="en-US" sz="1600" b="0" i="0" u="none" strike="noStrike" cap="none" normalizeH="0" baseline="0" dirty="0">
                <a:ln>
                  <a:noFill/>
                </a:ln>
                <a:solidFill>
                  <a:schemeClr val="tx1"/>
                </a:solidFill>
                <a:effectLst/>
              </a:rPr>
              <a:t> reference. </a:t>
            </a:r>
          </a:p>
          <a:p>
            <a:pPr lvl="1"/>
            <a:r>
              <a:rPr lang="en-US" altLang="en-US" sz="1600" dirty="0">
                <a:latin typeface="Arial" panose="020B0604020202020204" pitchFamily="34" charset="0"/>
              </a:rPr>
              <a:t>Example:</a:t>
            </a:r>
          </a:p>
          <a:p>
            <a:pPr lvl="1"/>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4496509B-6211-9EFC-EFD3-5FD01A33E5EA}"/>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E99EFD0A-B586-84F7-B453-03CF7C431C2A}"/>
              </a:ext>
            </a:extLst>
          </p:cNvPr>
          <p:cNvSpPr>
            <a:spLocks noGrp="1"/>
          </p:cNvSpPr>
          <p:nvPr>
            <p:ph type="sldNum" sz="quarter" idx="12"/>
          </p:nvPr>
        </p:nvSpPr>
        <p:spPr/>
        <p:txBody>
          <a:bodyPr/>
          <a:lstStyle/>
          <a:p>
            <a:fld id="{B6F15528-21DE-4FAA-801E-634DDDAF4B2B}" type="slidenum">
              <a:rPr lang="en-US" smtClean="0"/>
              <a:t>108</a:t>
            </a:fld>
            <a:endParaRPr lang="en-US"/>
          </a:p>
        </p:txBody>
      </p:sp>
      <p:sp>
        <p:nvSpPr>
          <p:cNvPr id="5" name="Rectangle 4">
            <a:extLst>
              <a:ext uri="{FF2B5EF4-FFF2-40B4-BE49-F238E27FC236}">
                <a16:creationId xmlns:a16="http://schemas.microsoft.com/office/drawing/2014/main" id="{BFCA21C1-4ED0-72F0-087C-4F384090BCD6}"/>
              </a:ext>
            </a:extLst>
          </p:cNvPr>
          <p:cNvSpPr/>
          <p:nvPr/>
        </p:nvSpPr>
        <p:spPr>
          <a:xfrm>
            <a:off x="1981200" y="3889375"/>
            <a:ext cx="9144000" cy="2667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&lt;table</a:t>
            </a:r>
            <a:r>
              <a:rPr lang="en-US" sz="1400" b="0" dirty="0">
                <a:solidFill>
                  <a:srgbClr val="000000"/>
                </a:solidFill>
                <a:effectLst/>
                <a:latin typeface="Consolas" panose="020B0609020204030204" pitchFamily="49" charset="0"/>
              </a:rPr>
              <a:t> </a:t>
            </a:r>
            <a:r>
              <a:rPr lang="en-US" sz="1400" b="0" dirty="0">
                <a:solidFill>
                  <a:srgbClr val="CD3131"/>
                </a:solidFill>
                <a:effectLst/>
                <a:latin typeface="Consolas" panose="020B0609020204030204" pitchFamily="49" charset="0"/>
              </a:rPr>
              <a:t>border</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"name"</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Name</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"age"</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Age</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"city"</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City</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headers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"name"</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John</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headers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"age"</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25</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headers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"city"</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New York</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&lt;/table&gt;</a:t>
            </a:r>
            <a:endParaRPr lang="en-US" sz="1400"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FAA8FE9F-2331-3E33-C684-166DF08D4521}"/>
              </a:ext>
            </a:extLst>
          </p:cNvPr>
          <p:cNvSpPr/>
          <p:nvPr/>
        </p:nvSpPr>
        <p:spPr>
          <a:xfrm>
            <a:off x="3276600" y="4346575"/>
            <a:ext cx="838200" cy="7620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8" name="Freeform: Shape 7">
            <a:extLst>
              <a:ext uri="{FF2B5EF4-FFF2-40B4-BE49-F238E27FC236}">
                <a16:creationId xmlns:a16="http://schemas.microsoft.com/office/drawing/2014/main" id="{D98A5A99-4098-426A-9770-F151D13C008B}"/>
              </a:ext>
            </a:extLst>
          </p:cNvPr>
          <p:cNvSpPr/>
          <p:nvPr/>
        </p:nvSpPr>
        <p:spPr>
          <a:xfrm>
            <a:off x="3895725" y="4165744"/>
            <a:ext cx="2495550" cy="177656"/>
          </a:xfrm>
          <a:custGeom>
            <a:avLst/>
            <a:gdLst>
              <a:gd name="connsiteX0" fmla="*/ 0 w 2495550"/>
              <a:gd name="connsiteY0" fmla="*/ 177656 h 177656"/>
              <a:gd name="connsiteX1" fmla="*/ 485775 w 2495550"/>
              <a:gd name="connsiteY1" fmla="*/ 6206 h 177656"/>
              <a:gd name="connsiteX2" fmla="*/ 2495550 w 2495550"/>
              <a:gd name="connsiteY2" fmla="*/ 34781 h 177656"/>
              <a:gd name="connsiteX3" fmla="*/ 2495550 w 2495550"/>
              <a:gd name="connsiteY3" fmla="*/ 34781 h 177656"/>
            </a:gdLst>
            <a:ahLst/>
            <a:cxnLst>
              <a:cxn ang="0">
                <a:pos x="connsiteX0" y="connsiteY0"/>
              </a:cxn>
              <a:cxn ang="0">
                <a:pos x="connsiteX1" y="connsiteY1"/>
              </a:cxn>
              <a:cxn ang="0">
                <a:pos x="connsiteX2" y="connsiteY2"/>
              </a:cxn>
              <a:cxn ang="0">
                <a:pos x="connsiteX3" y="connsiteY3"/>
              </a:cxn>
            </a:cxnLst>
            <a:rect l="l" t="t" r="r" b="b"/>
            <a:pathLst>
              <a:path w="2495550" h="177656">
                <a:moveTo>
                  <a:pt x="0" y="177656"/>
                </a:moveTo>
                <a:cubicBezTo>
                  <a:pt x="34925" y="103837"/>
                  <a:pt x="69850" y="30018"/>
                  <a:pt x="485775" y="6206"/>
                </a:cubicBezTo>
                <a:cubicBezTo>
                  <a:pt x="901700" y="-17607"/>
                  <a:pt x="2495550" y="34781"/>
                  <a:pt x="2495550" y="34781"/>
                </a:cubicBezTo>
                <a:lnTo>
                  <a:pt x="2495550" y="34781"/>
                </a:ln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3A44A74-76C9-5A20-20A0-CBFD82E0C2AD}"/>
              </a:ext>
            </a:extLst>
          </p:cNvPr>
          <p:cNvCxnSpPr>
            <a:cxnSpLocks/>
          </p:cNvCxnSpPr>
          <p:nvPr/>
        </p:nvCxnSpPr>
        <p:spPr>
          <a:xfrm>
            <a:off x="6019800" y="4194175"/>
            <a:ext cx="371475"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3" name="TextBox 12">
            <a:extLst>
              <a:ext uri="{FF2B5EF4-FFF2-40B4-BE49-F238E27FC236}">
                <a16:creationId xmlns:a16="http://schemas.microsoft.com/office/drawing/2014/main" id="{0B1187D9-F5BD-8369-A436-F37BE9331866}"/>
              </a:ext>
            </a:extLst>
          </p:cNvPr>
          <p:cNvSpPr txBox="1"/>
          <p:nvPr/>
        </p:nvSpPr>
        <p:spPr>
          <a:xfrm>
            <a:off x="6410325" y="4016519"/>
            <a:ext cx="962123" cy="369332"/>
          </a:xfrm>
          <a:prstGeom prst="rect">
            <a:avLst/>
          </a:prstGeom>
          <a:noFill/>
        </p:spPr>
        <p:txBody>
          <a:bodyPr wrap="none" rtlCol="0">
            <a:spAutoFit/>
          </a:bodyPr>
          <a:lstStyle/>
          <a:p>
            <a:r>
              <a:rPr lang="en-US" dirty="0">
                <a:solidFill>
                  <a:schemeClr val="bg1"/>
                </a:solidFill>
              </a:rPr>
              <a:t>unique</a:t>
            </a:r>
          </a:p>
        </p:txBody>
      </p:sp>
      <p:sp>
        <p:nvSpPr>
          <p:cNvPr id="14" name="Right Brace 13">
            <a:extLst>
              <a:ext uri="{FF2B5EF4-FFF2-40B4-BE49-F238E27FC236}">
                <a16:creationId xmlns:a16="http://schemas.microsoft.com/office/drawing/2014/main" id="{BA0E045E-B41B-1478-A355-1AA0A485F280}"/>
              </a:ext>
            </a:extLst>
          </p:cNvPr>
          <p:cNvSpPr/>
          <p:nvPr/>
        </p:nvSpPr>
        <p:spPr>
          <a:xfrm>
            <a:off x="5348473" y="4343400"/>
            <a:ext cx="518927" cy="7620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a:extLst>
              <a:ext uri="{FF2B5EF4-FFF2-40B4-BE49-F238E27FC236}">
                <a16:creationId xmlns:a16="http://schemas.microsoft.com/office/drawing/2014/main" id="{7F99E1EA-C1EC-7162-417F-479A5B687208}"/>
              </a:ext>
            </a:extLst>
          </p:cNvPr>
          <p:cNvSpPr txBox="1"/>
          <p:nvPr/>
        </p:nvSpPr>
        <p:spPr>
          <a:xfrm>
            <a:off x="5638800" y="2967037"/>
            <a:ext cx="914400" cy="91440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6A81961B-05C8-3E87-EA5D-37247966EA77}"/>
              </a:ext>
            </a:extLst>
          </p:cNvPr>
          <p:cNvSpPr txBox="1"/>
          <p:nvPr/>
        </p:nvSpPr>
        <p:spPr>
          <a:xfrm>
            <a:off x="5898541" y="4545310"/>
            <a:ext cx="5029200" cy="369332"/>
          </a:xfrm>
          <a:prstGeom prst="rect">
            <a:avLst/>
          </a:prstGeom>
          <a:noFill/>
        </p:spPr>
        <p:txBody>
          <a:bodyPr wrap="square" rtlCol="0">
            <a:spAutoFit/>
          </a:bodyPr>
          <a:lstStyle/>
          <a:p>
            <a:r>
              <a:rPr kumimoji="0" lang="en-US" altLang="en-US" sz="1800" b="1" i="0" u="none" strike="noStrike" cap="none" normalizeH="0" baseline="0" dirty="0">
                <a:ln>
                  <a:noFill/>
                </a:ln>
                <a:solidFill>
                  <a:schemeClr val="bg1"/>
                </a:solidFill>
                <a:effectLst/>
                <a:latin typeface="Arial Unicode MS"/>
              </a:rPr>
              <a:t>id</a:t>
            </a:r>
            <a:r>
              <a:rPr kumimoji="0" lang="en-US" altLang="en-US" sz="1800" b="0" i="0" u="none" strike="noStrike" cap="none" normalizeH="0" baseline="0" dirty="0">
                <a:ln>
                  <a:noFill/>
                </a:ln>
                <a:solidFill>
                  <a:schemeClr val="bg1"/>
                </a:solidFill>
                <a:effectLst/>
              </a:rPr>
              <a:t> attribute can be applied to </a:t>
            </a:r>
            <a:r>
              <a:rPr kumimoji="0" lang="en-US" altLang="en-US" sz="1800" b="1" i="0" u="none" strike="noStrike" cap="none" normalizeH="0" baseline="0" dirty="0">
                <a:ln>
                  <a:noFill/>
                </a:ln>
                <a:solidFill>
                  <a:schemeClr val="bg1"/>
                </a:solidFill>
                <a:effectLst/>
                <a:latin typeface="Arial Unicode MS"/>
              </a:rPr>
              <a:t>&lt;</a:t>
            </a:r>
            <a:r>
              <a:rPr kumimoji="0" lang="en-US" altLang="en-US" sz="1800" b="1" i="0" u="none" strike="noStrike" cap="none" normalizeH="0" baseline="0" dirty="0" err="1">
                <a:ln>
                  <a:noFill/>
                </a:ln>
                <a:solidFill>
                  <a:schemeClr val="bg1"/>
                </a:solidFill>
                <a:effectLst/>
                <a:latin typeface="Arial Unicode MS"/>
              </a:rPr>
              <a:t>th</a:t>
            </a:r>
            <a:r>
              <a:rPr kumimoji="0" lang="en-US" altLang="en-US" sz="1800" b="1" i="0" u="none" strike="noStrike" cap="none" normalizeH="0" baseline="0" dirty="0">
                <a:ln>
                  <a:noFill/>
                </a:ln>
                <a:solidFill>
                  <a:schemeClr val="bg1"/>
                </a:solidFill>
                <a:effectLst/>
                <a:latin typeface="Arial Unicode MS"/>
              </a:rPr>
              <a:t>&gt;</a:t>
            </a:r>
            <a:r>
              <a:rPr kumimoji="0" lang="en-US" altLang="en-US" sz="1800" b="1" i="0" u="none" strike="noStrike" cap="none" normalizeH="0" baseline="0" dirty="0">
                <a:ln>
                  <a:noFill/>
                </a:ln>
                <a:solidFill>
                  <a:schemeClr val="bg1"/>
                </a:solidFill>
                <a:effectLst/>
              </a:rPr>
              <a:t> </a:t>
            </a:r>
            <a:r>
              <a:rPr kumimoji="0" lang="en-US" altLang="en-US" sz="1800" b="0" i="0" u="none" strike="noStrike" cap="none" normalizeH="0" baseline="0" dirty="0">
                <a:ln>
                  <a:noFill/>
                </a:ln>
                <a:solidFill>
                  <a:schemeClr val="bg1"/>
                </a:solidFill>
                <a:effectLst/>
              </a:rPr>
              <a:t>cells</a:t>
            </a:r>
            <a:endParaRPr lang="en-US" dirty="0">
              <a:solidFill>
                <a:schemeClr val="bg1"/>
              </a:solidFill>
            </a:endParaRPr>
          </a:p>
        </p:txBody>
      </p:sp>
      <p:sp>
        <p:nvSpPr>
          <p:cNvPr id="17" name="Rectangle: Rounded Corners 16">
            <a:extLst>
              <a:ext uri="{FF2B5EF4-FFF2-40B4-BE49-F238E27FC236}">
                <a16:creationId xmlns:a16="http://schemas.microsoft.com/office/drawing/2014/main" id="{D3DED3F7-49D8-6BCB-731E-03B48E2D07E5}"/>
              </a:ext>
            </a:extLst>
          </p:cNvPr>
          <p:cNvSpPr/>
          <p:nvPr/>
        </p:nvSpPr>
        <p:spPr>
          <a:xfrm>
            <a:off x="3276600" y="5413375"/>
            <a:ext cx="1371600" cy="7620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8" name="Freeform: Shape 17">
            <a:extLst>
              <a:ext uri="{FF2B5EF4-FFF2-40B4-BE49-F238E27FC236}">
                <a16:creationId xmlns:a16="http://schemas.microsoft.com/office/drawing/2014/main" id="{C5BFA11E-35B9-C6BA-A8B2-BC7D271C9231}"/>
              </a:ext>
            </a:extLst>
          </p:cNvPr>
          <p:cNvSpPr/>
          <p:nvPr/>
        </p:nvSpPr>
        <p:spPr>
          <a:xfrm flipV="1">
            <a:off x="4048124" y="6200630"/>
            <a:ext cx="1132131" cy="193933"/>
          </a:xfrm>
          <a:custGeom>
            <a:avLst/>
            <a:gdLst>
              <a:gd name="connsiteX0" fmla="*/ 0 w 2495550"/>
              <a:gd name="connsiteY0" fmla="*/ 177656 h 177656"/>
              <a:gd name="connsiteX1" fmla="*/ 485775 w 2495550"/>
              <a:gd name="connsiteY1" fmla="*/ 6206 h 177656"/>
              <a:gd name="connsiteX2" fmla="*/ 2495550 w 2495550"/>
              <a:gd name="connsiteY2" fmla="*/ 34781 h 177656"/>
              <a:gd name="connsiteX3" fmla="*/ 2495550 w 2495550"/>
              <a:gd name="connsiteY3" fmla="*/ 34781 h 177656"/>
            </a:gdLst>
            <a:ahLst/>
            <a:cxnLst>
              <a:cxn ang="0">
                <a:pos x="connsiteX0" y="connsiteY0"/>
              </a:cxn>
              <a:cxn ang="0">
                <a:pos x="connsiteX1" y="connsiteY1"/>
              </a:cxn>
              <a:cxn ang="0">
                <a:pos x="connsiteX2" y="connsiteY2"/>
              </a:cxn>
              <a:cxn ang="0">
                <a:pos x="connsiteX3" y="connsiteY3"/>
              </a:cxn>
            </a:cxnLst>
            <a:rect l="l" t="t" r="r" b="b"/>
            <a:pathLst>
              <a:path w="2495550" h="177656">
                <a:moveTo>
                  <a:pt x="0" y="177656"/>
                </a:moveTo>
                <a:cubicBezTo>
                  <a:pt x="34925" y="103837"/>
                  <a:pt x="69850" y="30018"/>
                  <a:pt x="485775" y="6206"/>
                </a:cubicBezTo>
                <a:cubicBezTo>
                  <a:pt x="901700" y="-17607"/>
                  <a:pt x="2495550" y="34781"/>
                  <a:pt x="2495550" y="34781"/>
                </a:cubicBezTo>
                <a:lnTo>
                  <a:pt x="2495550" y="34781"/>
                </a:ln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CE0A6EB6-54A5-43BB-98F7-375692281E0E}"/>
              </a:ext>
            </a:extLst>
          </p:cNvPr>
          <p:cNvSpPr txBox="1"/>
          <p:nvPr/>
        </p:nvSpPr>
        <p:spPr>
          <a:xfrm>
            <a:off x="5180256" y="6200631"/>
            <a:ext cx="5030544" cy="307777"/>
          </a:xfrm>
          <a:prstGeom prst="rect">
            <a:avLst/>
          </a:prstGeom>
          <a:noFill/>
        </p:spPr>
        <p:txBody>
          <a:bodyPr wrap="none" rtlCol="0">
            <a:spAutoFit/>
          </a:bodyPr>
          <a:lstStyle/>
          <a:p>
            <a:r>
              <a:rPr kumimoji="0" lang="en-US" altLang="en-US" sz="1400" b="0" i="0" u="none" strike="noStrike" cap="none" normalizeH="0" baseline="0" dirty="0">
                <a:ln>
                  <a:noFill/>
                </a:ln>
                <a:solidFill>
                  <a:schemeClr val="bg1"/>
                </a:solidFill>
                <a:effectLst/>
                <a:latin typeface="Arial" panose="020B0604020202020204" pitchFamily="34" charset="0"/>
              </a:rPr>
              <a:t>Used in </a:t>
            </a:r>
            <a:r>
              <a:rPr kumimoji="0" lang="en-US" altLang="en-US" sz="1400" b="1" i="0" u="none" strike="noStrike" cap="none" normalizeH="0" baseline="0" dirty="0">
                <a:ln>
                  <a:noFill/>
                </a:ln>
                <a:solidFill>
                  <a:schemeClr val="bg1"/>
                </a:solidFill>
                <a:effectLst/>
                <a:latin typeface="Arial Unicode MS"/>
              </a:rPr>
              <a:t>&lt;td&gt;</a:t>
            </a:r>
            <a:r>
              <a:rPr kumimoji="0" lang="en-US" altLang="en-US" sz="1400" b="1" i="0" u="none" strike="noStrike" cap="none" normalizeH="0" baseline="0" dirty="0">
                <a:ln>
                  <a:noFill/>
                </a:ln>
                <a:solidFill>
                  <a:schemeClr val="bg1"/>
                </a:solidFill>
                <a:effectLst/>
              </a:rPr>
              <a:t> </a:t>
            </a:r>
            <a:r>
              <a:rPr kumimoji="0" lang="en-US" altLang="en-US" sz="1400" b="0" i="0" u="none" strike="noStrike" cap="none" normalizeH="0" baseline="0" dirty="0">
                <a:ln>
                  <a:noFill/>
                </a:ln>
                <a:solidFill>
                  <a:schemeClr val="bg1"/>
                </a:solidFill>
                <a:effectLst/>
              </a:rPr>
              <a:t>elements </a:t>
            </a:r>
            <a:r>
              <a:rPr kumimoji="0" lang="en-US" altLang="en-US" sz="1400" b="0" i="1" u="none" strike="noStrike" cap="none" normalizeH="0" baseline="0" dirty="0">
                <a:ln>
                  <a:noFill/>
                </a:ln>
                <a:solidFill>
                  <a:schemeClr val="bg1"/>
                </a:solidFill>
                <a:effectLst/>
              </a:rPr>
              <a:t>to link data cells with header cells</a:t>
            </a:r>
            <a:endParaRPr lang="en-US" sz="1400" i="1" dirty="0">
              <a:solidFill>
                <a:schemeClr val="bg1"/>
              </a:solidFill>
            </a:endParaRPr>
          </a:p>
        </p:txBody>
      </p:sp>
    </p:spTree>
    <p:extLst>
      <p:ext uri="{BB962C8B-B14F-4D97-AF65-F5344CB8AC3E}">
        <p14:creationId xmlns:p14="http://schemas.microsoft.com/office/powerpoint/2010/main" val="427500123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643" y="603890"/>
            <a:ext cx="7605357" cy="384721"/>
          </a:xfrm>
          <a:prstGeom prst="rect">
            <a:avLst/>
          </a:prstGeom>
        </p:spPr>
        <p:txBody>
          <a:bodyPr vert="horz" wrap="square" lIns="0" tIns="15240" rIns="0" bIns="0" rtlCol="0">
            <a:spAutoFit/>
          </a:bodyPr>
          <a:lstStyle/>
          <a:p>
            <a:pPr marL="12700">
              <a:lnSpc>
                <a:spcPct val="100000"/>
              </a:lnSpc>
              <a:spcBef>
                <a:spcPts val="120"/>
              </a:spcBef>
            </a:pPr>
            <a:r>
              <a:rPr lang="en-US" sz="2400" b="1" dirty="0"/>
              <a:t>Example of </a:t>
            </a:r>
            <a:r>
              <a:rPr sz="2400" b="1" dirty="0"/>
              <a:t>Table Accessibility</a:t>
            </a:r>
          </a:p>
        </p:txBody>
      </p:sp>
      <p:sp>
        <p:nvSpPr>
          <p:cNvPr id="8" name="Date Placeholder 7">
            <a:extLst>
              <a:ext uri="{FF2B5EF4-FFF2-40B4-BE49-F238E27FC236}">
                <a16:creationId xmlns:a16="http://schemas.microsoft.com/office/drawing/2014/main" id="{03418227-2E60-8677-F0F5-CD373252B5C7}"/>
              </a:ext>
            </a:extLst>
          </p:cNvPr>
          <p:cNvSpPr>
            <a:spLocks noGrp="1"/>
          </p:cNvSpPr>
          <p:nvPr>
            <p:ph type="dt" sz="half" idx="10"/>
          </p:nvPr>
        </p:nvSpPr>
        <p:spPr/>
        <p:txBody>
          <a:bodyPr/>
          <a:lstStyle/>
          <a:p>
            <a:r>
              <a:rPr lang="en-US"/>
              <a:t>11/16/2024</a:t>
            </a:r>
          </a:p>
        </p:txBody>
      </p:sp>
      <p:sp>
        <p:nvSpPr>
          <p:cNvPr id="11" name="Slide Number Placeholder 10">
            <a:extLst>
              <a:ext uri="{FF2B5EF4-FFF2-40B4-BE49-F238E27FC236}">
                <a16:creationId xmlns:a16="http://schemas.microsoft.com/office/drawing/2014/main" id="{065C6C5A-9DAA-FF26-6FB5-CF52D2E0B77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109</a:t>
            </a:fld>
            <a:endParaRPr lang="en-US" dirty="0"/>
          </a:p>
        </p:txBody>
      </p:sp>
      <p:pic>
        <p:nvPicPr>
          <p:cNvPr id="4" name="object 4"/>
          <p:cNvPicPr/>
          <p:nvPr/>
        </p:nvPicPr>
        <p:blipFill>
          <a:blip r:embed="rId2" cstate="print"/>
          <a:stretch>
            <a:fillRect/>
          </a:stretch>
        </p:blipFill>
        <p:spPr>
          <a:xfrm>
            <a:off x="1157643" y="1202728"/>
            <a:ext cx="4936871" cy="5256657"/>
          </a:xfrm>
          <a:prstGeom prst="rect">
            <a:avLst/>
          </a:prstGeom>
        </p:spPr>
      </p:pic>
      <p:pic>
        <p:nvPicPr>
          <p:cNvPr id="5" name="object 5"/>
          <p:cNvPicPr/>
          <p:nvPr/>
        </p:nvPicPr>
        <p:blipFill>
          <a:blip r:embed="rId3" cstate="print"/>
          <a:stretch>
            <a:fillRect/>
          </a:stretch>
        </p:blipFill>
        <p:spPr>
          <a:xfrm>
            <a:off x="6328790" y="2864865"/>
            <a:ext cx="5297170" cy="1540510"/>
          </a:xfrm>
          <a:prstGeom prst="rect">
            <a:avLst/>
          </a:prstGeom>
        </p:spPr>
      </p:pic>
      <p:sp>
        <p:nvSpPr>
          <p:cNvPr id="6" name="Rectangle: Rounded Corners 5">
            <a:extLst>
              <a:ext uri="{FF2B5EF4-FFF2-40B4-BE49-F238E27FC236}">
                <a16:creationId xmlns:a16="http://schemas.microsoft.com/office/drawing/2014/main" id="{6638C767-616C-86A9-3F88-563618C758DC}"/>
              </a:ext>
            </a:extLst>
          </p:cNvPr>
          <p:cNvSpPr/>
          <p:nvPr/>
        </p:nvSpPr>
        <p:spPr>
          <a:xfrm>
            <a:off x="2895600" y="2670175"/>
            <a:ext cx="990600" cy="685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7" name="Freeform: Shape 6">
            <a:extLst>
              <a:ext uri="{FF2B5EF4-FFF2-40B4-BE49-F238E27FC236}">
                <a16:creationId xmlns:a16="http://schemas.microsoft.com/office/drawing/2014/main" id="{C60C2073-2358-C801-48DF-74D6EC24CC16}"/>
              </a:ext>
            </a:extLst>
          </p:cNvPr>
          <p:cNvSpPr/>
          <p:nvPr/>
        </p:nvSpPr>
        <p:spPr>
          <a:xfrm>
            <a:off x="3409950" y="2030228"/>
            <a:ext cx="4810125" cy="1008247"/>
          </a:xfrm>
          <a:custGeom>
            <a:avLst/>
            <a:gdLst>
              <a:gd name="connsiteX0" fmla="*/ 0 w 4810125"/>
              <a:gd name="connsiteY0" fmla="*/ 617722 h 1008247"/>
              <a:gd name="connsiteX1" fmla="*/ 2990850 w 4810125"/>
              <a:gd name="connsiteY1" fmla="*/ 8122 h 1008247"/>
              <a:gd name="connsiteX2" fmla="*/ 4810125 w 4810125"/>
              <a:gd name="connsiteY2" fmla="*/ 1008247 h 1008247"/>
            </a:gdLst>
            <a:ahLst/>
            <a:cxnLst>
              <a:cxn ang="0">
                <a:pos x="connsiteX0" y="connsiteY0"/>
              </a:cxn>
              <a:cxn ang="0">
                <a:pos x="connsiteX1" y="connsiteY1"/>
              </a:cxn>
              <a:cxn ang="0">
                <a:pos x="connsiteX2" y="connsiteY2"/>
              </a:cxn>
            </a:cxnLst>
            <a:rect l="l" t="t" r="r" b="b"/>
            <a:pathLst>
              <a:path w="4810125" h="1008247">
                <a:moveTo>
                  <a:pt x="0" y="617722"/>
                </a:moveTo>
                <a:cubicBezTo>
                  <a:pt x="1094581" y="280378"/>
                  <a:pt x="2189163" y="-56965"/>
                  <a:pt x="2990850" y="8122"/>
                </a:cubicBezTo>
                <a:cubicBezTo>
                  <a:pt x="3792537" y="73209"/>
                  <a:pt x="4301331" y="540728"/>
                  <a:pt x="4810125" y="1008247"/>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9F51F2F-3258-089F-5BCE-69ADBAEF9E02}"/>
              </a:ext>
            </a:extLst>
          </p:cNvPr>
          <p:cNvSpPr/>
          <p:nvPr/>
        </p:nvSpPr>
        <p:spPr>
          <a:xfrm>
            <a:off x="3276600" y="1877828"/>
            <a:ext cx="609600" cy="182747"/>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0" name="Freeform: Shape 9">
            <a:extLst>
              <a:ext uri="{FF2B5EF4-FFF2-40B4-BE49-F238E27FC236}">
                <a16:creationId xmlns:a16="http://schemas.microsoft.com/office/drawing/2014/main" id="{BA17CBB8-2691-A768-2D5E-00FEBE48688F}"/>
              </a:ext>
            </a:extLst>
          </p:cNvPr>
          <p:cNvSpPr/>
          <p:nvPr/>
        </p:nvSpPr>
        <p:spPr>
          <a:xfrm>
            <a:off x="3600450" y="1712728"/>
            <a:ext cx="5297170" cy="1297172"/>
          </a:xfrm>
          <a:custGeom>
            <a:avLst/>
            <a:gdLst>
              <a:gd name="connsiteX0" fmla="*/ 0 w 4714875"/>
              <a:gd name="connsiteY0" fmla="*/ 180850 h 1590550"/>
              <a:gd name="connsiteX1" fmla="*/ 2286000 w 4714875"/>
              <a:gd name="connsiteY1" fmla="*/ 123700 h 1590550"/>
              <a:gd name="connsiteX2" fmla="*/ 4714875 w 4714875"/>
              <a:gd name="connsiteY2" fmla="*/ 1590550 h 1590550"/>
            </a:gdLst>
            <a:ahLst/>
            <a:cxnLst>
              <a:cxn ang="0">
                <a:pos x="connsiteX0" y="connsiteY0"/>
              </a:cxn>
              <a:cxn ang="0">
                <a:pos x="connsiteX1" y="connsiteY1"/>
              </a:cxn>
              <a:cxn ang="0">
                <a:pos x="connsiteX2" y="connsiteY2"/>
              </a:cxn>
            </a:cxnLst>
            <a:rect l="l" t="t" r="r" b="b"/>
            <a:pathLst>
              <a:path w="4714875" h="1590550">
                <a:moveTo>
                  <a:pt x="0" y="180850"/>
                </a:moveTo>
                <a:cubicBezTo>
                  <a:pt x="750094" y="34800"/>
                  <a:pt x="1500188" y="-111250"/>
                  <a:pt x="2286000" y="123700"/>
                </a:cubicBezTo>
                <a:cubicBezTo>
                  <a:pt x="3071813" y="358650"/>
                  <a:pt x="3893344" y="974600"/>
                  <a:pt x="4714875" y="1590550"/>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9C612-D119-14FD-081A-8F320CDC9F0C}"/>
              </a:ext>
            </a:extLst>
          </p:cNvPr>
          <p:cNvSpPr>
            <a:spLocks noGrp="1"/>
          </p:cNvSpPr>
          <p:nvPr>
            <p:ph type="title"/>
          </p:nvPr>
        </p:nvSpPr>
        <p:spPr/>
        <p:txBody>
          <a:bodyPr/>
          <a:lstStyle/>
          <a:p>
            <a:r>
              <a:rPr lang="en-US" dirty="0"/>
              <a:t>HTML Attributes</a:t>
            </a:r>
          </a:p>
        </p:txBody>
      </p:sp>
      <p:sp>
        <p:nvSpPr>
          <p:cNvPr id="3" name="Content Placeholder 2">
            <a:extLst>
              <a:ext uri="{FF2B5EF4-FFF2-40B4-BE49-F238E27FC236}">
                <a16:creationId xmlns:a16="http://schemas.microsoft.com/office/drawing/2014/main" id="{70D4482E-37FA-FEE4-36EB-D819364AE72D}"/>
              </a:ext>
            </a:extLst>
          </p:cNvPr>
          <p:cNvSpPr>
            <a:spLocks noGrp="1"/>
          </p:cNvSpPr>
          <p:nvPr>
            <p:ph idx="1"/>
          </p:nvPr>
        </p:nvSpPr>
        <p:spPr/>
        <p:txBody>
          <a:bodyPr>
            <a:normAutofit fontScale="92500" lnSpcReduction="20000"/>
          </a:bodyPr>
          <a:lstStyle/>
          <a:p>
            <a:pPr>
              <a:lnSpc>
                <a:spcPct val="110000"/>
              </a:lnSpc>
            </a:pPr>
            <a:r>
              <a:rPr lang="en-US" dirty="0"/>
              <a:t> We </a:t>
            </a:r>
            <a:r>
              <a:rPr lang="en-US" dirty="0">
                <a:solidFill>
                  <a:srgbClr val="FFFF00"/>
                </a:solidFill>
              </a:rPr>
              <a:t>can add multiple attributes in one HTML element</a:t>
            </a:r>
            <a:r>
              <a:rPr lang="en-US" dirty="0"/>
              <a:t>, but need to give space between two attributes.</a:t>
            </a:r>
          </a:p>
          <a:p>
            <a:pPr>
              <a:lnSpc>
                <a:spcPct val="110000"/>
              </a:lnSpc>
            </a:pPr>
            <a:r>
              <a:rPr lang="en-US" dirty="0"/>
              <a:t> Syntax:</a:t>
            </a:r>
          </a:p>
          <a:p>
            <a:pPr marL="457200" lvl="1" indent="0">
              <a:lnSpc>
                <a:spcPct val="110000"/>
              </a:lnSpc>
              <a:buNone/>
            </a:pPr>
            <a:r>
              <a:rPr lang="en-US" dirty="0"/>
              <a:t> </a:t>
            </a:r>
            <a:r>
              <a:rPr lang="en-US" b="1" dirty="0"/>
              <a:t>&lt;element </a:t>
            </a:r>
            <a:r>
              <a:rPr lang="en-US" b="1" dirty="0" err="1">
                <a:solidFill>
                  <a:srgbClr val="FFFF00"/>
                </a:solidFill>
              </a:rPr>
              <a:t>attribute_name</a:t>
            </a:r>
            <a:r>
              <a:rPr lang="en-US" b="1" dirty="0">
                <a:solidFill>
                  <a:srgbClr val="FFFF00"/>
                </a:solidFill>
              </a:rPr>
              <a:t>="value"</a:t>
            </a:r>
            <a:r>
              <a:rPr lang="en-US" b="1" dirty="0"/>
              <a:t>&gt; Content Here &lt;/element&gt;</a:t>
            </a:r>
          </a:p>
          <a:p>
            <a:pPr marL="400050">
              <a:lnSpc>
                <a:spcPct val="110000"/>
              </a:lnSpc>
            </a:pPr>
            <a:r>
              <a:rPr lang="en-US" dirty="0"/>
              <a:t>Example </a:t>
            </a:r>
          </a:p>
          <a:p>
            <a:pPr marL="914400" lvl="1" indent="-400050">
              <a:lnSpc>
                <a:spcPct val="110000"/>
              </a:lnSpc>
              <a:buFont typeface="+mj-lt"/>
              <a:buAutoNum type="romanLcPeriod"/>
            </a:pPr>
            <a:r>
              <a:rPr lang="en-US" dirty="0"/>
              <a:t>The </a:t>
            </a:r>
            <a:r>
              <a:rPr lang="en-US" b="1" dirty="0" err="1"/>
              <a:t>href</a:t>
            </a:r>
            <a:r>
              <a:rPr lang="en-US" dirty="0"/>
              <a:t> Attribute</a:t>
            </a:r>
          </a:p>
          <a:p>
            <a:pPr marL="914400" lvl="2" indent="0">
              <a:lnSpc>
                <a:spcPct val="110000"/>
              </a:lnSpc>
              <a:buNone/>
            </a:pPr>
            <a:r>
              <a:rPr lang="en-US" dirty="0"/>
              <a:t>&lt;a </a:t>
            </a:r>
            <a:r>
              <a:rPr lang="en-US" dirty="0" err="1"/>
              <a:t>href</a:t>
            </a:r>
            <a:r>
              <a:rPr lang="en-US" dirty="0"/>
              <a:t>="https://www.w3schools.com"&gt;This is a link&lt;/a&gt; </a:t>
            </a:r>
          </a:p>
          <a:p>
            <a:pPr marL="914400" lvl="1" indent="-400050">
              <a:lnSpc>
                <a:spcPct val="110000"/>
              </a:lnSpc>
              <a:buFont typeface="+mj-lt"/>
              <a:buAutoNum type="romanLcPeriod"/>
            </a:pPr>
            <a:r>
              <a:rPr lang="en-US" dirty="0"/>
              <a:t>The </a:t>
            </a:r>
            <a:r>
              <a:rPr lang="en-US" b="1" dirty="0" err="1"/>
              <a:t>src</a:t>
            </a:r>
            <a:r>
              <a:rPr lang="en-US" b="1" dirty="0"/>
              <a:t>,</a:t>
            </a:r>
            <a:r>
              <a:rPr lang="en-US" dirty="0"/>
              <a:t> </a:t>
            </a:r>
            <a:r>
              <a:rPr lang="en-US" b="1" dirty="0"/>
              <a:t>width </a:t>
            </a:r>
            <a:r>
              <a:rPr lang="en-US" dirty="0"/>
              <a:t>and </a:t>
            </a:r>
            <a:r>
              <a:rPr lang="en-US" b="1" dirty="0"/>
              <a:t>height </a:t>
            </a:r>
            <a:r>
              <a:rPr lang="en-US" dirty="0"/>
              <a:t>Attributes </a:t>
            </a:r>
          </a:p>
          <a:p>
            <a:pPr marL="914400" lvl="2" indent="0">
              <a:lnSpc>
                <a:spcPct val="110000"/>
              </a:lnSpc>
              <a:buNone/>
            </a:pPr>
            <a:r>
              <a:rPr lang="en-US" dirty="0"/>
              <a:t>&lt;</a:t>
            </a:r>
            <a:r>
              <a:rPr lang="en-US" dirty="0" err="1"/>
              <a:t>img</a:t>
            </a:r>
            <a:r>
              <a:rPr lang="en-US" dirty="0"/>
              <a:t> </a:t>
            </a:r>
            <a:r>
              <a:rPr lang="en-US" dirty="0" err="1"/>
              <a:t>src</a:t>
            </a:r>
            <a:r>
              <a:rPr lang="en-US" dirty="0"/>
              <a:t>="img_girl.jpg" width="500" height="600"&gt; </a:t>
            </a:r>
          </a:p>
          <a:p>
            <a:pPr marL="914400" lvl="1" indent="-400050">
              <a:lnSpc>
                <a:spcPct val="110000"/>
              </a:lnSpc>
              <a:buFont typeface="+mj-lt"/>
              <a:buAutoNum type="romanLcPeriod"/>
            </a:pPr>
            <a:r>
              <a:rPr lang="en-US" dirty="0"/>
              <a:t>The </a:t>
            </a:r>
            <a:r>
              <a:rPr lang="en-US" b="1" dirty="0"/>
              <a:t>title</a:t>
            </a:r>
            <a:r>
              <a:rPr lang="en-US" dirty="0"/>
              <a:t> Attribute</a:t>
            </a:r>
          </a:p>
          <a:p>
            <a:pPr marL="914400" lvl="2" indent="0">
              <a:lnSpc>
                <a:spcPct val="110000"/>
              </a:lnSpc>
              <a:buNone/>
            </a:pPr>
            <a:r>
              <a:rPr lang="en-US" dirty="0"/>
              <a:t>&lt;p title="I'm a tooltip"&gt; This is a paragraph. &lt;/p&gt;</a:t>
            </a:r>
          </a:p>
        </p:txBody>
      </p:sp>
      <p:sp>
        <p:nvSpPr>
          <p:cNvPr id="4" name="Date Placeholder 3">
            <a:extLst>
              <a:ext uri="{FF2B5EF4-FFF2-40B4-BE49-F238E27FC236}">
                <a16:creationId xmlns:a16="http://schemas.microsoft.com/office/drawing/2014/main" id="{297758FC-4ABB-FFD3-5617-D61065BCACF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9459FD4-C3B2-73CB-7D29-65E42646BF56}"/>
              </a:ext>
            </a:extLst>
          </p:cNvPr>
          <p:cNvSpPr>
            <a:spLocks noGrp="1"/>
          </p:cNvSpPr>
          <p:nvPr>
            <p:ph type="sldNum" sz="quarter" idx="12"/>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13098714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1F93-E278-7F4C-E071-79B73703FF51}"/>
              </a:ext>
            </a:extLst>
          </p:cNvPr>
          <p:cNvSpPr>
            <a:spLocks noGrp="1"/>
          </p:cNvSpPr>
          <p:nvPr>
            <p:ph type="title"/>
          </p:nvPr>
        </p:nvSpPr>
        <p:spPr/>
        <p:txBody>
          <a:bodyPr/>
          <a:lstStyle/>
          <a:p>
            <a:r>
              <a:rPr lang="en-US" dirty="0"/>
              <a:t>How to Linearize Tables</a:t>
            </a:r>
          </a:p>
        </p:txBody>
      </p:sp>
      <p:sp>
        <p:nvSpPr>
          <p:cNvPr id="3" name="Content Placeholder 2">
            <a:extLst>
              <a:ext uri="{FF2B5EF4-FFF2-40B4-BE49-F238E27FC236}">
                <a16:creationId xmlns:a16="http://schemas.microsoft.com/office/drawing/2014/main" id="{52936CFE-67B1-0505-8958-225E97ED9F2D}"/>
              </a:ext>
            </a:extLst>
          </p:cNvPr>
          <p:cNvSpPr>
            <a:spLocks noGrp="1"/>
          </p:cNvSpPr>
          <p:nvPr>
            <p:ph idx="1"/>
          </p:nvPr>
        </p:nvSpPr>
        <p:spPr/>
        <p:txBody>
          <a:bodyPr/>
          <a:lstStyle/>
          <a:p>
            <a:r>
              <a:rPr lang="en-US" b="1" dirty="0"/>
              <a:t>Linearization</a:t>
            </a:r>
            <a:r>
              <a:rPr lang="en-US" dirty="0"/>
              <a:t> is the </a:t>
            </a:r>
            <a:r>
              <a:rPr lang="en-US" dirty="0">
                <a:solidFill>
                  <a:srgbClr val="FFFF00"/>
                </a:solidFill>
              </a:rPr>
              <a:t>process of making tables </a:t>
            </a:r>
            <a:r>
              <a:rPr lang="en-US" b="1" i="1" dirty="0">
                <a:solidFill>
                  <a:srgbClr val="FFFF00"/>
                </a:solidFill>
              </a:rPr>
              <a:t>readable</a:t>
            </a:r>
            <a:r>
              <a:rPr lang="en-US" dirty="0">
                <a:solidFill>
                  <a:srgbClr val="FFFF00"/>
                </a:solidFill>
              </a:rPr>
              <a:t> in a logical order for users </a:t>
            </a:r>
            <a:r>
              <a:rPr lang="en-US" dirty="0"/>
              <a:t>of assistive technologies. </a:t>
            </a:r>
          </a:p>
          <a:p>
            <a:r>
              <a:rPr lang="en-US" dirty="0"/>
              <a:t>This involves </a:t>
            </a:r>
            <a:r>
              <a:rPr lang="en-US" dirty="0">
                <a:solidFill>
                  <a:srgbClr val="FFFF00"/>
                </a:solidFill>
              </a:rPr>
              <a:t>simplifying complex table structures</a:t>
            </a:r>
            <a:r>
              <a:rPr lang="en-US" dirty="0"/>
              <a:t>, such as </a:t>
            </a:r>
          </a:p>
          <a:p>
            <a:pPr lvl="1"/>
            <a:r>
              <a:rPr lang="en-US" dirty="0"/>
              <a:t>reducing nested tables or </a:t>
            </a:r>
          </a:p>
          <a:p>
            <a:pPr lvl="1"/>
            <a:r>
              <a:rPr lang="en-US" dirty="0"/>
              <a:t>using </a:t>
            </a:r>
            <a:r>
              <a:rPr lang="en-US" b="1" dirty="0"/>
              <a:t>&lt;</a:t>
            </a:r>
            <a:r>
              <a:rPr lang="en-US" b="1" dirty="0" err="1"/>
              <a:t>thead</a:t>
            </a:r>
            <a:r>
              <a:rPr lang="en-US" b="1" dirty="0"/>
              <a:t>&gt;, &lt;</a:t>
            </a:r>
            <a:r>
              <a:rPr lang="en-US" b="1" dirty="0" err="1"/>
              <a:t>tbody</a:t>
            </a:r>
            <a:r>
              <a:rPr lang="en-US" b="1" dirty="0"/>
              <a:t>&gt;, &lt;</a:t>
            </a:r>
            <a:r>
              <a:rPr lang="en-US" b="1" dirty="0" err="1"/>
              <a:t>tfoot</a:t>
            </a:r>
            <a:r>
              <a:rPr lang="en-US" b="1" dirty="0"/>
              <a:t>&gt;, </a:t>
            </a:r>
            <a:r>
              <a:rPr lang="en-US" dirty="0"/>
              <a:t>and </a:t>
            </a:r>
          </a:p>
          <a:p>
            <a:pPr lvl="1"/>
            <a:r>
              <a:rPr lang="en-US" b="1" dirty="0"/>
              <a:t>scope/headers </a:t>
            </a:r>
            <a:r>
              <a:rPr lang="en-US" dirty="0"/>
              <a:t>attributes, </a:t>
            </a:r>
          </a:p>
          <a:p>
            <a:pPr lvl="1"/>
            <a:r>
              <a:rPr lang="en-US" dirty="0"/>
              <a:t>so that screen readers can </a:t>
            </a:r>
            <a:r>
              <a:rPr lang="en-US" dirty="0">
                <a:solidFill>
                  <a:srgbClr val="FFFF00"/>
                </a:solidFill>
              </a:rPr>
              <a:t>convey table content in a meaningful, linear flow</a:t>
            </a:r>
            <a:r>
              <a:rPr lang="en-US" dirty="0"/>
              <a:t>.</a:t>
            </a:r>
          </a:p>
        </p:txBody>
      </p:sp>
      <p:sp>
        <p:nvSpPr>
          <p:cNvPr id="4" name="Date Placeholder 3">
            <a:extLst>
              <a:ext uri="{FF2B5EF4-FFF2-40B4-BE49-F238E27FC236}">
                <a16:creationId xmlns:a16="http://schemas.microsoft.com/office/drawing/2014/main" id="{A0BD622F-1B06-B47F-CBC2-DE0983A0105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DCA67604-25D7-0943-2BAD-607F004E484A}"/>
              </a:ext>
            </a:extLst>
          </p:cNvPr>
          <p:cNvSpPr>
            <a:spLocks noGrp="1"/>
          </p:cNvSpPr>
          <p:nvPr>
            <p:ph type="sldNum" sz="quarter" idx="12"/>
          </p:nvPr>
        </p:nvSpPr>
        <p:spPr/>
        <p:txBody>
          <a:bodyPr/>
          <a:lstStyle/>
          <a:p>
            <a:fld id="{B6F15528-21DE-4FAA-801E-634DDDAF4B2B}" type="slidenum">
              <a:rPr lang="en-US" smtClean="0"/>
              <a:t>110</a:t>
            </a:fld>
            <a:endParaRPr lang="en-US"/>
          </a:p>
        </p:txBody>
      </p:sp>
    </p:spTree>
    <p:extLst>
      <p:ext uri="{BB962C8B-B14F-4D97-AF65-F5344CB8AC3E}">
        <p14:creationId xmlns:p14="http://schemas.microsoft.com/office/powerpoint/2010/main" val="341662124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776A6CF-EF17-0DF6-3A24-7AC50DA07401}"/>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A6876261-D063-D4B2-9476-7FFB0565A073}"/>
              </a:ext>
            </a:extLst>
          </p:cNvPr>
          <p:cNvSpPr>
            <a:spLocks noGrp="1"/>
          </p:cNvSpPr>
          <p:nvPr>
            <p:ph type="sldNum" sz="quarter" idx="12"/>
          </p:nvPr>
        </p:nvSpPr>
        <p:spPr/>
        <p:txBody>
          <a:bodyPr/>
          <a:lstStyle/>
          <a:p>
            <a:fld id="{B6F15528-21DE-4FAA-801E-634DDDAF4B2B}" type="slidenum">
              <a:rPr lang="en-US" smtClean="0"/>
              <a:t>111</a:t>
            </a:fld>
            <a:endParaRPr lang="en-US"/>
          </a:p>
        </p:txBody>
      </p:sp>
      <p:pic>
        <p:nvPicPr>
          <p:cNvPr id="5" name="Picture 4">
            <a:extLst>
              <a:ext uri="{FF2B5EF4-FFF2-40B4-BE49-F238E27FC236}">
                <a16:creationId xmlns:a16="http://schemas.microsoft.com/office/drawing/2014/main" id="{1A5DC053-8C29-7AC5-2E13-6FCC6DB3F911}"/>
              </a:ext>
            </a:extLst>
          </p:cNvPr>
          <p:cNvPicPr>
            <a:picLocks noChangeAspect="1"/>
          </p:cNvPicPr>
          <p:nvPr/>
        </p:nvPicPr>
        <p:blipFill>
          <a:blip r:embed="rId2"/>
          <a:stretch>
            <a:fillRect/>
          </a:stretch>
        </p:blipFill>
        <p:spPr>
          <a:xfrm>
            <a:off x="1971099" y="1703146"/>
            <a:ext cx="8249801" cy="3458058"/>
          </a:xfrm>
          <a:prstGeom prst="rect">
            <a:avLst/>
          </a:prstGeom>
        </p:spPr>
      </p:pic>
    </p:spTree>
    <p:extLst>
      <p:ext uri="{BB962C8B-B14F-4D97-AF65-F5344CB8AC3E}">
        <p14:creationId xmlns:p14="http://schemas.microsoft.com/office/powerpoint/2010/main" val="321609058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028469" cy="569387"/>
          </a:xfrm>
          <a:prstGeom prst="rect">
            <a:avLst/>
          </a:prstGeom>
        </p:spPr>
        <p:txBody>
          <a:bodyPr vert="horz" wrap="square" lIns="0" tIns="15240" rIns="0" bIns="0" rtlCol="0">
            <a:spAutoFit/>
          </a:bodyPr>
          <a:lstStyle/>
          <a:p>
            <a:pPr marL="12700">
              <a:lnSpc>
                <a:spcPct val="100000"/>
              </a:lnSpc>
              <a:spcBef>
                <a:spcPts val="120"/>
              </a:spcBef>
            </a:pPr>
            <a:r>
              <a:rPr lang="en-US" sz="3600" dirty="0"/>
              <a:t>2.6 HTML Form</a:t>
            </a:r>
            <a:endParaRPr sz="3600" dirty="0"/>
          </a:p>
        </p:txBody>
      </p:sp>
      <p:sp>
        <p:nvSpPr>
          <p:cNvPr id="5" name="Date Placeholder 4">
            <a:extLst>
              <a:ext uri="{FF2B5EF4-FFF2-40B4-BE49-F238E27FC236}">
                <a16:creationId xmlns:a16="http://schemas.microsoft.com/office/drawing/2014/main" id="{1BFB3D96-8B71-0006-6CD2-E74B7EA37C30}"/>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FA70FDF0-5D9F-77B1-6F31-A12BDD23665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112</a:t>
            </a:fld>
            <a:endParaRPr lang="en-US" dirty="0"/>
          </a:p>
        </p:txBody>
      </p:sp>
      <p:sp>
        <p:nvSpPr>
          <p:cNvPr id="4" name="object 4"/>
          <p:cNvSpPr txBox="1"/>
          <p:nvPr/>
        </p:nvSpPr>
        <p:spPr>
          <a:xfrm>
            <a:off x="725131" y="1275300"/>
            <a:ext cx="10250805" cy="3752374"/>
          </a:xfrm>
          <a:prstGeom prst="rect">
            <a:avLst/>
          </a:prstGeom>
        </p:spPr>
        <p:txBody>
          <a:bodyPr vert="horz" wrap="square" lIns="0" tIns="154940" rIns="0" bIns="0" rtlCol="0">
            <a:spAutoFit/>
          </a:bodyPr>
          <a:lstStyle/>
          <a:p>
            <a:pPr marL="12700">
              <a:lnSpc>
                <a:spcPct val="150000"/>
              </a:lnSpc>
              <a:spcBef>
                <a:spcPts val="1220"/>
              </a:spcBef>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Required when we want </a:t>
            </a:r>
            <a:r>
              <a:rPr sz="1950" dirty="0">
                <a:solidFill>
                  <a:srgbClr val="FFFF00"/>
                </a:solidFill>
                <a:latin typeface="Verdana"/>
                <a:cs typeface="Verdana"/>
              </a:rPr>
              <a:t>to collect some data from the site visitor</a:t>
            </a:r>
            <a:r>
              <a:rPr sz="1950" dirty="0">
                <a:solidFill>
                  <a:srgbClr val="FFFFFF"/>
                </a:solidFill>
                <a:latin typeface="Verdana"/>
                <a:cs typeface="Verdana"/>
              </a:rPr>
              <a:t>.</a:t>
            </a:r>
            <a:endParaRPr sz="1950" dirty="0">
              <a:latin typeface="Verdana"/>
              <a:cs typeface="Verdana"/>
            </a:endParaRPr>
          </a:p>
          <a:p>
            <a:pPr marL="472440">
              <a:lnSpc>
                <a:spcPct val="150000"/>
              </a:lnSpc>
              <a:spcBef>
                <a:spcPts val="1005"/>
              </a:spcBef>
            </a:pPr>
            <a:r>
              <a:rPr sz="1450" dirty="0">
                <a:solidFill>
                  <a:srgbClr val="89D0D5"/>
                </a:solidFill>
                <a:latin typeface="Lucida Sans Unicode"/>
                <a:cs typeface="Lucida Sans Unicode"/>
              </a:rPr>
              <a:t>▶  </a:t>
            </a:r>
            <a:r>
              <a:rPr sz="1800" dirty="0">
                <a:solidFill>
                  <a:srgbClr val="FFFFFF"/>
                </a:solidFill>
                <a:latin typeface="Verdana"/>
                <a:cs typeface="Verdana"/>
              </a:rPr>
              <a:t>Eg, registration, survey</a:t>
            </a:r>
            <a:endParaRPr sz="1800" dirty="0">
              <a:latin typeface="Verdana"/>
              <a:cs typeface="Verdana"/>
            </a:endParaRPr>
          </a:p>
          <a:p>
            <a:pPr marL="354965" marR="5080" indent="-342900">
              <a:lnSpc>
                <a:spcPct val="150000"/>
              </a:lnSpc>
              <a:spcBef>
                <a:spcPts val="985"/>
              </a:spcBef>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A form will </a:t>
            </a:r>
            <a:r>
              <a:rPr sz="1950" dirty="0">
                <a:solidFill>
                  <a:srgbClr val="FFFF00"/>
                </a:solidFill>
                <a:latin typeface="Verdana"/>
                <a:cs typeface="Verdana"/>
              </a:rPr>
              <a:t>take input from user and will post it to a back-end application</a:t>
            </a:r>
            <a:r>
              <a:rPr sz="1950" dirty="0">
                <a:solidFill>
                  <a:srgbClr val="FFFFFF"/>
                </a:solidFill>
                <a:latin typeface="Verdana"/>
                <a:cs typeface="Verdana"/>
              </a:rPr>
              <a:t> such as  CGI, ASP Script or PHP Script</a:t>
            </a:r>
            <a:endParaRPr sz="1950" dirty="0">
              <a:latin typeface="Verdana"/>
              <a:cs typeface="Verdana"/>
            </a:endParaRPr>
          </a:p>
          <a:p>
            <a:pPr marL="354965" marR="298450" indent="-342900">
              <a:lnSpc>
                <a:spcPct val="150000"/>
              </a:lnSpc>
              <a:spcBef>
                <a:spcPts val="1030"/>
              </a:spcBef>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The backend application will perform required processing on the passed data  based on defined business logic inside the application.</a:t>
            </a:r>
            <a:endParaRPr sz="1950" dirty="0">
              <a:latin typeface="Verdana"/>
              <a:cs typeface="Verdana"/>
            </a:endParaRPr>
          </a:p>
          <a:p>
            <a:pPr marL="12700">
              <a:lnSpc>
                <a:spcPct val="150000"/>
              </a:lnSpc>
              <a:spcBef>
                <a:spcPts val="1065"/>
              </a:spcBef>
              <a:tabLst>
                <a:tab pos="354965" algn="l"/>
              </a:tabLst>
            </a:pPr>
            <a:r>
              <a:rPr sz="1600" dirty="0">
                <a:solidFill>
                  <a:srgbClr val="89D0D5"/>
                </a:solidFill>
                <a:latin typeface="Lucida Sans Unicode"/>
                <a:cs typeface="Lucida Sans Unicode"/>
              </a:rPr>
              <a:t>▶	</a:t>
            </a:r>
            <a:r>
              <a:rPr sz="1950" b="1" dirty="0">
                <a:solidFill>
                  <a:srgbClr val="FFFFFF"/>
                </a:solidFill>
                <a:latin typeface="Verdana"/>
                <a:cs typeface="Verdana"/>
              </a:rPr>
              <a:t>&lt;form&gt; </a:t>
            </a:r>
            <a:r>
              <a:rPr sz="1950" dirty="0">
                <a:solidFill>
                  <a:srgbClr val="FFFFFF"/>
                </a:solidFill>
                <a:latin typeface="Verdana"/>
                <a:cs typeface="Verdana"/>
              </a:rPr>
              <a:t>tag is used to create an HTML form.</a:t>
            </a:r>
            <a:endParaRPr sz="1950" dirty="0">
              <a:latin typeface="Verdana"/>
              <a:cs typeface="Verdana"/>
            </a:endParaRPr>
          </a:p>
        </p:txBody>
      </p:sp>
      <p:sp>
        <p:nvSpPr>
          <p:cNvPr id="6" name="Rectangle 5">
            <a:extLst>
              <a:ext uri="{FF2B5EF4-FFF2-40B4-BE49-F238E27FC236}">
                <a16:creationId xmlns:a16="http://schemas.microsoft.com/office/drawing/2014/main" id="{48C0BA0E-823F-ED6C-AEE2-B371414383BA}"/>
              </a:ext>
            </a:extLst>
          </p:cNvPr>
          <p:cNvSpPr/>
          <p:nvPr/>
        </p:nvSpPr>
        <p:spPr>
          <a:xfrm>
            <a:off x="1143000" y="5260975"/>
            <a:ext cx="9940163" cy="12954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&lt;form</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action</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"Script URL"</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method</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"GET|POST"</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form elements like input, textarea etc.</a:t>
            </a: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&lt;/form&gt;</a:t>
            </a:r>
            <a:endParaRPr lang="en-US" b="0">
              <a:solidFill>
                <a:srgbClr val="000000"/>
              </a:solidFill>
              <a:effectLst/>
              <a:latin typeface="Consolas" panose="020B0609020204030204" pitchFamily="49"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3351529" cy="577215"/>
          </a:xfrm>
          <a:prstGeom prst="rect">
            <a:avLst/>
          </a:prstGeom>
        </p:spPr>
        <p:txBody>
          <a:bodyPr vert="horz" wrap="square" lIns="0" tIns="15240" rIns="0" bIns="0" rtlCol="0">
            <a:spAutoFit/>
          </a:bodyPr>
          <a:lstStyle/>
          <a:p>
            <a:pPr marL="12700">
              <a:lnSpc>
                <a:spcPct val="100000"/>
              </a:lnSpc>
              <a:spcBef>
                <a:spcPts val="120"/>
              </a:spcBef>
            </a:pPr>
            <a:r>
              <a:rPr sz="3600" dirty="0"/>
              <a:t>Form Attributes</a:t>
            </a:r>
          </a:p>
        </p:txBody>
      </p:sp>
      <p:sp>
        <p:nvSpPr>
          <p:cNvPr id="4" name="Date Placeholder 3">
            <a:extLst>
              <a:ext uri="{FF2B5EF4-FFF2-40B4-BE49-F238E27FC236}">
                <a16:creationId xmlns:a16="http://schemas.microsoft.com/office/drawing/2014/main" id="{72916633-A7A8-A24A-F3C4-585CB1C58D8F}"/>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7280426-864B-4056-2493-E1476690B99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113</a:t>
            </a:fld>
            <a:endParaRPr lang="en-US" dirty="0"/>
          </a:p>
        </p:txBody>
      </p:sp>
      <p:pic>
        <p:nvPicPr>
          <p:cNvPr id="8" name="Picture 7">
            <a:extLst>
              <a:ext uri="{FF2B5EF4-FFF2-40B4-BE49-F238E27FC236}">
                <a16:creationId xmlns:a16="http://schemas.microsoft.com/office/drawing/2014/main" id="{7CFBA42F-D911-3DAC-A6B8-640EA1070CF0}"/>
              </a:ext>
            </a:extLst>
          </p:cNvPr>
          <p:cNvPicPr>
            <a:picLocks noChangeAspect="1"/>
          </p:cNvPicPr>
          <p:nvPr/>
        </p:nvPicPr>
        <p:blipFill>
          <a:blip r:embed="rId2"/>
          <a:stretch>
            <a:fillRect/>
          </a:stretch>
        </p:blipFill>
        <p:spPr>
          <a:xfrm>
            <a:off x="513571" y="1374158"/>
            <a:ext cx="11164858" cy="4420217"/>
          </a:xfrm>
          <a:prstGeom prst="rect">
            <a:avLst/>
          </a:prstGeo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807" y="3143567"/>
            <a:ext cx="1302385" cy="577215"/>
          </a:xfrm>
          <a:prstGeom prst="rect">
            <a:avLst/>
          </a:prstGeom>
        </p:spPr>
        <p:txBody>
          <a:bodyPr vert="horz" wrap="square" lIns="0" tIns="15240" rIns="0" bIns="0" rtlCol="0">
            <a:spAutoFit/>
          </a:bodyPr>
          <a:lstStyle/>
          <a:p>
            <a:pPr marL="12700">
              <a:lnSpc>
                <a:spcPct val="100000"/>
              </a:lnSpc>
              <a:spcBef>
                <a:spcPts val="120"/>
              </a:spcBef>
            </a:pPr>
            <a:r>
              <a:rPr sz="3600" spc="120" dirty="0"/>
              <a:t>D</a:t>
            </a:r>
            <a:r>
              <a:rPr sz="3600" spc="105" dirty="0"/>
              <a:t>a</a:t>
            </a:r>
            <a:r>
              <a:rPr sz="3600" spc="-190" dirty="0"/>
              <a:t>y</a:t>
            </a:r>
            <a:r>
              <a:rPr sz="3600" spc="-335" dirty="0"/>
              <a:t> </a:t>
            </a:r>
            <a:r>
              <a:rPr sz="3600" spc="-285" dirty="0"/>
              <a:t>8</a:t>
            </a:r>
            <a:endParaRPr sz="3600" dirty="0"/>
          </a:p>
        </p:txBody>
      </p:sp>
      <p:sp>
        <p:nvSpPr>
          <p:cNvPr id="4" name="Date Placeholder 3">
            <a:extLst>
              <a:ext uri="{FF2B5EF4-FFF2-40B4-BE49-F238E27FC236}">
                <a16:creationId xmlns:a16="http://schemas.microsoft.com/office/drawing/2014/main" id="{B007E598-D988-7C06-BB8C-A81CD4B930D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A303D4F-8484-872F-E493-BDFAA0EC4AA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114</a:t>
            </a:fld>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A2503-D9AF-F4DC-8EA1-383B55F3B075}"/>
              </a:ext>
            </a:extLst>
          </p:cNvPr>
          <p:cNvSpPr>
            <a:spLocks noGrp="1"/>
          </p:cNvSpPr>
          <p:nvPr>
            <p:ph type="title"/>
          </p:nvPr>
        </p:nvSpPr>
        <p:spPr/>
        <p:txBody>
          <a:bodyPr/>
          <a:lstStyle/>
          <a:p>
            <a:r>
              <a:rPr lang="en-US" dirty="0"/>
              <a:t>HTML Form Controls</a:t>
            </a:r>
          </a:p>
        </p:txBody>
      </p:sp>
      <p:sp>
        <p:nvSpPr>
          <p:cNvPr id="3" name="Content Placeholder 2">
            <a:extLst>
              <a:ext uri="{FF2B5EF4-FFF2-40B4-BE49-F238E27FC236}">
                <a16:creationId xmlns:a16="http://schemas.microsoft.com/office/drawing/2014/main" id="{E96E6397-F710-6AF2-E8DF-CC322847EDD7}"/>
              </a:ext>
            </a:extLst>
          </p:cNvPr>
          <p:cNvSpPr>
            <a:spLocks noGrp="1"/>
          </p:cNvSpPr>
          <p:nvPr>
            <p:ph idx="1"/>
          </p:nvPr>
        </p:nvSpPr>
        <p:spPr/>
        <p:txBody>
          <a:bodyPr>
            <a:normAutofit fontScale="85000" lnSpcReduction="20000"/>
          </a:bodyPr>
          <a:lstStyle/>
          <a:p>
            <a:pPr>
              <a:lnSpc>
                <a:spcPct val="150000"/>
              </a:lnSpc>
            </a:pPr>
            <a:r>
              <a:rPr lang="en-US" dirty="0"/>
              <a:t>There are different types of form controls that you can use </a:t>
            </a:r>
            <a:r>
              <a:rPr lang="en-US" dirty="0">
                <a:solidFill>
                  <a:srgbClr val="FFFF00"/>
                </a:solidFill>
              </a:rPr>
              <a:t>to collect data</a:t>
            </a:r>
            <a:r>
              <a:rPr lang="en-US" dirty="0"/>
              <a:t> using HTML form −</a:t>
            </a:r>
          </a:p>
          <a:p>
            <a:pPr marL="800100" lvl="1" indent="-342900">
              <a:lnSpc>
                <a:spcPct val="150000"/>
              </a:lnSpc>
              <a:buFont typeface="+mj-lt"/>
              <a:buAutoNum type="arabicPeriod"/>
            </a:pPr>
            <a:r>
              <a:rPr lang="en-US" dirty="0"/>
              <a:t> Text Input Controls</a:t>
            </a:r>
          </a:p>
          <a:p>
            <a:pPr marL="800100" lvl="1" indent="-342900">
              <a:lnSpc>
                <a:spcPct val="150000"/>
              </a:lnSpc>
              <a:buFont typeface="+mj-lt"/>
              <a:buAutoNum type="arabicPeriod"/>
            </a:pPr>
            <a:r>
              <a:rPr lang="en-US" dirty="0"/>
              <a:t> Checkboxes Controls</a:t>
            </a:r>
          </a:p>
          <a:p>
            <a:pPr marL="800100" lvl="1" indent="-342900">
              <a:lnSpc>
                <a:spcPct val="150000"/>
              </a:lnSpc>
              <a:buFont typeface="+mj-lt"/>
              <a:buAutoNum type="arabicPeriod"/>
            </a:pPr>
            <a:r>
              <a:rPr lang="en-US" dirty="0"/>
              <a:t> Radio Box Controls</a:t>
            </a:r>
          </a:p>
          <a:p>
            <a:pPr marL="800100" lvl="1" indent="-342900">
              <a:lnSpc>
                <a:spcPct val="150000"/>
              </a:lnSpc>
              <a:buFont typeface="+mj-lt"/>
              <a:buAutoNum type="arabicPeriod"/>
            </a:pPr>
            <a:r>
              <a:rPr lang="en-US" dirty="0"/>
              <a:t> Select Box Controls</a:t>
            </a:r>
          </a:p>
          <a:p>
            <a:pPr marL="800100" lvl="1" indent="-342900">
              <a:lnSpc>
                <a:spcPct val="150000"/>
              </a:lnSpc>
              <a:buFont typeface="+mj-lt"/>
              <a:buAutoNum type="arabicPeriod"/>
            </a:pPr>
            <a:r>
              <a:rPr lang="en-US" dirty="0"/>
              <a:t> File Select boxes</a:t>
            </a:r>
          </a:p>
          <a:p>
            <a:pPr marL="800100" lvl="1" indent="-342900">
              <a:lnSpc>
                <a:spcPct val="150000"/>
              </a:lnSpc>
              <a:buFont typeface="+mj-lt"/>
              <a:buAutoNum type="arabicPeriod"/>
            </a:pPr>
            <a:r>
              <a:rPr lang="en-US" dirty="0"/>
              <a:t> Hidden Controls</a:t>
            </a:r>
          </a:p>
          <a:p>
            <a:pPr marL="800100" lvl="1" indent="-342900">
              <a:lnSpc>
                <a:spcPct val="150000"/>
              </a:lnSpc>
              <a:buFont typeface="+mj-lt"/>
              <a:buAutoNum type="arabicPeriod"/>
            </a:pPr>
            <a:r>
              <a:rPr lang="en-US" dirty="0"/>
              <a:t> Button Controls</a:t>
            </a:r>
          </a:p>
        </p:txBody>
      </p:sp>
      <p:sp>
        <p:nvSpPr>
          <p:cNvPr id="4" name="Date Placeholder 3">
            <a:extLst>
              <a:ext uri="{FF2B5EF4-FFF2-40B4-BE49-F238E27FC236}">
                <a16:creationId xmlns:a16="http://schemas.microsoft.com/office/drawing/2014/main" id="{615C02EF-2D15-4E30-0836-F45A92B7EDF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95E50E66-0F92-BEBD-0F33-2E4C21CA1AC8}"/>
              </a:ext>
            </a:extLst>
          </p:cNvPr>
          <p:cNvSpPr>
            <a:spLocks noGrp="1"/>
          </p:cNvSpPr>
          <p:nvPr>
            <p:ph type="sldNum" sz="quarter" idx="12"/>
          </p:nvPr>
        </p:nvSpPr>
        <p:spPr/>
        <p:txBody>
          <a:bodyPr/>
          <a:lstStyle/>
          <a:p>
            <a:fld id="{B6F15528-21DE-4FAA-801E-634DDDAF4B2B}" type="slidenum">
              <a:rPr lang="en-US" smtClean="0"/>
              <a:t>115</a:t>
            </a:fld>
            <a:endParaRPr lang="en-US"/>
          </a:p>
        </p:txBody>
      </p:sp>
    </p:spTree>
    <p:extLst>
      <p:ext uri="{BB962C8B-B14F-4D97-AF65-F5344CB8AC3E}">
        <p14:creationId xmlns:p14="http://schemas.microsoft.com/office/powerpoint/2010/main" val="5695615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7DBB0-7B00-E942-FAB0-CB3FE1F7F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A93FD8-07F4-20DA-650A-8566A6F7A900}"/>
              </a:ext>
            </a:extLst>
          </p:cNvPr>
          <p:cNvSpPr>
            <a:spLocks noGrp="1"/>
          </p:cNvSpPr>
          <p:nvPr>
            <p:ph type="title"/>
          </p:nvPr>
        </p:nvSpPr>
        <p:spPr/>
        <p:txBody>
          <a:bodyPr/>
          <a:lstStyle/>
          <a:p>
            <a:pPr marL="742950" indent="-742950">
              <a:buFont typeface="+mj-lt"/>
              <a:buAutoNum type="arabicPeriod"/>
            </a:pPr>
            <a:r>
              <a:rPr lang="en-US" sz="4400" dirty="0"/>
              <a:t>Text Input Controls</a:t>
            </a:r>
          </a:p>
        </p:txBody>
      </p:sp>
      <p:sp>
        <p:nvSpPr>
          <p:cNvPr id="3" name="Content Placeholder 2">
            <a:extLst>
              <a:ext uri="{FF2B5EF4-FFF2-40B4-BE49-F238E27FC236}">
                <a16:creationId xmlns:a16="http://schemas.microsoft.com/office/drawing/2014/main" id="{5F6D50E8-EB81-33A4-B483-2173C2B128D5}"/>
              </a:ext>
            </a:extLst>
          </p:cNvPr>
          <p:cNvSpPr>
            <a:spLocks noGrp="1"/>
          </p:cNvSpPr>
          <p:nvPr>
            <p:ph idx="1"/>
          </p:nvPr>
        </p:nvSpPr>
        <p:spPr>
          <a:xfrm>
            <a:off x="1075719" y="1527175"/>
            <a:ext cx="9973281" cy="4199366"/>
          </a:xfrm>
        </p:spPr>
        <p:txBody>
          <a:bodyPr>
            <a:normAutofit/>
          </a:bodyPr>
          <a:lstStyle/>
          <a:p>
            <a:r>
              <a:rPr lang="en-US" sz="2000" dirty="0">
                <a:solidFill>
                  <a:srgbClr val="FFFFFF"/>
                </a:solidFill>
                <a:latin typeface="Verdana"/>
                <a:cs typeface="Verdana"/>
              </a:rPr>
              <a:t>There are three types of text input used in forms</a:t>
            </a:r>
          </a:p>
          <a:p>
            <a:pPr marL="857250" lvl="1" indent="-400050">
              <a:buFont typeface="+mj-lt"/>
              <a:buAutoNum type="romanLcPeriod"/>
            </a:pPr>
            <a:r>
              <a:rPr lang="en-US" dirty="0">
                <a:latin typeface="Verdana"/>
                <a:cs typeface="Verdana"/>
              </a:rPr>
              <a:t> </a:t>
            </a:r>
            <a:r>
              <a:rPr lang="en-US" b="1" dirty="0">
                <a:latin typeface="Verdana"/>
                <a:cs typeface="Verdana"/>
              </a:rPr>
              <a:t>Single-line text input controls </a:t>
            </a:r>
            <a:r>
              <a:rPr lang="en-US" dirty="0">
                <a:latin typeface="Verdana"/>
                <a:cs typeface="Verdana"/>
              </a:rPr>
              <a:t>− </a:t>
            </a:r>
          </a:p>
          <a:p>
            <a:pPr marL="1257300" lvl="2" indent="-400050"/>
            <a:r>
              <a:rPr lang="en-US" dirty="0">
                <a:latin typeface="Verdana"/>
                <a:cs typeface="Verdana"/>
              </a:rPr>
              <a:t>This control is used for items that </a:t>
            </a:r>
            <a:r>
              <a:rPr lang="en-US" dirty="0">
                <a:solidFill>
                  <a:srgbClr val="FFFF00"/>
                </a:solidFill>
                <a:latin typeface="Verdana"/>
                <a:cs typeface="Verdana"/>
              </a:rPr>
              <a:t>require only one line of user input</a:t>
            </a:r>
            <a:r>
              <a:rPr lang="en-US" dirty="0">
                <a:latin typeface="Verdana"/>
                <a:cs typeface="Verdana"/>
              </a:rPr>
              <a:t>, such as search boxes or names. </a:t>
            </a:r>
          </a:p>
          <a:p>
            <a:pPr marL="1257300" lvl="2" indent="-400050"/>
            <a:r>
              <a:rPr lang="en-US" dirty="0">
                <a:latin typeface="Verdana"/>
                <a:cs typeface="Verdana"/>
              </a:rPr>
              <a:t>They are created using HTML </a:t>
            </a:r>
            <a:r>
              <a:rPr lang="en-US" b="1" dirty="0">
                <a:latin typeface="Verdana"/>
                <a:cs typeface="Verdana"/>
              </a:rPr>
              <a:t>&lt;input&gt;</a:t>
            </a:r>
            <a:r>
              <a:rPr lang="en-US" dirty="0">
                <a:latin typeface="Verdana"/>
                <a:cs typeface="Verdana"/>
              </a:rPr>
              <a:t> tag.</a:t>
            </a:r>
          </a:p>
          <a:p>
            <a:pPr marL="1257300" lvl="2" indent="-400050"/>
            <a:r>
              <a:rPr lang="en-US" dirty="0">
                <a:latin typeface="Verdana"/>
                <a:cs typeface="Verdana"/>
              </a:rPr>
              <a:t>Example:</a:t>
            </a:r>
          </a:p>
          <a:p>
            <a:pPr marL="1257300" lvl="2" indent="-400050"/>
            <a:endParaRPr lang="en-US" dirty="0">
              <a:latin typeface="Verdana"/>
              <a:cs typeface="Verdana"/>
            </a:endParaRPr>
          </a:p>
          <a:p>
            <a:pPr marL="1257300" lvl="2" indent="-400050"/>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1257300" lvl="2" indent="-400050"/>
            <a:r>
              <a:rPr lang="en-US" dirty="0">
                <a:latin typeface="Verdana"/>
                <a:cs typeface="Verdana"/>
              </a:rPr>
              <a:t>list of attributes for &lt;input&gt;</a:t>
            </a:r>
          </a:p>
          <a:p>
            <a:pPr marL="1257300" lvl="2" indent="-400050"/>
            <a:endParaRPr lang="en-US" dirty="0">
              <a:latin typeface="Verdana"/>
              <a:cs typeface="Verdana"/>
            </a:endParaRPr>
          </a:p>
          <a:p>
            <a:pPr marL="1257300" lvl="2" indent="-400050"/>
            <a:endParaRPr lang="en-US" dirty="0">
              <a:latin typeface="Verdana"/>
              <a:cs typeface="Verdana"/>
            </a:endParaRPr>
          </a:p>
          <a:p>
            <a:pPr marL="457200" lvl="1" indent="0">
              <a:buNone/>
            </a:pPr>
            <a:endParaRPr lang="en-US" dirty="0">
              <a:latin typeface="Verdana"/>
              <a:cs typeface="Verdana"/>
            </a:endParaRPr>
          </a:p>
        </p:txBody>
      </p:sp>
      <p:sp>
        <p:nvSpPr>
          <p:cNvPr id="6" name="Date Placeholder 5">
            <a:extLst>
              <a:ext uri="{FF2B5EF4-FFF2-40B4-BE49-F238E27FC236}">
                <a16:creationId xmlns:a16="http://schemas.microsoft.com/office/drawing/2014/main" id="{E225F3C3-E4EA-9BA7-350B-AE91B983AE0D}"/>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E4CB0305-6459-8965-6945-D16255A94376}"/>
              </a:ext>
            </a:extLst>
          </p:cNvPr>
          <p:cNvSpPr>
            <a:spLocks noGrp="1"/>
          </p:cNvSpPr>
          <p:nvPr>
            <p:ph type="sldNum" sz="quarter" idx="12"/>
          </p:nvPr>
        </p:nvSpPr>
        <p:spPr/>
        <p:txBody>
          <a:bodyPr/>
          <a:lstStyle/>
          <a:p>
            <a:fld id="{B6F15528-21DE-4FAA-801E-634DDDAF4B2B}" type="slidenum">
              <a:rPr lang="en-US" smtClean="0"/>
              <a:t>116</a:t>
            </a:fld>
            <a:endParaRPr lang="en-US"/>
          </a:p>
        </p:txBody>
      </p:sp>
      <p:sp>
        <p:nvSpPr>
          <p:cNvPr id="4" name="Rectangle 3">
            <a:extLst>
              <a:ext uri="{FF2B5EF4-FFF2-40B4-BE49-F238E27FC236}">
                <a16:creationId xmlns:a16="http://schemas.microsoft.com/office/drawing/2014/main" id="{E954F960-03EE-31DF-0BA7-52233F8050E8}"/>
              </a:ext>
            </a:extLst>
          </p:cNvPr>
          <p:cNvSpPr/>
          <p:nvPr/>
        </p:nvSpPr>
        <p:spPr>
          <a:xfrm>
            <a:off x="2438400" y="3660775"/>
            <a:ext cx="9404722" cy="121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&lt;form</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User ID :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user_id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size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maxlength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"30"</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br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User name :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user_name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size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"30"</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maxlength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"50"</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&lt;/form&gt;</a:t>
            </a:r>
            <a:endParaRPr lang="en-US" sz="1400" b="0" dirty="0">
              <a:solidFill>
                <a:srgbClr val="000000"/>
              </a:solidFill>
              <a:effectLst/>
              <a:latin typeface="Consolas" panose="020B0609020204030204" pitchFamily="49" charset="0"/>
            </a:endParaRPr>
          </a:p>
        </p:txBody>
      </p:sp>
      <p:pic>
        <p:nvPicPr>
          <p:cNvPr id="5" name="object 5">
            <a:extLst>
              <a:ext uri="{FF2B5EF4-FFF2-40B4-BE49-F238E27FC236}">
                <a16:creationId xmlns:a16="http://schemas.microsoft.com/office/drawing/2014/main" id="{B856AE86-23DD-C73D-0065-C3046BCF7AC1}"/>
              </a:ext>
            </a:extLst>
          </p:cNvPr>
          <p:cNvPicPr/>
          <p:nvPr/>
        </p:nvPicPr>
        <p:blipFill>
          <a:blip r:embed="rId2" cstate="print"/>
          <a:stretch>
            <a:fillRect/>
          </a:stretch>
        </p:blipFill>
        <p:spPr>
          <a:xfrm>
            <a:off x="5686370" y="4956175"/>
            <a:ext cx="5759691" cy="1821560"/>
          </a:xfrm>
          <a:prstGeom prst="rect">
            <a:avLst/>
          </a:prstGeom>
        </p:spPr>
      </p:pic>
    </p:spTree>
    <p:extLst>
      <p:ext uri="{BB962C8B-B14F-4D97-AF65-F5344CB8AC3E}">
        <p14:creationId xmlns:p14="http://schemas.microsoft.com/office/powerpoint/2010/main" val="114693353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913A6-577F-B495-28E0-5CF3DE31A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76BD4-8D0C-84FF-2674-4D22EEE906D8}"/>
              </a:ext>
            </a:extLst>
          </p:cNvPr>
          <p:cNvSpPr>
            <a:spLocks noGrp="1"/>
          </p:cNvSpPr>
          <p:nvPr>
            <p:ph type="title"/>
          </p:nvPr>
        </p:nvSpPr>
        <p:spPr/>
        <p:txBody>
          <a:bodyPr/>
          <a:lstStyle/>
          <a:p>
            <a:pPr marL="742950" indent="-742950">
              <a:buFont typeface="+mj-lt"/>
              <a:buAutoNum type="arabicPeriod"/>
            </a:pPr>
            <a:r>
              <a:rPr lang="en-US" sz="4400" dirty="0"/>
              <a:t>Text Input Controls</a:t>
            </a:r>
          </a:p>
        </p:txBody>
      </p:sp>
      <p:sp>
        <p:nvSpPr>
          <p:cNvPr id="3" name="Content Placeholder 2">
            <a:extLst>
              <a:ext uri="{FF2B5EF4-FFF2-40B4-BE49-F238E27FC236}">
                <a16:creationId xmlns:a16="http://schemas.microsoft.com/office/drawing/2014/main" id="{598B7DE0-D19D-0D05-640A-C451042CA37D}"/>
              </a:ext>
            </a:extLst>
          </p:cNvPr>
          <p:cNvSpPr>
            <a:spLocks noGrp="1"/>
          </p:cNvSpPr>
          <p:nvPr>
            <p:ph idx="1"/>
          </p:nvPr>
        </p:nvSpPr>
        <p:spPr>
          <a:xfrm>
            <a:off x="1075719" y="1527175"/>
            <a:ext cx="9973281" cy="4199366"/>
          </a:xfrm>
        </p:spPr>
        <p:txBody>
          <a:bodyPr>
            <a:normAutofit/>
          </a:bodyPr>
          <a:lstStyle/>
          <a:p>
            <a:r>
              <a:rPr lang="en-US" sz="2000" dirty="0">
                <a:solidFill>
                  <a:srgbClr val="FFFFFF"/>
                </a:solidFill>
                <a:latin typeface="Verdana"/>
                <a:cs typeface="Verdana"/>
              </a:rPr>
              <a:t>There are three types of text input used in forms</a:t>
            </a:r>
          </a:p>
          <a:p>
            <a:pPr marL="857250" lvl="1" indent="-400050">
              <a:buFont typeface="+mj-lt"/>
              <a:buAutoNum type="romanLcPeriod" startAt="2"/>
            </a:pPr>
            <a:r>
              <a:rPr lang="en-US" dirty="0">
                <a:latin typeface="Verdana"/>
                <a:cs typeface="Verdana"/>
              </a:rPr>
              <a:t> </a:t>
            </a:r>
            <a:r>
              <a:rPr lang="en-US" b="1" dirty="0">
                <a:latin typeface="Verdana"/>
                <a:cs typeface="Verdana"/>
              </a:rPr>
              <a:t>Password input controls</a:t>
            </a:r>
            <a:endParaRPr lang="en-US" dirty="0">
              <a:latin typeface="Verdana"/>
              <a:cs typeface="Verdana"/>
            </a:endParaRPr>
          </a:p>
          <a:p>
            <a:pPr marL="1257300" lvl="2" indent="-400050"/>
            <a:r>
              <a:rPr lang="en-US" dirty="0">
                <a:latin typeface="Verdana"/>
                <a:cs typeface="Verdana"/>
              </a:rPr>
              <a:t>This is also a single-line text input but it </a:t>
            </a:r>
            <a:r>
              <a:rPr lang="en-US" dirty="0">
                <a:solidFill>
                  <a:srgbClr val="FFFF00"/>
                </a:solidFill>
                <a:latin typeface="Verdana"/>
                <a:cs typeface="Verdana"/>
              </a:rPr>
              <a:t>masks the character </a:t>
            </a:r>
            <a:r>
              <a:rPr lang="en-US" dirty="0">
                <a:latin typeface="Verdana"/>
                <a:cs typeface="Verdana"/>
              </a:rPr>
              <a:t>as soon as a user enters it. </a:t>
            </a:r>
          </a:p>
          <a:p>
            <a:pPr marL="1257300" lvl="2" indent="-400050"/>
            <a:r>
              <a:rPr lang="en-US" dirty="0">
                <a:latin typeface="Verdana"/>
                <a:cs typeface="Verdana"/>
              </a:rPr>
              <a:t>They are also created using HTML </a:t>
            </a:r>
            <a:r>
              <a:rPr lang="en-US" b="1" dirty="0">
                <a:latin typeface="Verdana"/>
                <a:cs typeface="Verdana"/>
              </a:rPr>
              <a:t>&lt;input&gt; </a:t>
            </a:r>
            <a:r>
              <a:rPr lang="en-US" dirty="0">
                <a:latin typeface="Verdana"/>
                <a:cs typeface="Verdana"/>
              </a:rPr>
              <a:t>tag.</a:t>
            </a:r>
          </a:p>
          <a:p>
            <a:pPr marL="1257300" lvl="2" indent="-400050"/>
            <a:r>
              <a:rPr lang="en-US" dirty="0">
                <a:latin typeface="Verdana"/>
                <a:cs typeface="Verdana"/>
              </a:rPr>
              <a:t>Example:</a:t>
            </a:r>
          </a:p>
          <a:p>
            <a:pPr marL="1257300" lvl="2" indent="-400050"/>
            <a:endParaRPr lang="en-US" dirty="0">
              <a:latin typeface="Verdana"/>
              <a:cs typeface="Verdana"/>
            </a:endParaRPr>
          </a:p>
          <a:p>
            <a:pPr marL="1257300" lvl="2" indent="-400050"/>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1257300" lvl="2" indent="-400050"/>
            <a:r>
              <a:rPr lang="en-US" dirty="0">
                <a:latin typeface="Verdana"/>
                <a:cs typeface="Verdana"/>
              </a:rPr>
              <a:t>list of attributes for &lt;input&gt;</a:t>
            </a:r>
          </a:p>
          <a:p>
            <a:pPr marL="1257300" lvl="2" indent="-400050"/>
            <a:endParaRPr lang="en-US" dirty="0">
              <a:latin typeface="Verdana"/>
              <a:cs typeface="Verdana"/>
            </a:endParaRPr>
          </a:p>
          <a:p>
            <a:pPr marL="1257300" lvl="2" indent="-400050"/>
            <a:endParaRPr lang="en-US" dirty="0">
              <a:latin typeface="Verdana"/>
              <a:cs typeface="Verdana"/>
            </a:endParaRPr>
          </a:p>
          <a:p>
            <a:pPr marL="457200" lvl="1" indent="0">
              <a:buNone/>
            </a:pPr>
            <a:endParaRPr lang="en-US" dirty="0">
              <a:latin typeface="Verdana"/>
              <a:cs typeface="Verdana"/>
            </a:endParaRPr>
          </a:p>
        </p:txBody>
      </p:sp>
      <p:sp>
        <p:nvSpPr>
          <p:cNvPr id="5" name="Date Placeholder 4">
            <a:extLst>
              <a:ext uri="{FF2B5EF4-FFF2-40B4-BE49-F238E27FC236}">
                <a16:creationId xmlns:a16="http://schemas.microsoft.com/office/drawing/2014/main" id="{CF153301-DB6E-79CA-E694-63B93AFC1A7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3A4E4DA-EA51-1B16-A892-17173381E6B3}"/>
              </a:ext>
            </a:extLst>
          </p:cNvPr>
          <p:cNvSpPr>
            <a:spLocks noGrp="1"/>
          </p:cNvSpPr>
          <p:nvPr>
            <p:ph type="sldNum" sz="quarter" idx="12"/>
          </p:nvPr>
        </p:nvSpPr>
        <p:spPr/>
        <p:txBody>
          <a:bodyPr/>
          <a:lstStyle/>
          <a:p>
            <a:fld id="{B6F15528-21DE-4FAA-801E-634DDDAF4B2B}" type="slidenum">
              <a:rPr lang="en-US" smtClean="0"/>
              <a:t>117</a:t>
            </a:fld>
            <a:endParaRPr lang="en-US"/>
          </a:p>
        </p:txBody>
      </p:sp>
      <p:sp>
        <p:nvSpPr>
          <p:cNvPr id="4" name="Rectangle 3">
            <a:extLst>
              <a:ext uri="{FF2B5EF4-FFF2-40B4-BE49-F238E27FC236}">
                <a16:creationId xmlns:a16="http://schemas.microsoft.com/office/drawing/2014/main" id="{3F173647-5E8E-6F8B-99B2-C11227117E0A}"/>
              </a:ext>
            </a:extLst>
          </p:cNvPr>
          <p:cNvSpPr/>
          <p:nvPr/>
        </p:nvSpPr>
        <p:spPr>
          <a:xfrm>
            <a:off x="2438400" y="3660775"/>
            <a:ext cx="9404722" cy="121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&lt;form</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User ID :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"text"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user_id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size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maxlength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"30"</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br</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Password: </a:t>
            </a:r>
            <a:r>
              <a:rPr lang="en-US" sz="1400" b="0" dirty="0">
                <a:solidFill>
                  <a:srgbClr val="800000"/>
                </a:solidFill>
                <a:effectLst/>
                <a:latin typeface="Consolas" panose="020B0609020204030204" pitchFamily="49" charset="0"/>
              </a:rPr>
              <a:t>&lt;input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"password"</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"password"</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&lt;/form&gt;</a:t>
            </a:r>
            <a:endParaRPr lang="en-US" sz="1400" b="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17D5BCDA-D146-7D47-4B5F-979D437D079F}"/>
              </a:ext>
            </a:extLst>
          </p:cNvPr>
          <p:cNvPicPr>
            <a:picLocks noChangeAspect="1"/>
          </p:cNvPicPr>
          <p:nvPr/>
        </p:nvPicPr>
        <p:blipFill>
          <a:blip r:embed="rId2"/>
          <a:stretch>
            <a:fillRect/>
          </a:stretch>
        </p:blipFill>
        <p:spPr>
          <a:xfrm>
            <a:off x="6324600" y="4939141"/>
            <a:ext cx="4996604" cy="1873166"/>
          </a:xfrm>
          <a:prstGeom prst="rect">
            <a:avLst/>
          </a:prstGeom>
        </p:spPr>
      </p:pic>
    </p:spTree>
    <p:extLst>
      <p:ext uri="{BB962C8B-B14F-4D97-AF65-F5344CB8AC3E}">
        <p14:creationId xmlns:p14="http://schemas.microsoft.com/office/powerpoint/2010/main" val="4231759329"/>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FA91F-57C1-1AE5-424D-D770B0465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A40F2-4B9A-8ADA-EE48-5641C7712210}"/>
              </a:ext>
            </a:extLst>
          </p:cNvPr>
          <p:cNvSpPr>
            <a:spLocks noGrp="1"/>
          </p:cNvSpPr>
          <p:nvPr>
            <p:ph type="title"/>
          </p:nvPr>
        </p:nvSpPr>
        <p:spPr/>
        <p:txBody>
          <a:bodyPr/>
          <a:lstStyle/>
          <a:p>
            <a:pPr marL="742950" indent="-742950">
              <a:buFont typeface="+mj-lt"/>
              <a:buAutoNum type="arabicPeriod"/>
            </a:pPr>
            <a:r>
              <a:rPr lang="en-US" sz="4400" dirty="0"/>
              <a:t>Text Input Controls</a:t>
            </a:r>
          </a:p>
        </p:txBody>
      </p:sp>
      <p:sp>
        <p:nvSpPr>
          <p:cNvPr id="3" name="Content Placeholder 2">
            <a:extLst>
              <a:ext uri="{FF2B5EF4-FFF2-40B4-BE49-F238E27FC236}">
                <a16:creationId xmlns:a16="http://schemas.microsoft.com/office/drawing/2014/main" id="{7294CD84-F500-D602-B812-3EF0FEE4F8D8}"/>
              </a:ext>
            </a:extLst>
          </p:cNvPr>
          <p:cNvSpPr>
            <a:spLocks noGrp="1"/>
          </p:cNvSpPr>
          <p:nvPr>
            <p:ph idx="1"/>
          </p:nvPr>
        </p:nvSpPr>
        <p:spPr>
          <a:xfrm>
            <a:off x="1075719" y="1527175"/>
            <a:ext cx="9973281" cy="4199366"/>
          </a:xfrm>
        </p:spPr>
        <p:txBody>
          <a:bodyPr>
            <a:normAutofit/>
          </a:bodyPr>
          <a:lstStyle/>
          <a:p>
            <a:r>
              <a:rPr lang="en-US" sz="2000" dirty="0">
                <a:solidFill>
                  <a:srgbClr val="FFFFFF"/>
                </a:solidFill>
                <a:latin typeface="Verdana"/>
                <a:cs typeface="Verdana"/>
              </a:rPr>
              <a:t>There are three types of text input used in forms</a:t>
            </a:r>
          </a:p>
          <a:p>
            <a:pPr marL="857250" lvl="1" indent="-400050">
              <a:buFont typeface="+mj-lt"/>
              <a:buAutoNum type="romanLcPeriod" startAt="3"/>
            </a:pPr>
            <a:r>
              <a:rPr lang="en-US" dirty="0">
                <a:latin typeface="Verdana"/>
                <a:cs typeface="Verdana"/>
              </a:rPr>
              <a:t> </a:t>
            </a:r>
            <a:r>
              <a:rPr lang="en-US" b="1" dirty="0">
                <a:latin typeface="Verdana"/>
                <a:cs typeface="Verdana"/>
              </a:rPr>
              <a:t>Multi-line text input controls</a:t>
            </a:r>
            <a:endParaRPr lang="en-US" dirty="0">
              <a:latin typeface="Verdana"/>
              <a:cs typeface="Verdana"/>
            </a:endParaRPr>
          </a:p>
          <a:p>
            <a:pPr marL="1257300" lvl="2" indent="-400050"/>
            <a:r>
              <a:rPr lang="en-US" dirty="0">
                <a:latin typeface="Verdana"/>
                <a:cs typeface="Verdana"/>
              </a:rPr>
              <a:t>This is used when the user is required to give details that </a:t>
            </a:r>
            <a:r>
              <a:rPr lang="en-US" dirty="0">
                <a:solidFill>
                  <a:srgbClr val="FFFF00"/>
                </a:solidFill>
                <a:latin typeface="Verdana"/>
                <a:cs typeface="Verdana"/>
              </a:rPr>
              <a:t>may be longer than a single sentence</a:t>
            </a:r>
            <a:r>
              <a:rPr lang="en-US" dirty="0">
                <a:latin typeface="Verdana"/>
                <a:cs typeface="Verdana"/>
              </a:rPr>
              <a:t>.</a:t>
            </a:r>
          </a:p>
          <a:p>
            <a:pPr marL="1257300" lvl="2" indent="-400050"/>
            <a:r>
              <a:rPr lang="en-US" dirty="0">
                <a:latin typeface="Verdana"/>
                <a:cs typeface="Verdana"/>
              </a:rPr>
              <a:t>Multi-line input controls are created using HTML </a:t>
            </a:r>
            <a:r>
              <a:rPr lang="en-US" b="1" dirty="0">
                <a:latin typeface="Verdana"/>
                <a:cs typeface="Verdana"/>
              </a:rPr>
              <a:t>&lt;</a:t>
            </a:r>
            <a:r>
              <a:rPr lang="en-US" b="1" dirty="0" err="1">
                <a:latin typeface="Verdana"/>
                <a:cs typeface="Verdana"/>
              </a:rPr>
              <a:t>textarea</a:t>
            </a:r>
            <a:r>
              <a:rPr lang="en-US" b="1" dirty="0">
                <a:latin typeface="Verdana"/>
                <a:cs typeface="Verdana"/>
              </a:rPr>
              <a:t>&gt; </a:t>
            </a:r>
            <a:r>
              <a:rPr lang="en-US" dirty="0">
                <a:latin typeface="Verdana"/>
                <a:cs typeface="Verdana"/>
              </a:rPr>
              <a:t>tag.</a:t>
            </a:r>
          </a:p>
          <a:p>
            <a:pPr marL="1257300" lvl="2" indent="-400050"/>
            <a:r>
              <a:rPr lang="en-US" dirty="0">
                <a:latin typeface="Verdana"/>
                <a:cs typeface="Verdana"/>
              </a:rPr>
              <a:t>Example:</a:t>
            </a:r>
          </a:p>
          <a:p>
            <a:pPr marL="1257300" lvl="2" indent="-400050"/>
            <a:endParaRPr lang="en-US" dirty="0">
              <a:latin typeface="Verdana"/>
              <a:cs typeface="Verdana"/>
            </a:endParaRPr>
          </a:p>
          <a:p>
            <a:pPr marL="1257300" lvl="2" indent="-400050"/>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857250" lvl="2" indent="0">
              <a:buNone/>
            </a:pPr>
            <a:endParaRPr lang="en-US" dirty="0">
              <a:latin typeface="Verdana"/>
              <a:cs typeface="Verdana"/>
            </a:endParaRPr>
          </a:p>
          <a:p>
            <a:pPr marL="1257300" lvl="2" indent="-400050"/>
            <a:r>
              <a:rPr lang="en-US" dirty="0">
                <a:latin typeface="Verdana"/>
                <a:cs typeface="Verdana"/>
              </a:rPr>
              <a:t>list of attributes for &lt;input&gt;</a:t>
            </a:r>
          </a:p>
          <a:p>
            <a:pPr marL="1257300" lvl="2" indent="-400050"/>
            <a:endParaRPr lang="en-US" dirty="0">
              <a:latin typeface="Verdana"/>
              <a:cs typeface="Verdana"/>
            </a:endParaRPr>
          </a:p>
          <a:p>
            <a:pPr marL="1257300" lvl="2" indent="-400050"/>
            <a:endParaRPr lang="en-US" dirty="0">
              <a:latin typeface="Verdana"/>
              <a:cs typeface="Verdana"/>
            </a:endParaRPr>
          </a:p>
          <a:p>
            <a:pPr marL="457200" lvl="1" indent="0">
              <a:buNone/>
            </a:pPr>
            <a:endParaRPr lang="en-US" dirty="0">
              <a:latin typeface="Verdana"/>
              <a:cs typeface="Verdana"/>
            </a:endParaRPr>
          </a:p>
        </p:txBody>
      </p:sp>
      <p:sp>
        <p:nvSpPr>
          <p:cNvPr id="5" name="Date Placeholder 4">
            <a:extLst>
              <a:ext uri="{FF2B5EF4-FFF2-40B4-BE49-F238E27FC236}">
                <a16:creationId xmlns:a16="http://schemas.microsoft.com/office/drawing/2014/main" id="{14404485-AA3C-841F-2DD2-047A2589F986}"/>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911B076C-3529-9F47-2A02-4A8BC13477D8}"/>
              </a:ext>
            </a:extLst>
          </p:cNvPr>
          <p:cNvSpPr>
            <a:spLocks noGrp="1"/>
          </p:cNvSpPr>
          <p:nvPr>
            <p:ph type="sldNum" sz="quarter" idx="12"/>
          </p:nvPr>
        </p:nvSpPr>
        <p:spPr/>
        <p:txBody>
          <a:bodyPr/>
          <a:lstStyle/>
          <a:p>
            <a:fld id="{B6F15528-21DE-4FAA-801E-634DDDAF4B2B}" type="slidenum">
              <a:rPr lang="en-US" smtClean="0"/>
              <a:t>118</a:t>
            </a:fld>
            <a:endParaRPr lang="en-US"/>
          </a:p>
        </p:txBody>
      </p:sp>
      <p:sp>
        <p:nvSpPr>
          <p:cNvPr id="4" name="Rectangle 3">
            <a:extLst>
              <a:ext uri="{FF2B5EF4-FFF2-40B4-BE49-F238E27FC236}">
                <a16:creationId xmlns:a16="http://schemas.microsoft.com/office/drawing/2014/main" id="{4887143E-9164-A67A-95E9-7779D74EE069}"/>
              </a:ext>
            </a:extLst>
          </p:cNvPr>
          <p:cNvSpPr/>
          <p:nvPr/>
        </p:nvSpPr>
        <p:spPr>
          <a:xfrm>
            <a:off x="2438400" y="3660775"/>
            <a:ext cx="9601200" cy="1219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dirty="0">
                <a:solidFill>
                  <a:srgbClr val="800000"/>
                </a:solidFill>
                <a:effectLst/>
                <a:latin typeface="Consolas" panose="020B0609020204030204" pitchFamily="49" charset="0"/>
              </a:rPr>
              <a:t>&lt;form&gt;</a:t>
            </a:r>
          </a:p>
          <a:p>
            <a:r>
              <a:rPr lang="en-US" sz="1200" b="0" dirty="0">
                <a:solidFill>
                  <a:srgbClr val="800000"/>
                </a:solidFill>
                <a:effectLst/>
                <a:latin typeface="Consolas" panose="020B0609020204030204" pitchFamily="49" charset="0"/>
              </a:rPr>
              <a:t>   Description : &lt;</a:t>
            </a:r>
            <a:r>
              <a:rPr lang="en-US" sz="1200" b="0" dirty="0" err="1">
                <a:solidFill>
                  <a:srgbClr val="800000"/>
                </a:solidFill>
                <a:effectLst/>
                <a:latin typeface="Consolas" panose="020B0609020204030204" pitchFamily="49" charset="0"/>
              </a:rPr>
              <a:t>br</a:t>
            </a:r>
            <a:r>
              <a:rPr lang="en-US" sz="1200" b="0" dirty="0">
                <a:solidFill>
                  <a:srgbClr val="800000"/>
                </a:solidFill>
                <a:effectLst/>
                <a:latin typeface="Consolas" panose="020B0609020204030204" pitchFamily="49" charset="0"/>
              </a:rPr>
              <a:t> /&gt;</a:t>
            </a:r>
          </a:p>
          <a:p>
            <a:r>
              <a:rPr lang="en-US" sz="1200" b="0" dirty="0">
                <a:solidFill>
                  <a:srgbClr val="800000"/>
                </a:solidFill>
                <a:effectLst/>
                <a:latin typeface="Consolas" panose="020B0609020204030204" pitchFamily="49" charset="0"/>
              </a:rPr>
              <a:t>   &lt;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 rows = "5" cols = "50" name = "description" placeholder="Enter description here..."&gt;&lt;/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&gt;</a:t>
            </a:r>
          </a:p>
          <a:p>
            <a:r>
              <a:rPr lang="en-US" sz="1200" b="0" dirty="0">
                <a:solidFill>
                  <a:srgbClr val="800000"/>
                </a:solidFill>
                <a:effectLst/>
                <a:latin typeface="Consolas" panose="020B0609020204030204" pitchFamily="49" charset="0"/>
              </a:rPr>
              <a:t>&lt;/form&gt;</a:t>
            </a:r>
            <a:endParaRPr lang="en-US" sz="1200"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3B0BDC76-199E-4357-4EB1-ECCA29DDB33A}"/>
              </a:ext>
            </a:extLst>
          </p:cNvPr>
          <p:cNvPicPr>
            <a:picLocks noChangeAspect="1"/>
          </p:cNvPicPr>
          <p:nvPr/>
        </p:nvPicPr>
        <p:blipFill>
          <a:blip r:embed="rId2"/>
          <a:stretch>
            <a:fillRect/>
          </a:stretch>
        </p:blipFill>
        <p:spPr>
          <a:xfrm>
            <a:off x="5791200" y="5337175"/>
            <a:ext cx="5910943" cy="1219200"/>
          </a:xfrm>
          <a:prstGeom prst="rect">
            <a:avLst/>
          </a:prstGeom>
        </p:spPr>
      </p:pic>
    </p:spTree>
    <p:extLst>
      <p:ext uri="{BB962C8B-B14F-4D97-AF65-F5344CB8AC3E}">
        <p14:creationId xmlns:p14="http://schemas.microsoft.com/office/powerpoint/2010/main" val="102298991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8167D-AA5D-C9EE-FA4C-C6E1F8ADBA69}"/>
              </a:ext>
            </a:extLst>
          </p:cNvPr>
          <p:cNvSpPr>
            <a:spLocks noGrp="1"/>
          </p:cNvSpPr>
          <p:nvPr>
            <p:ph type="title"/>
          </p:nvPr>
        </p:nvSpPr>
        <p:spPr/>
        <p:txBody>
          <a:bodyPr/>
          <a:lstStyle/>
          <a:p>
            <a:r>
              <a:rPr lang="en-US" dirty="0"/>
              <a:t> 2. Checkboxes Controls</a:t>
            </a:r>
          </a:p>
        </p:txBody>
      </p:sp>
      <p:sp>
        <p:nvSpPr>
          <p:cNvPr id="3" name="Content Placeholder 2">
            <a:extLst>
              <a:ext uri="{FF2B5EF4-FFF2-40B4-BE49-F238E27FC236}">
                <a16:creationId xmlns:a16="http://schemas.microsoft.com/office/drawing/2014/main" id="{63AFDD6D-1584-7A56-4426-6772741D319D}"/>
              </a:ext>
            </a:extLst>
          </p:cNvPr>
          <p:cNvSpPr>
            <a:spLocks noGrp="1"/>
          </p:cNvSpPr>
          <p:nvPr>
            <p:ph idx="1"/>
          </p:nvPr>
        </p:nvSpPr>
        <p:spPr>
          <a:xfrm>
            <a:off x="1103314" y="1420749"/>
            <a:ext cx="8946541" cy="4199366"/>
          </a:xfrm>
        </p:spPr>
        <p:txBody>
          <a:bodyPr>
            <a:normAutofit/>
          </a:bodyPr>
          <a:lstStyle/>
          <a:p>
            <a:r>
              <a:rPr lang="en-US" sz="1800" dirty="0"/>
              <a:t>Checkboxes are </a:t>
            </a:r>
            <a:r>
              <a:rPr lang="en-US" sz="1800" dirty="0">
                <a:solidFill>
                  <a:srgbClr val="FFFF00"/>
                </a:solidFill>
              </a:rPr>
              <a:t>used when more than one option is required to be selected</a:t>
            </a:r>
            <a:r>
              <a:rPr lang="en-US" sz="1800" dirty="0"/>
              <a:t>. </a:t>
            </a:r>
          </a:p>
          <a:p>
            <a:r>
              <a:rPr lang="en-US" sz="1800" dirty="0"/>
              <a:t>They are also created using HTML </a:t>
            </a:r>
            <a:r>
              <a:rPr lang="en-US" sz="1800" b="1" dirty="0"/>
              <a:t>&lt;input&gt; </a:t>
            </a:r>
            <a:r>
              <a:rPr lang="en-US" sz="1800" dirty="0"/>
              <a:t>tag but type attribute is set to checkbox..</a:t>
            </a:r>
          </a:p>
          <a:p>
            <a:r>
              <a:rPr lang="en-US" sz="1800" dirty="0"/>
              <a:t>Example</a:t>
            </a:r>
          </a:p>
          <a:p>
            <a:endParaRPr lang="en-US" sz="1800" dirty="0"/>
          </a:p>
          <a:p>
            <a:endParaRPr lang="en-US" sz="1800" dirty="0"/>
          </a:p>
          <a:p>
            <a:endParaRPr lang="en-US" sz="1800" dirty="0"/>
          </a:p>
          <a:p>
            <a:endParaRPr lang="en-US" sz="1800" dirty="0"/>
          </a:p>
          <a:p>
            <a:endParaRPr lang="en-US" sz="1800" dirty="0"/>
          </a:p>
          <a:p>
            <a:r>
              <a:rPr lang="en-US" sz="1800" dirty="0"/>
              <a:t> list of attributes for </a:t>
            </a:r>
            <a:r>
              <a:rPr lang="en-US" sz="1800" b="1" dirty="0"/>
              <a:t>&lt;checkbox&gt; </a:t>
            </a:r>
            <a:r>
              <a:rPr lang="en-US" sz="1800" dirty="0"/>
              <a:t>tag.</a:t>
            </a:r>
          </a:p>
          <a:p>
            <a:endParaRPr lang="en-US" sz="1800" dirty="0"/>
          </a:p>
        </p:txBody>
      </p:sp>
      <p:sp>
        <p:nvSpPr>
          <p:cNvPr id="5" name="Date Placeholder 4">
            <a:extLst>
              <a:ext uri="{FF2B5EF4-FFF2-40B4-BE49-F238E27FC236}">
                <a16:creationId xmlns:a16="http://schemas.microsoft.com/office/drawing/2014/main" id="{93497FD7-E8F6-1AF4-211B-40483EA96CC0}"/>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BF4EFC26-CAC2-CCCA-A99C-E405DC0735AC}"/>
              </a:ext>
            </a:extLst>
          </p:cNvPr>
          <p:cNvSpPr>
            <a:spLocks noGrp="1"/>
          </p:cNvSpPr>
          <p:nvPr>
            <p:ph type="sldNum" sz="quarter" idx="12"/>
          </p:nvPr>
        </p:nvSpPr>
        <p:spPr/>
        <p:txBody>
          <a:bodyPr/>
          <a:lstStyle/>
          <a:p>
            <a:fld id="{B6F15528-21DE-4FAA-801E-634DDDAF4B2B}" type="slidenum">
              <a:rPr lang="en-US" smtClean="0"/>
              <a:t>119</a:t>
            </a:fld>
            <a:endParaRPr lang="en-US"/>
          </a:p>
        </p:txBody>
      </p:sp>
      <p:sp>
        <p:nvSpPr>
          <p:cNvPr id="4" name="Rectangle 3">
            <a:extLst>
              <a:ext uri="{FF2B5EF4-FFF2-40B4-BE49-F238E27FC236}">
                <a16:creationId xmlns:a16="http://schemas.microsoft.com/office/drawing/2014/main" id="{D3BF3612-5B8F-44F3-264C-551715A6C462}"/>
              </a:ext>
            </a:extLst>
          </p:cNvPr>
          <p:cNvSpPr/>
          <p:nvPr/>
        </p:nvSpPr>
        <p:spPr>
          <a:xfrm>
            <a:off x="1523999" y="3203575"/>
            <a:ext cx="9564687" cy="14018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"checkbox"</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maths</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"on"</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Maths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"checkbox"</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"physics"</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checked</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Physics</a:t>
            </a:r>
          </a:p>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pic>
        <p:nvPicPr>
          <p:cNvPr id="6" name="object 5">
            <a:extLst>
              <a:ext uri="{FF2B5EF4-FFF2-40B4-BE49-F238E27FC236}">
                <a16:creationId xmlns:a16="http://schemas.microsoft.com/office/drawing/2014/main" id="{1D235EFC-EE32-6801-5F08-234F5388FC75}"/>
              </a:ext>
            </a:extLst>
          </p:cNvPr>
          <p:cNvPicPr/>
          <p:nvPr/>
        </p:nvPicPr>
        <p:blipFill>
          <a:blip r:embed="rId2" cstate="print"/>
          <a:stretch>
            <a:fillRect/>
          </a:stretch>
        </p:blipFill>
        <p:spPr>
          <a:xfrm>
            <a:off x="5791200" y="4883887"/>
            <a:ext cx="5297486" cy="1901088"/>
          </a:xfrm>
          <a:prstGeom prst="rect">
            <a:avLst/>
          </a:prstGeom>
        </p:spPr>
      </p:pic>
    </p:spTree>
    <p:extLst>
      <p:ext uri="{BB962C8B-B14F-4D97-AF65-F5344CB8AC3E}">
        <p14:creationId xmlns:p14="http://schemas.microsoft.com/office/powerpoint/2010/main" val="2596124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0DE6-123E-EBB8-C172-44B8510A84C2}"/>
              </a:ext>
            </a:extLst>
          </p:cNvPr>
          <p:cNvSpPr>
            <a:spLocks noGrp="1"/>
          </p:cNvSpPr>
          <p:nvPr>
            <p:ph type="title"/>
          </p:nvPr>
        </p:nvSpPr>
        <p:spPr/>
        <p:txBody>
          <a:bodyPr/>
          <a:lstStyle/>
          <a:p>
            <a:r>
              <a:rPr lang="en-US" dirty="0"/>
              <a:t>Comment Tag</a:t>
            </a:r>
          </a:p>
        </p:txBody>
      </p:sp>
      <p:sp>
        <p:nvSpPr>
          <p:cNvPr id="3" name="Content Placeholder 2">
            <a:extLst>
              <a:ext uri="{FF2B5EF4-FFF2-40B4-BE49-F238E27FC236}">
                <a16:creationId xmlns:a16="http://schemas.microsoft.com/office/drawing/2014/main" id="{F57A05C8-B5C3-97F6-4126-B1E4CF35B6D0}"/>
              </a:ext>
            </a:extLst>
          </p:cNvPr>
          <p:cNvSpPr>
            <a:spLocks noGrp="1"/>
          </p:cNvSpPr>
          <p:nvPr>
            <p:ph idx="1"/>
          </p:nvPr>
        </p:nvSpPr>
        <p:spPr/>
        <p:txBody>
          <a:bodyPr>
            <a:normAutofit fontScale="92500" lnSpcReduction="20000"/>
          </a:bodyPr>
          <a:lstStyle/>
          <a:p>
            <a:r>
              <a:rPr lang="en-US" dirty="0"/>
              <a:t>A comment is a </a:t>
            </a:r>
            <a:r>
              <a:rPr lang="en-US" dirty="0">
                <a:solidFill>
                  <a:srgbClr val="FFFF00"/>
                </a:solidFill>
              </a:rPr>
              <a:t>piece of code that is ignored by the web browser</a:t>
            </a:r>
            <a:r>
              <a:rPr lang="en-US" dirty="0"/>
              <a:t>.</a:t>
            </a:r>
          </a:p>
          <a:p>
            <a:r>
              <a:rPr lang="en-US" dirty="0"/>
              <a:t>It is a good practice to add comments into HTML code, especially in complex documents, to indicate sections of document and any other notes to anyone looking at the code.</a:t>
            </a:r>
          </a:p>
          <a:p>
            <a:r>
              <a:rPr lang="en-US" dirty="0"/>
              <a:t>Comments </a:t>
            </a:r>
            <a:r>
              <a:rPr lang="en-US" dirty="0">
                <a:solidFill>
                  <a:srgbClr val="FFFF00"/>
                </a:solidFill>
              </a:rPr>
              <a:t>help us and others understand our code and increase code readability</a:t>
            </a:r>
            <a:r>
              <a:rPr lang="en-US" dirty="0"/>
              <a:t>.</a:t>
            </a:r>
          </a:p>
          <a:p>
            <a:r>
              <a:rPr lang="en-US" dirty="0"/>
              <a:t>Syntax:</a:t>
            </a:r>
          </a:p>
          <a:p>
            <a:pPr marL="457200" lvl="1" indent="0">
              <a:buNone/>
            </a:pPr>
            <a:r>
              <a:rPr lang="en-US" dirty="0"/>
              <a:t> &lt;!-- Comments here --&gt;</a:t>
            </a:r>
          </a:p>
          <a:p>
            <a:pPr marL="457200" lvl="1" indent="0">
              <a:buNone/>
            </a:pPr>
            <a:r>
              <a:rPr lang="en-US" dirty="0"/>
              <a:t> </a:t>
            </a:r>
            <a:r>
              <a:rPr lang="en-US" i="1" dirty="0">
                <a:solidFill>
                  <a:srgbClr val="FFFF00"/>
                </a:solidFill>
              </a:rPr>
              <a:t>Notice that there is an exclamation point (!) in the start tag, but not in the end tag</a:t>
            </a:r>
          </a:p>
          <a:p>
            <a:r>
              <a:rPr lang="en-US" dirty="0"/>
              <a:t> Example:</a:t>
            </a:r>
          </a:p>
          <a:p>
            <a:pPr marL="457200" lvl="1" indent="0">
              <a:buNone/>
            </a:pPr>
            <a:r>
              <a:rPr lang="en-US" dirty="0"/>
              <a:t> &lt;!-- This is a comment --&gt;</a:t>
            </a:r>
          </a:p>
          <a:p>
            <a:pPr marL="914400" lvl="2" indent="0">
              <a:buNone/>
            </a:pPr>
            <a:r>
              <a:rPr lang="en-US" dirty="0"/>
              <a:t> &lt;p&gt;This is a paragraph.&lt;/p&gt;</a:t>
            </a:r>
          </a:p>
          <a:p>
            <a:pPr marL="457200" lvl="1" indent="0">
              <a:buNone/>
            </a:pPr>
            <a:r>
              <a:rPr lang="en-US" dirty="0"/>
              <a:t> &lt;!-- Remember to add more information here --&gt; </a:t>
            </a:r>
          </a:p>
        </p:txBody>
      </p:sp>
      <p:sp>
        <p:nvSpPr>
          <p:cNvPr id="4" name="Date Placeholder 3">
            <a:extLst>
              <a:ext uri="{FF2B5EF4-FFF2-40B4-BE49-F238E27FC236}">
                <a16:creationId xmlns:a16="http://schemas.microsoft.com/office/drawing/2014/main" id="{1092065F-5A66-F6E7-BA82-4D14B0387A3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A67ABE6-0FA0-E57A-BCFC-C5571EC1B70E}"/>
              </a:ext>
            </a:extLst>
          </p:cNvPr>
          <p:cNvSpPr>
            <a:spLocks noGrp="1"/>
          </p:cNvSpPr>
          <p:nvPr>
            <p:ph type="sldNum" sz="quarter" idx="12"/>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18111112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9D747-C9CD-7822-11CB-10328DBD6C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CEB4A-5B66-FC6B-7174-8D60609C83BE}"/>
              </a:ext>
            </a:extLst>
          </p:cNvPr>
          <p:cNvSpPr>
            <a:spLocks noGrp="1"/>
          </p:cNvSpPr>
          <p:nvPr>
            <p:ph type="title"/>
          </p:nvPr>
        </p:nvSpPr>
        <p:spPr/>
        <p:txBody>
          <a:bodyPr/>
          <a:lstStyle/>
          <a:p>
            <a:r>
              <a:rPr lang="en-US" dirty="0"/>
              <a:t>  3. Radio Box Controls</a:t>
            </a:r>
          </a:p>
        </p:txBody>
      </p:sp>
      <p:sp>
        <p:nvSpPr>
          <p:cNvPr id="3" name="Content Placeholder 2">
            <a:extLst>
              <a:ext uri="{FF2B5EF4-FFF2-40B4-BE49-F238E27FC236}">
                <a16:creationId xmlns:a16="http://schemas.microsoft.com/office/drawing/2014/main" id="{8897A8E9-9F74-5339-9B00-D45AC28CDAED}"/>
              </a:ext>
            </a:extLst>
          </p:cNvPr>
          <p:cNvSpPr>
            <a:spLocks noGrp="1"/>
          </p:cNvSpPr>
          <p:nvPr>
            <p:ph idx="1"/>
          </p:nvPr>
        </p:nvSpPr>
        <p:spPr>
          <a:xfrm>
            <a:off x="1103314" y="1420749"/>
            <a:ext cx="9985372" cy="4199366"/>
          </a:xfrm>
        </p:spPr>
        <p:txBody>
          <a:bodyPr>
            <a:normAutofit/>
          </a:bodyPr>
          <a:lstStyle/>
          <a:p>
            <a:r>
              <a:rPr lang="en-US" sz="1800" dirty="0"/>
              <a:t>Radio buttons are </a:t>
            </a:r>
            <a:r>
              <a:rPr lang="en-US" sz="1800" dirty="0">
                <a:solidFill>
                  <a:srgbClr val="FFFF00"/>
                </a:solidFill>
              </a:rPr>
              <a:t>used when out of many options, just one option is required to be selected</a:t>
            </a:r>
            <a:r>
              <a:rPr lang="en-US" sz="1800" dirty="0"/>
              <a:t>. </a:t>
            </a:r>
          </a:p>
          <a:p>
            <a:r>
              <a:rPr lang="en-US" sz="1800" dirty="0"/>
              <a:t>They are also created using HTML </a:t>
            </a:r>
            <a:r>
              <a:rPr lang="en-US" sz="1800" b="1" dirty="0"/>
              <a:t>&lt;input&gt; </a:t>
            </a:r>
            <a:r>
              <a:rPr lang="en-US" sz="1800" dirty="0"/>
              <a:t>tag but type attribute is set to radio.</a:t>
            </a:r>
          </a:p>
          <a:p>
            <a:r>
              <a:rPr lang="en-US" sz="1800" dirty="0"/>
              <a:t>Example</a:t>
            </a:r>
          </a:p>
          <a:p>
            <a:endParaRPr lang="en-US" sz="1800" dirty="0"/>
          </a:p>
          <a:p>
            <a:endParaRPr lang="en-US" sz="1800" dirty="0"/>
          </a:p>
          <a:p>
            <a:endParaRPr lang="en-US" sz="1800" dirty="0"/>
          </a:p>
          <a:p>
            <a:endParaRPr lang="en-US" sz="1800" dirty="0"/>
          </a:p>
          <a:p>
            <a:endParaRPr lang="en-US" sz="1800" dirty="0"/>
          </a:p>
          <a:p>
            <a:r>
              <a:rPr lang="en-US" sz="1800" dirty="0"/>
              <a:t> list of attributes for </a:t>
            </a:r>
            <a:r>
              <a:rPr lang="en-US" sz="1800" b="1" dirty="0"/>
              <a:t>radio</a:t>
            </a:r>
            <a:r>
              <a:rPr lang="en-US" sz="1800" dirty="0"/>
              <a:t> button</a:t>
            </a:r>
          </a:p>
        </p:txBody>
      </p:sp>
      <p:sp>
        <p:nvSpPr>
          <p:cNvPr id="5" name="Date Placeholder 4">
            <a:extLst>
              <a:ext uri="{FF2B5EF4-FFF2-40B4-BE49-F238E27FC236}">
                <a16:creationId xmlns:a16="http://schemas.microsoft.com/office/drawing/2014/main" id="{F2CDEFB2-1AF0-CD2A-8255-CE3FAF0E7BE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C3659676-38FE-85AA-220E-1B42A447BF82}"/>
              </a:ext>
            </a:extLst>
          </p:cNvPr>
          <p:cNvSpPr>
            <a:spLocks noGrp="1"/>
          </p:cNvSpPr>
          <p:nvPr>
            <p:ph type="sldNum" sz="quarter" idx="12"/>
          </p:nvPr>
        </p:nvSpPr>
        <p:spPr/>
        <p:txBody>
          <a:bodyPr/>
          <a:lstStyle/>
          <a:p>
            <a:fld id="{B6F15528-21DE-4FAA-801E-634DDDAF4B2B}" type="slidenum">
              <a:rPr lang="en-US" smtClean="0"/>
              <a:t>120</a:t>
            </a:fld>
            <a:endParaRPr lang="en-US"/>
          </a:p>
        </p:txBody>
      </p:sp>
      <p:sp>
        <p:nvSpPr>
          <p:cNvPr id="4" name="Rectangle 3">
            <a:extLst>
              <a:ext uri="{FF2B5EF4-FFF2-40B4-BE49-F238E27FC236}">
                <a16:creationId xmlns:a16="http://schemas.microsoft.com/office/drawing/2014/main" id="{C6B1C14B-4E27-3A9F-8ECB-8B33641C41EE}"/>
              </a:ext>
            </a:extLst>
          </p:cNvPr>
          <p:cNvSpPr/>
          <p:nvPr/>
        </p:nvSpPr>
        <p:spPr>
          <a:xfrm>
            <a:off x="1523999" y="3203575"/>
            <a:ext cx="10542898" cy="14018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"radio"</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"subject"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maths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Maths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"radio"</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"subject"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"physics"</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checked</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Physics</a:t>
            </a:r>
          </a:p>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E4931513-DDBD-C270-818B-6C7B08AAAFA2}"/>
              </a:ext>
            </a:extLst>
          </p:cNvPr>
          <p:cNvPicPr>
            <a:picLocks noChangeAspect="1"/>
          </p:cNvPicPr>
          <p:nvPr/>
        </p:nvPicPr>
        <p:blipFill>
          <a:blip r:embed="rId2"/>
          <a:stretch>
            <a:fillRect/>
          </a:stretch>
        </p:blipFill>
        <p:spPr>
          <a:xfrm>
            <a:off x="5715000" y="4879975"/>
            <a:ext cx="6351897" cy="1819497"/>
          </a:xfrm>
          <a:prstGeom prst="rect">
            <a:avLst/>
          </a:prstGeom>
        </p:spPr>
      </p:pic>
      <p:sp>
        <p:nvSpPr>
          <p:cNvPr id="8" name="Rectangle: Rounded Corners 7">
            <a:extLst>
              <a:ext uri="{FF2B5EF4-FFF2-40B4-BE49-F238E27FC236}">
                <a16:creationId xmlns:a16="http://schemas.microsoft.com/office/drawing/2014/main" id="{E6384BE5-3CB4-9334-1020-82184F2CEAD8}"/>
              </a:ext>
            </a:extLst>
          </p:cNvPr>
          <p:cNvSpPr/>
          <p:nvPr/>
        </p:nvSpPr>
        <p:spPr>
          <a:xfrm>
            <a:off x="4724400" y="3637789"/>
            <a:ext cx="2057400" cy="632585"/>
          </a:xfrm>
          <a:prstGeom prst="roundRect">
            <a:avLst/>
          </a:prstGeom>
          <a:noFill/>
          <a:ln w="190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Tree>
    <p:extLst>
      <p:ext uri="{BB962C8B-B14F-4D97-AF65-F5344CB8AC3E}">
        <p14:creationId xmlns:p14="http://schemas.microsoft.com/office/powerpoint/2010/main" val="20028271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0A156-87FE-6FD0-F609-64BB5FFBE6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163185-2C66-8CF4-F92A-F0E2478A6E6D}"/>
              </a:ext>
            </a:extLst>
          </p:cNvPr>
          <p:cNvSpPr>
            <a:spLocks noGrp="1"/>
          </p:cNvSpPr>
          <p:nvPr>
            <p:ph type="title"/>
          </p:nvPr>
        </p:nvSpPr>
        <p:spPr/>
        <p:txBody>
          <a:bodyPr/>
          <a:lstStyle/>
          <a:p>
            <a:r>
              <a:rPr lang="en-US" dirty="0"/>
              <a:t>   4. Select Box Controls</a:t>
            </a:r>
          </a:p>
        </p:txBody>
      </p:sp>
      <p:sp>
        <p:nvSpPr>
          <p:cNvPr id="3" name="Content Placeholder 2">
            <a:extLst>
              <a:ext uri="{FF2B5EF4-FFF2-40B4-BE49-F238E27FC236}">
                <a16:creationId xmlns:a16="http://schemas.microsoft.com/office/drawing/2014/main" id="{3ABB2953-10A7-99E4-7044-35075CF6373C}"/>
              </a:ext>
            </a:extLst>
          </p:cNvPr>
          <p:cNvSpPr>
            <a:spLocks noGrp="1"/>
          </p:cNvSpPr>
          <p:nvPr>
            <p:ph idx="1"/>
          </p:nvPr>
        </p:nvSpPr>
        <p:spPr>
          <a:xfrm>
            <a:off x="1103314" y="1420749"/>
            <a:ext cx="9985372" cy="4199366"/>
          </a:xfrm>
        </p:spPr>
        <p:txBody>
          <a:bodyPr>
            <a:normAutofit/>
          </a:bodyPr>
          <a:lstStyle/>
          <a:p>
            <a:r>
              <a:rPr lang="en-US" sz="1800" dirty="0"/>
              <a:t>A select box, also called </a:t>
            </a:r>
            <a:r>
              <a:rPr lang="en-US" sz="1800" b="1" dirty="0"/>
              <a:t>drop down box </a:t>
            </a:r>
          </a:p>
          <a:p>
            <a:pPr lvl="1">
              <a:buFont typeface="Courier New" panose="02070309020205020404" pitchFamily="49" charset="0"/>
              <a:buChar char="o"/>
            </a:pPr>
            <a:r>
              <a:rPr lang="en-US" sz="1600" dirty="0"/>
              <a:t>which </a:t>
            </a:r>
            <a:r>
              <a:rPr lang="en-US" sz="1600" dirty="0">
                <a:solidFill>
                  <a:srgbClr val="FFFF00"/>
                </a:solidFill>
              </a:rPr>
              <a:t>provides option to list down various options in the form of drop down list</a:t>
            </a:r>
            <a:r>
              <a:rPr lang="en-US" sz="1600" dirty="0"/>
              <a:t>, </a:t>
            </a:r>
          </a:p>
          <a:p>
            <a:pPr lvl="1">
              <a:buFont typeface="Courier New" panose="02070309020205020404" pitchFamily="49" charset="0"/>
              <a:buChar char="o"/>
            </a:pPr>
            <a:r>
              <a:rPr lang="en-US" sz="1600" dirty="0"/>
              <a:t>from where a </a:t>
            </a:r>
            <a:r>
              <a:rPr lang="en-US" sz="1600" dirty="0">
                <a:solidFill>
                  <a:srgbClr val="FFFF00"/>
                </a:solidFill>
              </a:rPr>
              <a:t>user can select one or more options</a:t>
            </a:r>
            <a:r>
              <a:rPr lang="en-US" sz="1600" dirty="0"/>
              <a:t>.</a:t>
            </a:r>
          </a:p>
          <a:p>
            <a:r>
              <a:rPr lang="en-US" sz="1800" dirty="0"/>
              <a:t>Example:</a:t>
            </a:r>
          </a:p>
          <a:p>
            <a:endParaRPr lang="en-US" sz="1800" dirty="0"/>
          </a:p>
          <a:p>
            <a:endParaRPr lang="en-US" sz="1800" dirty="0"/>
          </a:p>
          <a:p>
            <a:endParaRPr lang="en-US" sz="1800" dirty="0"/>
          </a:p>
          <a:p>
            <a:endParaRPr lang="en-US" sz="1800" dirty="0"/>
          </a:p>
          <a:p>
            <a:pPr marL="0" indent="0">
              <a:buNone/>
            </a:pPr>
            <a:endParaRPr lang="en-US" sz="1800" dirty="0"/>
          </a:p>
          <a:p>
            <a:r>
              <a:rPr lang="en-US" sz="1800" dirty="0"/>
              <a:t> Attributes</a:t>
            </a:r>
          </a:p>
        </p:txBody>
      </p:sp>
      <p:sp>
        <p:nvSpPr>
          <p:cNvPr id="5" name="Date Placeholder 4">
            <a:extLst>
              <a:ext uri="{FF2B5EF4-FFF2-40B4-BE49-F238E27FC236}">
                <a16:creationId xmlns:a16="http://schemas.microsoft.com/office/drawing/2014/main" id="{D53C01F6-7F11-9800-04BC-106CB81D97C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2251F66-128E-706F-BDC7-056BC4EE1296}"/>
              </a:ext>
            </a:extLst>
          </p:cNvPr>
          <p:cNvSpPr>
            <a:spLocks noGrp="1"/>
          </p:cNvSpPr>
          <p:nvPr>
            <p:ph type="sldNum" sz="quarter" idx="12"/>
          </p:nvPr>
        </p:nvSpPr>
        <p:spPr/>
        <p:txBody>
          <a:bodyPr/>
          <a:lstStyle/>
          <a:p>
            <a:fld id="{B6F15528-21DE-4FAA-801E-634DDDAF4B2B}" type="slidenum">
              <a:rPr lang="en-US" smtClean="0"/>
              <a:t>121</a:t>
            </a:fld>
            <a:endParaRPr lang="en-US"/>
          </a:p>
        </p:txBody>
      </p:sp>
      <p:sp>
        <p:nvSpPr>
          <p:cNvPr id="4" name="Rectangle 3">
            <a:extLst>
              <a:ext uri="{FF2B5EF4-FFF2-40B4-BE49-F238E27FC236}">
                <a16:creationId xmlns:a16="http://schemas.microsoft.com/office/drawing/2014/main" id="{FE1D7D5A-868F-A50E-1461-0899907F22BF}"/>
              </a:ext>
            </a:extLst>
          </p:cNvPr>
          <p:cNvSpPr/>
          <p:nvPr/>
        </p:nvSpPr>
        <p:spPr>
          <a:xfrm>
            <a:off x="1523999" y="2944750"/>
            <a:ext cx="10542898" cy="178282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&lt;form&gt;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&lt;select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"dropdown"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size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"10"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multiple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&lt;option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Maths</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selected</a:t>
            </a:r>
            <a:r>
              <a:rPr lang="en-US" sz="1400" b="0" dirty="0">
                <a:solidFill>
                  <a:srgbClr val="800000"/>
                </a:solidFill>
                <a:effectLst/>
                <a:latin typeface="Consolas" panose="020B0609020204030204" pitchFamily="49" charset="0"/>
              </a:rPr>
              <a:t>&gt;</a:t>
            </a:r>
            <a:r>
              <a:rPr lang="en-US" sz="1400" b="0" dirty="0" err="1">
                <a:solidFill>
                  <a:srgbClr val="000000"/>
                </a:solidFill>
                <a:effectLst/>
                <a:latin typeface="Consolas" panose="020B0609020204030204" pitchFamily="49" charset="0"/>
              </a:rPr>
              <a:t>Maths</a:t>
            </a:r>
            <a:r>
              <a:rPr lang="en-US" sz="1400" b="0" dirty="0">
                <a:solidFill>
                  <a:srgbClr val="800000"/>
                </a:solidFill>
                <a:effectLst/>
                <a:latin typeface="Consolas" panose="020B0609020204030204" pitchFamily="49" charset="0"/>
              </a:rPr>
              <a:t>&lt;/option&gt;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&lt;option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"Physics"</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Physics</a:t>
            </a:r>
            <a:r>
              <a:rPr lang="en-US" sz="1400" b="0" dirty="0">
                <a:solidFill>
                  <a:srgbClr val="800000"/>
                </a:solidFill>
                <a:effectLst/>
                <a:latin typeface="Consolas" panose="020B0609020204030204" pitchFamily="49" charset="0"/>
              </a:rPr>
              <a:t>&lt;/option&gt;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&lt;option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Engish</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English</a:t>
            </a:r>
            <a:r>
              <a:rPr lang="en-US" sz="1400" b="0" dirty="0">
                <a:solidFill>
                  <a:srgbClr val="800000"/>
                </a:solidFill>
                <a:effectLst/>
                <a:latin typeface="Consolas" panose="020B0609020204030204" pitchFamily="49" charset="0"/>
              </a:rPr>
              <a:t>&lt;/option&gt;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&lt;option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value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"Calculus"</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Calculus</a:t>
            </a:r>
            <a:r>
              <a:rPr lang="en-US" sz="1400" b="0" dirty="0">
                <a:solidFill>
                  <a:srgbClr val="800000"/>
                </a:solidFill>
                <a:effectLst/>
                <a:latin typeface="Consolas" panose="020B0609020204030204" pitchFamily="49" charset="0"/>
              </a:rPr>
              <a:t>&lt;/option&gt;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&lt;/select&gt;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&lt;/form&gt;</a:t>
            </a:r>
            <a:endParaRPr lang="en-US" sz="1400" b="0" dirty="0">
              <a:solidFill>
                <a:srgbClr val="000000"/>
              </a:solidFill>
              <a:effectLst/>
              <a:latin typeface="Consolas" panose="020B0609020204030204" pitchFamily="49" charset="0"/>
            </a:endParaRPr>
          </a:p>
        </p:txBody>
      </p:sp>
      <p:graphicFrame>
        <p:nvGraphicFramePr>
          <p:cNvPr id="8" name="Table 7">
            <a:extLst>
              <a:ext uri="{FF2B5EF4-FFF2-40B4-BE49-F238E27FC236}">
                <a16:creationId xmlns:a16="http://schemas.microsoft.com/office/drawing/2014/main" id="{DA7EE54C-168D-EFF8-BFE1-265839416DB6}"/>
              </a:ext>
            </a:extLst>
          </p:cNvPr>
          <p:cNvGraphicFramePr>
            <a:graphicFrameLocks noGrp="1"/>
          </p:cNvGraphicFramePr>
          <p:nvPr>
            <p:extLst>
              <p:ext uri="{D42A27DB-BD31-4B8C-83A1-F6EECF244321}">
                <p14:modId xmlns:p14="http://schemas.microsoft.com/office/powerpoint/2010/main" val="3369835439"/>
              </p:ext>
            </p:extLst>
          </p:nvPr>
        </p:nvGraphicFramePr>
        <p:xfrm>
          <a:off x="1600199" y="5271500"/>
          <a:ext cx="10466698" cy="1463040"/>
        </p:xfrm>
        <a:graphic>
          <a:graphicData uri="http://schemas.openxmlformats.org/drawingml/2006/table">
            <a:tbl>
              <a:tblPr firstRow="1" bandRow="1">
                <a:tableStyleId>{ED083AE6-46FA-4A59-8FB0-9F97EB10719F}</a:tableStyleId>
              </a:tblPr>
              <a:tblGrid>
                <a:gridCol w="5233349">
                  <a:extLst>
                    <a:ext uri="{9D8B030D-6E8A-4147-A177-3AD203B41FA5}">
                      <a16:colId xmlns:a16="http://schemas.microsoft.com/office/drawing/2014/main" val="828181715"/>
                    </a:ext>
                  </a:extLst>
                </a:gridCol>
                <a:gridCol w="5233349">
                  <a:extLst>
                    <a:ext uri="{9D8B030D-6E8A-4147-A177-3AD203B41FA5}">
                      <a16:colId xmlns:a16="http://schemas.microsoft.com/office/drawing/2014/main" val="2001962114"/>
                    </a:ext>
                  </a:extLst>
                </a:gridCol>
              </a:tblGrid>
              <a:tr h="370840">
                <a:tc>
                  <a:txBody>
                    <a:bodyPr/>
                    <a:lstStyle/>
                    <a:p>
                      <a:r>
                        <a:rPr lang="en-US" dirty="0"/>
                        <a:t>attributes of &lt;select&gt; tag</a:t>
                      </a:r>
                    </a:p>
                    <a:p>
                      <a:endParaRPr lang="en-US" dirty="0"/>
                    </a:p>
                    <a:p>
                      <a:endParaRPr lang="en-US" dirty="0"/>
                    </a:p>
                    <a:p>
                      <a:endParaRPr lang="en-US" dirty="0"/>
                    </a:p>
                    <a:p>
                      <a:endParaRPr lang="en-US" dirty="0"/>
                    </a:p>
                  </a:txBody>
                  <a:tcPr/>
                </a:tc>
                <a:tc>
                  <a:txBody>
                    <a:bodyPr/>
                    <a:lstStyle/>
                    <a:p>
                      <a:r>
                        <a:rPr lang="en-US" dirty="0"/>
                        <a:t>attributes of &lt;option&gt; tag</a:t>
                      </a:r>
                    </a:p>
                  </a:txBody>
                  <a:tcPr/>
                </a:tc>
                <a:extLst>
                  <a:ext uri="{0D108BD9-81ED-4DB2-BD59-A6C34878D82A}">
                    <a16:rowId xmlns:a16="http://schemas.microsoft.com/office/drawing/2014/main" val="1280271828"/>
                  </a:ext>
                </a:extLst>
              </a:tr>
            </a:tbl>
          </a:graphicData>
        </a:graphic>
      </p:graphicFrame>
      <p:pic>
        <p:nvPicPr>
          <p:cNvPr id="12" name="Picture 11">
            <a:extLst>
              <a:ext uri="{FF2B5EF4-FFF2-40B4-BE49-F238E27FC236}">
                <a16:creationId xmlns:a16="http://schemas.microsoft.com/office/drawing/2014/main" id="{1182DF8E-728D-943B-21A5-0BF26DCB522B}"/>
              </a:ext>
            </a:extLst>
          </p:cNvPr>
          <p:cNvPicPr>
            <a:picLocks noChangeAspect="1"/>
          </p:cNvPicPr>
          <p:nvPr/>
        </p:nvPicPr>
        <p:blipFill>
          <a:blip r:embed="rId2"/>
          <a:stretch>
            <a:fillRect/>
          </a:stretch>
        </p:blipFill>
        <p:spPr>
          <a:xfrm>
            <a:off x="1752600" y="5699407"/>
            <a:ext cx="4510752" cy="962191"/>
          </a:xfrm>
          <a:prstGeom prst="rect">
            <a:avLst/>
          </a:prstGeom>
        </p:spPr>
      </p:pic>
      <p:pic>
        <p:nvPicPr>
          <p:cNvPr id="14" name="Picture 13">
            <a:extLst>
              <a:ext uri="{FF2B5EF4-FFF2-40B4-BE49-F238E27FC236}">
                <a16:creationId xmlns:a16="http://schemas.microsoft.com/office/drawing/2014/main" id="{A6EDC90C-A7BB-4271-6144-42E32C36F39B}"/>
              </a:ext>
            </a:extLst>
          </p:cNvPr>
          <p:cNvPicPr>
            <a:picLocks noChangeAspect="1"/>
          </p:cNvPicPr>
          <p:nvPr/>
        </p:nvPicPr>
        <p:blipFill>
          <a:blip r:embed="rId3"/>
          <a:stretch>
            <a:fillRect/>
          </a:stretch>
        </p:blipFill>
        <p:spPr>
          <a:xfrm>
            <a:off x="6981127" y="5641975"/>
            <a:ext cx="4510752" cy="1000260"/>
          </a:xfrm>
          <a:prstGeom prst="rect">
            <a:avLst/>
          </a:prstGeom>
        </p:spPr>
      </p:pic>
    </p:spTree>
    <p:extLst>
      <p:ext uri="{BB962C8B-B14F-4D97-AF65-F5344CB8AC3E}">
        <p14:creationId xmlns:p14="http://schemas.microsoft.com/office/powerpoint/2010/main" val="260257455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ED369-B5D0-00F3-7F3B-F826263D58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43DC5-BD2F-44D8-5234-2F60D92C77A4}"/>
              </a:ext>
            </a:extLst>
          </p:cNvPr>
          <p:cNvSpPr>
            <a:spLocks noGrp="1"/>
          </p:cNvSpPr>
          <p:nvPr>
            <p:ph type="title"/>
          </p:nvPr>
        </p:nvSpPr>
        <p:spPr/>
        <p:txBody>
          <a:bodyPr/>
          <a:lstStyle/>
          <a:p>
            <a:r>
              <a:rPr lang="en-US" dirty="0"/>
              <a:t>  6. Hidden Controls</a:t>
            </a:r>
          </a:p>
        </p:txBody>
      </p:sp>
      <p:sp>
        <p:nvSpPr>
          <p:cNvPr id="3" name="Content Placeholder 2">
            <a:extLst>
              <a:ext uri="{FF2B5EF4-FFF2-40B4-BE49-F238E27FC236}">
                <a16:creationId xmlns:a16="http://schemas.microsoft.com/office/drawing/2014/main" id="{291D3603-1723-88AA-AA30-C39E5898A4F4}"/>
              </a:ext>
            </a:extLst>
          </p:cNvPr>
          <p:cNvSpPr>
            <a:spLocks noGrp="1"/>
          </p:cNvSpPr>
          <p:nvPr>
            <p:ph idx="1"/>
          </p:nvPr>
        </p:nvSpPr>
        <p:spPr>
          <a:xfrm>
            <a:off x="1103314" y="1420749"/>
            <a:ext cx="9985372" cy="4199366"/>
          </a:xfrm>
        </p:spPr>
        <p:txBody>
          <a:bodyPr>
            <a:normAutofit/>
          </a:bodyPr>
          <a:lstStyle/>
          <a:p>
            <a:r>
              <a:rPr lang="en-US" sz="1800" dirty="0"/>
              <a:t>A hidden field lets web developers include data that </a:t>
            </a:r>
            <a:r>
              <a:rPr lang="en-US" sz="1800" dirty="0">
                <a:solidFill>
                  <a:srgbClr val="FFFF00"/>
                </a:solidFill>
              </a:rPr>
              <a:t>cannot be seen or modified by users when a form is submitted.</a:t>
            </a:r>
            <a:r>
              <a:rPr lang="en-US" sz="1800" dirty="0"/>
              <a:t> </a:t>
            </a:r>
          </a:p>
          <a:p>
            <a:r>
              <a:rPr lang="en-US" sz="1800" dirty="0"/>
              <a:t>Hidden field often stores what database record that needs to be updated when the form is submitted.</a:t>
            </a:r>
          </a:p>
          <a:p>
            <a:r>
              <a:rPr lang="en-US" sz="1800" b="1" dirty="0"/>
              <a:t> NOTE: </a:t>
            </a:r>
          </a:p>
          <a:p>
            <a:pPr lvl="1"/>
            <a:r>
              <a:rPr lang="en-US" sz="1600" dirty="0"/>
              <a:t>While the </a:t>
            </a:r>
            <a:r>
              <a:rPr lang="en-US" sz="1600" dirty="0">
                <a:solidFill>
                  <a:srgbClr val="FFFF00"/>
                </a:solidFill>
              </a:rPr>
              <a:t>value is not displayed to the user in the page's content, it is visible (and can be edited) using any browser's developer tools or "View Source" functionality</a:t>
            </a:r>
            <a:r>
              <a:rPr lang="en-US" sz="1600" dirty="0"/>
              <a:t>. </a:t>
            </a:r>
          </a:p>
          <a:p>
            <a:pPr lvl="1"/>
            <a:r>
              <a:rPr lang="en-US" sz="1600" dirty="0"/>
              <a:t>Do not use hidden inputs as a </a:t>
            </a:r>
            <a:r>
              <a:rPr lang="en-US" sz="1800" dirty="0"/>
              <a:t>form of security!</a:t>
            </a:r>
          </a:p>
          <a:p>
            <a:r>
              <a:rPr lang="en-US" sz="1800" dirty="0"/>
              <a:t>Example</a:t>
            </a:r>
          </a:p>
          <a:p>
            <a:endParaRPr lang="en-US" sz="1800" dirty="0"/>
          </a:p>
          <a:p>
            <a:endParaRPr lang="en-US" sz="1800" dirty="0"/>
          </a:p>
          <a:p>
            <a:endParaRPr lang="en-US" sz="1800" dirty="0"/>
          </a:p>
          <a:p>
            <a:endParaRPr lang="en-US" sz="1800" dirty="0"/>
          </a:p>
        </p:txBody>
      </p:sp>
      <p:sp>
        <p:nvSpPr>
          <p:cNvPr id="5" name="Date Placeholder 4">
            <a:extLst>
              <a:ext uri="{FF2B5EF4-FFF2-40B4-BE49-F238E27FC236}">
                <a16:creationId xmlns:a16="http://schemas.microsoft.com/office/drawing/2014/main" id="{D3FE3D5C-C234-DB05-77BE-456931A64541}"/>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078275B4-63AA-2DEA-95B4-F410E6169FF6}"/>
              </a:ext>
            </a:extLst>
          </p:cNvPr>
          <p:cNvSpPr>
            <a:spLocks noGrp="1"/>
          </p:cNvSpPr>
          <p:nvPr>
            <p:ph type="sldNum" sz="quarter" idx="12"/>
          </p:nvPr>
        </p:nvSpPr>
        <p:spPr/>
        <p:txBody>
          <a:bodyPr/>
          <a:lstStyle/>
          <a:p>
            <a:fld id="{B6F15528-21DE-4FAA-801E-634DDDAF4B2B}" type="slidenum">
              <a:rPr lang="en-US" smtClean="0"/>
              <a:t>122</a:t>
            </a:fld>
            <a:endParaRPr lang="en-US"/>
          </a:p>
        </p:txBody>
      </p:sp>
      <p:sp>
        <p:nvSpPr>
          <p:cNvPr id="4" name="Rectangle 3">
            <a:extLst>
              <a:ext uri="{FF2B5EF4-FFF2-40B4-BE49-F238E27FC236}">
                <a16:creationId xmlns:a16="http://schemas.microsoft.com/office/drawing/2014/main" id="{D425E853-2C44-F4EB-FF24-E0A17EEEB0CA}"/>
              </a:ext>
            </a:extLst>
          </p:cNvPr>
          <p:cNvSpPr/>
          <p:nvPr/>
        </p:nvSpPr>
        <p:spPr>
          <a:xfrm>
            <a:off x="1524000" y="4621149"/>
            <a:ext cx="10542898" cy="14018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This is page 10</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"hidden"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pagename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7866293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55F39-B73F-50CA-8442-6DF6F76FBE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FFE3A-F784-9C30-BB4A-21EC69187336}"/>
              </a:ext>
            </a:extLst>
          </p:cNvPr>
          <p:cNvSpPr>
            <a:spLocks noGrp="1"/>
          </p:cNvSpPr>
          <p:nvPr>
            <p:ph type="title"/>
          </p:nvPr>
        </p:nvSpPr>
        <p:spPr/>
        <p:txBody>
          <a:bodyPr/>
          <a:lstStyle/>
          <a:p>
            <a:r>
              <a:rPr lang="en-US" dirty="0"/>
              <a:t>   7. Buttons Control</a:t>
            </a:r>
          </a:p>
        </p:txBody>
      </p:sp>
      <p:sp>
        <p:nvSpPr>
          <p:cNvPr id="3" name="Content Placeholder 2">
            <a:extLst>
              <a:ext uri="{FF2B5EF4-FFF2-40B4-BE49-F238E27FC236}">
                <a16:creationId xmlns:a16="http://schemas.microsoft.com/office/drawing/2014/main" id="{DEADEFCE-B9D1-85AB-8D5F-57C8713A132B}"/>
              </a:ext>
            </a:extLst>
          </p:cNvPr>
          <p:cNvSpPr>
            <a:spLocks noGrp="1"/>
          </p:cNvSpPr>
          <p:nvPr>
            <p:ph idx="1"/>
          </p:nvPr>
        </p:nvSpPr>
        <p:spPr>
          <a:xfrm>
            <a:off x="1103314" y="1420749"/>
            <a:ext cx="9985372" cy="4199366"/>
          </a:xfrm>
        </p:spPr>
        <p:txBody>
          <a:bodyPr>
            <a:normAutofit/>
          </a:bodyPr>
          <a:lstStyle/>
          <a:p>
            <a:r>
              <a:rPr lang="en-US" sz="1800" dirty="0"/>
              <a:t>There are </a:t>
            </a:r>
            <a:r>
              <a:rPr lang="en-US" sz="1800" dirty="0">
                <a:solidFill>
                  <a:srgbClr val="FFFF00"/>
                </a:solidFill>
              </a:rPr>
              <a:t>various ways in HTML to create clickable buttons</a:t>
            </a:r>
            <a:r>
              <a:rPr lang="en-US" sz="1800" dirty="0"/>
              <a:t>. </a:t>
            </a:r>
          </a:p>
          <a:p>
            <a:r>
              <a:rPr lang="en-US" sz="1800" dirty="0"/>
              <a:t>You can also create a clickable button using </a:t>
            </a:r>
            <a:r>
              <a:rPr lang="en-US" sz="1800" b="1" dirty="0"/>
              <a:t>&lt;input&gt; </a:t>
            </a:r>
            <a:r>
              <a:rPr lang="en-US" sz="1800" dirty="0"/>
              <a:t>tag by setting its type attribute to button. </a:t>
            </a:r>
          </a:p>
          <a:p>
            <a:r>
              <a:rPr lang="en-US" sz="1800" dirty="0"/>
              <a:t>Example</a:t>
            </a:r>
          </a:p>
          <a:p>
            <a:endParaRPr lang="en-US" sz="1800" dirty="0"/>
          </a:p>
          <a:p>
            <a:endParaRPr lang="en-US" sz="1800" dirty="0"/>
          </a:p>
          <a:p>
            <a:pPr marL="0" indent="0">
              <a:buNone/>
            </a:pPr>
            <a:endParaRPr lang="en-US" sz="1800" dirty="0"/>
          </a:p>
        </p:txBody>
      </p:sp>
      <p:sp>
        <p:nvSpPr>
          <p:cNvPr id="5" name="Date Placeholder 4">
            <a:extLst>
              <a:ext uri="{FF2B5EF4-FFF2-40B4-BE49-F238E27FC236}">
                <a16:creationId xmlns:a16="http://schemas.microsoft.com/office/drawing/2014/main" id="{D09F7CD5-B769-F836-09FD-2E45CC328871}"/>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19F79E89-1E68-6096-42FB-85C2AA3EC7ED}"/>
              </a:ext>
            </a:extLst>
          </p:cNvPr>
          <p:cNvSpPr>
            <a:spLocks noGrp="1"/>
          </p:cNvSpPr>
          <p:nvPr>
            <p:ph type="sldNum" sz="quarter" idx="12"/>
          </p:nvPr>
        </p:nvSpPr>
        <p:spPr/>
        <p:txBody>
          <a:bodyPr/>
          <a:lstStyle/>
          <a:p>
            <a:fld id="{B6F15528-21DE-4FAA-801E-634DDDAF4B2B}" type="slidenum">
              <a:rPr lang="en-US" smtClean="0"/>
              <a:t>123</a:t>
            </a:fld>
            <a:endParaRPr lang="en-US"/>
          </a:p>
        </p:txBody>
      </p:sp>
      <p:sp>
        <p:nvSpPr>
          <p:cNvPr id="4" name="Rectangle 3">
            <a:extLst>
              <a:ext uri="{FF2B5EF4-FFF2-40B4-BE49-F238E27FC236}">
                <a16:creationId xmlns:a16="http://schemas.microsoft.com/office/drawing/2014/main" id="{F1239771-3484-46E9-821A-3A91B9DB6C0C}"/>
              </a:ext>
            </a:extLst>
          </p:cNvPr>
          <p:cNvSpPr/>
          <p:nvPr/>
        </p:nvSpPr>
        <p:spPr>
          <a:xfrm>
            <a:off x="1523999" y="3203575"/>
            <a:ext cx="10542898" cy="22400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"Reset"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"ok"</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"OK"</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"image"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imagebutton</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"button.png"</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15E7EC8B-F7FE-E6C0-A89B-02333AE94266}"/>
              </a:ext>
            </a:extLst>
          </p:cNvPr>
          <p:cNvSpPr/>
          <p:nvPr/>
        </p:nvSpPr>
        <p:spPr>
          <a:xfrm>
            <a:off x="2819400" y="3736975"/>
            <a:ext cx="1905000" cy="12954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28250554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3623945" cy="577215"/>
          </a:xfrm>
          <a:prstGeom prst="rect">
            <a:avLst/>
          </a:prstGeom>
        </p:spPr>
        <p:txBody>
          <a:bodyPr vert="horz" wrap="square" lIns="0" tIns="15240" rIns="0" bIns="0" rtlCol="0">
            <a:spAutoFit/>
          </a:bodyPr>
          <a:lstStyle/>
          <a:p>
            <a:pPr marL="12700">
              <a:lnSpc>
                <a:spcPct val="100000"/>
              </a:lnSpc>
              <a:spcBef>
                <a:spcPts val="120"/>
              </a:spcBef>
            </a:pPr>
            <a:r>
              <a:rPr sz="3600" dirty="0"/>
              <a:t>f. Button Control</a:t>
            </a:r>
          </a:p>
        </p:txBody>
      </p:sp>
      <p:sp>
        <p:nvSpPr>
          <p:cNvPr id="5" name="Date Placeholder 4">
            <a:extLst>
              <a:ext uri="{FF2B5EF4-FFF2-40B4-BE49-F238E27FC236}">
                <a16:creationId xmlns:a16="http://schemas.microsoft.com/office/drawing/2014/main" id="{7DEE8065-33DA-6691-82F4-D776CF7B37A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D31F6B08-3D03-D225-B696-A6A01B16B41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124</a:t>
            </a:fld>
            <a:endParaRPr lang="en-US" dirty="0"/>
          </a:p>
        </p:txBody>
      </p:sp>
      <p:sp>
        <p:nvSpPr>
          <p:cNvPr id="4" name="object 4"/>
          <p:cNvSpPr txBox="1"/>
          <p:nvPr/>
        </p:nvSpPr>
        <p:spPr>
          <a:xfrm>
            <a:off x="725131" y="1331498"/>
            <a:ext cx="10358032" cy="4145815"/>
          </a:xfrm>
          <a:prstGeom prst="rect">
            <a:avLst/>
          </a:prstGeom>
        </p:spPr>
        <p:txBody>
          <a:bodyPr vert="horz" wrap="square" lIns="0" tIns="147320" rIns="0" bIns="0" rtlCol="0">
            <a:spAutoFit/>
          </a:bodyPr>
          <a:lstStyle/>
          <a:p>
            <a:pPr marL="472440">
              <a:lnSpc>
                <a:spcPct val="150000"/>
              </a:lnSpc>
              <a:spcBef>
                <a:spcPts val="1005"/>
              </a:spcBef>
            </a:pPr>
            <a:r>
              <a:rPr sz="1450" dirty="0">
                <a:solidFill>
                  <a:srgbClr val="89D0D5"/>
                </a:solidFill>
                <a:latin typeface="Lucida Sans Unicode"/>
                <a:cs typeface="Lucida Sans Unicode"/>
              </a:rPr>
              <a:t>▶ </a:t>
            </a:r>
            <a:r>
              <a:rPr sz="1800" dirty="0">
                <a:solidFill>
                  <a:srgbClr val="FFFFFF"/>
                </a:solidFill>
                <a:latin typeface="Verdana"/>
                <a:cs typeface="Verdana"/>
              </a:rPr>
              <a:t>type=“submit”</a:t>
            </a:r>
            <a:endParaRPr sz="1800" dirty="0">
              <a:latin typeface="Verdana"/>
              <a:cs typeface="Verdana"/>
            </a:endParaRPr>
          </a:p>
          <a:p>
            <a:pPr marL="927100">
              <a:lnSpc>
                <a:spcPct val="150000"/>
              </a:lnSpc>
              <a:spcBef>
                <a:spcPts val="1019"/>
              </a:spcBef>
            </a:pPr>
            <a:r>
              <a:rPr sz="1250" dirty="0">
                <a:solidFill>
                  <a:srgbClr val="89D0D5"/>
                </a:solidFill>
                <a:latin typeface="Lucida Sans Unicode"/>
                <a:cs typeface="Lucida Sans Unicode"/>
              </a:rPr>
              <a:t>▶  </a:t>
            </a:r>
            <a:r>
              <a:rPr sz="1600" dirty="0">
                <a:solidFill>
                  <a:srgbClr val="FFFFFF"/>
                </a:solidFill>
                <a:latin typeface="Verdana"/>
                <a:cs typeface="Verdana"/>
              </a:rPr>
              <a:t>Creates a button that </a:t>
            </a:r>
            <a:r>
              <a:rPr sz="1600" dirty="0">
                <a:solidFill>
                  <a:srgbClr val="FFFF00"/>
                </a:solidFill>
                <a:latin typeface="Verdana"/>
                <a:cs typeface="Verdana"/>
              </a:rPr>
              <a:t>automatically submits a form</a:t>
            </a:r>
          </a:p>
          <a:p>
            <a:pPr marL="472440">
              <a:lnSpc>
                <a:spcPct val="150000"/>
              </a:lnSpc>
              <a:spcBef>
                <a:spcPts val="1005"/>
              </a:spcBef>
            </a:pPr>
            <a:r>
              <a:rPr sz="1450" dirty="0">
                <a:solidFill>
                  <a:srgbClr val="89D0D5"/>
                </a:solidFill>
                <a:latin typeface="Lucida Sans Unicode"/>
                <a:cs typeface="Lucida Sans Unicode"/>
              </a:rPr>
              <a:t>▶ </a:t>
            </a:r>
            <a:r>
              <a:rPr sz="1800" dirty="0">
                <a:solidFill>
                  <a:srgbClr val="FFFFFF"/>
                </a:solidFill>
                <a:latin typeface="Verdana"/>
                <a:cs typeface="Verdana"/>
              </a:rPr>
              <a:t>type=“reset”</a:t>
            </a:r>
            <a:endParaRPr sz="1800" dirty="0">
              <a:latin typeface="Verdana"/>
              <a:cs typeface="Verdana"/>
            </a:endParaRPr>
          </a:p>
          <a:p>
            <a:pPr marL="927100">
              <a:lnSpc>
                <a:spcPct val="150000"/>
              </a:lnSpc>
              <a:spcBef>
                <a:spcPts val="985"/>
              </a:spcBef>
            </a:pPr>
            <a:r>
              <a:rPr sz="1250" dirty="0">
                <a:solidFill>
                  <a:srgbClr val="89D0D5"/>
                </a:solidFill>
                <a:latin typeface="Lucida Sans Unicode"/>
                <a:cs typeface="Lucida Sans Unicode"/>
              </a:rPr>
              <a:t>▶ </a:t>
            </a:r>
            <a:r>
              <a:rPr sz="1600" dirty="0">
                <a:solidFill>
                  <a:srgbClr val="FFFFFF"/>
                </a:solidFill>
                <a:latin typeface="Verdana"/>
                <a:cs typeface="Verdana"/>
              </a:rPr>
              <a:t>Creates a button that </a:t>
            </a:r>
            <a:r>
              <a:rPr sz="1600" dirty="0">
                <a:solidFill>
                  <a:srgbClr val="FFFF00"/>
                </a:solidFill>
                <a:latin typeface="Verdana"/>
                <a:cs typeface="Verdana"/>
              </a:rPr>
              <a:t>automatically resets form </a:t>
            </a:r>
            <a:r>
              <a:rPr sz="1600" dirty="0">
                <a:solidFill>
                  <a:srgbClr val="FFFFFF"/>
                </a:solidFill>
                <a:latin typeface="Verdana"/>
                <a:cs typeface="Verdana"/>
              </a:rPr>
              <a:t>controls to their initial values</a:t>
            </a:r>
            <a:endParaRPr sz="1600" dirty="0">
              <a:latin typeface="Verdana"/>
              <a:cs typeface="Verdana"/>
            </a:endParaRPr>
          </a:p>
          <a:p>
            <a:pPr marL="472440">
              <a:lnSpc>
                <a:spcPct val="150000"/>
              </a:lnSpc>
              <a:spcBef>
                <a:spcPts val="1000"/>
              </a:spcBef>
            </a:pPr>
            <a:r>
              <a:rPr sz="1450" dirty="0">
                <a:solidFill>
                  <a:srgbClr val="89D0D5"/>
                </a:solidFill>
                <a:latin typeface="Lucida Sans Unicode"/>
                <a:cs typeface="Lucida Sans Unicode"/>
              </a:rPr>
              <a:t>▶ </a:t>
            </a:r>
            <a:r>
              <a:rPr sz="1800" dirty="0">
                <a:solidFill>
                  <a:srgbClr val="FFFFFF"/>
                </a:solidFill>
                <a:latin typeface="Verdana"/>
                <a:cs typeface="Verdana"/>
              </a:rPr>
              <a:t>type=“button”</a:t>
            </a:r>
            <a:endParaRPr sz="1800" dirty="0">
              <a:latin typeface="Verdana"/>
              <a:cs typeface="Verdana"/>
            </a:endParaRPr>
          </a:p>
          <a:p>
            <a:pPr marL="927100">
              <a:lnSpc>
                <a:spcPct val="150000"/>
              </a:lnSpc>
              <a:spcBef>
                <a:spcPts val="1025"/>
              </a:spcBef>
            </a:pPr>
            <a:r>
              <a:rPr sz="1250" dirty="0">
                <a:solidFill>
                  <a:srgbClr val="89D0D5"/>
                </a:solidFill>
                <a:latin typeface="Lucida Sans Unicode"/>
                <a:cs typeface="Lucida Sans Unicode"/>
              </a:rPr>
              <a:t>▶ </a:t>
            </a:r>
            <a:r>
              <a:rPr sz="1600" dirty="0">
                <a:solidFill>
                  <a:srgbClr val="FFFFFF"/>
                </a:solidFill>
                <a:latin typeface="Verdana"/>
                <a:cs typeface="Verdana"/>
              </a:rPr>
              <a:t>Creates a button that is </a:t>
            </a:r>
            <a:r>
              <a:rPr sz="1600" dirty="0">
                <a:solidFill>
                  <a:srgbClr val="FFFF00"/>
                </a:solidFill>
                <a:latin typeface="Verdana"/>
                <a:cs typeface="Verdana"/>
              </a:rPr>
              <a:t>used to trigger a client-side script when user clicks that button</a:t>
            </a:r>
          </a:p>
          <a:p>
            <a:pPr marL="472440">
              <a:lnSpc>
                <a:spcPct val="150000"/>
              </a:lnSpc>
              <a:spcBef>
                <a:spcPts val="1005"/>
              </a:spcBef>
            </a:pPr>
            <a:r>
              <a:rPr sz="1450" dirty="0">
                <a:solidFill>
                  <a:srgbClr val="89D0D5"/>
                </a:solidFill>
                <a:latin typeface="Lucida Sans Unicode"/>
                <a:cs typeface="Lucida Sans Unicode"/>
              </a:rPr>
              <a:t>▶ </a:t>
            </a:r>
            <a:r>
              <a:rPr sz="1800" dirty="0">
                <a:solidFill>
                  <a:srgbClr val="FFFFFF"/>
                </a:solidFill>
                <a:latin typeface="Verdana"/>
                <a:cs typeface="Verdana"/>
              </a:rPr>
              <a:t>type=“image”</a:t>
            </a:r>
            <a:endParaRPr sz="1800" dirty="0">
              <a:latin typeface="Verdana"/>
              <a:cs typeface="Verdana"/>
            </a:endParaRPr>
          </a:p>
          <a:p>
            <a:pPr marL="927100">
              <a:lnSpc>
                <a:spcPct val="150000"/>
              </a:lnSpc>
              <a:spcBef>
                <a:spcPts val="985"/>
              </a:spcBef>
            </a:pPr>
            <a:r>
              <a:rPr sz="1250" dirty="0">
                <a:solidFill>
                  <a:srgbClr val="89D0D5"/>
                </a:solidFill>
                <a:latin typeface="Lucida Sans Unicode"/>
                <a:cs typeface="Lucida Sans Unicode"/>
              </a:rPr>
              <a:t>▶ </a:t>
            </a:r>
            <a:r>
              <a:rPr sz="1600" dirty="0">
                <a:solidFill>
                  <a:srgbClr val="FFFFFF"/>
                </a:solidFill>
                <a:latin typeface="Verdana"/>
                <a:cs typeface="Verdana"/>
              </a:rPr>
              <a:t>Creates a clickable button but we can use an image as the background</a:t>
            </a:r>
            <a:endParaRPr sz="1600" dirty="0">
              <a:latin typeface="Verdana"/>
              <a:cs typeface="Verdana"/>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AFCE-379D-BCBC-0B89-0B6D0E35945A}"/>
              </a:ext>
            </a:extLst>
          </p:cNvPr>
          <p:cNvSpPr>
            <a:spLocks noGrp="1"/>
          </p:cNvSpPr>
          <p:nvPr>
            <p:ph type="title"/>
          </p:nvPr>
        </p:nvSpPr>
        <p:spPr/>
        <p:txBody>
          <a:bodyPr/>
          <a:lstStyle/>
          <a:p>
            <a:r>
              <a:rPr lang="en-US" dirty="0" err="1"/>
              <a:t>Fieldset</a:t>
            </a:r>
            <a:r>
              <a:rPr lang="en-US" dirty="0"/>
              <a:t> and Legend</a:t>
            </a:r>
          </a:p>
        </p:txBody>
      </p:sp>
      <p:sp>
        <p:nvSpPr>
          <p:cNvPr id="3" name="Content Placeholder 2">
            <a:extLst>
              <a:ext uri="{FF2B5EF4-FFF2-40B4-BE49-F238E27FC236}">
                <a16:creationId xmlns:a16="http://schemas.microsoft.com/office/drawing/2014/main" id="{F3553BB0-18CB-D5C3-F73F-DDEED4AD166E}"/>
              </a:ext>
            </a:extLst>
          </p:cNvPr>
          <p:cNvSpPr>
            <a:spLocks noGrp="1"/>
          </p:cNvSpPr>
          <p:nvPr>
            <p:ph idx="1"/>
          </p:nvPr>
        </p:nvSpPr>
        <p:spPr/>
        <p:txBody>
          <a:bodyPr/>
          <a:lstStyle/>
          <a:p>
            <a:r>
              <a:rPr lang="en-US" dirty="0"/>
              <a:t>By using </a:t>
            </a:r>
            <a:r>
              <a:rPr lang="en-US" b="1" dirty="0" err="1"/>
              <a:t>fieldset</a:t>
            </a:r>
            <a:r>
              <a:rPr lang="en-US" b="1" dirty="0"/>
              <a:t> </a:t>
            </a:r>
            <a:r>
              <a:rPr lang="en-US" dirty="0"/>
              <a:t>and </a:t>
            </a:r>
            <a:r>
              <a:rPr lang="en-US" b="1" dirty="0"/>
              <a:t>legend</a:t>
            </a:r>
            <a:r>
              <a:rPr lang="en-US" dirty="0"/>
              <a:t> tag we can </a:t>
            </a:r>
            <a:r>
              <a:rPr lang="en-US" dirty="0">
                <a:solidFill>
                  <a:srgbClr val="FFFF00"/>
                </a:solidFill>
              </a:rPr>
              <a:t>make our form more easier to understand for the users</a:t>
            </a:r>
            <a:r>
              <a:rPr lang="en-US" dirty="0"/>
              <a:t>.</a:t>
            </a:r>
          </a:p>
          <a:p>
            <a:r>
              <a:rPr lang="en-US" b="1" dirty="0" err="1"/>
              <a:t>Fieldset</a:t>
            </a:r>
            <a:endParaRPr lang="en-US" b="1" dirty="0"/>
          </a:p>
          <a:p>
            <a:pPr lvl="1"/>
            <a:r>
              <a:rPr lang="en-US" dirty="0"/>
              <a:t> The </a:t>
            </a:r>
            <a:r>
              <a:rPr lang="en-US" b="1" dirty="0"/>
              <a:t>&lt;</a:t>
            </a:r>
            <a:r>
              <a:rPr lang="en-US" b="1" dirty="0" err="1"/>
              <a:t>fieldset</a:t>
            </a:r>
            <a:r>
              <a:rPr lang="en-US" b="1" dirty="0"/>
              <a:t>&gt; </a:t>
            </a:r>
            <a:r>
              <a:rPr lang="en-US" dirty="0"/>
              <a:t>tag is </a:t>
            </a:r>
            <a:r>
              <a:rPr lang="en-US" dirty="0">
                <a:solidFill>
                  <a:srgbClr val="FFFF00"/>
                </a:solidFill>
              </a:rPr>
              <a:t>used to group related elements in a form</a:t>
            </a:r>
            <a:r>
              <a:rPr lang="en-US" dirty="0"/>
              <a:t>.</a:t>
            </a:r>
          </a:p>
          <a:p>
            <a:pPr lvl="1"/>
            <a:r>
              <a:rPr lang="en-US" dirty="0"/>
              <a:t>The </a:t>
            </a:r>
            <a:r>
              <a:rPr lang="en-US" b="1" dirty="0"/>
              <a:t>&lt;</a:t>
            </a:r>
            <a:r>
              <a:rPr lang="en-US" b="1" dirty="0" err="1"/>
              <a:t>fieldset</a:t>
            </a:r>
            <a:r>
              <a:rPr lang="en-US" b="1" dirty="0"/>
              <a:t>&gt; </a:t>
            </a:r>
            <a:r>
              <a:rPr lang="en-US" dirty="0"/>
              <a:t>tag </a:t>
            </a:r>
            <a:r>
              <a:rPr lang="en-US" dirty="0">
                <a:solidFill>
                  <a:srgbClr val="FFFF00"/>
                </a:solidFill>
              </a:rPr>
              <a:t>draws a box around the related elements</a:t>
            </a:r>
            <a:r>
              <a:rPr lang="en-US" dirty="0"/>
              <a:t>.</a:t>
            </a:r>
          </a:p>
          <a:p>
            <a:r>
              <a:rPr lang="en-US" b="1" dirty="0"/>
              <a:t> Legend</a:t>
            </a:r>
          </a:p>
          <a:p>
            <a:pPr lvl="1"/>
            <a:r>
              <a:rPr lang="en-US" dirty="0"/>
              <a:t> The </a:t>
            </a:r>
            <a:r>
              <a:rPr lang="en-US" b="1" dirty="0"/>
              <a:t>&lt;legend&gt; </a:t>
            </a:r>
            <a:r>
              <a:rPr lang="en-US" dirty="0"/>
              <a:t>tag </a:t>
            </a:r>
            <a:r>
              <a:rPr lang="en-US" dirty="0">
                <a:solidFill>
                  <a:srgbClr val="FFFF00"/>
                </a:solidFill>
              </a:rPr>
              <a:t>defines a caption for the </a:t>
            </a:r>
            <a:r>
              <a:rPr lang="en-US" b="1" dirty="0">
                <a:solidFill>
                  <a:srgbClr val="FFFF00"/>
                </a:solidFill>
              </a:rPr>
              <a:t>&lt;</a:t>
            </a:r>
            <a:r>
              <a:rPr lang="en-US" b="1" dirty="0" err="1">
                <a:solidFill>
                  <a:srgbClr val="FFFF00"/>
                </a:solidFill>
              </a:rPr>
              <a:t>fieldset</a:t>
            </a:r>
            <a:r>
              <a:rPr lang="en-US" b="1" dirty="0">
                <a:solidFill>
                  <a:srgbClr val="FFFF00"/>
                </a:solidFill>
              </a:rPr>
              <a:t>&gt; </a:t>
            </a:r>
            <a:r>
              <a:rPr lang="en-US" dirty="0">
                <a:solidFill>
                  <a:srgbClr val="FFFF00"/>
                </a:solidFill>
              </a:rPr>
              <a:t>element</a:t>
            </a:r>
            <a:r>
              <a:rPr lang="en-US" dirty="0"/>
              <a:t>.</a:t>
            </a:r>
          </a:p>
        </p:txBody>
      </p:sp>
      <p:sp>
        <p:nvSpPr>
          <p:cNvPr id="4" name="Date Placeholder 3">
            <a:extLst>
              <a:ext uri="{FF2B5EF4-FFF2-40B4-BE49-F238E27FC236}">
                <a16:creationId xmlns:a16="http://schemas.microsoft.com/office/drawing/2014/main" id="{007A1084-C54D-FBE6-79C3-327918291F59}"/>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7209457-9DE7-DC1B-2E8A-B66AC3A38469}"/>
              </a:ext>
            </a:extLst>
          </p:cNvPr>
          <p:cNvSpPr>
            <a:spLocks noGrp="1"/>
          </p:cNvSpPr>
          <p:nvPr>
            <p:ph type="sldNum" sz="quarter" idx="12"/>
          </p:nvPr>
        </p:nvSpPr>
        <p:spPr/>
        <p:txBody>
          <a:bodyPr/>
          <a:lstStyle/>
          <a:p>
            <a:fld id="{B6F15528-21DE-4FAA-801E-634DDDAF4B2B}" type="slidenum">
              <a:rPr lang="en-US" smtClean="0"/>
              <a:t>125</a:t>
            </a:fld>
            <a:endParaRPr lang="en-US"/>
          </a:p>
        </p:txBody>
      </p:sp>
    </p:spTree>
    <p:extLst>
      <p:ext uri="{BB962C8B-B14F-4D97-AF65-F5344CB8AC3E}">
        <p14:creationId xmlns:p14="http://schemas.microsoft.com/office/powerpoint/2010/main" val="6039422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6CF3A2D-56B0-D1AF-CFA2-267385FC75FF}"/>
              </a:ext>
            </a:extLst>
          </p:cNvPr>
          <p:cNvSpPr/>
          <p:nvPr/>
        </p:nvSpPr>
        <p:spPr>
          <a:xfrm>
            <a:off x="304800" y="1755775"/>
            <a:ext cx="11582400" cy="4876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&lt;form</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action</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action_page.php</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fieldset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&lt;legend&gt;</a:t>
            </a:r>
            <a:r>
              <a:rPr lang="en-US" sz="1600" b="0" dirty="0">
                <a:solidFill>
                  <a:srgbClr val="000000"/>
                </a:solidFill>
                <a:effectLst/>
                <a:latin typeface="Consolas" panose="020B0609020204030204" pitchFamily="49" charset="0"/>
              </a:rPr>
              <a:t>Personalia:</a:t>
            </a:r>
            <a:r>
              <a:rPr lang="en-US" sz="1600" b="0" dirty="0">
                <a:solidFill>
                  <a:srgbClr val="800000"/>
                </a:solidFill>
                <a:effectLst/>
                <a:latin typeface="Consolas" panose="020B0609020204030204" pitchFamily="49" charset="0"/>
              </a:rPr>
              <a:t>&lt;/legend&gt;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fname</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First name:</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fname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fname</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Last name:</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"email"</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Email:</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"email"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"email"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"email"</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dirty="0">
              <a:solidFill>
                <a:srgbClr val="800000"/>
              </a:solidFill>
              <a:latin typeface="Consolas" panose="020B0609020204030204" pitchFamily="49" charset="0"/>
            </a:endParaRP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"birthday"</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Birthday:</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"date"</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"birthday"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"birthday"</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p>
          <a:p>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"submit"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"Submit"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fieldset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8063E486-BCC6-FC39-0973-2053279BD637}"/>
              </a:ext>
            </a:extLst>
          </p:cNvPr>
          <p:cNvSpPr txBox="1"/>
          <p:nvPr/>
        </p:nvSpPr>
        <p:spPr>
          <a:xfrm>
            <a:off x="228600" y="1146175"/>
            <a:ext cx="1800493" cy="523220"/>
          </a:xfrm>
          <a:prstGeom prst="rect">
            <a:avLst/>
          </a:prstGeom>
          <a:noFill/>
        </p:spPr>
        <p:txBody>
          <a:bodyPr wrap="none" rtlCol="0">
            <a:spAutoFit/>
          </a:bodyPr>
          <a:lstStyle/>
          <a:p>
            <a:r>
              <a:rPr lang="en-US" sz="2800" b="1" dirty="0"/>
              <a:t>Example:</a:t>
            </a:r>
            <a:endParaRPr lang="en-US" b="1" dirty="0"/>
          </a:p>
        </p:txBody>
      </p:sp>
      <p:pic>
        <p:nvPicPr>
          <p:cNvPr id="5" name="Picture 4">
            <a:extLst>
              <a:ext uri="{FF2B5EF4-FFF2-40B4-BE49-F238E27FC236}">
                <a16:creationId xmlns:a16="http://schemas.microsoft.com/office/drawing/2014/main" id="{B0DEEFC5-5F91-A666-A3A1-616B459659B1}"/>
              </a:ext>
            </a:extLst>
          </p:cNvPr>
          <p:cNvPicPr>
            <a:picLocks noChangeAspect="1"/>
          </p:cNvPicPr>
          <p:nvPr/>
        </p:nvPicPr>
        <p:blipFill>
          <a:blip r:embed="rId2"/>
          <a:stretch>
            <a:fillRect/>
          </a:stretch>
        </p:blipFill>
        <p:spPr>
          <a:xfrm>
            <a:off x="8382000" y="4831432"/>
            <a:ext cx="3400425" cy="1724943"/>
          </a:xfrm>
          <a:prstGeom prst="rect">
            <a:avLst/>
          </a:prstGeom>
        </p:spPr>
      </p:pic>
      <p:sp>
        <p:nvSpPr>
          <p:cNvPr id="6" name="TextBox 5">
            <a:extLst>
              <a:ext uri="{FF2B5EF4-FFF2-40B4-BE49-F238E27FC236}">
                <a16:creationId xmlns:a16="http://schemas.microsoft.com/office/drawing/2014/main" id="{5597597B-F982-AAA0-F0C0-EAB506DD1627}"/>
              </a:ext>
            </a:extLst>
          </p:cNvPr>
          <p:cNvSpPr txBox="1"/>
          <p:nvPr/>
        </p:nvSpPr>
        <p:spPr>
          <a:xfrm>
            <a:off x="8305800" y="4495998"/>
            <a:ext cx="827471" cy="307777"/>
          </a:xfrm>
          <a:prstGeom prst="rect">
            <a:avLst/>
          </a:prstGeom>
          <a:noFill/>
        </p:spPr>
        <p:txBody>
          <a:bodyPr wrap="none" rtlCol="0">
            <a:spAutoFit/>
          </a:bodyPr>
          <a:lstStyle/>
          <a:p>
            <a:r>
              <a:rPr lang="en-US" sz="1400" b="1" dirty="0">
                <a:solidFill>
                  <a:schemeClr val="bg1"/>
                </a:solidFill>
              </a:rPr>
              <a:t>Output:</a:t>
            </a:r>
          </a:p>
        </p:txBody>
      </p:sp>
      <p:sp>
        <p:nvSpPr>
          <p:cNvPr id="4" name="Date Placeholder 3">
            <a:extLst>
              <a:ext uri="{FF2B5EF4-FFF2-40B4-BE49-F238E27FC236}">
                <a16:creationId xmlns:a16="http://schemas.microsoft.com/office/drawing/2014/main" id="{A90CD0D6-02CF-7D38-8BFE-E74E86203E1A}"/>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BA1F694D-4B91-A334-0798-5FA988936E4C}"/>
              </a:ext>
            </a:extLst>
          </p:cNvPr>
          <p:cNvSpPr>
            <a:spLocks noGrp="1"/>
          </p:cNvSpPr>
          <p:nvPr>
            <p:ph type="sldNum" sz="quarter" idx="12"/>
          </p:nvPr>
        </p:nvSpPr>
        <p:spPr/>
        <p:txBody>
          <a:bodyPr/>
          <a:lstStyle/>
          <a:p>
            <a:fld id="{B6F15528-21DE-4FAA-801E-634DDDAF4B2B}" type="slidenum">
              <a:rPr lang="en-US" smtClean="0"/>
              <a:t>126</a:t>
            </a:fld>
            <a:endParaRPr lang="en-US"/>
          </a:p>
        </p:txBody>
      </p:sp>
    </p:spTree>
    <p:extLst>
      <p:ext uri="{BB962C8B-B14F-4D97-AF65-F5344CB8AC3E}">
        <p14:creationId xmlns:p14="http://schemas.microsoft.com/office/powerpoint/2010/main" val="211792559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429E5C-C3BF-C9FB-BB8B-B19998489772}"/>
              </a:ext>
            </a:extLst>
          </p:cNvPr>
          <p:cNvSpPr>
            <a:spLocks noGrp="1"/>
          </p:cNvSpPr>
          <p:nvPr>
            <p:ph idx="1"/>
          </p:nvPr>
        </p:nvSpPr>
        <p:spPr>
          <a:xfrm>
            <a:off x="1103313" y="1450975"/>
            <a:ext cx="10021887" cy="3962400"/>
          </a:xfrm>
        </p:spPr>
        <p:txBody>
          <a:bodyPr>
            <a:normAutofit fontScale="92500"/>
          </a:bodyPr>
          <a:lstStyle/>
          <a:p>
            <a:pPr>
              <a:lnSpc>
                <a:spcPct val="150000"/>
              </a:lnSpc>
            </a:pPr>
            <a:r>
              <a:rPr lang="en-US" sz="1800" b="1" dirty="0"/>
              <a:t>Focus</a:t>
            </a:r>
          </a:p>
          <a:p>
            <a:pPr lvl="1">
              <a:lnSpc>
                <a:spcPct val="150000"/>
              </a:lnSpc>
            </a:pPr>
            <a:r>
              <a:rPr lang="en-US" dirty="0"/>
              <a:t> The </a:t>
            </a:r>
            <a:r>
              <a:rPr lang="en-US" b="1" dirty="0"/>
              <a:t>focus() </a:t>
            </a:r>
            <a:r>
              <a:rPr lang="en-US" dirty="0"/>
              <a:t>method </a:t>
            </a:r>
            <a:r>
              <a:rPr lang="en-US" dirty="0">
                <a:solidFill>
                  <a:srgbClr val="FFFF00"/>
                </a:solidFill>
              </a:rPr>
              <a:t>gives focus to an element</a:t>
            </a:r>
            <a:r>
              <a:rPr lang="en-US" dirty="0"/>
              <a:t> (if it can be focused). (</a:t>
            </a:r>
            <a:r>
              <a:rPr lang="en-US" i="1" dirty="0"/>
              <a:t>We will further study it in next chapter (</a:t>
            </a:r>
            <a:r>
              <a:rPr lang="en-US" i="1" dirty="0" err="1"/>
              <a:t>javascript</a:t>
            </a:r>
            <a:r>
              <a:rPr lang="en-US" i="1" dirty="0"/>
              <a:t>)</a:t>
            </a:r>
            <a:r>
              <a:rPr lang="en-US" dirty="0"/>
              <a:t>).</a:t>
            </a:r>
          </a:p>
          <a:p>
            <a:pPr lvl="1">
              <a:lnSpc>
                <a:spcPct val="150000"/>
              </a:lnSpc>
            </a:pPr>
            <a:endParaRPr lang="en-US" dirty="0"/>
          </a:p>
          <a:p>
            <a:pPr>
              <a:lnSpc>
                <a:spcPct val="150000"/>
              </a:lnSpc>
            </a:pPr>
            <a:r>
              <a:rPr lang="en-US" sz="1800" b="1" dirty="0" err="1"/>
              <a:t>AccessKey</a:t>
            </a:r>
            <a:r>
              <a:rPr lang="en-US" sz="1800" b="1" dirty="0"/>
              <a:t> Property</a:t>
            </a:r>
          </a:p>
          <a:p>
            <a:pPr lvl="1">
              <a:lnSpc>
                <a:spcPct val="150000"/>
              </a:lnSpc>
            </a:pPr>
            <a:r>
              <a:rPr lang="en-US" dirty="0"/>
              <a:t> The </a:t>
            </a:r>
            <a:r>
              <a:rPr lang="en-US" b="1" dirty="0" err="1"/>
              <a:t>accesskey</a:t>
            </a:r>
            <a:r>
              <a:rPr lang="en-US" dirty="0"/>
              <a:t> attribute </a:t>
            </a:r>
            <a:r>
              <a:rPr lang="en-US" dirty="0">
                <a:solidFill>
                  <a:srgbClr val="FFFF00"/>
                </a:solidFill>
              </a:rPr>
              <a:t>specifies a </a:t>
            </a:r>
            <a:r>
              <a:rPr lang="en-US" i="1" dirty="0">
                <a:solidFill>
                  <a:srgbClr val="FFFF00"/>
                </a:solidFill>
              </a:rPr>
              <a:t>shortcut key </a:t>
            </a:r>
            <a:r>
              <a:rPr lang="en-US" dirty="0">
                <a:solidFill>
                  <a:srgbClr val="FFFF00"/>
                </a:solidFill>
              </a:rPr>
              <a:t>to activate/focus an element</a:t>
            </a:r>
            <a:r>
              <a:rPr lang="en-US" dirty="0"/>
              <a:t>.</a:t>
            </a:r>
          </a:p>
          <a:p>
            <a:pPr>
              <a:lnSpc>
                <a:spcPct val="150000"/>
              </a:lnSpc>
            </a:pPr>
            <a:r>
              <a:rPr lang="en-US" sz="1800" b="1" dirty="0"/>
              <a:t>Example:</a:t>
            </a:r>
          </a:p>
          <a:p>
            <a:pPr marL="914400" lvl="2" indent="0">
              <a:lnSpc>
                <a:spcPct val="150000"/>
              </a:lnSpc>
              <a:buNone/>
            </a:pPr>
            <a:endParaRPr lang="en-US" sz="1800" dirty="0"/>
          </a:p>
        </p:txBody>
      </p:sp>
      <p:sp>
        <p:nvSpPr>
          <p:cNvPr id="2" name="Date Placeholder 1">
            <a:extLst>
              <a:ext uri="{FF2B5EF4-FFF2-40B4-BE49-F238E27FC236}">
                <a16:creationId xmlns:a16="http://schemas.microsoft.com/office/drawing/2014/main" id="{2A3FF77C-C9F5-93F6-2F18-3F5C51DB3B8A}"/>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65D551D-2DDA-3A14-4A9C-D90C53BDBE33}"/>
              </a:ext>
            </a:extLst>
          </p:cNvPr>
          <p:cNvSpPr>
            <a:spLocks noGrp="1"/>
          </p:cNvSpPr>
          <p:nvPr>
            <p:ph type="sldNum" sz="quarter" idx="12"/>
          </p:nvPr>
        </p:nvSpPr>
        <p:spPr/>
        <p:txBody>
          <a:bodyPr/>
          <a:lstStyle/>
          <a:p>
            <a:fld id="{B6F15528-21DE-4FAA-801E-634DDDAF4B2B}" type="slidenum">
              <a:rPr lang="en-US" smtClean="0"/>
              <a:t>127</a:t>
            </a:fld>
            <a:endParaRPr lang="en-US"/>
          </a:p>
        </p:txBody>
      </p:sp>
      <p:sp>
        <p:nvSpPr>
          <p:cNvPr id="4" name="Rectangle 3">
            <a:extLst>
              <a:ext uri="{FF2B5EF4-FFF2-40B4-BE49-F238E27FC236}">
                <a16:creationId xmlns:a16="http://schemas.microsoft.com/office/drawing/2014/main" id="{37C4C30C-DA8A-4B50-041C-214CED3A475F}"/>
              </a:ext>
            </a:extLst>
          </p:cNvPr>
          <p:cNvSpPr/>
          <p:nvPr/>
        </p:nvSpPr>
        <p:spPr>
          <a:xfrm>
            <a:off x="1676400" y="5184775"/>
            <a:ext cx="9067800" cy="685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800000"/>
                </a:solidFill>
                <a:effectLst/>
                <a:latin typeface="Consolas" panose="020B0609020204030204" pitchFamily="49" charset="0"/>
              </a:rPr>
              <a:t>&lt;a</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id</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"myid"</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accesskey</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"g"</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href</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"https://www.google.com/"</a:t>
            </a:r>
            <a:r>
              <a:rPr lang="en-US" b="0">
                <a:solidFill>
                  <a:srgbClr val="800000"/>
                </a:solidFill>
                <a:effectLst/>
                <a:latin typeface="Consolas" panose="020B0609020204030204" pitchFamily="49" charset="0"/>
              </a:rPr>
              <a:t>&gt;</a:t>
            </a:r>
            <a:r>
              <a:rPr lang="en-US" b="0">
                <a:solidFill>
                  <a:srgbClr val="000000"/>
                </a:solidFill>
                <a:effectLst/>
                <a:latin typeface="Consolas" panose="020B0609020204030204" pitchFamily="49" charset="0"/>
              </a:rPr>
              <a:t>Google</a:t>
            </a:r>
            <a:r>
              <a:rPr lang="en-US" b="0">
                <a:solidFill>
                  <a:srgbClr val="800000"/>
                </a:solidFill>
                <a:effectLst/>
                <a:latin typeface="Consolas" panose="020B0609020204030204" pitchFamily="49" charset="0"/>
              </a:rPr>
              <a:t>&lt;/a&gt;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142568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B1DC22-6347-2F19-5337-CFA318010490}"/>
              </a:ext>
            </a:extLst>
          </p:cNvPr>
          <p:cNvSpPr txBox="1"/>
          <p:nvPr/>
        </p:nvSpPr>
        <p:spPr>
          <a:xfrm>
            <a:off x="103939" y="1831975"/>
            <a:ext cx="8422947" cy="369332"/>
          </a:xfrm>
          <a:prstGeom prst="rect">
            <a:avLst/>
          </a:prstGeom>
          <a:noFill/>
        </p:spPr>
        <p:txBody>
          <a:bodyPr wrap="none" rtlCol="0">
            <a:spAutoFit/>
          </a:bodyPr>
          <a:lstStyle/>
          <a:p>
            <a:r>
              <a:rPr lang="en-US" b="0" i="0" dirty="0">
                <a:effectLst/>
                <a:latin typeface="Verdana" panose="020B0604030504040204" pitchFamily="34" charset="0"/>
              </a:rPr>
              <a:t>The way of accessing the shortcut key is varying in different browsers:</a:t>
            </a:r>
            <a:endParaRPr lang="en-US" dirty="0"/>
          </a:p>
        </p:txBody>
      </p:sp>
      <p:pic>
        <p:nvPicPr>
          <p:cNvPr id="6" name="Picture 5">
            <a:extLst>
              <a:ext uri="{FF2B5EF4-FFF2-40B4-BE49-F238E27FC236}">
                <a16:creationId xmlns:a16="http://schemas.microsoft.com/office/drawing/2014/main" id="{B6083A1E-2280-EDE7-8484-81E8E837F373}"/>
              </a:ext>
            </a:extLst>
          </p:cNvPr>
          <p:cNvPicPr>
            <a:picLocks noChangeAspect="1"/>
          </p:cNvPicPr>
          <p:nvPr/>
        </p:nvPicPr>
        <p:blipFill>
          <a:blip r:embed="rId2"/>
          <a:stretch>
            <a:fillRect/>
          </a:stretch>
        </p:blipFill>
        <p:spPr>
          <a:xfrm>
            <a:off x="103939" y="2841181"/>
            <a:ext cx="11984122" cy="3181794"/>
          </a:xfrm>
          <a:prstGeom prst="rect">
            <a:avLst/>
          </a:prstGeom>
        </p:spPr>
      </p:pic>
      <p:sp>
        <p:nvSpPr>
          <p:cNvPr id="2" name="Date Placeholder 1">
            <a:extLst>
              <a:ext uri="{FF2B5EF4-FFF2-40B4-BE49-F238E27FC236}">
                <a16:creationId xmlns:a16="http://schemas.microsoft.com/office/drawing/2014/main" id="{5BE8D412-BEA8-9F4F-197E-29305EE3CC21}"/>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78E675A5-08A3-C1CF-3A92-A7425D1EC2FC}"/>
              </a:ext>
            </a:extLst>
          </p:cNvPr>
          <p:cNvSpPr>
            <a:spLocks noGrp="1"/>
          </p:cNvSpPr>
          <p:nvPr>
            <p:ph type="sldNum" sz="quarter" idx="12"/>
          </p:nvPr>
        </p:nvSpPr>
        <p:spPr/>
        <p:txBody>
          <a:bodyPr/>
          <a:lstStyle/>
          <a:p>
            <a:fld id="{B6F15528-21DE-4FAA-801E-634DDDAF4B2B}" type="slidenum">
              <a:rPr lang="en-US" smtClean="0"/>
              <a:t>128</a:t>
            </a:fld>
            <a:endParaRPr lang="en-US"/>
          </a:p>
        </p:txBody>
      </p:sp>
    </p:spTree>
    <p:extLst>
      <p:ext uri="{BB962C8B-B14F-4D97-AF65-F5344CB8AC3E}">
        <p14:creationId xmlns:p14="http://schemas.microsoft.com/office/powerpoint/2010/main" val="40335591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A767C-195F-0F42-1CA8-71628F53A8A6}"/>
              </a:ext>
            </a:extLst>
          </p:cNvPr>
          <p:cNvSpPr>
            <a:spLocks noGrp="1"/>
          </p:cNvSpPr>
          <p:nvPr>
            <p:ph type="title"/>
          </p:nvPr>
        </p:nvSpPr>
        <p:spPr/>
        <p:txBody>
          <a:bodyPr/>
          <a:lstStyle/>
          <a:p>
            <a:r>
              <a:rPr lang="en-US" dirty="0" err="1"/>
              <a:t>Tabindex</a:t>
            </a:r>
            <a:endParaRPr lang="en-US" dirty="0"/>
          </a:p>
        </p:txBody>
      </p:sp>
      <p:sp>
        <p:nvSpPr>
          <p:cNvPr id="3" name="Content Placeholder 2">
            <a:extLst>
              <a:ext uri="{FF2B5EF4-FFF2-40B4-BE49-F238E27FC236}">
                <a16:creationId xmlns:a16="http://schemas.microsoft.com/office/drawing/2014/main" id="{EA4F7244-CA5D-1182-D368-221029773AA1}"/>
              </a:ext>
            </a:extLst>
          </p:cNvPr>
          <p:cNvSpPr>
            <a:spLocks noGrp="1"/>
          </p:cNvSpPr>
          <p:nvPr>
            <p:ph idx="1"/>
          </p:nvPr>
        </p:nvSpPr>
        <p:spPr/>
        <p:txBody>
          <a:bodyPr/>
          <a:lstStyle/>
          <a:p>
            <a:r>
              <a:rPr lang="en-US" dirty="0"/>
              <a:t>This attribute is used to </a:t>
            </a:r>
            <a:r>
              <a:rPr lang="en-US" dirty="0">
                <a:solidFill>
                  <a:srgbClr val="FFFF00"/>
                </a:solidFill>
              </a:rPr>
              <a:t>specify the tab order of an element</a:t>
            </a:r>
            <a:r>
              <a:rPr lang="en-US" dirty="0"/>
              <a:t>. </a:t>
            </a:r>
          </a:p>
          <a:p>
            <a:r>
              <a:rPr lang="en-US" dirty="0"/>
              <a:t>It is used when the </a:t>
            </a:r>
            <a:r>
              <a:rPr lang="en-US" b="1" dirty="0">
                <a:solidFill>
                  <a:srgbClr val="FFFF00"/>
                </a:solidFill>
              </a:rPr>
              <a:t>tab</a:t>
            </a:r>
            <a:r>
              <a:rPr lang="en-US" dirty="0">
                <a:solidFill>
                  <a:srgbClr val="FFFF00"/>
                </a:solidFill>
              </a:rPr>
              <a:t> button is used for navigating</a:t>
            </a:r>
            <a:r>
              <a:rPr lang="en-US" dirty="0"/>
              <a:t>. </a:t>
            </a:r>
          </a:p>
          <a:p>
            <a:r>
              <a:rPr lang="en-US" dirty="0"/>
              <a:t>It supports all HTML element. </a:t>
            </a:r>
          </a:p>
          <a:p>
            <a:r>
              <a:rPr lang="en-US" dirty="0"/>
              <a:t>Syntax: </a:t>
            </a:r>
          </a:p>
          <a:p>
            <a:pPr lvl="1">
              <a:buFont typeface="Courier New" panose="02070309020205020404" pitchFamily="49" charset="0"/>
              <a:buChar char="o"/>
            </a:pPr>
            <a:r>
              <a:rPr lang="en-US" dirty="0"/>
              <a:t>&lt;element </a:t>
            </a:r>
            <a:r>
              <a:rPr lang="en-US" dirty="0" err="1"/>
              <a:t>tabindex</a:t>
            </a:r>
            <a:r>
              <a:rPr lang="en-US" dirty="0"/>
              <a:t> = "number"&gt;</a:t>
            </a:r>
          </a:p>
          <a:p>
            <a:r>
              <a:rPr lang="en-US" dirty="0"/>
              <a:t>Example:</a:t>
            </a:r>
          </a:p>
          <a:p>
            <a:endParaRPr lang="en-US" dirty="0"/>
          </a:p>
        </p:txBody>
      </p:sp>
      <p:sp>
        <p:nvSpPr>
          <p:cNvPr id="5" name="Date Placeholder 4">
            <a:extLst>
              <a:ext uri="{FF2B5EF4-FFF2-40B4-BE49-F238E27FC236}">
                <a16:creationId xmlns:a16="http://schemas.microsoft.com/office/drawing/2014/main" id="{A800D1BA-19D6-270B-50CD-D51300D70CC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C53C9138-DB61-190B-0BE5-A3030BFB7954}"/>
              </a:ext>
            </a:extLst>
          </p:cNvPr>
          <p:cNvSpPr>
            <a:spLocks noGrp="1"/>
          </p:cNvSpPr>
          <p:nvPr>
            <p:ph type="sldNum" sz="quarter" idx="12"/>
          </p:nvPr>
        </p:nvSpPr>
        <p:spPr/>
        <p:txBody>
          <a:bodyPr/>
          <a:lstStyle/>
          <a:p>
            <a:fld id="{B6F15528-21DE-4FAA-801E-634DDDAF4B2B}" type="slidenum">
              <a:rPr lang="en-US" smtClean="0"/>
              <a:t>129</a:t>
            </a:fld>
            <a:endParaRPr lang="en-US"/>
          </a:p>
        </p:txBody>
      </p:sp>
      <p:sp>
        <p:nvSpPr>
          <p:cNvPr id="4" name="Rectangle 3">
            <a:extLst>
              <a:ext uri="{FF2B5EF4-FFF2-40B4-BE49-F238E27FC236}">
                <a16:creationId xmlns:a16="http://schemas.microsoft.com/office/drawing/2014/main" id="{A0943C14-2C81-1CE0-F5F3-6A9585259D7F}"/>
              </a:ext>
            </a:extLst>
          </p:cNvPr>
          <p:cNvSpPr/>
          <p:nvPr/>
        </p:nvSpPr>
        <p:spPr>
          <a:xfrm>
            <a:off x="1524000" y="4651375"/>
            <a:ext cx="10287000" cy="2057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600" b="0" dirty="0">
                <a:solidFill>
                  <a:srgbClr val="800000"/>
                </a:solidFill>
                <a:effectLst/>
                <a:latin typeface="Consolas" panose="020B0609020204030204" pitchFamily="49" charset="0"/>
              </a:rPr>
              <a:t>&lt;div&gt;</a:t>
            </a:r>
            <a:endParaRPr lang="en-US" sz="1600" b="0" dirty="0">
              <a:solidFill>
                <a:srgbClr val="000000"/>
              </a:solidFill>
              <a:effectLst/>
              <a:latin typeface="Consolas" panose="020B0609020204030204" pitchFamily="49" charset="0"/>
            </a:endParaRPr>
          </a:p>
          <a:p>
            <a:pPr>
              <a:lnSpc>
                <a:spcPct val="150000"/>
              </a:lnSpc>
            </a:pPr>
            <a:r>
              <a:rPr lang="en-US" sz="1600" b="0" dirty="0">
                <a:solidFill>
                  <a:srgbClr val="000000"/>
                </a:solidFill>
                <a:effectLst/>
                <a:latin typeface="Consolas" panose="020B0609020204030204" pitchFamily="49" charset="0"/>
              </a:rPr>
              <a:t>   first Name :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fname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tabindex</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pPr>
              <a:lnSpc>
                <a:spcPct val="150000"/>
              </a:lnSpc>
            </a:pPr>
            <a:r>
              <a:rPr lang="en-US" sz="1600" b="0" dirty="0">
                <a:solidFill>
                  <a:srgbClr val="000000"/>
                </a:solidFill>
                <a:effectLst/>
                <a:latin typeface="Consolas" panose="020B0609020204030204" pitchFamily="49" charset="0"/>
              </a:rPr>
              <a:t>   Last Name :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tabindex</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"2"</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pPr>
              <a:lnSpc>
                <a:spcPct val="150000"/>
              </a:lnSpc>
            </a:pPr>
            <a:r>
              <a:rPr lang="en-US" sz="1600" b="0" dirty="0">
                <a:solidFill>
                  <a:srgbClr val="000000"/>
                </a:solidFill>
                <a:effectLst/>
                <a:latin typeface="Consolas" panose="020B0609020204030204" pitchFamily="49" charset="0"/>
              </a:rPr>
              <a:t>   User ID :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user_id</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tabindex</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"5"</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pPr>
              <a:lnSpc>
                <a:spcPct val="150000"/>
              </a:lnSpc>
            </a:pPr>
            <a:r>
              <a:rPr lang="en-US" sz="1600" b="0" dirty="0">
                <a:solidFill>
                  <a:srgbClr val="000000"/>
                </a:solidFill>
                <a:effectLst/>
                <a:latin typeface="Consolas" panose="020B0609020204030204" pitchFamily="49" charset="0"/>
              </a:rPr>
              <a:t>   Password: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"password"</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"password"</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tabindex</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"4"</a:t>
            </a:r>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pPr>
              <a:lnSpc>
                <a:spcPct val="150000"/>
              </a:lnSpc>
            </a:pPr>
            <a:r>
              <a:rPr lang="en-US" sz="1600" b="0" dirty="0">
                <a:solidFill>
                  <a:srgbClr val="800000"/>
                </a:solidFill>
                <a:effectLst/>
                <a:latin typeface="Consolas" panose="020B0609020204030204" pitchFamily="49" charset="0"/>
              </a:rPr>
              <a:t>&lt;/div&gt;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15716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702DD-1FF0-4B50-7FF7-6D904D6E7E4F}"/>
              </a:ext>
            </a:extLst>
          </p:cNvPr>
          <p:cNvSpPr>
            <a:spLocks noGrp="1"/>
          </p:cNvSpPr>
          <p:nvPr>
            <p:ph type="title"/>
          </p:nvPr>
        </p:nvSpPr>
        <p:spPr/>
        <p:txBody>
          <a:bodyPr/>
          <a:lstStyle/>
          <a:p>
            <a:r>
              <a:rPr lang="en-US" dirty="0"/>
              <a:t>Meta Tag</a:t>
            </a:r>
          </a:p>
        </p:txBody>
      </p:sp>
      <p:sp>
        <p:nvSpPr>
          <p:cNvPr id="3" name="Content Placeholder 2">
            <a:extLst>
              <a:ext uri="{FF2B5EF4-FFF2-40B4-BE49-F238E27FC236}">
                <a16:creationId xmlns:a16="http://schemas.microsoft.com/office/drawing/2014/main" id="{6A250035-7CC4-724A-ECB3-085AC412C05E}"/>
              </a:ext>
            </a:extLst>
          </p:cNvPr>
          <p:cNvSpPr>
            <a:spLocks noGrp="1"/>
          </p:cNvSpPr>
          <p:nvPr>
            <p:ph idx="1"/>
          </p:nvPr>
        </p:nvSpPr>
        <p:spPr/>
        <p:txBody>
          <a:bodyPr>
            <a:normAutofit fontScale="85000" lnSpcReduction="20000"/>
          </a:bodyPr>
          <a:lstStyle/>
          <a:p>
            <a:pPr>
              <a:lnSpc>
                <a:spcPct val="150000"/>
              </a:lnSpc>
            </a:pPr>
            <a:r>
              <a:rPr lang="en-US" dirty="0"/>
              <a:t>HTML </a:t>
            </a:r>
            <a:r>
              <a:rPr lang="en-US" b="1" dirty="0"/>
              <a:t>&lt;meta&gt; </a:t>
            </a:r>
            <a:r>
              <a:rPr lang="en-US" dirty="0"/>
              <a:t>tag is used to represent the </a:t>
            </a:r>
            <a:r>
              <a:rPr lang="en-US" dirty="0">
                <a:solidFill>
                  <a:srgbClr val="FFFF00"/>
                </a:solidFill>
              </a:rPr>
              <a:t>metadata about the HTML document. </a:t>
            </a:r>
          </a:p>
          <a:p>
            <a:pPr>
              <a:lnSpc>
                <a:spcPct val="150000"/>
              </a:lnSpc>
            </a:pPr>
            <a:r>
              <a:rPr lang="en-US" dirty="0">
                <a:solidFill>
                  <a:srgbClr val="FFFF00"/>
                </a:solidFill>
              </a:rPr>
              <a:t>It specifies </a:t>
            </a:r>
            <a:r>
              <a:rPr lang="en-US" i="1" dirty="0">
                <a:solidFill>
                  <a:srgbClr val="FFFF00"/>
                </a:solidFill>
              </a:rPr>
              <a:t>page description</a:t>
            </a:r>
            <a:r>
              <a:rPr lang="en-US" dirty="0">
                <a:solidFill>
                  <a:srgbClr val="FFFF00"/>
                </a:solidFill>
              </a:rPr>
              <a:t>, </a:t>
            </a:r>
            <a:r>
              <a:rPr lang="en-US" i="1" dirty="0">
                <a:solidFill>
                  <a:srgbClr val="FFFF00"/>
                </a:solidFill>
              </a:rPr>
              <a:t>keywords</a:t>
            </a:r>
            <a:r>
              <a:rPr lang="en-US" dirty="0">
                <a:solidFill>
                  <a:srgbClr val="FFFF00"/>
                </a:solidFill>
              </a:rPr>
              <a:t>, </a:t>
            </a:r>
            <a:r>
              <a:rPr lang="en-US" i="1" dirty="0">
                <a:solidFill>
                  <a:srgbClr val="FFFF00"/>
                </a:solidFill>
              </a:rPr>
              <a:t>copyright</a:t>
            </a:r>
            <a:r>
              <a:rPr lang="en-US" dirty="0">
                <a:solidFill>
                  <a:srgbClr val="FFFF00"/>
                </a:solidFill>
              </a:rPr>
              <a:t>, </a:t>
            </a:r>
            <a:r>
              <a:rPr lang="en-US" i="1" dirty="0">
                <a:solidFill>
                  <a:srgbClr val="FFFF00"/>
                </a:solidFill>
              </a:rPr>
              <a:t>language</a:t>
            </a:r>
            <a:r>
              <a:rPr lang="en-US" dirty="0">
                <a:solidFill>
                  <a:srgbClr val="FFFF00"/>
                </a:solidFill>
              </a:rPr>
              <a:t>, </a:t>
            </a:r>
            <a:r>
              <a:rPr lang="en-US" i="1" dirty="0">
                <a:solidFill>
                  <a:srgbClr val="FFFF00"/>
                </a:solidFill>
              </a:rPr>
              <a:t>author of the documents</a:t>
            </a:r>
            <a:r>
              <a:rPr lang="en-US" dirty="0">
                <a:solidFill>
                  <a:srgbClr val="FFFF00"/>
                </a:solidFill>
              </a:rPr>
              <a:t>, </a:t>
            </a:r>
            <a:r>
              <a:rPr lang="en-US" dirty="0"/>
              <a:t>etc. </a:t>
            </a:r>
          </a:p>
          <a:p>
            <a:pPr>
              <a:lnSpc>
                <a:spcPct val="150000"/>
              </a:lnSpc>
            </a:pPr>
            <a:r>
              <a:rPr lang="en-US" dirty="0"/>
              <a:t>The metadata </a:t>
            </a:r>
            <a:r>
              <a:rPr lang="en-US" dirty="0">
                <a:solidFill>
                  <a:srgbClr val="FFFF00"/>
                </a:solidFill>
              </a:rPr>
              <a:t>does not display on the webpage</a:t>
            </a:r>
            <a:r>
              <a:rPr lang="en-US" dirty="0"/>
              <a:t>, </a:t>
            </a:r>
            <a:r>
              <a:rPr lang="en-US" dirty="0">
                <a:solidFill>
                  <a:srgbClr val="FFFF00"/>
                </a:solidFill>
              </a:rPr>
              <a:t>but it is used by search engines, browsers and other web services </a:t>
            </a:r>
            <a:r>
              <a:rPr lang="en-US" dirty="0"/>
              <a:t>which scan the site or webpage to know about the webpage. </a:t>
            </a:r>
          </a:p>
          <a:p>
            <a:pPr>
              <a:lnSpc>
                <a:spcPct val="150000"/>
              </a:lnSpc>
            </a:pPr>
            <a:r>
              <a:rPr lang="en-US" dirty="0"/>
              <a:t>The </a:t>
            </a:r>
            <a:r>
              <a:rPr lang="en-US" b="1" dirty="0"/>
              <a:t>&lt;meta&gt; </a:t>
            </a:r>
            <a:r>
              <a:rPr lang="en-US" dirty="0"/>
              <a:t>tag is </a:t>
            </a:r>
            <a:r>
              <a:rPr lang="en-US" dirty="0">
                <a:solidFill>
                  <a:srgbClr val="FFFF00"/>
                </a:solidFill>
              </a:rPr>
              <a:t>placed within the </a:t>
            </a:r>
            <a:r>
              <a:rPr lang="en-US" b="1" dirty="0">
                <a:solidFill>
                  <a:srgbClr val="FFFF00"/>
                </a:solidFill>
              </a:rPr>
              <a:t>&lt;head&gt; </a:t>
            </a:r>
            <a:r>
              <a:rPr lang="en-US" dirty="0">
                <a:solidFill>
                  <a:srgbClr val="FFFF00"/>
                </a:solidFill>
              </a:rPr>
              <a:t>tag</a:t>
            </a:r>
            <a:r>
              <a:rPr lang="en-US" dirty="0"/>
              <a:t>, and it can be used more than one times in a document.</a:t>
            </a:r>
          </a:p>
        </p:txBody>
      </p:sp>
      <p:sp>
        <p:nvSpPr>
          <p:cNvPr id="4" name="Date Placeholder 3">
            <a:extLst>
              <a:ext uri="{FF2B5EF4-FFF2-40B4-BE49-F238E27FC236}">
                <a16:creationId xmlns:a16="http://schemas.microsoft.com/office/drawing/2014/main" id="{B5368B1A-17CF-E0B6-FA5D-E543B406835F}"/>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23682408-07BE-CF57-317C-B1EFAD493845}"/>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58433868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9A58B-A8A8-EE02-2A57-932F1553EBA4}"/>
              </a:ext>
            </a:extLst>
          </p:cNvPr>
          <p:cNvSpPr>
            <a:spLocks noGrp="1"/>
          </p:cNvSpPr>
          <p:nvPr>
            <p:ph type="title"/>
          </p:nvPr>
        </p:nvSpPr>
        <p:spPr/>
        <p:txBody>
          <a:bodyPr/>
          <a:lstStyle/>
          <a:p>
            <a:r>
              <a:rPr lang="en-US" dirty="0"/>
              <a:t> Disabled and Read Only Controls</a:t>
            </a:r>
          </a:p>
        </p:txBody>
      </p:sp>
      <p:sp>
        <p:nvSpPr>
          <p:cNvPr id="3" name="Content Placeholder 2">
            <a:extLst>
              <a:ext uri="{FF2B5EF4-FFF2-40B4-BE49-F238E27FC236}">
                <a16:creationId xmlns:a16="http://schemas.microsoft.com/office/drawing/2014/main" id="{FE5D742B-7623-3B59-7098-ADBC8BCD00C6}"/>
              </a:ext>
            </a:extLst>
          </p:cNvPr>
          <p:cNvSpPr>
            <a:spLocks noGrp="1"/>
          </p:cNvSpPr>
          <p:nvPr>
            <p:ph idx="1"/>
          </p:nvPr>
        </p:nvSpPr>
        <p:spPr/>
        <p:txBody>
          <a:bodyPr/>
          <a:lstStyle/>
          <a:p>
            <a:pPr marL="0" indent="0">
              <a:buNone/>
            </a:pPr>
            <a:r>
              <a:rPr lang="en-US" b="1" dirty="0"/>
              <a:t>Disabled Control</a:t>
            </a:r>
          </a:p>
          <a:p>
            <a:r>
              <a:rPr lang="en-US" sz="1800" dirty="0"/>
              <a:t>The disabled attribute is a </a:t>
            </a:r>
            <a:r>
              <a:rPr lang="en-US" sz="1800" dirty="0" err="1">
                <a:solidFill>
                  <a:srgbClr val="FFFF00"/>
                </a:solidFill>
              </a:rPr>
              <a:t>boolean</a:t>
            </a:r>
            <a:r>
              <a:rPr lang="en-US" sz="1800" dirty="0">
                <a:solidFill>
                  <a:srgbClr val="FFFF00"/>
                </a:solidFill>
              </a:rPr>
              <a:t> attribute</a:t>
            </a:r>
            <a:r>
              <a:rPr lang="en-US" sz="1800" dirty="0"/>
              <a:t>. </a:t>
            </a:r>
          </a:p>
          <a:p>
            <a:r>
              <a:rPr lang="en-US" sz="1800" dirty="0"/>
              <a:t>When present, it specifies that the element should be disabled. </a:t>
            </a:r>
          </a:p>
          <a:p>
            <a:r>
              <a:rPr lang="en-US" sz="1800" dirty="0"/>
              <a:t>A disabled element is unusable. </a:t>
            </a:r>
          </a:p>
          <a:p>
            <a:r>
              <a:rPr lang="en-US" sz="1800" dirty="0"/>
              <a:t>The disabled attribute can be used on the following elements:</a:t>
            </a:r>
          </a:p>
          <a:p>
            <a:pPr marL="457200" lvl="1" indent="0">
              <a:buNone/>
            </a:pPr>
            <a:r>
              <a:rPr lang="en-US" sz="1600" dirty="0"/>
              <a:t>&lt;button&gt;, &lt;</a:t>
            </a:r>
            <a:r>
              <a:rPr lang="en-US" sz="1600" dirty="0" err="1"/>
              <a:t>fieldset</a:t>
            </a:r>
            <a:r>
              <a:rPr lang="en-US" sz="1600" dirty="0"/>
              <a:t>&gt;, &lt;input&gt;, &lt;</a:t>
            </a:r>
            <a:r>
              <a:rPr lang="en-US" sz="1600" dirty="0" err="1"/>
              <a:t>optgroup</a:t>
            </a:r>
            <a:r>
              <a:rPr lang="en-US" sz="1600" dirty="0"/>
              <a:t>&gt;, &lt;option&gt;, &lt;select&gt;, &lt;</a:t>
            </a:r>
            <a:r>
              <a:rPr lang="en-US" sz="1600" dirty="0" err="1"/>
              <a:t>textarea</a:t>
            </a:r>
            <a:r>
              <a:rPr lang="en-US" sz="1600" dirty="0"/>
              <a:t>&gt;</a:t>
            </a:r>
          </a:p>
          <a:p>
            <a:r>
              <a:rPr lang="en-US" sz="1800" dirty="0"/>
              <a:t>Example:</a:t>
            </a:r>
          </a:p>
          <a:p>
            <a:endParaRPr lang="en-US" dirty="0"/>
          </a:p>
        </p:txBody>
      </p:sp>
      <p:sp>
        <p:nvSpPr>
          <p:cNvPr id="5" name="Date Placeholder 4">
            <a:extLst>
              <a:ext uri="{FF2B5EF4-FFF2-40B4-BE49-F238E27FC236}">
                <a16:creationId xmlns:a16="http://schemas.microsoft.com/office/drawing/2014/main" id="{ED07456A-12AD-A710-84EC-6982FD64E402}"/>
              </a:ext>
            </a:extLst>
          </p:cNvPr>
          <p:cNvSpPr>
            <a:spLocks noGrp="1"/>
          </p:cNvSpPr>
          <p:nvPr>
            <p:ph type="dt" sz="half" idx="10"/>
          </p:nvPr>
        </p:nvSpPr>
        <p:spPr/>
        <p:txBody>
          <a:bodyPr/>
          <a:lstStyle/>
          <a:p>
            <a:r>
              <a:rPr lang="en-US"/>
              <a:t>11/16/2024</a:t>
            </a:r>
          </a:p>
        </p:txBody>
      </p:sp>
      <p:sp>
        <p:nvSpPr>
          <p:cNvPr id="8" name="Slide Number Placeholder 7">
            <a:extLst>
              <a:ext uri="{FF2B5EF4-FFF2-40B4-BE49-F238E27FC236}">
                <a16:creationId xmlns:a16="http://schemas.microsoft.com/office/drawing/2014/main" id="{42E0334D-CC96-EE21-3432-486CCC557DB8}"/>
              </a:ext>
            </a:extLst>
          </p:cNvPr>
          <p:cNvSpPr>
            <a:spLocks noGrp="1"/>
          </p:cNvSpPr>
          <p:nvPr>
            <p:ph type="sldNum" sz="quarter" idx="12"/>
          </p:nvPr>
        </p:nvSpPr>
        <p:spPr/>
        <p:txBody>
          <a:bodyPr/>
          <a:lstStyle/>
          <a:p>
            <a:fld id="{B6F15528-21DE-4FAA-801E-634DDDAF4B2B}" type="slidenum">
              <a:rPr lang="en-US" smtClean="0"/>
              <a:t>130</a:t>
            </a:fld>
            <a:endParaRPr lang="en-US"/>
          </a:p>
        </p:txBody>
      </p:sp>
      <p:sp>
        <p:nvSpPr>
          <p:cNvPr id="4" name="Rectangle 3">
            <a:extLst>
              <a:ext uri="{FF2B5EF4-FFF2-40B4-BE49-F238E27FC236}">
                <a16:creationId xmlns:a16="http://schemas.microsoft.com/office/drawing/2014/main" id="{72958755-0E2D-9EBA-81DA-F6D992740FF6}"/>
              </a:ext>
            </a:extLst>
          </p:cNvPr>
          <p:cNvSpPr/>
          <p:nvPr/>
        </p:nvSpPr>
        <p:spPr>
          <a:xfrm>
            <a:off x="1600200" y="4879975"/>
            <a:ext cx="8686800" cy="124479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&lt;form</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action</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action_page.php</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First name: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fname</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Last name: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disabled</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"submit"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"Submit"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&lt;/form&gt;</a:t>
            </a:r>
            <a:r>
              <a:rPr lang="en-US" sz="1600" b="0" dirty="0">
                <a:solidFill>
                  <a:srgbClr val="000000"/>
                </a:solidFill>
                <a:effectLst/>
                <a:latin typeface="Consolas" panose="020B0609020204030204" pitchFamily="49" charset="0"/>
              </a:rPr>
              <a:t> </a:t>
            </a:r>
          </a:p>
        </p:txBody>
      </p:sp>
      <p:sp>
        <p:nvSpPr>
          <p:cNvPr id="6" name="TextBox 5">
            <a:extLst>
              <a:ext uri="{FF2B5EF4-FFF2-40B4-BE49-F238E27FC236}">
                <a16:creationId xmlns:a16="http://schemas.microsoft.com/office/drawing/2014/main" id="{FE4FDF9A-D73C-FD6B-BCC7-5CB55DF7D4BB}"/>
              </a:ext>
            </a:extLst>
          </p:cNvPr>
          <p:cNvSpPr txBox="1"/>
          <p:nvPr/>
        </p:nvSpPr>
        <p:spPr>
          <a:xfrm>
            <a:off x="1524000" y="6269374"/>
            <a:ext cx="6096000" cy="369332"/>
          </a:xfrm>
          <a:prstGeom prst="rect">
            <a:avLst/>
          </a:prstGeom>
          <a:noFill/>
        </p:spPr>
        <p:txBody>
          <a:bodyPr wrap="square">
            <a:spAutoFit/>
          </a:bodyPr>
          <a:lstStyle/>
          <a:p>
            <a:r>
              <a:rPr lang="en-US" dirty="0"/>
              <a:t>Disabled elements in a form will not be submitted!</a:t>
            </a:r>
          </a:p>
        </p:txBody>
      </p:sp>
      <p:sp>
        <p:nvSpPr>
          <p:cNvPr id="7" name="Rectangle: Rounded Corners 6">
            <a:extLst>
              <a:ext uri="{FF2B5EF4-FFF2-40B4-BE49-F238E27FC236}">
                <a16:creationId xmlns:a16="http://schemas.microsoft.com/office/drawing/2014/main" id="{2D0D3886-594D-4E55-02E2-83299EEB1952}"/>
              </a:ext>
            </a:extLst>
          </p:cNvPr>
          <p:cNvSpPr/>
          <p:nvPr/>
        </p:nvSpPr>
        <p:spPr>
          <a:xfrm>
            <a:off x="6705600" y="5413375"/>
            <a:ext cx="1066800" cy="2286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100869282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61F34-8587-B6CA-5EF3-68729AFCE9F0}"/>
              </a:ext>
            </a:extLst>
          </p:cNvPr>
          <p:cNvSpPr>
            <a:spLocks noGrp="1"/>
          </p:cNvSpPr>
          <p:nvPr>
            <p:ph type="title"/>
          </p:nvPr>
        </p:nvSpPr>
        <p:spPr/>
        <p:txBody>
          <a:bodyPr/>
          <a:lstStyle/>
          <a:p>
            <a:r>
              <a:rPr lang="en-US" dirty="0"/>
              <a:t>Read Only Control</a:t>
            </a:r>
          </a:p>
        </p:txBody>
      </p:sp>
      <p:sp>
        <p:nvSpPr>
          <p:cNvPr id="3" name="Content Placeholder 2">
            <a:extLst>
              <a:ext uri="{FF2B5EF4-FFF2-40B4-BE49-F238E27FC236}">
                <a16:creationId xmlns:a16="http://schemas.microsoft.com/office/drawing/2014/main" id="{E948EEEA-8DF2-FD16-2F26-6773A908765E}"/>
              </a:ext>
            </a:extLst>
          </p:cNvPr>
          <p:cNvSpPr>
            <a:spLocks noGrp="1"/>
          </p:cNvSpPr>
          <p:nvPr>
            <p:ph idx="1"/>
          </p:nvPr>
        </p:nvSpPr>
        <p:spPr/>
        <p:txBody>
          <a:bodyPr>
            <a:normAutofit/>
          </a:bodyPr>
          <a:lstStyle/>
          <a:p>
            <a:r>
              <a:rPr lang="en-US" sz="1800" dirty="0"/>
              <a:t>The </a:t>
            </a:r>
            <a:r>
              <a:rPr lang="en-US" sz="1800" b="1" dirty="0" err="1"/>
              <a:t>readonly</a:t>
            </a:r>
            <a:r>
              <a:rPr lang="en-US" sz="1800" dirty="0"/>
              <a:t> attribute is a </a:t>
            </a:r>
            <a:r>
              <a:rPr lang="en-US" sz="1800" dirty="0" err="1">
                <a:solidFill>
                  <a:srgbClr val="FFFF00"/>
                </a:solidFill>
              </a:rPr>
              <a:t>boolean</a:t>
            </a:r>
            <a:r>
              <a:rPr lang="en-US" sz="1800" dirty="0">
                <a:solidFill>
                  <a:srgbClr val="FFFF00"/>
                </a:solidFill>
              </a:rPr>
              <a:t> attribute</a:t>
            </a:r>
            <a:r>
              <a:rPr lang="en-US" sz="1800" dirty="0"/>
              <a:t>. When present, it specifies that an element/field is read only. </a:t>
            </a:r>
          </a:p>
          <a:p>
            <a:r>
              <a:rPr lang="en-US" sz="1800" dirty="0"/>
              <a:t>A read-only input field </a:t>
            </a:r>
            <a:r>
              <a:rPr lang="en-US" sz="1800" dirty="0">
                <a:solidFill>
                  <a:srgbClr val="FFFF00"/>
                </a:solidFill>
              </a:rPr>
              <a:t>cannot be modified </a:t>
            </a:r>
            <a:r>
              <a:rPr lang="en-US" sz="1800" dirty="0"/>
              <a:t>(however, a user can </a:t>
            </a:r>
            <a:r>
              <a:rPr lang="en-US" sz="1800" i="1" dirty="0"/>
              <a:t>tab</a:t>
            </a:r>
            <a:r>
              <a:rPr lang="en-US" sz="1800" dirty="0"/>
              <a:t> to it, </a:t>
            </a:r>
            <a:r>
              <a:rPr lang="en-US" sz="1800" i="1" dirty="0"/>
              <a:t>highlight</a:t>
            </a:r>
            <a:r>
              <a:rPr lang="en-US" sz="1800" dirty="0"/>
              <a:t> it, and </a:t>
            </a:r>
            <a:r>
              <a:rPr lang="en-US" sz="1800" i="1" dirty="0"/>
              <a:t>copy</a:t>
            </a:r>
            <a:r>
              <a:rPr lang="en-US" sz="1800" dirty="0"/>
              <a:t> the text from it).</a:t>
            </a:r>
          </a:p>
          <a:p>
            <a:r>
              <a:rPr lang="en-US" sz="1800" dirty="0"/>
              <a:t>The </a:t>
            </a:r>
            <a:r>
              <a:rPr lang="en-US" sz="1800" b="1" dirty="0" err="1"/>
              <a:t>readOnly</a:t>
            </a:r>
            <a:r>
              <a:rPr lang="en-US" sz="1800" dirty="0"/>
              <a:t> property </a:t>
            </a:r>
            <a:r>
              <a:rPr lang="en-US" sz="1800" dirty="0">
                <a:solidFill>
                  <a:srgbClr val="FFFF00"/>
                </a:solidFill>
              </a:rPr>
              <a:t>makes the element non-editable </a:t>
            </a:r>
            <a:r>
              <a:rPr lang="en-US" sz="1800" dirty="0"/>
              <a:t>but it can still be focused by tab or click. </a:t>
            </a:r>
          </a:p>
          <a:p>
            <a:r>
              <a:rPr lang="en-US" sz="1800" dirty="0"/>
              <a:t>If there is a default value inside a read-only element then it is sent to a server on submit.</a:t>
            </a:r>
          </a:p>
          <a:p>
            <a:r>
              <a:rPr lang="en-US" sz="1800" dirty="0"/>
              <a:t> Example:</a:t>
            </a:r>
          </a:p>
          <a:p>
            <a:pPr marL="457200" lvl="1" indent="0">
              <a:buNone/>
            </a:pPr>
            <a:r>
              <a:rPr lang="en-US" sz="1600" dirty="0"/>
              <a:t> </a:t>
            </a:r>
          </a:p>
        </p:txBody>
      </p:sp>
      <p:sp>
        <p:nvSpPr>
          <p:cNvPr id="5" name="Date Placeholder 4">
            <a:extLst>
              <a:ext uri="{FF2B5EF4-FFF2-40B4-BE49-F238E27FC236}">
                <a16:creationId xmlns:a16="http://schemas.microsoft.com/office/drawing/2014/main" id="{02C07CB0-55B2-65BB-41EB-4ADCE54F40A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606111F-D3F8-6A16-DE1E-C1D4E8DDBF30}"/>
              </a:ext>
            </a:extLst>
          </p:cNvPr>
          <p:cNvSpPr>
            <a:spLocks noGrp="1"/>
          </p:cNvSpPr>
          <p:nvPr>
            <p:ph type="sldNum" sz="quarter" idx="12"/>
          </p:nvPr>
        </p:nvSpPr>
        <p:spPr/>
        <p:txBody>
          <a:bodyPr/>
          <a:lstStyle/>
          <a:p>
            <a:fld id="{B6F15528-21DE-4FAA-801E-634DDDAF4B2B}" type="slidenum">
              <a:rPr lang="en-US" smtClean="0"/>
              <a:t>131</a:t>
            </a:fld>
            <a:endParaRPr lang="en-US"/>
          </a:p>
        </p:txBody>
      </p:sp>
      <p:sp>
        <p:nvSpPr>
          <p:cNvPr id="4" name="Rectangle 3">
            <a:extLst>
              <a:ext uri="{FF2B5EF4-FFF2-40B4-BE49-F238E27FC236}">
                <a16:creationId xmlns:a16="http://schemas.microsoft.com/office/drawing/2014/main" id="{BECDCFA8-857A-8D98-D576-043BF1A3AFCA}"/>
              </a:ext>
            </a:extLst>
          </p:cNvPr>
          <p:cNvSpPr/>
          <p:nvPr/>
        </p:nvSpPr>
        <p:spPr>
          <a:xfrm>
            <a:off x="1600200" y="5184775"/>
            <a:ext cx="9404722" cy="609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lname</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dirty="0">
                <a:solidFill>
                  <a:srgbClr val="0000FF"/>
                </a:solidFill>
                <a:latin typeface="Consolas" panose="020B0609020204030204" pitchFamily="49" charset="0"/>
              </a:rPr>
              <a:t>Khojwar</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readonly</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137737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E573C-3CAE-AAFD-9493-BA968C642770}"/>
              </a:ext>
            </a:extLst>
          </p:cNvPr>
          <p:cNvSpPr>
            <a:spLocks noGrp="1"/>
          </p:cNvSpPr>
          <p:nvPr>
            <p:ph type="title"/>
          </p:nvPr>
        </p:nvSpPr>
        <p:spPr/>
        <p:txBody>
          <a:bodyPr/>
          <a:lstStyle/>
          <a:p>
            <a:r>
              <a:rPr lang="en-US" dirty="0"/>
              <a:t>Sending form data to the server</a:t>
            </a:r>
          </a:p>
        </p:txBody>
      </p:sp>
      <p:sp>
        <p:nvSpPr>
          <p:cNvPr id="3" name="Content Placeholder 2">
            <a:extLst>
              <a:ext uri="{FF2B5EF4-FFF2-40B4-BE49-F238E27FC236}">
                <a16:creationId xmlns:a16="http://schemas.microsoft.com/office/drawing/2014/main" id="{1753C28C-FC23-4266-4DF9-DBC2E9091CCA}"/>
              </a:ext>
            </a:extLst>
          </p:cNvPr>
          <p:cNvSpPr>
            <a:spLocks noGrp="1"/>
          </p:cNvSpPr>
          <p:nvPr>
            <p:ph idx="1"/>
          </p:nvPr>
        </p:nvSpPr>
        <p:spPr>
          <a:xfrm>
            <a:off x="533401" y="2054819"/>
            <a:ext cx="10820400" cy="4199366"/>
          </a:xfrm>
        </p:spPr>
        <p:txBody>
          <a:bodyPr>
            <a:normAutofit fontScale="92500" lnSpcReduction="10000"/>
          </a:bodyPr>
          <a:lstStyle/>
          <a:p>
            <a:r>
              <a:rPr lang="en-US" dirty="0"/>
              <a:t>There are two ways the browser client can send information to the webserver</a:t>
            </a:r>
          </a:p>
          <a:p>
            <a:pPr marL="800100" lvl="1" indent="-342900">
              <a:buFont typeface="+mj-lt"/>
              <a:buAutoNum type="arabicPeriod"/>
            </a:pPr>
            <a:r>
              <a:rPr lang="en-US" dirty="0"/>
              <a:t>The GET Method</a:t>
            </a:r>
          </a:p>
          <a:p>
            <a:pPr marL="800100" lvl="1" indent="-342900">
              <a:buFont typeface="+mj-lt"/>
              <a:buAutoNum type="arabicPeriod"/>
            </a:pPr>
            <a:r>
              <a:rPr lang="en-US" dirty="0"/>
              <a:t>The POST Method</a:t>
            </a:r>
          </a:p>
          <a:p>
            <a:pPr marL="800100" lvl="1" indent="-342900">
              <a:buFont typeface="+mj-lt"/>
              <a:buAutoNum type="arabicPeriod"/>
            </a:pPr>
            <a:endParaRPr lang="en-US" dirty="0"/>
          </a:p>
          <a:p>
            <a:r>
              <a:rPr lang="en-US" dirty="0"/>
              <a:t>URL encoding</a:t>
            </a:r>
          </a:p>
          <a:p>
            <a:pPr lvl="1"/>
            <a:r>
              <a:rPr lang="en-US" dirty="0"/>
              <a:t>Before the browser sends the information, it encodes it using a scheme called URL encoding. </a:t>
            </a:r>
          </a:p>
          <a:p>
            <a:pPr lvl="1"/>
            <a:r>
              <a:rPr lang="en-US" dirty="0"/>
              <a:t>In this scheme, name/value pairs are joined with equal signs and different pairs are separated by the ampersand</a:t>
            </a:r>
            <a:r>
              <a:rPr lang="en-US" sz="1800" dirty="0">
                <a:solidFill>
                  <a:srgbClr val="FFFFFF"/>
                </a:solidFill>
                <a:latin typeface="Verdana"/>
                <a:cs typeface="Verdana"/>
              </a:rPr>
              <a:t>(&amp;)</a:t>
            </a:r>
            <a:r>
              <a:rPr lang="en-US" dirty="0"/>
              <a:t>. </a:t>
            </a:r>
          </a:p>
          <a:p>
            <a:pPr lvl="2"/>
            <a:r>
              <a:rPr lang="en-US" dirty="0" err="1"/>
              <a:t>E</a:t>
            </a:r>
            <a:r>
              <a:rPr lang="en-US" sz="1400" dirty="0" err="1">
                <a:solidFill>
                  <a:srgbClr val="FFFFFF"/>
                </a:solidFill>
                <a:latin typeface="Verdana"/>
                <a:cs typeface="Verdana"/>
              </a:rPr>
              <a:t>g.</a:t>
            </a:r>
            <a:r>
              <a:rPr lang="en-US" sz="1400" dirty="0">
                <a:solidFill>
                  <a:srgbClr val="FFFFFF"/>
                </a:solidFill>
                <a:latin typeface="Verdana"/>
                <a:cs typeface="Verdana"/>
              </a:rPr>
              <a:t> </a:t>
            </a:r>
            <a:r>
              <a:rPr lang="en-US" sz="1400" i="1" dirty="0">
                <a:solidFill>
                  <a:srgbClr val="FFFFFF"/>
                </a:solidFill>
                <a:latin typeface="Verdana"/>
                <a:cs typeface="Verdana"/>
              </a:rPr>
              <a:t>name1=value1&amp;name2=value2&amp;name3=value3</a:t>
            </a:r>
            <a:endParaRPr lang="en-US" sz="1400" dirty="0">
              <a:latin typeface="Verdana"/>
              <a:cs typeface="Verdana"/>
            </a:endParaRPr>
          </a:p>
          <a:p>
            <a:pPr lvl="1"/>
            <a:r>
              <a:rPr lang="en-US" dirty="0"/>
              <a:t>Spaces are replaced with + character</a:t>
            </a:r>
          </a:p>
          <a:p>
            <a:pPr lvl="1"/>
            <a:r>
              <a:rPr lang="en-US" dirty="0"/>
              <a:t>Non-alphanumeric characters are replaced with hexadecimal values</a:t>
            </a:r>
          </a:p>
        </p:txBody>
      </p:sp>
      <p:sp>
        <p:nvSpPr>
          <p:cNvPr id="4" name="Date Placeholder 3">
            <a:extLst>
              <a:ext uri="{FF2B5EF4-FFF2-40B4-BE49-F238E27FC236}">
                <a16:creationId xmlns:a16="http://schemas.microsoft.com/office/drawing/2014/main" id="{7E72C80A-AFC6-5A30-DB4C-AC8803AB2A5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87D4ADB-363E-05C0-4B41-5F62EA212217}"/>
              </a:ext>
            </a:extLst>
          </p:cNvPr>
          <p:cNvSpPr>
            <a:spLocks noGrp="1"/>
          </p:cNvSpPr>
          <p:nvPr>
            <p:ph type="sldNum" sz="quarter" idx="12"/>
          </p:nvPr>
        </p:nvSpPr>
        <p:spPr/>
        <p:txBody>
          <a:bodyPr/>
          <a:lstStyle/>
          <a:p>
            <a:fld id="{B6F15528-21DE-4FAA-801E-634DDDAF4B2B}" type="slidenum">
              <a:rPr lang="en-US" smtClean="0"/>
              <a:t>132</a:t>
            </a:fld>
            <a:endParaRPr lang="en-US"/>
          </a:p>
        </p:txBody>
      </p:sp>
    </p:spTree>
    <p:extLst>
      <p:ext uri="{BB962C8B-B14F-4D97-AF65-F5344CB8AC3E}">
        <p14:creationId xmlns:p14="http://schemas.microsoft.com/office/powerpoint/2010/main" val="185330033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E1B27-C51E-9676-45EA-D137D0E6C618}"/>
              </a:ext>
            </a:extLst>
          </p:cNvPr>
          <p:cNvSpPr>
            <a:spLocks noGrp="1"/>
          </p:cNvSpPr>
          <p:nvPr>
            <p:ph type="title"/>
          </p:nvPr>
        </p:nvSpPr>
        <p:spPr/>
        <p:txBody>
          <a:bodyPr/>
          <a:lstStyle/>
          <a:p>
            <a:r>
              <a:rPr lang="en-US" dirty="0"/>
              <a:t>The GET Method</a:t>
            </a:r>
          </a:p>
        </p:txBody>
      </p:sp>
      <p:sp>
        <p:nvSpPr>
          <p:cNvPr id="3" name="Content Placeholder 2">
            <a:extLst>
              <a:ext uri="{FF2B5EF4-FFF2-40B4-BE49-F238E27FC236}">
                <a16:creationId xmlns:a16="http://schemas.microsoft.com/office/drawing/2014/main" id="{3E189BC0-B63B-4E6E-9D99-D22D9E14383F}"/>
              </a:ext>
            </a:extLst>
          </p:cNvPr>
          <p:cNvSpPr>
            <a:spLocks noGrp="1"/>
          </p:cNvSpPr>
          <p:nvPr>
            <p:ph idx="1"/>
          </p:nvPr>
        </p:nvSpPr>
        <p:spPr>
          <a:xfrm>
            <a:off x="762001" y="1679575"/>
            <a:ext cx="10439400" cy="4574610"/>
          </a:xfrm>
        </p:spPr>
        <p:txBody>
          <a:bodyPr>
            <a:normAutofit/>
          </a:bodyPr>
          <a:lstStyle/>
          <a:p>
            <a:r>
              <a:rPr lang="en-US" sz="1800" dirty="0"/>
              <a:t>The GET method </a:t>
            </a:r>
            <a:r>
              <a:rPr lang="en-US" sz="1800" dirty="0">
                <a:solidFill>
                  <a:srgbClr val="FFFF00"/>
                </a:solidFill>
              </a:rPr>
              <a:t>sends the encoded user information </a:t>
            </a:r>
            <a:r>
              <a:rPr lang="en-US" sz="1800" i="1" dirty="0">
                <a:solidFill>
                  <a:srgbClr val="FFFF00"/>
                </a:solidFill>
              </a:rPr>
              <a:t>appended to the page request</a:t>
            </a:r>
            <a:r>
              <a:rPr lang="en-US" sz="1800" dirty="0"/>
              <a:t>. </a:t>
            </a:r>
          </a:p>
          <a:p>
            <a:r>
              <a:rPr lang="en-US" sz="1800" dirty="0"/>
              <a:t>The </a:t>
            </a:r>
            <a:r>
              <a:rPr lang="en-US" sz="1800" i="1" dirty="0"/>
              <a:t>page</a:t>
            </a:r>
            <a:r>
              <a:rPr lang="en-US" sz="1800" dirty="0"/>
              <a:t> and the </a:t>
            </a:r>
            <a:r>
              <a:rPr lang="en-US" sz="1800" i="1" dirty="0"/>
              <a:t>encoded information </a:t>
            </a:r>
            <a:r>
              <a:rPr lang="en-US" sz="1800" dirty="0"/>
              <a:t>are separated by the </a:t>
            </a:r>
            <a:r>
              <a:rPr lang="en-US" sz="1800" b="1" dirty="0"/>
              <a:t>? </a:t>
            </a:r>
            <a:r>
              <a:rPr lang="en-US" sz="1800" dirty="0"/>
              <a:t>Character.</a:t>
            </a:r>
          </a:p>
          <a:p>
            <a:pPr lvl="1"/>
            <a:r>
              <a:rPr lang="en-US" sz="1600" dirty="0"/>
              <a:t> </a:t>
            </a:r>
            <a:r>
              <a:rPr lang="en-US" sz="1600" dirty="0">
                <a:hlinkClick r:id="rId2"/>
              </a:rPr>
              <a:t>http://www.test.com/index.htm?name1=value1&amp;name2=value2</a:t>
            </a:r>
            <a:endParaRPr lang="en-US" sz="1600" dirty="0"/>
          </a:p>
          <a:p>
            <a:endParaRPr lang="en-US" sz="1800" dirty="0"/>
          </a:p>
          <a:p>
            <a:r>
              <a:rPr lang="en-US" sz="1800" dirty="0"/>
              <a:t>The GET method produces a long string that appears in your server logs, in the browser's Location: box. </a:t>
            </a:r>
          </a:p>
          <a:p>
            <a:r>
              <a:rPr lang="en-US" sz="1800" dirty="0"/>
              <a:t>The GET method is </a:t>
            </a:r>
            <a:r>
              <a:rPr lang="en-US" sz="1800" dirty="0">
                <a:solidFill>
                  <a:srgbClr val="FFFF00"/>
                </a:solidFill>
              </a:rPr>
              <a:t>restricted to send </a:t>
            </a:r>
            <a:r>
              <a:rPr lang="en-US" sz="1800" dirty="0" err="1">
                <a:solidFill>
                  <a:srgbClr val="FFFF00"/>
                </a:solidFill>
              </a:rPr>
              <a:t>upto</a:t>
            </a:r>
            <a:r>
              <a:rPr lang="en-US" sz="1800" dirty="0">
                <a:solidFill>
                  <a:srgbClr val="FFFF00"/>
                </a:solidFill>
              </a:rPr>
              <a:t> 1024 characters only.</a:t>
            </a:r>
            <a:r>
              <a:rPr lang="en-US" sz="1800" dirty="0"/>
              <a:t> </a:t>
            </a:r>
          </a:p>
          <a:p>
            <a:r>
              <a:rPr lang="en-US" sz="1800" dirty="0">
                <a:solidFill>
                  <a:srgbClr val="FFFF00"/>
                </a:solidFill>
              </a:rPr>
              <a:t>Never use GET method if you have password or other sensitive information to be sent to the server. </a:t>
            </a:r>
          </a:p>
          <a:p>
            <a:r>
              <a:rPr lang="en-US" sz="1800" dirty="0"/>
              <a:t>GET </a:t>
            </a:r>
            <a:r>
              <a:rPr lang="en-US" sz="1800" dirty="0">
                <a:solidFill>
                  <a:srgbClr val="FFFF00"/>
                </a:solidFill>
              </a:rPr>
              <a:t>can't be used to send binary data, like images or word documents</a:t>
            </a:r>
            <a:r>
              <a:rPr lang="en-US" sz="1800" dirty="0"/>
              <a:t>, to the server. </a:t>
            </a:r>
          </a:p>
          <a:p>
            <a:r>
              <a:rPr lang="en-US" sz="1800" dirty="0"/>
              <a:t>The data sent by GET method can be accessed using </a:t>
            </a:r>
            <a:r>
              <a:rPr lang="en-US" sz="1800" b="1" dirty="0"/>
              <a:t>QUERY_STRING </a:t>
            </a:r>
            <a:r>
              <a:rPr lang="en-US" sz="1800" dirty="0"/>
              <a:t>environment variable.</a:t>
            </a:r>
          </a:p>
          <a:p>
            <a:r>
              <a:rPr lang="en-US" sz="1800" dirty="0"/>
              <a:t>The PHP provides </a:t>
            </a:r>
            <a:r>
              <a:rPr lang="en-US" sz="1800" b="1" dirty="0"/>
              <a:t>$_GET </a:t>
            </a:r>
            <a:r>
              <a:rPr lang="en-US" sz="1800" dirty="0"/>
              <a:t>associative array to access all the sent information using GET method.</a:t>
            </a:r>
          </a:p>
        </p:txBody>
      </p:sp>
      <p:sp>
        <p:nvSpPr>
          <p:cNvPr id="4" name="Date Placeholder 3">
            <a:extLst>
              <a:ext uri="{FF2B5EF4-FFF2-40B4-BE49-F238E27FC236}">
                <a16:creationId xmlns:a16="http://schemas.microsoft.com/office/drawing/2014/main" id="{051F1131-75B6-7DF2-AA83-8CD54CC63A7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1A00173-3035-CA7F-CD01-87DEF3E2924C}"/>
              </a:ext>
            </a:extLst>
          </p:cNvPr>
          <p:cNvSpPr>
            <a:spLocks noGrp="1"/>
          </p:cNvSpPr>
          <p:nvPr>
            <p:ph type="sldNum" sz="quarter" idx="12"/>
          </p:nvPr>
        </p:nvSpPr>
        <p:spPr/>
        <p:txBody>
          <a:bodyPr/>
          <a:lstStyle/>
          <a:p>
            <a:fld id="{B6F15528-21DE-4FAA-801E-634DDDAF4B2B}" type="slidenum">
              <a:rPr lang="en-US" smtClean="0"/>
              <a:t>133</a:t>
            </a:fld>
            <a:endParaRPr lang="en-US"/>
          </a:p>
        </p:txBody>
      </p:sp>
    </p:spTree>
    <p:extLst>
      <p:ext uri="{BB962C8B-B14F-4D97-AF65-F5344CB8AC3E}">
        <p14:creationId xmlns:p14="http://schemas.microsoft.com/office/powerpoint/2010/main" val="14758412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E1E84A8-B2EF-DFED-94B1-B21D91EB11A8}"/>
              </a:ext>
            </a:extLst>
          </p:cNvPr>
          <p:cNvSpPr/>
          <p:nvPr/>
        </p:nvSpPr>
        <p:spPr>
          <a:xfrm>
            <a:off x="533400" y="1298575"/>
            <a:ext cx="11277600" cy="5257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$_GET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"age"</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"Welcome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br</a:t>
            </a:r>
            <a:r>
              <a:rPr lang="en-US" b="0" dirty="0">
                <a:solidFill>
                  <a:srgbClr val="A31515"/>
                </a:solidFill>
                <a:effectLst/>
                <a:latin typeface="Consolas" panose="020B0609020204030204" pitchFamily="49" charset="0"/>
              </a:rPr>
              <a:t> /&gt;"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"You are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years old."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exit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p>
          <a:p>
            <a:endParaRPr lang="en-US" dirty="0">
              <a:solidFill>
                <a:srgbClr val="8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&lt;form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action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$_PHP_SELF</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method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"GET"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Name: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Age: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"age"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3" name="Rectangle: Rounded Corners 2">
            <a:extLst>
              <a:ext uri="{FF2B5EF4-FFF2-40B4-BE49-F238E27FC236}">
                <a16:creationId xmlns:a16="http://schemas.microsoft.com/office/drawing/2014/main" id="{BC3AE55B-61DA-96F6-4FBC-BC7483D47587}"/>
              </a:ext>
            </a:extLst>
          </p:cNvPr>
          <p:cNvSpPr/>
          <p:nvPr/>
        </p:nvSpPr>
        <p:spPr>
          <a:xfrm>
            <a:off x="5943600" y="4498975"/>
            <a:ext cx="18288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4170FBC6-3611-52B1-BCE6-5DB92FCEA2D5}"/>
              </a:ext>
            </a:extLst>
          </p:cNvPr>
          <p:cNvCxnSpPr>
            <a:stCxn id="3" idx="0"/>
          </p:cNvCxnSpPr>
          <p:nvPr/>
        </p:nvCxnSpPr>
        <p:spPr>
          <a:xfrm flipH="1" flipV="1">
            <a:off x="4648200" y="3051175"/>
            <a:ext cx="2209800" cy="144780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7" name="TextBox 6">
            <a:extLst>
              <a:ext uri="{FF2B5EF4-FFF2-40B4-BE49-F238E27FC236}">
                <a16:creationId xmlns:a16="http://schemas.microsoft.com/office/drawing/2014/main" id="{FA4B9E06-19B5-952F-8255-9D41F679E1C9}"/>
              </a:ext>
            </a:extLst>
          </p:cNvPr>
          <p:cNvSpPr txBox="1"/>
          <p:nvPr/>
        </p:nvSpPr>
        <p:spPr>
          <a:xfrm>
            <a:off x="457200" y="688975"/>
            <a:ext cx="6096000" cy="400110"/>
          </a:xfrm>
          <a:prstGeom prst="rect">
            <a:avLst/>
          </a:prstGeom>
          <a:noFill/>
        </p:spPr>
        <p:txBody>
          <a:bodyPr wrap="square">
            <a:spAutoFit/>
          </a:bodyPr>
          <a:lstStyle/>
          <a:p>
            <a:r>
              <a:rPr lang="en-US" sz="2000" b="1" dirty="0"/>
              <a:t>The GET Method</a:t>
            </a:r>
          </a:p>
        </p:txBody>
      </p:sp>
      <p:sp>
        <p:nvSpPr>
          <p:cNvPr id="4" name="Date Placeholder 3">
            <a:extLst>
              <a:ext uri="{FF2B5EF4-FFF2-40B4-BE49-F238E27FC236}">
                <a16:creationId xmlns:a16="http://schemas.microsoft.com/office/drawing/2014/main" id="{64478022-8F4F-0648-BD2A-B342AAE0CCBD}"/>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8C1281B6-9AC5-BC04-486D-F03E4073005F}"/>
              </a:ext>
            </a:extLst>
          </p:cNvPr>
          <p:cNvSpPr>
            <a:spLocks noGrp="1"/>
          </p:cNvSpPr>
          <p:nvPr>
            <p:ph type="sldNum" sz="quarter" idx="12"/>
          </p:nvPr>
        </p:nvSpPr>
        <p:spPr/>
        <p:txBody>
          <a:bodyPr/>
          <a:lstStyle/>
          <a:p>
            <a:fld id="{B6F15528-21DE-4FAA-801E-634DDDAF4B2B}" type="slidenum">
              <a:rPr lang="en-US" smtClean="0"/>
              <a:t>134</a:t>
            </a:fld>
            <a:endParaRPr lang="en-US"/>
          </a:p>
        </p:txBody>
      </p:sp>
    </p:spTree>
    <p:extLst>
      <p:ext uri="{BB962C8B-B14F-4D97-AF65-F5344CB8AC3E}">
        <p14:creationId xmlns:p14="http://schemas.microsoft.com/office/powerpoint/2010/main" val="252236447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1B4D-15DB-C086-091F-5835147B92E8}"/>
              </a:ext>
            </a:extLst>
          </p:cNvPr>
          <p:cNvSpPr>
            <a:spLocks noGrp="1"/>
          </p:cNvSpPr>
          <p:nvPr>
            <p:ph type="title"/>
          </p:nvPr>
        </p:nvSpPr>
        <p:spPr/>
        <p:txBody>
          <a:bodyPr/>
          <a:lstStyle/>
          <a:p>
            <a:r>
              <a:rPr lang="en-US" dirty="0"/>
              <a:t> The Post Method</a:t>
            </a:r>
          </a:p>
        </p:txBody>
      </p:sp>
      <p:sp>
        <p:nvSpPr>
          <p:cNvPr id="3" name="Content Placeholder 2">
            <a:extLst>
              <a:ext uri="{FF2B5EF4-FFF2-40B4-BE49-F238E27FC236}">
                <a16:creationId xmlns:a16="http://schemas.microsoft.com/office/drawing/2014/main" id="{E89442C3-C4D3-779B-87B2-4216FD4F4759}"/>
              </a:ext>
            </a:extLst>
          </p:cNvPr>
          <p:cNvSpPr>
            <a:spLocks noGrp="1"/>
          </p:cNvSpPr>
          <p:nvPr>
            <p:ph idx="1"/>
          </p:nvPr>
        </p:nvSpPr>
        <p:spPr>
          <a:xfrm>
            <a:off x="646113" y="2054819"/>
            <a:ext cx="10479088" cy="4199366"/>
          </a:xfrm>
        </p:spPr>
        <p:txBody>
          <a:bodyPr>
            <a:normAutofit/>
          </a:bodyPr>
          <a:lstStyle/>
          <a:p>
            <a:pPr>
              <a:lnSpc>
                <a:spcPct val="150000"/>
              </a:lnSpc>
            </a:pPr>
            <a:r>
              <a:rPr lang="en-US" sz="1600" dirty="0"/>
              <a:t> The POST method </a:t>
            </a:r>
            <a:r>
              <a:rPr lang="en-US" sz="1600" dirty="0">
                <a:solidFill>
                  <a:srgbClr val="FFFF00"/>
                </a:solidFill>
              </a:rPr>
              <a:t>transfers information </a:t>
            </a:r>
            <a:r>
              <a:rPr lang="en-US" sz="1600" i="1" dirty="0">
                <a:solidFill>
                  <a:srgbClr val="FFFF00"/>
                </a:solidFill>
              </a:rPr>
              <a:t>via HTTP headers</a:t>
            </a:r>
            <a:r>
              <a:rPr lang="en-US" sz="1600" dirty="0"/>
              <a:t>. </a:t>
            </a:r>
          </a:p>
          <a:p>
            <a:pPr>
              <a:lnSpc>
                <a:spcPct val="150000"/>
              </a:lnSpc>
            </a:pPr>
            <a:r>
              <a:rPr lang="en-US" sz="1600" dirty="0"/>
              <a:t>The information is encoded as described in case of GET method and put into a header called </a:t>
            </a:r>
            <a:r>
              <a:rPr lang="en-US" sz="1600" b="1" dirty="0"/>
              <a:t>QUERY_STRING</a:t>
            </a:r>
            <a:r>
              <a:rPr lang="en-US" sz="1600" dirty="0"/>
              <a:t>.</a:t>
            </a:r>
          </a:p>
          <a:p>
            <a:pPr>
              <a:lnSpc>
                <a:spcPct val="150000"/>
              </a:lnSpc>
            </a:pPr>
            <a:endParaRPr lang="en-US" sz="1600" dirty="0"/>
          </a:p>
          <a:p>
            <a:pPr>
              <a:lnSpc>
                <a:spcPct val="150000"/>
              </a:lnSpc>
            </a:pPr>
            <a:r>
              <a:rPr lang="en-US" sz="1600" dirty="0"/>
              <a:t> The POST method </a:t>
            </a:r>
            <a:r>
              <a:rPr lang="en-US" sz="1600" dirty="0">
                <a:solidFill>
                  <a:srgbClr val="FFFF00"/>
                </a:solidFill>
              </a:rPr>
              <a:t>does not have any restriction on data size to be sent</a:t>
            </a:r>
            <a:r>
              <a:rPr lang="en-US" sz="1600" dirty="0"/>
              <a:t>.</a:t>
            </a:r>
          </a:p>
          <a:p>
            <a:pPr>
              <a:lnSpc>
                <a:spcPct val="150000"/>
              </a:lnSpc>
            </a:pPr>
            <a:r>
              <a:rPr lang="en-US" sz="1600" dirty="0"/>
              <a:t> The POST method </a:t>
            </a:r>
            <a:r>
              <a:rPr lang="en-US" sz="1600" dirty="0">
                <a:solidFill>
                  <a:srgbClr val="FFFF00"/>
                </a:solidFill>
              </a:rPr>
              <a:t>can be used to send ASCII as well as binary data.</a:t>
            </a:r>
          </a:p>
          <a:p>
            <a:pPr>
              <a:lnSpc>
                <a:spcPct val="150000"/>
              </a:lnSpc>
            </a:pPr>
            <a:r>
              <a:rPr lang="en-US" sz="1600" dirty="0"/>
              <a:t> The data sent by </a:t>
            </a:r>
            <a:r>
              <a:rPr lang="en-US" sz="1600" dirty="0">
                <a:solidFill>
                  <a:srgbClr val="FFFF00"/>
                </a:solidFill>
              </a:rPr>
              <a:t>POST method goes through HTTP header so security depends on HTTP protocol</a:t>
            </a:r>
            <a:r>
              <a:rPr lang="en-US" sz="1600" dirty="0"/>
              <a:t>. By using Secure HTTP you can make sure that your information is secure.</a:t>
            </a:r>
          </a:p>
          <a:p>
            <a:pPr>
              <a:lnSpc>
                <a:spcPct val="150000"/>
              </a:lnSpc>
            </a:pPr>
            <a:r>
              <a:rPr lang="en-US" sz="1600" dirty="0"/>
              <a:t> The PHP provides </a:t>
            </a:r>
            <a:r>
              <a:rPr lang="en-US" sz="1600" b="1" dirty="0"/>
              <a:t>$_POST </a:t>
            </a:r>
            <a:r>
              <a:rPr lang="en-US" sz="1600" dirty="0"/>
              <a:t>associative array to access all the sent information using POST method.</a:t>
            </a:r>
          </a:p>
        </p:txBody>
      </p:sp>
      <p:sp>
        <p:nvSpPr>
          <p:cNvPr id="4" name="Date Placeholder 3">
            <a:extLst>
              <a:ext uri="{FF2B5EF4-FFF2-40B4-BE49-F238E27FC236}">
                <a16:creationId xmlns:a16="http://schemas.microsoft.com/office/drawing/2014/main" id="{471983BB-EDD7-C337-01F3-234D7FDBA929}"/>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DC5E6B1-4F12-D6DB-2822-187C74150391}"/>
              </a:ext>
            </a:extLst>
          </p:cNvPr>
          <p:cNvSpPr>
            <a:spLocks noGrp="1"/>
          </p:cNvSpPr>
          <p:nvPr>
            <p:ph type="sldNum" sz="quarter" idx="12"/>
          </p:nvPr>
        </p:nvSpPr>
        <p:spPr/>
        <p:txBody>
          <a:bodyPr/>
          <a:lstStyle/>
          <a:p>
            <a:fld id="{B6F15528-21DE-4FAA-801E-634DDDAF4B2B}" type="slidenum">
              <a:rPr lang="en-US" smtClean="0"/>
              <a:t>135</a:t>
            </a:fld>
            <a:endParaRPr lang="en-US"/>
          </a:p>
        </p:txBody>
      </p:sp>
    </p:spTree>
    <p:extLst>
      <p:ext uri="{BB962C8B-B14F-4D97-AF65-F5344CB8AC3E}">
        <p14:creationId xmlns:p14="http://schemas.microsoft.com/office/powerpoint/2010/main" val="37147372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C306705-D16C-82D3-27E4-0F0362F95293}"/>
              </a:ext>
            </a:extLst>
          </p:cNvPr>
          <p:cNvSpPr/>
          <p:nvPr/>
        </p:nvSpPr>
        <p:spPr>
          <a:xfrm>
            <a:off x="685800" y="1831975"/>
            <a:ext cx="10820400" cy="4800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$_POST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$_POST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"age"</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"Welcome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$_POST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br</a:t>
            </a:r>
            <a:r>
              <a:rPr lang="en-US" b="0" dirty="0">
                <a:solidFill>
                  <a:srgbClr val="A31515"/>
                </a:solidFill>
                <a:effectLst/>
                <a:latin typeface="Consolas" panose="020B0609020204030204" pitchFamily="49" charset="0"/>
              </a:rPr>
              <a:t> /&gt;"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echo</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"You are "</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$_POST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years old."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exit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&lt;form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action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php</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$_PHP_SELF</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method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"POST"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Name: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Age: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"age"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"submit"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4064DF86-A95E-F018-5AB6-49B51E53CE55}"/>
              </a:ext>
            </a:extLst>
          </p:cNvPr>
          <p:cNvSpPr txBox="1"/>
          <p:nvPr/>
        </p:nvSpPr>
        <p:spPr>
          <a:xfrm>
            <a:off x="685800" y="1146175"/>
            <a:ext cx="6096000" cy="461665"/>
          </a:xfrm>
          <a:prstGeom prst="rect">
            <a:avLst/>
          </a:prstGeom>
          <a:noFill/>
        </p:spPr>
        <p:txBody>
          <a:bodyPr wrap="square">
            <a:spAutoFit/>
          </a:bodyPr>
          <a:lstStyle/>
          <a:p>
            <a:r>
              <a:rPr lang="en-US" sz="2400" b="1" dirty="0"/>
              <a:t>The Post Method</a:t>
            </a:r>
          </a:p>
        </p:txBody>
      </p:sp>
      <p:sp>
        <p:nvSpPr>
          <p:cNvPr id="3" name="Date Placeholder 2">
            <a:extLst>
              <a:ext uri="{FF2B5EF4-FFF2-40B4-BE49-F238E27FC236}">
                <a16:creationId xmlns:a16="http://schemas.microsoft.com/office/drawing/2014/main" id="{204ADCCB-B79F-22B1-DCB2-0051D18A2B5D}"/>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15148E9-CF6D-970D-B97F-9607FE1C87FD}"/>
              </a:ext>
            </a:extLst>
          </p:cNvPr>
          <p:cNvSpPr>
            <a:spLocks noGrp="1"/>
          </p:cNvSpPr>
          <p:nvPr>
            <p:ph type="sldNum" sz="quarter" idx="12"/>
          </p:nvPr>
        </p:nvSpPr>
        <p:spPr/>
        <p:txBody>
          <a:bodyPr/>
          <a:lstStyle/>
          <a:p>
            <a:fld id="{B6F15528-21DE-4FAA-801E-634DDDAF4B2B}" type="slidenum">
              <a:rPr lang="en-US" smtClean="0"/>
              <a:t>136</a:t>
            </a:fld>
            <a:endParaRPr lang="en-US"/>
          </a:p>
        </p:txBody>
      </p:sp>
    </p:spTree>
    <p:extLst>
      <p:ext uri="{BB962C8B-B14F-4D97-AF65-F5344CB8AC3E}">
        <p14:creationId xmlns:p14="http://schemas.microsoft.com/office/powerpoint/2010/main" val="36239975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74254-7575-F319-6217-0BD0F36DDAFE}"/>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46115CF5-09BC-6895-5800-CE2756E807E4}"/>
              </a:ext>
            </a:extLst>
          </p:cNvPr>
          <p:cNvSpPr>
            <a:spLocks noGrp="1"/>
          </p:cNvSpPr>
          <p:nvPr>
            <p:ph type="sldNum" sz="quarter" idx="12"/>
          </p:nvPr>
        </p:nvSpPr>
        <p:spPr/>
        <p:txBody>
          <a:bodyPr/>
          <a:lstStyle/>
          <a:p>
            <a:fld id="{B6F15528-21DE-4FAA-801E-634DDDAF4B2B}" type="slidenum">
              <a:rPr lang="en-US" smtClean="0"/>
              <a:t>137</a:t>
            </a:fld>
            <a:endParaRPr lang="en-US"/>
          </a:p>
        </p:txBody>
      </p:sp>
      <p:pic>
        <p:nvPicPr>
          <p:cNvPr id="5" name="Picture 4">
            <a:extLst>
              <a:ext uri="{FF2B5EF4-FFF2-40B4-BE49-F238E27FC236}">
                <a16:creationId xmlns:a16="http://schemas.microsoft.com/office/drawing/2014/main" id="{2D93D916-9E33-A9DC-B3DE-F08B8517E9C9}"/>
              </a:ext>
            </a:extLst>
          </p:cNvPr>
          <p:cNvPicPr>
            <a:picLocks noChangeAspect="1"/>
          </p:cNvPicPr>
          <p:nvPr/>
        </p:nvPicPr>
        <p:blipFill>
          <a:blip r:embed="rId2"/>
          <a:stretch>
            <a:fillRect/>
          </a:stretch>
        </p:blipFill>
        <p:spPr>
          <a:xfrm>
            <a:off x="2480758" y="1874620"/>
            <a:ext cx="7230484" cy="3115110"/>
          </a:xfrm>
          <a:prstGeom prst="rect">
            <a:avLst/>
          </a:prstGeom>
        </p:spPr>
      </p:pic>
    </p:spTree>
    <p:extLst>
      <p:ext uri="{BB962C8B-B14F-4D97-AF65-F5344CB8AC3E}">
        <p14:creationId xmlns:p14="http://schemas.microsoft.com/office/powerpoint/2010/main" val="97118519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1DF14-E062-66AA-F115-A3B798A4CF2B}"/>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978E9706-DFE5-3A5A-B61C-2B5F848A00F6}"/>
              </a:ext>
            </a:extLst>
          </p:cNvPr>
          <p:cNvSpPr>
            <a:spLocks noGrp="1"/>
          </p:cNvSpPr>
          <p:nvPr>
            <p:ph type="sldNum" sz="quarter" idx="12"/>
          </p:nvPr>
        </p:nvSpPr>
        <p:spPr/>
        <p:txBody>
          <a:bodyPr/>
          <a:lstStyle/>
          <a:p>
            <a:fld id="{B6F15528-21DE-4FAA-801E-634DDDAF4B2B}" type="slidenum">
              <a:rPr lang="en-US" smtClean="0"/>
              <a:t>138</a:t>
            </a:fld>
            <a:endParaRPr lang="en-US"/>
          </a:p>
        </p:txBody>
      </p:sp>
      <p:pic>
        <p:nvPicPr>
          <p:cNvPr id="5" name="Picture 4">
            <a:extLst>
              <a:ext uri="{FF2B5EF4-FFF2-40B4-BE49-F238E27FC236}">
                <a16:creationId xmlns:a16="http://schemas.microsoft.com/office/drawing/2014/main" id="{88D3E195-816D-D928-F50B-D1F6BEF795BE}"/>
              </a:ext>
            </a:extLst>
          </p:cNvPr>
          <p:cNvPicPr>
            <a:picLocks noChangeAspect="1"/>
          </p:cNvPicPr>
          <p:nvPr/>
        </p:nvPicPr>
        <p:blipFill>
          <a:blip r:embed="rId2"/>
          <a:stretch>
            <a:fillRect/>
          </a:stretch>
        </p:blipFill>
        <p:spPr>
          <a:xfrm>
            <a:off x="2152099" y="1560251"/>
            <a:ext cx="7887801" cy="3743847"/>
          </a:xfrm>
          <a:prstGeom prst="rect">
            <a:avLst/>
          </a:prstGeom>
        </p:spPr>
      </p:pic>
    </p:spTree>
    <p:extLst>
      <p:ext uri="{BB962C8B-B14F-4D97-AF65-F5344CB8AC3E}">
        <p14:creationId xmlns:p14="http://schemas.microsoft.com/office/powerpoint/2010/main" val="175982742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9080" y="3100070"/>
            <a:ext cx="1513840" cy="664210"/>
          </a:xfrm>
          <a:prstGeom prst="rect">
            <a:avLst/>
          </a:prstGeom>
        </p:spPr>
        <p:txBody>
          <a:bodyPr vert="horz" wrap="square" lIns="0" tIns="17145" rIns="0" bIns="0" rtlCol="0">
            <a:spAutoFit/>
          </a:bodyPr>
          <a:lstStyle/>
          <a:p>
            <a:pPr marL="12700">
              <a:lnSpc>
                <a:spcPct val="100000"/>
              </a:lnSpc>
              <a:spcBef>
                <a:spcPts val="135"/>
              </a:spcBef>
            </a:pPr>
            <a:r>
              <a:rPr spc="155" dirty="0"/>
              <a:t>D</a:t>
            </a:r>
            <a:r>
              <a:rPr spc="140" dirty="0"/>
              <a:t>a</a:t>
            </a:r>
            <a:r>
              <a:rPr spc="-215" dirty="0"/>
              <a:t>y</a:t>
            </a:r>
            <a:r>
              <a:rPr spc="-305" dirty="0"/>
              <a:t> </a:t>
            </a:r>
            <a:r>
              <a:rPr spc="-320" dirty="0"/>
              <a:t>9</a:t>
            </a:r>
          </a:p>
        </p:txBody>
      </p:sp>
      <p:sp>
        <p:nvSpPr>
          <p:cNvPr id="4" name="Date Placeholder 3">
            <a:extLst>
              <a:ext uri="{FF2B5EF4-FFF2-40B4-BE49-F238E27FC236}">
                <a16:creationId xmlns:a16="http://schemas.microsoft.com/office/drawing/2014/main" id="{6E66B83A-65B3-E8E6-D9D6-745EE348AF1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ACA5044-6280-8045-A65D-7B873CDEA20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139</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321" y="393915"/>
            <a:ext cx="6931279" cy="453390"/>
          </a:xfrm>
          <a:prstGeom prst="rect">
            <a:avLst/>
          </a:prstGeom>
        </p:spPr>
        <p:txBody>
          <a:bodyPr vert="horz" wrap="square" lIns="0" tIns="13335" rIns="0" bIns="0" rtlCol="0">
            <a:spAutoFit/>
          </a:bodyPr>
          <a:lstStyle/>
          <a:p>
            <a:pPr marL="12700">
              <a:lnSpc>
                <a:spcPct val="100000"/>
              </a:lnSpc>
              <a:spcBef>
                <a:spcPts val="105"/>
              </a:spcBef>
            </a:pPr>
            <a:r>
              <a:rPr sz="2800" b="1" dirty="0">
                <a:latin typeface="Tahoma"/>
                <a:cs typeface="Tahoma"/>
              </a:rPr>
              <a:t>Meta</a:t>
            </a:r>
            <a:r>
              <a:rPr sz="2800" b="1" spc="-114" dirty="0">
                <a:latin typeface="Tahoma"/>
                <a:cs typeface="Tahoma"/>
              </a:rPr>
              <a:t> </a:t>
            </a:r>
            <a:r>
              <a:rPr sz="2800" b="1" spc="-100" dirty="0">
                <a:latin typeface="Tahoma"/>
                <a:cs typeface="Tahoma"/>
              </a:rPr>
              <a:t>Tag</a:t>
            </a:r>
            <a:endParaRPr sz="2800" dirty="0">
              <a:latin typeface="Tahoma"/>
              <a:cs typeface="Tahoma"/>
            </a:endParaRPr>
          </a:p>
        </p:txBody>
      </p:sp>
      <p:sp>
        <p:nvSpPr>
          <p:cNvPr id="3" name="Date Placeholder 2">
            <a:extLst>
              <a:ext uri="{FF2B5EF4-FFF2-40B4-BE49-F238E27FC236}">
                <a16:creationId xmlns:a16="http://schemas.microsoft.com/office/drawing/2014/main" id="{F9F397B6-FB7F-596B-0A28-5B3783610118}"/>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2F8A6F9D-8D00-734C-20AB-A9DDBFECAFED}"/>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14</a:t>
            </a:fld>
            <a:endParaRPr lang="en-US" dirty="0"/>
          </a:p>
        </p:txBody>
      </p:sp>
      <p:sp>
        <p:nvSpPr>
          <p:cNvPr id="6" name="object 6"/>
          <p:cNvSpPr txBox="1"/>
          <p:nvPr/>
        </p:nvSpPr>
        <p:spPr>
          <a:xfrm>
            <a:off x="853821" y="1326717"/>
            <a:ext cx="7900670" cy="3459280"/>
          </a:xfrm>
          <a:prstGeom prst="rect">
            <a:avLst/>
          </a:prstGeom>
        </p:spPr>
        <p:txBody>
          <a:bodyPr vert="horz" wrap="square" lIns="0" tIns="12065" rIns="0" bIns="0" rtlCol="0">
            <a:spAutoFit/>
          </a:bodyPr>
          <a:lstStyle/>
          <a:p>
            <a:pPr marL="76200">
              <a:lnSpc>
                <a:spcPct val="100000"/>
              </a:lnSpc>
              <a:spcBef>
                <a:spcPts val="95"/>
              </a:spcBef>
            </a:pPr>
            <a:r>
              <a:rPr sz="1600" dirty="0">
                <a:latin typeface="Verdana"/>
                <a:cs typeface="Verdana"/>
              </a:rPr>
              <a:t>&lt;head&gt;</a:t>
            </a:r>
          </a:p>
          <a:p>
            <a:pPr>
              <a:lnSpc>
                <a:spcPct val="100000"/>
              </a:lnSpc>
              <a:spcBef>
                <a:spcPts val="5"/>
              </a:spcBef>
            </a:pPr>
            <a:endParaRPr sz="1600" dirty="0">
              <a:latin typeface="Verdana"/>
              <a:cs typeface="Verdana"/>
            </a:endParaRPr>
          </a:p>
          <a:p>
            <a:pPr marL="535305">
              <a:lnSpc>
                <a:spcPct val="100000"/>
              </a:lnSpc>
            </a:pPr>
            <a:r>
              <a:rPr sz="1600" dirty="0">
                <a:latin typeface="Verdana"/>
                <a:cs typeface="Verdana"/>
              </a:rPr>
              <a:t>&lt;meta charset=‘UTF-8’&gt;</a:t>
            </a:r>
          </a:p>
          <a:p>
            <a:pPr>
              <a:lnSpc>
                <a:spcPct val="100000"/>
              </a:lnSpc>
              <a:spcBef>
                <a:spcPts val="40"/>
              </a:spcBef>
            </a:pPr>
            <a:endParaRPr sz="1600" dirty="0">
              <a:latin typeface="Verdana"/>
              <a:cs typeface="Verdana"/>
            </a:endParaRPr>
          </a:p>
          <a:p>
            <a:pPr marL="535305">
              <a:lnSpc>
                <a:spcPct val="100000"/>
              </a:lnSpc>
            </a:pPr>
            <a:r>
              <a:rPr sz="1600" dirty="0">
                <a:latin typeface="Verdana"/>
                <a:cs typeface="Verdana"/>
              </a:rPr>
              <a:t>&lt;meta name=“description” content=“BCA 5</a:t>
            </a:r>
            <a:r>
              <a:rPr sz="1575" baseline="26455" dirty="0">
                <a:latin typeface="Verdana"/>
                <a:cs typeface="Verdana"/>
              </a:rPr>
              <a:t>th </a:t>
            </a:r>
            <a:r>
              <a:rPr sz="1600" dirty="0">
                <a:latin typeface="Verdana"/>
                <a:cs typeface="Verdana"/>
              </a:rPr>
              <a:t>Sem”&gt;</a:t>
            </a:r>
          </a:p>
          <a:p>
            <a:pPr>
              <a:lnSpc>
                <a:spcPct val="100000"/>
              </a:lnSpc>
            </a:pPr>
            <a:endParaRPr sz="1600" dirty="0">
              <a:latin typeface="Verdana"/>
              <a:cs typeface="Verdana"/>
            </a:endParaRPr>
          </a:p>
          <a:p>
            <a:pPr marL="535305">
              <a:lnSpc>
                <a:spcPct val="100000"/>
              </a:lnSpc>
              <a:spcBef>
                <a:spcPts val="5"/>
              </a:spcBef>
            </a:pPr>
            <a:r>
              <a:rPr sz="1600" dirty="0">
                <a:latin typeface="Verdana"/>
                <a:cs typeface="Verdana"/>
              </a:rPr>
              <a:t>&lt;meta name=“keywords” content=“HTML, CS, XML”&gt;</a:t>
            </a:r>
          </a:p>
          <a:p>
            <a:pPr>
              <a:lnSpc>
                <a:spcPct val="100000"/>
              </a:lnSpc>
            </a:pPr>
            <a:endParaRPr sz="1600" dirty="0">
              <a:latin typeface="Verdana"/>
              <a:cs typeface="Verdana"/>
            </a:endParaRPr>
          </a:p>
          <a:p>
            <a:pPr marL="535305">
              <a:lnSpc>
                <a:spcPct val="100000"/>
              </a:lnSpc>
            </a:pPr>
            <a:r>
              <a:rPr sz="1600" dirty="0">
                <a:latin typeface="Verdana"/>
                <a:cs typeface="Verdana"/>
              </a:rPr>
              <a:t>&lt;meta name=“author” content=“John Smith”&gt;</a:t>
            </a:r>
          </a:p>
          <a:p>
            <a:pPr>
              <a:lnSpc>
                <a:spcPct val="100000"/>
              </a:lnSpc>
              <a:spcBef>
                <a:spcPts val="45"/>
              </a:spcBef>
            </a:pPr>
            <a:endParaRPr sz="1600" dirty="0">
              <a:latin typeface="Verdana"/>
              <a:cs typeface="Verdana"/>
            </a:endParaRPr>
          </a:p>
          <a:p>
            <a:pPr marL="535305">
              <a:lnSpc>
                <a:spcPct val="100000"/>
              </a:lnSpc>
            </a:pPr>
            <a:r>
              <a:rPr sz="1600" dirty="0">
                <a:latin typeface="Verdana"/>
                <a:cs typeface="Verdana"/>
              </a:rPr>
              <a:t>&lt;meta name=“viewport” content=“width=device-width, initial-scale=1.0”&gt;</a:t>
            </a:r>
          </a:p>
          <a:p>
            <a:pPr>
              <a:lnSpc>
                <a:spcPct val="100000"/>
              </a:lnSpc>
            </a:pPr>
            <a:endParaRPr sz="1600" dirty="0">
              <a:latin typeface="Verdana"/>
              <a:cs typeface="Verdana"/>
            </a:endParaRPr>
          </a:p>
          <a:p>
            <a:pPr marL="76200">
              <a:lnSpc>
                <a:spcPct val="100000"/>
              </a:lnSpc>
              <a:spcBef>
                <a:spcPts val="5"/>
              </a:spcBef>
            </a:pPr>
            <a:r>
              <a:rPr sz="1600" dirty="0">
                <a:latin typeface="Verdana"/>
                <a:cs typeface="Verdana"/>
              </a:rPr>
              <a:t>&lt;/head&gt;</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85A1-6277-6923-647A-4E7716DEE1F0}"/>
              </a:ext>
            </a:extLst>
          </p:cNvPr>
          <p:cNvSpPr>
            <a:spLocks noGrp="1"/>
          </p:cNvSpPr>
          <p:nvPr>
            <p:ph type="title"/>
          </p:nvPr>
        </p:nvSpPr>
        <p:spPr/>
        <p:txBody>
          <a:bodyPr/>
          <a:lstStyle/>
          <a:p>
            <a:r>
              <a:rPr lang="en-US" dirty="0"/>
              <a:t>2.7 Frames</a:t>
            </a:r>
          </a:p>
        </p:txBody>
      </p:sp>
      <p:sp>
        <p:nvSpPr>
          <p:cNvPr id="3" name="Content Placeholder 2">
            <a:extLst>
              <a:ext uri="{FF2B5EF4-FFF2-40B4-BE49-F238E27FC236}">
                <a16:creationId xmlns:a16="http://schemas.microsoft.com/office/drawing/2014/main" id="{E0A01C2F-9D7A-F1BC-99A9-5BED1C3A3F09}"/>
              </a:ext>
            </a:extLst>
          </p:cNvPr>
          <p:cNvSpPr>
            <a:spLocks noGrp="1"/>
          </p:cNvSpPr>
          <p:nvPr>
            <p:ph idx="1"/>
          </p:nvPr>
        </p:nvSpPr>
        <p:spPr/>
        <p:txBody>
          <a:bodyPr>
            <a:normAutofit/>
          </a:bodyPr>
          <a:lstStyle/>
          <a:p>
            <a:pPr>
              <a:lnSpc>
                <a:spcPct val="150000"/>
              </a:lnSpc>
            </a:pPr>
            <a:r>
              <a:rPr lang="en-US" sz="1800" b="1" dirty="0"/>
              <a:t>HTML frames </a:t>
            </a:r>
            <a:r>
              <a:rPr lang="en-US" sz="1800" dirty="0"/>
              <a:t>are </a:t>
            </a:r>
            <a:r>
              <a:rPr lang="en-US" sz="1800" dirty="0">
                <a:solidFill>
                  <a:srgbClr val="FFFF00"/>
                </a:solidFill>
              </a:rPr>
              <a:t>used to divide our </a:t>
            </a:r>
            <a:r>
              <a:rPr lang="en-US" sz="1800" i="1" dirty="0">
                <a:solidFill>
                  <a:srgbClr val="FFFF00"/>
                </a:solidFill>
              </a:rPr>
              <a:t>browser window</a:t>
            </a:r>
            <a:r>
              <a:rPr lang="en-US" sz="1800" dirty="0">
                <a:solidFill>
                  <a:srgbClr val="FFFF00"/>
                </a:solidFill>
              </a:rPr>
              <a:t> into </a:t>
            </a:r>
            <a:r>
              <a:rPr lang="en-US" sz="1800" i="1" dirty="0">
                <a:solidFill>
                  <a:srgbClr val="FFFF00"/>
                </a:solidFill>
              </a:rPr>
              <a:t>multiple sections </a:t>
            </a:r>
            <a:r>
              <a:rPr lang="en-US" sz="1800" dirty="0">
                <a:solidFill>
                  <a:srgbClr val="FFFF00"/>
                </a:solidFill>
              </a:rPr>
              <a:t>where each section can load a separate HTML documen</a:t>
            </a:r>
            <a:r>
              <a:rPr lang="en-US" sz="1800" dirty="0"/>
              <a:t>t. </a:t>
            </a:r>
          </a:p>
          <a:p>
            <a:pPr>
              <a:lnSpc>
                <a:spcPct val="150000"/>
              </a:lnSpc>
            </a:pPr>
            <a:r>
              <a:rPr lang="en-US" sz="1800" dirty="0"/>
              <a:t>A collection of frames in the browser window is known as a </a:t>
            </a:r>
            <a:r>
              <a:rPr lang="en-US" sz="1800" b="1" dirty="0"/>
              <a:t>frameset</a:t>
            </a:r>
            <a:r>
              <a:rPr lang="en-US" sz="1800" dirty="0"/>
              <a:t>. </a:t>
            </a:r>
          </a:p>
          <a:p>
            <a:pPr>
              <a:lnSpc>
                <a:spcPct val="150000"/>
              </a:lnSpc>
            </a:pPr>
            <a:r>
              <a:rPr lang="en-US" sz="1800" dirty="0"/>
              <a:t>The window is divided into frames in a similar way the tables are organized: into rows and columns.</a:t>
            </a:r>
          </a:p>
        </p:txBody>
      </p:sp>
      <p:sp>
        <p:nvSpPr>
          <p:cNvPr id="4" name="Date Placeholder 3">
            <a:extLst>
              <a:ext uri="{FF2B5EF4-FFF2-40B4-BE49-F238E27FC236}">
                <a16:creationId xmlns:a16="http://schemas.microsoft.com/office/drawing/2014/main" id="{FC905C76-B686-5BB7-8A1C-253E059FEB6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C7A3FC7-5083-BBCC-4AA9-DFFDB9D87481}"/>
              </a:ext>
            </a:extLst>
          </p:cNvPr>
          <p:cNvSpPr>
            <a:spLocks noGrp="1"/>
          </p:cNvSpPr>
          <p:nvPr>
            <p:ph type="sldNum" sz="quarter" idx="12"/>
          </p:nvPr>
        </p:nvSpPr>
        <p:spPr/>
        <p:txBody>
          <a:bodyPr/>
          <a:lstStyle/>
          <a:p>
            <a:fld id="{B6F15528-21DE-4FAA-801E-634DDDAF4B2B}" type="slidenum">
              <a:rPr lang="en-US" smtClean="0"/>
              <a:t>140</a:t>
            </a:fld>
            <a:endParaRPr lang="en-US"/>
          </a:p>
        </p:txBody>
      </p:sp>
    </p:spTree>
    <p:extLst>
      <p:ext uri="{BB962C8B-B14F-4D97-AF65-F5344CB8AC3E}">
        <p14:creationId xmlns:p14="http://schemas.microsoft.com/office/powerpoint/2010/main" val="203573617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7A37D-18E1-9B6B-9C14-BD4834DBB730}"/>
              </a:ext>
            </a:extLst>
          </p:cNvPr>
          <p:cNvSpPr>
            <a:spLocks noGrp="1"/>
          </p:cNvSpPr>
          <p:nvPr>
            <p:ph type="title"/>
          </p:nvPr>
        </p:nvSpPr>
        <p:spPr/>
        <p:txBody>
          <a:bodyPr/>
          <a:lstStyle/>
          <a:p>
            <a:r>
              <a:rPr lang="en-US" dirty="0"/>
              <a:t>Advantages of frames</a:t>
            </a:r>
          </a:p>
        </p:txBody>
      </p:sp>
      <p:sp>
        <p:nvSpPr>
          <p:cNvPr id="3" name="Content Placeholder 2">
            <a:extLst>
              <a:ext uri="{FF2B5EF4-FFF2-40B4-BE49-F238E27FC236}">
                <a16:creationId xmlns:a16="http://schemas.microsoft.com/office/drawing/2014/main" id="{3F9D9BC4-2C01-7CB6-DCE6-9B3FCE7063F6}"/>
              </a:ext>
            </a:extLst>
          </p:cNvPr>
          <p:cNvSpPr>
            <a:spLocks noGrp="1"/>
          </p:cNvSpPr>
          <p:nvPr>
            <p:ph idx="1"/>
          </p:nvPr>
        </p:nvSpPr>
        <p:spPr/>
        <p:txBody>
          <a:bodyPr>
            <a:normAutofit/>
          </a:bodyPr>
          <a:lstStyle/>
          <a:p>
            <a:pPr marL="400050" indent="-400050">
              <a:lnSpc>
                <a:spcPct val="200000"/>
              </a:lnSpc>
              <a:buFont typeface="+mj-lt"/>
              <a:buAutoNum type="romanLcPeriod"/>
            </a:pPr>
            <a:r>
              <a:rPr lang="en-US" sz="1800" dirty="0"/>
              <a:t>it allows the user to view multiple documents within a single Web page. </a:t>
            </a:r>
          </a:p>
          <a:p>
            <a:pPr marL="400050" indent="-400050">
              <a:lnSpc>
                <a:spcPct val="200000"/>
              </a:lnSpc>
              <a:buFont typeface="+mj-lt"/>
              <a:buAutoNum type="romanLcPeriod"/>
            </a:pPr>
            <a:r>
              <a:rPr lang="en-US" sz="1800" dirty="0"/>
              <a:t>It is </a:t>
            </a:r>
            <a:r>
              <a:rPr lang="en-US" sz="1800" dirty="0">
                <a:solidFill>
                  <a:srgbClr val="FFFF00"/>
                </a:solidFill>
              </a:rPr>
              <a:t>possible to load pages from </a:t>
            </a:r>
            <a:r>
              <a:rPr lang="en-US" sz="1800" i="1" dirty="0">
                <a:solidFill>
                  <a:srgbClr val="FFFF00"/>
                </a:solidFill>
              </a:rPr>
              <a:t>different servers </a:t>
            </a:r>
            <a:r>
              <a:rPr lang="en-US" sz="1800" dirty="0">
                <a:solidFill>
                  <a:srgbClr val="FFFF00"/>
                </a:solidFill>
              </a:rPr>
              <a:t>in a single frameset</a:t>
            </a:r>
            <a:r>
              <a:rPr lang="en-US" sz="1800" dirty="0"/>
              <a:t>. </a:t>
            </a:r>
          </a:p>
        </p:txBody>
      </p:sp>
      <p:sp>
        <p:nvSpPr>
          <p:cNvPr id="4" name="Date Placeholder 3">
            <a:extLst>
              <a:ext uri="{FF2B5EF4-FFF2-40B4-BE49-F238E27FC236}">
                <a16:creationId xmlns:a16="http://schemas.microsoft.com/office/drawing/2014/main" id="{206587F4-5BAF-69AC-AC14-D2416409EDE9}"/>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C4F756FF-5FB0-6EAE-57A5-4D832052386B}"/>
              </a:ext>
            </a:extLst>
          </p:cNvPr>
          <p:cNvSpPr>
            <a:spLocks noGrp="1"/>
          </p:cNvSpPr>
          <p:nvPr>
            <p:ph type="sldNum" sz="quarter" idx="12"/>
          </p:nvPr>
        </p:nvSpPr>
        <p:spPr/>
        <p:txBody>
          <a:bodyPr/>
          <a:lstStyle/>
          <a:p>
            <a:fld id="{B6F15528-21DE-4FAA-801E-634DDDAF4B2B}" type="slidenum">
              <a:rPr lang="en-US" smtClean="0"/>
              <a:t>141</a:t>
            </a:fld>
            <a:endParaRPr lang="en-US"/>
          </a:p>
        </p:txBody>
      </p:sp>
      <p:sp>
        <p:nvSpPr>
          <p:cNvPr id="5" name="TextBox 4">
            <a:extLst>
              <a:ext uri="{FF2B5EF4-FFF2-40B4-BE49-F238E27FC236}">
                <a16:creationId xmlns:a16="http://schemas.microsoft.com/office/drawing/2014/main" id="{9D083955-6059-0C71-36AF-2048B72D5575}"/>
              </a:ext>
            </a:extLst>
          </p:cNvPr>
          <p:cNvSpPr txBox="1"/>
          <p:nvPr/>
        </p:nvSpPr>
        <p:spPr>
          <a:xfrm>
            <a:off x="914399" y="4346575"/>
            <a:ext cx="10174287" cy="870688"/>
          </a:xfrm>
          <a:prstGeom prst="rect">
            <a:avLst/>
          </a:prstGeom>
          <a:noFill/>
        </p:spPr>
        <p:txBody>
          <a:bodyPr wrap="square">
            <a:spAutoFit/>
          </a:bodyPr>
          <a:lstStyle/>
          <a:p>
            <a:pPr>
              <a:lnSpc>
                <a:spcPct val="150000"/>
              </a:lnSpc>
            </a:pPr>
            <a:r>
              <a:rPr lang="en-US" dirty="0"/>
              <a:t>Although there are very few advantages of frames, its </a:t>
            </a:r>
            <a:r>
              <a:rPr lang="en-US" dirty="0">
                <a:solidFill>
                  <a:srgbClr val="FFFF00"/>
                </a:solidFill>
              </a:rPr>
              <a:t>not recommended to use frames in modern websites. </a:t>
            </a:r>
          </a:p>
        </p:txBody>
      </p:sp>
    </p:spTree>
    <p:extLst>
      <p:ext uri="{BB962C8B-B14F-4D97-AF65-F5344CB8AC3E}">
        <p14:creationId xmlns:p14="http://schemas.microsoft.com/office/powerpoint/2010/main" val="298465800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0E289-8440-84FA-D031-6542DD3A973A}"/>
              </a:ext>
            </a:extLst>
          </p:cNvPr>
          <p:cNvSpPr>
            <a:spLocks noGrp="1"/>
          </p:cNvSpPr>
          <p:nvPr>
            <p:ph type="title"/>
          </p:nvPr>
        </p:nvSpPr>
        <p:spPr/>
        <p:txBody>
          <a:bodyPr/>
          <a:lstStyle/>
          <a:p>
            <a:r>
              <a:rPr lang="en-US" dirty="0"/>
              <a:t>Disadvantages of Frames</a:t>
            </a:r>
          </a:p>
        </p:txBody>
      </p:sp>
      <p:sp>
        <p:nvSpPr>
          <p:cNvPr id="3" name="Content Placeholder 2">
            <a:extLst>
              <a:ext uri="{FF2B5EF4-FFF2-40B4-BE49-F238E27FC236}">
                <a16:creationId xmlns:a16="http://schemas.microsoft.com/office/drawing/2014/main" id="{B9F00ADD-C52F-EE24-2E73-776E00BAEE89}"/>
              </a:ext>
            </a:extLst>
          </p:cNvPr>
          <p:cNvSpPr>
            <a:spLocks noGrp="1"/>
          </p:cNvSpPr>
          <p:nvPr>
            <p:ph idx="1"/>
          </p:nvPr>
        </p:nvSpPr>
        <p:spPr/>
        <p:txBody>
          <a:bodyPr>
            <a:normAutofit/>
          </a:bodyPr>
          <a:lstStyle/>
          <a:p>
            <a:pPr marL="0" indent="0">
              <a:lnSpc>
                <a:spcPct val="150000"/>
              </a:lnSpc>
              <a:buNone/>
            </a:pPr>
            <a:r>
              <a:rPr lang="en-US" sz="1800" dirty="0"/>
              <a:t>There are few drawbacks with using frames, so it's never recommended to use frames in your webpages −</a:t>
            </a:r>
          </a:p>
          <a:p>
            <a:pPr marL="400050" indent="-400050">
              <a:lnSpc>
                <a:spcPct val="150000"/>
              </a:lnSpc>
              <a:buFont typeface="+mj-lt"/>
              <a:buAutoNum type="romanLcPeriod"/>
            </a:pPr>
            <a:r>
              <a:rPr lang="en-US" sz="1800" dirty="0"/>
              <a:t> </a:t>
            </a:r>
            <a:r>
              <a:rPr lang="en-US" sz="1800" dirty="0">
                <a:solidFill>
                  <a:srgbClr val="FFFF00"/>
                </a:solidFill>
              </a:rPr>
              <a:t>Some smaller devices cannot cope with frames often </a:t>
            </a:r>
            <a:r>
              <a:rPr lang="en-US" sz="1800" dirty="0"/>
              <a:t>because their screen is not big enough to be divided up.</a:t>
            </a:r>
          </a:p>
          <a:p>
            <a:pPr marL="400050" indent="-400050">
              <a:lnSpc>
                <a:spcPct val="150000"/>
              </a:lnSpc>
              <a:buFont typeface="+mj-lt"/>
              <a:buAutoNum type="romanLcPeriod"/>
            </a:pPr>
            <a:r>
              <a:rPr lang="en-US" sz="1800" dirty="0"/>
              <a:t>Sometimes your </a:t>
            </a:r>
            <a:r>
              <a:rPr lang="en-US" sz="1800" dirty="0">
                <a:solidFill>
                  <a:srgbClr val="FFFF00"/>
                </a:solidFill>
              </a:rPr>
              <a:t>page will be displayed differently on different computers</a:t>
            </a:r>
            <a:r>
              <a:rPr lang="en-US" sz="1800" dirty="0"/>
              <a:t> due to different screen resolution.</a:t>
            </a:r>
          </a:p>
          <a:p>
            <a:pPr marL="400050" indent="-400050">
              <a:lnSpc>
                <a:spcPct val="150000"/>
              </a:lnSpc>
              <a:buFont typeface="+mj-lt"/>
              <a:buAutoNum type="romanLcPeriod"/>
            </a:pPr>
            <a:r>
              <a:rPr lang="en-US" sz="1800" dirty="0"/>
              <a:t>The </a:t>
            </a:r>
            <a:r>
              <a:rPr lang="en-US" sz="1800" dirty="0">
                <a:solidFill>
                  <a:srgbClr val="FFFF00"/>
                </a:solidFill>
              </a:rPr>
              <a:t>browser's back button might not work as the user hopes</a:t>
            </a:r>
            <a:r>
              <a:rPr lang="en-US" sz="1800" dirty="0"/>
              <a:t>.</a:t>
            </a:r>
          </a:p>
          <a:p>
            <a:pPr marL="400050" indent="-400050">
              <a:lnSpc>
                <a:spcPct val="150000"/>
              </a:lnSpc>
              <a:buFont typeface="+mj-lt"/>
              <a:buAutoNum type="romanLcPeriod"/>
            </a:pPr>
            <a:r>
              <a:rPr lang="en-US" sz="1800" dirty="0"/>
              <a:t>There are still </a:t>
            </a:r>
            <a:r>
              <a:rPr lang="en-US" sz="1800" dirty="0">
                <a:solidFill>
                  <a:srgbClr val="FFFF00"/>
                </a:solidFill>
              </a:rPr>
              <a:t>few browsers that do not support frame technology</a:t>
            </a:r>
            <a:r>
              <a:rPr lang="en-US" sz="1800" dirty="0"/>
              <a:t>.</a:t>
            </a:r>
          </a:p>
        </p:txBody>
      </p:sp>
      <p:sp>
        <p:nvSpPr>
          <p:cNvPr id="4" name="Date Placeholder 3">
            <a:extLst>
              <a:ext uri="{FF2B5EF4-FFF2-40B4-BE49-F238E27FC236}">
                <a16:creationId xmlns:a16="http://schemas.microsoft.com/office/drawing/2014/main" id="{778920F6-7044-2996-CC5F-59489F0AE64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CE0E9D17-0646-B1C2-1342-298C75F87741}"/>
              </a:ext>
            </a:extLst>
          </p:cNvPr>
          <p:cNvSpPr>
            <a:spLocks noGrp="1"/>
          </p:cNvSpPr>
          <p:nvPr>
            <p:ph type="sldNum" sz="quarter" idx="12"/>
          </p:nvPr>
        </p:nvSpPr>
        <p:spPr/>
        <p:txBody>
          <a:bodyPr/>
          <a:lstStyle/>
          <a:p>
            <a:fld id="{B6F15528-21DE-4FAA-801E-634DDDAF4B2B}" type="slidenum">
              <a:rPr lang="en-US" smtClean="0"/>
              <a:t>142</a:t>
            </a:fld>
            <a:endParaRPr lang="en-US"/>
          </a:p>
        </p:txBody>
      </p:sp>
    </p:spTree>
    <p:extLst>
      <p:ext uri="{BB962C8B-B14F-4D97-AF65-F5344CB8AC3E}">
        <p14:creationId xmlns:p14="http://schemas.microsoft.com/office/powerpoint/2010/main" val="459436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38E44-DCCD-21F0-8E3D-544D372A35BF}"/>
              </a:ext>
            </a:extLst>
          </p:cNvPr>
          <p:cNvSpPr>
            <a:spLocks noGrp="1"/>
          </p:cNvSpPr>
          <p:nvPr>
            <p:ph type="title"/>
          </p:nvPr>
        </p:nvSpPr>
        <p:spPr/>
        <p:txBody>
          <a:bodyPr/>
          <a:lstStyle/>
          <a:p>
            <a:r>
              <a:rPr lang="en-US" dirty="0"/>
              <a:t>Creating Frames</a:t>
            </a:r>
          </a:p>
        </p:txBody>
      </p:sp>
      <p:sp>
        <p:nvSpPr>
          <p:cNvPr id="3" name="Content Placeholder 2">
            <a:extLst>
              <a:ext uri="{FF2B5EF4-FFF2-40B4-BE49-F238E27FC236}">
                <a16:creationId xmlns:a16="http://schemas.microsoft.com/office/drawing/2014/main" id="{97F2BEB6-C78A-F733-3ED8-AC0F2E6051A2}"/>
              </a:ext>
            </a:extLst>
          </p:cNvPr>
          <p:cNvSpPr>
            <a:spLocks noGrp="1"/>
          </p:cNvSpPr>
          <p:nvPr>
            <p:ph idx="1"/>
          </p:nvPr>
        </p:nvSpPr>
        <p:spPr/>
        <p:txBody>
          <a:bodyPr>
            <a:normAutofit/>
          </a:bodyPr>
          <a:lstStyle/>
          <a:p>
            <a:pPr>
              <a:lnSpc>
                <a:spcPct val="150000"/>
              </a:lnSpc>
            </a:pPr>
            <a:r>
              <a:rPr lang="en-US" sz="1800" dirty="0"/>
              <a:t>To use frames on a page we </a:t>
            </a:r>
            <a:r>
              <a:rPr lang="en-US" sz="1800" dirty="0">
                <a:solidFill>
                  <a:srgbClr val="FFFF00"/>
                </a:solidFill>
              </a:rPr>
              <a:t>use </a:t>
            </a:r>
            <a:r>
              <a:rPr lang="en-US" sz="1800" b="1" dirty="0">
                <a:solidFill>
                  <a:srgbClr val="FFFF00"/>
                </a:solidFill>
              </a:rPr>
              <a:t>&lt;frameset&gt; </a:t>
            </a:r>
            <a:r>
              <a:rPr lang="en-US" sz="1800" dirty="0">
                <a:solidFill>
                  <a:srgbClr val="FFFF00"/>
                </a:solidFill>
              </a:rPr>
              <a:t>tag </a:t>
            </a:r>
            <a:r>
              <a:rPr lang="en-US" sz="1800" dirty="0"/>
              <a:t>instead of </a:t>
            </a:r>
            <a:r>
              <a:rPr lang="en-US" sz="1800" b="1" dirty="0"/>
              <a:t>&lt;body&gt; </a:t>
            </a:r>
            <a:r>
              <a:rPr lang="en-US" sz="1800" dirty="0"/>
              <a:t>tag. </a:t>
            </a:r>
          </a:p>
          <a:p>
            <a:pPr>
              <a:lnSpc>
                <a:spcPct val="150000"/>
              </a:lnSpc>
            </a:pPr>
            <a:r>
              <a:rPr lang="en-US" sz="1800" dirty="0"/>
              <a:t>The </a:t>
            </a:r>
            <a:r>
              <a:rPr lang="en-US" sz="1800" b="1" dirty="0"/>
              <a:t>&lt;frameset&gt; </a:t>
            </a:r>
            <a:r>
              <a:rPr lang="en-US" sz="1800" dirty="0"/>
              <a:t>tag </a:t>
            </a:r>
            <a:r>
              <a:rPr lang="en-US" sz="1800" dirty="0">
                <a:solidFill>
                  <a:srgbClr val="FFFF00"/>
                </a:solidFill>
              </a:rPr>
              <a:t>defines, how to divide the window into frames. </a:t>
            </a:r>
          </a:p>
          <a:p>
            <a:pPr>
              <a:lnSpc>
                <a:spcPct val="150000"/>
              </a:lnSpc>
            </a:pPr>
            <a:r>
              <a:rPr lang="en-US" sz="1800" dirty="0"/>
              <a:t>The </a:t>
            </a:r>
            <a:r>
              <a:rPr lang="en-US" sz="1800" b="1" i="1" dirty="0"/>
              <a:t>rows</a:t>
            </a:r>
            <a:r>
              <a:rPr lang="en-US" sz="1800" dirty="0"/>
              <a:t> attribute of </a:t>
            </a:r>
            <a:r>
              <a:rPr lang="en-US" sz="1800" b="1" dirty="0"/>
              <a:t>&lt;frameset&gt; </a:t>
            </a:r>
            <a:r>
              <a:rPr lang="en-US" sz="1800" dirty="0"/>
              <a:t>tag defines horizontal frames and </a:t>
            </a:r>
            <a:r>
              <a:rPr lang="en-US" sz="1800" b="1" i="1" dirty="0"/>
              <a:t>cols</a:t>
            </a:r>
            <a:r>
              <a:rPr lang="en-US" sz="1800" dirty="0"/>
              <a:t> attribute defines vertical frames. </a:t>
            </a:r>
          </a:p>
          <a:p>
            <a:pPr>
              <a:lnSpc>
                <a:spcPct val="150000"/>
              </a:lnSpc>
            </a:pPr>
            <a:r>
              <a:rPr lang="en-US" sz="1800" dirty="0"/>
              <a:t>Each frame is indicated by </a:t>
            </a:r>
            <a:r>
              <a:rPr lang="en-US" sz="1800" b="1" dirty="0"/>
              <a:t>&lt;frame&gt;</a:t>
            </a:r>
            <a:r>
              <a:rPr lang="en-US" sz="1800" dirty="0"/>
              <a:t> tag and it defines which HTML document shall open into the frame.</a:t>
            </a:r>
          </a:p>
        </p:txBody>
      </p:sp>
      <p:sp>
        <p:nvSpPr>
          <p:cNvPr id="4" name="Date Placeholder 3">
            <a:extLst>
              <a:ext uri="{FF2B5EF4-FFF2-40B4-BE49-F238E27FC236}">
                <a16:creationId xmlns:a16="http://schemas.microsoft.com/office/drawing/2014/main" id="{0EEADD89-737C-DD4C-B431-F435CE1EFC14}"/>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F6712DC-2EE1-8ACA-BFC4-F352D2F420E2}"/>
              </a:ext>
            </a:extLst>
          </p:cNvPr>
          <p:cNvSpPr>
            <a:spLocks noGrp="1"/>
          </p:cNvSpPr>
          <p:nvPr>
            <p:ph type="sldNum" sz="quarter" idx="12"/>
          </p:nvPr>
        </p:nvSpPr>
        <p:spPr/>
        <p:txBody>
          <a:bodyPr/>
          <a:lstStyle/>
          <a:p>
            <a:fld id="{B6F15528-21DE-4FAA-801E-634DDDAF4B2B}" type="slidenum">
              <a:rPr lang="en-US" smtClean="0"/>
              <a:t>143</a:t>
            </a:fld>
            <a:endParaRPr lang="en-US"/>
          </a:p>
        </p:txBody>
      </p:sp>
    </p:spTree>
    <p:extLst>
      <p:ext uri="{BB962C8B-B14F-4D97-AF65-F5344CB8AC3E}">
        <p14:creationId xmlns:p14="http://schemas.microsoft.com/office/powerpoint/2010/main" val="40968325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5C70A1-4BF2-679B-EB57-1A8DF2BDA1A8}"/>
              </a:ext>
            </a:extLst>
          </p:cNvPr>
          <p:cNvSpPr/>
          <p:nvPr/>
        </p:nvSpPr>
        <p:spPr>
          <a:xfrm>
            <a:off x="457200" y="1984375"/>
            <a:ext cx="11277600" cy="4724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800000"/>
                </a:solidFill>
                <a:effectLst/>
                <a:latin typeface="Consolas" panose="020B0609020204030204" pitchFamily="49" charset="0"/>
              </a:rPr>
              <a:t>&lt;!DOCTYPE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html</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&lt;html&gt;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&lt;head&gt;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&lt;title&gt;</a:t>
            </a:r>
            <a:r>
              <a:rPr lang="en-US" b="0">
                <a:solidFill>
                  <a:srgbClr val="000000"/>
                </a:solidFill>
                <a:effectLst/>
                <a:latin typeface="Consolas" panose="020B0609020204030204" pitchFamily="49" charset="0"/>
              </a:rPr>
              <a:t>HTML Frames</a:t>
            </a:r>
            <a:r>
              <a:rPr lang="en-US" b="0">
                <a:solidFill>
                  <a:srgbClr val="800000"/>
                </a:solidFill>
                <a:effectLst/>
                <a:latin typeface="Consolas" panose="020B0609020204030204" pitchFamily="49" charset="0"/>
              </a:rPr>
              <a:t>&lt;/title&gt;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&lt;/head&gt;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frameset</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rows</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"10%,80%,10%"</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frame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name</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"top"</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src</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"/html/top_frame.htm"</a:t>
            </a:r>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frame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name</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"main"</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src</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"/html/main_frame.htm"</a:t>
            </a:r>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frame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name</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"bottom"</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src</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"/html/bottom_frame.htm"</a:t>
            </a:r>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noframes</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&lt;body&gt;</a:t>
            </a:r>
            <a:r>
              <a:rPr lang="en-US" b="0">
                <a:solidFill>
                  <a:srgbClr val="000000"/>
                </a:solidFill>
                <a:effectLst/>
                <a:latin typeface="Consolas" panose="020B0609020204030204" pitchFamily="49" charset="0"/>
              </a:rPr>
              <a:t>Your browser does not support frames.</a:t>
            </a:r>
            <a:r>
              <a:rPr lang="en-US" b="0">
                <a:solidFill>
                  <a:srgbClr val="800000"/>
                </a:solidFill>
                <a:effectLst/>
                <a:latin typeface="Consolas" panose="020B0609020204030204" pitchFamily="49" charset="0"/>
              </a:rPr>
              <a:t>&lt;/body&gt;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noframes</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t>
            </a:r>
            <a:r>
              <a:rPr lang="en-US" b="0">
                <a:solidFill>
                  <a:srgbClr val="CD3131"/>
                </a:solidFill>
                <a:effectLst/>
                <a:latin typeface="Consolas" panose="020B0609020204030204" pitchFamily="49" charset="0"/>
              </a:rPr>
              <a:t>frameset</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&lt;/html&gt;</a:t>
            </a:r>
            <a:endParaRPr lang="en-US" b="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7E97A173-B2BA-AB23-C5CC-6C8FA35732A2}"/>
              </a:ext>
            </a:extLst>
          </p:cNvPr>
          <p:cNvPicPr>
            <a:picLocks noChangeAspect="1"/>
          </p:cNvPicPr>
          <p:nvPr/>
        </p:nvPicPr>
        <p:blipFill>
          <a:blip r:embed="rId2"/>
          <a:stretch>
            <a:fillRect/>
          </a:stretch>
        </p:blipFill>
        <p:spPr>
          <a:xfrm>
            <a:off x="8885183" y="5260975"/>
            <a:ext cx="2811517" cy="1304544"/>
          </a:xfrm>
          <a:prstGeom prst="rect">
            <a:avLst/>
          </a:prstGeom>
        </p:spPr>
      </p:pic>
      <p:sp>
        <p:nvSpPr>
          <p:cNvPr id="6" name="TextBox 5">
            <a:extLst>
              <a:ext uri="{FF2B5EF4-FFF2-40B4-BE49-F238E27FC236}">
                <a16:creationId xmlns:a16="http://schemas.microsoft.com/office/drawing/2014/main" id="{589033DF-4E1B-6CE1-98F1-4CE4B9428A82}"/>
              </a:ext>
            </a:extLst>
          </p:cNvPr>
          <p:cNvSpPr txBox="1"/>
          <p:nvPr/>
        </p:nvSpPr>
        <p:spPr>
          <a:xfrm>
            <a:off x="8763000" y="4923393"/>
            <a:ext cx="1045479" cy="369332"/>
          </a:xfrm>
          <a:prstGeom prst="rect">
            <a:avLst/>
          </a:prstGeom>
          <a:noFill/>
        </p:spPr>
        <p:txBody>
          <a:bodyPr wrap="none" rtlCol="0">
            <a:spAutoFit/>
          </a:bodyPr>
          <a:lstStyle/>
          <a:p>
            <a:r>
              <a:rPr lang="en-US" b="1" dirty="0">
                <a:solidFill>
                  <a:schemeClr val="bg1"/>
                </a:solidFill>
              </a:rPr>
              <a:t>Output:</a:t>
            </a:r>
          </a:p>
        </p:txBody>
      </p:sp>
      <p:sp>
        <p:nvSpPr>
          <p:cNvPr id="7" name="Freeform: Shape 6">
            <a:extLst>
              <a:ext uri="{FF2B5EF4-FFF2-40B4-BE49-F238E27FC236}">
                <a16:creationId xmlns:a16="http://schemas.microsoft.com/office/drawing/2014/main" id="{E83E35F7-B429-0D20-C210-78352B4574FF}"/>
              </a:ext>
            </a:extLst>
          </p:cNvPr>
          <p:cNvSpPr/>
          <p:nvPr/>
        </p:nvSpPr>
        <p:spPr>
          <a:xfrm>
            <a:off x="3505200" y="3019425"/>
            <a:ext cx="6227079" cy="2317750"/>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15955B7A-6960-4546-95DB-D7BEBD7390DC}"/>
              </a:ext>
            </a:extLst>
          </p:cNvPr>
          <p:cNvSpPr/>
          <p:nvPr/>
        </p:nvSpPr>
        <p:spPr>
          <a:xfrm>
            <a:off x="2133600" y="3813175"/>
            <a:ext cx="28194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Freeform: Shape 8">
            <a:extLst>
              <a:ext uri="{FF2B5EF4-FFF2-40B4-BE49-F238E27FC236}">
                <a16:creationId xmlns:a16="http://schemas.microsoft.com/office/drawing/2014/main" id="{D6FECA77-3B60-0C9A-8DCA-6880F4B03AC3}"/>
              </a:ext>
            </a:extLst>
          </p:cNvPr>
          <p:cNvSpPr/>
          <p:nvPr/>
        </p:nvSpPr>
        <p:spPr>
          <a:xfrm>
            <a:off x="3907521" y="2974975"/>
            <a:ext cx="6150879" cy="2743200"/>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84A6540E-4E25-AFB2-DF9B-F49D9B95A47C}"/>
              </a:ext>
            </a:extLst>
          </p:cNvPr>
          <p:cNvSpPr/>
          <p:nvPr/>
        </p:nvSpPr>
        <p:spPr>
          <a:xfrm>
            <a:off x="4440921" y="2746375"/>
            <a:ext cx="6455679" cy="3733800"/>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3" name="Date Placeholder 2">
            <a:extLst>
              <a:ext uri="{FF2B5EF4-FFF2-40B4-BE49-F238E27FC236}">
                <a16:creationId xmlns:a16="http://schemas.microsoft.com/office/drawing/2014/main" id="{8EBB0CD7-673E-9C8B-B722-8CB50252A992}"/>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4EE43367-33AF-F1AF-4585-FA7603979582}"/>
              </a:ext>
            </a:extLst>
          </p:cNvPr>
          <p:cNvSpPr>
            <a:spLocks noGrp="1"/>
          </p:cNvSpPr>
          <p:nvPr>
            <p:ph type="sldNum" sz="quarter" idx="12"/>
          </p:nvPr>
        </p:nvSpPr>
        <p:spPr/>
        <p:txBody>
          <a:bodyPr/>
          <a:lstStyle/>
          <a:p>
            <a:fld id="{B6F15528-21DE-4FAA-801E-634DDDAF4B2B}" type="slidenum">
              <a:rPr lang="en-US" smtClean="0"/>
              <a:t>144</a:t>
            </a:fld>
            <a:endParaRPr lang="en-US"/>
          </a:p>
        </p:txBody>
      </p:sp>
    </p:spTree>
    <p:extLst>
      <p:ext uri="{BB962C8B-B14F-4D97-AF65-F5344CB8AC3E}">
        <p14:creationId xmlns:p14="http://schemas.microsoft.com/office/powerpoint/2010/main" val="302969143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46BB8-80CB-7C62-2255-795228AC2A7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8650862-B213-C96E-6344-6195BDAE002C}"/>
              </a:ext>
            </a:extLst>
          </p:cNvPr>
          <p:cNvSpPr/>
          <p:nvPr/>
        </p:nvSpPr>
        <p:spPr>
          <a:xfrm>
            <a:off x="457200" y="1984375"/>
            <a:ext cx="11277600" cy="4724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&lt;!DOCTYPE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html</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HTML Frames</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frameset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cols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"25%,50%,25%"</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frame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"top"</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"form 2.6.14-readonly.html"</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frame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"main"</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"form 2.6.13-disabled.html"</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frame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"bottom"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"form 2.6.4-checkbox.html"</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CD3131"/>
                </a:solidFill>
                <a:effectLst/>
                <a:latin typeface="Consolas" panose="020B0609020204030204" pitchFamily="49" charset="0"/>
              </a:rPr>
              <a:t>noframes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r>
              <a:rPr lang="en-US" b="0" dirty="0">
                <a:solidFill>
                  <a:srgbClr val="000000"/>
                </a:solidFill>
                <a:effectLst/>
                <a:latin typeface="Consolas" panose="020B0609020204030204" pitchFamily="49" charset="0"/>
              </a:rPr>
              <a:t>Your browser does not support frames.</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CD3131"/>
                </a:solidFill>
                <a:effectLst/>
                <a:latin typeface="Consolas" panose="020B0609020204030204" pitchFamily="49" charset="0"/>
              </a:rPr>
              <a:t>noframes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frameset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E7A336E3-DC9C-D2A3-8AE0-B173D67DFA80}"/>
              </a:ext>
            </a:extLst>
          </p:cNvPr>
          <p:cNvSpPr txBox="1"/>
          <p:nvPr/>
        </p:nvSpPr>
        <p:spPr>
          <a:xfrm>
            <a:off x="8763000" y="4923393"/>
            <a:ext cx="1045479" cy="369332"/>
          </a:xfrm>
          <a:prstGeom prst="rect">
            <a:avLst/>
          </a:prstGeom>
          <a:noFill/>
        </p:spPr>
        <p:txBody>
          <a:bodyPr wrap="none" rtlCol="0">
            <a:spAutoFit/>
          </a:bodyPr>
          <a:lstStyle/>
          <a:p>
            <a:r>
              <a:rPr lang="en-US" b="1" dirty="0">
                <a:solidFill>
                  <a:schemeClr val="bg1"/>
                </a:solidFill>
              </a:rPr>
              <a:t>Output:</a:t>
            </a:r>
          </a:p>
        </p:txBody>
      </p:sp>
      <p:pic>
        <p:nvPicPr>
          <p:cNvPr id="4" name="Picture 3">
            <a:extLst>
              <a:ext uri="{FF2B5EF4-FFF2-40B4-BE49-F238E27FC236}">
                <a16:creationId xmlns:a16="http://schemas.microsoft.com/office/drawing/2014/main" id="{E98819BE-3D25-61DD-2BB4-7E5E7C26A04C}"/>
              </a:ext>
            </a:extLst>
          </p:cNvPr>
          <p:cNvPicPr>
            <a:picLocks noChangeAspect="1"/>
          </p:cNvPicPr>
          <p:nvPr/>
        </p:nvPicPr>
        <p:blipFill>
          <a:blip r:embed="rId2"/>
          <a:stretch>
            <a:fillRect/>
          </a:stretch>
        </p:blipFill>
        <p:spPr>
          <a:xfrm>
            <a:off x="8534400" y="5276850"/>
            <a:ext cx="3086975" cy="1407131"/>
          </a:xfrm>
          <a:prstGeom prst="rect">
            <a:avLst/>
          </a:prstGeom>
        </p:spPr>
      </p:pic>
      <p:sp>
        <p:nvSpPr>
          <p:cNvPr id="7" name="Rectangle: Rounded Corners 6">
            <a:extLst>
              <a:ext uri="{FF2B5EF4-FFF2-40B4-BE49-F238E27FC236}">
                <a16:creationId xmlns:a16="http://schemas.microsoft.com/office/drawing/2014/main" id="{52B84284-8C49-72C5-1B04-67176EF7A321}"/>
              </a:ext>
            </a:extLst>
          </p:cNvPr>
          <p:cNvSpPr/>
          <p:nvPr/>
        </p:nvSpPr>
        <p:spPr>
          <a:xfrm>
            <a:off x="2133600" y="3813175"/>
            <a:ext cx="28194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9" name="Freeform: Shape 8">
            <a:extLst>
              <a:ext uri="{FF2B5EF4-FFF2-40B4-BE49-F238E27FC236}">
                <a16:creationId xmlns:a16="http://schemas.microsoft.com/office/drawing/2014/main" id="{E305D156-A9A1-493E-C698-B6AFEF9A6F89}"/>
              </a:ext>
            </a:extLst>
          </p:cNvPr>
          <p:cNvSpPr/>
          <p:nvPr/>
        </p:nvSpPr>
        <p:spPr>
          <a:xfrm>
            <a:off x="3343275" y="2997611"/>
            <a:ext cx="5457777" cy="2479264"/>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
        <p:nvSpPr>
          <p:cNvPr id="10" name="Freeform: Shape 9">
            <a:extLst>
              <a:ext uri="{FF2B5EF4-FFF2-40B4-BE49-F238E27FC236}">
                <a16:creationId xmlns:a16="http://schemas.microsoft.com/office/drawing/2014/main" id="{4550ECB3-E9E8-18CF-C4AF-723514140C29}"/>
              </a:ext>
            </a:extLst>
          </p:cNvPr>
          <p:cNvSpPr/>
          <p:nvPr/>
        </p:nvSpPr>
        <p:spPr>
          <a:xfrm>
            <a:off x="3838623" y="2974975"/>
            <a:ext cx="6172104" cy="2501900"/>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1" name="Freeform: Shape 10">
            <a:extLst>
              <a:ext uri="{FF2B5EF4-FFF2-40B4-BE49-F238E27FC236}">
                <a16:creationId xmlns:a16="http://schemas.microsoft.com/office/drawing/2014/main" id="{AF7291BA-BD81-95F5-94EB-347621A5C287}"/>
              </a:ext>
            </a:extLst>
          </p:cNvPr>
          <p:cNvSpPr/>
          <p:nvPr/>
        </p:nvSpPr>
        <p:spPr>
          <a:xfrm>
            <a:off x="4343496" y="2974975"/>
            <a:ext cx="6781704" cy="2590800"/>
          </a:xfrm>
          <a:custGeom>
            <a:avLst/>
            <a:gdLst>
              <a:gd name="connsiteX0" fmla="*/ 0 w 5457777"/>
              <a:gd name="connsiteY0" fmla="*/ 812389 h 2479264"/>
              <a:gd name="connsiteX1" fmla="*/ 4657725 w 5457777"/>
              <a:gd name="connsiteY1" fmla="*/ 78964 h 2479264"/>
              <a:gd name="connsiteX2" fmla="*/ 5419725 w 5457777"/>
              <a:gd name="connsiteY2" fmla="*/ 2479264 h 2479264"/>
            </a:gdLst>
            <a:ahLst/>
            <a:cxnLst>
              <a:cxn ang="0">
                <a:pos x="connsiteX0" y="connsiteY0"/>
              </a:cxn>
              <a:cxn ang="0">
                <a:pos x="connsiteX1" y="connsiteY1"/>
              </a:cxn>
              <a:cxn ang="0">
                <a:pos x="connsiteX2" y="connsiteY2"/>
              </a:cxn>
            </a:cxnLst>
            <a:rect l="l" t="t" r="r" b="b"/>
            <a:pathLst>
              <a:path w="5457777" h="2479264">
                <a:moveTo>
                  <a:pt x="0" y="812389"/>
                </a:moveTo>
                <a:cubicBezTo>
                  <a:pt x="1877219" y="306770"/>
                  <a:pt x="3754438" y="-198849"/>
                  <a:pt x="4657725" y="78964"/>
                </a:cubicBezTo>
                <a:cubicBezTo>
                  <a:pt x="5561013" y="356776"/>
                  <a:pt x="5490369" y="1418020"/>
                  <a:pt x="5419725" y="2479264"/>
                </a:cubicBezTo>
              </a:path>
            </a:pathLst>
          </a:custGeom>
          <a:ln w="28575"/>
        </p:spPr>
        <p:style>
          <a:lnRef idx="1">
            <a:schemeClr val="accent6"/>
          </a:lnRef>
          <a:fillRef idx="0">
            <a:schemeClr val="accent6"/>
          </a:fillRef>
          <a:effectRef idx="0">
            <a:schemeClr val="accent6"/>
          </a:effectRef>
          <a:fontRef idx="minor">
            <a:schemeClr val="tx1"/>
          </a:fontRef>
        </p:style>
        <p:txBody>
          <a:bodyPr rtlCol="0" anchor="ctr"/>
          <a:lstStyle/>
          <a:p>
            <a:pPr algn="ctr"/>
            <a:endParaRPr lang="en-US"/>
          </a:p>
        </p:txBody>
      </p:sp>
      <p:sp>
        <p:nvSpPr>
          <p:cNvPr id="3" name="Date Placeholder 2">
            <a:extLst>
              <a:ext uri="{FF2B5EF4-FFF2-40B4-BE49-F238E27FC236}">
                <a16:creationId xmlns:a16="http://schemas.microsoft.com/office/drawing/2014/main" id="{11D76AF4-7695-0732-443E-9A9D05EF002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3106830-FEA8-2A81-4E14-4E2FC1BB78D5}"/>
              </a:ext>
            </a:extLst>
          </p:cNvPr>
          <p:cNvSpPr>
            <a:spLocks noGrp="1"/>
          </p:cNvSpPr>
          <p:nvPr>
            <p:ph type="sldNum" sz="quarter" idx="12"/>
          </p:nvPr>
        </p:nvSpPr>
        <p:spPr/>
        <p:txBody>
          <a:bodyPr/>
          <a:lstStyle/>
          <a:p>
            <a:fld id="{B6F15528-21DE-4FAA-801E-634DDDAF4B2B}" type="slidenum">
              <a:rPr lang="en-US" smtClean="0"/>
              <a:t>145</a:t>
            </a:fld>
            <a:endParaRPr lang="en-US"/>
          </a:p>
        </p:txBody>
      </p:sp>
    </p:spTree>
    <p:extLst>
      <p:ext uri="{BB962C8B-B14F-4D97-AF65-F5344CB8AC3E}">
        <p14:creationId xmlns:p14="http://schemas.microsoft.com/office/powerpoint/2010/main" val="408250726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9409469" cy="569387"/>
          </a:xfrm>
          <a:prstGeom prst="rect">
            <a:avLst/>
          </a:prstGeom>
        </p:spPr>
        <p:txBody>
          <a:bodyPr vert="horz" wrap="square" lIns="0" tIns="15240" rIns="0" bIns="0" rtlCol="0">
            <a:spAutoFit/>
          </a:bodyPr>
          <a:lstStyle/>
          <a:p>
            <a:pPr marL="12700">
              <a:lnSpc>
                <a:spcPct val="100000"/>
              </a:lnSpc>
              <a:spcBef>
                <a:spcPts val="120"/>
              </a:spcBef>
            </a:pPr>
            <a:r>
              <a:rPr sz="3600" b="1" dirty="0"/>
              <a:t>&lt;frameset&gt; </a:t>
            </a:r>
            <a:r>
              <a:rPr sz="3600" dirty="0"/>
              <a:t>Tag Attributes</a:t>
            </a:r>
          </a:p>
        </p:txBody>
      </p:sp>
      <p:sp>
        <p:nvSpPr>
          <p:cNvPr id="5" name="Date Placeholder 4">
            <a:extLst>
              <a:ext uri="{FF2B5EF4-FFF2-40B4-BE49-F238E27FC236}">
                <a16:creationId xmlns:a16="http://schemas.microsoft.com/office/drawing/2014/main" id="{63491804-0B8A-3FC4-04C9-824C36A6953D}"/>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94705146-4F16-1F01-7224-0C8B8CFD2EA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146</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503516367"/>
              </p:ext>
            </p:extLst>
          </p:nvPr>
        </p:nvGraphicFramePr>
        <p:xfrm>
          <a:off x="940549" y="1295907"/>
          <a:ext cx="10243820" cy="5369623"/>
        </p:xfrm>
        <a:graphic>
          <a:graphicData uri="http://schemas.openxmlformats.org/drawingml/2006/table">
            <a:tbl>
              <a:tblPr firstRow="1" bandRow="1">
                <a:tableStyleId>{ED083AE6-46FA-4A59-8FB0-9F97EB10719F}</a:tableStyleId>
              </a:tblPr>
              <a:tblGrid>
                <a:gridCol w="1193051">
                  <a:extLst>
                    <a:ext uri="{9D8B030D-6E8A-4147-A177-3AD203B41FA5}">
                      <a16:colId xmlns:a16="http://schemas.microsoft.com/office/drawing/2014/main" val="20000"/>
                    </a:ext>
                  </a:extLst>
                </a:gridCol>
                <a:gridCol w="9050769">
                  <a:extLst>
                    <a:ext uri="{9D8B030D-6E8A-4147-A177-3AD203B41FA5}">
                      <a16:colId xmlns:a16="http://schemas.microsoft.com/office/drawing/2014/main" val="20001"/>
                    </a:ext>
                  </a:extLst>
                </a:gridCol>
              </a:tblGrid>
              <a:tr h="811022">
                <a:tc>
                  <a:txBody>
                    <a:bodyPr/>
                    <a:lstStyle/>
                    <a:p>
                      <a:pPr>
                        <a:lnSpc>
                          <a:spcPct val="100000"/>
                        </a:lnSpc>
                        <a:spcBef>
                          <a:spcPts val="25"/>
                        </a:spcBef>
                      </a:pPr>
                      <a:endParaRPr sz="1800" spc="0"/>
                    </a:p>
                    <a:p>
                      <a:pPr marL="91440">
                        <a:lnSpc>
                          <a:spcPct val="100000"/>
                        </a:lnSpc>
                      </a:pPr>
                      <a:r>
                        <a:rPr sz="1800" b="1" spc="0" dirty="0">
                          <a:solidFill>
                            <a:srgbClr val="FFFFFF"/>
                          </a:solidFill>
                        </a:rPr>
                        <a:t>Attribute</a:t>
                      </a:r>
                      <a:endParaRPr sz="1800" spc="0">
                        <a:latin typeface="Tahoma"/>
                        <a:cs typeface="Tahoma"/>
                      </a:endParaRPr>
                    </a:p>
                  </a:txBody>
                  <a:tcPr marL="0" marR="0" marT="3175" marB="0"/>
                </a:tc>
                <a:tc>
                  <a:txBody>
                    <a:bodyPr/>
                    <a:lstStyle/>
                    <a:p>
                      <a:pPr>
                        <a:lnSpc>
                          <a:spcPct val="100000"/>
                        </a:lnSpc>
                        <a:spcBef>
                          <a:spcPts val="25"/>
                        </a:spcBef>
                      </a:pPr>
                      <a:endParaRPr sz="1800" spc="0"/>
                    </a:p>
                    <a:p>
                      <a:pPr marL="737870">
                        <a:lnSpc>
                          <a:spcPct val="100000"/>
                        </a:lnSpc>
                      </a:pPr>
                      <a:r>
                        <a:rPr sz="1800" b="1" spc="0" dirty="0">
                          <a:solidFill>
                            <a:srgbClr val="FFFFFF"/>
                          </a:solidFill>
                        </a:rPr>
                        <a:t>Description</a:t>
                      </a:r>
                      <a:endParaRPr sz="1800" spc="0">
                        <a:latin typeface="Tahoma"/>
                        <a:cs typeface="Tahoma"/>
                      </a:endParaRPr>
                    </a:p>
                  </a:txBody>
                  <a:tcPr marL="0" marR="0" marT="3175" marB="0"/>
                </a:tc>
                <a:extLst>
                  <a:ext uri="{0D108BD9-81ED-4DB2-BD59-A6C34878D82A}">
                    <a16:rowId xmlns:a16="http://schemas.microsoft.com/office/drawing/2014/main" val="10000"/>
                  </a:ext>
                </a:extLst>
              </a:tr>
              <a:tr h="3521100">
                <a:tc>
                  <a:txBody>
                    <a:bodyPr/>
                    <a:lstStyle/>
                    <a:p>
                      <a:pPr marL="91440">
                        <a:lnSpc>
                          <a:spcPct val="100000"/>
                        </a:lnSpc>
                        <a:spcBef>
                          <a:spcPts val="295"/>
                        </a:spcBef>
                      </a:pPr>
                      <a:r>
                        <a:rPr sz="1800" spc="0" dirty="0"/>
                        <a:t>Cols</a:t>
                      </a:r>
                      <a:endParaRPr sz="1800" spc="0" dirty="0">
                        <a:latin typeface="Verdana"/>
                        <a:cs typeface="Verdana"/>
                      </a:endParaRPr>
                    </a:p>
                  </a:txBody>
                  <a:tcPr marL="0" marR="0" marT="37465" marB="0"/>
                </a:tc>
                <a:tc>
                  <a:txBody>
                    <a:bodyPr/>
                    <a:lstStyle/>
                    <a:p>
                      <a:pPr marL="737870">
                        <a:lnSpc>
                          <a:spcPct val="100000"/>
                        </a:lnSpc>
                        <a:spcBef>
                          <a:spcPts val="295"/>
                        </a:spcBef>
                      </a:pPr>
                      <a:r>
                        <a:rPr sz="1800" spc="0" dirty="0">
                          <a:solidFill>
                            <a:srgbClr val="FFFF00"/>
                          </a:solidFill>
                        </a:rPr>
                        <a:t>Specifies </a:t>
                      </a:r>
                      <a:r>
                        <a:rPr sz="1800" i="1" spc="0" dirty="0">
                          <a:solidFill>
                            <a:srgbClr val="FFFF00"/>
                          </a:solidFill>
                        </a:rPr>
                        <a:t>how </a:t>
                      </a:r>
                      <a:r>
                        <a:rPr sz="1800" b="1" i="1" spc="0" dirty="0">
                          <a:solidFill>
                            <a:srgbClr val="FFFF00"/>
                          </a:solidFill>
                        </a:rPr>
                        <a:t>many columns</a:t>
                      </a:r>
                      <a:r>
                        <a:rPr sz="1800" b="1" spc="0" dirty="0">
                          <a:solidFill>
                            <a:srgbClr val="FFFF00"/>
                          </a:solidFill>
                        </a:rPr>
                        <a:t> </a:t>
                      </a:r>
                      <a:r>
                        <a:rPr sz="1800" spc="0" dirty="0">
                          <a:solidFill>
                            <a:srgbClr val="FFFF00"/>
                          </a:solidFill>
                        </a:rPr>
                        <a:t>are contained in the frameset and the</a:t>
                      </a:r>
                    </a:p>
                    <a:p>
                      <a:pPr marL="737870">
                        <a:lnSpc>
                          <a:spcPct val="100000"/>
                        </a:lnSpc>
                        <a:spcBef>
                          <a:spcPts val="5"/>
                        </a:spcBef>
                      </a:pPr>
                      <a:r>
                        <a:rPr sz="1800" b="1" i="1" spc="0" dirty="0">
                          <a:solidFill>
                            <a:srgbClr val="FFFF00"/>
                          </a:solidFill>
                        </a:rPr>
                        <a:t>size of each column</a:t>
                      </a:r>
                      <a:r>
                        <a:rPr sz="1800" spc="0" dirty="0">
                          <a:solidFill>
                            <a:srgbClr val="FFFF00"/>
                          </a:solidFill>
                        </a:rPr>
                        <a:t>.</a:t>
                      </a:r>
                    </a:p>
                    <a:p>
                      <a:pPr marL="1021715" indent="-284480">
                        <a:lnSpc>
                          <a:spcPct val="100000"/>
                        </a:lnSpc>
                        <a:buFont typeface="Arial MT"/>
                        <a:buChar char="•"/>
                        <a:tabLst>
                          <a:tab pos="1021715" algn="l"/>
                          <a:tab pos="1022350" algn="l"/>
                        </a:tabLst>
                      </a:pPr>
                      <a:r>
                        <a:rPr sz="1800" spc="0" dirty="0"/>
                        <a:t>Absolute values </a:t>
                      </a:r>
                      <a:r>
                        <a:rPr sz="1800" spc="0" dirty="0">
                          <a:solidFill>
                            <a:srgbClr val="FFFF00"/>
                          </a:solidFill>
                        </a:rPr>
                        <a:t>in pixels</a:t>
                      </a:r>
                    </a:p>
                    <a:p>
                      <a:pPr marL="1481455" lvl="1" indent="-284480">
                        <a:lnSpc>
                          <a:spcPct val="100000"/>
                        </a:lnSpc>
                        <a:spcBef>
                          <a:spcPts val="5"/>
                        </a:spcBef>
                        <a:buFont typeface="Arial MT"/>
                        <a:buChar char="•"/>
                        <a:tabLst>
                          <a:tab pos="1481455" algn="l"/>
                          <a:tab pos="1482090" algn="l"/>
                        </a:tabLst>
                      </a:pPr>
                      <a:r>
                        <a:rPr sz="1800" spc="0" dirty="0"/>
                        <a:t>cols=“100,200,500”</a:t>
                      </a:r>
                    </a:p>
                    <a:p>
                      <a:pPr marL="1021715" indent="-284480">
                        <a:lnSpc>
                          <a:spcPct val="100000"/>
                        </a:lnSpc>
                        <a:spcBef>
                          <a:spcPts val="5"/>
                        </a:spcBef>
                        <a:buFont typeface="Arial MT"/>
                        <a:buChar char="•"/>
                        <a:tabLst>
                          <a:tab pos="1021715" algn="l"/>
                          <a:tab pos="1022350" algn="l"/>
                        </a:tabLst>
                      </a:pPr>
                      <a:r>
                        <a:rPr sz="1800" spc="0" dirty="0"/>
                        <a:t>A </a:t>
                      </a:r>
                      <a:r>
                        <a:rPr sz="1800" spc="0" dirty="0">
                          <a:solidFill>
                            <a:srgbClr val="FFFF00"/>
                          </a:solidFill>
                        </a:rPr>
                        <a:t>percentage</a:t>
                      </a:r>
                      <a:r>
                        <a:rPr sz="1800" spc="0" dirty="0"/>
                        <a:t> of the browser window</a:t>
                      </a:r>
                    </a:p>
                    <a:p>
                      <a:pPr marL="1481455" lvl="1" indent="-284480">
                        <a:lnSpc>
                          <a:spcPct val="100000"/>
                        </a:lnSpc>
                        <a:spcBef>
                          <a:spcPts val="5"/>
                        </a:spcBef>
                        <a:buFont typeface="Arial MT"/>
                        <a:buChar char="•"/>
                        <a:tabLst>
                          <a:tab pos="1481455" algn="l"/>
                          <a:tab pos="1482090" algn="l"/>
                        </a:tabLst>
                      </a:pPr>
                      <a:r>
                        <a:rPr sz="1800" spc="0" dirty="0"/>
                        <a:t>cols = “10%,80%,10%’</a:t>
                      </a:r>
                    </a:p>
                    <a:p>
                      <a:pPr marL="1021715" indent="-284480">
                        <a:lnSpc>
                          <a:spcPct val="100000"/>
                        </a:lnSpc>
                        <a:spcBef>
                          <a:spcPts val="5"/>
                        </a:spcBef>
                        <a:buFont typeface="Arial MT"/>
                        <a:buChar char="•"/>
                        <a:tabLst>
                          <a:tab pos="1021715" algn="l"/>
                          <a:tab pos="1022350" algn="l"/>
                        </a:tabLst>
                      </a:pPr>
                      <a:r>
                        <a:rPr sz="1800" spc="0" dirty="0"/>
                        <a:t>Using </a:t>
                      </a:r>
                      <a:r>
                        <a:rPr sz="1800" spc="0" dirty="0">
                          <a:solidFill>
                            <a:srgbClr val="FFFF00"/>
                          </a:solidFill>
                        </a:rPr>
                        <a:t>wildcard symbol</a:t>
                      </a:r>
                    </a:p>
                    <a:p>
                      <a:pPr marL="1481455" lvl="1" indent="-284480">
                        <a:lnSpc>
                          <a:spcPct val="100000"/>
                        </a:lnSpc>
                        <a:spcBef>
                          <a:spcPts val="5"/>
                        </a:spcBef>
                        <a:buFont typeface="Arial MT"/>
                        <a:buChar char="•"/>
                        <a:tabLst>
                          <a:tab pos="1481455" algn="l"/>
                          <a:tab pos="1482090" algn="l"/>
                        </a:tabLst>
                      </a:pPr>
                      <a:r>
                        <a:rPr sz="1800" spc="0" dirty="0"/>
                        <a:t>cols=“10*,*”, cols=“*,10%”</a:t>
                      </a:r>
                    </a:p>
                    <a:p>
                      <a:pPr marL="1021715" indent="-284480">
                        <a:lnSpc>
                          <a:spcPct val="100000"/>
                        </a:lnSpc>
                        <a:spcBef>
                          <a:spcPts val="5"/>
                        </a:spcBef>
                        <a:buFont typeface="Arial MT"/>
                        <a:buChar char="•"/>
                        <a:tabLst>
                          <a:tab pos="1021715" algn="l"/>
                          <a:tab pos="1022350" algn="l"/>
                        </a:tabLst>
                      </a:pPr>
                      <a:r>
                        <a:rPr sz="1800" spc="0" dirty="0"/>
                        <a:t>As </a:t>
                      </a:r>
                      <a:r>
                        <a:rPr sz="1800" spc="0" dirty="0">
                          <a:solidFill>
                            <a:srgbClr val="FFFF00"/>
                          </a:solidFill>
                        </a:rPr>
                        <a:t>relative widths </a:t>
                      </a:r>
                      <a:r>
                        <a:rPr sz="1800" spc="0" dirty="0"/>
                        <a:t>of the browser window.</a:t>
                      </a:r>
                    </a:p>
                    <a:p>
                      <a:pPr marL="1481455" lvl="1" indent="-284480">
                        <a:lnSpc>
                          <a:spcPct val="100000"/>
                        </a:lnSpc>
                        <a:spcBef>
                          <a:spcPts val="5"/>
                        </a:spcBef>
                        <a:buFont typeface="Arial MT"/>
                        <a:buChar char="•"/>
                        <a:tabLst>
                          <a:tab pos="1481455" algn="l"/>
                          <a:tab pos="1482090" algn="l"/>
                        </a:tabLst>
                      </a:pPr>
                      <a:r>
                        <a:rPr sz="1800" spc="0" dirty="0"/>
                        <a:t>cols=“3*,2*,1*”</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1037501">
                <a:tc>
                  <a:txBody>
                    <a:bodyPr/>
                    <a:lstStyle/>
                    <a:p>
                      <a:pPr marL="91440">
                        <a:lnSpc>
                          <a:spcPct val="100000"/>
                        </a:lnSpc>
                        <a:spcBef>
                          <a:spcPts val="365"/>
                        </a:spcBef>
                      </a:pPr>
                      <a:r>
                        <a:rPr sz="1800" spc="0" dirty="0"/>
                        <a:t>Rows</a:t>
                      </a:r>
                      <a:endParaRPr sz="1800" spc="0">
                        <a:latin typeface="Verdana"/>
                        <a:cs typeface="Verdana"/>
                      </a:endParaRPr>
                    </a:p>
                  </a:txBody>
                  <a:tcPr marL="0" marR="0" marT="46355" marB="0"/>
                </a:tc>
                <a:tc>
                  <a:txBody>
                    <a:bodyPr/>
                    <a:lstStyle/>
                    <a:p>
                      <a:pPr marL="737870">
                        <a:lnSpc>
                          <a:spcPct val="100000"/>
                        </a:lnSpc>
                        <a:spcBef>
                          <a:spcPts val="365"/>
                        </a:spcBef>
                      </a:pPr>
                      <a:r>
                        <a:rPr sz="1800" spc="0" dirty="0"/>
                        <a:t>This attribute works just like the cols attribute and takes the same</a:t>
                      </a:r>
                    </a:p>
                    <a:p>
                      <a:pPr marL="737870">
                        <a:lnSpc>
                          <a:spcPct val="100000"/>
                        </a:lnSpc>
                      </a:pPr>
                      <a:r>
                        <a:rPr sz="1800" spc="0" dirty="0"/>
                        <a:t>values, </a:t>
                      </a:r>
                      <a:r>
                        <a:rPr sz="1800" spc="0" dirty="0">
                          <a:solidFill>
                            <a:srgbClr val="FFFF00"/>
                          </a:solidFill>
                        </a:rPr>
                        <a:t>but it is used to specify the rows in the frameset</a:t>
                      </a:r>
                      <a:r>
                        <a:rPr sz="1800" spc="0" dirty="0"/>
                        <a:t>.</a:t>
                      </a:r>
                    </a:p>
                    <a:p>
                      <a:pPr marL="1197610">
                        <a:lnSpc>
                          <a:spcPct val="100000"/>
                        </a:lnSpc>
                      </a:pPr>
                      <a:r>
                        <a:rPr sz="1800" spc="0" dirty="0"/>
                        <a:t>eg. rows=“10%,90%”</a:t>
                      </a:r>
                      <a:endParaRPr sz="1800" spc="0" dirty="0">
                        <a:latin typeface="Verdana"/>
                        <a:cs typeface="Verdana"/>
                      </a:endParaRPr>
                    </a:p>
                  </a:txBody>
                  <a:tcPr marL="0" marR="0" marT="46355" marB="0"/>
                </a:tc>
                <a:extLst>
                  <a:ext uri="{0D108BD9-81ED-4DB2-BD59-A6C34878D82A}">
                    <a16:rowId xmlns:a16="http://schemas.microsoft.com/office/drawing/2014/main" val="10002"/>
                  </a:ext>
                </a:extLst>
              </a:tr>
            </a:tbl>
          </a:graphicData>
        </a:graphic>
      </p:graphicFrame>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710555" cy="577215"/>
          </a:xfrm>
          <a:prstGeom prst="rect">
            <a:avLst/>
          </a:prstGeom>
        </p:spPr>
        <p:txBody>
          <a:bodyPr vert="horz" wrap="square" lIns="0" tIns="15240" rIns="0" bIns="0" rtlCol="0">
            <a:spAutoFit/>
          </a:bodyPr>
          <a:lstStyle/>
          <a:p>
            <a:pPr marL="12700">
              <a:lnSpc>
                <a:spcPct val="100000"/>
              </a:lnSpc>
              <a:spcBef>
                <a:spcPts val="120"/>
              </a:spcBef>
            </a:pPr>
            <a:r>
              <a:rPr sz="3600" b="1" dirty="0"/>
              <a:t>&lt;frameset&gt; </a:t>
            </a:r>
            <a:r>
              <a:rPr sz="3600" dirty="0"/>
              <a:t>Tag Attributes</a:t>
            </a:r>
          </a:p>
        </p:txBody>
      </p:sp>
      <p:sp>
        <p:nvSpPr>
          <p:cNvPr id="5" name="Date Placeholder 4">
            <a:extLst>
              <a:ext uri="{FF2B5EF4-FFF2-40B4-BE49-F238E27FC236}">
                <a16:creationId xmlns:a16="http://schemas.microsoft.com/office/drawing/2014/main" id="{42FEB3DB-AF2E-5B85-CBD5-99FFB7EB7ADC}"/>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85DCE546-95E9-C3D2-2FEE-FD6688CA7FA0}"/>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147</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2541913447"/>
              </p:ext>
            </p:extLst>
          </p:nvPr>
        </p:nvGraphicFramePr>
        <p:xfrm>
          <a:off x="940549" y="1295907"/>
          <a:ext cx="10244455" cy="4864289"/>
        </p:xfrm>
        <a:graphic>
          <a:graphicData uri="http://schemas.openxmlformats.org/drawingml/2006/table">
            <a:tbl>
              <a:tblPr firstRow="1" bandRow="1">
                <a:tableStyleId>{ED083AE6-46FA-4A59-8FB0-9F97EB10719F}</a:tableStyleId>
              </a:tblPr>
              <a:tblGrid>
                <a:gridCol w="2097405">
                  <a:extLst>
                    <a:ext uri="{9D8B030D-6E8A-4147-A177-3AD203B41FA5}">
                      <a16:colId xmlns:a16="http://schemas.microsoft.com/office/drawing/2014/main" val="20000"/>
                    </a:ext>
                  </a:extLst>
                </a:gridCol>
                <a:gridCol w="8147050">
                  <a:extLst>
                    <a:ext uri="{9D8B030D-6E8A-4147-A177-3AD203B41FA5}">
                      <a16:colId xmlns:a16="http://schemas.microsoft.com/office/drawing/2014/main" val="20001"/>
                    </a:ext>
                  </a:extLst>
                </a:gridCol>
              </a:tblGrid>
              <a:tr h="1068958">
                <a:tc>
                  <a:txBody>
                    <a:bodyPr/>
                    <a:lstStyle/>
                    <a:p>
                      <a:pPr>
                        <a:lnSpc>
                          <a:spcPct val="100000"/>
                        </a:lnSpc>
                        <a:spcBef>
                          <a:spcPts val="5"/>
                        </a:spcBef>
                      </a:pPr>
                      <a:endParaRPr sz="2700" spc="0" dirty="0"/>
                    </a:p>
                    <a:p>
                      <a:pPr marL="91440">
                        <a:lnSpc>
                          <a:spcPct val="100000"/>
                        </a:lnSpc>
                      </a:pPr>
                      <a:r>
                        <a:rPr sz="1800" b="1" spc="0" dirty="0">
                          <a:solidFill>
                            <a:srgbClr val="FFFFFF"/>
                          </a:solidFill>
                        </a:rPr>
                        <a:t>Attribute</a:t>
                      </a:r>
                      <a:endParaRPr sz="1800" spc="0" dirty="0">
                        <a:latin typeface="Tahoma"/>
                        <a:cs typeface="Tahoma"/>
                      </a:endParaRPr>
                    </a:p>
                  </a:txBody>
                  <a:tcPr marL="0" marR="0" marT="635" marB="0"/>
                </a:tc>
                <a:tc>
                  <a:txBody>
                    <a:bodyPr/>
                    <a:lstStyle/>
                    <a:p>
                      <a:pPr>
                        <a:lnSpc>
                          <a:spcPct val="100000"/>
                        </a:lnSpc>
                        <a:spcBef>
                          <a:spcPts val="5"/>
                        </a:spcBef>
                      </a:pPr>
                      <a:endParaRPr sz="2700" spc="0"/>
                    </a:p>
                    <a:p>
                      <a:pPr marL="410209">
                        <a:lnSpc>
                          <a:spcPct val="100000"/>
                        </a:lnSpc>
                      </a:pPr>
                      <a:r>
                        <a:rPr sz="1800" b="1" spc="0" dirty="0">
                          <a:solidFill>
                            <a:srgbClr val="FFFFFF"/>
                          </a:solidFill>
                        </a:rPr>
                        <a:t>Description</a:t>
                      </a:r>
                      <a:endParaRPr sz="1800" spc="0">
                        <a:latin typeface="Tahoma"/>
                        <a:cs typeface="Tahoma"/>
                      </a:endParaRPr>
                    </a:p>
                  </a:txBody>
                  <a:tcPr marL="0" marR="0" marT="635" marB="0"/>
                </a:tc>
                <a:extLst>
                  <a:ext uri="{0D108BD9-81ED-4DB2-BD59-A6C34878D82A}">
                    <a16:rowId xmlns:a16="http://schemas.microsoft.com/office/drawing/2014/main" val="10000"/>
                  </a:ext>
                </a:extLst>
              </a:tr>
              <a:tr h="1366393">
                <a:tc>
                  <a:txBody>
                    <a:bodyPr/>
                    <a:lstStyle/>
                    <a:p>
                      <a:pPr marL="91440">
                        <a:lnSpc>
                          <a:spcPct val="100000"/>
                        </a:lnSpc>
                        <a:spcBef>
                          <a:spcPts val="295"/>
                        </a:spcBef>
                      </a:pPr>
                      <a:r>
                        <a:rPr sz="1800" spc="0" dirty="0"/>
                        <a:t>Border</a:t>
                      </a:r>
                      <a:endParaRPr sz="1800" spc="0" dirty="0">
                        <a:latin typeface="Verdana"/>
                        <a:cs typeface="Verdana"/>
                      </a:endParaRPr>
                    </a:p>
                  </a:txBody>
                  <a:tcPr marL="0" marR="0" marT="37465" marB="0"/>
                </a:tc>
                <a:tc>
                  <a:txBody>
                    <a:bodyPr/>
                    <a:lstStyle/>
                    <a:p>
                      <a:pPr marL="410209">
                        <a:lnSpc>
                          <a:spcPct val="100000"/>
                        </a:lnSpc>
                        <a:spcBef>
                          <a:spcPts val="295"/>
                        </a:spcBef>
                      </a:pPr>
                      <a:r>
                        <a:rPr sz="1800" spc="0" dirty="0"/>
                        <a:t>This attribute </a:t>
                      </a:r>
                      <a:r>
                        <a:rPr sz="1800" spc="0" dirty="0">
                          <a:solidFill>
                            <a:srgbClr val="FFFF00"/>
                          </a:solidFill>
                        </a:rPr>
                        <a:t>specifies the width of the border of each frame</a:t>
                      </a:r>
                      <a:r>
                        <a:rPr sz="1800" spc="0" dirty="0"/>
                        <a:t> in</a:t>
                      </a:r>
                    </a:p>
                    <a:p>
                      <a:pPr marL="410209">
                        <a:lnSpc>
                          <a:spcPts val="2145"/>
                        </a:lnSpc>
                        <a:spcBef>
                          <a:spcPts val="5"/>
                        </a:spcBef>
                      </a:pPr>
                      <a:r>
                        <a:rPr sz="1800" spc="0" dirty="0"/>
                        <a:t>pixels.</a:t>
                      </a:r>
                    </a:p>
                    <a:p>
                      <a:pPr marL="869950">
                        <a:lnSpc>
                          <a:spcPts val="2145"/>
                        </a:lnSpc>
                      </a:pPr>
                      <a:r>
                        <a:rPr sz="1800" spc="0" dirty="0"/>
                        <a:t>- A value of zero means no boder</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1372743">
                <a:tc>
                  <a:txBody>
                    <a:bodyPr/>
                    <a:lstStyle/>
                    <a:p>
                      <a:pPr marL="91440">
                        <a:lnSpc>
                          <a:spcPct val="100000"/>
                        </a:lnSpc>
                        <a:spcBef>
                          <a:spcPts val="355"/>
                        </a:spcBef>
                      </a:pPr>
                      <a:r>
                        <a:rPr sz="1800" spc="0" dirty="0"/>
                        <a:t>Frameborder</a:t>
                      </a:r>
                      <a:endParaRPr sz="1800" spc="0" dirty="0">
                        <a:latin typeface="Verdana"/>
                        <a:cs typeface="Verdana"/>
                      </a:endParaRPr>
                    </a:p>
                  </a:txBody>
                  <a:tcPr marL="0" marR="0" marT="45085" marB="0"/>
                </a:tc>
                <a:tc>
                  <a:txBody>
                    <a:bodyPr/>
                    <a:lstStyle/>
                    <a:p>
                      <a:pPr marL="410209" marR="565785">
                        <a:lnSpc>
                          <a:spcPct val="100000"/>
                        </a:lnSpc>
                        <a:spcBef>
                          <a:spcPts val="355"/>
                        </a:spcBef>
                      </a:pPr>
                      <a:r>
                        <a:rPr sz="1800" spc="0" dirty="0"/>
                        <a:t>This attribute </a:t>
                      </a:r>
                      <a:r>
                        <a:rPr sz="1800" spc="0" dirty="0">
                          <a:solidFill>
                            <a:srgbClr val="FFFF00"/>
                          </a:solidFill>
                        </a:rPr>
                        <a:t>specifies whether a 3-Dimensional border should be  displayed between frames</a:t>
                      </a:r>
                      <a:r>
                        <a:rPr sz="1800" spc="0" dirty="0"/>
                        <a:t>.</a:t>
                      </a:r>
                    </a:p>
                    <a:p>
                      <a:pPr marL="869950">
                        <a:lnSpc>
                          <a:spcPts val="2135"/>
                        </a:lnSpc>
                      </a:pPr>
                      <a:r>
                        <a:rPr sz="1800" spc="0" dirty="0"/>
                        <a:t>- values -&gt; 1(yes) or 0(no)</a:t>
                      </a:r>
                      <a:endParaRPr sz="1800" spc="0" dirty="0">
                        <a:latin typeface="Verdana"/>
                        <a:cs typeface="Verdana"/>
                      </a:endParaRPr>
                    </a:p>
                  </a:txBody>
                  <a:tcPr marL="0" marR="0" marT="45085" marB="0"/>
                </a:tc>
                <a:extLst>
                  <a:ext uri="{0D108BD9-81ED-4DB2-BD59-A6C34878D82A}">
                    <a16:rowId xmlns:a16="http://schemas.microsoft.com/office/drawing/2014/main" val="10002"/>
                  </a:ext>
                </a:extLst>
              </a:tr>
              <a:tr h="1056195">
                <a:tc>
                  <a:txBody>
                    <a:bodyPr/>
                    <a:lstStyle/>
                    <a:p>
                      <a:pPr marL="91440">
                        <a:lnSpc>
                          <a:spcPct val="100000"/>
                        </a:lnSpc>
                        <a:spcBef>
                          <a:spcPts val="359"/>
                        </a:spcBef>
                      </a:pPr>
                      <a:r>
                        <a:rPr sz="1800" spc="0" dirty="0"/>
                        <a:t>Framespacing</a:t>
                      </a:r>
                      <a:endParaRPr sz="1800" spc="0">
                        <a:latin typeface="Verdana"/>
                        <a:cs typeface="Verdana"/>
                      </a:endParaRPr>
                    </a:p>
                  </a:txBody>
                  <a:tcPr marL="0" marR="0" marT="45719" marB="0"/>
                </a:tc>
                <a:tc>
                  <a:txBody>
                    <a:bodyPr/>
                    <a:lstStyle/>
                    <a:p>
                      <a:pPr marL="410209">
                        <a:lnSpc>
                          <a:spcPct val="100000"/>
                        </a:lnSpc>
                        <a:spcBef>
                          <a:spcPts val="359"/>
                        </a:spcBef>
                      </a:pPr>
                      <a:r>
                        <a:rPr sz="1800" spc="0" dirty="0"/>
                        <a:t>This attribute </a:t>
                      </a:r>
                      <a:r>
                        <a:rPr sz="1800" spc="0" dirty="0">
                          <a:solidFill>
                            <a:srgbClr val="FFFF00"/>
                          </a:solidFill>
                        </a:rPr>
                        <a:t>specifies the amount of space between frames </a:t>
                      </a:r>
                      <a:r>
                        <a:rPr sz="1800" spc="0" dirty="0"/>
                        <a:t>in a</a:t>
                      </a:r>
                    </a:p>
                    <a:p>
                      <a:pPr marL="410209">
                        <a:lnSpc>
                          <a:spcPct val="100000"/>
                        </a:lnSpc>
                        <a:spcBef>
                          <a:spcPts val="5"/>
                        </a:spcBef>
                      </a:pPr>
                      <a:r>
                        <a:rPr sz="1800" spc="0" dirty="0"/>
                        <a:t>frameset. This can take any integer value.</a:t>
                      </a:r>
                      <a:endParaRPr sz="1800" spc="0" dirty="0">
                        <a:latin typeface="Verdana"/>
                        <a:cs typeface="Verdana"/>
                      </a:endParaRPr>
                    </a:p>
                  </a:txBody>
                  <a:tcPr marL="0" marR="0" marT="45719" marB="0"/>
                </a:tc>
                <a:extLst>
                  <a:ext uri="{0D108BD9-81ED-4DB2-BD59-A6C34878D82A}">
                    <a16:rowId xmlns:a16="http://schemas.microsoft.com/office/drawing/2014/main" val="10003"/>
                  </a:ext>
                </a:extLst>
              </a:tr>
            </a:tbl>
          </a:graphicData>
        </a:graphic>
      </p:graphicFrame>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080000" cy="577215"/>
          </a:xfrm>
          <a:prstGeom prst="rect">
            <a:avLst/>
          </a:prstGeom>
        </p:spPr>
        <p:txBody>
          <a:bodyPr vert="horz" wrap="square" lIns="0" tIns="15240" rIns="0" bIns="0" rtlCol="0">
            <a:spAutoFit/>
          </a:bodyPr>
          <a:lstStyle/>
          <a:p>
            <a:pPr marL="12700">
              <a:lnSpc>
                <a:spcPct val="100000"/>
              </a:lnSpc>
              <a:spcBef>
                <a:spcPts val="120"/>
              </a:spcBef>
            </a:pPr>
            <a:r>
              <a:rPr sz="3600" b="1" dirty="0"/>
              <a:t>&lt;frame&gt; </a:t>
            </a:r>
            <a:r>
              <a:rPr sz="3600" dirty="0"/>
              <a:t>Tag Attributes</a:t>
            </a:r>
          </a:p>
        </p:txBody>
      </p:sp>
      <p:sp>
        <p:nvSpPr>
          <p:cNvPr id="5" name="Date Placeholder 4">
            <a:extLst>
              <a:ext uri="{FF2B5EF4-FFF2-40B4-BE49-F238E27FC236}">
                <a16:creationId xmlns:a16="http://schemas.microsoft.com/office/drawing/2014/main" id="{889136C7-2840-9EBA-BE0C-3FAD0FC5BCD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B379B89F-195C-4E2B-06AE-E0CDE407970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148</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2348292573"/>
              </p:ext>
            </p:extLst>
          </p:nvPr>
        </p:nvGraphicFramePr>
        <p:xfrm>
          <a:off x="940549" y="1295907"/>
          <a:ext cx="10244455" cy="4963705"/>
        </p:xfrm>
        <a:graphic>
          <a:graphicData uri="http://schemas.openxmlformats.org/drawingml/2006/table">
            <a:tbl>
              <a:tblPr firstRow="1" bandRow="1">
                <a:tableStyleId>{ED083AE6-46FA-4A59-8FB0-9F97EB10719F}</a:tableStyleId>
              </a:tblPr>
              <a:tblGrid>
                <a:gridCol w="2005330">
                  <a:extLst>
                    <a:ext uri="{9D8B030D-6E8A-4147-A177-3AD203B41FA5}">
                      <a16:colId xmlns:a16="http://schemas.microsoft.com/office/drawing/2014/main" val="20000"/>
                    </a:ext>
                  </a:extLst>
                </a:gridCol>
                <a:gridCol w="8239125">
                  <a:extLst>
                    <a:ext uri="{9D8B030D-6E8A-4147-A177-3AD203B41FA5}">
                      <a16:colId xmlns:a16="http://schemas.microsoft.com/office/drawing/2014/main" val="20001"/>
                    </a:ext>
                  </a:extLst>
                </a:gridCol>
              </a:tblGrid>
              <a:tr h="811022">
                <a:tc>
                  <a:txBody>
                    <a:bodyPr/>
                    <a:lstStyle/>
                    <a:p>
                      <a:pPr>
                        <a:lnSpc>
                          <a:spcPct val="100000"/>
                        </a:lnSpc>
                        <a:spcBef>
                          <a:spcPts val="25"/>
                        </a:spcBef>
                      </a:pPr>
                      <a:endParaRPr sz="1800" spc="0" dirty="0"/>
                    </a:p>
                    <a:p>
                      <a:pPr marL="91440">
                        <a:lnSpc>
                          <a:spcPct val="100000"/>
                        </a:lnSpc>
                      </a:pPr>
                      <a:r>
                        <a:rPr sz="1800" b="1" spc="0" dirty="0">
                          <a:solidFill>
                            <a:srgbClr val="FFFFFF"/>
                          </a:solidFill>
                        </a:rPr>
                        <a:t>Attribute</a:t>
                      </a:r>
                      <a:endParaRPr sz="1800" spc="0" dirty="0">
                        <a:latin typeface="Tahoma"/>
                        <a:cs typeface="Tahoma"/>
                      </a:endParaRPr>
                    </a:p>
                  </a:txBody>
                  <a:tcPr marL="0" marR="0" marT="3175" marB="0"/>
                </a:tc>
                <a:tc>
                  <a:txBody>
                    <a:bodyPr/>
                    <a:lstStyle/>
                    <a:p>
                      <a:pPr>
                        <a:lnSpc>
                          <a:spcPct val="100000"/>
                        </a:lnSpc>
                        <a:spcBef>
                          <a:spcPts val="25"/>
                        </a:spcBef>
                      </a:pPr>
                      <a:endParaRPr sz="1800" spc="0" dirty="0"/>
                    </a:p>
                    <a:p>
                      <a:pPr marL="501650">
                        <a:lnSpc>
                          <a:spcPct val="100000"/>
                        </a:lnSpc>
                      </a:pPr>
                      <a:r>
                        <a:rPr sz="1800" b="1" spc="0" dirty="0">
                          <a:solidFill>
                            <a:srgbClr val="FFFFFF"/>
                          </a:solidFill>
                        </a:rPr>
                        <a:t>Description</a:t>
                      </a:r>
                      <a:endParaRPr sz="1800" spc="0" dirty="0">
                        <a:latin typeface="Tahoma"/>
                        <a:cs typeface="Tahoma"/>
                      </a:endParaRPr>
                    </a:p>
                  </a:txBody>
                  <a:tcPr marL="0" marR="0" marT="3175" marB="0"/>
                </a:tc>
                <a:extLst>
                  <a:ext uri="{0D108BD9-81ED-4DB2-BD59-A6C34878D82A}">
                    <a16:rowId xmlns:a16="http://schemas.microsoft.com/office/drawing/2014/main" val="10000"/>
                  </a:ext>
                </a:extLst>
              </a:tr>
              <a:tr h="889000">
                <a:tc>
                  <a:txBody>
                    <a:bodyPr/>
                    <a:lstStyle/>
                    <a:p>
                      <a:pPr marL="91440">
                        <a:lnSpc>
                          <a:spcPct val="100000"/>
                        </a:lnSpc>
                        <a:spcBef>
                          <a:spcPts val="295"/>
                        </a:spcBef>
                      </a:pPr>
                      <a:r>
                        <a:rPr sz="1800" spc="0" dirty="0"/>
                        <a:t>src</a:t>
                      </a:r>
                      <a:endParaRPr sz="1800" spc="0">
                        <a:latin typeface="Verdana"/>
                        <a:cs typeface="Verdana"/>
                      </a:endParaRPr>
                    </a:p>
                  </a:txBody>
                  <a:tcPr marL="0" marR="0" marT="37465" marB="0"/>
                </a:tc>
                <a:tc>
                  <a:txBody>
                    <a:bodyPr/>
                    <a:lstStyle/>
                    <a:p>
                      <a:pPr marL="501650">
                        <a:lnSpc>
                          <a:spcPct val="100000"/>
                        </a:lnSpc>
                        <a:spcBef>
                          <a:spcPts val="295"/>
                        </a:spcBef>
                      </a:pPr>
                      <a:r>
                        <a:rPr sz="1800" spc="0" dirty="0"/>
                        <a:t>This attribute is used to give the file name that should be loaded in</a:t>
                      </a:r>
                      <a:endParaRPr sz="1800" spc="0"/>
                    </a:p>
                    <a:p>
                      <a:pPr marL="501650">
                        <a:lnSpc>
                          <a:spcPct val="100000"/>
                        </a:lnSpc>
                        <a:spcBef>
                          <a:spcPts val="5"/>
                        </a:spcBef>
                      </a:pPr>
                      <a:r>
                        <a:rPr sz="1800" spc="0" dirty="0"/>
                        <a:t>the frame.</a:t>
                      </a:r>
                      <a:endParaRPr sz="1800" spc="0">
                        <a:latin typeface="Verdana"/>
                        <a:cs typeface="Verdana"/>
                      </a:endParaRPr>
                    </a:p>
                  </a:txBody>
                  <a:tcPr marL="0" marR="0" marT="37465" marB="0"/>
                </a:tc>
                <a:extLst>
                  <a:ext uri="{0D108BD9-81ED-4DB2-BD59-A6C34878D82A}">
                    <a16:rowId xmlns:a16="http://schemas.microsoft.com/office/drawing/2014/main" val="10001"/>
                  </a:ext>
                </a:extLst>
              </a:tr>
              <a:tr h="1188719">
                <a:tc>
                  <a:txBody>
                    <a:bodyPr/>
                    <a:lstStyle/>
                    <a:p>
                      <a:pPr marL="91440">
                        <a:lnSpc>
                          <a:spcPct val="100000"/>
                        </a:lnSpc>
                        <a:spcBef>
                          <a:spcPts val="350"/>
                        </a:spcBef>
                      </a:pPr>
                      <a:r>
                        <a:rPr sz="1800" spc="0" dirty="0"/>
                        <a:t>name</a:t>
                      </a:r>
                      <a:endParaRPr sz="1800" spc="0" dirty="0">
                        <a:latin typeface="Verdana"/>
                        <a:cs typeface="Verdana"/>
                      </a:endParaRPr>
                    </a:p>
                  </a:txBody>
                  <a:tcPr marL="0" marR="0" marT="44450" marB="0"/>
                </a:tc>
                <a:tc>
                  <a:txBody>
                    <a:bodyPr/>
                    <a:lstStyle/>
                    <a:p>
                      <a:pPr marL="501650" marR="163830">
                        <a:lnSpc>
                          <a:spcPct val="99700"/>
                        </a:lnSpc>
                        <a:spcBef>
                          <a:spcPts val="355"/>
                        </a:spcBef>
                      </a:pPr>
                      <a:r>
                        <a:rPr sz="1800" spc="0" dirty="0"/>
                        <a:t>This attribute </a:t>
                      </a:r>
                      <a:r>
                        <a:rPr sz="1800" spc="0" dirty="0">
                          <a:solidFill>
                            <a:srgbClr val="FFFF00"/>
                          </a:solidFill>
                        </a:rPr>
                        <a:t>allows us to give a name to the frame</a:t>
                      </a:r>
                      <a:r>
                        <a:rPr sz="1800" spc="0" dirty="0"/>
                        <a:t>. It is used to  indicate which frame a document should be loaded into. This is  especially important when we want to create links in one frame that  load pages into another frame</a:t>
                      </a:r>
                      <a:endParaRPr sz="1800" spc="0" dirty="0">
                        <a:latin typeface="Verdana"/>
                        <a:cs typeface="Verdana"/>
                      </a:endParaRPr>
                    </a:p>
                  </a:txBody>
                  <a:tcPr marL="0" marR="0" marT="45085" marB="0"/>
                </a:tc>
                <a:extLst>
                  <a:ext uri="{0D108BD9-81ED-4DB2-BD59-A6C34878D82A}">
                    <a16:rowId xmlns:a16="http://schemas.microsoft.com/office/drawing/2014/main" val="10002"/>
                  </a:ext>
                </a:extLst>
              </a:tr>
              <a:tr h="1037463">
                <a:tc>
                  <a:txBody>
                    <a:bodyPr/>
                    <a:lstStyle/>
                    <a:p>
                      <a:pPr marL="91440">
                        <a:lnSpc>
                          <a:spcPct val="100000"/>
                        </a:lnSpc>
                        <a:spcBef>
                          <a:spcPts val="355"/>
                        </a:spcBef>
                      </a:pPr>
                      <a:r>
                        <a:rPr sz="1800" spc="0" dirty="0"/>
                        <a:t>frameborder</a:t>
                      </a:r>
                      <a:endParaRPr sz="1800" spc="0">
                        <a:latin typeface="Verdana"/>
                        <a:cs typeface="Verdana"/>
                      </a:endParaRPr>
                    </a:p>
                  </a:txBody>
                  <a:tcPr marL="0" marR="0" marT="45085" marB="0"/>
                </a:tc>
                <a:tc>
                  <a:txBody>
                    <a:bodyPr/>
                    <a:lstStyle/>
                    <a:p>
                      <a:pPr marL="501650">
                        <a:lnSpc>
                          <a:spcPct val="100000"/>
                        </a:lnSpc>
                        <a:spcBef>
                          <a:spcPts val="355"/>
                        </a:spcBef>
                      </a:pPr>
                      <a:r>
                        <a:rPr sz="1800" spc="0" dirty="0"/>
                        <a:t>This attribute </a:t>
                      </a:r>
                      <a:r>
                        <a:rPr sz="1800" spc="0" dirty="0">
                          <a:solidFill>
                            <a:srgbClr val="FFFF00"/>
                          </a:solidFill>
                        </a:rPr>
                        <a:t>specifies whether or not the borders of that frame are</a:t>
                      </a:r>
                    </a:p>
                    <a:p>
                      <a:pPr marL="501650">
                        <a:lnSpc>
                          <a:spcPct val="100000"/>
                        </a:lnSpc>
                        <a:spcBef>
                          <a:spcPts val="5"/>
                        </a:spcBef>
                      </a:pPr>
                      <a:r>
                        <a:rPr sz="1800" spc="0" dirty="0">
                          <a:solidFill>
                            <a:srgbClr val="FFFF00"/>
                          </a:solidFill>
                        </a:rPr>
                        <a:t>shown.</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3"/>
                  </a:ext>
                </a:extLst>
              </a:tr>
              <a:tr h="1037501">
                <a:tc>
                  <a:txBody>
                    <a:bodyPr/>
                    <a:lstStyle/>
                    <a:p>
                      <a:pPr marL="91440">
                        <a:lnSpc>
                          <a:spcPct val="100000"/>
                        </a:lnSpc>
                        <a:spcBef>
                          <a:spcPts val="360"/>
                        </a:spcBef>
                      </a:pPr>
                      <a:r>
                        <a:rPr sz="1800" spc="0" dirty="0"/>
                        <a:t>marginwidth</a:t>
                      </a:r>
                      <a:endParaRPr sz="1800" spc="0">
                        <a:latin typeface="Verdana"/>
                        <a:cs typeface="Verdana"/>
                      </a:endParaRPr>
                    </a:p>
                  </a:txBody>
                  <a:tcPr marL="0" marR="0" marB="0"/>
                </a:tc>
                <a:tc>
                  <a:txBody>
                    <a:bodyPr/>
                    <a:lstStyle/>
                    <a:p>
                      <a:pPr marL="501650">
                        <a:lnSpc>
                          <a:spcPct val="100000"/>
                        </a:lnSpc>
                        <a:spcBef>
                          <a:spcPts val="360"/>
                        </a:spcBef>
                      </a:pPr>
                      <a:r>
                        <a:rPr sz="1800" spc="0" dirty="0"/>
                        <a:t>This attribute </a:t>
                      </a:r>
                      <a:r>
                        <a:rPr sz="1800" spc="0" dirty="0">
                          <a:solidFill>
                            <a:srgbClr val="FFFF00"/>
                          </a:solidFill>
                        </a:rPr>
                        <a:t>allows you to specify the width of the space between</a:t>
                      </a:r>
                    </a:p>
                    <a:p>
                      <a:pPr marL="501650">
                        <a:lnSpc>
                          <a:spcPct val="100000"/>
                        </a:lnSpc>
                        <a:spcBef>
                          <a:spcPts val="5"/>
                        </a:spcBef>
                      </a:pPr>
                      <a:r>
                        <a:rPr sz="1800" spc="0" dirty="0">
                          <a:solidFill>
                            <a:srgbClr val="FFFF00"/>
                          </a:solidFill>
                        </a:rPr>
                        <a:t>the left and right of the frame’s border and frame’ content</a:t>
                      </a:r>
                      <a:endParaRPr sz="1800" spc="0" dirty="0">
                        <a:solidFill>
                          <a:srgbClr val="FFFF00"/>
                        </a:solidFill>
                        <a:latin typeface="Verdana"/>
                        <a:cs typeface="Verdana"/>
                      </a:endParaRPr>
                    </a:p>
                  </a:txBody>
                  <a:tcPr marL="0" marR="0" marB="0"/>
                </a:tc>
                <a:extLst>
                  <a:ext uri="{0D108BD9-81ED-4DB2-BD59-A6C34878D82A}">
                    <a16:rowId xmlns:a16="http://schemas.microsoft.com/office/drawing/2014/main" val="10004"/>
                  </a:ext>
                </a:extLst>
              </a:tr>
            </a:tbl>
          </a:graphicData>
        </a:graphic>
      </p:graphicFrame>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080000" cy="577215"/>
          </a:xfrm>
          <a:prstGeom prst="rect">
            <a:avLst/>
          </a:prstGeom>
        </p:spPr>
        <p:txBody>
          <a:bodyPr vert="horz" wrap="square" lIns="0" tIns="15240" rIns="0" bIns="0" rtlCol="0">
            <a:spAutoFit/>
          </a:bodyPr>
          <a:lstStyle/>
          <a:p>
            <a:pPr marL="12700">
              <a:lnSpc>
                <a:spcPct val="100000"/>
              </a:lnSpc>
              <a:spcBef>
                <a:spcPts val="120"/>
              </a:spcBef>
            </a:pPr>
            <a:r>
              <a:rPr sz="3600" dirty="0"/>
              <a:t>&lt;frame&gt; Tag Attributes</a:t>
            </a:r>
          </a:p>
        </p:txBody>
      </p:sp>
      <p:sp>
        <p:nvSpPr>
          <p:cNvPr id="5" name="Date Placeholder 4">
            <a:extLst>
              <a:ext uri="{FF2B5EF4-FFF2-40B4-BE49-F238E27FC236}">
                <a16:creationId xmlns:a16="http://schemas.microsoft.com/office/drawing/2014/main" id="{C79A9218-556D-56A8-6189-3C734D7C0ABF}"/>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645924B-12F2-3ABF-BE58-2F5CE97E27F3}"/>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149</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899236332"/>
              </p:ext>
            </p:extLst>
          </p:nvPr>
        </p:nvGraphicFramePr>
        <p:xfrm>
          <a:off x="940549" y="1295907"/>
          <a:ext cx="10244454" cy="4812473"/>
        </p:xfrm>
        <a:graphic>
          <a:graphicData uri="http://schemas.openxmlformats.org/drawingml/2006/table">
            <a:tbl>
              <a:tblPr firstRow="1" bandRow="1">
                <a:tableStyleId>{ED083AE6-46FA-4A59-8FB0-9F97EB10719F}</a:tableStyleId>
              </a:tblPr>
              <a:tblGrid>
                <a:gridCol w="2044064">
                  <a:extLst>
                    <a:ext uri="{9D8B030D-6E8A-4147-A177-3AD203B41FA5}">
                      <a16:colId xmlns:a16="http://schemas.microsoft.com/office/drawing/2014/main" val="20000"/>
                    </a:ext>
                  </a:extLst>
                </a:gridCol>
                <a:gridCol w="8200390">
                  <a:extLst>
                    <a:ext uri="{9D8B030D-6E8A-4147-A177-3AD203B41FA5}">
                      <a16:colId xmlns:a16="http://schemas.microsoft.com/office/drawing/2014/main" val="20001"/>
                    </a:ext>
                  </a:extLst>
                </a:gridCol>
              </a:tblGrid>
              <a:tr h="811022">
                <a:tc>
                  <a:txBody>
                    <a:bodyPr/>
                    <a:lstStyle/>
                    <a:p>
                      <a:pPr>
                        <a:lnSpc>
                          <a:spcPct val="100000"/>
                        </a:lnSpc>
                        <a:spcBef>
                          <a:spcPts val="25"/>
                        </a:spcBef>
                      </a:pPr>
                      <a:endParaRPr sz="1800" spc="0" dirty="0"/>
                    </a:p>
                    <a:p>
                      <a:pPr marL="91440">
                        <a:lnSpc>
                          <a:spcPct val="100000"/>
                        </a:lnSpc>
                      </a:pPr>
                      <a:r>
                        <a:rPr sz="1800" b="1" spc="0" dirty="0">
                          <a:solidFill>
                            <a:srgbClr val="FFFFFF"/>
                          </a:solidFill>
                        </a:rPr>
                        <a:t>Attribute</a:t>
                      </a:r>
                      <a:endParaRPr sz="1800" spc="0" dirty="0">
                        <a:latin typeface="Tahoma"/>
                        <a:cs typeface="Tahoma"/>
                      </a:endParaRPr>
                    </a:p>
                  </a:txBody>
                  <a:tcPr marL="0" marR="0" marT="3175" marB="0"/>
                </a:tc>
                <a:tc>
                  <a:txBody>
                    <a:bodyPr/>
                    <a:lstStyle/>
                    <a:p>
                      <a:pPr>
                        <a:lnSpc>
                          <a:spcPct val="100000"/>
                        </a:lnSpc>
                        <a:spcBef>
                          <a:spcPts val="25"/>
                        </a:spcBef>
                      </a:pPr>
                      <a:endParaRPr sz="1800" spc="0"/>
                    </a:p>
                    <a:p>
                      <a:pPr marL="463550">
                        <a:lnSpc>
                          <a:spcPct val="100000"/>
                        </a:lnSpc>
                      </a:pPr>
                      <a:r>
                        <a:rPr sz="1800" b="1" spc="0" dirty="0">
                          <a:solidFill>
                            <a:srgbClr val="FFFFFF"/>
                          </a:solidFill>
                        </a:rPr>
                        <a:t>Description</a:t>
                      </a:r>
                      <a:endParaRPr sz="1800" spc="0">
                        <a:latin typeface="Tahoma"/>
                        <a:cs typeface="Tahoma"/>
                      </a:endParaRPr>
                    </a:p>
                  </a:txBody>
                  <a:tcPr marL="0" marR="0" marT="3175" marB="0"/>
                </a:tc>
                <a:extLst>
                  <a:ext uri="{0D108BD9-81ED-4DB2-BD59-A6C34878D82A}">
                    <a16:rowId xmlns:a16="http://schemas.microsoft.com/office/drawing/2014/main" val="10000"/>
                  </a:ext>
                </a:extLst>
              </a:tr>
              <a:tr h="889000">
                <a:tc>
                  <a:txBody>
                    <a:bodyPr/>
                    <a:lstStyle/>
                    <a:p>
                      <a:pPr marL="91440">
                        <a:lnSpc>
                          <a:spcPct val="100000"/>
                        </a:lnSpc>
                        <a:spcBef>
                          <a:spcPts val="295"/>
                        </a:spcBef>
                      </a:pPr>
                      <a:r>
                        <a:rPr sz="1800" spc="0" dirty="0"/>
                        <a:t>Marginheight</a:t>
                      </a:r>
                      <a:endParaRPr sz="1800" spc="0">
                        <a:latin typeface="Verdana"/>
                        <a:cs typeface="Verdana"/>
                      </a:endParaRPr>
                    </a:p>
                  </a:txBody>
                  <a:tcPr marL="0" marR="0" marT="37465" marB="0"/>
                </a:tc>
                <a:tc>
                  <a:txBody>
                    <a:bodyPr/>
                    <a:lstStyle/>
                    <a:p>
                      <a:pPr marL="463550">
                        <a:lnSpc>
                          <a:spcPct val="100000"/>
                        </a:lnSpc>
                        <a:spcBef>
                          <a:spcPts val="295"/>
                        </a:spcBef>
                      </a:pPr>
                      <a:r>
                        <a:rPr sz="1800" spc="0" dirty="0"/>
                        <a:t>This attribute allows you to </a:t>
                      </a:r>
                      <a:r>
                        <a:rPr sz="1800" spc="0" dirty="0">
                          <a:solidFill>
                            <a:srgbClr val="FFFF00"/>
                          </a:solidFill>
                        </a:rPr>
                        <a:t>specify the height of the space between</a:t>
                      </a:r>
                    </a:p>
                    <a:p>
                      <a:pPr marL="463550">
                        <a:lnSpc>
                          <a:spcPct val="100000"/>
                        </a:lnSpc>
                        <a:spcBef>
                          <a:spcPts val="5"/>
                        </a:spcBef>
                      </a:pPr>
                      <a:r>
                        <a:rPr sz="1800" spc="0" dirty="0">
                          <a:solidFill>
                            <a:srgbClr val="FFFF00"/>
                          </a:solidFill>
                        </a:rPr>
                        <a:t>the top and bottom</a:t>
                      </a:r>
                      <a:r>
                        <a:rPr sz="1800" spc="0" dirty="0"/>
                        <a:t> of the frame’s border and its contents.</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1037462">
                <a:tc>
                  <a:txBody>
                    <a:bodyPr/>
                    <a:lstStyle/>
                    <a:p>
                      <a:pPr marL="91440">
                        <a:lnSpc>
                          <a:spcPct val="100000"/>
                        </a:lnSpc>
                        <a:spcBef>
                          <a:spcPts val="350"/>
                        </a:spcBef>
                      </a:pPr>
                      <a:r>
                        <a:rPr sz="1800" spc="0" dirty="0"/>
                        <a:t>Noresize</a:t>
                      </a:r>
                      <a:endParaRPr sz="1800" spc="0">
                        <a:latin typeface="Verdana"/>
                        <a:cs typeface="Verdana"/>
                      </a:endParaRPr>
                    </a:p>
                  </a:txBody>
                  <a:tcPr marL="0" marR="0" marT="44450" marB="0"/>
                </a:tc>
                <a:tc>
                  <a:txBody>
                    <a:bodyPr/>
                    <a:lstStyle/>
                    <a:p>
                      <a:pPr marL="463550">
                        <a:lnSpc>
                          <a:spcPct val="100000"/>
                        </a:lnSpc>
                        <a:spcBef>
                          <a:spcPts val="350"/>
                        </a:spcBef>
                      </a:pPr>
                      <a:r>
                        <a:rPr sz="1800" spc="0" dirty="0"/>
                        <a:t>By default, we can resize any frame by clicking and dragging on the</a:t>
                      </a:r>
                    </a:p>
                    <a:p>
                      <a:pPr marL="463550">
                        <a:lnSpc>
                          <a:spcPct val="100000"/>
                        </a:lnSpc>
                      </a:pPr>
                      <a:r>
                        <a:rPr sz="1800" spc="0" dirty="0"/>
                        <a:t>borders of a frame</a:t>
                      </a:r>
                      <a:endParaRPr sz="1800" spc="0" dirty="0">
                        <a:latin typeface="Verdana"/>
                        <a:cs typeface="Verdana"/>
                      </a:endParaRPr>
                    </a:p>
                  </a:txBody>
                  <a:tcPr marL="0" marR="0" marT="44450" marB="0"/>
                </a:tc>
                <a:extLst>
                  <a:ext uri="{0D108BD9-81ED-4DB2-BD59-A6C34878D82A}">
                    <a16:rowId xmlns:a16="http://schemas.microsoft.com/office/drawing/2014/main" val="10002"/>
                  </a:ext>
                </a:extLst>
              </a:tr>
              <a:tr h="1037463">
                <a:tc>
                  <a:txBody>
                    <a:bodyPr/>
                    <a:lstStyle/>
                    <a:p>
                      <a:pPr marL="91440">
                        <a:lnSpc>
                          <a:spcPct val="100000"/>
                        </a:lnSpc>
                        <a:spcBef>
                          <a:spcPts val="355"/>
                        </a:spcBef>
                      </a:pPr>
                      <a:r>
                        <a:rPr sz="1800" spc="0" dirty="0"/>
                        <a:t>Scrolling</a:t>
                      </a:r>
                      <a:endParaRPr sz="1800" spc="0">
                        <a:latin typeface="Verdana"/>
                        <a:cs typeface="Verdana"/>
                      </a:endParaRPr>
                    </a:p>
                  </a:txBody>
                  <a:tcPr marL="0" marR="0" marT="45085" marB="0"/>
                </a:tc>
                <a:tc>
                  <a:txBody>
                    <a:bodyPr/>
                    <a:lstStyle/>
                    <a:p>
                      <a:pPr marL="463550">
                        <a:lnSpc>
                          <a:spcPct val="100000"/>
                        </a:lnSpc>
                        <a:spcBef>
                          <a:spcPts val="355"/>
                        </a:spcBef>
                      </a:pPr>
                      <a:r>
                        <a:rPr sz="1800" spc="0" dirty="0"/>
                        <a:t>This attribute </a:t>
                      </a:r>
                      <a:r>
                        <a:rPr sz="1800" spc="0" dirty="0">
                          <a:solidFill>
                            <a:srgbClr val="FFFF00"/>
                          </a:solidFill>
                        </a:rPr>
                        <a:t>controls the appearance of the scrollbars </a:t>
                      </a:r>
                      <a:r>
                        <a:rPr sz="1800" spc="0" dirty="0"/>
                        <a:t>that appear</a:t>
                      </a:r>
                    </a:p>
                    <a:p>
                      <a:pPr marL="463550">
                        <a:lnSpc>
                          <a:spcPct val="100000"/>
                        </a:lnSpc>
                        <a:spcBef>
                          <a:spcPts val="5"/>
                        </a:spcBef>
                      </a:pPr>
                      <a:r>
                        <a:rPr sz="1800" spc="0" dirty="0"/>
                        <a:t>on the frame. It takes values either “yes”, ”no” or “auto”.</a:t>
                      </a:r>
                      <a:endParaRPr sz="1800" spc="0" dirty="0">
                        <a:latin typeface="Verdana"/>
                        <a:cs typeface="Verdana"/>
                      </a:endParaRPr>
                    </a:p>
                  </a:txBody>
                  <a:tcPr marL="0" marR="0" marT="45085" marB="0"/>
                </a:tc>
                <a:extLst>
                  <a:ext uri="{0D108BD9-81ED-4DB2-BD59-A6C34878D82A}">
                    <a16:rowId xmlns:a16="http://schemas.microsoft.com/office/drawing/2014/main" val="10003"/>
                  </a:ext>
                </a:extLst>
              </a:tr>
              <a:tr h="1037526">
                <a:tc>
                  <a:txBody>
                    <a:bodyPr/>
                    <a:lstStyle/>
                    <a:p>
                      <a:pPr marL="91440">
                        <a:lnSpc>
                          <a:spcPct val="100000"/>
                        </a:lnSpc>
                        <a:spcBef>
                          <a:spcPts val="360"/>
                        </a:spcBef>
                      </a:pPr>
                      <a:r>
                        <a:rPr sz="1800" spc="0" dirty="0"/>
                        <a:t>Longdesc</a:t>
                      </a:r>
                      <a:endParaRPr sz="1800" spc="0">
                        <a:latin typeface="Verdana"/>
                        <a:cs typeface="Verdana"/>
                      </a:endParaRPr>
                    </a:p>
                  </a:txBody>
                  <a:tcPr marL="0" marR="0" marB="0"/>
                </a:tc>
                <a:tc>
                  <a:txBody>
                    <a:bodyPr/>
                    <a:lstStyle/>
                    <a:p>
                      <a:pPr marL="463550">
                        <a:lnSpc>
                          <a:spcPct val="100000"/>
                        </a:lnSpc>
                        <a:spcBef>
                          <a:spcPts val="360"/>
                        </a:spcBef>
                      </a:pPr>
                      <a:r>
                        <a:rPr sz="1800" spc="0" dirty="0"/>
                        <a:t>This attribute </a:t>
                      </a:r>
                      <a:r>
                        <a:rPr sz="1800" spc="0" dirty="0">
                          <a:solidFill>
                            <a:srgbClr val="FFFF00"/>
                          </a:solidFill>
                        </a:rPr>
                        <a:t>allows you to provide a link to another page containing</a:t>
                      </a:r>
                    </a:p>
                    <a:p>
                      <a:pPr marL="463550">
                        <a:lnSpc>
                          <a:spcPct val="100000"/>
                        </a:lnSpc>
                        <a:spcBef>
                          <a:spcPts val="5"/>
                        </a:spcBef>
                      </a:pPr>
                      <a:r>
                        <a:rPr sz="1800" spc="0" dirty="0">
                          <a:solidFill>
                            <a:srgbClr val="FFFF00"/>
                          </a:solidFill>
                        </a:rPr>
                        <a:t>a long description of the contents of the frame</a:t>
                      </a:r>
                      <a:r>
                        <a:rPr sz="1800" spc="0" dirty="0"/>
                        <a:t>.</a:t>
                      </a:r>
                      <a:endParaRPr sz="1800" spc="0" dirty="0">
                        <a:latin typeface="Verdana"/>
                        <a:cs typeface="Verdana"/>
                      </a:endParaRPr>
                    </a:p>
                  </a:txBody>
                  <a:tcPr marL="0" marR="0" marB="0"/>
                </a:tc>
                <a:extLst>
                  <a:ext uri="{0D108BD9-81ED-4DB2-BD59-A6C34878D82A}">
                    <a16:rowId xmlns:a16="http://schemas.microsoft.com/office/drawing/2014/main" val="10004"/>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C774-4E9B-D2FF-88D5-2F31FE96E600}"/>
              </a:ext>
            </a:extLst>
          </p:cNvPr>
          <p:cNvSpPr>
            <a:spLocks noGrp="1"/>
          </p:cNvSpPr>
          <p:nvPr>
            <p:ph type="title"/>
          </p:nvPr>
        </p:nvSpPr>
        <p:spPr>
          <a:xfrm>
            <a:off x="3266678" y="2971356"/>
            <a:ext cx="5658644" cy="921638"/>
          </a:xfrm>
        </p:spPr>
        <p:txBody>
          <a:bodyPr/>
          <a:lstStyle/>
          <a:p>
            <a:r>
              <a:rPr lang="en-US" sz="4000" b="1" dirty="0">
                <a:latin typeface="Tahoma"/>
                <a:cs typeface="Tahoma"/>
              </a:rPr>
              <a:t>2.2 HTML Basics</a:t>
            </a:r>
            <a:endParaRPr lang="en-US" dirty="0"/>
          </a:p>
        </p:txBody>
      </p:sp>
      <p:sp>
        <p:nvSpPr>
          <p:cNvPr id="3" name="Date Placeholder 2">
            <a:extLst>
              <a:ext uri="{FF2B5EF4-FFF2-40B4-BE49-F238E27FC236}">
                <a16:creationId xmlns:a16="http://schemas.microsoft.com/office/drawing/2014/main" id="{7DE87A2C-587A-D76E-731C-2032AC52A86E}"/>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7F68D5EE-68D6-43B5-C8FB-CEB6429A4C36}"/>
              </a:ext>
            </a:extLst>
          </p:cNvPr>
          <p:cNvSpPr>
            <a:spLocks noGrp="1"/>
          </p:cNvSpPr>
          <p:nvPr>
            <p:ph type="sldNum" sz="quarter" idx="12"/>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257771316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9CA3C-5FF0-67C3-9741-72A6DCEEF992}"/>
              </a:ext>
            </a:extLst>
          </p:cNvPr>
          <p:cNvSpPr>
            <a:spLocks noGrp="1"/>
          </p:cNvSpPr>
          <p:nvPr>
            <p:ph type="title"/>
          </p:nvPr>
        </p:nvSpPr>
        <p:spPr/>
        <p:txBody>
          <a:bodyPr/>
          <a:lstStyle/>
          <a:p>
            <a:r>
              <a:rPr lang="en-US" dirty="0"/>
              <a:t> Browser Support for Frames</a:t>
            </a:r>
          </a:p>
        </p:txBody>
      </p:sp>
      <p:sp>
        <p:nvSpPr>
          <p:cNvPr id="3" name="Content Placeholder 2">
            <a:extLst>
              <a:ext uri="{FF2B5EF4-FFF2-40B4-BE49-F238E27FC236}">
                <a16:creationId xmlns:a16="http://schemas.microsoft.com/office/drawing/2014/main" id="{6F0F074C-F142-A225-8383-1FA7D783895B}"/>
              </a:ext>
            </a:extLst>
          </p:cNvPr>
          <p:cNvSpPr>
            <a:spLocks noGrp="1"/>
          </p:cNvSpPr>
          <p:nvPr>
            <p:ph idx="1"/>
          </p:nvPr>
        </p:nvSpPr>
        <p:spPr>
          <a:xfrm>
            <a:off x="646113" y="1527175"/>
            <a:ext cx="10555288" cy="4199366"/>
          </a:xfrm>
        </p:spPr>
        <p:txBody>
          <a:bodyPr>
            <a:normAutofit fontScale="85000" lnSpcReduction="20000"/>
          </a:bodyPr>
          <a:lstStyle/>
          <a:p>
            <a:pPr>
              <a:lnSpc>
                <a:spcPct val="150000"/>
              </a:lnSpc>
            </a:pPr>
            <a:r>
              <a:rPr lang="en-US" dirty="0">
                <a:solidFill>
                  <a:srgbClr val="FFFF00"/>
                </a:solidFill>
              </a:rPr>
              <a:t>If a user is using any old browser or any browser, which does not support frames then </a:t>
            </a:r>
            <a:r>
              <a:rPr lang="en-US" b="1" dirty="0">
                <a:solidFill>
                  <a:srgbClr val="FFFF00"/>
                </a:solidFill>
              </a:rPr>
              <a:t>&lt;</a:t>
            </a:r>
            <a:r>
              <a:rPr lang="en-US" b="1" dirty="0" err="1">
                <a:solidFill>
                  <a:srgbClr val="FFFF00"/>
                </a:solidFill>
              </a:rPr>
              <a:t>noframes</a:t>
            </a:r>
            <a:r>
              <a:rPr lang="en-US" b="1" dirty="0">
                <a:solidFill>
                  <a:srgbClr val="FFFF00"/>
                </a:solidFill>
              </a:rPr>
              <a:t>&gt; </a:t>
            </a:r>
            <a:r>
              <a:rPr lang="en-US" dirty="0">
                <a:solidFill>
                  <a:srgbClr val="FFFF00"/>
                </a:solidFill>
              </a:rPr>
              <a:t>element should be displayed to the user</a:t>
            </a:r>
            <a:r>
              <a:rPr lang="en-US" dirty="0"/>
              <a:t>. </a:t>
            </a:r>
          </a:p>
          <a:p>
            <a:pPr>
              <a:lnSpc>
                <a:spcPct val="150000"/>
              </a:lnSpc>
            </a:pPr>
            <a:r>
              <a:rPr lang="en-US" dirty="0"/>
              <a:t>So you </a:t>
            </a:r>
            <a:r>
              <a:rPr lang="en-US" dirty="0">
                <a:solidFill>
                  <a:srgbClr val="FFFF00"/>
                </a:solidFill>
              </a:rPr>
              <a:t>must place a &lt;body&gt; element inside the &lt;</a:t>
            </a:r>
            <a:r>
              <a:rPr lang="en-US" dirty="0" err="1">
                <a:solidFill>
                  <a:srgbClr val="FFFF00"/>
                </a:solidFill>
              </a:rPr>
              <a:t>noframes</a:t>
            </a:r>
            <a:r>
              <a:rPr lang="en-US" dirty="0">
                <a:solidFill>
                  <a:srgbClr val="FFFF00"/>
                </a:solidFill>
              </a:rPr>
              <a:t>&gt; element </a:t>
            </a:r>
          </a:p>
          <a:p>
            <a:pPr lvl="1">
              <a:lnSpc>
                <a:spcPct val="150000"/>
              </a:lnSpc>
            </a:pPr>
            <a:r>
              <a:rPr lang="en-US" dirty="0"/>
              <a:t>because the </a:t>
            </a:r>
            <a:r>
              <a:rPr lang="en-US" b="1" dirty="0"/>
              <a:t>&lt;frameset&gt; </a:t>
            </a:r>
            <a:r>
              <a:rPr lang="en-US" dirty="0"/>
              <a:t>element is supposed to replace the </a:t>
            </a:r>
            <a:r>
              <a:rPr lang="en-US" b="1" dirty="0"/>
              <a:t>&lt;body&gt; </a:t>
            </a:r>
            <a:r>
              <a:rPr lang="en-US" dirty="0"/>
              <a:t>element, </a:t>
            </a:r>
          </a:p>
          <a:p>
            <a:pPr lvl="1">
              <a:lnSpc>
                <a:spcPct val="150000"/>
              </a:lnSpc>
            </a:pPr>
            <a:r>
              <a:rPr lang="en-US" dirty="0"/>
              <a:t>but if a browser does not understand </a:t>
            </a:r>
            <a:r>
              <a:rPr lang="en-US" b="1" dirty="0"/>
              <a:t>&lt;frameset&gt; </a:t>
            </a:r>
            <a:r>
              <a:rPr lang="en-US" dirty="0"/>
              <a:t>element then it should understand what is inside the </a:t>
            </a:r>
            <a:r>
              <a:rPr lang="en-US" b="1" dirty="0"/>
              <a:t>&lt;body&gt; </a:t>
            </a:r>
            <a:r>
              <a:rPr lang="en-US" dirty="0"/>
              <a:t>element which is contained in a </a:t>
            </a:r>
            <a:r>
              <a:rPr lang="en-US" b="1" dirty="0"/>
              <a:t>&lt;</a:t>
            </a:r>
            <a:r>
              <a:rPr lang="en-US" b="1" dirty="0" err="1"/>
              <a:t>noframes</a:t>
            </a:r>
            <a:r>
              <a:rPr lang="en-US" b="1" dirty="0"/>
              <a:t>&gt;</a:t>
            </a:r>
            <a:r>
              <a:rPr lang="en-US" dirty="0"/>
              <a:t> element. </a:t>
            </a:r>
          </a:p>
          <a:p>
            <a:pPr>
              <a:lnSpc>
                <a:spcPct val="150000"/>
              </a:lnSpc>
            </a:pPr>
            <a:r>
              <a:rPr lang="en-US" dirty="0"/>
              <a:t>You can </a:t>
            </a:r>
            <a:r>
              <a:rPr lang="en-US" dirty="0">
                <a:solidFill>
                  <a:srgbClr val="FFFF00"/>
                </a:solidFill>
              </a:rPr>
              <a:t>put some nice message for your user </a:t>
            </a:r>
            <a:r>
              <a:rPr lang="en-US" dirty="0"/>
              <a:t>having old browsers. </a:t>
            </a:r>
          </a:p>
          <a:p>
            <a:pPr lvl="1">
              <a:lnSpc>
                <a:spcPct val="150000"/>
              </a:lnSpc>
            </a:pPr>
            <a:r>
              <a:rPr lang="en-US" dirty="0"/>
              <a:t>For example, Sorry!! your browser does not support frames. as shown in the below example.</a:t>
            </a:r>
          </a:p>
        </p:txBody>
      </p:sp>
      <p:sp>
        <p:nvSpPr>
          <p:cNvPr id="5" name="Date Placeholder 4">
            <a:extLst>
              <a:ext uri="{FF2B5EF4-FFF2-40B4-BE49-F238E27FC236}">
                <a16:creationId xmlns:a16="http://schemas.microsoft.com/office/drawing/2014/main" id="{FD710DC5-2E0F-1AC3-AC53-CB524270605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A782EF2-589C-735C-60FE-680161983240}"/>
              </a:ext>
            </a:extLst>
          </p:cNvPr>
          <p:cNvSpPr>
            <a:spLocks noGrp="1"/>
          </p:cNvSpPr>
          <p:nvPr>
            <p:ph type="sldNum" sz="quarter" idx="12"/>
          </p:nvPr>
        </p:nvSpPr>
        <p:spPr/>
        <p:txBody>
          <a:bodyPr/>
          <a:lstStyle/>
          <a:p>
            <a:fld id="{B6F15528-21DE-4FAA-801E-634DDDAF4B2B}" type="slidenum">
              <a:rPr lang="en-US" smtClean="0"/>
              <a:t>150</a:t>
            </a:fld>
            <a:endParaRPr lang="en-US"/>
          </a:p>
        </p:txBody>
      </p:sp>
      <p:sp>
        <p:nvSpPr>
          <p:cNvPr id="4" name="Rectangle 3">
            <a:extLst>
              <a:ext uri="{FF2B5EF4-FFF2-40B4-BE49-F238E27FC236}">
                <a16:creationId xmlns:a16="http://schemas.microsoft.com/office/drawing/2014/main" id="{1FBF646B-1C1A-6D02-E95F-5590FFC04ACB}"/>
              </a:ext>
            </a:extLst>
          </p:cNvPr>
          <p:cNvSpPr/>
          <p:nvPr/>
        </p:nvSpPr>
        <p:spPr>
          <a:xfrm>
            <a:off x="1524000" y="5726541"/>
            <a:ext cx="9677401" cy="107403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a:t>
            </a:r>
            <a:r>
              <a:rPr lang="en-US" sz="1600" b="0" dirty="0" err="1">
                <a:solidFill>
                  <a:srgbClr val="CD3131"/>
                </a:solidFill>
                <a:effectLst/>
                <a:latin typeface="Consolas" panose="020B0609020204030204" pitchFamily="49" charset="0"/>
              </a:rPr>
              <a:t>noframes</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&lt;body&gt;</a:t>
            </a:r>
            <a:r>
              <a:rPr lang="en-US" sz="1600" b="0" dirty="0">
                <a:solidFill>
                  <a:srgbClr val="000000"/>
                </a:solidFill>
                <a:effectLst/>
                <a:latin typeface="Consolas" panose="020B0609020204030204" pitchFamily="49" charset="0"/>
              </a:rPr>
              <a:t>Your browser does not support frames.</a:t>
            </a:r>
            <a:r>
              <a:rPr lang="en-US" sz="1600" b="0" dirty="0">
                <a:solidFill>
                  <a:srgbClr val="800000"/>
                </a:solidFill>
                <a:effectLst/>
                <a:latin typeface="Consolas" panose="020B0609020204030204" pitchFamily="49" charset="0"/>
              </a:rPr>
              <a:t>&lt;/body&gt;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a:t>
            </a:r>
            <a:r>
              <a:rPr lang="en-US" sz="1600" b="0" dirty="0" err="1">
                <a:solidFill>
                  <a:srgbClr val="CD3131"/>
                </a:solidFill>
                <a:effectLst/>
                <a:latin typeface="Consolas" panose="020B0609020204030204" pitchFamily="49" charset="0"/>
              </a:rPr>
              <a:t>noframes</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668873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48EF-E5E7-78F0-7923-F3AF6C1722BB}"/>
              </a:ext>
            </a:extLst>
          </p:cNvPr>
          <p:cNvSpPr>
            <a:spLocks noGrp="1"/>
          </p:cNvSpPr>
          <p:nvPr>
            <p:ph type="title"/>
          </p:nvPr>
        </p:nvSpPr>
        <p:spPr/>
        <p:txBody>
          <a:bodyPr/>
          <a:lstStyle/>
          <a:p>
            <a:r>
              <a:rPr lang="en-US" dirty="0"/>
              <a:t>Nesting of Frame sets</a:t>
            </a:r>
          </a:p>
        </p:txBody>
      </p:sp>
      <p:sp>
        <p:nvSpPr>
          <p:cNvPr id="3" name="Content Placeholder 2">
            <a:extLst>
              <a:ext uri="{FF2B5EF4-FFF2-40B4-BE49-F238E27FC236}">
                <a16:creationId xmlns:a16="http://schemas.microsoft.com/office/drawing/2014/main" id="{655ECB0A-E258-42D3-B29D-C49CFE45C66C}"/>
              </a:ext>
            </a:extLst>
          </p:cNvPr>
          <p:cNvSpPr>
            <a:spLocks noGrp="1"/>
          </p:cNvSpPr>
          <p:nvPr>
            <p:ph idx="1"/>
          </p:nvPr>
        </p:nvSpPr>
        <p:spPr>
          <a:xfrm>
            <a:off x="646112" y="1374775"/>
            <a:ext cx="10783887" cy="4199366"/>
          </a:xfrm>
        </p:spPr>
        <p:txBody>
          <a:bodyPr/>
          <a:lstStyle/>
          <a:p>
            <a:r>
              <a:rPr lang="en-US" dirty="0"/>
              <a:t>Framesets may be nested to any level.</a:t>
            </a:r>
          </a:p>
          <a:p>
            <a:r>
              <a:rPr lang="en-US" dirty="0"/>
              <a:t> In the following example, </a:t>
            </a:r>
          </a:p>
          <a:p>
            <a:pPr lvl="1"/>
            <a:r>
              <a:rPr lang="en-US" dirty="0"/>
              <a:t>the </a:t>
            </a:r>
            <a:r>
              <a:rPr lang="en-US" dirty="0">
                <a:solidFill>
                  <a:srgbClr val="FFFF00"/>
                </a:solidFill>
              </a:rPr>
              <a:t>outer FRAMESET divides the available space into </a:t>
            </a:r>
            <a:r>
              <a:rPr lang="en-US" b="1" i="1" dirty="0">
                <a:solidFill>
                  <a:srgbClr val="FFFF00"/>
                </a:solidFill>
              </a:rPr>
              <a:t>three equal rows</a:t>
            </a:r>
            <a:r>
              <a:rPr lang="en-US" dirty="0"/>
              <a:t>. </a:t>
            </a:r>
          </a:p>
          <a:p>
            <a:pPr lvl="1"/>
            <a:r>
              <a:rPr lang="en-US" dirty="0"/>
              <a:t>The </a:t>
            </a:r>
            <a:r>
              <a:rPr lang="en-US" dirty="0">
                <a:solidFill>
                  <a:srgbClr val="FFFF00"/>
                </a:solidFill>
              </a:rPr>
              <a:t>inner FRAMESET then divides the second area into </a:t>
            </a:r>
            <a:r>
              <a:rPr lang="en-US" b="1" i="1" dirty="0">
                <a:solidFill>
                  <a:srgbClr val="FFFF00"/>
                </a:solidFill>
              </a:rPr>
              <a:t>three columns of unequal width</a:t>
            </a:r>
            <a:r>
              <a:rPr lang="en-US" dirty="0"/>
              <a:t>.</a:t>
            </a:r>
          </a:p>
        </p:txBody>
      </p:sp>
      <p:sp>
        <p:nvSpPr>
          <p:cNvPr id="7" name="Date Placeholder 6">
            <a:extLst>
              <a:ext uri="{FF2B5EF4-FFF2-40B4-BE49-F238E27FC236}">
                <a16:creationId xmlns:a16="http://schemas.microsoft.com/office/drawing/2014/main" id="{BAB7F1A4-13F4-2FD6-6D26-015D8F2C4F5E}"/>
              </a:ext>
            </a:extLst>
          </p:cNvPr>
          <p:cNvSpPr>
            <a:spLocks noGrp="1"/>
          </p:cNvSpPr>
          <p:nvPr>
            <p:ph type="dt" sz="half" idx="10"/>
          </p:nvPr>
        </p:nvSpPr>
        <p:spPr/>
        <p:txBody>
          <a:bodyPr/>
          <a:lstStyle/>
          <a:p>
            <a:r>
              <a:rPr lang="en-US"/>
              <a:t>11/16/2024</a:t>
            </a:r>
          </a:p>
        </p:txBody>
      </p:sp>
      <p:sp>
        <p:nvSpPr>
          <p:cNvPr id="8" name="Slide Number Placeholder 7">
            <a:extLst>
              <a:ext uri="{FF2B5EF4-FFF2-40B4-BE49-F238E27FC236}">
                <a16:creationId xmlns:a16="http://schemas.microsoft.com/office/drawing/2014/main" id="{F668CF24-F699-0573-DE1E-F0654611C263}"/>
              </a:ext>
            </a:extLst>
          </p:cNvPr>
          <p:cNvSpPr>
            <a:spLocks noGrp="1"/>
          </p:cNvSpPr>
          <p:nvPr>
            <p:ph type="sldNum" sz="quarter" idx="12"/>
          </p:nvPr>
        </p:nvSpPr>
        <p:spPr/>
        <p:txBody>
          <a:bodyPr/>
          <a:lstStyle/>
          <a:p>
            <a:fld id="{B6F15528-21DE-4FAA-801E-634DDDAF4B2B}" type="slidenum">
              <a:rPr lang="en-US" smtClean="0"/>
              <a:t>151</a:t>
            </a:fld>
            <a:endParaRPr lang="en-US"/>
          </a:p>
        </p:txBody>
      </p:sp>
      <p:sp>
        <p:nvSpPr>
          <p:cNvPr id="4" name="Rectangle 3">
            <a:extLst>
              <a:ext uri="{FF2B5EF4-FFF2-40B4-BE49-F238E27FC236}">
                <a16:creationId xmlns:a16="http://schemas.microsoft.com/office/drawing/2014/main" id="{ECBFF0E2-3CB4-E812-B517-54D6842C8277}"/>
              </a:ext>
            </a:extLst>
          </p:cNvPr>
          <p:cNvSpPr/>
          <p:nvPr/>
        </p:nvSpPr>
        <p:spPr>
          <a:xfrm>
            <a:off x="1219200" y="3203575"/>
            <a:ext cx="9906000" cy="3352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rows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"33%, 33%, 34%"</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cols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"100%"</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...contents of first frame, and a column, it only contains one column</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cols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...contents of second frame, first column...</a:t>
            </a:r>
          </a:p>
          <a:p>
            <a:r>
              <a:rPr lang="en-US" sz="1600" b="0" dirty="0">
                <a:solidFill>
                  <a:srgbClr val="000000"/>
                </a:solidFill>
                <a:effectLst/>
                <a:latin typeface="Consolas" panose="020B0609020204030204" pitchFamily="49" charset="0"/>
              </a:rPr>
              <a:t>    ...contents of second frame, second column...</a:t>
            </a:r>
          </a:p>
          <a:p>
            <a:r>
              <a:rPr lang="en-US" sz="1600" b="0" dirty="0">
                <a:solidFill>
                  <a:srgbClr val="000000"/>
                </a:solidFill>
                <a:effectLst/>
                <a:latin typeface="Consolas" panose="020B0609020204030204" pitchFamily="49" charset="0"/>
              </a:rPr>
              <a:t>    ...contents of second frame, third column...</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cols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"100%"</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...contents of third frame, and a column, it only contains one column</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a:t>
            </a:r>
            <a:r>
              <a:rPr lang="en-US" sz="1600" b="0" dirty="0">
                <a:solidFill>
                  <a:srgbClr val="CD3131"/>
                </a:solidFill>
                <a:effectLst/>
                <a:latin typeface="Consolas" panose="020B0609020204030204" pitchFamily="49" charset="0"/>
              </a:rPr>
              <a:t>FRAMESET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p:txBody>
      </p:sp>
      <p:sp>
        <p:nvSpPr>
          <p:cNvPr id="5" name="Rectangle: Rounded Corners 4">
            <a:extLst>
              <a:ext uri="{FF2B5EF4-FFF2-40B4-BE49-F238E27FC236}">
                <a16:creationId xmlns:a16="http://schemas.microsoft.com/office/drawing/2014/main" id="{D4434FC2-8813-C5B3-2BBF-94FDAAC342EC}"/>
              </a:ext>
            </a:extLst>
          </p:cNvPr>
          <p:cNvSpPr/>
          <p:nvPr/>
        </p:nvSpPr>
        <p:spPr>
          <a:xfrm>
            <a:off x="2362200" y="3279775"/>
            <a:ext cx="22860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6" name="Freeform: Shape 5">
            <a:extLst>
              <a:ext uri="{FF2B5EF4-FFF2-40B4-BE49-F238E27FC236}">
                <a16:creationId xmlns:a16="http://schemas.microsoft.com/office/drawing/2014/main" id="{93DDAC42-63DF-D423-C6EB-289A49CEEBAE}"/>
              </a:ext>
            </a:extLst>
          </p:cNvPr>
          <p:cNvSpPr/>
          <p:nvPr/>
        </p:nvSpPr>
        <p:spPr>
          <a:xfrm>
            <a:off x="430723" y="2476500"/>
            <a:ext cx="1979102" cy="819150"/>
          </a:xfrm>
          <a:custGeom>
            <a:avLst/>
            <a:gdLst>
              <a:gd name="connsiteX0" fmla="*/ 1979102 w 1979102"/>
              <a:gd name="connsiteY0" fmla="*/ 819150 h 819150"/>
              <a:gd name="connsiteX1" fmla="*/ 55052 w 1979102"/>
              <a:gd name="connsiteY1" fmla="*/ 666750 h 819150"/>
              <a:gd name="connsiteX2" fmla="*/ 712277 w 1979102"/>
              <a:gd name="connsiteY2" fmla="*/ 0 h 819150"/>
            </a:gdLst>
            <a:ahLst/>
            <a:cxnLst>
              <a:cxn ang="0">
                <a:pos x="connsiteX0" y="connsiteY0"/>
              </a:cxn>
              <a:cxn ang="0">
                <a:pos x="connsiteX1" y="connsiteY1"/>
              </a:cxn>
              <a:cxn ang="0">
                <a:pos x="connsiteX2" y="connsiteY2"/>
              </a:cxn>
            </a:cxnLst>
            <a:rect l="l" t="t" r="r" b="b"/>
            <a:pathLst>
              <a:path w="1979102" h="819150">
                <a:moveTo>
                  <a:pt x="1979102" y="819150"/>
                </a:moveTo>
                <a:cubicBezTo>
                  <a:pt x="1122645" y="811212"/>
                  <a:pt x="266189" y="803275"/>
                  <a:pt x="55052" y="666750"/>
                </a:cubicBezTo>
                <a:cubicBezTo>
                  <a:pt x="-156085" y="530225"/>
                  <a:pt x="278096" y="265112"/>
                  <a:pt x="712277" y="0"/>
                </a:cubicBezTo>
              </a:path>
            </a:pathLst>
          </a:custGeom>
          <a:ln w="28575"/>
        </p:spPr>
        <p:style>
          <a:lnRef idx="1">
            <a:schemeClr val="accent4"/>
          </a:lnRef>
          <a:fillRef idx="0">
            <a:schemeClr val="accent4"/>
          </a:fillRef>
          <a:effectRef idx="0">
            <a:schemeClr val="accent4"/>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80850791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A9784-66E9-DCB0-A153-E104BF3F76F3}"/>
              </a:ext>
            </a:extLst>
          </p:cNvPr>
          <p:cNvSpPr>
            <a:spLocks noGrp="1"/>
          </p:cNvSpPr>
          <p:nvPr>
            <p:ph type="title"/>
          </p:nvPr>
        </p:nvSpPr>
        <p:spPr/>
        <p:txBody>
          <a:bodyPr/>
          <a:lstStyle/>
          <a:p>
            <a:r>
              <a:rPr lang="en-US" dirty="0"/>
              <a:t> </a:t>
            </a:r>
            <a:r>
              <a:rPr lang="en-US" dirty="0" err="1"/>
              <a:t>Iframe</a:t>
            </a:r>
            <a:endParaRPr lang="en-US" dirty="0"/>
          </a:p>
        </p:txBody>
      </p:sp>
      <p:sp>
        <p:nvSpPr>
          <p:cNvPr id="3" name="Content Placeholder 2">
            <a:extLst>
              <a:ext uri="{FF2B5EF4-FFF2-40B4-BE49-F238E27FC236}">
                <a16:creationId xmlns:a16="http://schemas.microsoft.com/office/drawing/2014/main" id="{64D16402-34F2-EE1B-F54F-80ADEBC52C6D}"/>
              </a:ext>
            </a:extLst>
          </p:cNvPr>
          <p:cNvSpPr>
            <a:spLocks noGrp="1"/>
          </p:cNvSpPr>
          <p:nvPr>
            <p:ph idx="1"/>
          </p:nvPr>
        </p:nvSpPr>
        <p:spPr>
          <a:xfrm>
            <a:off x="1103313" y="2054819"/>
            <a:ext cx="10021887" cy="4199366"/>
          </a:xfrm>
        </p:spPr>
        <p:txBody>
          <a:bodyPr/>
          <a:lstStyle/>
          <a:p>
            <a:r>
              <a:rPr lang="en-US" dirty="0"/>
              <a:t>An HTML </a:t>
            </a:r>
            <a:r>
              <a:rPr lang="en-US" dirty="0" err="1"/>
              <a:t>iframe</a:t>
            </a:r>
            <a:r>
              <a:rPr lang="en-US" dirty="0"/>
              <a:t> is </a:t>
            </a:r>
            <a:r>
              <a:rPr lang="en-US" dirty="0">
                <a:solidFill>
                  <a:srgbClr val="FFFF00"/>
                </a:solidFill>
              </a:rPr>
              <a:t>used to display a web page within a web page</a:t>
            </a:r>
            <a:r>
              <a:rPr lang="en-US" dirty="0"/>
              <a:t>. </a:t>
            </a:r>
          </a:p>
          <a:p>
            <a:r>
              <a:rPr lang="en-US" dirty="0"/>
              <a:t>The HTML </a:t>
            </a:r>
            <a:r>
              <a:rPr lang="en-US" b="1" dirty="0"/>
              <a:t>&lt;</a:t>
            </a:r>
            <a:r>
              <a:rPr lang="en-US" b="1" dirty="0" err="1"/>
              <a:t>iframe</a:t>
            </a:r>
            <a:r>
              <a:rPr lang="en-US" b="1" dirty="0"/>
              <a:t>&gt;</a:t>
            </a:r>
            <a:r>
              <a:rPr lang="en-US" dirty="0"/>
              <a:t> tag </a:t>
            </a:r>
            <a:r>
              <a:rPr lang="en-US" dirty="0">
                <a:solidFill>
                  <a:srgbClr val="FFFF00"/>
                </a:solidFill>
              </a:rPr>
              <a:t>specifies an inline frame</a:t>
            </a:r>
            <a:r>
              <a:rPr lang="en-US" dirty="0"/>
              <a:t>. </a:t>
            </a:r>
          </a:p>
          <a:p>
            <a:r>
              <a:rPr lang="en-US" dirty="0">
                <a:solidFill>
                  <a:srgbClr val="FFFF00"/>
                </a:solidFill>
              </a:rPr>
              <a:t>An </a:t>
            </a:r>
            <a:r>
              <a:rPr lang="en-US" b="1" i="1" dirty="0">
                <a:solidFill>
                  <a:srgbClr val="FFFF00"/>
                </a:solidFill>
              </a:rPr>
              <a:t>inline frame </a:t>
            </a:r>
            <a:r>
              <a:rPr lang="en-US" dirty="0">
                <a:solidFill>
                  <a:srgbClr val="FFFF00"/>
                </a:solidFill>
              </a:rPr>
              <a:t>is used to embed another document within the current HTML document.</a:t>
            </a:r>
          </a:p>
          <a:p>
            <a:r>
              <a:rPr lang="en-US" dirty="0"/>
              <a:t> Syntax</a:t>
            </a:r>
          </a:p>
          <a:p>
            <a:pPr marL="457200" lvl="1" indent="0">
              <a:buNone/>
            </a:pPr>
            <a:r>
              <a:rPr lang="en-US" dirty="0"/>
              <a:t> &lt;</a:t>
            </a:r>
            <a:r>
              <a:rPr lang="en-US" dirty="0" err="1"/>
              <a:t>iframe</a:t>
            </a:r>
            <a:r>
              <a:rPr lang="en-US" dirty="0"/>
              <a:t> </a:t>
            </a:r>
            <a:r>
              <a:rPr lang="en-US" dirty="0" err="1"/>
              <a:t>src</a:t>
            </a:r>
            <a:r>
              <a:rPr lang="en-US" dirty="0"/>
              <a:t>="</a:t>
            </a:r>
            <a:r>
              <a:rPr lang="en-US" dirty="0" err="1"/>
              <a:t>url</a:t>
            </a:r>
            <a:r>
              <a:rPr lang="en-US" dirty="0"/>
              <a:t>" title="description" &gt;&lt;/</a:t>
            </a:r>
            <a:r>
              <a:rPr lang="en-US" dirty="0" err="1"/>
              <a:t>iframe</a:t>
            </a:r>
            <a:r>
              <a:rPr lang="en-US" dirty="0"/>
              <a:t>&gt; </a:t>
            </a:r>
          </a:p>
          <a:p>
            <a:r>
              <a:rPr lang="en-US" dirty="0"/>
              <a:t>Example:</a:t>
            </a:r>
          </a:p>
          <a:p>
            <a:endParaRPr lang="en-US" dirty="0"/>
          </a:p>
        </p:txBody>
      </p:sp>
      <p:sp>
        <p:nvSpPr>
          <p:cNvPr id="5" name="Date Placeholder 4">
            <a:extLst>
              <a:ext uri="{FF2B5EF4-FFF2-40B4-BE49-F238E27FC236}">
                <a16:creationId xmlns:a16="http://schemas.microsoft.com/office/drawing/2014/main" id="{B8FD2136-B2F3-A349-B819-4EC1AFCEF77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9D3048F-C1BF-7D7F-2DC2-6DB503197CAA}"/>
              </a:ext>
            </a:extLst>
          </p:cNvPr>
          <p:cNvSpPr>
            <a:spLocks noGrp="1"/>
          </p:cNvSpPr>
          <p:nvPr>
            <p:ph type="sldNum" sz="quarter" idx="12"/>
          </p:nvPr>
        </p:nvSpPr>
        <p:spPr/>
        <p:txBody>
          <a:bodyPr/>
          <a:lstStyle/>
          <a:p>
            <a:fld id="{B6F15528-21DE-4FAA-801E-634DDDAF4B2B}" type="slidenum">
              <a:rPr lang="en-US" smtClean="0"/>
              <a:t>152</a:t>
            </a:fld>
            <a:endParaRPr lang="en-US"/>
          </a:p>
        </p:txBody>
      </p:sp>
      <p:sp>
        <p:nvSpPr>
          <p:cNvPr id="4" name="Rectangle 3">
            <a:extLst>
              <a:ext uri="{FF2B5EF4-FFF2-40B4-BE49-F238E27FC236}">
                <a16:creationId xmlns:a16="http://schemas.microsoft.com/office/drawing/2014/main" id="{D27BF11B-3DD7-3455-F37E-0D8C21F9B21A}"/>
              </a:ext>
            </a:extLst>
          </p:cNvPr>
          <p:cNvSpPr/>
          <p:nvPr/>
        </p:nvSpPr>
        <p:spPr>
          <a:xfrm>
            <a:off x="1600200" y="5032375"/>
            <a:ext cx="9906000" cy="533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iframe</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src</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"https://www.pu.edu.np"</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"200"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"300"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title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"Pokhara University"</a:t>
            </a:r>
            <a:r>
              <a:rPr lang="en-US" sz="1400" b="0" dirty="0">
                <a:solidFill>
                  <a:srgbClr val="800000"/>
                </a:solidFill>
                <a:effectLst/>
                <a:latin typeface="Consolas" panose="020B0609020204030204" pitchFamily="49" charset="0"/>
              </a:rPr>
              <a:t>&gt;&lt;/</a:t>
            </a:r>
            <a:r>
              <a:rPr lang="en-US" sz="1400" b="0" dirty="0" err="1">
                <a:solidFill>
                  <a:srgbClr val="800000"/>
                </a:solidFill>
                <a:effectLst/>
                <a:latin typeface="Consolas" panose="020B0609020204030204" pitchFamily="49" charset="0"/>
              </a:rPr>
              <a:t>iframe</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794925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080000" cy="577215"/>
          </a:xfrm>
          <a:prstGeom prst="rect">
            <a:avLst/>
          </a:prstGeom>
        </p:spPr>
        <p:txBody>
          <a:bodyPr vert="horz" wrap="square" lIns="0" tIns="15240" rIns="0" bIns="0" rtlCol="0">
            <a:spAutoFit/>
          </a:bodyPr>
          <a:lstStyle/>
          <a:p>
            <a:pPr marL="12700">
              <a:lnSpc>
                <a:spcPct val="100000"/>
              </a:lnSpc>
              <a:spcBef>
                <a:spcPts val="120"/>
              </a:spcBef>
            </a:pPr>
            <a:r>
              <a:rPr sz="3600" b="1" dirty="0"/>
              <a:t>&lt;frame&gt; </a:t>
            </a:r>
            <a:r>
              <a:rPr sz="3600" dirty="0"/>
              <a:t>Tag Attributes</a:t>
            </a:r>
          </a:p>
        </p:txBody>
      </p:sp>
      <p:sp>
        <p:nvSpPr>
          <p:cNvPr id="5" name="Date Placeholder 4">
            <a:extLst>
              <a:ext uri="{FF2B5EF4-FFF2-40B4-BE49-F238E27FC236}">
                <a16:creationId xmlns:a16="http://schemas.microsoft.com/office/drawing/2014/main" id="{39124B47-5DF7-CFF5-52D4-D449F6572C6A}"/>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C2FC747-E011-CA1B-16BB-2D38BE04464B}"/>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153</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11204663"/>
              </p:ext>
            </p:extLst>
          </p:nvPr>
        </p:nvGraphicFramePr>
        <p:xfrm>
          <a:off x="940549" y="1295907"/>
          <a:ext cx="10244455" cy="4963705"/>
        </p:xfrm>
        <a:graphic>
          <a:graphicData uri="http://schemas.openxmlformats.org/drawingml/2006/table">
            <a:tbl>
              <a:tblPr firstRow="1" bandRow="1">
                <a:tableStyleId>{ED083AE6-46FA-4A59-8FB0-9F97EB10719F}</a:tableStyleId>
              </a:tblPr>
              <a:tblGrid>
                <a:gridCol w="2005330">
                  <a:extLst>
                    <a:ext uri="{9D8B030D-6E8A-4147-A177-3AD203B41FA5}">
                      <a16:colId xmlns:a16="http://schemas.microsoft.com/office/drawing/2014/main" val="20000"/>
                    </a:ext>
                  </a:extLst>
                </a:gridCol>
                <a:gridCol w="8239125">
                  <a:extLst>
                    <a:ext uri="{9D8B030D-6E8A-4147-A177-3AD203B41FA5}">
                      <a16:colId xmlns:a16="http://schemas.microsoft.com/office/drawing/2014/main" val="20001"/>
                    </a:ext>
                  </a:extLst>
                </a:gridCol>
              </a:tblGrid>
              <a:tr h="811022">
                <a:tc>
                  <a:txBody>
                    <a:bodyPr/>
                    <a:lstStyle/>
                    <a:p>
                      <a:pPr>
                        <a:lnSpc>
                          <a:spcPct val="100000"/>
                        </a:lnSpc>
                        <a:spcBef>
                          <a:spcPts val="25"/>
                        </a:spcBef>
                      </a:pPr>
                      <a:endParaRPr sz="1800" spc="0" dirty="0"/>
                    </a:p>
                    <a:p>
                      <a:pPr marL="91440">
                        <a:lnSpc>
                          <a:spcPct val="100000"/>
                        </a:lnSpc>
                      </a:pPr>
                      <a:r>
                        <a:rPr sz="1800" b="1" spc="0" dirty="0">
                          <a:solidFill>
                            <a:srgbClr val="FFFFFF"/>
                          </a:solidFill>
                        </a:rPr>
                        <a:t>Attribute</a:t>
                      </a:r>
                      <a:endParaRPr sz="1800" spc="0" dirty="0">
                        <a:latin typeface="Tahoma"/>
                        <a:cs typeface="Tahoma"/>
                      </a:endParaRPr>
                    </a:p>
                  </a:txBody>
                  <a:tcPr marL="0" marR="0" marT="3175" marB="0"/>
                </a:tc>
                <a:tc>
                  <a:txBody>
                    <a:bodyPr/>
                    <a:lstStyle/>
                    <a:p>
                      <a:pPr>
                        <a:lnSpc>
                          <a:spcPct val="100000"/>
                        </a:lnSpc>
                        <a:spcBef>
                          <a:spcPts val="25"/>
                        </a:spcBef>
                      </a:pPr>
                      <a:endParaRPr sz="1800" spc="0"/>
                    </a:p>
                    <a:p>
                      <a:pPr marL="501650">
                        <a:lnSpc>
                          <a:spcPct val="100000"/>
                        </a:lnSpc>
                      </a:pPr>
                      <a:r>
                        <a:rPr sz="1800" b="1" spc="0" dirty="0">
                          <a:solidFill>
                            <a:srgbClr val="FFFFFF"/>
                          </a:solidFill>
                        </a:rPr>
                        <a:t>Description</a:t>
                      </a:r>
                      <a:endParaRPr sz="1800" spc="0">
                        <a:latin typeface="Tahoma"/>
                        <a:cs typeface="Tahoma"/>
                      </a:endParaRPr>
                    </a:p>
                  </a:txBody>
                  <a:tcPr marL="0" marR="0" marT="3175" marB="0"/>
                </a:tc>
                <a:extLst>
                  <a:ext uri="{0D108BD9-81ED-4DB2-BD59-A6C34878D82A}">
                    <a16:rowId xmlns:a16="http://schemas.microsoft.com/office/drawing/2014/main" val="10000"/>
                  </a:ext>
                </a:extLst>
              </a:tr>
              <a:tr h="889000">
                <a:tc>
                  <a:txBody>
                    <a:bodyPr/>
                    <a:lstStyle/>
                    <a:p>
                      <a:pPr marL="91440">
                        <a:lnSpc>
                          <a:spcPct val="100000"/>
                        </a:lnSpc>
                        <a:spcBef>
                          <a:spcPts val="295"/>
                        </a:spcBef>
                      </a:pPr>
                      <a:r>
                        <a:rPr sz="1800" spc="0" dirty="0"/>
                        <a:t>src</a:t>
                      </a:r>
                      <a:endParaRPr sz="1800" spc="0">
                        <a:latin typeface="Verdana"/>
                        <a:cs typeface="Verdana"/>
                      </a:endParaRPr>
                    </a:p>
                  </a:txBody>
                  <a:tcPr marL="0" marR="0" marT="37465" marB="0"/>
                </a:tc>
                <a:tc>
                  <a:txBody>
                    <a:bodyPr/>
                    <a:lstStyle/>
                    <a:p>
                      <a:pPr marL="501650">
                        <a:lnSpc>
                          <a:spcPct val="100000"/>
                        </a:lnSpc>
                        <a:spcBef>
                          <a:spcPts val="295"/>
                        </a:spcBef>
                      </a:pPr>
                      <a:r>
                        <a:rPr sz="1800" spc="0" dirty="0"/>
                        <a:t>This attribute is </a:t>
                      </a:r>
                      <a:r>
                        <a:rPr sz="1800" spc="0" dirty="0">
                          <a:solidFill>
                            <a:srgbClr val="FFFF00"/>
                          </a:solidFill>
                        </a:rPr>
                        <a:t>used to give the file name </a:t>
                      </a:r>
                      <a:r>
                        <a:rPr sz="1800" spc="0" dirty="0"/>
                        <a:t>that should be loaded in</a:t>
                      </a:r>
                    </a:p>
                    <a:p>
                      <a:pPr marL="501650">
                        <a:lnSpc>
                          <a:spcPct val="100000"/>
                        </a:lnSpc>
                        <a:spcBef>
                          <a:spcPts val="5"/>
                        </a:spcBef>
                      </a:pPr>
                      <a:r>
                        <a:rPr sz="1800" spc="0" dirty="0"/>
                        <a:t>the frame.</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1188719">
                <a:tc>
                  <a:txBody>
                    <a:bodyPr/>
                    <a:lstStyle/>
                    <a:p>
                      <a:pPr marL="91440">
                        <a:lnSpc>
                          <a:spcPct val="100000"/>
                        </a:lnSpc>
                        <a:spcBef>
                          <a:spcPts val="350"/>
                        </a:spcBef>
                      </a:pPr>
                      <a:r>
                        <a:rPr sz="1800" spc="0" dirty="0"/>
                        <a:t>name</a:t>
                      </a:r>
                      <a:endParaRPr sz="1800" spc="0">
                        <a:latin typeface="Verdana"/>
                        <a:cs typeface="Verdana"/>
                      </a:endParaRPr>
                    </a:p>
                  </a:txBody>
                  <a:tcPr marL="0" marR="0" marT="44450" marB="0"/>
                </a:tc>
                <a:tc>
                  <a:txBody>
                    <a:bodyPr/>
                    <a:lstStyle/>
                    <a:p>
                      <a:pPr marL="501650" marR="163830">
                        <a:lnSpc>
                          <a:spcPct val="99700"/>
                        </a:lnSpc>
                        <a:spcBef>
                          <a:spcPts val="355"/>
                        </a:spcBef>
                      </a:pPr>
                      <a:r>
                        <a:rPr sz="1800" spc="0" dirty="0"/>
                        <a:t>This attribute </a:t>
                      </a:r>
                      <a:r>
                        <a:rPr sz="1800" spc="0" dirty="0">
                          <a:solidFill>
                            <a:srgbClr val="FFFF00"/>
                          </a:solidFill>
                        </a:rPr>
                        <a:t>allows us to give a name to the frame</a:t>
                      </a:r>
                      <a:r>
                        <a:rPr sz="1800" spc="0" dirty="0"/>
                        <a:t>. It is used to  indicate which frame a document should be loaded into. This is  especially important when we want to create links in one frame that  load pages into another frame</a:t>
                      </a:r>
                      <a:endParaRPr sz="1800" spc="0" dirty="0">
                        <a:latin typeface="Verdana"/>
                        <a:cs typeface="Verdana"/>
                      </a:endParaRPr>
                    </a:p>
                  </a:txBody>
                  <a:tcPr marL="0" marR="0" marT="45085" marB="0"/>
                </a:tc>
                <a:extLst>
                  <a:ext uri="{0D108BD9-81ED-4DB2-BD59-A6C34878D82A}">
                    <a16:rowId xmlns:a16="http://schemas.microsoft.com/office/drawing/2014/main" val="10002"/>
                  </a:ext>
                </a:extLst>
              </a:tr>
              <a:tr h="1037463">
                <a:tc>
                  <a:txBody>
                    <a:bodyPr/>
                    <a:lstStyle/>
                    <a:p>
                      <a:pPr marL="91440">
                        <a:lnSpc>
                          <a:spcPct val="100000"/>
                        </a:lnSpc>
                        <a:spcBef>
                          <a:spcPts val="355"/>
                        </a:spcBef>
                      </a:pPr>
                      <a:r>
                        <a:rPr sz="1800" spc="0" dirty="0"/>
                        <a:t>frameborder</a:t>
                      </a:r>
                      <a:endParaRPr sz="1800" spc="0">
                        <a:latin typeface="Verdana"/>
                        <a:cs typeface="Verdana"/>
                      </a:endParaRPr>
                    </a:p>
                  </a:txBody>
                  <a:tcPr marL="0" marR="0" marT="45085" marB="0"/>
                </a:tc>
                <a:tc>
                  <a:txBody>
                    <a:bodyPr/>
                    <a:lstStyle/>
                    <a:p>
                      <a:pPr marL="501650">
                        <a:lnSpc>
                          <a:spcPct val="100000"/>
                        </a:lnSpc>
                        <a:spcBef>
                          <a:spcPts val="355"/>
                        </a:spcBef>
                      </a:pPr>
                      <a:r>
                        <a:rPr sz="1800" spc="0" dirty="0"/>
                        <a:t>This attribute </a:t>
                      </a:r>
                      <a:r>
                        <a:rPr sz="1800" spc="0" dirty="0">
                          <a:solidFill>
                            <a:srgbClr val="FFFF00"/>
                          </a:solidFill>
                        </a:rPr>
                        <a:t>specifies whether or not the borders of that frame are</a:t>
                      </a:r>
                    </a:p>
                    <a:p>
                      <a:pPr marL="501650">
                        <a:lnSpc>
                          <a:spcPct val="100000"/>
                        </a:lnSpc>
                        <a:spcBef>
                          <a:spcPts val="5"/>
                        </a:spcBef>
                      </a:pPr>
                      <a:r>
                        <a:rPr sz="1800" spc="0" dirty="0">
                          <a:solidFill>
                            <a:srgbClr val="FFFF00"/>
                          </a:solidFill>
                        </a:rPr>
                        <a:t>shown.</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3"/>
                  </a:ext>
                </a:extLst>
              </a:tr>
              <a:tr h="1037501">
                <a:tc>
                  <a:txBody>
                    <a:bodyPr/>
                    <a:lstStyle/>
                    <a:p>
                      <a:pPr marL="91440">
                        <a:lnSpc>
                          <a:spcPct val="100000"/>
                        </a:lnSpc>
                        <a:spcBef>
                          <a:spcPts val="360"/>
                        </a:spcBef>
                      </a:pPr>
                      <a:r>
                        <a:rPr sz="1800" spc="0" dirty="0"/>
                        <a:t>marginwidth</a:t>
                      </a:r>
                      <a:endParaRPr sz="1800" spc="0">
                        <a:latin typeface="Verdana"/>
                        <a:cs typeface="Verdana"/>
                      </a:endParaRPr>
                    </a:p>
                  </a:txBody>
                  <a:tcPr marL="0" marR="0" marB="0"/>
                </a:tc>
                <a:tc>
                  <a:txBody>
                    <a:bodyPr/>
                    <a:lstStyle/>
                    <a:p>
                      <a:pPr marL="501650">
                        <a:lnSpc>
                          <a:spcPct val="100000"/>
                        </a:lnSpc>
                        <a:spcBef>
                          <a:spcPts val="360"/>
                        </a:spcBef>
                      </a:pPr>
                      <a:r>
                        <a:rPr sz="1800" spc="0" dirty="0"/>
                        <a:t>This attribute </a:t>
                      </a:r>
                      <a:r>
                        <a:rPr sz="1800" spc="0" dirty="0">
                          <a:solidFill>
                            <a:srgbClr val="FFFF00"/>
                          </a:solidFill>
                        </a:rPr>
                        <a:t>allows you to specify the width of the space between</a:t>
                      </a:r>
                    </a:p>
                    <a:p>
                      <a:pPr marL="501650">
                        <a:lnSpc>
                          <a:spcPct val="100000"/>
                        </a:lnSpc>
                        <a:spcBef>
                          <a:spcPts val="5"/>
                        </a:spcBef>
                      </a:pPr>
                      <a:r>
                        <a:rPr sz="1800" spc="0" dirty="0">
                          <a:solidFill>
                            <a:srgbClr val="FFFF00"/>
                          </a:solidFill>
                        </a:rPr>
                        <a:t>the left and right of the frame’s border and frame’ content</a:t>
                      </a:r>
                      <a:endParaRPr sz="1800" spc="0" dirty="0">
                        <a:solidFill>
                          <a:srgbClr val="FFFF00"/>
                        </a:solidFill>
                        <a:latin typeface="Verdana"/>
                        <a:cs typeface="Verdana"/>
                      </a:endParaRPr>
                    </a:p>
                  </a:txBody>
                  <a:tcPr marL="0" marR="0" marB="0"/>
                </a:tc>
                <a:extLst>
                  <a:ext uri="{0D108BD9-81ED-4DB2-BD59-A6C34878D82A}">
                    <a16:rowId xmlns:a16="http://schemas.microsoft.com/office/drawing/2014/main" val="10004"/>
                  </a:ext>
                </a:extLst>
              </a:tr>
            </a:tbl>
          </a:graphicData>
        </a:graphic>
      </p:graphicFrame>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080000" cy="577215"/>
          </a:xfrm>
          <a:prstGeom prst="rect">
            <a:avLst/>
          </a:prstGeom>
        </p:spPr>
        <p:txBody>
          <a:bodyPr vert="horz" wrap="square" lIns="0" tIns="15240" rIns="0" bIns="0" rtlCol="0">
            <a:spAutoFit/>
          </a:bodyPr>
          <a:lstStyle/>
          <a:p>
            <a:pPr marL="12700">
              <a:lnSpc>
                <a:spcPct val="100000"/>
              </a:lnSpc>
              <a:spcBef>
                <a:spcPts val="120"/>
              </a:spcBef>
            </a:pPr>
            <a:r>
              <a:rPr sz="3600" dirty="0"/>
              <a:t>&lt;frame&gt; Tag Attributes</a:t>
            </a:r>
          </a:p>
        </p:txBody>
      </p:sp>
      <p:sp>
        <p:nvSpPr>
          <p:cNvPr id="5" name="Date Placeholder 4">
            <a:extLst>
              <a:ext uri="{FF2B5EF4-FFF2-40B4-BE49-F238E27FC236}">
                <a16:creationId xmlns:a16="http://schemas.microsoft.com/office/drawing/2014/main" id="{0A411F5B-F26C-ADF4-5B1B-8AA97870DC36}"/>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FB7279A-161C-ACEC-9225-92D5CFC0C7FD}"/>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154</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2517756130"/>
              </p:ext>
            </p:extLst>
          </p:nvPr>
        </p:nvGraphicFramePr>
        <p:xfrm>
          <a:off x="940549" y="1295907"/>
          <a:ext cx="10244454" cy="4812473"/>
        </p:xfrm>
        <a:graphic>
          <a:graphicData uri="http://schemas.openxmlformats.org/drawingml/2006/table">
            <a:tbl>
              <a:tblPr firstRow="1" bandRow="1">
                <a:tableStyleId>{ED083AE6-46FA-4A59-8FB0-9F97EB10719F}</a:tableStyleId>
              </a:tblPr>
              <a:tblGrid>
                <a:gridCol w="2044064">
                  <a:extLst>
                    <a:ext uri="{9D8B030D-6E8A-4147-A177-3AD203B41FA5}">
                      <a16:colId xmlns:a16="http://schemas.microsoft.com/office/drawing/2014/main" val="20000"/>
                    </a:ext>
                  </a:extLst>
                </a:gridCol>
                <a:gridCol w="8200390">
                  <a:extLst>
                    <a:ext uri="{9D8B030D-6E8A-4147-A177-3AD203B41FA5}">
                      <a16:colId xmlns:a16="http://schemas.microsoft.com/office/drawing/2014/main" val="20001"/>
                    </a:ext>
                  </a:extLst>
                </a:gridCol>
              </a:tblGrid>
              <a:tr h="811022">
                <a:tc>
                  <a:txBody>
                    <a:bodyPr/>
                    <a:lstStyle/>
                    <a:p>
                      <a:pPr>
                        <a:lnSpc>
                          <a:spcPct val="100000"/>
                        </a:lnSpc>
                        <a:spcBef>
                          <a:spcPts val="25"/>
                        </a:spcBef>
                      </a:pPr>
                      <a:endParaRPr sz="1800" spc="0"/>
                    </a:p>
                    <a:p>
                      <a:pPr marL="91440">
                        <a:lnSpc>
                          <a:spcPct val="100000"/>
                        </a:lnSpc>
                      </a:pPr>
                      <a:r>
                        <a:rPr sz="1800" b="1" spc="0" dirty="0">
                          <a:solidFill>
                            <a:srgbClr val="FFFFFF"/>
                          </a:solidFill>
                        </a:rPr>
                        <a:t>Attribute</a:t>
                      </a:r>
                      <a:endParaRPr sz="1800" spc="0">
                        <a:latin typeface="Tahoma"/>
                        <a:cs typeface="Tahoma"/>
                      </a:endParaRPr>
                    </a:p>
                  </a:txBody>
                  <a:tcPr marL="0" marR="0" marT="3175" marB="0"/>
                </a:tc>
                <a:tc>
                  <a:txBody>
                    <a:bodyPr/>
                    <a:lstStyle/>
                    <a:p>
                      <a:pPr>
                        <a:lnSpc>
                          <a:spcPct val="100000"/>
                        </a:lnSpc>
                        <a:spcBef>
                          <a:spcPts val="25"/>
                        </a:spcBef>
                      </a:pPr>
                      <a:endParaRPr sz="1800" spc="0"/>
                    </a:p>
                    <a:p>
                      <a:pPr marL="463550">
                        <a:lnSpc>
                          <a:spcPct val="100000"/>
                        </a:lnSpc>
                      </a:pPr>
                      <a:r>
                        <a:rPr sz="1800" b="1" spc="0" dirty="0">
                          <a:solidFill>
                            <a:srgbClr val="FFFFFF"/>
                          </a:solidFill>
                        </a:rPr>
                        <a:t>Description</a:t>
                      </a:r>
                      <a:endParaRPr sz="1800" spc="0">
                        <a:latin typeface="Tahoma"/>
                        <a:cs typeface="Tahoma"/>
                      </a:endParaRPr>
                    </a:p>
                  </a:txBody>
                  <a:tcPr marL="0" marR="0" marT="3175" marB="0"/>
                </a:tc>
                <a:extLst>
                  <a:ext uri="{0D108BD9-81ED-4DB2-BD59-A6C34878D82A}">
                    <a16:rowId xmlns:a16="http://schemas.microsoft.com/office/drawing/2014/main" val="10000"/>
                  </a:ext>
                </a:extLst>
              </a:tr>
              <a:tr h="889000">
                <a:tc>
                  <a:txBody>
                    <a:bodyPr/>
                    <a:lstStyle/>
                    <a:p>
                      <a:pPr marL="91440">
                        <a:lnSpc>
                          <a:spcPct val="100000"/>
                        </a:lnSpc>
                        <a:spcBef>
                          <a:spcPts val="295"/>
                        </a:spcBef>
                      </a:pPr>
                      <a:r>
                        <a:rPr sz="1800" spc="0" dirty="0"/>
                        <a:t>Marginheight</a:t>
                      </a:r>
                      <a:endParaRPr sz="1800" spc="0">
                        <a:latin typeface="Verdana"/>
                        <a:cs typeface="Verdana"/>
                      </a:endParaRPr>
                    </a:p>
                  </a:txBody>
                  <a:tcPr marL="0" marR="0" marT="37465" marB="0"/>
                </a:tc>
                <a:tc>
                  <a:txBody>
                    <a:bodyPr/>
                    <a:lstStyle/>
                    <a:p>
                      <a:pPr marL="463550">
                        <a:lnSpc>
                          <a:spcPct val="100000"/>
                        </a:lnSpc>
                        <a:spcBef>
                          <a:spcPts val="295"/>
                        </a:spcBef>
                      </a:pPr>
                      <a:r>
                        <a:rPr sz="1800" spc="0" dirty="0"/>
                        <a:t>This attribute </a:t>
                      </a:r>
                      <a:r>
                        <a:rPr sz="1800" spc="0" dirty="0">
                          <a:solidFill>
                            <a:srgbClr val="FFFF00"/>
                          </a:solidFill>
                        </a:rPr>
                        <a:t>allows you to specify the height of the space between</a:t>
                      </a:r>
                    </a:p>
                    <a:p>
                      <a:pPr marL="463550">
                        <a:lnSpc>
                          <a:spcPct val="100000"/>
                        </a:lnSpc>
                        <a:spcBef>
                          <a:spcPts val="5"/>
                        </a:spcBef>
                      </a:pPr>
                      <a:r>
                        <a:rPr sz="1800" spc="0" dirty="0">
                          <a:solidFill>
                            <a:srgbClr val="FFFF00"/>
                          </a:solidFill>
                        </a:rPr>
                        <a:t>the top and bottom of the frame’s border and its contents</a:t>
                      </a:r>
                      <a:r>
                        <a:rPr sz="1800" spc="0" dirty="0"/>
                        <a:t>.</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1037462">
                <a:tc>
                  <a:txBody>
                    <a:bodyPr/>
                    <a:lstStyle/>
                    <a:p>
                      <a:pPr marL="91440">
                        <a:lnSpc>
                          <a:spcPct val="100000"/>
                        </a:lnSpc>
                        <a:spcBef>
                          <a:spcPts val="350"/>
                        </a:spcBef>
                      </a:pPr>
                      <a:r>
                        <a:rPr sz="1800" spc="0" dirty="0"/>
                        <a:t>Noresize</a:t>
                      </a:r>
                      <a:endParaRPr sz="1800" spc="0">
                        <a:latin typeface="Verdana"/>
                        <a:cs typeface="Verdana"/>
                      </a:endParaRPr>
                    </a:p>
                  </a:txBody>
                  <a:tcPr marL="0" marR="0" marT="44450" marB="0"/>
                </a:tc>
                <a:tc>
                  <a:txBody>
                    <a:bodyPr/>
                    <a:lstStyle/>
                    <a:p>
                      <a:pPr marL="463550">
                        <a:lnSpc>
                          <a:spcPct val="100000"/>
                        </a:lnSpc>
                        <a:spcBef>
                          <a:spcPts val="350"/>
                        </a:spcBef>
                      </a:pPr>
                      <a:r>
                        <a:rPr sz="1800" spc="0" dirty="0"/>
                        <a:t>By default, we can resize any frame by clicking and dragging on the</a:t>
                      </a:r>
                    </a:p>
                    <a:p>
                      <a:pPr marL="463550">
                        <a:lnSpc>
                          <a:spcPct val="100000"/>
                        </a:lnSpc>
                      </a:pPr>
                      <a:r>
                        <a:rPr sz="1800" spc="0" dirty="0"/>
                        <a:t>borders of a frame</a:t>
                      </a:r>
                      <a:endParaRPr sz="1800" spc="0" dirty="0">
                        <a:latin typeface="Verdana"/>
                        <a:cs typeface="Verdana"/>
                      </a:endParaRPr>
                    </a:p>
                  </a:txBody>
                  <a:tcPr marL="0" marR="0" marT="44450" marB="0"/>
                </a:tc>
                <a:extLst>
                  <a:ext uri="{0D108BD9-81ED-4DB2-BD59-A6C34878D82A}">
                    <a16:rowId xmlns:a16="http://schemas.microsoft.com/office/drawing/2014/main" val="10002"/>
                  </a:ext>
                </a:extLst>
              </a:tr>
              <a:tr h="1037463">
                <a:tc>
                  <a:txBody>
                    <a:bodyPr/>
                    <a:lstStyle/>
                    <a:p>
                      <a:pPr marL="91440">
                        <a:lnSpc>
                          <a:spcPct val="100000"/>
                        </a:lnSpc>
                        <a:spcBef>
                          <a:spcPts val="355"/>
                        </a:spcBef>
                      </a:pPr>
                      <a:r>
                        <a:rPr sz="1800" spc="0" dirty="0"/>
                        <a:t>Scrolling</a:t>
                      </a:r>
                      <a:endParaRPr sz="1800" spc="0">
                        <a:latin typeface="Verdana"/>
                        <a:cs typeface="Verdana"/>
                      </a:endParaRPr>
                    </a:p>
                  </a:txBody>
                  <a:tcPr marL="0" marR="0" marT="45085" marB="0"/>
                </a:tc>
                <a:tc>
                  <a:txBody>
                    <a:bodyPr/>
                    <a:lstStyle/>
                    <a:p>
                      <a:pPr marL="463550">
                        <a:lnSpc>
                          <a:spcPct val="100000"/>
                        </a:lnSpc>
                        <a:spcBef>
                          <a:spcPts val="355"/>
                        </a:spcBef>
                      </a:pPr>
                      <a:r>
                        <a:rPr sz="1800" spc="0" dirty="0"/>
                        <a:t>This attribute </a:t>
                      </a:r>
                      <a:r>
                        <a:rPr sz="1800" spc="0" dirty="0">
                          <a:solidFill>
                            <a:srgbClr val="FFFF00"/>
                          </a:solidFill>
                        </a:rPr>
                        <a:t>controls the appearance of the scrollbars </a:t>
                      </a:r>
                      <a:r>
                        <a:rPr sz="1800" spc="0" dirty="0"/>
                        <a:t>that appear</a:t>
                      </a:r>
                    </a:p>
                    <a:p>
                      <a:pPr marL="463550">
                        <a:lnSpc>
                          <a:spcPct val="100000"/>
                        </a:lnSpc>
                        <a:spcBef>
                          <a:spcPts val="5"/>
                        </a:spcBef>
                      </a:pPr>
                      <a:r>
                        <a:rPr sz="1800" spc="0" dirty="0"/>
                        <a:t>on the frame. It takes values either “yes”, ”no” or “auto”.</a:t>
                      </a:r>
                      <a:endParaRPr sz="1800" spc="0" dirty="0">
                        <a:latin typeface="Verdana"/>
                        <a:cs typeface="Verdana"/>
                      </a:endParaRPr>
                    </a:p>
                  </a:txBody>
                  <a:tcPr marL="0" marR="0" marT="45085" marB="0"/>
                </a:tc>
                <a:extLst>
                  <a:ext uri="{0D108BD9-81ED-4DB2-BD59-A6C34878D82A}">
                    <a16:rowId xmlns:a16="http://schemas.microsoft.com/office/drawing/2014/main" val="10003"/>
                  </a:ext>
                </a:extLst>
              </a:tr>
              <a:tr h="1037526">
                <a:tc>
                  <a:txBody>
                    <a:bodyPr/>
                    <a:lstStyle/>
                    <a:p>
                      <a:pPr marL="91440">
                        <a:lnSpc>
                          <a:spcPct val="100000"/>
                        </a:lnSpc>
                        <a:spcBef>
                          <a:spcPts val="360"/>
                        </a:spcBef>
                      </a:pPr>
                      <a:r>
                        <a:rPr sz="1800" spc="0" dirty="0"/>
                        <a:t>Longdesc</a:t>
                      </a:r>
                      <a:endParaRPr sz="1800" spc="0">
                        <a:latin typeface="Verdana"/>
                        <a:cs typeface="Verdana"/>
                      </a:endParaRPr>
                    </a:p>
                  </a:txBody>
                  <a:tcPr marL="0" marR="0" marB="0"/>
                </a:tc>
                <a:tc>
                  <a:txBody>
                    <a:bodyPr/>
                    <a:lstStyle/>
                    <a:p>
                      <a:pPr marL="463550">
                        <a:lnSpc>
                          <a:spcPct val="100000"/>
                        </a:lnSpc>
                        <a:spcBef>
                          <a:spcPts val="360"/>
                        </a:spcBef>
                      </a:pPr>
                      <a:r>
                        <a:rPr sz="1800" spc="0" dirty="0"/>
                        <a:t>This attribute </a:t>
                      </a:r>
                      <a:r>
                        <a:rPr sz="1800" spc="0" dirty="0">
                          <a:solidFill>
                            <a:srgbClr val="FFFF00"/>
                          </a:solidFill>
                        </a:rPr>
                        <a:t>allows you to provide a link to another page containing</a:t>
                      </a:r>
                    </a:p>
                    <a:p>
                      <a:pPr marL="463550">
                        <a:lnSpc>
                          <a:spcPct val="100000"/>
                        </a:lnSpc>
                        <a:spcBef>
                          <a:spcPts val="5"/>
                        </a:spcBef>
                      </a:pPr>
                      <a:r>
                        <a:rPr sz="1800" spc="0" dirty="0">
                          <a:solidFill>
                            <a:srgbClr val="FFFF00"/>
                          </a:solidFill>
                        </a:rPr>
                        <a:t>a long description of the contents of the frame</a:t>
                      </a:r>
                      <a:r>
                        <a:rPr sz="1800" spc="0" dirty="0"/>
                        <a:t>.</a:t>
                      </a:r>
                      <a:endParaRPr sz="1800" spc="0" dirty="0">
                        <a:latin typeface="Verdana"/>
                        <a:cs typeface="Verdana"/>
                      </a:endParaRPr>
                    </a:p>
                  </a:txBody>
                  <a:tcPr marL="0" marR="0" marB="0"/>
                </a:tc>
                <a:extLst>
                  <a:ext uri="{0D108BD9-81ED-4DB2-BD59-A6C34878D82A}">
                    <a16:rowId xmlns:a16="http://schemas.microsoft.com/office/drawing/2014/main" val="10004"/>
                  </a:ext>
                </a:extLst>
              </a:tr>
            </a:tbl>
          </a:graphicData>
        </a:graphic>
      </p:graphicFrame>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5C606-993A-8253-DFCC-8AA746ABE904}"/>
              </a:ext>
            </a:extLst>
          </p:cNvPr>
          <p:cNvSpPr>
            <a:spLocks noGrp="1"/>
          </p:cNvSpPr>
          <p:nvPr>
            <p:ph type="title"/>
          </p:nvPr>
        </p:nvSpPr>
        <p:spPr/>
        <p:txBody>
          <a:bodyPr/>
          <a:lstStyle/>
          <a:p>
            <a:r>
              <a:rPr lang="en-US" sz="4000" dirty="0"/>
              <a:t>2.8 Exploring new elements of HTML5</a:t>
            </a:r>
          </a:p>
        </p:txBody>
      </p:sp>
      <p:sp>
        <p:nvSpPr>
          <p:cNvPr id="3" name="Content Placeholder 2">
            <a:extLst>
              <a:ext uri="{FF2B5EF4-FFF2-40B4-BE49-F238E27FC236}">
                <a16:creationId xmlns:a16="http://schemas.microsoft.com/office/drawing/2014/main" id="{AB74ADF8-FC33-3CA1-AACC-E814224ECF31}"/>
              </a:ext>
            </a:extLst>
          </p:cNvPr>
          <p:cNvSpPr>
            <a:spLocks noGrp="1"/>
          </p:cNvSpPr>
          <p:nvPr>
            <p:ph idx="1"/>
          </p:nvPr>
        </p:nvSpPr>
        <p:spPr>
          <a:xfrm>
            <a:off x="1103313" y="2054819"/>
            <a:ext cx="9945687" cy="4199366"/>
          </a:xfrm>
        </p:spPr>
        <p:txBody>
          <a:bodyPr>
            <a:normAutofit/>
          </a:bodyPr>
          <a:lstStyle/>
          <a:p>
            <a:pPr>
              <a:lnSpc>
                <a:spcPct val="150000"/>
              </a:lnSpc>
            </a:pPr>
            <a:r>
              <a:rPr lang="en-US" sz="1800" dirty="0"/>
              <a:t>HTML5 is the </a:t>
            </a:r>
            <a:r>
              <a:rPr lang="en-US" sz="1800" dirty="0">
                <a:solidFill>
                  <a:srgbClr val="FFFF00"/>
                </a:solidFill>
              </a:rPr>
              <a:t>latest and most enhanced version of HTML.</a:t>
            </a:r>
          </a:p>
          <a:p>
            <a:pPr>
              <a:lnSpc>
                <a:spcPct val="150000"/>
              </a:lnSpc>
            </a:pPr>
            <a:r>
              <a:rPr lang="en-US" sz="1800" dirty="0"/>
              <a:t>HTML is </a:t>
            </a:r>
            <a:r>
              <a:rPr lang="en-US" sz="1800" dirty="0">
                <a:solidFill>
                  <a:srgbClr val="FFFF00"/>
                </a:solidFill>
              </a:rPr>
              <a:t>not a programming language</a:t>
            </a:r>
            <a:r>
              <a:rPr lang="en-US" sz="1800" dirty="0"/>
              <a:t>, but rather a </a:t>
            </a:r>
            <a:r>
              <a:rPr lang="en-US" sz="1800" dirty="0">
                <a:solidFill>
                  <a:srgbClr val="FFFF00"/>
                </a:solidFill>
              </a:rPr>
              <a:t>markup language</a:t>
            </a:r>
            <a:r>
              <a:rPr lang="en-US" sz="1800" dirty="0"/>
              <a:t>.</a:t>
            </a:r>
          </a:p>
          <a:p>
            <a:pPr>
              <a:lnSpc>
                <a:spcPct val="150000"/>
              </a:lnSpc>
            </a:pPr>
            <a:r>
              <a:rPr lang="en-US" sz="1800" dirty="0"/>
              <a:t>HTML5 is the next major revision of the HTML standard superseding HTML 4.01.</a:t>
            </a:r>
          </a:p>
          <a:p>
            <a:pPr>
              <a:lnSpc>
                <a:spcPct val="150000"/>
              </a:lnSpc>
            </a:pPr>
            <a:r>
              <a:rPr lang="en-US" sz="1800" dirty="0"/>
              <a:t>HTML5 is a cooperation between the World Wide Web Consortium (W3C) and  the Web Hypertext Application Technology Working Group (WHATWG)</a:t>
            </a:r>
          </a:p>
          <a:p>
            <a:pPr>
              <a:lnSpc>
                <a:spcPct val="150000"/>
              </a:lnSpc>
            </a:pPr>
            <a:endParaRPr lang="en-US" sz="1800" dirty="0"/>
          </a:p>
        </p:txBody>
      </p:sp>
      <p:sp>
        <p:nvSpPr>
          <p:cNvPr id="4" name="Date Placeholder 3">
            <a:extLst>
              <a:ext uri="{FF2B5EF4-FFF2-40B4-BE49-F238E27FC236}">
                <a16:creationId xmlns:a16="http://schemas.microsoft.com/office/drawing/2014/main" id="{9F773C0E-FB7F-812A-D58F-304DF9546989}"/>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D414DB9-5B06-6F06-0BDB-E6677AAB0BC5}"/>
              </a:ext>
            </a:extLst>
          </p:cNvPr>
          <p:cNvSpPr>
            <a:spLocks noGrp="1"/>
          </p:cNvSpPr>
          <p:nvPr>
            <p:ph type="sldNum" sz="quarter" idx="12"/>
          </p:nvPr>
        </p:nvSpPr>
        <p:spPr/>
        <p:txBody>
          <a:bodyPr/>
          <a:lstStyle/>
          <a:p>
            <a:fld id="{B6F15528-21DE-4FAA-801E-634DDDAF4B2B}" type="slidenum">
              <a:rPr lang="en-US" smtClean="0"/>
              <a:t>155</a:t>
            </a:fld>
            <a:endParaRPr lang="en-US"/>
          </a:p>
        </p:txBody>
      </p:sp>
    </p:spTree>
    <p:extLst>
      <p:ext uri="{BB962C8B-B14F-4D97-AF65-F5344CB8AC3E}">
        <p14:creationId xmlns:p14="http://schemas.microsoft.com/office/powerpoint/2010/main" val="426328879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7062"/>
            <a:ext cx="4697095" cy="664210"/>
          </a:xfrm>
          <a:prstGeom prst="rect">
            <a:avLst/>
          </a:prstGeom>
        </p:spPr>
        <p:txBody>
          <a:bodyPr vert="horz" wrap="square" lIns="0" tIns="17145" rIns="0" bIns="0" rtlCol="0">
            <a:spAutoFit/>
          </a:bodyPr>
          <a:lstStyle/>
          <a:p>
            <a:pPr marL="12700">
              <a:lnSpc>
                <a:spcPct val="100000"/>
              </a:lnSpc>
              <a:spcBef>
                <a:spcPts val="135"/>
              </a:spcBef>
            </a:pPr>
            <a:r>
              <a:rPr dirty="0"/>
              <a:t>HTML5 – New Tags</a:t>
            </a:r>
          </a:p>
        </p:txBody>
      </p:sp>
      <p:sp>
        <p:nvSpPr>
          <p:cNvPr id="5" name="Date Placeholder 4">
            <a:extLst>
              <a:ext uri="{FF2B5EF4-FFF2-40B4-BE49-F238E27FC236}">
                <a16:creationId xmlns:a16="http://schemas.microsoft.com/office/drawing/2014/main" id="{4FABDB2B-C8CE-9C01-FF06-FEE197BE8A21}"/>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107DB9A-A6E9-76AC-080B-159E4E2A9F8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156</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2300154493"/>
              </p:ext>
            </p:extLst>
          </p:nvPr>
        </p:nvGraphicFramePr>
        <p:xfrm>
          <a:off x="639762" y="1196847"/>
          <a:ext cx="10544810" cy="5263727"/>
        </p:xfrm>
        <a:graphic>
          <a:graphicData uri="http://schemas.openxmlformats.org/drawingml/2006/table">
            <a:tbl>
              <a:tblPr firstRow="1" bandRow="1">
                <a:tableStyleId>{ED083AE6-46FA-4A59-8FB0-9F97EB10719F}</a:tableStyleId>
              </a:tblPr>
              <a:tblGrid>
                <a:gridCol w="1804035">
                  <a:extLst>
                    <a:ext uri="{9D8B030D-6E8A-4147-A177-3AD203B41FA5}">
                      <a16:colId xmlns:a16="http://schemas.microsoft.com/office/drawing/2014/main" val="20000"/>
                    </a:ext>
                  </a:extLst>
                </a:gridCol>
                <a:gridCol w="8740775">
                  <a:extLst>
                    <a:ext uri="{9D8B030D-6E8A-4147-A177-3AD203B41FA5}">
                      <a16:colId xmlns:a16="http://schemas.microsoft.com/office/drawing/2014/main" val="20001"/>
                    </a:ext>
                  </a:extLst>
                </a:gridCol>
              </a:tblGrid>
              <a:tr h="836295">
                <a:tc>
                  <a:txBody>
                    <a:bodyPr/>
                    <a:lstStyle/>
                    <a:p>
                      <a:pPr>
                        <a:lnSpc>
                          <a:spcPct val="100000"/>
                        </a:lnSpc>
                        <a:spcBef>
                          <a:spcPts val="10"/>
                        </a:spcBef>
                      </a:pPr>
                      <a:endParaRPr sz="1900" spc="0"/>
                    </a:p>
                    <a:p>
                      <a:pPr marL="91440">
                        <a:lnSpc>
                          <a:spcPct val="100000"/>
                        </a:lnSpc>
                      </a:pPr>
                      <a:r>
                        <a:rPr sz="1800" b="1" spc="0" dirty="0">
                          <a:solidFill>
                            <a:srgbClr val="FFFFFF"/>
                          </a:solidFill>
                        </a:rPr>
                        <a:t>Tag</a:t>
                      </a:r>
                      <a:endParaRPr sz="1800" spc="0">
                        <a:latin typeface="Tahoma"/>
                        <a:cs typeface="Tahoma"/>
                      </a:endParaRPr>
                    </a:p>
                  </a:txBody>
                  <a:tcPr marL="0" marR="0" marT="1270" marB="0"/>
                </a:tc>
                <a:tc>
                  <a:txBody>
                    <a:bodyPr/>
                    <a:lstStyle/>
                    <a:p>
                      <a:pPr>
                        <a:lnSpc>
                          <a:spcPct val="100000"/>
                        </a:lnSpc>
                        <a:spcBef>
                          <a:spcPts val="10"/>
                        </a:spcBef>
                      </a:pPr>
                      <a:endParaRPr sz="1900" spc="0" dirty="0"/>
                    </a:p>
                    <a:p>
                      <a:pPr marL="248920">
                        <a:lnSpc>
                          <a:spcPct val="100000"/>
                        </a:lnSpc>
                      </a:pPr>
                      <a:r>
                        <a:rPr sz="1800" b="1" spc="0" dirty="0">
                          <a:solidFill>
                            <a:srgbClr val="FFFFFF"/>
                          </a:solidFill>
                        </a:rPr>
                        <a:t>Description</a:t>
                      </a:r>
                      <a:endParaRPr sz="1800" spc="0" dirty="0">
                        <a:latin typeface="Tahoma"/>
                        <a:cs typeface="Tahoma"/>
                      </a:endParaRPr>
                    </a:p>
                  </a:txBody>
                  <a:tcPr marL="0" marR="0" marT="1270" marB="0"/>
                </a:tc>
                <a:extLst>
                  <a:ext uri="{0D108BD9-81ED-4DB2-BD59-A6C34878D82A}">
                    <a16:rowId xmlns:a16="http://schemas.microsoft.com/office/drawing/2014/main" val="10000"/>
                  </a:ext>
                </a:extLst>
              </a:tr>
              <a:tr h="654049">
                <a:tc>
                  <a:txBody>
                    <a:bodyPr/>
                    <a:lstStyle/>
                    <a:p>
                      <a:pPr marL="91440">
                        <a:lnSpc>
                          <a:spcPct val="100000"/>
                        </a:lnSpc>
                        <a:spcBef>
                          <a:spcPts val="295"/>
                        </a:spcBef>
                      </a:pPr>
                      <a:r>
                        <a:rPr sz="1800" spc="0" dirty="0"/>
                        <a:t>&lt;article&gt;</a:t>
                      </a:r>
                      <a:endParaRPr sz="1800" spc="0">
                        <a:latin typeface="Verdana"/>
                        <a:cs typeface="Verdana"/>
                      </a:endParaRPr>
                    </a:p>
                  </a:txBody>
                  <a:tcPr marL="0" marR="0" marT="37465" marB="0"/>
                </a:tc>
                <a:tc>
                  <a:txBody>
                    <a:bodyPr/>
                    <a:lstStyle/>
                    <a:p>
                      <a:pPr marL="248920">
                        <a:lnSpc>
                          <a:spcPct val="100000"/>
                        </a:lnSpc>
                        <a:spcBef>
                          <a:spcPts val="295"/>
                        </a:spcBef>
                      </a:pPr>
                      <a:r>
                        <a:rPr sz="1800" spc="0" dirty="0"/>
                        <a:t>Represents an independent piece of content of a document, such as a</a:t>
                      </a:r>
                    </a:p>
                    <a:p>
                      <a:pPr marL="248920">
                        <a:lnSpc>
                          <a:spcPct val="100000"/>
                        </a:lnSpc>
                        <a:spcBef>
                          <a:spcPts val="5"/>
                        </a:spcBef>
                      </a:pPr>
                      <a:r>
                        <a:rPr sz="1800" spc="0" dirty="0">
                          <a:solidFill>
                            <a:srgbClr val="FFFF00"/>
                          </a:solidFill>
                        </a:rPr>
                        <a:t>blog entry or newspaper article</a:t>
                      </a:r>
                      <a:r>
                        <a:rPr sz="1800" spc="0" dirty="0"/>
                        <a:t>.</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759967">
                <a:tc>
                  <a:txBody>
                    <a:bodyPr/>
                    <a:lstStyle/>
                    <a:p>
                      <a:pPr marL="91440">
                        <a:lnSpc>
                          <a:spcPct val="100000"/>
                        </a:lnSpc>
                        <a:spcBef>
                          <a:spcPts val="345"/>
                        </a:spcBef>
                      </a:pPr>
                      <a:r>
                        <a:rPr sz="1800" spc="0" dirty="0"/>
                        <a:t>&lt;aside&gt;</a:t>
                      </a:r>
                      <a:endParaRPr sz="1800" spc="0">
                        <a:latin typeface="Verdana"/>
                        <a:cs typeface="Verdana"/>
                      </a:endParaRPr>
                    </a:p>
                  </a:txBody>
                  <a:tcPr marL="0" marR="0" marT="43815" marB="0"/>
                </a:tc>
                <a:tc>
                  <a:txBody>
                    <a:bodyPr/>
                    <a:lstStyle/>
                    <a:p>
                      <a:pPr marL="248920">
                        <a:lnSpc>
                          <a:spcPct val="100000"/>
                        </a:lnSpc>
                        <a:spcBef>
                          <a:spcPts val="345"/>
                        </a:spcBef>
                      </a:pPr>
                      <a:r>
                        <a:rPr sz="1800" spc="0" dirty="0"/>
                        <a:t>Represents a piece of content that is only </a:t>
                      </a:r>
                      <a:r>
                        <a:rPr sz="1800" spc="0" dirty="0">
                          <a:solidFill>
                            <a:srgbClr val="FFFF00"/>
                          </a:solidFill>
                        </a:rPr>
                        <a:t>slightly related to the rest of the</a:t>
                      </a:r>
                    </a:p>
                    <a:p>
                      <a:pPr marL="248920">
                        <a:lnSpc>
                          <a:spcPct val="100000"/>
                        </a:lnSpc>
                        <a:spcBef>
                          <a:spcPts val="5"/>
                        </a:spcBef>
                      </a:pPr>
                      <a:r>
                        <a:rPr sz="1800" spc="0" dirty="0">
                          <a:solidFill>
                            <a:srgbClr val="FFFF00"/>
                          </a:solidFill>
                        </a:rPr>
                        <a:t>page</a:t>
                      </a:r>
                      <a:endParaRPr sz="1800" spc="0" dirty="0">
                        <a:solidFill>
                          <a:srgbClr val="FFFF00"/>
                        </a:solidFill>
                        <a:latin typeface="Verdana"/>
                        <a:cs typeface="Verdana"/>
                      </a:endParaRPr>
                    </a:p>
                  </a:txBody>
                  <a:tcPr marL="0" marR="0" marT="43815" marB="0"/>
                </a:tc>
                <a:extLst>
                  <a:ext uri="{0D108BD9-81ED-4DB2-BD59-A6C34878D82A}">
                    <a16:rowId xmlns:a16="http://schemas.microsoft.com/office/drawing/2014/main" val="10002"/>
                  </a:ext>
                </a:extLst>
              </a:tr>
              <a:tr h="508888">
                <a:tc>
                  <a:txBody>
                    <a:bodyPr/>
                    <a:lstStyle/>
                    <a:p>
                      <a:pPr marL="91440">
                        <a:lnSpc>
                          <a:spcPct val="100000"/>
                        </a:lnSpc>
                        <a:spcBef>
                          <a:spcPts val="350"/>
                        </a:spcBef>
                      </a:pPr>
                      <a:r>
                        <a:rPr sz="1800" spc="0" dirty="0"/>
                        <a:t>&lt;audio&gt;</a:t>
                      </a:r>
                      <a:endParaRPr sz="1800" spc="0">
                        <a:latin typeface="Verdana"/>
                        <a:cs typeface="Verdana"/>
                      </a:endParaRPr>
                    </a:p>
                  </a:txBody>
                  <a:tcPr marL="0" marR="0" marT="44450" marB="0"/>
                </a:tc>
                <a:tc>
                  <a:txBody>
                    <a:bodyPr/>
                    <a:lstStyle/>
                    <a:p>
                      <a:pPr marL="248920">
                        <a:lnSpc>
                          <a:spcPct val="100000"/>
                        </a:lnSpc>
                        <a:spcBef>
                          <a:spcPts val="350"/>
                        </a:spcBef>
                      </a:pPr>
                      <a:r>
                        <a:rPr sz="1800" spc="0" dirty="0"/>
                        <a:t>Defines an audio file.</a:t>
                      </a:r>
                      <a:endParaRPr sz="1800" spc="0">
                        <a:latin typeface="Verdana"/>
                        <a:cs typeface="Verdana"/>
                      </a:endParaRPr>
                    </a:p>
                  </a:txBody>
                  <a:tcPr marL="0" marR="0" marT="44450" marB="0"/>
                </a:tc>
                <a:extLst>
                  <a:ext uri="{0D108BD9-81ED-4DB2-BD59-A6C34878D82A}">
                    <a16:rowId xmlns:a16="http://schemas.microsoft.com/office/drawing/2014/main" val="10003"/>
                  </a:ext>
                </a:extLst>
              </a:tr>
              <a:tr h="640080">
                <a:tc>
                  <a:txBody>
                    <a:bodyPr/>
                    <a:lstStyle/>
                    <a:p>
                      <a:pPr marL="91440">
                        <a:lnSpc>
                          <a:spcPct val="100000"/>
                        </a:lnSpc>
                        <a:spcBef>
                          <a:spcPts val="355"/>
                        </a:spcBef>
                      </a:pPr>
                      <a:r>
                        <a:rPr sz="1800" spc="0" dirty="0"/>
                        <a:t>&lt;canvas&gt;</a:t>
                      </a:r>
                      <a:endParaRPr sz="1800" spc="0">
                        <a:latin typeface="Verdana"/>
                        <a:cs typeface="Verdana"/>
                      </a:endParaRPr>
                    </a:p>
                  </a:txBody>
                  <a:tcPr marL="0" marR="0" marT="45085" marB="0"/>
                </a:tc>
                <a:tc>
                  <a:txBody>
                    <a:bodyPr/>
                    <a:lstStyle/>
                    <a:p>
                      <a:pPr marL="248920">
                        <a:lnSpc>
                          <a:spcPct val="100000"/>
                        </a:lnSpc>
                        <a:spcBef>
                          <a:spcPts val="355"/>
                        </a:spcBef>
                      </a:pPr>
                      <a:r>
                        <a:rPr sz="1800" spc="0" dirty="0"/>
                        <a:t>This is used for </a:t>
                      </a:r>
                      <a:r>
                        <a:rPr sz="1800" spc="0" dirty="0">
                          <a:solidFill>
                            <a:srgbClr val="FFFF00"/>
                          </a:solidFill>
                        </a:rPr>
                        <a:t>rendering dynamic bitmap graphics </a:t>
                      </a:r>
                      <a:r>
                        <a:rPr sz="1800" spc="0" dirty="0"/>
                        <a:t>on the fly, such as</a:t>
                      </a:r>
                    </a:p>
                    <a:p>
                      <a:pPr marL="248920">
                        <a:lnSpc>
                          <a:spcPct val="100000"/>
                        </a:lnSpc>
                        <a:spcBef>
                          <a:spcPts val="5"/>
                        </a:spcBef>
                      </a:pPr>
                      <a:r>
                        <a:rPr sz="1800" spc="0" dirty="0"/>
                        <a:t>graphs or games.</a:t>
                      </a:r>
                      <a:endParaRPr sz="1800" spc="0" dirty="0">
                        <a:latin typeface="Verdana"/>
                        <a:cs typeface="Verdana"/>
                      </a:endParaRPr>
                    </a:p>
                  </a:txBody>
                  <a:tcPr marL="0" marR="0" marT="45085" marB="0"/>
                </a:tc>
                <a:extLst>
                  <a:ext uri="{0D108BD9-81ED-4DB2-BD59-A6C34878D82A}">
                    <a16:rowId xmlns:a16="http://schemas.microsoft.com/office/drawing/2014/main" val="10004"/>
                  </a:ext>
                </a:extLst>
              </a:tr>
              <a:tr h="794004">
                <a:tc>
                  <a:txBody>
                    <a:bodyPr/>
                    <a:lstStyle/>
                    <a:p>
                      <a:pPr marL="91440">
                        <a:lnSpc>
                          <a:spcPct val="100000"/>
                        </a:lnSpc>
                        <a:spcBef>
                          <a:spcPts val="355"/>
                        </a:spcBef>
                      </a:pPr>
                      <a:r>
                        <a:rPr sz="1800" spc="0" dirty="0"/>
                        <a:t>&lt;command&gt;</a:t>
                      </a:r>
                      <a:endParaRPr sz="1800" spc="0">
                        <a:latin typeface="Verdana"/>
                        <a:cs typeface="Verdana"/>
                      </a:endParaRPr>
                    </a:p>
                  </a:txBody>
                  <a:tcPr marL="0" marR="0" marT="45085" marB="0"/>
                </a:tc>
                <a:tc>
                  <a:txBody>
                    <a:bodyPr/>
                    <a:lstStyle/>
                    <a:p>
                      <a:pPr marL="248920">
                        <a:lnSpc>
                          <a:spcPct val="100000"/>
                        </a:lnSpc>
                        <a:spcBef>
                          <a:spcPts val="355"/>
                        </a:spcBef>
                      </a:pPr>
                      <a:r>
                        <a:rPr sz="1800" spc="0" dirty="0"/>
                        <a:t>Represents a command the user can invoke</a:t>
                      </a:r>
                      <a:endParaRPr sz="1800" spc="0" dirty="0">
                        <a:latin typeface="Verdana"/>
                        <a:cs typeface="Verdana"/>
                      </a:endParaRPr>
                    </a:p>
                  </a:txBody>
                  <a:tcPr marL="0" marR="0" marT="45085" marB="0"/>
                </a:tc>
                <a:extLst>
                  <a:ext uri="{0D108BD9-81ED-4DB2-BD59-A6C34878D82A}">
                    <a16:rowId xmlns:a16="http://schemas.microsoft.com/office/drawing/2014/main" val="10005"/>
                  </a:ext>
                </a:extLst>
              </a:tr>
              <a:tr h="1070444">
                <a:tc>
                  <a:txBody>
                    <a:bodyPr/>
                    <a:lstStyle/>
                    <a:p>
                      <a:pPr marL="91440">
                        <a:lnSpc>
                          <a:spcPct val="100000"/>
                        </a:lnSpc>
                        <a:spcBef>
                          <a:spcPts val="360"/>
                        </a:spcBef>
                      </a:pPr>
                      <a:r>
                        <a:rPr sz="1800" spc="0" dirty="0"/>
                        <a:t>&lt;datalist&gt;</a:t>
                      </a:r>
                      <a:endParaRPr sz="1800" spc="0">
                        <a:latin typeface="Verdana"/>
                        <a:cs typeface="Verdana"/>
                      </a:endParaRPr>
                    </a:p>
                  </a:txBody>
                  <a:tcPr marL="0" marR="0" marB="0"/>
                </a:tc>
                <a:tc>
                  <a:txBody>
                    <a:bodyPr/>
                    <a:lstStyle/>
                    <a:p>
                      <a:pPr marL="248920">
                        <a:lnSpc>
                          <a:spcPct val="100000"/>
                        </a:lnSpc>
                        <a:spcBef>
                          <a:spcPts val="360"/>
                        </a:spcBef>
                      </a:pPr>
                      <a:r>
                        <a:rPr sz="1800" spc="0" dirty="0"/>
                        <a:t>Together with a new list attribute for input can be used to make combobox</a:t>
                      </a:r>
                      <a:endParaRPr sz="1800" spc="0" dirty="0">
                        <a:latin typeface="Verdana"/>
                        <a:cs typeface="Verdana"/>
                      </a:endParaRPr>
                    </a:p>
                  </a:txBody>
                  <a:tcPr marL="0" marR="0" marB="0"/>
                </a:tc>
                <a:extLst>
                  <a:ext uri="{0D108BD9-81ED-4DB2-BD59-A6C34878D82A}">
                    <a16:rowId xmlns:a16="http://schemas.microsoft.com/office/drawing/2014/main" val="10006"/>
                  </a:ext>
                </a:extLst>
              </a:tr>
            </a:tbl>
          </a:graphicData>
        </a:graphic>
      </p:graphicFrame>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4038600" cy="577215"/>
          </a:xfrm>
          <a:prstGeom prst="rect">
            <a:avLst/>
          </a:prstGeom>
        </p:spPr>
        <p:txBody>
          <a:bodyPr vert="horz" wrap="square" lIns="0" tIns="15240" rIns="0" bIns="0" rtlCol="0">
            <a:spAutoFit/>
          </a:bodyPr>
          <a:lstStyle/>
          <a:p>
            <a:pPr marL="12700">
              <a:lnSpc>
                <a:spcPct val="100000"/>
              </a:lnSpc>
              <a:spcBef>
                <a:spcPts val="120"/>
              </a:spcBef>
            </a:pPr>
            <a:r>
              <a:rPr sz="3600" dirty="0"/>
              <a:t>HTML5 – New Tags</a:t>
            </a:r>
          </a:p>
        </p:txBody>
      </p:sp>
      <p:sp>
        <p:nvSpPr>
          <p:cNvPr id="5" name="Date Placeholder 4">
            <a:extLst>
              <a:ext uri="{FF2B5EF4-FFF2-40B4-BE49-F238E27FC236}">
                <a16:creationId xmlns:a16="http://schemas.microsoft.com/office/drawing/2014/main" id="{93CB2A70-E188-F40B-3C56-BA5885925FF9}"/>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9429C8E-151E-5026-9423-145134DD8FA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157</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1236356052"/>
              </p:ext>
            </p:extLst>
          </p:nvPr>
        </p:nvGraphicFramePr>
        <p:xfrm>
          <a:off x="639762" y="1196847"/>
          <a:ext cx="10544175" cy="5148197"/>
        </p:xfrm>
        <a:graphic>
          <a:graphicData uri="http://schemas.openxmlformats.org/drawingml/2006/table">
            <a:tbl>
              <a:tblPr firstRow="1" bandRow="1">
                <a:tableStyleId>{ED083AE6-46FA-4A59-8FB0-9F97EB10719F}</a:tableStyleId>
              </a:tblPr>
              <a:tblGrid>
                <a:gridCol w="1626235">
                  <a:extLst>
                    <a:ext uri="{9D8B030D-6E8A-4147-A177-3AD203B41FA5}">
                      <a16:colId xmlns:a16="http://schemas.microsoft.com/office/drawing/2014/main" val="20000"/>
                    </a:ext>
                  </a:extLst>
                </a:gridCol>
                <a:gridCol w="8917940">
                  <a:extLst>
                    <a:ext uri="{9D8B030D-6E8A-4147-A177-3AD203B41FA5}">
                      <a16:colId xmlns:a16="http://schemas.microsoft.com/office/drawing/2014/main" val="20001"/>
                    </a:ext>
                  </a:extLst>
                </a:gridCol>
              </a:tblGrid>
              <a:tr h="836295">
                <a:tc>
                  <a:txBody>
                    <a:bodyPr/>
                    <a:lstStyle/>
                    <a:p>
                      <a:pPr>
                        <a:lnSpc>
                          <a:spcPct val="100000"/>
                        </a:lnSpc>
                        <a:spcBef>
                          <a:spcPts val="10"/>
                        </a:spcBef>
                      </a:pPr>
                      <a:endParaRPr sz="1900" spc="0"/>
                    </a:p>
                    <a:p>
                      <a:pPr marL="91440">
                        <a:lnSpc>
                          <a:spcPct val="100000"/>
                        </a:lnSpc>
                      </a:pPr>
                      <a:r>
                        <a:rPr sz="1800" b="1" spc="0" dirty="0">
                          <a:solidFill>
                            <a:srgbClr val="FFFFFF"/>
                          </a:solidFill>
                        </a:rPr>
                        <a:t>Tag</a:t>
                      </a:r>
                      <a:endParaRPr sz="1800" spc="0">
                        <a:latin typeface="Tahoma"/>
                        <a:cs typeface="Tahoma"/>
                      </a:endParaRPr>
                    </a:p>
                  </a:txBody>
                  <a:tcPr marL="0" marR="0" marT="1270" marB="0"/>
                </a:tc>
                <a:tc>
                  <a:txBody>
                    <a:bodyPr/>
                    <a:lstStyle/>
                    <a:p>
                      <a:pPr>
                        <a:lnSpc>
                          <a:spcPct val="100000"/>
                        </a:lnSpc>
                        <a:spcBef>
                          <a:spcPts val="10"/>
                        </a:spcBef>
                      </a:pPr>
                      <a:endParaRPr sz="1900" spc="0"/>
                    </a:p>
                    <a:p>
                      <a:pPr marL="426084">
                        <a:lnSpc>
                          <a:spcPct val="100000"/>
                        </a:lnSpc>
                      </a:pPr>
                      <a:r>
                        <a:rPr sz="1800" b="1" spc="0" dirty="0">
                          <a:solidFill>
                            <a:srgbClr val="FFFFFF"/>
                          </a:solidFill>
                        </a:rPr>
                        <a:t>Description</a:t>
                      </a:r>
                      <a:endParaRPr sz="1800" spc="0">
                        <a:latin typeface="Tahoma"/>
                        <a:cs typeface="Tahoma"/>
                      </a:endParaRPr>
                    </a:p>
                  </a:txBody>
                  <a:tcPr marL="0" marR="0" marT="1270" marB="0"/>
                </a:tc>
                <a:extLst>
                  <a:ext uri="{0D108BD9-81ED-4DB2-BD59-A6C34878D82A}">
                    <a16:rowId xmlns:a16="http://schemas.microsoft.com/office/drawing/2014/main" val="10000"/>
                  </a:ext>
                </a:extLst>
              </a:tr>
              <a:tr h="654049">
                <a:tc>
                  <a:txBody>
                    <a:bodyPr/>
                    <a:lstStyle/>
                    <a:p>
                      <a:pPr marL="91440">
                        <a:lnSpc>
                          <a:spcPct val="100000"/>
                        </a:lnSpc>
                        <a:spcBef>
                          <a:spcPts val="295"/>
                        </a:spcBef>
                      </a:pPr>
                      <a:r>
                        <a:rPr sz="1800" spc="0" dirty="0"/>
                        <a:t>&lt;details&gt;</a:t>
                      </a:r>
                      <a:endParaRPr sz="1800" spc="0">
                        <a:latin typeface="Verdana"/>
                        <a:cs typeface="Verdana"/>
                      </a:endParaRPr>
                    </a:p>
                  </a:txBody>
                  <a:tcPr marL="0" marR="0" marT="37465" marB="0"/>
                </a:tc>
                <a:tc>
                  <a:txBody>
                    <a:bodyPr/>
                    <a:lstStyle/>
                    <a:p>
                      <a:pPr marL="426084">
                        <a:lnSpc>
                          <a:spcPct val="100000"/>
                        </a:lnSpc>
                        <a:spcBef>
                          <a:spcPts val="295"/>
                        </a:spcBef>
                      </a:pPr>
                      <a:r>
                        <a:rPr sz="1800" spc="0" dirty="0">
                          <a:solidFill>
                            <a:srgbClr val="FFFF00"/>
                          </a:solidFill>
                        </a:rPr>
                        <a:t>Represents additional information </a:t>
                      </a:r>
                      <a:r>
                        <a:rPr sz="1800" spc="0" dirty="0"/>
                        <a:t>or controls which the user can obtain or</a:t>
                      </a:r>
                    </a:p>
                    <a:p>
                      <a:pPr marL="426084">
                        <a:lnSpc>
                          <a:spcPct val="100000"/>
                        </a:lnSpc>
                        <a:spcBef>
                          <a:spcPts val="5"/>
                        </a:spcBef>
                      </a:pPr>
                      <a:r>
                        <a:rPr lang="en-US" sz="1800" spc="0" dirty="0"/>
                        <a:t>D</a:t>
                      </a:r>
                      <a:r>
                        <a:rPr sz="1800" spc="0" dirty="0"/>
                        <a:t>emand</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513206">
                <a:tc>
                  <a:txBody>
                    <a:bodyPr/>
                    <a:lstStyle/>
                    <a:p>
                      <a:pPr marL="91440">
                        <a:lnSpc>
                          <a:spcPct val="100000"/>
                        </a:lnSpc>
                        <a:spcBef>
                          <a:spcPts val="345"/>
                        </a:spcBef>
                      </a:pPr>
                      <a:r>
                        <a:rPr sz="1800" spc="0" dirty="0"/>
                        <a:t>&lt;embed&gt;</a:t>
                      </a:r>
                      <a:endParaRPr sz="1800" spc="0">
                        <a:latin typeface="Verdana"/>
                        <a:cs typeface="Verdana"/>
                      </a:endParaRPr>
                    </a:p>
                  </a:txBody>
                  <a:tcPr marL="0" marR="0" marT="43815" marB="0"/>
                </a:tc>
                <a:tc>
                  <a:txBody>
                    <a:bodyPr/>
                    <a:lstStyle/>
                    <a:p>
                      <a:pPr marL="426084">
                        <a:lnSpc>
                          <a:spcPct val="100000"/>
                        </a:lnSpc>
                        <a:spcBef>
                          <a:spcPts val="345"/>
                        </a:spcBef>
                      </a:pPr>
                      <a:r>
                        <a:rPr sz="1800" spc="0" dirty="0"/>
                        <a:t>Defines external interactive content or plugin</a:t>
                      </a:r>
                      <a:endParaRPr sz="1800" spc="0" dirty="0">
                        <a:latin typeface="Verdana"/>
                        <a:cs typeface="Verdana"/>
                      </a:endParaRPr>
                    </a:p>
                  </a:txBody>
                  <a:tcPr marL="0" marR="0" marT="43815" marB="0"/>
                </a:tc>
                <a:extLst>
                  <a:ext uri="{0D108BD9-81ED-4DB2-BD59-A6C34878D82A}">
                    <a16:rowId xmlns:a16="http://schemas.microsoft.com/office/drawing/2014/main" val="10002"/>
                  </a:ext>
                </a:extLst>
              </a:tr>
              <a:tr h="640080">
                <a:tc>
                  <a:txBody>
                    <a:bodyPr/>
                    <a:lstStyle/>
                    <a:p>
                      <a:pPr marL="91440">
                        <a:lnSpc>
                          <a:spcPct val="100000"/>
                        </a:lnSpc>
                        <a:spcBef>
                          <a:spcPts val="350"/>
                        </a:spcBef>
                      </a:pPr>
                      <a:r>
                        <a:rPr sz="1800" spc="0" dirty="0"/>
                        <a:t>&lt;figure&gt;</a:t>
                      </a:r>
                      <a:endParaRPr sz="1800" spc="0">
                        <a:latin typeface="Verdana"/>
                        <a:cs typeface="Verdana"/>
                      </a:endParaRPr>
                    </a:p>
                  </a:txBody>
                  <a:tcPr marL="0" marR="0" marT="44450" marB="0"/>
                </a:tc>
                <a:tc>
                  <a:txBody>
                    <a:bodyPr/>
                    <a:lstStyle/>
                    <a:p>
                      <a:pPr marL="426084">
                        <a:lnSpc>
                          <a:spcPct val="100000"/>
                        </a:lnSpc>
                        <a:spcBef>
                          <a:spcPts val="350"/>
                        </a:spcBef>
                      </a:pPr>
                      <a:r>
                        <a:rPr sz="1800" spc="0" dirty="0"/>
                        <a:t>Represents a piece of self-obtained flow content, typically referenced as a</a:t>
                      </a:r>
                    </a:p>
                    <a:p>
                      <a:pPr marL="426084">
                        <a:lnSpc>
                          <a:spcPct val="100000"/>
                        </a:lnSpc>
                        <a:spcBef>
                          <a:spcPts val="5"/>
                        </a:spcBef>
                      </a:pPr>
                      <a:r>
                        <a:rPr sz="1800" spc="0" dirty="0">
                          <a:solidFill>
                            <a:srgbClr val="FFFF00"/>
                          </a:solidFill>
                        </a:rPr>
                        <a:t>single unit from the main flow of the document</a:t>
                      </a:r>
                      <a:r>
                        <a:rPr sz="1800" spc="0" dirty="0"/>
                        <a:t>.</a:t>
                      </a:r>
                      <a:endParaRPr sz="1800" spc="0" dirty="0">
                        <a:latin typeface="Verdana"/>
                        <a:cs typeface="Verdana"/>
                      </a:endParaRPr>
                    </a:p>
                  </a:txBody>
                  <a:tcPr marL="0" marR="0" marT="44450" marB="0"/>
                </a:tc>
                <a:extLst>
                  <a:ext uri="{0D108BD9-81ED-4DB2-BD59-A6C34878D82A}">
                    <a16:rowId xmlns:a16="http://schemas.microsoft.com/office/drawing/2014/main" val="10003"/>
                  </a:ext>
                </a:extLst>
              </a:tr>
              <a:tr h="640080">
                <a:tc>
                  <a:txBody>
                    <a:bodyPr/>
                    <a:lstStyle/>
                    <a:p>
                      <a:pPr marL="91440">
                        <a:lnSpc>
                          <a:spcPct val="100000"/>
                        </a:lnSpc>
                        <a:spcBef>
                          <a:spcPts val="350"/>
                        </a:spcBef>
                      </a:pPr>
                      <a:r>
                        <a:rPr sz="1800" spc="0" dirty="0"/>
                        <a:t>&lt;footer&gt;</a:t>
                      </a:r>
                      <a:endParaRPr sz="1800" spc="0">
                        <a:latin typeface="Verdana"/>
                        <a:cs typeface="Verdana"/>
                      </a:endParaRPr>
                    </a:p>
                  </a:txBody>
                  <a:tcPr marL="0" marR="0" marT="44450" marB="0"/>
                </a:tc>
                <a:tc>
                  <a:txBody>
                    <a:bodyPr/>
                    <a:lstStyle/>
                    <a:p>
                      <a:pPr marL="426084">
                        <a:lnSpc>
                          <a:spcPct val="100000"/>
                        </a:lnSpc>
                        <a:spcBef>
                          <a:spcPts val="350"/>
                        </a:spcBef>
                      </a:pPr>
                      <a:r>
                        <a:rPr sz="1800" spc="0" dirty="0">
                          <a:solidFill>
                            <a:srgbClr val="FFFF00"/>
                          </a:solidFill>
                        </a:rPr>
                        <a:t>Represents a footer for a section </a:t>
                      </a:r>
                      <a:r>
                        <a:rPr sz="1800" spc="0" dirty="0"/>
                        <a:t>and </a:t>
                      </a:r>
                      <a:r>
                        <a:rPr sz="1800" i="1" spc="0" dirty="0"/>
                        <a:t>can obtain information about the</a:t>
                      </a:r>
                    </a:p>
                    <a:p>
                      <a:pPr marL="426084">
                        <a:lnSpc>
                          <a:spcPct val="100000"/>
                        </a:lnSpc>
                        <a:spcBef>
                          <a:spcPts val="10"/>
                        </a:spcBef>
                      </a:pPr>
                      <a:r>
                        <a:rPr sz="1800" i="1" spc="0" dirty="0"/>
                        <a:t>author, copyright information </a:t>
                      </a:r>
                      <a:r>
                        <a:rPr sz="1800" spc="0" dirty="0"/>
                        <a:t>et cetera.</a:t>
                      </a:r>
                      <a:endParaRPr sz="1800" spc="0" dirty="0">
                        <a:latin typeface="Verdana"/>
                        <a:cs typeface="Verdana"/>
                      </a:endParaRPr>
                    </a:p>
                  </a:txBody>
                  <a:tcPr marL="0" marR="0" marT="44450" marB="0"/>
                </a:tc>
                <a:extLst>
                  <a:ext uri="{0D108BD9-81ED-4DB2-BD59-A6C34878D82A}">
                    <a16:rowId xmlns:a16="http://schemas.microsoft.com/office/drawing/2014/main" val="10004"/>
                  </a:ext>
                </a:extLst>
              </a:tr>
              <a:tr h="794131">
                <a:tc>
                  <a:txBody>
                    <a:bodyPr/>
                    <a:lstStyle/>
                    <a:p>
                      <a:pPr marL="91440">
                        <a:lnSpc>
                          <a:spcPct val="100000"/>
                        </a:lnSpc>
                        <a:spcBef>
                          <a:spcPts val="355"/>
                        </a:spcBef>
                      </a:pPr>
                      <a:r>
                        <a:rPr sz="1800" spc="0" dirty="0"/>
                        <a:t>&lt;header&gt;</a:t>
                      </a:r>
                      <a:endParaRPr sz="1800" spc="0">
                        <a:latin typeface="Verdana"/>
                        <a:cs typeface="Verdana"/>
                      </a:endParaRPr>
                    </a:p>
                  </a:txBody>
                  <a:tcPr marL="0" marR="0" marT="45085" marB="0"/>
                </a:tc>
                <a:tc>
                  <a:txBody>
                    <a:bodyPr/>
                    <a:lstStyle/>
                    <a:p>
                      <a:pPr marL="426084">
                        <a:lnSpc>
                          <a:spcPct val="100000"/>
                        </a:lnSpc>
                        <a:spcBef>
                          <a:spcPts val="355"/>
                        </a:spcBef>
                      </a:pPr>
                      <a:r>
                        <a:rPr sz="1800" spc="0" dirty="0">
                          <a:solidFill>
                            <a:srgbClr val="FFFF00"/>
                          </a:solidFill>
                        </a:rPr>
                        <a:t>Represents a group of introductory or navigational aids</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5"/>
                  </a:ext>
                </a:extLst>
              </a:tr>
              <a:tr h="1070356">
                <a:tc>
                  <a:txBody>
                    <a:bodyPr/>
                    <a:lstStyle/>
                    <a:p>
                      <a:pPr marL="91440">
                        <a:lnSpc>
                          <a:spcPct val="100000"/>
                        </a:lnSpc>
                        <a:spcBef>
                          <a:spcPts val="360"/>
                        </a:spcBef>
                      </a:pPr>
                      <a:r>
                        <a:rPr sz="1800" spc="0" dirty="0"/>
                        <a:t>&lt;hgroup&gt;</a:t>
                      </a:r>
                      <a:endParaRPr sz="1800" spc="0">
                        <a:latin typeface="Verdana"/>
                        <a:cs typeface="Verdana"/>
                      </a:endParaRPr>
                    </a:p>
                  </a:txBody>
                  <a:tcPr marL="0" marR="0" marB="0"/>
                </a:tc>
                <a:tc>
                  <a:txBody>
                    <a:bodyPr/>
                    <a:lstStyle/>
                    <a:p>
                      <a:pPr marL="426084">
                        <a:lnSpc>
                          <a:spcPct val="100000"/>
                        </a:lnSpc>
                        <a:spcBef>
                          <a:spcPts val="360"/>
                        </a:spcBef>
                      </a:pPr>
                      <a:r>
                        <a:rPr sz="1800" spc="0" dirty="0">
                          <a:solidFill>
                            <a:srgbClr val="FFFF00"/>
                          </a:solidFill>
                        </a:rPr>
                        <a:t>Represents the header of a section</a:t>
                      </a:r>
                      <a:r>
                        <a:rPr sz="1800" spc="0" dirty="0"/>
                        <a:t>.</a:t>
                      </a:r>
                      <a:endParaRPr sz="1800" spc="0" dirty="0">
                        <a:latin typeface="Verdana"/>
                        <a:cs typeface="Verdana"/>
                      </a:endParaRPr>
                    </a:p>
                  </a:txBody>
                  <a:tcPr marL="0" marR="0" marB="0"/>
                </a:tc>
                <a:extLst>
                  <a:ext uri="{0D108BD9-81ED-4DB2-BD59-A6C34878D82A}">
                    <a16:rowId xmlns:a16="http://schemas.microsoft.com/office/drawing/2014/main" val="10006"/>
                  </a:ext>
                </a:extLst>
              </a:tr>
            </a:tbl>
          </a:graphicData>
        </a:graphic>
      </p:graphicFrame>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4038600" cy="577215"/>
          </a:xfrm>
          <a:prstGeom prst="rect">
            <a:avLst/>
          </a:prstGeom>
        </p:spPr>
        <p:txBody>
          <a:bodyPr vert="horz" wrap="square" lIns="0" tIns="15240" rIns="0" bIns="0" rtlCol="0">
            <a:spAutoFit/>
          </a:bodyPr>
          <a:lstStyle/>
          <a:p>
            <a:pPr marL="12700">
              <a:lnSpc>
                <a:spcPct val="100000"/>
              </a:lnSpc>
              <a:spcBef>
                <a:spcPts val="120"/>
              </a:spcBef>
            </a:pPr>
            <a:r>
              <a:rPr sz="3600" dirty="0"/>
              <a:t>HTML5 – New Tags</a:t>
            </a:r>
          </a:p>
        </p:txBody>
      </p:sp>
      <p:sp>
        <p:nvSpPr>
          <p:cNvPr id="5" name="Date Placeholder 4">
            <a:extLst>
              <a:ext uri="{FF2B5EF4-FFF2-40B4-BE49-F238E27FC236}">
                <a16:creationId xmlns:a16="http://schemas.microsoft.com/office/drawing/2014/main" id="{7FCC94DB-0D4F-0965-C82A-3D96CA56E8F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E8D6EFA0-ABD9-9256-7807-3F70A66E612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158</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1047674783"/>
              </p:ext>
            </p:extLst>
          </p:nvPr>
        </p:nvGraphicFramePr>
        <p:xfrm>
          <a:off x="639762" y="1196847"/>
          <a:ext cx="10544810" cy="5129069"/>
        </p:xfrm>
        <a:graphic>
          <a:graphicData uri="http://schemas.openxmlformats.org/drawingml/2006/table">
            <a:tbl>
              <a:tblPr firstRow="1" bandRow="1">
                <a:tableStyleId>{ED083AE6-46FA-4A59-8FB0-9F97EB10719F}</a:tableStyleId>
              </a:tblPr>
              <a:tblGrid>
                <a:gridCol w="1673225">
                  <a:extLst>
                    <a:ext uri="{9D8B030D-6E8A-4147-A177-3AD203B41FA5}">
                      <a16:colId xmlns:a16="http://schemas.microsoft.com/office/drawing/2014/main" val="20000"/>
                    </a:ext>
                  </a:extLst>
                </a:gridCol>
                <a:gridCol w="8871585">
                  <a:extLst>
                    <a:ext uri="{9D8B030D-6E8A-4147-A177-3AD203B41FA5}">
                      <a16:colId xmlns:a16="http://schemas.microsoft.com/office/drawing/2014/main" val="20001"/>
                    </a:ext>
                  </a:extLst>
                </a:gridCol>
              </a:tblGrid>
              <a:tr h="836295">
                <a:tc>
                  <a:txBody>
                    <a:bodyPr/>
                    <a:lstStyle/>
                    <a:p>
                      <a:pPr>
                        <a:lnSpc>
                          <a:spcPct val="100000"/>
                        </a:lnSpc>
                        <a:spcBef>
                          <a:spcPts val="10"/>
                        </a:spcBef>
                      </a:pPr>
                      <a:endParaRPr sz="1900" spc="0"/>
                    </a:p>
                    <a:p>
                      <a:pPr marL="91440">
                        <a:lnSpc>
                          <a:spcPct val="100000"/>
                        </a:lnSpc>
                      </a:pPr>
                      <a:r>
                        <a:rPr sz="1800" b="1" spc="0" dirty="0">
                          <a:solidFill>
                            <a:srgbClr val="FFFFFF"/>
                          </a:solidFill>
                        </a:rPr>
                        <a:t>Tag</a:t>
                      </a:r>
                      <a:endParaRPr sz="1800" spc="0">
                        <a:latin typeface="Tahoma"/>
                        <a:cs typeface="Tahoma"/>
                      </a:endParaRPr>
                    </a:p>
                  </a:txBody>
                  <a:tcPr marL="0" marR="0" marT="1270" marB="0"/>
                </a:tc>
                <a:tc>
                  <a:txBody>
                    <a:bodyPr/>
                    <a:lstStyle/>
                    <a:p>
                      <a:pPr>
                        <a:lnSpc>
                          <a:spcPct val="100000"/>
                        </a:lnSpc>
                        <a:spcBef>
                          <a:spcPts val="10"/>
                        </a:spcBef>
                      </a:pPr>
                      <a:endParaRPr sz="1900" spc="0"/>
                    </a:p>
                    <a:p>
                      <a:pPr marL="379095">
                        <a:lnSpc>
                          <a:spcPct val="100000"/>
                        </a:lnSpc>
                      </a:pPr>
                      <a:r>
                        <a:rPr sz="1800" b="1" spc="0" dirty="0">
                          <a:solidFill>
                            <a:srgbClr val="FFFFFF"/>
                          </a:solidFill>
                        </a:rPr>
                        <a:t>Description</a:t>
                      </a:r>
                      <a:endParaRPr sz="1800" spc="0">
                        <a:latin typeface="Tahoma"/>
                        <a:cs typeface="Tahoma"/>
                      </a:endParaRPr>
                    </a:p>
                  </a:txBody>
                  <a:tcPr marL="0" marR="0" marT="1270" marB="0"/>
                </a:tc>
                <a:extLst>
                  <a:ext uri="{0D108BD9-81ED-4DB2-BD59-A6C34878D82A}">
                    <a16:rowId xmlns:a16="http://schemas.microsoft.com/office/drawing/2014/main" val="10000"/>
                  </a:ext>
                </a:extLst>
              </a:tr>
              <a:tr h="654049">
                <a:tc>
                  <a:txBody>
                    <a:bodyPr/>
                    <a:lstStyle/>
                    <a:p>
                      <a:pPr marL="91440">
                        <a:lnSpc>
                          <a:spcPct val="100000"/>
                        </a:lnSpc>
                        <a:spcBef>
                          <a:spcPts val="295"/>
                        </a:spcBef>
                      </a:pPr>
                      <a:r>
                        <a:rPr sz="1800" spc="0" dirty="0"/>
                        <a:t>&lt;keygen&gt;</a:t>
                      </a:r>
                      <a:endParaRPr sz="1800" spc="0">
                        <a:latin typeface="Verdana"/>
                        <a:cs typeface="Verdana"/>
                      </a:endParaRPr>
                    </a:p>
                  </a:txBody>
                  <a:tcPr marL="0" marR="0" marT="37465" marB="0"/>
                </a:tc>
                <a:tc>
                  <a:txBody>
                    <a:bodyPr/>
                    <a:lstStyle/>
                    <a:p>
                      <a:pPr marL="379095">
                        <a:lnSpc>
                          <a:spcPct val="100000"/>
                        </a:lnSpc>
                        <a:spcBef>
                          <a:spcPts val="295"/>
                        </a:spcBef>
                      </a:pPr>
                      <a:r>
                        <a:rPr sz="1800" spc="0" dirty="0"/>
                        <a:t>Represents a </a:t>
                      </a:r>
                      <a:r>
                        <a:rPr sz="1800" spc="0" dirty="0">
                          <a:solidFill>
                            <a:srgbClr val="FFFF00"/>
                          </a:solidFill>
                        </a:rPr>
                        <a:t>control for key pair generation</a:t>
                      </a:r>
                      <a:endParaRPr sz="1800" spc="0" dirty="0">
                        <a:solidFill>
                          <a:srgbClr val="FFFF00"/>
                        </a:solidFill>
                        <a:latin typeface="Verdana"/>
                        <a:cs typeface="Verdana"/>
                      </a:endParaRPr>
                    </a:p>
                  </a:txBody>
                  <a:tcPr marL="0" marR="0" marT="37465" marB="0"/>
                </a:tc>
                <a:extLst>
                  <a:ext uri="{0D108BD9-81ED-4DB2-BD59-A6C34878D82A}">
                    <a16:rowId xmlns:a16="http://schemas.microsoft.com/office/drawing/2014/main" val="10001"/>
                  </a:ext>
                </a:extLst>
              </a:tr>
              <a:tr h="640079">
                <a:tc>
                  <a:txBody>
                    <a:bodyPr/>
                    <a:lstStyle/>
                    <a:p>
                      <a:pPr marL="91440">
                        <a:lnSpc>
                          <a:spcPct val="100000"/>
                        </a:lnSpc>
                        <a:spcBef>
                          <a:spcPts val="345"/>
                        </a:spcBef>
                      </a:pPr>
                      <a:r>
                        <a:rPr sz="1800" spc="0" dirty="0"/>
                        <a:t>&lt;mark&gt;</a:t>
                      </a:r>
                      <a:endParaRPr sz="1800" spc="0">
                        <a:latin typeface="Verdana"/>
                        <a:cs typeface="Verdana"/>
                      </a:endParaRPr>
                    </a:p>
                  </a:txBody>
                  <a:tcPr marL="0" marR="0" marT="43815" marB="0"/>
                </a:tc>
                <a:tc>
                  <a:txBody>
                    <a:bodyPr/>
                    <a:lstStyle/>
                    <a:p>
                      <a:pPr marL="379095">
                        <a:lnSpc>
                          <a:spcPct val="100000"/>
                        </a:lnSpc>
                        <a:spcBef>
                          <a:spcPts val="345"/>
                        </a:spcBef>
                      </a:pPr>
                      <a:r>
                        <a:rPr sz="1800" spc="0" dirty="0"/>
                        <a:t>Represents a </a:t>
                      </a:r>
                      <a:r>
                        <a:rPr sz="1800" spc="0" dirty="0">
                          <a:solidFill>
                            <a:srgbClr val="FFFF00"/>
                          </a:solidFill>
                        </a:rPr>
                        <a:t>run of text in one document marked or highlighted for</a:t>
                      </a:r>
                    </a:p>
                    <a:p>
                      <a:pPr marL="379095">
                        <a:lnSpc>
                          <a:spcPct val="100000"/>
                        </a:lnSpc>
                        <a:spcBef>
                          <a:spcPts val="5"/>
                        </a:spcBef>
                      </a:pPr>
                      <a:r>
                        <a:rPr sz="1800" spc="0" dirty="0">
                          <a:solidFill>
                            <a:srgbClr val="FFFF00"/>
                          </a:solidFill>
                        </a:rPr>
                        <a:t>reference purposes</a:t>
                      </a:r>
                      <a:r>
                        <a:rPr sz="1800" spc="0" dirty="0"/>
                        <a:t>, due to its relevance in another context</a:t>
                      </a:r>
                      <a:endParaRPr sz="1800" spc="0" dirty="0">
                        <a:latin typeface="Verdana"/>
                        <a:cs typeface="Verdana"/>
                      </a:endParaRPr>
                    </a:p>
                  </a:txBody>
                  <a:tcPr marL="0" marR="0" marT="43815" marB="0"/>
                </a:tc>
                <a:extLst>
                  <a:ext uri="{0D108BD9-81ED-4DB2-BD59-A6C34878D82A}">
                    <a16:rowId xmlns:a16="http://schemas.microsoft.com/office/drawing/2014/main" val="10002"/>
                  </a:ext>
                </a:extLst>
              </a:tr>
              <a:tr h="509015">
                <a:tc>
                  <a:txBody>
                    <a:bodyPr/>
                    <a:lstStyle/>
                    <a:p>
                      <a:pPr marL="91440">
                        <a:lnSpc>
                          <a:spcPct val="100000"/>
                        </a:lnSpc>
                        <a:spcBef>
                          <a:spcPts val="350"/>
                        </a:spcBef>
                      </a:pPr>
                      <a:r>
                        <a:rPr sz="1800" spc="0" dirty="0"/>
                        <a:t>&lt;meter&gt;</a:t>
                      </a:r>
                      <a:endParaRPr sz="1800" spc="0">
                        <a:latin typeface="Verdana"/>
                        <a:cs typeface="Verdana"/>
                      </a:endParaRPr>
                    </a:p>
                  </a:txBody>
                  <a:tcPr marL="0" marR="0" marT="44450" marB="0"/>
                </a:tc>
                <a:tc>
                  <a:txBody>
                    <a:bodyPr/>
                    <a:lstStyle/>
                    <a:p>
                      <a:pPr marL="379095">
                        <a:lnSpc>
                          <a:spcPct val="100000"/>
                        </a:lnSpc>
                        <a:spcBef>
                          <a:spcPts val="350"/>
                        </a:spcBef>
                      </a:pPr>
                      <a:r>
                        <a:rPr sz="1800" spc="0" dirty="0"/>
                        <a:t>Represents a </a:t>
                      </a:r>
                      <a:r>
                        <a:rPr sz="1800" spc="0" dirty="0">
                          <a:solidFill>
                            <a:srgbClr val="FFFF00"/>
                          </a:solidFill>
                        </a:rPr>
                        <a:t>measurement, such as disk usage</a:t>
                      </a:r>
                      <a:endParaRPr sz="1800" spc="0" dirty="0">
                        <a:solidFill>
                          <a:srgbClr val="FFFF00"/>
                        </a:solidFill>
                        <a:latin typeface="Verdana"/>
                        <a:cs typeface="Verdana"/>
                      </a:endParaRPr>
                    </a:p>
                  </a:txBody>
                  <a:tcPr marL="0" marR="0" marT="44450" marB="0"/>
                </a:tc>
                <a:extLst>
                  <a:ext uri="{0D108BD9-81ED-4DB2-BD59-A6C34878D82A}">
                    <a16:rowId xmlns:a16="http://schemas.microsoft.com/office/drawing/2014/main" val="10003"/>
                  </a:ext>
                </a:extLst>
              </a:tr>
              <a:tr h="625221">
                <a:tc>
                  <a:txBody>
                    <a:bodyPr/>
                    <a:lstStyle/>
                    <a:p>
                      <a:pPr marL="91440">
                        <a:lnSpc>
                          <a:spcPct val="100000"/>
                        </a:lnSpc>
                        <a:spcBef>
                          <a:spcPts val="350"/>
                        </a:spcBef>
                      </a:pPr>
                      <a:r>
                        <a:rPr sz="1800" spc="0" dirty="0"/>
                        <a:t>&lt;nav&gt;</a:t>
                      </a:r>
                      <a:endParaRPr sz="1800" spc="0">
                        <a:latin typeface="Verdana"/>
                        <a:cs typeface="Verdana"/>
                      </a:endParaRPr>
                    </a:p>
                  </a:txBody>
                  <a:tcPr marL="0" marR="0" marT="44450" marB="0"/>
                </a:tc>
                <a:tc>
                  <a:txBody>
                    <a:bodyPr/>
                    <a:lstStyle/>
                    <a:p>
                      <a:pPr marL="379095">
                        <a:lnSpc>
                          <a:spcPct val="100000"/>
                        </a:lnSpc>
                        <a:spcBef>
                          <a:spcPts val="350"/>
                        </a:spcBef>
                      </a:pPr>
                      <a:r>
                        <a:rPr sz="1800" spc="0" dirty="0"/>
                        <a:t>Represents a </a:t>
                      </a:r>
                      <a:r>
                        <a:rPr sz="1800" spc="0" dirty="0">
                          <a:solidFill>
                            <a:srgbClr val="FFFF00"/>
                          </a:solidFill>
                        </a:rPr>
                        <a:t>section of the document intended for navigation</a:t>
                      </a:r>
                      <a:endParaRPr sz="1800" spc="0" dirty="0">
                        <a:solidFill>
                          <a:srgbClr val="FFFF00"/>
                        </a:solidFill>
                        <a:latin typeface="Verdana"/>
                        <a:cs typeface="Verdana"/>
                      </a:endParaRPr>
                    </a:p>
                  </a:txBody>
                  <a:tcPr marL="0" marR="0" marT="44450" marB="0"/>
                </a:tc>
                <a:extLst>
                  <a:ext uri="{0D108BD9-81ED-4DB2-BD59-A6C34878D82A}">
                    <a16:rowId xmlns:a16="http://schemas.microsoft.com/office/drawing/2014/main" val="10004"/>
                  </a:ext>
                </a:extLst>
              </a:tr>
              <a:tr h="794004">
                <a:tc>
                  <a:txBody>
                    <a:bodyPr/>
                    <a:lstStyle/>
                    <a:p>
                      <a:pPr marL="91440">
                        <a:lnSpc>
                          <a:spcPct val="100000"/>
                        </a:lnSpc>
                        <a:spcBef>
                          <a:spcPts val="355"/>
                        </a:spcBef>
                      </a:pPr>
                      <a:r>
                        <a:rPr sz="1800" spc="0" dirty="0"/>
                        <a:t>&lt;output&gt;</a:t>
                      </a:r>
                      <a:endParaRPr sz="1800" spc="0">
                        <a:latin typeface="Verdana"/>
                        <a:cs typeface="Verdana"/>
                      </a:endParaRPr>
                    </a:p>
                  </a:txBody>
                  <a:tcPr marL="0" marR="0" marT="45085" marB="0"/>
                </a:tc>
                <a:tc>
                  <a:txBody>
                    <a:bodyPr/>
                    <a:lstStyle/>
                    <a:p>
                      <a:pPr marL="379095">
                        <a:lnSpc>
                          <a:spcPct val="100000"/>
                        </a:lnSpc>
                        <a:spcBef>
                          <a:spcPts val="355"/>
                        </a:spcBef>
                      </a:pPr>
                      <a:r>
                        <a:rPr sz="1800" spc="0" dirty="0">
                          <a:solidFill>
                            <a:srgbClr val="FFFF00"/>
                          </a:solidFill>
                        </a:rPr>
                        <a:t>Represents some type of output</a:t>
                      </a:r>
                      <a:r>
                        <a:rPr sz="1800" spc="0" dirty="0"/>
                        <a:t>, such as form a calculation done through</a:t>
                      </a:r>
                    </a:p>
                    <a:p>
                      <a:pPr marL="379095">
                        <a:lnSpc>
                          <a:spcPct val="100000"/>
                        </a:lnSpc>
                        <a:spcBef>
                          <a:spcPts val="5"/>
                        </a:spcBef>
                      </a:pPr>
                      <a:r>
                        <a:rPr sz="1800" spc="0" dirty="0"/>
                        <a:t>scripting</a:t>
                      </a:r>
                      <a:endParaRPr sz="1800" spc="0" dirty="0">
                        <a:latin typeface="Verdana"/>
                        <a:cs typeface="Verdana"/>
                      </a:endParaRPr>
                    </a:p>
                  </a:txBody>
                  <a:tcPr marL="0" marR="0" marT="45085" marB="0"/>
                </a:tc>
                <a:extLst>
                  <a:ext uri="{0D108BD9-81ED-4DB2-BD59-A6C34878D82A}">
                    <a16:rowId xmlns:a16="http://schemas.microsoft.com/office/drawing/2014/main" val="10005"/>
                  </a:ext>
                </a:extLst>
              </a:tr>
              <a:tr h="1070406">
                <a:tc>
                  <a:txBody>
                    <a:bodyPr/>
                    <a:lstStyle/>
                    <a:p>
                      <a:pPr marL="91440">
                        <a:lnSpc>
                          <a:spcPct val="100000"/>
                        </a:lnSpc>
                        <a:spcBef>
                          <a:spcPts val="360"/>
                        </a:spcBef>
                      </a:pPr>
                      <a:r>
                        <a:rPr sz="1800" spc="0" dirty="0"/>
                        <a:t>&lt;progress&gt;</a:t>
                      </a:r>
                      <a:endParaRPr sz="1800" spc="0">
                        <a:latin typeface="Verdana"/>
                        <a:cs typeface="Verdana"/>
                      </a:endParaRPr>
                    </a:p>
                  </a:txBody>
                  <a:tcPr marL="0" marR="0" marB="0"/>
                </a:tc>
                <a:tc>
                  <a:txBody>
                    <a:bodyPr/>
                    <a:lstStyle/>
                    <a:p>
                      <a:pPr marL="379095">
                        <a:lnSpc>
                          <a:spcPct val="100000"/>
                        </a:lnSpc>
                        <a:spcBef>
                          <a:spcPts val="360"/>
                        </a:spcBef>
                      </a:pPr>
                      <a:r>
                        <a:rPr sz="1800" spc="0" dirty="0">
                          <a:solidFill>
                            <a:srgbClr val="FFFF00"/>
                          </a:solidFill>
                        </a:rPr>
                        <a:t>Represents a completion of a task</a:t>
                      </a:r>
                      <a:r>
                        <a:rPr sz="1800" spc="0" dirty="0"/>
                        <a:t>, such as </a:t>
                      </a:r>
                      <a:r>
                        <a:rPr sz="1800" spc="0" dirty="0">
                          <a:solidFill>
                            <a:srgbClr val="FFFF00"/>
                          </a:solidFill>
                        </a:rPr>
                        <a:t>downloading</a:t>
                      </a:r>
                      <a:r>
                        <a:rPr sz="1800" spc="0" dirty="0"/>
                        <a:t> or when</a:t>
                      </a:r>
                    </a:p>
                    <a:p>
                      <a:pPr marL="379095">
                        <a:lnSpc>
                          <a:spcPct val="100000"/>
                        </a:lnSpc>
                        <a:spcBef>
                          <a:spcPts val="5"/>
                        </a:spcBef>
                      </a:pPr>
                      <a:r>
                        <a:rPr sz="1800" spc="0" dirty="0"/>
                        <a:t>performing a series of expensive operations</a:t>
                      </a:r>
                      <a:endParaRPr sz="1800" spc="0" dirty="0">
                        <a:latin typeface="Verdana"/>
                        <a:cs typeface="Verdana"/>
                      </a:endParaRPr>
                    </a:p>
                  </a:txBody>
                  <a:tcPr marL="0" marR="0" marB="0"/>
                </a:tc>
                <a:extLst>
                  <a:ext uri="{0D108BD9-81ED-4DB2-BD59-A6C34878D82A}">
                    <a16:rowId xmlns:a16="http://schemas.microsoft.com/office/drawing/2014/main" val="10006"/>
                  </a:ext>
                </a:extLst>
              </a:tr>
            </a:tbl>
          </a:graphicData>
        </a:graphic>
      </p:graphicFrame>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4038600" cy="577215"/>
          </a:xfrm>
          <a:prstGeom prst="rect">
            <a:avLst/>
          </a:prstGeom>
        </p:spPr>
        <p:txBody>
          <a:bodyPr vert="horz" wrap="square" lIns="0" tIns="15240" rIns="0" bIns="0" rtlCol="0">
            <a:spAutoFit/>
          </a:bodyPr>
          <a:lstStyle/>
          <a:p>
            <a:pPr marL="12700">
              <a:lnSpc>
                <a:spcPct val="100000"/>
              </a:lnSpc>
              <a:spcBef>
                <a:spcPts val="120"/>
              </a:spcBef>
            </a:pPr>
            <a:r>
              <a:rPr sz="3600" dirty="0"/>
              <a:t>HTML5 – New Tags</a:t>
            </a:r>
          </a:p>
        </p:txBody>
      </p:sp>
      <p:sp>
        <p:nvSpPr>
          <p:cNvPr id="5" name="Date Placeholder 4">
            <a:extLst>
              <a:ext uri="{FF2B5EF4-FFF2-40B4-BE49-F238E27FC236}">
                <a16:creationId xmlns:a16="http://schemas.microsoft.com/office/drawing/2014/main" id="{5CABA5AB-C9E3-D4AC-CCFA-0C4CF1FD0DC5}"/>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BCB1D3DB-0A0C-7D8B-8FD1-FC435E425068}"/>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159</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3499304334"/>
              </p:ext>
            </p:extLst>
          </p:nvPr>
        </p:nvGraphicFramePr>
        <p:xfrm>
          <a:off x="639762" y="1196847"/>
          <a:ext cx="10544810" cy="5002222"/>
        </p:xfrm>
        <a:graphic>
          <a:graphicData uri="http://schemas.openxmlformats.org/drawingml/2006/table">
            <a:tbl>
              <a:tblPr firstRow="1" bandRow="1">
                <a:tableStyleId>{ED083AE6-46FA-4A59-8FB0-9F97EB10719F}</a:tableStyleId>
              </a:tblPr>
              <a:tblGrid>
                <a:gridCol w="1612900">
                  <a:extLst>
                    <a:ext uri="{9D8B030D-6E8A-4147-A177-3AD203B41FA5}">
                      <a16:colId xmlns:a16="http://schemas.microsoft.com/office/drawing/2014/main" val="20000"/>
                    </a:ext>
                  </a:extLst>
                </a:gridCol>
                <a:gridCol w="8931910">
                  <a:extLst>
                    <a:ext uri="{9D8B030D-6E8A-4147-A177-3AD203B41FA5}">
                      <a16:colId xmlns:a16="http://schemas.microsoft.com/office/drawing/2014/main" val="20001"/>
                    </a:ext>
                  </a:extLst>
                </a:gridCol>
              </a:tblGrid>
              <a:tr h="836295">
                <a:tc>
                  <a:txBody>
                    <a:bodyPr/>
                    <a:lstStyle/>
                    <a:p>
                      <a:pPr>
                        <a:lnSpc>
                          <a:spcPct val="100000"/>
                        </a:lnSpc>
                        <a:spcBef>
                          <a:spcPts val="10"/>
                        </a:spcBef>
                      </a:pPr>
                      <a:endParaRPr sz="1900" spc="0"/>
                    </a:p>
                    <a:p>
                      <a:pPr marL="91440">
                        <a:lnSpc>
                          <a:spcPct val="100000"/>
                        </a:lnSpc>
                      </a:pPr>
                      <a:r>
                        <a:rPr sz="1800" b="1" spc="0" dirty="0">
                          <a:solidFill>
                            <a:srgbClr val="FFFFFF"/>
                          </a:solidFill>
                        </a:rPr>
                        <a:t>Tag</a:t>
                      </a:r>
                      <a:endParaRPr sz="1800" spc="0">
                        <a:latin typeface="Tahoma"/>
                        <a:cs typeface="Tahoma"/>
                      </a:endParaRPr>
                    </a:p>
                  </a:txBody>
                  <a:tcPr marL="0" marR="0" marT="1270" marB="0"/>
                </a:tc>
                <a:tc>
                  <a:txBody>
                    <a:bodyPr/>
                    <a:lstStyle/>
                    <a:p>
                      <a:pPr>
                        <a:lnSpc>
                          <a:spcPct val="100000"/>
                        </a:lnSpc>
                        <a:spcBef>
                          <a:spcPts val="10"/>
                        </a:spcBef>
                      </a:pPr>
                      <a:endParaRPr sz="1900" spc="0"/>
                    </a:p>
                    <a:p>
                      <a:pPr marL="439420">
                        <a:lnSpc>
                          <a:spcPct val="100000"/>
                        </a:lnSpc>
                      </a:pPr>
                      <a:r>
                        <a:rPr sz="1800" b="1" spc="0" dirty="0">
                          <a:solidFill>
                            <a:srgbClr val="FFFFFF"/>
                          </a:solidFill>
                        </a:rPr>
                        <a:t>Description</a:t>
                      </a:r>
                      <a:endParaRPr sz="1800" spc="0">
                        <a:latin typeface="Tahoma"/>
                        <a:cs typeface="Tahoma"/>
                      </a:endParaRPr>
                    </a:p>
                  </a:txBody>
                  <a:tcPr marL="0" marR="0" marT="1270" marB="0"/>
                </a:tc>
                <a:extLst>
                  <a:ext uri="{0D108BD9-81ED-4DB2-BD59-A6C34878D82A}">
                    <a16:rowId xmlns:a16="http://schemas.microsoft.com/office/drawing/2014/main" val="10000"/>
                  </a:ext>
                </a:extLst>
              </a:tr>
              <a:tr h="654049">
                <a:tc>
                  <a:txBody>
                    <a:bodyPr/>
                    <a:lstStyle/>
                    <a:p>
                      <a:pPr marL="91440">
                        <a:lnSpc>
                          <a:spcPct val="100000"/>
                        </a:lnSpc>
                        <a:spcBef>
                          <a:spcPts val="295"/>
                        </a:spcBef>
                      </a:pPr>
                      <a:r>
                        <a:rPr sz="1800" spc="0" dirty="0"/>
                        <a:t>&lt;ruby&gt;</a:t>
                      </a:r>
                      <a:endParaRPr sz="1800" spc="0">
                        <a:latin typeface="Verdana"/>
                        <a:cs typeface="Verdana"/>
                      </a:endParaRPr>
                    </a:p>
                  </a:txBody>
                  <a:tcPr marL="0" marR="0" marT="37465" marB="0"/>
                </a:tc>
                <a:tc>
                  <a:txBody>
                    <a:bodyPr/>
                    <a:lstStyle/>
                    <a:p>
                      <a:pPr marL="439420">
                        <a:lnSpc>
                          <a:spcPct val="100000"/>
                        </a:lnSpc>
                        <a:spcBef>
                          <a:spcPts val="295"/>
                        </a:spcBef>
                      </a:pPr>
                      <a:r>
                        <a:rPr sz="1800" spc="0" dirty="0"/>
                        <a:t>Together with </a:t>
                      </a:r>
                      <a:r>
                        <a:rPr sz="1800" spc="0" dirty="0">
                          <a:solidFill>
                            <a:srgbClr val="FFFF00"/>
                          </a:solidFill>
                        </a:rPr>
                        <a:t>&lt;rt&gt; and &lt;rp&gt; allow for marking up ruby annotations</a:t>
                      </a:r>
                      <a:endParaRPr sz="1800" spc="0" dirty="0">
                        <a:solidFill>
                          <a:srgbClr val="FFFF00"/>
                        </a:solidFill>
                        <a:latin typeface="Verdana"/>
                        <a:cs typeface="Verdana"/>
                      </a:endParaRPr>
                    </a:p>
                  </a:txBody>
                  <a:tcPr marL="0" marR="0" marT="37465" marB="0"/>
                </a:tc>
                <a:extLst>
                  <a:ext uri="{0D108BD9-81ED-4DB2-BD59-A6C34878D82A}">
                    <a16:rowId xmlns:a16="http://schemas.microsoft.com/office/drawing/2014/main" val="10001"/>
                  </a:ext>
                </a:extLst>
              </a:tr>
              <a:tr h="513206">
                <a:tc>
                  <a:txBody>
                    <a:bodyPr/>
                    <a:lstStyle/>
                    <a:p>
                      <a:pPr marL="91440">
                        <a:lnSpc>
                          <a:spcPct val="100000"/>
                        </a:lnSpc>
                        <a:spcBef>
                          <a:spcPts val="345"/>
                        </a:spcBef>
                      </a:pPr>
                      <a:r>
                        <a:rPr sz="1800" spc="0" dirty="0"/>
                        <a:t>&lt;section&gt;</a:t>
                      </a:r>
                      <a:endParaRPr sz="1800" spc="0">
                        <a:latin typeface="Verdana"/>
                        <a:cs typeface="Verdana"/>
                      </a:endParaRPr>
                    </a:p>
                  </a:txBody>
                  <a:tcPr marL="0" marR="0" marT="43815" marB="0"/>
                </a:tc>
                <a:tc>
                  <a:txBody>
                    <a:bodyPr/>
                    <a:lstStyle/>
                    <a:p>
                      <a:pPr marL="439420">
                        <a:lnSpc>
                          <a:spcPct val="100000"/>
                        </a:lnSpc>
                        <a:spcBef>
                          <a:spcPts val="345"/>
                        </a:spcBef>
                      </a:pPr>
                      <a:r>
                        <a:rPr sz="1800" spc="0" dirty="0"/>
                        <a:t>Represents a </a:t>
                      </a:r>
                      <a:r>
                        <a:rPr sz="1800" spc="0" dirty="0">
                          <a:solidFill>
                            <a:srgbClr val="FFFF00"/>
                          </a:solidFill>
                        </a:rPr>
                        <a:t>generic document or application section</a:t>
                      </a:r>
                      <a:endParaRPr sz="1800" spc="0" dirty="0">
                        <a:solidFill>
                          <a:srgbClr val="FFFF00"/>
                        </a:solidFill>
                        <a:latin typeface="Verdana"/>
                        <a:cs typeface="Verdana"/>
                      </a:endParaRPr>
                    </a:p>
                  </a:txBody>
                  <a:tcPr marL="0" marR="0" marT="43815" marB="0"/>
                </a:tc>
                <a:extLst>
                  <a:ext uri="{0D108BD9-81ED-4DB2-BD59-A6C34878D82A}">
                    <a16:rowId xmlns:a16="http://schemas.microsoft.com/office/drawing/2014/main" val="10002"/>
                  </a:ext>
                </a:extLst>
              </a:tr>
              <a:tr h="509016">
                <a:tc>
                  <a:txBody>
                    <a:bodyPr/>
                    <a:lstStyle/>
                    <a:p>
                      <a:pPr marL="91440">
                        <a:lnSpc>
                          <a:spcPct val="100000"/>
                        </a:lnSpc>
                        <a:spcBef>
                          <a:spcPts val="350"/>
                        </a:spcBef>
                      </a:pPr>
                      <a:r>
                        <a:rPr sz="1800" spc="0" dirty="0"/>
                        <a:t>&lt;time&gt;</a:t>
                      </a:r>
                      <a:endParaRPr sz="1800" spc="0">
                        <a:latin typeface="Verdana"/>
                        <a:cs typeface="Verdana"/>
                      </a:endParaRPr>
                    </a:p>
                  </a:txBody>
                  <a:tcPr marL="0" marR="0" marT="44450" marB="0"/>
                </a:tc>
                <a:tc>
                  <a:txBody>
                    <a:bodyPr/>
                    <a:lstStyle/>
                    <a:p>
                      <a:pPr marL="439420">
                        <a:lnSpc>
                          <a:spcPct val="100000"/>
                        </a:lnSpc>
                        <a:spcBef>
                          <a:spcPts val="350"/>
                        </a:spcBef>
                      </a:pPr>
                      <a:r>
                        <a:rPr sz="1800" spc="0" dirty="0"/>
                        <a:t>Represents a </a:t>
                      </a:r>
                      <a:r>
                        <a:rPr sz="1800" spc="0" dirty="0">
                          <a:solidFill>
                            <a:srgbClr val="FFFF00"/>
                          </a:solidFill>
                        </a:rPr>
                        <a:t>date and/or time</a:t>
                      </a:r>
                      <a:endParaRPr sz="1800" spc="0" dirty="0">
                        <a:solidFill>
                          <a:srgbClr val="FFFF00"/>
                        </a:solidFill>
                        <a:latin typeface="Verdana"/>
                        <a:cs typeface="Verdana"/>
                      </a:endParaRPr>
                    </a:p>
                  </a:txBody>
                  <a:tcPr marL="0" marR="0" marT="44450" marB="0"/>
                </a:tc>
                <a:extLst>
                  <a:ext uri="{0D108BD9-81ED-4DB2-BD59-A6C34878D82A}">
                    <a16:rowId xmlns:a16="http://schemas.microsoft.com/office/drawing/2014/main" val="10003"/>
                  </a:ext>
                </a:extLst>
              </a:tr>
              <a:tr h="625220">
                <a:tc>
                  <a:txBody>
                    <a:bodyPr/>
                    <a:lstStyle/>
                    <a:p>
                      <a:pPr marL="91440">
                        <a:lnSpc>
                          <a:spcPct val="100000"/>
                        </a:lnSpc>
                        <a:spcBef>
                          <a:spcPts val="350"/>
                        </a:spcBef>
                      </a:pPr>
                      <a:r>
                        <a:rPr sz="1800" spc="0" dirty="0"/>
                        <a:t>&lt;video&gt;</a:t>
                      </a:r>
                      <a:endParaRPr sz="1800" spc="0">
                        <a:latin typeface="Verdana"/>
                        <a:cs typeface="Verdana"/>
                      </a:endParaRPr>
                    </a:p>
                  </a:txBody>
                  <a:tcPr marL="0" marR="0" marT="44450" marB="0"/>
                </a:tc>
                <a:tc>
                  <a:txBody>
                    <a:bodyPr/>
                    <a:lstStyle/>
                    <a:p>
                      <a:pPr marL="439420">
                        <a:lnSpc>
                          <a:spcPct val="100000"/>
                        </a:lnSpc>
                        <a:spcBef>
                          <a:spcPts val="350"/>
                        </a:spcBef>
                      </a:pPr>
                      <a:r>
                        <a:rPr sz="1800" spc="0" dirty="0">
                          <a:solidFill>
                            <a:srgbClr val="FFFF00"/>
                          </a:solidFill>
                        </a:rPr>
                        <a:t>Defines a video file</a:t>
                      </a:r>
                      <a:r>
                        <a:rPr sz="1800" spc="0" dirty="0"/>
                        <a:t>.</a:t>
                      </a:r>
                      <a:endParaRPr sz="1800" spc="0" dirty="0">
                        <a:latin typeface="Verdana"/>
                        <a:cs typeface="Verdana"/>
                      </a:endParaRPr>
                    </a:p>
                  </a:txBody>
                  <a:tcPr marL="0" marR="0" marT="44450" marB="0"/>
                </a:tc>
                <a:extLst>
                  <a:ext uri="{0D108BD9-81ED-4DB2-BD59-A6C34878D82A}">
                    <a16:rowId xmlns:a16="http://schemas.microsoft.com/office/drawing/2014/main" val="10004"/>
                  </a:ext>
                </a:extLst>
              </a:tr>
              <a:tr h="794004">
                <a:tc>
                  <a:txBody>
                    <a:bodyPr/>
                    <a:lstStyle/>
                    <a:p>
                      <a:pPr marL="91440">
                        <a:lnSpc>
                          <a:spcPct val="100000"/>
                        </a:lnSpc>
                        <a:spcBef>
                          <a:spcPts val="355"/>
                        </a:spcBef>
                      </a:pPr>
                      <a:r>
                        <a:rPr sz="1800" spc="0" dirty="0"/>
                        <a:t>&lt;wbr&gt;</a:t>
                      </a:r>
                      <a:endParaRPr sz="1800" spc="0">
                        <a:latin typeface="Verdana"/>
                        <a:cs typeface="Verdana"/>
                      </a:endParaRPr>
                    </a:p>
                  </a:txBody>
                  <a:tcPr marL="0" marR="0" marT="45085" marB="0"/>
                </a:tc>
                <a:tc>
                  <a:txBody>
                    <a:bodyPr/>
                    <a:lstStyle/>
                    <a:p>
                      <a:pPr marL="439420">
                        <a:lnSpc>
                          <a:spcPct val="100000"/>
                        </a:lnSpc>
                        <a:spcBef>
                          <a:spcPts val="355"/>
                        </a:spcBef>
                      </a:pPr>
                      <a:r>
                        <a:rPr sz="1800" spc="0" dirty="0">
                          <a:solidFill>
                            <a:srgbClr val="FFFF00"/>
                          </a:solidFill>
                        </a:rPr>
                        <a:t>Represents a line break opportunity</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5"/>
                  </a:ext>
                </a:extLst>
              </a:tr>
              <a:tr h="1070432">
                <a:tc gridSpan="2">
                  <a:txBody>
                    <a:bodyPr/>
                    <a:lstStyle/>
                    <a:p>
                      <a:pPr>
                        <a:lnSpc>
                          <a:spcPct val="100000"/>
                        </a:lnSpc>
                      </a:pPr>
                      <a:endParaRPr sz="1900" spc="0" dirty="0">
                        <a:latin typeface="Times New Roman"/>
                        <a:cs typeface="Times New Roman"/>
                      </a:endParaRPr>
                    </a:p>
                  </a:txBody>
                  <a:tcPr marL="0" marR="0" marT="0" marB="0"/>
                </a:tc>
                <a:tc hMerge="1">
                  <a:txBody>
                    <a:bodyPr/>
                    <a:lstStyle/>
                    <a:p>
                      <a:endParaRPr/>
                    </a:p>
                  </a:txBody>
                  <a:tcPr marL="0" marR="0" marT="0" marB="0"/>
                </a:tc>
                <a:extLst>
                  <a:ext uri="{0D108BD9-81ED-4DB2-BD59-A6C34878D82A}">
                    <a16:rowId xmlns:a16="http://schemas.microsoft.com/office/drawing/2014/main" val="10006"/>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F5BFF-6B58-AE24-FE50-84AB847D6032}"/>
              </a:ext>
            </a:extLst>
          </p:cNvPr>
          <p:cNvSpPr>
            <a:spLocks noGrp="1"/>
          </p:cNvSpPr>
          <p:nvPr>
            <p:ph type="title"/>
          </p:nvPr>
        </p:nvSpPr>
        <p:spPr/>
        <p:txBody>
          <a:bodyPr/>
          <a:lstStyle/>
          <a:p>
            <a:r>
              <a:rPr lang="en-US" sz="4400" b="1" dirty="0">
                <a:solidFill>
                  <a:srgbClr val="FFFFFF"/>
                </a:solidFill>
                <a:latin typeface="Tahoma"/>
                <a:cs typeface="Tahoma"/>
              </a:rPr>
              <a:t>Text Formatting</a:t>
            </a:r>
            <a:endParaRPr lang="en-US" dirty="0"/>
          </a:p>
        </p:txBody>
      </p:sp>
      <p:sp>
        <p:nvSpPr>
          <p:cNvPr id="3" name="Content Placeholder 2">
            <a:extLst>
              <a:ext uri="{FF2B5EF4-FFF2-40B4-BE49-F238E27FC236}">
                <a16:creationId xmlns:a16="http://schemas.microsoft.com/office/drawing/2014/main" id="{CBE65BAB-9EB0-CA08-52C5-CCE4D8BBD921}"/>
              </a:ext>
            </a:extLst>
          </p:cNvPr>
          <p:cNvSpPr>
            <a:spLocks noGrp="1"/>
          </p:cNvSpPr>
          <p:nvPr>
            <p:ph idx="1"/>
          </p:nvPr>
        </p:nvSpPr>
        <p:spPr/>
        <p:txBody>
          <a:bodyPr>
            <a:normAutofit fontScale="92500" lnSpcReduction="20000"/>
          </a:bodyPr>
          <a:lstStyle/>
          <a:p>
            <a:r>
              <a:rPr lang="en-US" dirty="0"/>
              <a:t>HTML offers various tags to format text. Some common text formatting tags include:</a:t>
            </a:r>
            <a:endParaRPr lang="en-US" dirty="0">
              <a:solidFill>
                <a:srgbClr val="89D0D5"/>
              </a:solidFill>
              <a:latin typeface="Lucida Sans Unicode"/>
              <a:cs typeface="Lucida Sans Unicode"/>
            </a:endParaRP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&lt;b&gt; </a:t>
            </a:r>
            <a:r>
              <a:rPr lang="en-US" dirty="0">
                <a:solidFill>
                  <a:srgbClr val="FFFFFF"/>
                </a:solidFill>
                <a:latin typeface="Verdana"/>
                <a:cs typeface="Verdana"/>
              </a:rPr>
              <a:t>- bold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&lt;strong&gt; </a:t>
            </a:r>
            <a:r>
              <a:rPr lang="en-US" dirty="0">
                <a:solidFill>
                  <a:srgbClr val="FFFFFF"/>
                </a:solidFill>
                <a:latin typeface="Verdana"/>
                <a:cs typeface="Verdana"/>
              </a:rPr>
              <a:t>- important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a:t>
            </a:r>
            <a:r>
              <a:rPr lang="en-US" b="1" dirty="0" err="1">
                <a:solidFill>
                  <a:srgbClr val="FFFFFF"/>
                </a:solidFill>
                <a:latin typeface="Verdana"/>
                <a:cs typeface="Verdana"/>
              </a:rPr>
              <a:t>i</a:t>
            </a:r>
            <a:r>
              <a:rPr lang="en-US" b="1" dirty="0">
                <a:solidFill>
                  <a:srgbClr val="FFFFFF"/>
                </a:solidFill>
                <a:latin typeface="Verdana"/>
                <a:cs typeface="Verdana"/>
              </a:rPr>
              <a:t>&gt; </a:t>
            </a:r>
            <a:r>
              <a:rPr lang="en-US" dirty="0">
                <a:solidFill>
                  <a:srgbClr val="FFFFFF"/>
                </a:solidFill>
                <a:latin typeface="Verdana"/>
                <a:cs typeface="Verdana"/>
              </a:rPr>
              <a:t>- italic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a:t>
            </a:r>
            <a:r>
              <a:rPr lang="en-US" b="1" dirty="0" err="1">
                <a:solidFill>
                  <a:srgbClr val="FFFFFF"/>
                </a:solidFill>
                <a:latin typeface="Verdana"/>
                <a:cs typeface="Verdana"/>
              </a:rPr>
              <a:t>em</a:t>
            </a:r>
            <a:r>
              <a:rPr lang="en-US" b="1" dirty="0">
                <a:solidFill>
                  <a:srgbClr val="FFFFFF"/>
                </a:solidFill>
                <a:latin typeface="Verdana"/>
                <a:cs typeface="Verdana"/>
              </a:rPr>
              <a:t>&gt; </a:t>
            </a:r>
            <a:r>
              <a:rPr lang="en-US" dirty="0">
                <a:solidFill>
                  <a:srgbClr val="FFFFFF"/>
                </a:solidFill>
                <a:latin typeface="Verdana"/>
                <a:cs typeface="Verdana"/>
              </a:rPr>
              <a:t>- Emphasized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&lt;mark&gt; </a:t>
            </a:r>
            <a:r>
              <a:rPr lang="en-US" dirty="0">
                <a:solidFill>
                  <a:srgbClr val="FFFFFF"/>
                </a:solidFill>
                <a:latin typeface="Verdana"/>
                <a:cs typeface="Verdana"/>
              </a:rPr>
              <a:t>- marked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&lt;small&gt; </a:t>
            </a:r>
            <a:r>
              <a:rPr lang="en-US" dirty="0">
                <a:solidFill>
                  <a:srgbClr val="FFFFFF"/>
                </a:solidFill>
                <a:latin typeface="Verdana"/>
                <a:cs typeface="Verdana"/>
              </a:rPr>
              <a:t>- small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&lt;del&gt; </a:t>
            </a:r>
            <a:r>
              <a:rPr lang="en-US" dirty="0">
                <a:solidFill>
                  <a:srgbClr val="FFFFFF"/>
                </a:solidFill>
                <a:latin typeface="Verdana"/>
                <a:cs typeface="Verdana"/>
              </a:rPr>
              <a:t>- deleted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&lt;ins&gt; </a:t>
            </a:r>
            <a:r>
              <a:rPr lang="en-US" dirty="0">
                <a:solidFill>
                  <a:srgbClr val="FFFFFF"/>
                </a:solidFill>
                <a:latin typeface="Verdana"/>
                <a:cs typeface="Verdana"/>
              </a:rPr>
              <a:t>-&gt; inserted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&lt;sub&gt; </a:t>
            </a:r>
            <a:r>
              <a:rPr lang="en-US" dirty="0">
                <a:solidFill>
                  <a:srgbClr val="FFFFFF"/>
                </a:solidFill>
                <a:latin typeface="Verdana"/>
                <a:cs typeface="Verdana"/>
              </a:rPr>
              <a:t>- subscript text</a:t>
            </a:r>
          </a:p>
          <a:p>
            <a:pPr marL="929005" lvl="1">
              <a:spcBef>
                <a:spcPts val="819"/>
              </a:spcBef>
              <a:buFont typeface="Courier New" panose="02070309020205020404" pitchFamily="49" charset="0"/>
              <a:buChar char="o"/>
              <a:tabLst>
                <a:tab pos="755650" algn="l"/>
              </a:tabLst>
            </a:pPr>
            <a:r>
              <a:rPr lang="en-US" b="1" dirty="0">
                <a:solidFill>
                  <a:srgbClr val="FFFFFF"/>
                </a:solidFill>
                <a:latin typeface="Verdana"/>
                <a:cs typeface="Verdana"/>
              </a:rPr>
              <a:t>&lt;sup&gt; </a:t>
            </a:r>
            <a:r>
              <a:rPr lang="en-US" dirty="0">
                <a:solidFill>
                  <a:srgbClr val="FFFFFF"/>
                </a:solidFill>
                <a:latin typeface="Verdana"/>
                <a:cs typeface="Verdana"/>
              </a:rPr>
              <a:t>- superscript text</a:t>
            </a:r>
            <a:endParaRPr lang="en-US" dirty="0">
              <a:latin typeface="Verdana"/>
              <a:cs typeface="Verdana"/>
            </a:endParaRPr>
          </a:p>
          <a:p>
            <a:endParaRPr lang="en-US" sz="2000" dirty="0">
              <a:latin typeface="Tahoma"/>
              <a:cs typeface="Tahoma"/>
            </a:endParaRPr>
          </a:p>
          <a:p>
            <a:endParaRPr lang="en-US" dirty="0"/>
          </a:p>
        </p:txBody>
      </p:sp>
      <p:sp>
        <p:nvSpPr>
          <p:cNvPr id="4" name="Date Placeholder 3">
            <a:extLst>
              <a:ext uri="{FF2B5EF4-FFF2-40B4-BE49-F238E27FC236}">
                <a16:creationId xmlns:a16="http://schemas.microsoft.com/office/drawing/2014/main" id="{4F0DFB09-D234-C6A3-CB8C-56251911E5F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791A4CCA-51D3-AC91-4F3F-2CE85582A017}"/>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1665023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826760" cy="577215"/>
          </a:xfrm>
          <a:prstGeom prst="rect">
            <a:avLst/>
          </a:prstGeom>
        </p:spPr>
        <p:txBody>
          <a:bodyPr vert="horz" wrap="square" lIns="0" tIns="15240" rIns="0" bIns="0" rtlCol="0">
            <a:spAutoFit/>
          </a:bodyPr>
          <a:lstStyle/>
          <a:p>
            <a:pPr marL="12700">
              <a:lnSpc>
                <a:spcPct val="100000"/>
              </a:lnSpc>
              <a:spcBef>
                <a:spcPts val="120"/>
              </a:spcBef>
            </a:pPr>
            <a:r>
              <a:rPr sz="3600" dirty="0"/>
              <a:t>New Types of &lt;input&gt; Tag:</a:t>
            </a:r>
          </a:p>
        </p:txBody>
      </p:sp>
      <p:sp>
        <p:nvSpPr>
          <p:cNvPr id="5" name="Date Placeholder 4">
            <a:extLst>
              <a:ext uri="{FF2B5EF4-FFF2-40B4-BE49-F238E27FC236}">
                <a16:creationId xmlns:a16="http://schemas.microsoft.com/office/drawing/2014/main" id="{951C781A-A524-B1C6-0121-ABC2BE7AA9E9}"/>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98FA23E0-726C-EABD-33BB-9F5106C959AD}"/>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160</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3028700499"/>
              </p:ext>
            </p:extLst>
          </p:nvPr>
        </p:nvGraphicFramePr>
        <p:xfrm>
          <a:off x="639762" y="1196847"/>
          <a:ext cx="10544175" cy="5002222"/>
        </p:xfrm>
        <a:graphic>
          <a:graphicData uri="http://schemas.openxmlformats.org/drawingml/2006/table">
            <a:tbl>
              <a:tblPr firstRow="1" bandRow="1">
                <a:tableStyleId>{ED083AE6-46FA-4A59-8FB0-9F97EB10719F}</a:tableStyleId>
              </a:tblPr>
              <a:tblGrid>
                <a:gridCol w="1908810">
                  <a:extLst>
                    <a:ext uri="{9D8B030D-6E8A-4147-A177-3AD203B41FA5}">
                      <a16:colId xmlns:a16="http://schemas.microsoft.com/office/drawing/2014/main" val="20000"/>
                    </a:ext>
                  </a:extLst>
                </a:gridCol>
                <a:gridCol w="8635365">
                  <a:extLst>
                    <a:ext uri="{9D8B030D-6E8A-4147-A177-3AD203B41FA5}">
                      <a16:colId xmlns:a16="http://schemas.microsoft.com/office/drawing/2014/main" val="20001"/>
                    </a:ext>
                  </a:extLst>
                </a:gridCol>
              </a:tblGrid>
              <a:tr h="836295">
                <a:tc>
                  <a:txBody>
                    <a:bodyPr/>
                    <a:lstStyle/>
                    <a:p>
                      <a:pPr>
                        <a:lnSpc>
                          <a:spcPct val="100000"/>
                        </a:lnSpc>
                        <a:spcBef>
                          <a:spcPts val="10"/>
                        </a:spcBef>
                      </a:pPr>
                      <a:endParaRPr sz="1900" spc="0"/>
                    </a:p>
                    <a:p>
                      <a:pPr marL="91440">
                        <a:lnSpc>
                          <a:spcPct val="100000"/>
                        </a:lnSpc>
                      </a:pPr>
                      <a:r>
                        <a:rPr sz="1800" b="1" spc="0" dirty="0">
                          <a:solidFill>
                            <a:srgbClr val="FFFFFF"/>
                          </a:solidFill>
                        </a:rPr>
                        <a:t>Tag</a:t>
                      </a:r>
                      <a:endParaRPr sz="1800" spc="0">
                        <a:latin typeface="Tahoma"/>
                        <a:cs typeface="Tahoma"/>
                      </a:endParaRPr>
                    </a:p>
                  </a:txBody>
                  <a:tcPr marL="0" marR="0" marT="1270" marB="0"/>
                </a:tc>
                <a:tc>
                  <a:txBody>
                    <a:bodyPr/>
                    <a:lstStyle/>
                    <a:p>
                      <a:pPr>
                        <a:lnSpc>
                          <a:spcPct val="100000"/>
                        </a:lnSpc>
                        <a:spcBef>
                          <a:spcPts val="10"/>
                        </a:spcBef>
                      </a:pPr>
                      <a:endParaRPr sz="1900" spc="0"/>
                    </a:p>
                    <a:p>
                      <a:pPr marL="143510">
                        <a:lnSpc>
                          <a:spcPct val="100000"/>
                        </a:lnSpc>
                      </a:pPr>
                      <a:r>
                        <a:rPr sz="1800" b="1" spc="0" dirty="0">
                          <a:solidFill>
                            <a:srgbClr val="FFFFFF"/>
                          </a:solidFill>
                        </a:rPr>
                        <a:t>Description</a:t>
                      </a:r>
                      <a:endParaRPr sz="1800" spc="0">
                        <a:latin typeface="Tahoma"/>
                        <a:cs typeface="Tahoma"/>
                      </a:endParaRPr>
                    </a:p>
                  </a:txBody>
                  <a:tcPr marL="0" marR="0" marT="1270" marB="0"/>
                </a:tc>
                <a:extLst>
                  <a:ext uri="{0D108BD9-81ED-4DB2-BD59-A6C34878D82A}">
                    <a16:rowId xmlns:a16="http://schemas.microsoft.com/office/drawing/2014/main" val="10000"/>
                  </a:ext>
                </a:extLst>
              </a:tr>
              <a:tr h="654049">
                <a:tc>
                  <a:txBody>
                    <a:bodyPr/>
                    <a:lstStyle/>
                    <a:p>
                      <a:pPr marL="91440">
                        <a:lnSpc>
                          <a:spcPct val="100000"/>
                        </a:lnSpc>
                        <a:spcBef>
                          <a:spcPts val="295"/>
                        </a:spcBef>
                      </a:pPr>
                      <a:r>
                        <a:rPr sz="1800" spc="0" dirty="0"/>
                        <a:t>Color</a:t>
                      </a:r>
                      <a:endParaRPr sz="1800" spc="0">
                        <a:latin typeface="Verdana"/>
                        <a:cs typeface="Verdana"/>
                      </a:endParaRPr>
                    </a:p>
                  </a:txBody>
                  <a:tcPr marL="0" marR="0" marT="37465" marB="0"/>
                </a:tc>
                <a:tc>
                  <a:txBody>
                    <a:bodyPr/>
                    <a:lstStyle/>
                    <a:p>
                      <a:pPr marL="143510">
                        <a:lnSpc>
                          <a:spcPct val="100000"/>
                        </a:lnSpc>
                        <a:spcBef>
                          <a:spcPts val="295"/>
                        </a:spcBef>
                      </a:pPr>
                      <a:r>
                        <a:rPr sz="1800" spc="0" dirty="0">
                          <a:solidFill>
                            <a:srgbClr val="FFFF00"/>
                          </a:solidFill>
                        </a:rPr>
                        <a:t>Color selector</a:t>
                      </a:r>
                      <a:r>
                        <a:rPr sz="1800" spc="0" dirty="0"/>
                        <a:t>, which could be represented by a wheel or swatch picker</a:t>
                      </a:r>
                      <a:endParaRPr sz="1800" spc="0" dirty="0">
                        <a:latin typeface="Verdana"/>
                        <a:cs typeface="Verdana"/>
                      </a:endParaRPr>
                    </a:p>
                  </a:txBody>
                  <a:tcPr marL="0" marR="0" marT="37465" marB="0"/>
                </a:tc>
                <a:extLst>
                  <a:ext uri="{0D108BD9-81ED-4DB2-BD59-A6C34878D82A}">
                    <a16:rowId xmlns:a16="http://schemas.microsoft.com/office/drawing/2014/main" val="10001"/>
                  </a:ext>
                </a:extLst>
              </a:tr>
              <a:tr h="513206">
                <a:tc>
                  <a:txBody>
                    <a:bodyPr/>
                    <a:lstStyle/>
                    <a:p>
                      <a:pPr marL="91440">
                        <a:lnSpc>
                          <a:spcPct val="100000"/>
                        </a:lnSpc>
                        <a:spcBef>
                          <a:spcPts val="345"/>
                        </a:spcBef>
                      </a:pPr>
                      <a:r>
                        <a:rPr sz="1800" spc="0" dirty="0"/>
                        <a:t>Date</a:t>
                      </a:r>
                      <a:endParaRPr sz="1800" spc="0">
                        <a:latin typeface="Verdana"/>
                        <a:cs typeface="Verdana"/>
                      </a:endParaRPr>
                    </a:p>
                  </a:txBody>
                  <a:tcPr marL="0" marR="0" marT="43815" marB="0"/>
                </a:tc>
                <a:tc>
                  <a:txBody>
                    <a:bodyPr/>
                    <a:lstStyle/>
                    <a:p>
                      <a:pPr marL="143510">
                        <a:lnSpc>
                          <a:spcPct val="100000"/>
                        </a:lnSpc>
                        <a:spcBef>
                          <a:spcPts val="345"/>
                        </a:spcBef>
                      </a:pPr>
                      <a:r>
                        <a:rPr sz="1800" spc="0" dirty="0">
                          <a:solidFill>
                            <a:srgbClr val="FFFF00"/>
                          </a:solidFill>
                        </a:rPr>
                        <a:t>Selector for calendar date</a:t>
                      </a:r>
                      <a:endParaRPr sz="1800" spc="0" dirty="0">
                        <a:solidFill>
                          <a:srgbClr val="FFFF00"/>
                        </a:solidFill>
                        <a:latin typeface="Verdana"/>
                        <a:cs typeface="Verdana"/>
                      </a:endParaRPr>
                    </a:p>
                  </a:txBody>
                  <a:tcPr marL="0" marR="0" marT="43815" marB="0"/>
                </a:tc>
                <a:extLst>
                  <a:ext uri="{0D108BD9-81ED-4DB2-BD59-A6C34878D82A}">
                    <a16:rowId xmlns:a16="http://schemas.microsoft.com/office/drawing/2014/main" val="10002"/>
                  </a:ext>
                </a:extLst>
              </a:tr>
              <a:tr h="509016">
                <a:tc>
                  <a:txBody>
                    <a:bodyPr/>
                    <a:lstStyle/>
                    <a:p>
                      <a:pPr marL="91440">
                        <a:lnSpc>
                          <a:spcPct val="100000"/>
                        </a:lnSpc>
                        <a:spcBef>
                          <a:spcPts val="350"/>
                        </a:spcBef>
                      </a:pPr>
                      <a:r>
                        <a:rPr sz="1800" spc="0" dirty="0"/>
                        <a:t>Datetime-local</a:t>
                      </a:r>
                      <a:endParaRPr sz="1800" spc="0">
                        <a:latin typeface="Verdana"/>
                        <a:cs typeface="Verdana"/>
                      </a:endParaRPr>
                    </a:p>
                  </a:txBody>
                  <a:tcPr marL="0" marR="0" marT="44450" marB="0"/>
                </a:tc>
                <a:tc>
                  <a:txBody>
                    <a:bodyPr/>
                    <a:lstStyle/>
                    <a:p>
                      <a:pPr marL="143510">
                        <a:lnSpc>
                          <a:spcPct val="100000"/>
                        </a:lnSpc>
                        <a:spcBef>
                          <a:spcPts val="350"/>
                        </a:spcBef>
                      </a:pPr>
                      <a:r>
                        <a:rPr sz="1800" spc="0" dirty="0">
                          <a:solidFill>
                            <a:srgbClr val="FFFF00"/>
                          </a:solidFill>
                        </a:rPr>
                        <a:t>Date and time display</a:t>
                      </a:r>
                      <a:r>
                        <a:rPr sz="1800" spc="0" dirty="0"/>
                        <a:t>, with no setting or indication for time zones</a:t>
                      </a:r>
                      <a:endParaRPr sz="1800" spc="0" dirty="0">
                        <a:latin typeface="Verdana"/>
                        <a:cs typeface="Verdana"/>
                      </a:endParaRPr>
                    </a:p>
                  </a:txBody>
                  <a:tcPr marL="0" marR="0" marT="44450" marB="0"/>
                </a:tc>
                <a:extLst>
                  <a:ext uri="{0D108BD9-81ED-4DB2-BD59-A6C34878D82A}">
                    <a16:rowId xmlns:a16="http://schemas.microsoft.com/office/drawing/2014/main" val="10003"/>
                  </a:ext>
                </a:extLst>
              </a:tr>
              <a:tr h="625220">
                <a:tc>
                  <a:txBody>
                    <a:bodyPr/>
                    <a:lstStyle/>
                    <a:p>
                      <a:pPr marL="91440">
                        <a:lnSpc>
                          <a:spcPct val="100000"/>
                        </a:lnSpc>
                        <a:spcBef>
                          <a:spcPts val="350"/>
                        </a:spcBef>
                      </a:pPr>
                      <a:r>
                        <a:rPr sz="1800" spc="0" dirty="0"/>
                        <a:t>Datetime</a:t>
                      </a:r>
                      <a:endParaRPr sz="1800" spc="0">
                        <a:latin typeface="Verdana"/>
                        <a:cs typeface="Verdana"/>
                      </a:endParaRPr>
                    </a:p>
                  </a:txBody>
                  <a:tcPr marL="0" marR="0" marT="44450" marB="0"/>
                </a:tc>
                <a:tc>
                  <a:txBody>
                    <a:bodyPr/>
                    <a:lstStyle/>
                    <a:p>
                      <a:pPr marL="143510">
                        <a:lnSpc>
                          <a:spcPct val="100000"/>
                        </a:lnSpc>
                        <a:spcBef>
                          <a:spcPts val="350"/>
                        </a:spcBef>
                      </a:pPr>
                      <a:r>
                        <a:rPr sz="1800" spc="0" dirty="0">
                          <a:solidFill>
                            <a:srgbClr val="FFFF00"/>
                          </a:solidFill>
                        </a:rPr>
                        <a:t>Full date and time display</a:t>
                      </a:r>
                      <a:r>
                        <a:rPr sz="1800" spc="0" dirty="0"/>
                        <a:t>, including a time zone</a:t>
                      </a:r>
                      <a:endParaRPr sz="1800" spc="0" dirty="0">
                        <a:latin typeface="Verdana"/>
                        <a:cs typeface="Verdana"/>
                      </a:endParaRPr>
                    </a:p>
                  </a:txBody>
                  <a:tcPr marL="0" marR="0" marT="44450" marB="0"/>
                </a:tc>
                <a:extLst>
                  <a:ext uri="{0D108BD9-81ED-4DB2-BD59-A6C34878D82A}">
                    <a16:rowId xmlns:a16="http://schemas.microsoft.com/office/drawing/2014/main" val="10004"/>
                  </a:ext>
                </a:extLst>
              </a:tr>
              <a:tr h="794004">
                <a:tc>
                  <a:txBody>
                    <a:bodyPr/>
                    <a:lstStyle/>
                    <a:p>
                      <a:pPr marL="91440">
                        <a:lnSpc>
                          <a:spcPct val="100000"/>
                        </a:lnSpc>
                        <a:spcBef>
                          <a:spcPts val="355"/>
                        </a:spcBef>
                      </a:pPr>
                      <a:r>
                        <a:rPr sz="1800" spc="0" dirty="0"/>
                        <a:t>Email</a:t>
                      </a:r>
                      <a:endParaRPr sz="1800" spc="0">
                        <a:latin typeface="Verdana"/>
                        <a:cs typeface="Verdana"/>
                      </a:endParaRPr>
                    </a:p>
                  </a:txBody>
                  <a:tcPr marL="0" marR="0" marT="45085" marB="0"/>
                </a:tc>
                <a:tc>
                  <a:txBody>
                    <a:bodyPr/>
                    <a:lstStyle/>
                    <a:p>
                      <a:pPr marL="143510">
                        <a:lnSpc>
                          <a:spcPct val="100000"/>
                        </a:lnSpc>
                        <a:spcBef>
                          <a:spcPts val="355"/>
                        </a:spcBef>
                      </a:pPr>
                      <a:r>
                        <a:rPr sz="1800" spc="0" dirty="0"/>
                        <a:t>The </a:t>
                      </a:r>
                      <a:r>
                        <a:rPr sz="1800" spc="0" dirty="0">
                          <a:solidFill>
                            <a:srgbClr val="FFFF00"/>
                          </a:solidFill>
                        </a:rPr>
                        <a:t>input type should be email</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5"/>
                  </a:ext>
                </a:extLst>
              </a:tr>
              <a:tr h="1070432">
                <a:tc>
                  <a:txBody>
                    <a:bodyPr/>
                    <a:lstStyle/>
                    <a:p>
                      <a:pPr marL="91440">
                        <a:lnSpc>
                          <a:spcPct val="100000"/>
                        </a:lnSpc>
                        <a:spcBef>
                          <a:spcPts val="360"/>
                        </a:spcBef>
                      </a:pPr>
                      <a:r>
                        <a:rPr sz="1800" spc="0" dirty="0"/>
                        <a:t>Month</a:t>
                      </a:r>
                      <a:endParaRPr sz="1800" spc="0">
                        <a:latin typeface="Verdana"/>
                        <a:cs typeface="Verdana"/>
                      </a:endParaRPr>
                    </a:p>
                  </a:txBody>
                  <a:tcPr marL="0" marR="0" marB="0"/>
                </a:tc>
                <a:tc>
                  <a:txBody>
                    <a:bodyPr/>
                    <a:lstStyle/>
                    <a:p>
                      <a:pPr marL="143510">
                        <a:lnSpc>
                          <a:spcPct val="100000"/>
                        </a:lnSpc>
                        <a:spcBef>
                          <a:spcPts val="360"/>
                        </a:spcBef>
                      </a:pPr>
                      <a:r>
                        <a:rPr sz="1800" spc="0" dirty="0">
                          <a:solidFill>
                            <a:srgbClr val="FFFF00"/>
                          </a:solidFill>
                        </a:rPr>
                        <a:t>Selector for a month within a given year</a:t>
                      </a:r>
                      <a:endParaRPr sz="1800" spc="0" dirty="0">
                        <a:solidFill>
                          <a:srgbClr val="FFFF00"/>
                        </a:solidFill>
                        <a:latin typeface="Verdana"/>
                        <a:cs typeface="Verdana"/>
                      </a:endParaRPr>
                    </a:p>
                  </a:txBody>
                  <a:tcPr marL="0" marR="0" marB="0"/>
                </a:tc>
                <a:extLst>
                  <a:ext uri="{0D108BD9-81ED-4DB2-BD59-A6C34878D82A}">
                    <a16:rowId xmlns:a16="http://schemas.microsoft.com/office/drawing/2014/main" val="10006"/>
                  </a:ext>
                </a:extLst>
              </a:tr>
            </a:tbl>
          </a:graphicData>
        </a:graphic>
      </p:graphicFrame>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5826760" cy="577215"/>
          </a:xfrm>
          <a:prstGeom prst="rect">
            <a:avLst/>
          </a:prstGeom>
        </p:spPr>
        <p:txBody>
          <a:bodyPr vert="horz" wrap="square" lIns="0" tIns="15240" rIns="0" bIns="0" rtlCol="0">
            <a:spAutoFit/>
          </a:bodyPr>
          <a:lstStyle/>
          <a:p>
            <a:pPr marL="12700">
              <a:lnSpc>
                <a:spcPct val="100000"/>
              </a:lnSpc>
              <a:spcBef>
                <a:spcPts val="120"/>
              </a:spcBef>
            </a:pPr>
            <a:r>
              <a:rPr sz="3600" dirty="0"/>
              <a:t>New Types of &lt;input&gt; Tag:</a:t>
            </a:r>
          </a:p>
        </p:txBody>
      </p:sp>
      <p:sp>
        <p:nvSpPr>
          <p:cNvPr id="5" name="Date Placeholder 4">
            <a:extLst>
              <a:ext uri="{FF2B5EF4-FFF2-40B4-BE49-F238E27FC236}">
                <a16:creationId xmlns:a16="http://schemas.microsoft.com/office/drawing/2014/main" id="{70F547CA-E791-87C3-0B8E-F16F1C24B12A}"/>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A3F5F7D6-C70A-CC11-1209-35B743D2016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161</a:t>
            </a:fld>
            <a:endParaRPr lang="en-US" dirty="0"/>
          </a:p>
        </p:txBody>
      </p:sp>
      <p:graphicFrame>
        <p:nvGraphicFramePr>
          <p:cNvPr id="4" name="object 4"/>
          <p:cNvGraphicFramePr>
            <a:graphicFrameLocks noGrp="1"/>
          </p:cNvGraphicFramePr>
          <p:nvPr>
            <p:extLst>
              <p:ext uri="{D42A27DB-BD31-4B8C-83A1-F6EECF244321}">
                <p14:modId xmlns:p14="http://schemas.microsoft.com/office/powerpoint/2010/main" val="3068054601"/>
              </p:ext>
            </p:extLst>
          </p:nvPr>
        </p:nvGraphicFramePr>
        <p:xfrm>
          <a:off x="639762" y="1196847"/>
          <a:ext cx="10544810" cy="5232079"/>
        </p:xfrm>
        <a:graphic>
          <a:graphicData uri="http://schemas.openxmlformats.org/drawingml/2006/table">
            <a:tbl>
              <a:tblPr firstRow="1" bandRow="1">
                <a:tableStyleId>{ED083AE6-46FA-4A59-8FB0-9F97EB10719F}</a:tableStyleId>
              </a:tblPr>
              <a:tblGrid>
                <a:gridCol w="1523365">
                  <a:extLst>
                    <a:ext uri="{9D8B030D-6E8A-4147-A177-3AD203B41FA5}">
                      <a16:colId xmlns:a16="http://schemas.microsoft.com/office/drawing/2014/main" val="20000"/>
                    </a:ext>
                  </a:extLst>
                </a:gridCol>
                <a:gridCol w="9021445">
                  <a:extLst>
                    <a:ext uri="{9D8B030D-6E8A-4147-A177-3AD203B41FA5}">
                      <a16:colId xmlns:a16="http://schemas.microsoft.com/office/drawing/2014/main" val="20001"/>
                    </a:ext>
                  </a:extLst>
                </a:gridCol>
              </a:tblGrid>
              <a:tr h="747140">
                <a:tc>
                  <a:txBody>
                    <a:bodyPr/>
                    <a:lstStyle/>
                    <a:p>
                      <a:pPr marL="91440">
                        <a:lnSpc>
                          <a:spcPct val="100000"/>
                        </a:lnSpc>
                        <a:spcBef>
                          <a:spcPts val="1839"/>
                        </a:spcBef>
                      </a:pPr>
                      <a:r>
                        <a:rPr sz="1800" b="1" spc="0" dirty="0">
                          <a:solidFill>
                            <a:srgbClr val="FFFFFF"/>
                          </a:solidFill>
                        </a:rPr>
                        <a:t>Tag</a:t>
                      </a:r>
                      <a:endParaRPr sz="1800" spc="0">
                        <a:latin typeface="Tahoma"/>
                        <a:cs typeface="Tahoma"/>
                      </a:endParaRPr>
                    </a:p>
                  </a:txBody>
                  <a:tcPr marL="0" marR="0" marT="233679" marB="0"/>
                </a:tc>
                <a:tc>
                  <a:txBody>
                    <a:bodyPr/>
                    <a:lstStyle/>
                    <a:p>
                      <a:pPr marL="529590">
                        <a:lnSpc>
                          <a:spcPct val="100000"/>
                        </a:lnSpc>
                        <a:spcBef>
                          <a:spcPts val="1839"/>
                        </a:spcBef>
                      </a:pPr>
                      <a:r>
                        <a:rPr sz="1800" b="1" spc="0" dirty="0">
                          <a:solidFill>
                            <a:srgbClr val="FFFFFF"/>
                          </a:solidFill>
                        </a:rPr>
                        <a:t>Description</a:t>
                      </a:r>
                      <a:endParaRPr sz="1800" spc="0" dirty="0">
                        <a:latin typeface="Tahoma"/>
                        <a:cs typeface="Tahoma"/>
                      </a:endParaRPr>
                    </a:p>
                  </a:txBody>
                  <a:tcPr marL="0" marR="0" marT="233679" marB="0"/>
                </a:tc>
                <a:extLst>
                  <a:ext uri="{0D108BD9-81ED-4DB2-BD59-A6C34878D82A}">
                    <a16:rowId xmlns:a16="http://schemas.microsoft.com/office/drawing/2014/main" val="10000"/>
                  </a:ext>
                </a:extLst>
              </a:tr>
              <a:tr h="582549">
                <a:tc>
                  <a:txBody>
                    <a:bodyPr/>
                    <a:lstStyle/>
                    <a:p>
                      <a:pPr marL="91440">
                        <a:lnSpc>
                          <a:spcPct val="100000"/>
                        </a:lnSpc>
                        <a:spcBef>
                          <a:spcPts val="290"/>
                        </a:spcBef>
                      </a:pPr>
                      <a:r>
                        <a:rPr sz="1800" spc="0" dirty="0"/>
                        <a:t>Number</a:t>
                      </a:r>
                      <a:endParaRPr sz="1800" spc="0">
                        <a:latin typeface="Verdana"/>
                        <a:cs typeface="Verdana"/>
                      </a:endParaRPr>
                    </a:p>
                  </a:txBody>
                  <a:tcPr marL="0" marR="0" marT="36830" marB="0"/>
                </a:tc>
                <a:tc>
                  <a:txBody>
                    <a:bodyPr/>
                    <a:lstStyle/>
                    <a:p>
                      <a:pPr marL="529590">
                        <a:lnSpc>
                          <a:spcPct val="100000"/>
                        </a:lnSpc>
                        <a:spcBef>
                          <a:spcPts val="290"/>
                        </a:spcBef>
                      </a:pPr>
                      <a:r>
                        <a:rPr sz="1800" spc="0" dirty="0"/>
                        <a:t>A </a:t>
                      </a:r>
                      <a:r>
                        <a:rPr sz="1800" spc="0" dirty="0">
                          <a:solidFill>
                            <a:srgbClr val="FFFF00"/>
                          </a:solidFill>
                        </a:rPr>
                        <a:t>field contained a numeric value only</a:t>
                      </a:r>
                      <a:endParaRPr sz="1800" spc="0" dirty="0">
                        <a:solidFill>
                          <a:srgbClr val="FFFF00"/>
                        </a:solidFill>
                        <a:latin typeface="Verdana"/>
                        <a:cs typeface="Verdana"/>
                      </a:endParaRPr>
                    </a:p>
                  </a:txBody>
                  <a:tcPr marL="0" marR="0" marT="36830" marB="0"/>
                </a:tc>
                <a:extLst>
                  <a:ext uri="{0D108BD9-81ED-4DB2-BD59-A6C34878D82A}">
                    <a16:rowId xmlns:a16="http://schemas.microsoft.com/office/drawing/2014/main" val="10001"/>
                  </a:ext>
                </a:extLst>
              </a:tr>
              <a:tr h="457708">
                <a:tc>
                  <a:txBody>
                    <a:bodyPr/>
                    <a:lstStyle/>
                    <a:p>
                      <a:pPr marL="91440">
                        <a:lnSpc>
                          <a:spcPct val="100000"/>
                        </a:lnSpc>
                        <a:spcBef>
                          <a:spcPts val="345"/>
                        </a:spcBef>
                      </a:pPr>
                      <a:r>
                        <a:rPr sz="1800" spc="0" dirty="0"/>
                        <a:t>Range</a:t>
                      </a:r>
                      <a:endParaRPr sz="1800" spc="0">
                        <a:latin typeface="Verdana"/>
                        <a:cs typeface="Verdana"/>
                      </a:endParaRPr>
                    </a:p>
                  </a:txBody>
                  <a:tcPr marL="0" marR="0" marT="43815" marB="0"/>
                </a:tc>
                <a:tc>
                  <a:txBody>
                    <a:bodyPr/>
                    <a:lstStyle/>
                    <a:p>
                      <a:pPr marL="529590">
                        <a:lnSpc>
                          <a:spcPct val="100000"/>
                        </a:lnSpc>
                        <a:spcBef>
                          <a:spcPts val="345"/>
                        </a:spcBef>
                      </a:pPr>
                      <a:r>
                        <a:rPr sz="1800" spc="0" dirty="0">
                          <a:solidFill>
                            <a:srgbClr val="FFFF00"/>
                          </a:solidFill>
                        </a:rPr>
                        <a:t>Numeric selector within a range of values</a:t>
                      </a:r>
                      <a:r>
                        <a:rPr sz="1800" spc="0" dirty="0"/>
                        <a:t>, typically visualized as a slider.</a:t>
                      </a:r>
                      <a:endParaRPr sz="1800" spc="0" dirty="0">
                        <a:latin typeface="Verdana"/>
                        <a:cs typeface="Verdana"/>
                      </a:endParaRPr>
                    </a:p>
                  </a:txBody>
                  <a:tcPr marL="0" marR="0" marT="43815" marB="0"/>
                </a:tc>
                <a:extLst>
                  <a:ext uri="{0D108BD9-81ED-4DB2-BD59-A6C34878D82A}">
                    <a16:rowId xmlns:a16="http://schemas.microsoft.com/office/drawing/2014/main" val="10002"/>
                  </a:ext>
                </a:extLst>
              </a:tr>
              <a:tr h="640079">
                <a:tc>
                  <a:txBody>
                    <a:bodyPr/>
                    <a:lstStyle/>
                    <a:p>
                      <a:pPr marL="91440">
                        <a:lnSpc>
                          <a:spcPct val="100000"/>
                        </a:lnSpc>
                        <a:spcBef>
                          <a:spcPts val="350"/>
                        </a:spcBef>
                      </a:pPr>
                      <a:r>
                        <a:rPr sz="1800" spc="0" dirty="0"/>
                        <a:t>Search</a:t>
                      </a:r>
                      <a:endParaRPr sz="1800" spc="0">
                        <a:latin typeface="Verdana"/>
                        <a:cs typeface="Verdana"/>
                      </a:endParaRPr>
                    </a:p>
                  </a:txBody>
                  <a:tcPr marL="0" marR="0" marT="44450" marB="0"/>
                </a:tc>
                <a:tc>
                  <a:txBody>
                    <a:bodyPr/>
                    <a:lstStyle/>
                    <a:p>
                      <a:pPr marL="529590">
                        <a:lnSpc>
                          <a:spcPct val="100000"/>
                        </a:lnSpc>
                        <a:spcBef>
                          <a:spcPts val="350"/>
                        </a:spcBef>
                      </a:pPr>
                      <a:r>
                        <a:rPr sz="1800" spc="0" dirty="0"/>
                        <a:t>Term to supply to a search engine. For example, </a:t>
                      </a:r>
                      <a:r>
                        <a:rPr sz="1800" spc="0" dirty="0">
                          <a:solidFill>
                            <a:srgbClr val="FFFF00"/>
                          </a:solidFill>
                        </a:rPr>
                        <a:t>the search bar atop a</a:t>
                      </a:r>
                    </a:p>
                    <a:p>
                      <a:pPr marL="529590">
                        <a:lnSpc>
                          <a:spcPct val="100000"/>
                        </a:lnSpc>
                        <a:spcBef>
                          <a:spcPts val="5"/>
                        </a:spcBef>
                      </a:pPr>
                      <a:r>
                        <a:rPr sz="1800" spc="0" dirty="0">
                          <a:solidFill>
                            <a:srgbClr val="FFFF00"/>
                          </a:solidFill>
                        </a:rPr>
                        <a:t>browser.</a:t>
                      </a:r>
                      <a:endParaRPr sz="1800" spc="0" dirty="0">
                        <a:solidFill>
                          <a:srgbClr val="FFFF00"/>
                        </a:solidFill>
                        <a:latin typeface="Verdana"/>
                        <a:cs typeface="Verdana"/>
                      </a:endParaRPr>
                    </a:p>
                  </a:txBody>
                  <a:tcPr marL="0" marR="0" marT="44450" marB="0"/>
                </a:tc>
                <a:extLst>
                  <a:ext uri="{0D108BD9-81ED-4DB2-BD59-A6C34878D82A}">
                    <a16:rowId xmlns:a16="http://schemas.microsoft.com/office/drawing/2014/main" val="10003"/>
                  </a:ext>
                </a:extLst>
              </a:tr>
              <a:tr h="557530">
                <a:tc>
                  <a:txBody>
                    <a:bodyPr/>
                    <a:lstStyle/>
                    <a:p>
                      <a:pPr marL="91440">
                        <a:lnSpc>
                          <a:spcPct val="100000"/>
                        </a:lnSpc>
                        <a:spcBef>
                          <a:spcPts val="355"/>
                        </a:spcBef>
                      </a:pPr>
                      <a:r>
                        <a:rPr sz="1800" spc="0" dirty="0"/>
                        <a:t>Tel</a:t>
                      </a:r>
                      <a:endParaRPr sz="1800" spc="0">
                        <a:latin typeface="Verdana"/>
                        <a:cs typeface="Verdana"/>
                      </a:endParaRPr>
                    </a:p>
                  </a:txBody>
                  <a:tcPr marL="0" marR="0" marT="45085" marB="0"/>
                </a:tc>
                <a:tc>
                  <a:txBody>
                    <a:bodyPr/>
                    <a:lstStyle/>
                    <a:p>
                      <a:pPr marL="529590">
                        <a:lnSpc>
                          <a:spcPct val="100000"/>
                        </a:lnSpc>
                        <a:spcBef>
                          <a:spcPts val="355"/>
                        </a:spcBef>
                      </a:pPr>
                      <a:r>
                        <a:rPr sz="1800" spc="0" dirty="0"/>
                        <a:t>The input type should be a </a:t>
                      </a:r>
                      <a:r>
                        <a:rPr sz="1800" spc="0" dirty="0">
                          <a:solidFill>
                            <a:srgbClr val="FFFF00"/>
                          </a:solidFill>
                        </a:rPr>
                        <a:t>telephone number</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4"/>
                  </a:ext>
                </a:extLst>
              </a:tr>
              <a:tr h="708152">
                <a:tc>
                  <a:txBody>
                    <a:bodyPr/>
                    <a:lstStyle/>
                    <a:p>
                      <a:pPr marL="91440">
                        <a:lnSpc>
                          <a:spcPct val="100000"/>
                        </a:lnSpc>
                        <a:spcBef>
                          <a:spcPts val="355"/>
                        </a:spcBef>
                      </a:pPr>
                      <a:r>
                        <a:rPr sz="1800" spc="0" dirty="0"/>
                        <a:t>Time</a:t>
                      </a:r>
                      <a:endParaRPr sz="1800" spc="0" dirty="0">
                        <a:latin typeface="Verdana"/>
                        <a:cs typeface="Verdana"/>
                      </a:endParaRPr>
                    </a:p>
                  </a:txBody>
                  <a:tcPr marL="0" marR="0" marT="45085" marB="0"/>
                </a:tc>
                <a:tc>
                  <a:txBody>
                    <a:bodyPr/>
                    <a:lstStyle/>
                    <a:p>
                      <a:pPr marL="529590">
                        <a:lnSpc>
                          <a:spcPct val="100000"/>
                        </a:lnSpc>
                        <a:spcBef>
                          <a:spcPts val="355"/>
                        </a:spcBef>
                      </a:pPr>
                      <a:r>
                        <a:rPr sz="1800" spc="0" dirty="0">
                          <a:solidFill>
                            <a:srgbClr val="FFFF00"/>
                          </a:solidFill>
                        </a:rPr>
                        <a:t>Time indicator and selector</a:t>
                      </a:r>
                      <a:r>
                        <a:rPr sz="1800" spc="0" dirty="0"/>
                        <a:t>, with no time zone information</a:t>
                      </a:r>
                      <a:endParaRPr sz="1800" spc="0" dirty="0">
                        <a:latin typeface="Verdana"/>
                        <a:cs typeface="Verdana"/>
                      </a:endParaRPr>
                    </a:p>
                  </a:txBody>
                  <a:tcPr marL="0" marR="0" marT="45085" marB="0"/>
                </a:tc>
                <a:extLst>
                  <a:ext uri="{0D108BD9-81ED-4DB2-BD59-A6C34878D82A}">
                    <a16:rowId xmlns:a16="http://schemas.microsoft.com/office/drawing/2014/main" val="10005"/>
                  </a:ext>
                </a:extLst>
              </a:tr>
              <a:tr h="584453">
                <a:tc>
                  <a:txBody>
                    <a:bodyPr/>
                    <a:lstStyle/>
                    <a:p>
                      <a:pPr marL="91440">
                        <a:lnSpc>
                          <a:spcPct val="100000"/>
                        </a:lnSpc>
                        <a:spcBef>
                          <a:spcPts val="355"/>
                        </a:spcBef>
                      </a:pPr>
                      <a:r>
                        <a:rPr sz="1800" spc="0" dirty="0"/>
                        <a:t>URL</a:t>
                      </a:r>
                      <a:endParaRPr sz="1800" spc="0">
                        <a:latin typeface="Verdana"/>
                        <a:cs typeface="Verdana"/>
                      </a:endParaRPr>
                    </a:p>
                  </a:txBody>
                  <a:tcPr marL="0" marR="0" marT="45085" marB="0"/>
                </a:tc>
                <a:tc>
                  <a:txBody>
                    <a:bodyPr/>
                    <a:lstStyle/>
                    <a:p>
                      <a:pPr marL="529590">
                        <a:lnSpc>
                          <a:spcPct val="100000"/>
                        </a:lnSpc>
                        <a:spcBef>
                          <a:spcPts val="355"/>
                        </a:spcBef>
                      </a:pPr>
                      <a:r>
                        <a:rPr sz="1800" spc="0" dirty="0"/>
                        <a:t>The </a:t>
                      </a:r>
                      <a:r>
                        <a:rPr sz="1800" spc="0" dirty="0">
                          <a:solidFill>
                            <a:srgbClr val="FFFF00"/>
                          </a:solidFill>
                        </a:rPr>
                        <a:t>input type should be the URL type</a:t>
                      </a:r>
                      <a:endParaRPr sz="1800" spc="0" dirty="0">
                        <a:solidFill>
                          <a:srgbClr val="FFFF00"/>
                        </a:solidFill>
                        <a:latin typeface="Verdana"/>
                        <a:cs typeface="Verdana"/>
                      </a:endParaRPr>
                    </a:p>
                  </a:txBody>
                  <a:tcPr marL="0" marR="0" marT="45085" marB="0"/>
                </a:tc>
                <a:extLst>
                  <a:ext uri="{0D108BD9-81ED-4DB2-BD59-A6C34878D82A}">
                    <a16:rowId xmlns:a16="http://schemas.microsoft.com/office/drawing/2014/main" val="10006"/>
                  </a:ext>
                </a:extLst>
              </a:tr>
              <a:tr h="954468">
                <a:tc>
                  <a:txBody>
                    <a:bodyPr/>
                    <a:lstStyle/>
                    <a:p>
                      <a:pPr marL="91440">
                        <a:lnSpc>
                          <a:spcPct val="100000"/>
                        </a:lnSpc>
                        <a:spcBef>
                          <a:spcPts val="360"/>
                        </a:spcBef>
                      </a:pPr>
                      <a:r>
                        <a:rPr sz="1800" spc="0" dirty="0"/>
                        <a:t>Week</a:t>
                      </a:r>
                      <a:endParaRPr sz="1800" spc="0">
                        <a:latin typeface="Verdana"/>
                        <a:cs typeface="Verdana"/>
                      </a:endParaRPr>
                    </a:p>
                  </a:txBody>
                  <a:tcPr marL="0" marR="0" marB="0"/>
                </a:tc>
                <a:tc>
                  <a:txBody>
                    <a:bodyPr/>
                    <a:lstStyle/>
                    <a:p>
                      <a:pPr marL="529590">
                        <a:lnSpc>
                          <a:spcPct val="100000"/>
                        </a:lnSpc>
                        <a:spcBef>
                          <a:spcPts val="360"/>
                        </a:spcBef>
                      </a:pPr>
                      <a:r>
                        <a:rPr sz="1800" spc="0" dirty="0">
                          <a:solidFill>
                            <a:srgbClr val="FFFF00"/>
                          </a:solidFill>
                        </a:rPr>
                        <a:t>Selector for a week within a given year</a:t>
                      </a:r>
                      <a:endParaRPr sz="1800" spc="0" dirty="0">
                        <a:solidFill>
                          <a:srgbClr val="FFFF00"/>
                        </a:solidFill>
                        <a:latin typeface="Verdana"/>
                        <a:cs typeface="Verdana"/>
                      </a:endParaRPr>
                    </a:p>
                  </a:txBody>
                  <a:tcPr marL="0" marR="0" marB="0"/>
                </a:tc>
                <a:extLst>
                  <a:ext uri="{0D108BD9-81ED-4DB2-BD59-A6C34878D82A}">
                    <a16:rowId xmlns:a16="http://schemas.microsoft.com/office/drawing/2014/main" val="10007"/>
                  </a:ext>
                </a:extLst>
              </a:tr>
            </a:tbl>
          </a:graphicData>
        </a:graphic>
      </p:graphicFrame>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B355-D1B0-3340-5490-44B54DC47E8E}"/>
              </a:ext>
            </a:extLst>
          </p:cNvPr>
          <p:cNvSpPr>
            <a:spLocks noGrp="1"/>
          </p:cNvSpPr>
          <p:nvPr>
            <p:ph type="title"/>
          </p:nvPr>
        </p:nvSpPr>
        <p:spPr/>
        <p:txBody>
          <a:bodyPr/>
          <a:lstStyle/>
          <a:p>
            <a:r>
              <a:rPr lang="en-US" dirty="0"/>
              <a:t> 2.8.1  New Types &lt;input&gt; types</a:t>
            </a:r>
          </a:p>
        </p:txBody>
      </p:sp>
      <p:sp>
        <p:nvSpPr>
          <p:cNvPr id="3" name="Content Placeholder 2">
            <a:extLst>
              <a:ext uri="{FF2B5EF4-FFF2-40B4-BE49-F238E27FC236}">
                <a16:creationId xmlns:a16="http://schemas.microsoft.com/office/drawing/2014/main" id="{F7D3B8DF-F00F-C7E4-B482-3E417588DCF8}"/>
              </a:ext>
            </a:extLst>
          </p:cNvPr>
          <p:cNvSpPr>
            <a:spLocks noGrp="1"/>
          </p:cNvSpPr>
          <p:nvPr>
            <p:ph idx="1"/>
          </p:nvPr>
        </p:nvSpPr>
        <p:spPr>
          <a:xfrm>
            <a:off x="457200" y="2054819"/>
            <a:ext cx="4419600" cy="4199366"/>
          </a:xfrm>
        </p:spPr>
        <p:txBody>
          <a:bodyPr/>
          <a:lstStyle/>
          <a:p>
            <a:r>
              <a:rPr lang="en-US" dirty="0"/>
              <a:t> There are some added input types in HTML5.</a:t>
            </a:r>
          </a:p>
          <a:p>
            <a:endParaRPr lang="en-US" dirty="0"/>
          </a:p>
        </p:txBody>
      </p:sp>
      <p:sp>
        <p:nvSpPr>
          <p:cNvPr id="4" name="Date Placeholder 3">
            <a:extLst>
              <a:ext uri="{FF2B5EF4-FFF2-40B4-BE49-F238E27FC236}">
                <a16:creationId xmlns:a16="http://schemas.microsoft.com/office/drawing/2014/main" id="{F1411559-5822-152C-1DE5-4AAC0E366B6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10D7E13-54CF-4A3D-584B-03C365635066}"/>
              </a:ext>
            </a:extLst>
          </p:cNvPr>
          <p:cNvSpPr>
            <a:spLocks noGrp="1"/>
          </p:cNvSpPr>
          <p:nvPr>
            <p:ph type="sldNum" sz="quarter" idx="12"/>
          </p:nvPr>
        </p:nvSpPr>
        <p:spPr/>
        <p:txBody>
          <a:bodyPr/>
          <a:lstStyle/>
          <a:p>
            <a:fld id="{B6F15528-21DE-4FAA-801E-634DDDAF4B2B}" type="slidenum">
              <a:rPr lang="en-US" smtClean="0"/>
              <a:t>162</a:t>
            </a:fld>
            <a:endParaRPr lang="en-US"/>
          </a:p>
        </p:txBody>
      </p:sp>
      <p:pic>
        <p:nvPicPr>
          <p:cNvPr id="5" name="Picture 4">
            <a:extLst>
              <a:ext uri="{FF2B5EF4-FFF2-40B4-BE49-F238E27FC236}">
                <a16:creationId xmlns:a16="http://schemas.microsoft.com/office/drawing/2014/main" id="{1B0C516E-F995-F738-EAA6-2D91A7782B85}"/>
              </a:ext>
            </a:extLst>
          </p:cNvPr>
          <p:cNvPicPr>
            <a:picLocks noChangeAspect="1"/>
          </p:cNvPicPr>
          <p:nvPr/>
        </p:nvPicPr>
        <p:blipFill>
          <a:blip r:embed="rId2"/>
          <a:stretch>
            <a:fillRect/>
          </a:stretch>
        </p:blipFill>
        <p:spPr>
          <a:xfrm>
            <a:off x="5064151" y="1298575"/>
            <a:ext cx="7051649" cy="5489575"/>
          </a:xfrm>
          <a:prstGeom prst="rect">
            <a:avLst/>
          </a:prstGeom>
        </p:spPr>
      </p:pic>
    </p:spTree>
    <p:extLst>
      <p:ext uri="{BB962C8B-B14F-4D97-AF65-F5344CB8AC3E}">
        <p14:creationId xmlns:p14="http://schemas.microsoft.com/office/powerpoint/2010/main" val="162131452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59B92-E9F4-B146-2B8F-0B49A9BF156B}"/>
              </a:ext>
            </a:extLst>
          </p:cNvPr>
          <p:cNvSpPr>
            <a:spLocks noGrp="1"/>
          </p:cNvSpPr>
          <p:nvPr>
            <p:ph type="title"/>
          </p:nvPr>
        </p:nvSpPr>
        <p:spPr/>
        <p:txBody>
          <a:bodyPr/>
          <a:lstStyle/>
          <a:p>
            <a:r>
              <a:rPr lang="en-US" dirty="0"/>
              <a:t>&lt;keygen&gt; Tag</a:t>
            </a:r>
          </a:p>
        </p:txBody>
      </p:sp>
      <p:sp>
        <p:nvSpPr>
          <p:cNvPr id="3" name="Content Placeholder 2">
            <a:extLst>
              <a:ext uri="{FF2B5EF4-FFF2-40B4-BE49-F238E27FC236}">
                <a16:creationId xmlns:a16="http://schemas.microsoft.com/office/drawing/2014/main" id="{D93069DF-FE53-8139-A8A8-19462A0F3AFD}"/>
              </a:ext>
            </a:extLst>
          </p:cNvPr>
          <p:cNvSpPr>
            <a:spLocks noGrp="1"/>
          </p:cNvSpPr>
          <p:nvPr>
            <p:ph idx="1"/>
          </p:nvPr>
        </p:nvSpPr>
        <p:spPr>
          <a:xfrm>
            <a:off x="838201" y="2054819"/>
            <a:ext cx="10363200" cy="4199366"/>
          </a:xfrm>
        </p:spPr>
        <p:txBody>
          <a:bodyPr>
            <a:normAutofit/>
          </a:bodyPr>
          <a:lstStyle/>
          <a:p>
            <a:pPr>
              <a:lnSpc>
                <a:spcPct val="150000"/>
              </a:lnSpc>
            </a:pPr>
            <a:r>
              <a:rPr lang="en-US" sz="1800" dirty="0"/>
              <a:t>The </a:t>
            </a:r>
            <a:r>
              <a:rPr lang="en-US" sz="1800" b="1" dirty="0"/>
              <a:t>&lt;keygen&gt; </a:t>
            </a:r>
            <a:r>
              <a:rPr lang="en-US" sz="1800" dirty="0"/>
              <a:t>tag in HTML is </a:t>
            </a:r>
            <a:r>
              <a:rPr lang="en-US" sz="1800" dirty="0">
                <a:solidFill>
                  <a:srgbClr val="FFFF00"/>
                </a:solidFill>
              </a:rPr>
              <a:t>used to specify a key-pair generator field in a form</a:t>
            </a:r>
            <a:r>
              <a:rPr lang="en-US" sz="1800" dirty="0"/>
              <a:t>. </a:t>
            </a:r>
          </a:p>
          <a:p>
            <a:pPr>
              <a:lnSpc>
                <a:spcPct val="150000"/>
              </a:lnSpc>
            </a:pPr>
            <a:r>
              <a:rPr lang="en-US" sz="1800" dirty="0"/>
              <a:t>The purpose of </a:t>
            </a:r>
            <a:r>
              <a:rPr lang="en-US" sz="1800" b="1" dirty="0"/>
              <a:t>&lt;keygen&gt; </a:t>
            </a:r>
            <a:r>
              <a:rPr lang="en-US" sz="1800" dirty="0"/>
              <a:t>element is to </a:t>
            </a:r>
            <a:r>
              <a:rPr lang="en-US" sz="1800" dirty="0">
                <a:solidFill>
                  <a:srgbClr val="FFFF00"/>
                </a:solidFill>
              </a:rPr>
              <a:t>provide a secure way to authenticate users</a:t>
            </a:r>
            <a:r>
              <a:rPr lang="en-US" sz="1800" dirty="0"/>
              <a:t>. </a:t>
            </a:r>
          </a:p>
          <a:p>
            <a:pPr>
              <a:lnSpc>
                <a:spcPct val="150000"/>
              </a:lnSpc>
            </a:pPr>
            <a:r>
              <a:rPr lang="en-US" sz="1800" dirty="0"/>
              <a:t>When a form is submitted then two keys are generated, </a:t>
            </a:r>
            <a:r>
              <a:rPr lang="en-US" sz="1800" b="1" i="1" dirty="0"/>
              <a:t>private key </a:t>
            </a:r>
            <a:r>
              <a:rPr lang="en-US" sz="1800" dirty="0"/>
              <a:t>and </a:t>
            </a:r>
            <a:r>
              <a:rPr lang="en-US" sz="1800" b="1" i="1" dirty="0"/>
              <a:t>public key</a:t>
            </a:r>
            <a:r>
              <a:rPr lang="en-US" sz="1800" dirty="0"/>
              <a:t>. </a:t>
            </a:r>
          </a:p>
          <a:p>
            <a:pPr marL="857250" lvl="1" indent="-400050">
              <a:lnSpc>
                <a:spcPct val="150000"/>
              </a:lnSpc>
              <a:buFont typeface="+mj-lt"/>
              <a:buAutoNum type="romanLcPeriod"/>
            </a:pPr>
            <a:r>
              <a:rPr lang="en-US" sz="1600" dirty="0"/>
              <a:t>The </a:t>
            </a:r>
            <a:r>
              <a:rPr lang="en-US" sz="1600" b="1" i="1" dirty="0"/>
              <a:t>private key </a:t>
            </a:r>
            <a:r>
              <a:rPr lang="en-US" sz="1600" dirty="0"/>
              <a:t>is stored locally, and </a:t>
            </a:r>
          </a:p>
          <a:p>
            <a:pPr marL="857250" lvl="1" indent="-400050">
              <a:lnSpc>
                <a:spcPct val="150000"/>
              </a:lnSpc>
              <a:buFont typeface="+mj-lt"/>
              <a:buAutoNum type="romanLcPeriod"/>
            </a:pPr>
            <a:r>
              <a:rPr lang="en-US" sz="1600" dirty="0"/>
              <a:t>the </a:t>
            </a:r>
            <a:r>
              <a:rPr lang="en-US" sz="1600" b="1" i="1" dirty="0"/>
              <a:t>public key </a:t>
            </a:r>
            <a:r>
              <a:rPr lang="en-US" sz="1600" dirty="0"/>
              <a:t>is sent to the server. The </a:t>
            </a:r>
            <a:r>
              <a:rPr lang="en-US" sz="1600" b="1" i="1" dirty="0"/>
              <a:t>public key </a:t>
            </a:r>
            <a:r>
              <a:rPr lang="en-US" sz="1600" dirty="0"/>
              <a:t>is used to generate a client certificate to authenticate the user for the future. </a:t>
            </a:r>
          </a:p>
          <a:p>
            <a:pPr>
              <a:lnSpc>
                <a:spcPct val="150000"/>
              </a:lnSpc>
            </a:pPr>
            <a:endParaRPr lang="en-US" sz="1800" dirty="0"/>
          </a:p>
          <a:p>
            <a:pPr>
              <a:lnSpc>
                <a:spcPct val="150000"/>
              </a:lnSpc>
            </a:pPr>
            <a:r>
              <a:rPr lang="en-US" sz="1800" b="1" dirty="0"/>
              <a:t>Note</a:t>
            </a:r>
            <a:r>
              <a:rPr lang="en-US" sz="1800" dirty="0"/>
              <a:t>: </a:t>
            </a:r>
            <a:r>
              <a:rPr lang="en-US" sz="1800" b="1" dirty="0"/>
              <a:t>&lt;keygen&gt; </a:t>
            </a:r>
            <a:r>
              <a:rPr lang="en-US" sz="1800" dirty="0"/>
              <a:t>tag is </a:t>
            </a:r>
            <a:r>
              <a:rPr lang="en-US" sz="1800" dirty="0">
                <a:solidFill>
                  <a:srgbClr val="FFFF00"/>
                </a:solidFill>
              </a:rPr>
              <a:t>not supported in html5</a:t>
            </a:r>
            <a:endParaRPr lang="en-US" sz="1800" i="1" dirty="0">
              <a:solidFill>
                <a:srgbClr val="FFFF00"/>
              </a:solidFill>
            </a:endParaRPr>
          </a:p>
        </p:txBody>
      </p:sp>
      <p:sp>
        <p:nvSpPr>
          <p:cNvPr id="4" name="Date Placeholder 3">
            <a:extLst>
              <a:ext uri="{FF2B5EF4-FFF2-40B4-BE49-F238E27FC236}">
                <a16:creationId xmlns:a16="http://schemas.microsoft.com/office/drawing/2014/main" id="{73302FB6-5431-A0FD-F745-3BB3ADB59AC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64E6DB38-3A66-2209-CB60-70C3417A64F5}"/>
              </a:ext>
            </a:extLst>
          </p:cNvPr>
          <p:cNvSpPr>
            <a:spLocks noGrp="1"/>
          </p:cNvSpPr>
          <p:nvPr>
            <p:ph type="sldNum" sz="quarter" idx="12"/>
          </p:nvPr>
        </p:nvSpPr>
        <p:spPr/>
        <p:txBody>
          <a:bodyPr/>
          <a:lstStyle/>
          <a:p>
            <a:fld id="{B6F15528-21DE-4FAA-801E-634DDDAF4B2B}" type="slidenum">
              <a:rPr lang="en-US" smtClean="0"/>
              <a:t>163</a:t>
            </a:fld>
            <a:endParaRPr lang="en-US"/>
          </a:p>
        </p:txBody>
      </p:sp>
    </p:spTree>
    <p:extLst>
      <p:ext uri="{BB962C8B-B14F-4D97-AF65-F5344CB8AC3E}">
        <p14:creationId xmlns:p14="http://schemas.microsoft.com/office/powerpoint/2010/main" val="268310436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066AD8F-4DEA-775F-4F3C-E798B266E506}"/>
              </a:ext>
            </a:extLst>
          </p:cNvPr>
          <p:cNvSpPr/>
          <p:nvPr/>
        </p:nvSpPr>
        <p:spPr>
          <a:xfrm>
            <a:off x="838200" y="2974975"/>
            <a:ext cx="10591800" cy="3429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b="0" dirty="0">
                <a:solidFill>
                  <a:srgbClr val="800000"/>
                </a:solidFill>
                <a:effectLst/>
                <a:latin typeface="Consolas" panose="020B0609020204030204" pitchFamily="49" charset="0"/>
              </a:rPr>
              <a:t>&lt;form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action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"/form/submit"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method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"get"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lnSpc>
                <a:spcPct val="150000"/>
              </a:lnSpc>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keygen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rsaPublicKey</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keytype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"RSA"</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lnSpc>
                <a:spcPct val="150000"/>
              </a:lnSpc>
            </a:pPr>
            <a:r>
              <a:rPr lang="en-US" b="0" dirty="0">
                <a:solidFill>
                  <a:srgbClr val="000000"/>
                </a:solidFill>
                <a:effectLst/>
                <a:latin typeface="Consolas" panose="020B0609020204030204" pitchFamily="49" charset="0"/>
              </a:rPr>
              <a:t>    User’s name: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usr_name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lnSpc>
                <a:spcPct val="150000"/>
              </a:lnSpc>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"submit"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lnSpc>
                <a:spcPct val="150000"/>
              </a:lnSpc>
            </a:pPr>
            <a:r>
              <a:rPr lang="en-US" b="0" dirty="0">
                <a:solidFill>
                  <a:srgbClr val="800000"/>
                </a:solidFill>
                <a:effectLst/>
                <a:latin typeface="Consolas" panose="020B0609020204030204" pitchFamily="49" charset="0"/>
              </a:rPr>
              <a:t>&lt;/form&gt;</a:t>
            </a: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B34CB59A-39DB-9FCB-6C7F-E5B54F87921C}"/>
              </a:ext>
            </a:extLst>
          </p:cNvPr>
          <p:cNvSpPr txBox="1"/>
          <p:nvPr/>
        </p:nvSpPr>
        <p:spPr>
          <a:xfrm>
            <a:off x="838200" y="2212975"/>
            <a:ext cx="1571264" cy="461665"/>
          </a:xfrm>
          <a:prstGeom prst="rect">
            <a:avLst/>
          </a:prstGeom>
          <a:noFill/>
        </p:spPr>
        <p:txBody>
          <a:bodyPr wrap="none" rtlCol="0">
            <a:spAutoFit/>
          </a:bodyPr>
          <a:lstStyle/>
          <a:p>
            <a:r>
              <a:rPr lang="en-US" sz="2400" b="1" dirty="0"/>
              <a:t>Example:</a:t>
            </a:r>
          </a:p>
        </p:txBody>
      </p:sp>
      <p:sp>
        <p:nvSpPr>
          <p:cNvPr id="4" name="Date Placeholder 3">
            <a:extLst>
              <a:ext uri="{FF2B5EF4-FFF2-40B4-BE49-F238E27FC236}">
                <a16:creationId xmlns:a16="http://schemas.microsoft.com/office/drawing/2014/main" id="{0FDDCE75-8BFF-A7CE-CD23-DC49A0908F3A}"/>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1A265E9-EB4B-3517-1736-0347A64F46B8}"/>
              </a:ext>
            </a:extLst>
          </p:cNvPr>
          <p:cNvSpPr>
            <a:spLocks noGrp="1"/>
          </p:cNvSpPr>
          <p:nvPr>
            <p:ph type="sldNum" sz="quarter" idx="12"/>
          </p:nvPr>
        </p:nvSpPr>
        <p:spPr/>
        <p:txBody>
          <a:bodyPr/>
          <a:lstStyle/>
          <a:p>
            <a:fld id="{B6F15528-21DE-4FAA-801E-634DDDAF4B2B}" type="slidenum">
              <a:rPr lang="en-US" smtClean="0"/>
              <a:t>164</a:t>
            </a:fld>
            <a:endParaRPr lang="en-US"/>
          </a:p>
        </p:txBody>
      </p:sp>
      <p:sp>
        <p:nvSpPr>
          <p:cNvPr id="6" name="Rectangle: Rounded Corners 5">
            <a:extLst>
              <a:ext uri="{FF2B5EF4-FFF2-40B4-BE49-F238E27FC236}">
                <a16:creationId xmlns:a16="http://schemas.microsoft.com/office/drawing/2014/main" id="{772D0FF3-0A60-DCB3-F3BC-0B1CDB24328F}"/>
              </a:ext>
            </a:extLst>
          </p:cNvPr>
          <p:cNvSpPr/>
          <p:nvPr/>
        </p:nvSpPr>
        <p:spPr>
          <a:xfrm>
            <a:off x="1371600" y="4194175"/>
            <a:ext cx="5410200" cy="304800"/>
          </a:xfrm>
          <a:prstGeom prst="roundRect">
            <a:avLst/>
          </a:prstGeom>
          <a:noFill/>
          <a:ln w="28575"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Tree>
    <p:extLst>
      <p:ext uri="{BB962C8B-B14F-4D97-AF65-F5344CB8AC3E}">
        <p14:creationId xmlns:p14="http://schemas.microsoft.com/office/powerpoint/2010/main" val="56507917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63ED-E969-0C02-5DFA-110AB78B76E0}"/>
              </a:ext>
            </a:extLst>
          </p:cNvPr>
          <p:cNvSpPr>
            <a:spLocks noGrp="1"/>
          </p:cNvSpPr>
          <p:nvPr>
            <p:ph type="title"/>
          </p:nvPr>
        </p:nvSpPr>
        <p:spPr/>
        <p:txBody>
          <a:bodyPr/>
          <a:lstStyle/>
          <a:p>
            <a:r>
              <a:rPr lang="en-US" dirty="0"/>
              <a:t>&lt;keygen&gt; Tag</a:t>
            </a:r>
          </a:p>
        </p:txBody>
      </p:sp>
      <p:sp>
        <p:nvSpPr>
          <p:cNvPr id="3" name="Content Placeholder 2">
            <a:extLst>
              <a:ext uri="{FF2B5EF4-FFF2-40B4-BE49-F238E27FC236}">
                <a16:creationId xmlns:a16="http://schemas.microsoft.com/office/drawing/2014/main" id="{FE0792C3-7CC6-713D-2AB3-6F60B0625439}"/>
              </a:ext>
            </a:extLst>
          </p:cNvPr>
          <p:cNvSpPr>
            <a:spLocks noGrp="1"/>
          </p:cNvSpPr>
          <p:nvPr>
            <p:ph idx="1"/>
          </p:nvPr>
        </p:nvSpPr>
        <p:spPr/>
        <p:txBody>
          <a:bodyPr/>
          <a:lstStyle/>
          <a:p>
            <a:r>
              <a:rPr lang="en-US" b="1" i="0" dirty="0">
                <a:solidFill>
                  <a:srgbClr val="FFFFFF"/>
                </a:solidFill>
                <a:effectLst/>
                <a:latin typeface="Nunito" pitchFamily="2" charset="0"/>
              </a:rPr>
              <a:t>Syntax:</a:t>
            </a:r>
          </a:p>
          <a:p>
            <a:pPr marL="457200" lvl="1" indent="0">
              <a:buNone/>
            </a:pPr>
            <a:r>
              <a:rPr lang="en-US" dirty="0"/>
              <a:t>&lt;keygen name = "name"&gt;</a:t>
            </a:r>
          </a:p>
          <a:p>
            <a:pPr marL="457200" lvl="1" indent="0">
              <a:buNone/>
            </a:pPr>
            <a:endParaRPr lang="en-US" dirty="0"/>
          </a:p>
          <a:p>
            <a:r>
              <a:rPr lang="en-US" b="1" i="0" dirty="0">
                <a:solidFill>
                  <a:srgbClr val="FFFFFF"/>
                </a:solidFill>
                <a:effectLst/>
                <a:latin typeface="Nunito" pitchFamily="2" charset="0"/>
              </a:rPr>
              <a:t>Example:</a:t>
            </a:r>
            <a:r>
              <a:rPr lang="en-US" b="0" i="0" dirty="0">
                <a:solidFill>
                  <a:srgbClr val="FFFFFF"/>
                </a:solidFill>
                <a:effectLst/>
                <a:latin typeface="Nunito" pitchFamily="2" charset="0"/>
              </a:rPr>
              <a:t> </a:t>
            </a:r>
          </a:p>
          <a:p>
            <a:endParaRPr lang="en-US" dirty="0"/>
          </a:p>
        </p:txBody>
      </p:sp>
      <p:sp>
        <p:nvSpPr>
          <p:cNvPr id="4" name="Date Placeholder 3">
            <a:extLst>
              <a:ext uri="{FF2B5EF4-FFF2-40B4-BE49-F238E27FC236}">
                <a16:creationId xmlns:a16="http://schemas.microsoft.com/office/drawing/2014/main" id="{2DACA944-CC85-5E19-D83A-5D1321080A5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99BADAB-250C-9E4C-ACAF-B287B22CCABD}"/>
              </a:ext>
            </a:extLst>
          </p:cNvPr>
          <p:cNvSpPr>
            <a:spLocks noGrp="1"/>
          </p:cNvSpPr>
          <p:nvPr>
            <p:ph type="sldNum" sz="quarter" idx="12"/>
          </p:nvPr>
        </p:nvSpPr>
        <p:spPr/>
        <p:txBody>
          <a:bodyPr/>
          <a:lstStyle/>
          <a:p>
            <a:fld id="{B6F15528-21DE-4FAA-801E-634DDDAF4B2B}" type="slidenum">
              <a:rPr lang="en-US" smtClean="0"/>
              <a:t>165</a:t>
            </a:fld>
            <a:endParaRPr lang="en-US"/>
          </a:p>
        </p:txBody>
      </p:sp>
      <p:sp>
        <p:nvSpPr>
          <p:cNvPr id="7" name="Rectangle 6">
            <a:extLst>
              <a:ext uri="{FF2B5EF4-FFF2-40B4-BE49-F238E27FC236}">
                <a16:creationId xmlns:a16="http://schemas.microsoft.com/office/drawing/2014/main" id="{974A0C1A-427A-2B6F-3BE7-454FAA774A68}"/>
              </a:ext>
            </a:extLst>
          </p:cNvPr>
          <p:cNvSpPr/>
          <p:nvPr/>
        </p:nvSpPr>
        <p:spPr>
          <a:xfrm>
            <a:off x="1600200" y="3813175"/>
            <a:ext cx="8450635" cy="2133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b="0" dirty="0">
                <a:solidFill>
                  <a:srgbClr val="800000"/>
                </a:solidFill>
                <a:effectLst/>
                <a:latin typeface="Consolas" panose="020B0609020204030204" pitchFamily="49" charset="0"/>
              </a:rPr>
              <a:t>&lt;form&gt;</a:t>
            </a:r>
            <a:r>
              <a:rPr lang="en-US" b="0" dirty="0">
                <a:solidFill>
                  <a:srgbClr val="000000"/>
                </a:solidFill>
                <a:effectLst/>
                <a:latin typeface="Consolas" panose="020B0609020204030204" pitchFamily="49" charset="0"/>
              </a:rPr>
              <a:t> </a:t>
            </a:r>
          </a:p>
          <a:p>
            <a:pPr>
              <a:lnSpc>
                <a:spcPct val="150000"/>
              </a:lnSpc>
            </a:pPr>
            <a:r>
              <a:rPr lang="en-US" b="0" dirty="0">
                <a:solidFill>
                  <a:srgbClr val="000000"/>
                </a:solidFill>
                <a:effectLst/>
                <a:latin typeface="Consolas" panose="020B0609020204030204" pitchFamily="49" charset="0"/>
              </a:rPr>
              <a:t>    Username: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"text"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uname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br</a:t>
            </a:r>
            <a:r>
              <a:rPr lang="en-US" b="0" dirty="0">
                <a:solidFill>
                  <a:srgbClr val="800000"/>
                </a:solidFill>
                <a:effectLst/>
                <a:latin typeface="Consolas" panose="020B0609020204030204" pitchFamily="49" charset="0"/>
              </a:rPr>
              <a:t>&gt;&lt;</a:t>
            </a:r>
            <a:r>
              <a:rPr lang="en-US" b="0" dirty="0" err="1">
                <a:solidFill>
                  <a:srgbClr val="800000"/>
                </a:solidFill>
                <a:effectLst/>
                <a:latin typeface="Consolas" panose="020B0609020204030204" pitchFamily="49" charset="0"/>
              </a:rPr>
              <a:t>br</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ct val="150000"/>
              </a:lnSpc>
            </a:pPr>
            <a:r>
              <a:rPr lang="en-US" b="0" dirty="0">
                <a:solidFill>
                  <a:srgbClr val="000000"/>
                </a:solidFill>
                <a:effectLst/>
                <a:latin typeface="Consolas" panose="020B0609020204030204" pitchFamily="49" charset="0"/>
              </a:rPr>
              <a:t>    Encryption: </a:t>
            </a:r>
            <a:r>
              <a:rPr lang="en-US" b="0" dirty="0">
                <a:solidFill>
                  <a:srgbClr val="800000"/>
                </a:solidFill>
                <a:effectLst/>
                <a:latin typeface="Consolas" panose="020B0609020204030204" pitchFamily="49" charset="0"/>
              </a:rPr>
              <a:t>&lt;</a:t>
            </a:r>
            <a:r>
              <a:rPr lang="en-US" b="0" dirty="0">
                <a:solidFill>
                  <a:srgbClr val="CD3131"/>
                </a:solidFill>
                <a:effectLst/>
                <a:latin typeface="Consolas" panose="020B0609020204030204" pitchFamily="49" charset="0"/>
              </a:rPr>
              <a:t>keygen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"secure"</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ct val="150000"/>
              </a:lnSpc>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&lt;input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"submit"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ct val="150000"/>
              </a:lnSpc>
            </a:pPr>
            <a:r>
              <a:rPr lang="en-US" b="0" dirty="0">
                <a:solidFill>
                  <a:srgbClr val="800000"/>
                </a:solidFill>
                <a:effectLst/>
                <a:latin typeface="Consolas" panose="020B0609020204030204" pitchFamily="49" charset="0"/>
              </a:rPr>
              <a:t>&lt;/form&gt;</a:t>
            </a:r>
            <a:r>
              <a:rPr lang="en-US" b="0" dirty="0">
                <a:solidFill>
                  <a:srgbClr val="000000"/>
                </a:solidFill>
                <a:effectLst/>
                <a:latin typeface="Consolas" panose="020B0609020204030204" pitchFamily="49" charset="0"/>
              </a:rPr>
              <a:t> </a:t>
            </a:r>
          </a:p>
        </p:txBody>
      </p:sp>
      <p:sp>
        <p:nvSpPr>
          <p:cNvPr id="9" name="Rectangle: Rounded Corners 8">
            <a:extLst>
              <a:ext uri="{FF2B5EF4-FFF2-40B4-BE49-F238E27FC236}">
                <a16:creationId xmlns:a16="http://schemas.microsoft.com/office/drawing/2014/main" id="{31C0A645-472E-09EA-8860-A277C622C323}"/>
              </a:ext>
            </a:extLst>
          </p:cNvPr>
          <p:cNvSpPr/>
          <p:nvPr/>
        </p:nvSpPr>
        <p:spPr>
          <a:xfrm>
            <a:off x="3657600" y="4803775"/>
            <a:ext cx="28194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Tree>
    <p:extLst>
      <p:ext uri="{BB962C8B-B14F-4D97-AF65-F5344CB8AC3E}">
        <p14:creationId xmlns:p14="http://schemas.microsoft.com/office/powerpoint/2010/main" val="56950514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730BD-22C5-5AC4-6134-576274A8C76C}"/>
              </a:ext>
            </a:extLst>
          </p:cNvPr>
          <p:cNvSpPr>
            <a:spLocks noGrp="1"/>
          </p:cNvSpPr>
          <p:nvPr>
            <p:ph type="title"/>
          </p:nvPr>
        </p:nvSpPr>
        <p:spPr/>
        <p:txBody>
          <a:bodyPr/>
          <a:lstStyle/>
          <a:p>
            <a:r>
              <a:rPr lang="en-US" dirty="0"/>
              <a:t>&lt;progress&gt; Tag</a:t>
            </a:r>
          </a:p>
        </p:txBody>
      </p:sp>
      <p:sp>
        <p:nvSpPr>
          <p:cNvPr id="3" name="Content Placeholder 2">
            <a:extLst>
              <a:ext uri="{FF2B5EF4-FFF2-40B4-BE49-F238E27FC236}">
                <a16:creationId xmlns:a16="http://schemas.microsoft.com/office/drawing/2014/main" id="{5799F0C7-FCEF-86B0-6BC0-279E97C43225}"/>
              </a:ext>
            </a:extLst>
          </p:cNvPr>
          <p:cNvSpPr>
            <a:spLocks noGrp="1"/>
          </p:cNvSpPr>
          <p:nvPr>
            <p:ph idx="1"/>
          </p:nvPr>
        </p:nvSpPr>
        <p:spPr>
          <a:xfrm>
            <a:off x="1103313" y="1603375"/>
            <a:ext cx="10174287" cy="4199366"/>
          </a:xfrm>
        </p:spPr>
        <p:txBody>
          <a:bodyPr>
            <a:normAutofit fontScale="77500" lnSpcReduction="20000"/>
          </a:bodyPr>
          <a:lstStyle/>
          <a:p>
            <a:pPr>
              <a:lnSpc>
                <a:spcPct val="150000"/>
              </a:lnSpc>
            </a:pPr>
            <a:r>
              <a:rPr lang="en-US" dirty="0"/>
              <a:t>The </a:t>
            </a:r>
            <a:r>
              <a:rPr lang="en-US" b="1" dirty="0"/>
              <a:t>&lt;progress&gt; </a:t>
            </a:r>
            <a:r>
              <a:rPr lang="en-US" dirty="0"/>
              <a:t>tag </a:t>
            </a:r>
            <a:r>
              <a:rPr lang="en-US" dirty="0">
                <a:solidFill>
                  <a:srgbClr val="FFFF00"/>
                </a:solidFill>
              </a:rPr>
              <a:t>represents the completion progress of a task. </a:t>
            </a:r>
            <a:r>
              <a:rPr lang="en-US" dirty="0"/>
              <a:t> </a:t>
            </a:r>
          </a:p>
          <a:p>
            <a:pPr>
              <a:lnSpc>
                <a:spcPct val="150000"/>
              </a:lnSpc>
            </a:pPr>
            <a:r>
              <a:rPr lang="en-US" dirty="0"/>
              <a:t>Progress </a:t>
            </a:r>
            <a:r>
              <a:rPr lang="en-US" dirty="0">
                <a:solidFill>
                  <a:srgbClr val="FFFF00"/>
                </a:solidFill>
              </a:rPr>
              <a:t>must have both start tag and an end tag</a:t>
            </a:r>
            <a:r>
              <a:rPr lang="en-US" dirty="0"/>
              <a:t>. </a:t>
            </a:r>
          </a:p>
          <a:p>
            <a:pPr>
              <a:lnSpc>
                <a:spcPct val="150000"/>
              </a:lnSpc>
            </a:pPr>
            <a:r>
              <a:rPr lang="en-US" dirty="0"/>
              <a:t>We can </a:t>
            </a:r>
            <a:r>
              <a:rPr lang="en-US" dirty="0">
                <a:solidFill>
                  <a:srgbClr val="FFFF00"/>
                </a:solidFill>
              </a:rPr>
              <a:t>use the </a:t>
            </a:r>
            <a:r>
              <a:rPr lang="en-US" b="1" dirty="0">
                <a:solidFill>
                  <a:srgbClr val="FFFF00"/>
                </a:solidFill>
              </a:rPr>
              <a:t>&lt;progress&gt; </a:t>
            </a:r>
            <a:r>
              <a:rPr lang="en-US" dirty="0">
                <a:solidFill>
                  <a:srgbClr val="FFFF00"/>
                </a:solidFill>
              </a:rPr>
              <a:t>tag in conjunction with JavaScript to display the progress of a task.</a:t>
            </a:r>
          </a:p>
          <a:p>
            <a:pPr>
              <a:lnSpc>
                <a:spcPct val="150000"/>
              </a:lnSpc>
            </a:pPr>
            <a:r>
              <a:rPr lang="en-US" dirty="0"/>
              <a:t> </a:t>
            </a:r>
            <a:r>
              <a:rPr lang="en-US" b="1" dirty="0"/>
              <a:t>Attributes</a:t>
            </a:r>
          </a:p>
          <a:p>
            <a:pPr lvl="1">
              <a:lnSpc>
                <a:spcPct val="150000"/>
              </a:lnSpc>
              <a:buFont typeface="Courier New" panose="02070309020205020404" pitchFamily="49" charset="0"/>
              <a:buChar char="o"/>
            </a:pPr>
            <a:r>
              <a:rPr lang="en-US" dirty="0"/>
              <a:t> </a:t>
            </a:r>
            <a:r>
              <a:rPr lang="en-US" b="1" dirty="0"/>
              <a:t>max </a:t>
            </a:r>
            <a:r>
              <a:rPr lang="en-US" dirty="0"/>
              <a:t>- Specifies how much work the task requires in total. Default value is 1</a:t>
            </a:r>
          </a:p>
          <a:p>
            <a:pPr lvl="1">
              <a:lnSpc>
                <a:spcPct val="150000"/>
              </a:lnSpc>
              <a:buFont typeface="Courier New" panose="02070309020205020404" pitchFamily="49" charset="0"/>
              <a:buChar char="o"/>
            </a:pPr>
            <a:r>
              <a:rPr lang="en-US" dirty="0"/>
              <a:t> </a:t>
            </a:r>
            <a:r>
              <a:rPr lang="en-US" b="1" dirty="0"/>
              <a:t>value</a:t>
            </a:r>
            <a:r>
              <a:rPr lang="en-US" dirty="0"/>
              <a:t> - Specifies how much of the task has been completed</a:t>
            </a:r>
          </a:p>
          <a:p>
            <a:pPr>
              <a:lnSpc>
                <a:spcPct val="150000"/>
              </a:lnSpc>
            </a:pPr>
            <a:r>
              <a:rPr lang="en-US" dirty="0"/>
              <a:t>Example:</a:t>
            </a:r>
          </a:p>
          <a:p>
            <a:pPr>
              <a:lnSpc>
                <a:spcPct val="150000"/>
              </a:lnSpc>
            </a:pPr>
            <a:endParaRPr lang="en-US" dirty="0"/>
          </a:p>
        </p:txBody>
      </p:sp>
      <p:sp>
        <p:nvSpPr>
          <p:cNvPr id="5" name="Date Placeholder 4">
            <a:extLst>
              <a:ext uri="{FF2B5EF4-FFF2-40B4-BE49-F238E27FC236}">
                <a16:creationId xmlns:a16="http://schemas.microsoft.com/office/drawing/2014/main" id="{2EB0B9B7-3020-B64A-5AA1-7D43E9AC548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2449EDAD-1BD1-D3A7-D5ED-42AB04B60F6E}"/>
              </a:ext>
            </a:extLst>
          </p:cNvPr>
          <p:cNvSpPr>
            <a:spLocks noGrp="1"/>
          </p:cNvSpPr>
          <p:nvPr>
            <p:ph type="sldNum" sz="quarter" idx="12"/>
          </p:nvPr>
        </p:nvSpPr>
        <p:spPr/>
        <p:txBody>
          <a:bodyPr/>
          <a:lstStyle/>
          <a:p>
            <a:fld id="{B6F15528-21DE-4FAA-801E-634DDDAF4B2B}" type="slidenum">
              <a:rPr lang="en-US" smtClean="0"/>
              <a:t>166</a:t>
            </a:fld>
            <a:endParaRPr lang="en-US"/>
          </a:p>
        </p:txBody>
      </p:sp>
      <p:sp>
        <p:nvSpPr>
          <p:cNvPr id="4" name="Rectangle 3">
            <a:extLst>
              <a:ext uri="{FF2B5EF4-FFF2-40B4-BE49-F238E27FC236}">
                <a16:creationId xmlns:a16="http://schemas.microsoft.com/office/drawing/2014/main" id="{767337C2-A61E-0753-8104-DA73C92FFDF3}"/>
              </a:ext>
            </a:extLst>
          </p:cNvPr>
          <p:cNvSpPr/>
          <p:nvPr/>
        </p:nvSpPr>
        <p:spPr>
          <a:xfrm>
            <a:off x="1600200" y="5870575"/>
            <a:ext cx="9525000" cy="838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800000"/>
                </a:solidFill>
                <a:effectLst/>
                <a:latin typeface="Consolas" panose="020B0609020204030204" pitchFamily="49" charset="0"/>
              </a:rPr>
              <a:t>&lt;label</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for</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"file"</a:t>
            </a:r>
            <a:r>
              <a:rPr lang="en-US" b="0">
                <a:solidFill>
                  <a:srgbClr val="800000"/>
                </a:solidFill>
                <a:effectLst/>
                <a:latin typeface="Consolas" panose="020B0609020204030204" pitchFamily="49" charset="0"/>
              </a:rPr>
              <a:t>&gt;</a:t>
            </a:r>
            <a:r>
              <a:rPr lang="en-US" b="0">
                <a:solidFill>
                  <a:srgbClr val="000000"/>
                </a:solidFill>
                <a:effectLst/>
                <a:latin typeface="Consolas" panose="020B0609020204030204" pitchFamily="49" charset="0"/>
              </a:rPr>
              <a:t>Downloading progress:</a:t>
            </a:r>
            <a:r>
              <a:rPr lang="en-US" b="0">
                <a:solidFill>
                  <a:srgbClr val="800000"/>
                </a:solidFill>
                <a:effectLst/>
                <a:latin typeface="Consolas" panose="020B0609020204030204" pitchFamily="49" charset="0"/>
              </a:rPr>
              <a:t>&lt;/label&gt;</a:t>
            </a:r>
            <a:endParaRPr lang="en-US" b="0">
              <a:solidFill>
                <a:srgbClr val="000000"/>
              </a:solidFill>
              <a:effectLst/>
              <a:latin typeface="Consolas" panose="020B0609020204030204" pitchFamily="49" charset="0"/>
            </a:endParaRPr>
          </a:p>
          <a:p>
            <a:r>
              <a:rPr lang="en-US" b="0">
                <a:solidFill>
                  <a:srgbClr val="800000"/>
                </a:solidFill>
                <a:effectLst/>
                <a:latin typeface="Consolas" panose="020B0609020204030204" pitchFamily="49" charset="0"/>
              </a:rPr>
              <a:t>&lt;progress</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id</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"file"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value</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"32"</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max</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"100"</a:t>
            </a:r>
            <a:r>
              <a:rPr lang="en-US" b="0">
                <a:solidFill>
                  <a:srgbClr val="800000"/>
                </a:solidFill>
                <a:effectLst/>
                <a:latin typeface="Consolas" panose="020B0609020204030204" pitchFamily="49" charset="0"/>
              </a:rPr>
              <a:t>&gt;</a:t>
            </a:r>
            <a:r>
              <a:rPr lang="en-US" b="0">
                <a:solidFill>
                  <a:srgbClr val="000000"/>
                </a:solidFill>
                <a:effectLst/>
                <a:latin typeface="Consolas" panose="020B0609020204030204" pitchFamily="49" charset="0"/>
              </a:rPr>
              <a:t> 32% </a:t>
            </a:r>
            <a:r>
              <a:rPr lang="en-US" b="0">
                <a:solidFill>
                  <a:srgbClr val="800000"/>
                </a:solidFill>
                <a:effectLst/>
                <a:latin typeface="Consolas" panose="020B0609020204030204" pitchFamily="49" charset="0"/>
              </a:rPr>
              <a:t>&lt;/progress&gt;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1858063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DF3CE-DBA9-AFB4-AFA9-611C667B10CC}"/>
              </a:ext>
            </a:extLst>
          </p:cNvPr>
          <p:cNvSpPr>
            <a:spLocks noGrp="1"/>
          </p:cNvSpPr>
          <p:nvPr>
            <p:ph type="title"/>
          </p:nvPr>
        </p:nvSpPr>
        <p:spPr/>
        <p:txBody>
          <a:bodyPr/>
          <a:lstStyle/>
          <a:p>
            <a:r>
              <a:rPr lang="en-US" dirty="0"/>
              <a:t> &lt;meter&gt; Tag</a:t>
            </a:r>
          </a:p>
        </p:txBody>
      </p:sp>
      <p:sp>
        <p:nvSpPr>
          <p:cNvPr id="3" name="Content Placeholder 2">
            <a:extLst>
              <a:ext uri="{FF2B5EF4-FFF2-40B4-BE49-F238E27FC236}">
                <a16:creationId xmlns:a16="http://schemas.microsoft.com/office/drawing/2014/main" id="{4C0B80B8-CF6A-3919-B728-84488D151BF9}"/>
              </a:ext>
            </a:extLst>
          </p:cNvPr>
          <p:cNvSpPr>
            <a:spLocks noGrp="1"/>
          </p:cNvSpPr>
          <p:nvPr>
            <p:ph idx="1"/>
          </p:nvPr>
        </p:nvSpPr>
        <p:spPr>
          <a:xfrm>
            <a:off x="1103313" y="1854964"/>
            <a:ext cx="10021887" cy="4399221"/>
          </a:xfrm>
        </p:spPr>
        <p:txBody>
          <a:bodyPr>
            <a:normAutofit fontScale="55000" lnSpcReduction="20000"/>
          </a:bodyPr>
          <a:lstStyle/>
          <a:p>
            <a:pPr>
              <a:lnSpc>
                <a:spcPct val="150000"/>
              </a:lnSpc>
            </a:pPr>
            <a:r>
              <a:rPr lang="en-US" dirty="0"/>
              <a:t>The </a:t>
            </a:r>
            <a:r>
              <a:rPr lang="en-US" b="1" dirty="0"/>
              <a:t>&lt;meter&gt; </a:t>
            </a:r>
            <a:r>
              <a:rPr lang="en-US" dirty="0"/>
              <a:t>tag </a:t>
            </a:r>
            <a:r>
              <a:rPr lang="en-US" dirty="0">
                <a:solidFill>
                  <a:srgbClr val="FFFF00"/>
                </a:solidFill>
              </a:rPr>
              <a:t>defines a scalar measurement within a </a:t>
            </a:r>
            <a:r>
              <a:rPr lang="en-US" b="1" i="1" dirty="0">
                <a:solidFill>
                  <a:srgbClr val="FFFF00"/>
                </a:solidFill>
              </a:rPr>
              <a:t>known range</a:t>
            </a:r>
            <a:r>
              <a:rPr lang="en-US" dirty="0">
                <a:solidFill>
                  <a:srgbClr val="FFFF00"/>
                </a:solidFill>
              </a:rPr>
              <a:t>, or a fractional value</a:t>
            </a:r>
            <a:r>
              <a:rPr lang="en-US" dirty="0"/>
              <a:t>. This is also known as a </a:t>
            </a:r>
            <a:r>
              <a:rPr lang="en-US" b="1" i="1" dirty="0"/>
              <a:t>gauge</a:t>
            </a:r>
            <a:r>
              <a:rPr lang="en-US" dirty="0"/>
              <a:t>.</a:t>
            </a:r>
          </a:p>
          <a:p>
            <a:pPr>
              <a:lnSpc>
                <a:spcPct val="150000"/>
              </a:lnSpc>
            </a:pPr>
            <a:r>
              <a:rPr lang="en-US" dirty="0"/>
              <a:t>Examples: Disk usage, the relevance of a query result, etc.</a:t>
            </a:r>
          </a:p>
          <a:p>
            <a:pPr>
              <a:lnSpc>
                <a:spcPct val="150000"/>
              </a:lnSpc>
            </a:pPr>
            <a:r>
              <a:rPr lang="en-US" dirty="0"/>
              <a:t>Example:</a:t>
            </a:r>
          </a:p>
          <a:p>
            <a:pPr>
              <a:lnSpc>
                <a:spcPct val="150000"/>
              </a:lnSpc>
            </a:pPr>
            <a:endParaRPr lang="en-US" dirty="0"/>
          </a:p>
          <a:p>
            <a:pPr>
              <a:lnSpc>
                <a:spcPct val="150000"/>
              </a:lnSpc>
            </a:pPr>
            <a:endParaRPr lang="en-US" dirty="0"/>
          </a:p>
          <a:p>
            <a:pPr>
              <a:lnSpc>
                <a:spcPct val="150000"/>
              </a:lnSpc>
            </a:pPr>
            <a:endParaRPr lang="en-US" dirty="0"/>
          </a:p>
          <a:p>
            <a:pPr>
              <a:lnSpc>
                <a:spcPct val="150000"/>
              </a:lnSpc>
            </a:pPr>
            <a:endParaRPr lang="en-US" dirty="0"/>
          </a:p>
          <a:p>
            <a:pPr>
              <a:lnSpc>
                <a:spcPct val="150000"/>
              </a:lnSpc>
            </a:pPr>
            <a:r>
              <a:rPr lang="en-US" dirty="0"/>
              <a:t>Note: The &lt;meter&gt; tag should not be used to indicate progress (as in a progress bar). For progress bars, use the &lt;progress&gt; tag.</a:t>
            </a:r>
          </a:p>
          <a:p>
            <a:pPr>
              <a:lnSpc>
                <a:spcPct val="150000"/>
              </a:lnSpc>
            </a:pPr>
            <a:endParaRPr lang="en-US" dirty="0"/>
          </a:p>
          <a:p>
            <a:pPr>
              <a:lnSpc>
                <a:spcPct val="150000"/>
              </a:lnSpc>
            </a:pPr>
            <a:endParaRPr lang="en-US" dirty="0"/>
          </a:p>
        </p:txBody>
      </p:sp>
      <p:sp>
        <p:nvSpPr>
          <p:cNvPr id="5" name="Date Placeholder 4">
            <a:extLst>
              <a:ext uri="{FF2B5EF4-FFF2-40B4-BE49-F238E27FC236}">
                <a16:creationId xmlns:a16="http://schemas.microsoft.com/office/drawing/2014/main" id="{4F3E9FC3-0366-B1A3-7FB6-FF30D855883F}"/>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B3851FA-DA07-EB4F-ACC8-F3BDC3ACE1EE}"/>
              </a:ext>
            </a:extLst>
          </p:cNvPr>
          <p:cNvSpPr>
            <a:spLocks noGrp="1"/>
          </p:cNvSpPr>
          <p:nvPr>
            <p:ph type="sldNum" sz="quarter" idx="12"/>
          </p:nvPr>
        </p:nvSpPr>
        <p:spPr/>
        <p:txBody>
          <a:bodyPr/>
          <a:lstStyle/>
          <a:p>
            <a:fld id="{B6F15528-21DE-4FAA-801E-634DDDAF4B2B}" type="slidenum">
              <a:rPr lang="en-US" smtClean="0"/>
              <a:t>167</a:t>
            </a:fld>
            <a:endParaRPr lang="en-US"/>
          </a:p>
        </p:txBody>
      </p:sp>
      <p:sp>
        <p:nvSpPr>
          <p:cNvPr id="4" name="Rectangle 3">
            <a:extLst>
              <a:ext uri="{FF2B5EF4-FFF2-40B4-BE49-F238E27FC236}">
                <a16:creationId xmlns:a16="http://schemas.microsoft.com/office/drawing/2014/main" id="{FDCA9DF1-E740-6C46-FE29-1AAA8E8515C0}"/>
              </a:ext>
            </a:extLst>
          </p:cNvPr>
          <p:cNvSpPr/>
          <p:nvPr/>
        </p:nvSpPr>
        <p:spPr>
          <a:xfrm>
            <a:off x="1600200" y="3782948"/>
            <a:ext cx="9404723" cy="140182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disk_c</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Disk usage C:</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&lt;meter</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disk_c</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min</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"0"</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max</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"10"</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2 out of 10</a:t>
            </a:r>
            <a:r>
              <a:rPr lang="en-US" sz="1600" b="0" dirty="0">
                <a:solidFill>
                  <a:srgbClr val="800000"/>
                </a:solidFill>
                <a:effectLst/>
                <a:latin typeface="Consolas" panose="020B0609020204030204" pitchFamily="49" charset="0"/>
              </a:rPr>
              <a:t>&lt;/meter&gt;&lt;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br>
              <a:rPr lang="en-US" sz="1600" b="0" dirty="0">
                <a:solidFill>
                  <a:srgbClr val="000000"/>
                </a:solidFill>
                <a:effectLst/>
                <a:latin typeface="Consolas" panose="020B0609020204030204" pitchFamily="49" charset="0"/>
              </a:rPr>
            </a:br>
            <a:r>
              <a:rPr lang="en-US" sz="1600" b="0" dirty="0">
                <a:solidFill>
                  <a:srgbClr val="800000"/>
                </a:solidFill>
                <a:effectLst/>
                <a:latin typeface="Consolas" panose="020B0609020204030204" pitchFamily="49" charset="0"/>
              </a:rPr>
              <a:t>&lt;label</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for</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disk_d</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Disk usage D:</a:t>
            </a:r>
            <a:r>
              <a:rPr lang="en-US" sz="1600" b="0" dirty="0">
                <a:solidFill>
                  <a:srgbClr val="800000"/>
                </a:solidFill>
                <a:effectLst/>
                <a:latin typeface="Consolas" panose="020B0609020204030204" pitchFamily="49" charset="0"/>
              </a:rPr>
              <a:t>&lt;/label&gt;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&lt;meter</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id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disk_d</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value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"0.6"</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60%</a:t>
            </a:r>
            <a:r>
              <a:rPr lang="en-US" sz="1600" b="0" dirty="0">
                <a:solidFill>
                  <a:srgbClr val="800000"/>
                </a:solidFill>
                <a:effectLst/>
                <a:latin typeface="Consolas" panose="020B0609020204030204" pitchFamily="49" charset="0"/>
              </a:rPr>
              <a:t>&lt;/meter&gt;</a:t>
            </a:r>
            <a:endParaRPr lang="en-US" sz="1600" b="0" dirty="0">
              <a:solidFill>
                <a:srgbClr val="000000"/>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3D794F04-6923-EBC2-AD47-A92FC9B7CAE1}"/>
              </a:ext>
            </a:extLst>
          </p:cNvPr>
          <p:cNvPicPr>
            <a:picLocks noChangeAspect="1"/>
          </p:cNvPicPr>
          <p:nvPr/>
        </p:nvPicPr>
        <p:blipFill>
          <a:blip r:embed="rId2"/>
          <a:stretch>
            <a:fillRect/>
          </a:stretch>
        </p:blipFill>
        <p:spPr>
          <a:xfrm>
            <a:off x="9753600" y="4679880"/>
            <a:ext cx="2238687" cy="504895"/>
          </a:xfrm>
          <a:prstGeom prst="rect">
            <a:avLst/>
          </a:prstGeom>
        </p:spPr>
      </p:pic>
      <p:sp>
        <p:nvSpPr>
          <p:cNvPr id="9" name="TextBox 8">
            <a:extLst>
              <a:ext uri="{FF2B5EF4-FFF2-40B4-BE49-F238E27FC236}">
                <a16:creationId xmlns:a16="http://schemas.microsoft.com/office/drawing/2014/main" id="{702F6C0B-1656-B8F8-6542-E529B3D0D5BF}"/>
              </a:ext>
            </a:extLst>
          </p:cNvPr>
          <p:cNvSpPr txBox="1"/>
          <p:nvPr/>
        </p:nvSpPr>
        <p:spPr>
          <a:xfrm>
            <a:off x="9677400" y="4419798"/>
            <a:ext cx="827471" cy="307777"/>
          </a:xfrm>
          <a:prstGeom prst="rect">
            <a:avLst/>
          </a:prstGeom>
          <a:noFill/>
        </p:spPr>
        <p:txBody>
          <a:bodyPr wrap="none" rtlCol="0">
            <a:spAutoFit/>
          </a:bodyPr>
          <a:lstStyle/>
          <a:p>
            <a:r>
              <a:rPr lang="en-US" sz="1400" b="1" dirty="0">
                <a:solidFill>
                  <a:schemeClr val="bg1"/>
                </a:solidFill>
              </a:rPr>
              <a:t>Output:</a:t>
            </a:r>
          </a:p>
        </p:txBody>
      </p:sp>
    </p:spTree>
    <p:extLst>
      <p:ext uri="{BB962C8B-B14F-4D97-AF65-F5344CB8AC3E}">
        <p14:creationId xmlns:p14="http://schemas.microsoft.com/office/powerpoint/2010/main" val="25241694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253C0-530A-D0FF-5C25-05E04194301B}"/>
              </a:ext>
            </a:extLst>
          </p:cNvPr>
          <p:cNvSpPr>
            <a:spLocks noGrp="1"/>
          </p:cNvSpPr>
          <p:nvPr>
            <p:ph type="title"/>
          </p:nvPr>
        </p:nvSpPr>
        <p:spPr/>
        <p:txBody>
          <a:bodyPr/>
          <a:lstStyle/>
          <a:p>
            <a:r>
              <a:rPr lang="en-US" dirty="0"/>
              <a:t>&lt;menu&gt; Tag</a:t>
            </a:r>
          </a:p>
        </p:txBody>
      </p:sp>
      <p:sp>
        <p:nvSpPr>
          <p:cNvPr id="3" name="Content Placeholder 2">
            <a:extLst>
              <a:ext uri="{FF2B5EF4-FFF2-40B4-BE49-F238E27FC236}">
                <a16:creationId xmlns:a16="http://schemas.microsoft.com/office/drawing/2014/main" id="{49498978-D35B-BF66-689B-01C25978D203}"/>
              </a:ext>
            </a:extLst>
          </p:cNvPr>
          <p:cNvSpPr>
            <a:spLocks noGrp="1"/>
          </p:cNvSpPr>
          <p:nvPr>
            <p:ph idx="1"/>
          </p:nvPr>
        </p:nvSpPr>
        <p:spPr>
          <a:xfrm>
            <a:off x="1103313" y="2054819"/>
            <a:ext cx="9945687" cy="4199366"/>
          </a:xfrm>
        </p:spPr>
        <p:txBody>
          <a:bodyPr>
            <a:normAutofit fontScale="92500" lnSpcReduction="20000"/>
          </a:bodyPr>
          <a:lstStyle/>
          <a:p>
            <a:r>
              <a:rPr lang="en-US" dirty="0"/>
              <a:t>The </a:t>
            </a:r>
            <a:r>
              <a:rPr lang="en-US" b="1" dirty="0"/>
              <a:t>&lt;menu&gt;</a:t>
            </a:r>
            <a:r>
              <a:rPr lang="en-US" dirty="0"/>
              <a:t> tag </a:t>
            </a:r>
            <a:r>
              <a:rPr lang="en-US" dirty="0">
                <a:solidFill>
                  <a:srgbClr val="FFFF00"/>
                </a:solidFill>
              </a:rPr>
              <a:t>defines an unordered list of content</a:t>
            </a:r>
            <a:r>
              <a:rPr lang="en-US" dirty="0"/>
              <a:t>.</a:t>
            </a:r>
          </a:p>
          <a:p>
            <a:r>
              <a:rPr lang="en-US" dirty="0"/>
              <a:t>Use the </a:t>
            </a:r>
            <a:r>
              <a:rPr lang="en-US" b="1" dirty="0"/>
              <a:t>&lt;menu&gt; </a:t>
            </a:r>
            <a:r>
              <a:rPr lang="en-US" dirty="0"/>
              <a:t>tag together with the </a:t>
            </a:r>
            <a:r>
              <a:rPr lang="en-US" b="1" dirty="0"/>
              <a:t>&lt;li&gt;</a:t>
            </a:r>
            <a:r>
              <a:rPr lang="en-US" dirty="0"/>
              <a:t> tag to create menu items.</a:t>
            </a:r>
          </a:p>
          <a:p>
            <a:r>
              <a:rPr lang="en-US" dirty="0"/>
              <a:t>Example:</a:t>
            </a:r>
          </a:p>
          <a:p>
            <a:endParaRPr lang="en-US" dirty="0"/>
          </a:p>
          <a:p>
            <a:endParaRPr lang="en-US" dirty="0"/>
          </a:p>
          <a:p>
            <a:endParaRPr lang="en-US" dirty="0"/>
          </a:p>
          <a:p>
            <a:endParaRPr lang="en-US" dirty="0"/>
          </a:p>
          <a:p>
            <a:endParaRPr lang="en-US" dirty="0"/>
          </a:p>
          <a:p>
            <a:r>
              <a:rPr lang="en-US" dirty="0"/>
              <a:t>Note: </a:t>
            </a:r>
            <a:r>
              <a:rPr lang="en-US" dirty="0">
                <a:solidFill>
                  <a:srgbClr val="FFFF00"/>
                </a:solidFill>
              </a:rPr>
              <a:t>&lt;menu&gt; tag is an alternative to the &lt;</a:t>
            </a:r>
            <a:r>
              <a:rPr lang="en-US" dirty="0" err="1">
                <a:solidFill>
                  <a:srgbClr val="FFFF00"/>
                </a:solidFill>
              </a:rPr>
              <a:t>ul</a:t>
            </a:r>
            <a:r>
              <a:rPr lang="en-US" dirty="0">
                <a:solidFill>
                  <a:srgbClr val="FFFF00"/>
                </a:solidFill>
              </a:rPr>
              <a:t>&gt; tag </a:t>
            </a:r>
            <a:r>
              <a:rPr lang="en-US" dirty="0"/>
              <a:t>and browsers will treat these two lists equally.</a:t>
            </a:r>
          </a:p>
        </p:txBody>
      </p:sp>
      <p:sp>
        <p:nvSpPr>
          <p:cNvPr id="5" name="Date Placeholder 4">
            <a:extLst>
              <a:ext uri="{FF2B5EF4-FFF2-40B4-BE49-F238E27FC236}">
                <a16:creationId xmlns:a16="http://schemas.microsoft.com/office/drawing/2014/main" id="{A1CA5026-1602-F460-EB3F-1C6C57027AEB}"/>
              </a:ext>
            </a:extLst>
          </p:cNvPr>
          <p:cNvSpPr>
            <a:spLocks noGrp="1"/>
          </p:cNvSpPr>
          <p:nvPr>
            <p:ph type="dt" sz="half" idx="10"/>
          </p:nvPr>
        </p:nvSpPr>
        <p:spPr/>
        <p:txBody>
          <a:bodyPr/>
          <a:lstStyle/>
          <a:p>
            <a:r>
              <a:rPr lang="en-US"/>
              <a:t>11/16/2024</a:t>
            </a:r>
          </a:p>
        </p:txBody>
      </p:sp>
      <p:sp>
        <p:nvSpPr>
          <p:cNvPr id="8" name="Slide Number Placeholder 7">
            <a:extLst>
              <a:ext uri="{FF2B5EF4-FFF2-40B4-BE49-F238E27FC236}">
                <a16:creationId xmlns:a16="http://schemas.microsoft.com/office/drawing/2014/main" id="{AFFE78CC-1F97-649F-602A-ED37DA290A48}"/>
              </a:ext>
            </a:extLst>
          </p:cNvPr>
          <p:cNvSpPr>
            <a:spLocks noGrp="1"/>
          </p:cNvSpPr>
          <p:nvPr>
            <p:ph type="sldNum" sz="quarter" idx="12"/>
          </p:nvPr>
        </p:nvSpPr>
        <p:spPr/>
        <p:txBody>
          <a:bodyPr/>
          <a:lstStyle/>
          <a:p>
            <a:fld id="{B6F15528-21DE-4FAA-801E-634DDDAF4B2B}" type="slidenum">
              <a:rPr lang="en-US" smtClean="0"/>
              <a:t>168</a:t>
            </a:fld>
            <a:endParaRPr lang="en-US"/>
          </a:p>
        </p:txBody>
      </p:sp>
      <p:sp>
        <p:nvSpPr>
          <p:cNvPr id="4" name="Rectangle 3">
            <a:extLst>
              <a:ext uri="{FF2B5EF4-FFF2-40B4-BE49-F238E27FC236}">
                <a16:creationId xmlns:a16="http://schemas.microsoft.com/office/drawing/2014/main" id="{7F17AA40-4AC7-08A2-B74A-3944CB71C5DC}"/>
              </a:ext>
            </a:extLst>
          </p:cNvPr>
          <p:cNvSpPr/>
          <p:nvPr/>
        </p:nvSpPr>
        <p:spPr>
          <a:xfrm>
            <a:off x="1524000" y="3584575"/>
            <a:ext cx="8610600" cy="1424812"/>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it-IT" sz="1600" b="0" dirty="0">
                <a:solidFill>
                  <a:srgbClr val="800000"/>
                </a:solidFill>
                <a:effectLst/>
                <a:latin typeface="Consolas" panose="020B0609020204030204" pitchFamily="49" charset="0"/>
              </a:rPr>
              <a:t>&lt;menu&gt;</a:t>
            </a:r>
            <a:endParaRPr lang="it-IT" sz="1600" b="0" dirty="0">
              <a:solidFill>
                <a:srgbClr val="000000"/>
              </a:solidFill>
              <a:effectLst/>
              <a:latin typeface="Consolas" panose="020B0609020204030204" pitchFamily="49" charset="0"/>
            </a:endParaRPr>
          </a:p>
          <a:p>
            <a:r>
              <a:rPr lang="it-IT" sz="1600" b="0" dirty="0">
                <a:solidFill>
                  <a:srgbClr val="000000"/>
                </a:solidFill>
                <a:effectLst/>
                <a:latin typeface="Consolas" panose="020B0609020204030204" pitchFamily="49" charset="0"/>
              </a:rPr>
              <a:t>    </a:t>
            </a:r>
            <a:r>
              <a:rPr lang="it-IT" sz="1600" b="0" dirty="0">
                <a:solidFill>
                  <a:srgbClr val="800000"/>
                </a:solidFill>
                <a:effectLst/>
                <a:latin typeface="Consolas" panose="020B0609020204030204" pitchFamily="49" charset="0"/>
              </a:rPr>
              <a:t>&lt;li&gt;</a:t>
            </a:r>
            <a:r>
              <a:rPr lang="it-IT" sz="1600" b="0" dirty="0">
                <a:solidFill>
                  <a:srgbClr val="000000"/>
                </a:solidFill>
                <a:effectLst/>
                <a:latin typeface="Consolas" panose="020B0609020204030204" pitchFamily="49" charset="0"/>
              </a:rPr>
              <a:t>Coffee</a:t>
            </a:r>
            <a:r>
              <a:rPr lang="it-IT" sz="1600" b="0" dirty="0">
                <a:solidFill>
                  <a:srgbClr val="800000"/>
                </a:solidFill>
                <a:effectLst/>
                <a:latin typeface="Consolas" panose="020B0609020204030204" pitchFamily="49" charset="0"/>
              </a:rPr>
              <a:t>&lt;/li&gt;</a:t>
            </a:r>
            <a:endParaRPr lang="it-IT" sz="1600" b="0" dirty="0">
              <a:solidFill>
                <a:srgbClr val="000000"/>
              </a:solidFill>
              <a:effectLst/>
              <a:latin typeface="Consolas" panose="020B0609020204030204" pitchFamily="49" charset="0"/>
            </a:endParaRPr>
          </a:p>
          <a:p>
            <a:r>
              <a:rPr lang="it-IT" sz="1600" b="0" dirty="0">
                <a:solidFill>
                  <a:srgbClr val="000000"/>
                </a:solidFill>
                <a:effectLst/>
                <a:latin typeface="Consolas" panose="020B0609020204030204" pitchFamily="49" charset="0"/>
              </a:rPr>
              <a:t>    </a:t>
            </a:r>
            <a:r>
              <a:rPr lang="it-IT" sz="1600" b="0" dirty="0">
                <a:solidFill>
                  <a:srgbClr val="800000"/>
                </a:solidFill>
                <a:effectLst/>
                <a:latin typeface="Consolas" panose="020B0609020204030204" pitchFamily="49" charset="0"/>
              </a:rPr>
              <a:t>&lt;li&gt;</a:t>
            </a:r>
            <a:r>
              <a:rPr lang="it-IT" sz="1600" b="0" dirty="0">
                <a:solidFill>
                  <a:srgbClr val="000000"/>
                </a:solidFill>
                <a:effectLst/>
                <a:latin typeface="Consolas" panose="020B0609020204030204" pitchFamily="49" charset="0"/>
              </a:rPr>
              <a:t>Tea</a:t>
            </a:r>
            <a:r>
              <a:rPr lang="it-IT" sz="1600" b="0" dirty="0">
                <a:solidFill>
                  <a:srgbClr val="800000"/>
                </a:solidFill>
                <a:effectLst/>
                <a:latin typeface="Consolas" panose="020B0609020204030204" pitchFamily="49" charset="0"/>
              </a:rPr>
              <a:t>&lt;/li&gt;</a:t>
            </a:r>
            <a:endParaRPr lang="it-IT" sz="1600" b="0" dirty="0">
              <a:solidFill>
                <a:srgbClr val="000000"/>
              </a:solidFill>
              <a:effectLst/>
              <a:latin typeface="Consolas" panose="020B0609020204030204" pitchFamily="49" charset="0"/>
            </a:endParaRPr>
          </a:p>
          <a:p>
            <a:r>
              <a:rPr lang="it-IT" sz="1600" b="0" dirty="0">
                <a:solidFill>
                  <a:srgbClr val="000000"/>
                </a:solidFill>
                <a:effectLst/>
                <a:latin typeface="Consolas" panose="020B0609020204030204" pitchFamily="49" charset="0"/>
              </a:rPr>
              <a:t>    </a:t>
            </a:r>
            <a:r>
              <a:rPr lang="it-IT" sz="1600" b="0" dirty="0">
                <a:solidFill>
                  <a:srgbClr val="800000"/>
                </a:solidFill>
                <a:effectLst/>
                <a:latin typeface="Consolas" panose="020B0609020204030204" pitchFamily="49" charset="0"/>
              </a:rPr>
              <a:t>&lt;li&gt;</a:t>
            </a:r>
            <a:r>
              <a:rPr lang="it-IT" sz="1600" b="0" dirty="0">
                <a:solidFill>
                  <a:srgbClr val="000000"/>
                </a:solidFill>
                <a:effectLst/>
                <a:latin typeface="Consolas" panose="020B0609020204030204" pitchFamily="49" charset="0"/>
              </a:rPr>
              <a:t>Milk</a:t>
            </a:r>
            <a:r>
              <a:rPr lang="it-IT" sz="1600" b="0" dirty="0">
                <a:solidFill>
                  <a:srgbClr val="800000"/>
                </a:solidFill>
                <a:effectLst/>
                <a:latin typeface="Consolas" panose="020B0609020204030204" pitchFamily="49" charset="0"/>
              </a:rPr>
              <a:t>&lt;/li&gt;</a:t>
            </a:r>
            <a:endParaRPr lang="it-IT" sz="1600" b="0" dirty="0">
              <a:solidFill>
                <a:srgbClr val="000000"/>
              </a:solidFill>
              <a:effectLst/>
              <a:latin typeface="Consolas" panose="020B0609020204030204" pitchFamily="49" charset="0"/>
            </a:endParaRPr>
          </a:p>
          <a:p>
            <a:r>
              <a:rPr lang="it-IT" sz="1600" b="0" dirty="0">
                <a:solidFill>
                  <a:srgbClr val="800000"/>
                </a:solidFill>
                <a:effectLst/>
                <a:latin typeface="Consolas" panose="020B0609020204030204" pitchFamily="49" charset="0"/>
              </a:rPr>
              <a:t>&lt;/menu&gt;</a:t>
            </a:r>
            <a:endParaRPr lang="it-IT" sz="1600"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CD93DE2B-2E18-FCF4-BA20-FB561685D1ED}"/>
              </a:ext>
            </a:extLst>
          </p:cNvPr>
          <p:cNvPicPr>
            <a:picLocks noChangeAspect="1"/>
          </p:cNvPicPr>
          <p:nvPr/>
        </p:nvPicPr>
        <p:blipFill>
          <a:blip r:embed="rId2"/>
          <a:stretch>
            <a:fillRect/>
          </a:stretch>
        </p:blipFill>
        <p:spPr>
          <a:xfrm>
            <a:off x="8763000" y="4154502"/>
            <a:ext cx="1124107" cy="809738"/>
          </a:xfrm>
          <a:prstGeom prst="rect">
            <a:avLst/>
          </a:prstGeom>
        </p:spPr>
      </p:pic>
      <p:sp>
        <p:nvSpPr>
          <p:cNvPr id="7" name="TextBox 6">
            <a:extLst>
              <a:ext uri="{FF2B5EF4-FFF2-40B4-BE49-F238E27FC236}">
                <a16:creationId xmlns:a16="http://schemas.microsoft.com/office/drawing/2014/main" id="{5809B5C3-1B72-18B2-CB90-43888C0DCC16}"/>
              </a:ext>
            </a:extLst>
          </p:cNvPr>
          <p:cNvSpPr txBox="1"/>
          <p:nvPr/>
        </p:nvSpPr>
        <p:spPr>
          <a:xfrm>
            <a:off x="8791575" y="3888473"/>
            <a:ext cx="920445" cy="338554"/>
          </a:xfrm>
          <a:prstGeom prst="rect">
            <a:avLst/>
          </a:prstGeom>
          <a:noFill/>
        </p:spPr>
        <p:txBody>
          <a:bodyPr wrap="none" rtlCol="0">
            <a:spAutoFit/>
          </a:bodyPr>
          <a:lstStyle/>
          <a:p>
            <a:r>
              <a:rPr lang="en-US" sz="1600" b="1" dirty="0">
                <a:solidFill>
                  <a:schemeClr val="bg1"/>
                </a:solidFill>
              </a:rPr>
              <a:t>Output:</a:t>
            </a:r>
          </a:p>
        </p:txBody>
      </p:sp>
    </p:spTree>
    <p:extLst>
      <p:ext uri="{BB962C8B-B14F-4D97-AF65-F5344CB8AC3E}">
        <p14:creationId xmlns:p14="http://schemas.microsoft.com/office/powerpoint/2010/main" val="138953019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1280-6346-F00A-3F10-7143AA890AA7}"/>
              </a:ext>
            </a:extLst>
          </p:cNvPr>
          <p:cNvSpPr>
            <a:spLocks noGrp="1"/>
          </p:cNvSpPr>
          <p:nvPr>
            <p:ph type="title"/>
          </p:nvPr>
        </p:nvSpPr>
        <p:spPr/>
        <p:txBody>
          <a:bodyPr/>
          <a:lstStyle/>
          <a:p>
            <a:r>
              <a:rPr lang="en-US" dirty="0"/>
              <a:t>&lt;header&gt; Tag</a:t>
            </a:r>
          </a:p>
        </p:txBody>
      </p:sp>
      <p:sp>
        <p:nvSpPr>
          <p:cNvPr id="3" name="Content Placeholder 2">
            <a:extLst>
              <a:ext uri="{FF2B5EF4-FFF2-40B4-BE49-F238E27FC236}">
                <a16:creationId xmlns:a16="http://schemas.microsoft.com/office/drawing/2014/main" id="{D20CE830-2FD7-ABA9-04AA-0AF67298DE72}"/>
              </a:ext>
            </a:extLst>
          </p:cNvPr>
          <p:cNvSpPr>
            <a:spLocks noGrp="1"/>
          </p:cNvSpPr>
          <p:nvPr>
            <p:ph idx="1"/>
          </p:nvPr>
        </p:nvSpPr>
        <p:spPr>
          <a:xfrm>
            <a:off x="762001" y="2054819"/>
            <a:ext cx="10287000" cy="4199366"/>
          </a:xfrm>
        </p:spPr>
        <p:txBody>
          <a:bodyPr>
            <a:normAutofit/>
          </a:bodyPr>
          <a:lstStyle/>
          <a:p>
            <a:r>
              <a:rPr lang="en-US" sz="1800" dirty="0"/>
              <a:t>The </a:t>
            </a:r>
            <a:r>
              <a:rPr lang="en-US" sz="1800" b="1" dirty="0"/>
              <a:t>&lt;header&gt; </a:t>
            </a:r>
            <a:r>
              <a:rPr lang="en-US" sz="1800" dirty="0"/>
              <a:t>element</a:t>
            </a:r>
            <a:r>
              <a:rPr lang="en-US" sz="1800" dirty="0">
                <a:solidFill>
                  <a:srgbClr val="FFFF00"/>
                </a:solidFill>
              </a:rPr>
              <a:t> represents a container for introductory content or a set of navigational links.</a:t>
            </a:r>
          </a:p>
          <a:p>
            <a:r>
              <a:rPr lang="en-US" sz="1800" dirty="0"/>
              <a:t> A </a:t>
            </a:r>
            <a:r>
              <a:rPr lang="en-US" sz="1800" b="1" dirty="0"/>
              <a:t>&lt;header&gt; </a:t>
            </a:r>
            <a:r>
              <a:rPr lang="en-US" sz="1800" dirty="0"/>
              <a:t>element typically </a:t>
            </a:r>
            <a:r>
              <a:rPr lang="en-US" sz="1800" dirty="0">
                <a:solidFill>
                  <a:srgbClr val="FFFF00"/>
                </a:solidFill>
              </a:rPr>
              <a:t>contains:</a:t>
            </a:r>
          </a:p>
          <a:p>
            <a:pPr lvl="1">
              <a:buFont typeface="Courier New" panose="02070309020205020404" pitchFamily="49" charset="0"/>
              <a:buChar char="o"/>
            </a:pPr>
            <a:r>
              <a:rPr lang="en-US" sz="1600" dirty="0">
                <a:solidFill>
                  <a:srgbClr val="FFFF00"/>
                </a:solidFill>
              </a:rPr>
              <a:t> one or more heading elements </a:t>
            </a:r>
            <a:r>
              <a:rPr lang="en-US" sz="1600" dirty="0"/>
              <a:t>(&lt;h1&gt; - &lt;h6&gt;)</a:t>
            </a:r>
          </a:p>
          <a:p>
            <a:pPr lvl="1">
              <a:buFont typeface="Courier New" panose="02070309020205020404" pitchFamily="49" charset="0"/>
              <a:buChar char="o"/>
            </a:pPr>
            <a:r>
              <a:rPr lang="en-US" sz="1600" dirty="0"/>
              <a:t> </a:t>
            </a:r>
            <a:r>
              <a:rPr lang="en-US" sz="1600" dirty="0">
                <a:solidFill>
                  <a:srgbClr val="FFFF00"/>
                </a:solidFill>
              </a:rPr>
              <a:t>logo or icon</a:t>
            </a:r>
          </a:p>
          <a:p>
            <a:pPr lvl="1">
              <a:buFont typeface="Courier New" panose="02070309020205020404" pitchFamily="49" charset="0"/>
              <a:buChar char="o"/>
            </a:pPr>
            <a:r>
              <a:rPr lang="en-US" sz="1600" dirty="0"/>
              <a:t> authorship information</a:t>
            </a:r>
          </a:p>
          <a:p>
            <a:r>
              <a:rPr lang="en-US" sz="1800" dirty="0"/>
              <a:t>Example:</a:t>
            </a:r>
          </a:p>
          <a:p>
            <a:endParaRPr lang="en-US" sz="1800" dirty="0"/>
          </a:p>
          <a:p>
            <a:endParaRPr lang="en-US" sz="1800" dirty="0"/>
          </a:p>
          <a:p>
            <a:endParaRPr lang="en-US" sz="1800" dirty="0"/>
          </a:p>
          <a:p>
            <a:r>
              <a:rPr lang="en-US" sz="1800" dirty="0"/>
              <a:t> Note: You can have several </a:t>
            </a:r>
            <a:r>
              <a:rPr lang="en-US" sz="1800" b="1" dirty="0"/>
              <a:t>&lt;header&gt; </a:t>
            </a:r>
            <a:r>
              <a:rPr lang="en-US" sz="1800" dirty="0"/>
              <a:t>elements in one HTML document. However, </a:t>
            </a:r>
            <a:r>
              <a:rPr lang="en-US" sz="1800" b="1" dirty="0"/>
              <a:t>&lt;header&gt; </a:t>
            </a:r>
            <a:r>
              <a:rPr lang="en-US" sz="1800" dirty="0"/>
              <a:t>cannot be placed within a &lt;footer&gt;, &lt;address&gt; or another &lt;header&gt; element.</a:t>
            </a:r>
          </a:p>
        </p:txBody>
      </p:sp>
      <p:sp>
        <p:nvSpPr>
          <p:cNvPr id="5" name="Date Placeholder 4">
            <a:extLst>
              <a:ext uri="{FF2B5EF4-FFF2-40B4-BE49-F238E27FC236}">
                <a16:creationId xmlns:a16="http://schemas.microsoft.com/office/drawing/2014/main" id="{50A372F7-963D-F414-F48F-62930EE9B13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95E5F8E0-7CE0-38C2-A4D6-92E3B009E578}"/>
              </a:ext>
            </a:extLst>
          </p:cNvPr>
          <p:cNvSpPr>
            <a:spLocks noGrp="1"/>
          </p:cNvSpPr>
          <p:nvPr>
            <p:ph type="sldNum" sz="quarter" idx="12"/>
          </p:nvPr>
        </p:nvSpPr>
        <p:spPr/>
        <p:txBody>
          <a:bodyPr/>
          <a:lstStyle/>
          <a:p>
            <a:fld id="{B6F15528-21DE-4FAA-801E-634DDDAF4B2B}" type="slidenum">
              <a:rPr lang="en-US" smtClean="0"/>
              <a:t>169</a:t>
            </a:fld>
            <a:endParaRPr lang="en-US"/>
          </a:p>
        </p:txBody>
      </p:sp>
      <p:sp>
        <p:nvSpPr>
          <p:cNvPr id="4" name="Rectangle 3">
            <a:extLst>
              <a:ext uri="{FF2B5EF4-FFF2-40B4-BE49-F238E27FC236}">
                <a16:creationId xmlns:a16="http://schemas.microsoft.com/office/drawing/2014/main" id="{99B57F5E-D930-E8FF-C6A5-8066FDF2F545}"/>
              </a:ext>
            </a:extLst>
          </p:cNvPr>
          <p:cNvSpPr/>
          <p:nvPr/>
        </p:nvSpPr>
        <p:spPr>
          <a:xfrm>
            <a:off x="1219200" y="4346575"/>
            <a:ext cx="10058400" cy="9906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&lt;header&gt;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&lt;h1&gt;</a:t>
            </a:r>
            <a:r>
              <a:rPr lang="en-US" sz="1600" b="0" dirty="0">
                <a:solidFill>
                  <a:srgbClr val="000000"/>
                </a:solidFill>
                <a:effectLst/>
                <a:latin typeface="Consolas" panose="020B0609020204030204" pitchFamily="49" charset="0"/>
              </a:rPr>
              <a:t>Main page heading here</a:t>
            </a:r>
            <a:r>
              <a:rPr lang="en-US" sz="1600" b="0" dirty="0">
                <a:solidFill>
                  <a:srgbClr val="800000"/>
                </a:solidFill>
                <a:effectLst/>
                <a:latin typeface="Consolas" panose="020B0609020204030204" pitchFamily="49" charset="0"/>
              </a:rPr>
              <a:t>&lt;/h1&gt;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a:t>
            </a:r>
            <a:r>
              <a:rPr lang="en-US" sz="1600" b="0" dirty="0">
                <a:solidFill>
                  <a:srgbClr val="000000"/>
                </a:solidFill>
                <a:effectLst/>
                <a:latin typeface="Consolas" panose="020B0609020204030204" pitchFamily="49" charset="0"/>
              </a:rPr>
              <a:t>Posted by John Doe</a:t>
            </a:r>
            <a:r>
              <a:rPr lang="en-US" sz="1600" b="0" dirty="0">
                <a:solidFill>
                  <a:srgbClr val="800000"/>
                </a:solidFill>
                <a:effectLst/>
                <a:latin typeface="Consolas" panose="020B0609020204030204" pitchFamily="49" charset="0"/>
              </a:rPr>
              <a:t>&lt;/p&gt;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&lt;/header&gt;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3143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659A4-AEBA-1C56-D627-181913A6F682}"/>
              </a:ext>
            </a:extLst>
          </p:cNvPr>
          <p:cNvSpPr>
            <a:spLocks noGrp="1"/>
          </p:cNvSpPr>
          <p:nvPr>
            <p:ph type="title"/>
          </p:nvPr>
        </p:nvSpPr>
        <p:spPr/>
        <p:txBody>
          <a:bodyPr/>
          <a:lstStyle/>
          <a:p>
            <a:r>
              <a:rPr lang="en-US" dirty="0"/>
              <a:t>HTML Headings</a:t>
            </a:r>
          </a:p>
        </p:txBody>
      </p:sp>
      <p:sp>
        <p:nvSpPr>
          <p:cNvPr id="3" name="Content Placeholder 2">
            <a:extLst>
              <a:ext uri="{FF2B5EF4-FFF2-40B4-BE49-F238E27FC236}">
                <a16:creationId xmlns:a16="http://schemas.microsoft.com/office/drawing/2014/main" id="{79CB709E-773C-AE32-90B9-1425252EC6E3}"/>
              </a:ext>
            </a:extLst>
          </p:cNvPr>
          <p:cNvSpPr>
            <a:spLocks noGrp="1"/>
          </p:cNvSpPr>
          <p:nvPr>
            <p:ph idx="1"/>
          </p:nvPr>
        </p:nvSpPr>
        <p:spPr>
          <a:xfrm>
            <a:off x="1103313" y="1527175"/>
            <a:ext cx="8946541" cy="4727010"/>
          </a:xfrm>
        </p:spPr>
        <p:txBody>
          <a:bodyPr>
            <a:normAutofit/>
          </a:bodyPr>
          <a:lstStyle/>
          <a:p>
            <a:pPr>
              <a:lnSpc>
                <a:spcPct val="120000"/>
              </a:lnSpc>
            </a:pPr>
            <a:r>
              <a:rPr lang="en-US" sz="1600" dirty="0"/>
              <a:t>HTML headings are </a:t>
            </a:r>
            <a:r>
              <a:rPr lang="en-US" sz="1600" dirty="0">
                <a:solidFill>
                  <a:srgbClr val="FFFF00"/>
                </a:solidFill>
              </a:rPr>
              <a:t>titles or subtitles</a:t>
            </a:r>
            <a:r>
              <a:rPr lang="en-US" sz="1600" dirty="0"/>
              <a:t> </a:t>
            </a:r>
            <a:r>
              <a:rPr lang="en-US" sz="1600" dirty="0">
                <a:solidFill>
                  <a:srgbClr val="FFFF00"/>
                </a:solidFill>
              </a:rPr>
              <a:t>that we want to display on a webpage</a:t>
            </a:r>
            <a:r>
              <a:rPr lang="en-US" sz="1600" dirty="0"/>
              <a:t>. </a:t>
            </a:r>
          </a:p>
          <a:p>
            <a:pPr>
              <a:lnSpc>
                <a:spcPct val="120000"/>
              </a:lnSpc>
            </a:pPr>
            <a:r>
              <a:rPr lang="en-US" sz="1600" dirty="0"/>
              <a:t>HTML headings are defined with the </a:t>
            </a:r>
            <a:r>
              <a:rPr lang="en-US" sz="1600" b="1" dirty="0"/>
              <a:t>&lt;h1&gt;</a:t>
            </a:r>
            <a:r>
              <a:rPr lang="en-US" sz="1600" dirty="0"/>
              <a:t> to </a:t>
            </a:r>
            <a:r>
              <a:rPr lang="en-US" sz="1600" b="1" dirty="0"/>
              <a:t>&lt;h6&gt; </a:t>
            </a:r>
            <a:r>
              <a:rPr lang="en-US" sz="1600" dirty="0"/>
              <a:t>tags</a:t>
            </a:r>
          </a:p>
          <a:p>
            <a:pPr>
              <a:lnSpc>
                <a:spcPct val="120000"/>
              </a:lnSpc>
            </a:pPr>
            <a:r>
              <a:rPr lang="en-US" sz="1600" dirty="0"/>
              <a:t>Syntax:</a:t>
            </a:r>
          </a:p>
          <a:p>
            <a:pPr marL="400050" lvl="1" indent="0">
              <a:lnSpc>
                <a:spcPct val="120000"/>
              </a:lnSpc>
              <a:buNone/>
            </a:pPr>
            <a:r>
              <a:rPr lang="en-US" sz="1400" dirty="0"/>
              <a:t> </a:t>
            </a:r>
            <a:r>
              <a:rPr lang="en-US" sz="1400" b="1" dirty="0"/>
              <a:t>&lt;heading type&gt; Heading title &lt;/heading type&gt;</a:t>
            </a:r>
          </a:p>
          <a:p>
            <a:pPr>
              <a:lnSpc>
                <a:spcPct val="120000"/>
              </a:lnSpc>
            </a:pPr>
            <a:r>
              <a:rPr lang="en-US" sz="1600" dirty="0"/>
              <a:t>Example:</a:t>
            </a:r>
          </a:p>
          <a:p>
            <a:pPr marL="457200" lvl="1" indent="0">
              <a:lnSpc>
                <a:spcPct val="120000"/>
              </a:lnSpc>
              <a:buNone/>
            </a:pPr>
            <a:r>
              <a:rPr lang="en-US" sz="1400" dirty="0"/>
              <a:t> &lt;h1&gt;Heading 1&lt;/h1&gt;</a:t>
            </a:r>
          </a:p>
          <a:p>
            <a:pPr marL="457200" lvl="1" indent="0">
              <a:lnSpc>
                <a:spcPct val="120000"/>
              </a:lnSpc>
              <a:buNone/>
            </a:pPr>
            <a:r>
              <a:rPr lang="en-US" sz="1400" dirty="0"/>
              <a:t> &lt;h2&gt;Heading 2&lt;/h2&gt;</a:t>
            </a:r>
          </a:p>
          <a:p>
            <a:pPr marL="457200" lvl="1" indent="0">
              <a:lnSpc>
                <a:spcPct val="120000"/>
              </a:lnSpc>
              <a:buNone/>
            </a:pPr>
            <a:r>
              <a:rPr lang="en-US" sz="1400" dirty="0"/>
              <a:t> &lt;h3&gt;Heading 3&lt;/h3&gt;</a:t>
            </a:r>
          </a:p>
          <a:p>
            <a:pPr marL="457200" lvl="1" indent="0">
              <a:lnSpc>
                <a:spcPct val="120000"/>
              </a:lnSpc>
              <a:buNone/>
            </a:pPr>
            <a:r>
              <a:rPr lang="en-US" sz="1400" dirty="0"/>
              <a:t> &lt;h4&gt;Heading 4&lt;/h4&gt;</a:t>
            </a:r>
          </a:p>
          <a:p>
            <a:pPr marL="457200" lvl="1" indent="0">
              <a:lnSpc>
                <a:spcPct val="120000"/>
              </a:lnSpc>
              <a:buNone/>
            </a:pPr>
            <a:r>
              <a:rPr lang="en-US" sz="1400" dirty="0"/>
              <a:t> &lt;h5&gt;Heading 5&lt;/h5&gt;</a:t>
            </a:r>
          </a:p>
          <a:p>
            <a:pPr marL="457200" lvl="1" indent="0">
              <a:lnSpc>
                <a:spcPct val="120000"/>
              </a:lnSpc>
              <a:buNone/>
            </a:pPr>
            <a:r>
              <a:rPr lang="en-US" sz="1400" dirty="0"/>
              <a:t> &lt;h6&gt;Heading 6&lt;/h6&gt;</a:t>
            </a:r>
          </a:p>
          <a:p>
            <a:pPr>
              <a:lnSpc>
                <a:spcPct val="120000"/>
              </a:lnSpc>
            </a:pPr>
            <a:r>
              <a:rPr lang="en-US" sz="1600" b="1" dirty="0">
                <a:solidFill>
                  <a:srgbClr val="FFFF00"/>
                </a:solidFill>
              </a:rPr>
              <a:t>Search engines </a:t>
            </a:r>
            <a:r>
              <a:rPr lang="en-US" sz="1600" dirty="0">
                <a:solidFill>
                  <a:srgbClr val="FFFF00"/>
                </a:solidFill>
              </a:rPr>
              <a:t>use the headings to index the structure </a:t>
            </a:r>
            <a:r>
              <a:rPr lang="en-US" sz="1600" dirty="0"/>
              <a:t>and content of your web pages. </a:t>
            </a:r>
          </a:p>
          <a:p>
            <a:pPr>
              <a:lnSpc>
                <a:spcPct val="120000"/>
              </a:lnSpc>
            </a:pPr>
            <a:r>
              <a:rPr lang="en-US" sz="1600" dirty="0">
                <a:solidFill>
                  <a:srgbClr val="FFFF00"/>
                </a:solidFill>
              </a:rPr>
              <a:t>Users often finds a page by its headings</a:t>
            </a:r>
            <a:r>
              <a:rPr lang="en-US" sz="1600" dirty="0"/>
              <a:t>. </a:t>
            </a:r>
          </a:p>
        </p:txBody>
      </p:sp>
      <p:sp>
        <p:nvSpPr>
          <p:cNvPr id="4" name="Date Placeholder 3">
            <a:extLst>
              <a:ext uri="{FF2B5EF4-FFF2-40B4-BE49-F238E27FC236}">
                <a16:creationId xmlns:a16="http://schemas.microsoft.com/office/drawing/2014/main" id="{49D3069D-2C33-5B65-3A4C-F6C85CDA5246}"/>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DF9A7162-2EBF-E1EA-4402-167241DAA5AC}"/>
              </a:ext>
            </a:extLst>
          </p:cNvPr>
          <p:cNvSpPr>
            <a:spLocks noGrp="1"/>
          </p:cNvSpPr>
          <p:nvPr>
            <p:ph type="sldNum" sz="quarter" idx="12"/>
          </p:nvPr>
        </p:nvSpPr>
        <p:spPr/>
        <p:txBody>
          <a:bodyPr/>
          <a:lstStyle/>
          <a:p>
            <a:fld id="{B6F15528-21DE-4FAA-801E-634DDDAF4B2B}" type="slidenum">
              <a:rPr lang="en-US" smtClean="0"/>
              <a:t>17</a:t>
            </a:fld>
            <a:endParaRPr lang="en-US"/>
          </a:p>
        </p:txBody>
      </p:sp>
    </p:spTree>
    <p:extLst>
      <p:ext uri="{BB962C8B-B14F-4D97-AF65-F5344CB8AC3E}">
        <p14:creationId xmlns:p14="http://schemas.microsoft.com/office/powerpoint/2010/main" val="116513573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37A02-5007-C968-F41D-AA3FCF0CD048}"/>
              </a:ext>
            </a:extLst>
          </p:cNvPr>
          <p:cNvSpPr>
            <a:spLocks noGrp="1"/>
          </p:cNvSpPr>
          <p:nvPr>
            <p:ph type="title"/>
          </p:nvPr>
        </p:nvSpPr>
        <p:spPr/>
        <p:txBody>
          <a:bodyPr/>
          <a:lstStyle/>
          <a:p>
            <a:r>
              <a:rPr lang="en-US" dirty="0"/>
              <a:t> &lt;footer&gt; Tag</a:t>
            </a:r>
          </a:p>
        </p:txBody>
      </p:sp>
      <p:sp>
        <p:nvSpPr>
          <p:cNvPr id="3" name="Content Placeholder 2">
            <a:extLst>
              <a:ext uri="{FF2B5EF4-FFF2-40B4-BE49-F238E27FC236}">
                <a16:creationId xmlns:a16="http://schemas.microsoft.com/office/drawing/2014/main" id="{CBC484E7-62CD-BC7C-07C1-9E100274739D}"/>
              </a:ext>
            </a:extLst>
          </p:cNvPr>
          <p:cNvSpPr>
            <a:spLocks noGrp="1"/>
          </p:cNvSpPr>
          <p:nvPr>
            <p:ph idx="1"/>
          </p:nvPr>
        </p:nvSpPr>
        <p:spPr>
          <a:xfrm>
            <a:off x="1103313" y="1679575"/>
            <a:ext cx="8946541" cy="3429000"/>
          </a:xfrm>
        </p:spPr>
        <p:txBody>
          <a:bodyPr>
            <a:normAutofit fontScale="70000" lnSpcReduction="20000"/>
          </a:bodyPr>
          <a:lstStyle/>
          <a:p>
            <a:pPr>
              <a:lnSpc>
                <a:spcPct val="110000"/>
              </a:lnSpc>
            </a:pPr>
            <a:r>
              <a:rPr lang="en-US" dirty="0"/>
              <a:t>The &lt;footer&gt; tag defines </a:t>
            </a:r>
            <a:r>
              <a:rPr lang="en-US" dirty="0">
                <a:solidFill>
                  <a:srgbClr val="FFFF00"/>
                </a:solidFill>
              </a:rPr>
              <a:t>a footer for a document or section</a:t>
            </a:r>
            <a:r>
              <a:rPr lang="en-US" dirty="0"/>
              <a:t>.</a:t>
            </a:r>
          </a:p>
          <a:p>
            <a:pPr>
              <a:lnSpc>
                <a:spcPct val="110000"/>
              </a:lnSpc>
            </a:pPr>
            <a:r>
              <a:rPr lang="en-US" dirty="0"/>
              <a:t> A &lt;footer&gt; element typically contains:</a:t>
            </a:r>
          </a:p>
          <a:p>
            <a:pPr lvl="1">
              <a:lnSpc>
                <a:spcPct val="110000"/>
              </a:lnSpc>
              <a:buFont typeface="Courier New" panose="02070309020205020404" pitchFamily="49" charset="0"/>
              <a:buChar char="o"/>
            </a:pPr>
            <a:r>
              <a:rPr lang="en-US" dirty="0"/>
              <a:t> authorship information</a:t>
            </a:r>
          </a:p>
          <a:p>
            <a:pPr lvl="1">
              <a:lnSpc>
                <a:spcPct val="110000"/>
              </a:lnSpc>
              <a:buFont typeface="Courier New" panose="02070309020205020404" pitchFamily="49" charset="0"/>
              <a:buChar char="o"/>
            </a:pPr>
            <a:r>
              <a:rPr lang="en-US" dirty="0"/>
              <a:t> copyright information</a:t>
            </a:r>
          </a:p>
          <a:p>
            <a:pPr lvl="1">
              <a:lnSpc>
                <a:spcPct val="110000"/>
              </a:lnSpc>
              <a:buFont typeface="Courier New" panose="02070309020205020404" pitchFamily="49" charset="0"/>
              <a:buChar char="o"/>
            </a:pPr>
            <a:r>
              <a:rPr lang="en-US" dirty="0"/>
              <a:t> contact information</a:t>
            </a:r>
          </a:p>
          <a:p>
            <a:pPr lvl="1">
              <a:lnSpc>
                <a:spcPct val="110000"/>
              </a:lnSpc>
              <a:buFont typeface="Courier New" panose="02070309020205020404" pitchFamily="49" charset="0"/>
              <a:buChar char="o"/>
            </a:pPr>
            <a:r>
              <a:rPr lang="en-US" dirty="0"/>
              <a:t> sitemap</a:t>
            </a:r>
          </a:p>
          <a:p>
            <a:pPr lvl="1">
              <a:lnSpc>
                <a:spcPct val="110000"/>
              </a:lnSpc>
              <a:buFont typeface="Courier New" panose="02070309020205020404" pitchFamily="49" charset="0"/>
              <a:buChar char="o"/>
            </a:pPr>
            <a:r>
              <a:rPr lang="en-US" dirty="0"/>
              <a:t> back to top links</a:t>
            </a:r>
          </a:p>
          <a:p>
            <a:pPr lvl="1">
              <a:lnSpc>
                <a:spcPct val="110000"/>
              </a:lnSpc>
              <a:buFont typeface="Courier New" panose="02070309020205020404" pitchFamily="49" charset="0"/>
              <a:buChar char="o"/>
            </a:pPr>
            <a:r>
              <a:rPr lang="en-US" dirty="0"/>
              <a:t> related documents</a:t>
            </a:r>
          </a:p>
          <a:p>
            <a:pPr>
              <a:lnSpc>
                <a:spcPct val="110000"/>
              </a:lnSpc>
            </a:pPr>
            <a:r>
              <a:rPr lang="en-US" dirty="0"/>
              <a:t> You can have several &lt;footer&gt; elements in one document.</a:t>
            </a:r>
          </a:p>
          <a:p>
            <a:pPr>
              <a:lnSpc>
                <a:spcPct val="110000"/>
              </a:lnSpc>
            </a:pPr>
            <a:r>
              <a:rPr lang="en-US" dirty="0"/>
              <a:t>Example:</a:t>
            </a:r>
          </a:p>
          <a:p>
            <a:pPr>
              <a:lnSpc>
                <a:spcPct val="110000"/>
              </a:lnSpc>
            </a:pPr>
            <a:endParaRPr lang="en-US" dirty="0"/>
          </a:p>
        </p:txBody>
      </p:sp>
      <p:sp>
        <p:nvSpPr>
          <p:cNvPr id="5" name="Date Placeholder 4">
            <a:extLst>
              <a:ext uri="{FF2B5EF4-FFF2-40B4-BE49-F238E27FC236}">
                <a16:creationId xmlns:a16="http://schemas.microsoft.com/office/drawing/2014/main" id="{20045AC5-D4E0-7843-800D-491F08590C25}"/>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0D0F606-BBF4-1289-06A2-CA4289B51324}"/>
              </a:ext>
            </a:extLst>
          </p:cNvPr>
          <p:cNvSpPr>
            <a:spLocks noGrp="1"/>
          </p:cNvSpPr>
          <p:nvPr>
            <p:ph type="sldNum" sz="quarter" idx="12"/>
          </p:nvPr>
        </p:nvSpPr>
        <p:spPr/>
        <p:txBody>
          <a:bodyPr/>
          <a:lstStyle/>
          <a:p>
            <a:fld id="{B6F15528-21DE-4FAA-801E-634DDDAF4B2B}" type="slidenum">
              <a:rPr lang="en-US" smtClean="0"/>
              <a:t>170</a:t>
            </a:fld>
            <a:endParaRPr lang="en-US"/>
          </a:p>
        </p:txBody>
      </p:sp>
      <p:sp>
        <p:nvSpPr>
          <p:cNvPr id="4" name="Rectangle 3">
            <a:extLst>
              <a:ext uri="{FF2B5EF4-FFF2-40B4-BE49-F238E27FC236}">
                <a16:creationId xmlns:a16="http://schemas.microsoft.com/office/drawing/2014/main" id="{64057771-FE9B-7B2C-19C9-728E91BA123F}"/>
              </a:ext>
            </a:extLst>
          </p:cNvPr>
          <p:cNvSpPr/>
          <p:nvPr/>
        </p:nvSpPr>
        <p:spPr>
          <a:xfrm>
            <a:off x="1600200" y="5184775"/>
            <a:ext cx="8450635" cy="122643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&lt;footer&gt;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a:t>
            </a:r>
            <a:r>
              <a:rPr lang="en-US" sz="1600" b="0" dirty="0">
                <a:solidFill>
                  <a:srgbClr val="000000"/>
                </a:solidFill>
                <a:effectLst/>
                <a:latin typeface="Consolas" panose="020B0609020204030204" pitchFamily="49" charset="0"/>
              </a:rPr>
              <a:t>Author: Pradip Bhattarai</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br</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href</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"mailto:pradip@ncit.edu.np"</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mail me</a:t>
            </a:r>
            <a:r>
              <a:rPr lang="en-US" sz="1600" b="0" dirty="0">
                <a:solidFill>
                  <a:srgbClr val="800000"/>
                </a:solidFill>
                <a:effectLst/>
                <a:latin typeface="Consolas" panose="020B0609020204030204" pitchFamily="49" charset="0"/>
              </a:rPr>
              <a:t>&lt;/a&gt;&lt;/p&gt;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&lt;/footer&gt;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5533270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B1001-1CC2-C8EE-D0B0-3B4A9FDACAFE}"/>
              </a:ext>
            </a:extLst>
          </p:cNvPr>
          <p:cNvSpPr>
            <a:spLocks noGrp="1"/>
          </p:cNvSpPr>
          <p:nvPr>
            <p:ph type="title"/>
          </p:nvPr>
        </p:nvSpPr>
        <p:spPr/>
        <p:txBody>
          <a:bodyPr/>
          <a:lstStyle/>
          <a:p>
            <a:r>
              <a:rPr lang="en-US" dirty="0"/>
              <a:t>Spell Check Attribute</a:t>
            </a:r>
          </a:p>
        </p:txBody>
      </p:sp>
      <p:sp>
        <p:nvSpPr>
          <p:cNvPr id="3" name="Content Placeholder 2">
            <a:extLst>
              <a:ext uri="{FF2B5EF4-FFF2-40B4-BE49-F238E27FC236}">
                <a16:creationId xmlns:a16="http://schemas.microsoft.com/office/drawing/2014/main" id="{3B0CD763-9DFA-CD19-6BEF-5A48FE468FCC}"/>
              </a:ext>
            </a:extLst>
          </p:cNvPr>
          <p:cNvSpPr>
            <a:spLocks noGrp="1"/>
          </p:cNvSpPr>
          <p:nvPr>
            <p:ph idx="1"/>
          </p:nvPr>
        </p:nvSpPr>
        <p:spPr>
          <a:xfrm>
            <a:off x="1103313" y="1755775"/>
            <a:ext cx="10098087" cy="4199366"/>
          </a:xfrm>
        </p:spPr>
        <p:txBody>
          <a:bodyPr>
            <a:normAutofit/>
          </a:bodyPr>
          <a:lstStyle/>
          <a:p>
            <a:r>
              <a:rPr lang="en-US" sz="1800" dirty="0"/>
              <a:t>The spellcheck attribute </a:t>
            </a:r>
            <a:r>
              <a:rPr lang="en-US" sz="1800" dirty="0">
                <a:solidFill>
                  <a:srgbClr val="FFFF00"/>
                </a:solidFill>
              </a:rPr>
              <a:t>specifies whether the element is to have its spelling and grammar checked or not</a:t>
            </a:r>
            <a:r>
              <a:rPr lang="en-US" sz="1800" dirty="0"/>
              <a:t>. </a:t>
            </a:r>
          </a:p>
          <a:p>
            <a:r>
              <a:rPr lang="en-US" sz="1800" dirty="0"/>
              <a:t>If we </a:t>
            </a:r>
            <a:r>
              <a:rPr lang="en-US" sz="1800" i="1" dirty="0"/>
              <a:t>set spellcheck to true</a:t>
            </a:r>
            <a:r>
              <a:rPr lang="en-US" sz="1800" dirty="0"/>
              <a:t>, the </a:t>
            </a:r>
            <a:r>
              <a:rPr lang="en-US" sz="1800" dirty="0" err="1"/>
              <a:t>the</a:t>
            </a:r>
            <a:r>
              <a:rPr lang="en-US" sz="1800" dirty="0"/>
              <a:t> </a:t>
            </a:r>
            <a:r>
              <a:rPr lang="en-US" sz="1800" dirty="0">
                <a:solidFill>
                  <a:srgbClr val="FFFF00"/>
                </a:solidFill>
              </a:rPr>
              <a:t>user entered wrong word will be highlighted with a red underline.</a:t>
            </a:r>
          </a:p>
          <a:p>
            <a:r>
              <a:rPr lang="en-US" sz="1800" dirty="0"/>
              <a:t> The following can be spellchecked:</a:t>
            </a:r>
          </a:p>
          <a:p>
            <a:pPr lvl="1">
              <a:buFont typeface="Courier New" panose="02070309020205020404" pitchFamily="49" charset="0"/>
              <a:buChar char="o"/>
            </a:pPr>
            <a:r>
              <a:rPr lang="en-US" sz="1600" dirty="0"/>
              <a:t> Text values in input elements (not password)</a:t>
            </a:r>
          </a:p>
          <a:p>
            <a:pPr lvl="1">
              <a:buFont typeface="Courier New" panose="02070309020205020404" pitchFamily="49" charset="0"/>
              <a:buChar char="o"/>
            </a:pPr>
            <a:r>
              <a:rPr lang="en-US" sz="1600" dirty="0"/>
              <a:t> Text in </a:t>
            </a:r>
            <a:r>
              <a:rPr lang="en-US" sz="1600" b="1" dirty="0"/>
              <a:t>&lt;</a:t>
            </a:r>
            <a:r>
              <a:rPr lang="en-US" sz="1600" b="1" dirty="0" err="1"/>
              <a:t>textarea</a:t>
            </a:r>
            <a:r>
              <a:rPr lang="en-US" sz="1600" b="1" dirty="0"/>
              <a:t>&gt; </a:t>
            </a:r>
            <a:r>
              <a:rPr lang="en-US" sz="1600" dirty="0"/>
              <a:t>elements</a:t>
            </a:r>
          </a:p>
          <a:p>
            <a:pPr lvl="1">
              <a:buFont typeface="Courier New" panose="02070309020205020404" pitchFamily="49" charset="0"/>
              <a:buChar char="o"/>
            </a:pPr>
            <a:r>
              <a:rPr lang="en-US" sz="1600" dirty="0"/>
              <a:t> Text in editable elements</a:t>
            </a:r>
          </a:p>
          <a:p>
            <a:r>
              <a:rPr lang="en-US" sz="1800" dirty="0"/>
              <a:t>Example:</a:t>
            </a:r>
          </a:p>
          <a:p>
            <a:endParaRPr lang="en-US" sz="1800" dirty="0"/>
          </a:p>
        </p:txBody>
      </p:sp>
      <p:sp>
        <p:nvSpPr>
          <p:cNvPr id="5" name="Date Placeholder 4">
            <a:extLst>
              <a:ext uri="{FF2B5EF4-FFF2-40B4-BE49-F238E27FC236}">
                <a16:creationId xmlns:a16="http://schemas.microsoft.com/office/drawing/2014/main" id="{ED3049B1-7D9A-3C89-59E1-AAE4BDD783DF}"/>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D188F292-59C5-AFD7-3A7F-44FEFB36CA37}"/>
              </a:ext>
            </a:extLst>
          </p:cNvPr>
          <p:cNvSpPr>
            <a:spLocks noGrp="1"/>
          </p:cNvSpPr>
          <p:nvPr>
            <p:ph type="sldNum" sz="quarter" idx="12"/>
          </p:nvPr>
        </p:nvSpPr>
        <p:spPr/>
        <p:txBody>
          <a:bodyPr/>
          <a:lstStyle/>
          <a:p>
            <a:fld id="{B6F15528-21DE-4FAA-801E-634DDDAF4B2B}" type="slidenum">
              <a:rPr lang="en-US" smtClean="0"/>
              <a:t>171</a:t>
            </a:fld>
            <a:endParaRPr lang="en-US"/>
          </a:p>
        </p:txBody>
      </p:sp>
      <p:sp>
        <p:nvSpPr>
          <p:cNvPr id="4" name="Rectangle 3">
            <a:extLst>
              <a:ext uri="{FF2B5EF4-FFF2-40B4-BE49-F238E27FC236}">
                <a16:creationId xmlns:a16="http://schemas.microsoft.com/office/drawing/2014/main" id="{C4594720-DA0A-8D84-6E5B-1571A273B128}"/>
              </a:ext>
            </a:extLst>
          </p:cNvPr>
          <p:cNvSpPr/>
          <p:nvPr/>
        </p:nvSpPr>
        <p:spPr>
          <a:xfrm>
            <a:off x="1524000" y="5009387"/>
            <a:ext cx="9601200" cy="1401826"/>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&lt;form&gt;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&lt;p&gt;&lt;input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"text"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spellcheck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"true"</a:t>
            </a:r>
            <a:r>
              <a:rPr lang="en-US" sz="1600" b="0" dirty="0">
                <a:solidFill>
                  <a:srgbClr val="800000"/>
                </a:solidFill>
                <a:effectLst/>
                <a:latin typeface="Consolas" panose="020B0609020204030204" pitchFamily="49" charset="0"/>
              </a:rPr>
              <a:t>&gt;&lt;/p&gt;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&lt;p&gt;&lt;</a:t>
            </a:r>
            <a:r>
              <a:rPr lang="en-US" sz="1600" b="0" dirty="0" err="1">
                <a:solidFill>
                  <a:srgbClr val="800000"/>
                </a:solidFill>
                <a:effectLst/>
                <a:latin typeface="Consolas" panose="020B0609020204030204" pitchFamily="49" charset="0"/>
              </a:rPr>
              <a:t>textarea</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spellcheck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"true"</a:t>
            </a:r>
            <a:r>
              <a:rPr lang="en-US" sz="1600" b="0" dirty="0">
                <a:solidFill>
                  <a:srgbClr val="800000"/>
                </a:solidFill>
                <a:effectLst/>
                <a:latin typeface="Consolas" panose="020B0609020204030204" pitchFamily="49" charset="0"/>
              </a:rPr>
              <a:t>&gt;&lt;/</a:t>
            </a:r>
            <a:r>
              <a:rPr lang="en-US" sz="1600" b="0" dirty="0" err="1">
                <a:solidFill>
                  <a:srgbClr val="800000"/>
                </a:solidFill>
                <a:effectLst/>
                <a:latin typeface="Consolas" panose="020B0609020204030204" pitchFamily="49" charset="0"/>
              </a:rPr>
              <a:t>textarea</a:t>
            </a:r>
            <a:r>
              <a:rPr lang="en-US" sz="1600" b="0" dirty="0">
                <a:solidFill>
                  <a:srgbClr val="800000"/>
                </a:solidFill>
                <a:effectLst/>
                <a:latin typeface="Consolas" panose="020B0609020204030204" pitchFamily="49" charset="0"/>
              </a:rPr>
              <a:t>&gt;&lt;/p&gt;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&lt;button</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type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"reset"</a:t>
            </a:r>
            <a:r>
              <a:rPr lang="en-US" sz="1600" b="0" dirty="0">
                <a:solidFill>
                  <a:srgbClr val="800000"/>
                </a:solidFill>
                <a:effectLst/>
                <a:latin typeface="Consolas" panose="020B0609020204030204" pitchFamily="49" charset="0"/>
              </a:rPr>
              <a:t>&gt;</a:t>
            </a:r>
            <a:r>
              <a:rPr lang="en-US" sz="1600" b="0" dirty="0">
                <a:solidFill>
                  <a:srgbClr val="000000"/>
                </a:solidFill>
                <a:effectLst/>
                <a:latin typeface="Consolas" panose="020B0609020204030204" pitchFamily="49" charset="0"/>
              </a:rPr>
              <a:t>Reset</a:t>
            </a:r>
            <a:r>
              <a:rPr lang="en-US" sz="1600" b="0" dirty="0">
                <a:solidFill>
                  <a:srgbClr val="800000"/>
                </a:solidFill>
                <a:effectLst/>
                <a:latin typeface="Consolas" panose="020B0609020204030204" pitchFamily="49" charset="0"/>
              </a:rPr>
              <a:t>&lt;/button&gt;</a:t>
            </a:r>
            <a:endParaRPr lang="en-US" sz="1600" b="0" dirty="0">
              <a:solidFill>
                <a:srgbClr val="000000"/>
              </a:solidFill>
              <a:effectLst/>
              <a:latin typeface="Consolas" panose="020B0609020204030204" pitchFamily="49" charset="0"/>
            </a:endParaRPr>
          </a:p>
          <a:p>
            <a:r>
              <a:rPr lang="en-US" sz="1600" b="0" dirty="0">
                <a:solidFill>
                  <a:srgbClr val="800000"/>
                </a:solidFill>
                <a:effectLst/>
                <a:latin typeface="Consolas" panose="020B0609020204030204" pitchFamily="49" charset="0"/>
              </a:rPr>
              <a:t>&lt;/form&gt;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6481694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D92900-8035-E07B-06A0-5011FF4027CF}"/>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9AAC55BC-6B33-EE42-474C-9B684FE439B6}"/>
              </a:ext>
            </a:extLst>
          </p:cNvPr>
          <p:cNvSpPr>
            <a:spLocks noGrp="1"/>
          </p:cNvSpPr>
          <p:nvPr>
            <p:ph type="sldNum" sz="quarter" idx="12"/>
          </p:nvPr>
        </p:nvSpPr>
        <p:spPr/>
        <p:txBody>
          <a:bodyPr/>
          <a:lstStyle/>
          <a:p>
            <a:fld id="{B6F15528-21DE-4FAA-801E-634DDDAF4B2B}" type="slidenum">
              <a:rPr lang="en-US" smtClean="0"/>
              <a:t>172</a:t>
            </a:fld>
            <a:endParaRPr lang="en-US"/>
          </a:p>
        </p:txBody>
      </p:sp>
      <p:pic>
        <p:nvPicPr>
          <p:cNvPr id="5" name="Picture 4">
            <a:extLst>
              <a:ext uri="{FF2B5EF4-FFF2-40B4-BE49-F238E27FC236}">
                <a16:creationId xmlns:a16="http://schemas.microsoft.com/office/drawing/2014/main" id="{F2CC5872-D001-18E7-22FF-1E8E4B0B0E8C}"/>
              </a:ext>
            </a:extLst>
          </p:cNvPr>
          <p:cNvPicPr>
            <a:picLocks noChangeAspect="1"/>
          </p:cNvPicPr>
          <p:nvPr/>
        </p:nvPicPr>
        <p:blipFill>
          <a:blip r:embed="rId2"/>
          <a:stretch>
            <a:fillRect/>
          </a:stretch>
        </p:blipFill>
        <p:spPr>
          <a:xfrm>
            <a:off x="1225489" y="2677164"/>
            <a:ext cx="9425450" cy="1510021"/>
          </a:xfrm>
          <a:prstGeom prst="rect">
            <a:avLst/>
          </a:prstGeom>
        </p:spPr>
      </p:pic>
    </p:spTree>
    <p:extLst>
      <p:ext uri="{BB962C8B-B14F-4D97-AF65-F5344CB8AC3E}">
        <p14:creationId xmlns:p14="http://schemas.microsoft.com/office/powerpoint/2010/main" val="241027974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03E0-0517-DFD1-E57A-02EB4BD5F6A2}"/>
              </a:ext>
            </a:extLst>
          </p:cNvPr>
          <p:cNvSpPr>
            <a:spLocks noGrp="1"/>
          </p:cNvSpPr>
          <p:nvPr>
            <p:ph type="title"/>
          </p:nvPr>
        </p:nvSpPr>
        <p:spPr>
          <a:xfrm>
            <a:off x="3886200" y="2670175"/>
            <a:ext cx="3697288" cy="1074038"/>
          </a:xfrm>
        </p:spPr>
        <p:txBody>
          <a:bodyPr/>
          <a:lstStyle/>
          <a:p>
            <a:r>
              <a:rPr lang="en-US" b="1" dirty="0">
                <a:latin typeface="Bradley Hand ITC" panose="03070402050302030203" pitchFamily="66" charset="0"/>
              </a:rPr>
              <a:t>Thank You!!!</a:t>
            </a:r>
          </a:p>
        </p:txBody>
      </p:sp>
      <p:sp>
        <p:nvSpPr>
          <p:cNvPr id="3" name="Date Placeholder 2">
            <a:extLst>
              <a:ext uri="{FF2B5EF4-FFF2-40B4-BE49-F238E27FC236}">
                <a16:creationId xmlns:a16="http://schemas.microsoft.com/office/drawing/2014/main" id="{DAE1AEB3-84B4-444E-27E3-D7B30A585FFB}"/>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758AFBEE-1253-0351-951C-FE08C9C16F20}"/>
              </a:ext>
            </a:extLst>
          </p:cNvPr>
          <p:cNvSpPr>
            <a:spLocks noGrp="1"/>
          </p:cNvSpPr>
          <p:nvPr>
            <p:ph type="sldNum" sz="quarter" idx="12"/>
          </p:nvPr>
        </p:nvSpPr>
        <p:spPr/>
        <p:txBody>
          <a:bodyPr/>
          <a:lstStyle/>
          <a:p>
            <a:fld id="{B6F15528-21DE-4FAA-801E-634DDDAF4B2B}" type="slidenum">
              <a:rPr lang="en-US" smtClean="0"/>
              <a:t>173</a:t>
            </a:fld>
            <a:endParaRPr lang="en-US"/>
          </a:p>
        </p:txBody>
      </p:sp>
    </p:spTree>
    <p:extLst>
      <p:ext uri="{BB962C8B-B14F-4D97-AF65-F5344CB8AC3E}">
        <p14:creationId xmlns:p14="http://schemas.microsoft.com/office/powerpoint/2010/main" val="2172248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51305-CAA7-1F2E-4E5C-531C86C06305}"/>
              </a:ext>
            </a:extLst>
          </p:cNvPr>
          <p:cNvSpPr>
            <a:spLocks noGrp="1"/>
          </p:cNvSpPr>
          <p:nvPr>
            <p:ph type="title"/>
          </p:nvPr>
        </p:nvSpPr>
        <p:spPr/>
        <p:txBody>
          <a:bodyPr/>
          <a:lstStyle/>
          <a:p>
            <a:r>
              <a:rPr lang="en-US" dirty="0"/>
              <a:t>HTML Paragraph</a:t>
            </a:r>
          </a:p>
        </p:txBody>
      </p:sp>
      <p:sp>
        <p:nvSpPr>
          <p:cNvPr id="3" name="Content Placeholder 2">
            <a:extLst>
              <a:ext uri="{FF2B5EF4-FFF2-40B4-BE49-F238E27FC236}">
                <a16:creationId xmlns:a16="http://schemas.microsoft.com/office/drawing/2014/main" id="{8780BF0D-7BD9-BE15-6431-998A266B8C3F}"/>
              </a:ext>
            </a:extLst>
          </p:cNvPr>
          <p:cNvSpPr>
            <a:spLocks noGrp="1"/>
          </p:cNvSpPr>
          <p:nvPr>
            <p:ph idx="1"/>
          </p:nvPr>
        </p:nvSpPr>
        <p:spPr/>
        <p:txBody>
          <a:bodyPr>
            <a:normAutofit fontScale="92500" lnSpcReduction="20000"/>
          </a:bodyPr>
          <a:lstStyle/>
          <a:p>
            <a:pPr>
              <a:lnSpc>
                <a:spcPct val="120000"/>
              </a:lnSpc>
            </a:pPr>
            <a:r>
              <a:rPr lang="en-US" dirty="0"/>
              <a:t>The HTML </a:t>
            </a:r>
            <a:r>
              <a:rPr lang="en-US" b="1" dirty="0">
                <a:solidFill>
                  <a:srgbClr val="FFFF00"/>
                </a:solidFill>
              </a:rPr>
              <a:t>&lt;p&gt; </a:t>
            </a:r>
            <a:r>
              <a:rPr lang="en-US" dirty="0">
                <a:solidFill>
                  <a:srgbClr val="FFFF00"/>
                </a:solidFill>
              </a:rPr>
              <a:t>element defines a paragraph</a:t>
            </a:r>
            <a:r>
              <a:rPr lang="en-US" dirty="0"/>
              <a:t>. </a:t>
            </a:r>
          </a:p>
          <a:p>
            <a:pPr>
              <a:lnSpc>
                <a:spcPct val="120000"/>
              </a:lnSpc>
            </a:pPr>
            <a:r>
              <a:rPr lang="en-US" dirty="0"/>
              <a:t>These have both opening and closing tags. </a:t>
            </a:r>
          </a:p>
          <a:p>
            <a:pPr>
              <a:lnSpc>
                <a:spcPct val="120000"/>
              </a:lnSpc>
            </a:pPr>
            <a:r>
              <a:rPr lang="en-US" dirty="0"/>
              <a:t>So anything mentioned within &lt;p&gt; and &lt;/p&gt; is treated as a paragraph.</a:t>
            </a:r>
          </a:p>
          <a:p>
            <a:pPr>
              <a:lnSpc>
                <a:spcPct val="120000"/>
              </a:lnSpc>
            </a:pPr>
            <a:r>
              <a:rPr lang="en-US" dirty="0"/>
              <a:t> A paragraph </a:t>
            </a:r>
            <a:r>
              <a:rPr lang="en-US" dirty="0">
                <a:solidFill>
                  <a:srgbClr val="FFFF00"/>
                </a:solidFill>
              </a:rPr>
              <a:t>always starts on a new line</a:t>
            </a:r>
            <a:r>
              <a:rPr lang="en-US" dirty="0"/>
              <a:t>.</a:t>
            </a:r>
          </a:p>
          <a:p>
            <a:pPr>
              <a:lnSpc>
                <a:spcPct val="120000"/>
              </a:lnSpc>
            </a:pPr>
            <a:r>
              <a:rPr lang="en-US" dirty="0"/>
              <a:t>Syntax:</a:t>
            </a:r>
          </a:p>
          <a:p>
            <a:pPr marL="457200" lvl="1" indent="0">
              <a:lnSpc>
                <a:spcPct val="120000"/>
              </a:lnSpc>
              <a:buNone/>
            </a:pPr>
            <a:r>
              <a:rPr lang="en-US" dirty="0"/>
              <a:t> </a:t>
            </a:r>
            <a:r>
              <a:rPr lang="en-US" b="1" dirty="0"/>
              <a:t>&lt;paragraph tag&gt; </a:t>
            </a:r>
            <a:r>
              <a:rPr lang="en-US" dirty="0"/>
              <a:t>Paragraph content here </a:t>
            </a:r>
            <a:r>
              <a:rPr lang="en-US" b="1" dirty="0"/>
              <a:t>&lt;/paragraph tag&gt;</a:t>
            </a:r>
          </a:p>
          <a:p>
            <a:pPr>
              <a:lnSpc>
                <a:spcPct val="120000"/>
              </a:lnSpc>
            </a:pPr>
            <a:r>
              <a:rPr lang="en-US" dirty="0"/>
              <a:t> Example:</a:t>
            </a:r>
          </a:p>
          <a:p>
            <a:pPr marL="457200" lvl="1" indent="0">
              <a:lnSpc>
                <a:spcPct val="120000"/>
              </a:lnSpc>
              <a:buNone/>
            </a:pPr>
            <a:r>
              <a:rPr lang="en-US" dirty="0"/>
              <a:t> &lt;p&gt;This is a paragraph.&lt;/p&gt;</a:t>
            </a:r>
          </a:p>
          <a:p>
            <a:pPr marL="457200" lvl="1" indent="0">
              <a:lnSpc>
                <a:spcPct val="120000"/>
              </a:lnSpc>
              <a:buNone/>
            </a:pPr>
            <a:r>
              <a:rPr lang="en-US" dirty="0"/>
              <a:t> &lt;p&gt;This is another paragraph.&lt;/p&gt; </a:t>
            </a:r>
          </a:p>
        </p:txBody>
      </p:sp>
      <p:sp>
        <p:nvSpPr>
          <p:cNvPr id="4" name="Date Placeholder 3">
            <a:extLst>
              <a:ext uri="{FF2B5EF4-FFF2-40B4-BE49-F238E27FC236}">
                <a16:creationId xmlns:a16="http://schemas.microsoft.com/office/drawing/2014/main" id="{F66A2F7A-D394-F9B0-3852-871AC5B1F1E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6E99ED6B-6705-0BB6-A467-DCF17236818D}"/>
              </a:ext>
            </a:extLst>
          </p:cNvPr>
          <p:cNvSpPr>
            <a:spLocks noGrp="1"/>
          </p:cNvSpPr>
          <p:nvPr>
            <p:ph type="sldNum" sz="quarter" idx="12"/>
          </p:nvPr>
        </p:nvSpPr>
        <p:spPr/>
        <p:txBody>
          <a:bodyPr/>
          <a:lstStyle/>
          <a:p>
            <a:fld id="{B6F15528-21DE-4FAA-801E-634DDDAF4B2B}" type="slidenum">
              <a:rPr lang="en-US" smtClean="0"/>
              <a:t>18</a:t>
            </a:fld>
            <a:endParaRPr lang="en-US"/>
          </a:p>
        </p:txBody>
      </p:sp>
    </p:spTree>
    <p:extLst>
      <p:ext uri="{BB962C8B-B14F-4D97-AF65-F5344CB8AC3E}">
        <p14:creationId xmlns:p14="http://schemas.microsoft.com/office/powerpoint/2010/main" val="11891732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87C11-806F-20BC-CA1F-CCEDD41860B5}"/>
              </a:ext>
            </a:extLst>
          </p:cNvPr>
          <p:cNvSpPr>
            <a:spLocks noGrp="1"/>
          </p:cNvSpPr>
          <p:nvPr>
            <p:ph type="title"/>
          </p:nvPr>
        </p:nvSpPr>
        <p:spPr/>
        <p:txBody>
          <a:bodyPr/>
          <a:lstStyle/>
          <a:p>
            <a:r>
              <a:rPr lang="en-US" dirty="0"/>
              <a:t>Phrase Elements</a:t>
            </a:r>
          </a:p>
        </p:txBody>
      </p:sp>
      <p:sp>
        <p:nvSpPr>
          <p:cNvPr id="3" name="Content Placeholder 2">
            <a:extLst>
              <a:ext uri="{FF2B5EF4-FFF2-40B4-BE49-F238E27FC236}">
                <a16:creationId xmlns:a16="http://schemas.microsoft.com/office/drawing/2014/main" id="{98B12D1C-75AB-AE8E-8DF9-097130584CA8}"/>
              </a:ext>
            </a:extLst>
          </p:cNvPr>
          <p:cNvSpPr>
            <a:spLocks noGrp="1"/>
          </p:cNvSpPr>
          <p:nvPr>
            <p:ph idx="1"/>
          </p:nvPr>
        </p:nvSpPr>
        <p:spPr>
          <a:xfrm>
            <a:off x="1103313" y="2054819"/>
            <a:ext cx="10402887" cy="4199366"/>
          </a:xfrm>
        </p:spPr>
        <p:txBody>
          <a:bodyPr>
            <a:normAutofit fontScale="85000" lnSpcReduction="10000"/>
          </a:bodyPr>
          <a:lstStyle/>
          <a:p>
            <a:pPr>
              <a:lnSpc>
                <a:spcPct val="110000"/>
              </a:lnSpc>
            </a:pPr>
            <a:r>
              <a:rPr lang="en-US" dirty="0"/>
              <a:t>Phrase elements </a:t>
            </a:r>
            <a:r>
              <a:rPr lang="en-US" dirty="0">
                <a:solidFill>
                  <a:srgbClr val="FFFF00"/>
                </a:solidFill>
              </a:rPr>
              <a:t>define the meaning or semantics of text</a:t>
            </a:r>
            <a:r>
              <a:rPr lang="en-US" dirty="0"/>
              <a:t>.</a:t>
            </a:r>
          </a:p>
          <a:p>
            <a:pPr lvl="1">
              <a:lnSpc>
                <a:spcPct val="110000"/>
              </a:lnSpc>
              <a:buFont typeface="Courier New" panose="02070309020205020404" pitchFamily="49" charset="0"/>
              <a:buChar char="o"/>
            </a:pPr>
            <a:r>
              <a:rPr lang="en-US" b="1" dirty="0"/>
              <a:t>&lt;</a:t>
            </a:r>
            <a:r>
              <a:rPr lang="en-US" b="1" dirty="0" err="1"/>
              <a:t>abbr</a:t>
            </a:r>
            <a:r>
              <a:rPr lang="en-US" b="1" dirty="0"/>
              <a:t>&gt;</a:t>
            </a:r>
            <a:r>
              <a:rPr lang="en-US" dirty="0"/>
              <a:t>		Indicates an </a:t>
            </a:r>
            <a:r>
              <a:rPr lang="en-US" dirty="0">
                <a:solidFill>
                  <a:srgbClr val="FFFF00"/>
                </a:solidFill>
              </a:rPr>
              <a:t>abbreviated form </a:t>
            </a:r>
            <a:r>
              <a:rPr lang="en-US" dirty="0"/>
              <a:t>like </a:t>
            </a:r>
            <a:r>
              <a:rPr lang="en-US" dirty="0" err="1"/>
              <a:t>pvt.</a:t>
            </a:r>
            <a:r>
              <a:rPr lang="en-US" dirty="0"/>
              <a:t> inc. </a:t>
            </a:r>
            <a:r>
              <a:rPr lang="en-US" dirty="0" err="1"/>
              <a:t>etc</a:t>
            </a:r>
            <a:endParaRPr lang="en-US" dirty="0"/>
          </a:p>
          <a:p>
            <a:pPr lvl="1">
              <a:lnSpc>
                <a:spcPct val="110000"/>
              </a:lnSpc>
              <a:buFont typeface="Courier New" panose="02070309020205020404" pitchFamily="49" charset="0"/>
              <a:buChar char="o"/>
            </a:pPr>
            <a:r>
              <a:rPr lang="en-US" b="1" dirty="0"/>
              <a:t> &lt;acronym&gt; </a:t>
            </a:r>
            <a:r>
              <a:rPr lang="en-US" dirty="0"/>
              <a:t>	Indicates an </a:t>
            </a:r>
            <a:r>
              <a:rPr lang="en-US" dirty="0">
                <a:solidFill>
                  <a:srgbClr val="FFFF00"/>
                </a:solidFill>
              </a:rPr>
              <a:t>acronym</a:t>
            </a:r>
            <a:r>
              <a:rPr lang="en-US" dirty="0"/>
              <a:t> (e.g., WAC, radar, etc.).</a:t>
            </a:r>
          </a:p>
          <a:p>
            <a:pPr lvl="1">
              <a:lnSpc>
                <a:spcPct val="110000"/>
              </a:lnSpc>
              <a:buFont typeface="Courier New" panose="02070309020205020404" pitchFamily="49" charset="0"/>
              <a:buChar char="o"/>
            </a:pPr>
            <a:r>
              <a:rPr lang="en-US" b="1" dirty="0"/>
              <a:t>&lt;</a:t>
            </a:r>
            <a:r>
              <a:rPr lang="en-US" b="1" dirty="0" err="1"/>
              <a:t>em</a:t>
            </a:r>
            <a:r>
              <a:rPr lang="en-US" b="1" dirty="0"/>
              <a:t>&gt; </a:t>
            </a:r>
            <a:r>
              <a:rPr lang="en-US" dirty="0"/>
              <a:t>		Indicates </a:t>
            </a:r>
            <a:r>
              <a:rPr lang="en-US" dirty="0">
                <a:solidFill>
                  <a:srgbClr val="FFFF00"/>
                </a:solidFill>
              </a:rPr>
              <a:t>emphasis</a:t>
            </a:r>
            <a:r>
              <a:rPr lang="en-US" dirty="0"/>
              <a:t>.</a:t>
            </a:r>
          </a:p>
          <a:p>
            <a:pPr lvl="1">
              <a:lnSpc>
                <a:spcPct val="110000"/>
              </a:lnSpc>
              <a:buFont typeface="Courier New" panose="02070309020205020404" pitchFamily="49" charset="0"/>
              <a:buChar char="o"/>
            </a:pPr>
            <a:r>
              <a:rPr lang="en-US" b="1" dirty="0"/>
              <a:t>&lt;strong&gt; </a:t>
            </a:r>
            <a:r>
              <a:rPr lang="en-US" dirty="0"/>
              <a:t>		Indicates stronger emphasis.</a:t>
            </a:r>
          </a:p>
          <a:p>
            <a:pPr lvl="1">
              <a:lnSpc>
                <a:spcPct val="110000"/>
              </a:lnSpc>
              <a:buFont typeface="Courier New" panose="02070309020205020404" pitchFamily="49" charset="0"/>
              <a:buChar char="o"/>
            </a:pPr>
            <a:r>
              <a:rPr lang="en-US" b="1" dirty="0"/>
              <a:t>&lt;cite&gt; </a:t>
            </a:r>
            <a:r>
              <a:rPr lang="en-US" dirty="0"/>
              <a:t>		Contains a </a:t>
            </a:r>
            <a:r>
              <a:rPr lang="en-US" dirty="0">
                <a:solidFill>
                  <a:srgbClr val="FFFF00"/>
                </a:solidFill>
              </a:rPr>
              <a:t>citation or a reference to other sources</a:t>
            </a:r>
            <a:r>
              <a:rPr lang="en-US" dirty="0"/>
              <a:t>.</a:t>
            </a:r>
          </a:p>
          <a:p>
            <a:pPr lvl="1">
              <a:lnSpc>
                <a:spcPct val="110000"/>
              </a:lnSpc>
              <a:buFont typeface="Courier New" panose="02070309020205020404" pitchFamily="49" charset="0"/>
              <a:buChar char="o"/>
            </a:pPr>
            <a:r>
              <a:rPr lang="en-US" b="1" dirty="0"/>
              <a:t>&lt;</a:t>
            </a:r>
            <a:r>
              <a:rPr lang="en-US" b="1" dirty="0" err="1"/>
              <a:t>dfn</a:t>
            </a:r>
            <a:r>
              <a:rPr lang="en-US" b="1" dirty="0"/>
              <a:t>&gt;	</a:t>
            </a:r>
            <a:r>
              <a:rPr lang="en-US" dirty="0"/>
              <a:t>		Indicates that this is the </a:t>
            </a:r>
            <a:r>
              <a:rPr lang="en-US" dirty="0">
                <a:solidFill>
                  <a:srgbClr val="FFFF00"/>
                </a:solidFill>
              </a:rPr>
              <a:t>defining instance of the enclosed term</a:t>
            </a:r>
            <a:r>
              <a:rPr lang="en-US" dirty="0"/>
              <a:t>.</a:t>
            </a:r>
          </a:p>
          <a:p>
            <a:pPr lvl="1">
              <a:lnSpc>
                <a:spcPct val="110000"/>
              </a:lnSpc>
              <a:buFont typeface="Courier New" panose="02070309020205020404" pitchFamily="49" charset="0"/>
              <a:buChar char="o"/>
            </a:pPr>
            <a:r>
              <a:rPr lang="en-US" b="1" dirty="0"/>
              <a:t>&lt;code&gt;	</a:t>
            </a:r>
            <a:r>
              <a:rPr lang="en-US" dirty="0"/>
              <a:t>	Designates a </a:t>
            </a:r>
            <a:r>
              <a:rPr lang="en-US" dirty="0">
                <a:solidFill>
                  <a:srgbClr val="FFFF00"/>
                </a:solidFill>
              </a:rPr>
              <a:t>fragment of computer code</a:t>
            </a:r>
            <a:r>
              <a:rPr lang="en-US" dirty="0"/>
              <a:t>.</a:t>
            </a:r>
          </a:p>
          <a:p>
            <a:pPr lvl="1">
              <a:lnSpc>
                <a:spcPct val="110000"/>
              </a:lnSpc>
              <a:buFont typeface="Courier New" panose="02070309020205020404" pitchFamily="49" charset="0"/>
              <a:buChar char="o"/>
            </a:pPr>
            <a:r>
              <a:rPr lang="en-US" b="1" dirty="0"/>
              <a:t>&lt;samp&gt;	</a:t>
            </a:r>
            <a:r>
              <a:rPr lang="en-US" dirty="0"/>
              <a:t>	Designates </a:t>
            </a:r>
            <a:r>
              <a:rPr lang="en-US" dirty="0">
                <a:solidFill>
                  <a:srgbClr val="FFFF00"/>
                </a:solidFill>
              </a:rPr>
              <a:t>sample output </a:t>
            </a:r>
            <a:r>
              <a:rPr lang="en-US" dirty="0"/>
              <a:t>from programs, scripts, etc.</a:t>
            </a:r>
          </a:p>
          <a:p>
            <a:pPr lvl="1">
              <a:lnSpc>
                <a:spcPct val="110000"/>
              </a:lnSpc>
              <a:buFont typeface="Courier New" panose="02070309020205020404" pitchFamily="49" charset="0"/>
              <a:buChar char="o"/>
            </a:pPr>
            <a:r>
              <a:rPr lang="en-US" b="1" dirty="0"/>
              <a:t>&lt;</a:t>
            </a:r>
            <a:r>
              <a:rPr lang="en-US" b="1" dirty="0" err="1"/>
              <a:t>kbd</a:t>
            </a:r>
            <a:r>
              <a:rPr lang="en-US" b="1" dirty="0"/>
              <a:t>&gt;</a:t>
            </a:r>
            <a:r>
              <a:rPr lang="en-US" dirty="0"/>
              <a:t>		Indicates </a:t>
            </a:r>
            <a:r>
              <a:rPr lang="en-US" dirty="0">
                <a:solidFill>
                  <a:srgbClr val="FFFF00"/>
                </a:solidFill>
              </a:rPr>
              <a:t>text to be entered by the user</a:t>
            </a:r>
            <a:r>
              <a:rPr lang="en-US" dirty="0"/>
              <a:t>.</a:t>
            </a:r>
          </a:p>
          <a:p>
            <a:pPr lvl="1">
              <a:lnSpc>
                <a:spcPct val="110000"/>
              </a:lnSpc>
              <a:buFont typeface="Courier New" panose="02070309020205020404" pitchFamily="49" charset="0"/>
              <a:buChar char="o"/>
            </a:pPr>
            <a:r>
              <a:rPr lang="en-US" b="1" dirty="0"/>
              <a:t>&lt;var&gt;</a:t>
            </a:r>
            <a:r>
              <a:rPr lang="en-US" dirty="0"/>
              <a:t>			Indicates </a:t>
            </a:r>
            <a:r>
              <a:rPr lang="en-US" dirty="0">
                <a:solidFill>
                  <a:srgbClr val="FFFF00"/>
                </a:solidFill>
              </a:rPr>
              <a:t>an instance of a variable or program argument</a:t>
            </a:r>
            <a:r>
              <a:rPr lang="en-US" dirty="0"/>
              <a:t>.</a:t>
            </a:r>
          </a:p>
        </p:txBody>
      </p:sp>
      <p:sp>
        <p:nvSpPr>
          <p:cNvPr id="4" name="Date Placeholder 3">
            <a:extLst>
              <a:ext uri="{FF2B5EF4-FFF2-40B4-BE49-F238E27FC236}">
                <a16:creationId xmlns:a16="http://schemas.microsoft.com/office/drawing/2014/main" id="{04074913-D0C4-0214-0154-AB144F7D7C3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CADBD79-349C-31BC-54B0-C1CE299DD54E}"/>
              </a:ext>
            </a:extLst>
          </p:cNvPr>
          <p:cNvSpPr>
            <a:spLocks noGrp="1"/>
          </p:cNvSpPr>
          <p:nvPr>
            <p:ph type="sldNum" sz="quarter" idx="12"/>
          </p:nvPr>
        </p:nvSpPr>
        <p:spPr/>
        <p:txBody>
          <a:bodyPr/>
          <a:lstStyle/>
          <a:p>
            <a:fld id="{B6F15528-21DE-4FAA-801E-634DDDAF4B2B}" type="slidenum">
              <a:rPr lang="en-US" smtClean="0"/>
              <a:t>19</a:t>
            </a:fld>
            <a:endParaRPr lang="en-US"/>
          </a:p>
        </p:txBody>
      </p:sp>
    </p:spTree>
    <p:extLst>
      <p:ext uri="{BB962C8B-B14F-4D97-AF65-F5344CB8AC3E}">
        <p14:creationId xmlns:p14="http://schemas.microsoft.com/office/powerpoint/2010/main" val="226716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67200" y="2309164"/>
            <a:ext cx="3236722" cy="655949"/>
          </a:xfrm>
          <a:prstGeom prst="rect">
            <a:avLst/>
          </a:prstGeom>
        </p:spPr>
        <p:txBody>
          <a:bodyPr vert="horz" wrap="square" lIns="0" tIns="17145" rIns="0" bIns="0" rtlCol="0">
            <a:spAutoFit/>
          </a:bodyPr>
          <a:lstStyle/>
          <a:p>
            <a:pPr marL="12700">
              <a:lnSpc>
                <a:spcPct val="100000"/>
              </a:lnSpc>
              <a:spcBef>
                <a:spcPts val="135"/>
              </a:spcBef>
            </a:pPr>
            <a:r>
              <a:rPr sz="4150" dirty="0">
                <a:solidFill>
                  <a:srgbClr val="EBEBEB"/>
                </a:solidFill>
                <a:latin typeface="Verdana"/>
                <a:cs typeface="Verdana"/>
              </a:rPr>
              <a:t>CHAPTER 2</a:t>
            </a:r>
            <a:endParaRPr sz="4150" dirty="0">
              <a:latin typeface="Verdana"/>
              <a:cs typeface="Verdana"/>
            </a:endParaRPr>
          </a:p>
        </p:txBody>
      </p:sp>
      <p:sp>
        <p:nvSpPr>
          <p:cNvPr id="3" name="object 3"/>
          <p:cNvSpPr txBox="1"/>
          <p:nvPr/>
        </p:nvSpPr>
        <p:spPr>
          <a:xfrm>
            <a:off x="3576446" y="3589324"/>
            <a:ext cx="5872354" cy="655949"/>
          </a:xfrm>
          <a:prstGeom prst="rect">
            <a:avLst/>
          </a:prstGeom>
        </p:spPr>
        <p:txBody>
          <a:bodyPr vert="horz" wrap="square" lIns="0" tIns="17145" rIns="0" bIns="0" rtlCol="0">
            <a:spAutoFit/>
          </a:bodyPr>
          <a:lstStyle/>
          <a:p>
            <a:pPr marL="12700">
              <a:lnSpc>
                <a:spcPct val="100000"/>
              </a:lnSpc>
              <a:spcBef>
                <a:spcPts val="135"/>
              </a:spcBef>
            </a:pPr>
            <a:r>
              <a:rPr sz="4150" dirty="0">
                <a:solidFill>
                  <a:srgbClr val="EBEBEB"/>
                </a:solidFill>
                <a:latin typeface="Verdana"/>
                <a:cs typeface="Verdana"/>
              </a:rPr>
              <a:t>HTML and Graphics</a:t>
            </a:r>
            <a:endParaRPr sz="4150" dirty="0">
              <a:latin typeface="Verdana"/>
              <a:cs typeface="Verdana"/>
            </a:endParaRPr>
          </a:p>
        </p:txBody>
      </p:sp>
      <p:sp>
        <p:nvSpPr>
          <p:cNvPr id="5" name="Date Placeholder 4">
            <a:extLst>
              <a:ext uri="{FF2B5EF4-FFF2-40B4-BE49-F238E27FC236}">
                <a16:creationId xmlns:a16="http://schemas.microsoft.com/office/drawing/2014/main" id="{F646CB05-E334-EF4D-ED27-06B1BF07444C}"/>
              </a:ext>
            </a:extLst>
          </p:cNvPr>
          <p:cNvSpPr>
            <a:spLocks noGrp="1"/>
          </p:cNvSpPr>
          <p:nvPr>
            <p:ph type="dt" sz="half" idx="6"/>
          </p:nvPr>
        </p:nvSpPr>
        <p:spPr/>
        <p:txBody>
          <a:bodyPr/>
          <a:lstStyle/>
          <a:p>
            <a:r>
              <a:rPr lang="en-US"/>
              <a:t>11/16/2024</a:t>
            </a:r>
          </a:p>
        </p:txBody>
      </p:sp>
      <p:sp>
        <p:nvSpPr>
          <p:cNvPr id="6" name="Slide Number Placeholder 5">
            <a:extLst>
              <a:ext uri="{FF2B5EF4-FFF2-40B4-BE49-F238E27FC236}">
                <a16:creationId xmlns:a16="http://schemas.microsoft.com/office/drawing/2014/main" id="{82B7D2DD-9F2E-7DB7-8473-F644EF023ECD}"/>
              </a:ext>
            </a:extLst>
          </p:cNvPr>
          <p:cNvSpPr>
            <a:spLocks noGrp="1"/>
          </p:cNvSpPr>
          <p:nvPr>
            <p:ph type="sldNum" sz="quarter" idx="7"/>
          </p:nvPr>
        </p:nvSpPr>
        <p:spPr>
          <a:xfrm>
            <a:off x="10079439" y="231775"/>
            <a:ext cx="838199" cy="768398"/>
          </a:xfrm>
        </p:spPr>
        <p:txBody>
          <a:bodyPr/>
          <a:lstStyle/>
          <a:p>
            <a:fld id="{B6F15528-21DE-4FAA-801E-634DDDAF4B2B}"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10C6C-1F85-12A5-16D1-A43ACF270F58}"/>
              </a:ext>
            </a:extLst>
          </p:cNvPr>
          <p:cNvSpPr>
            <a:spLocks noGrp="1"/>
          </p:cNvSpPr>
          <p:nvPr>
            <p:ph type="title"/>
          </p:nvPr>
        </p:nvSpPr>
        <p:spPr/>
        <p:txBody>
          <a:bodyPr/>
          <a:lstStyle/>
          <a:p>
            <a:r>
              <a:rPr lang="en-US" dirty="0"/>
              <a:t>HTML Lists</a:t>
            </a:r>
          </a:p>
        </p:txBody>
      </p:sp>
      <p:sp>
        <p:nvSpPr>
          <p:cNvPr id="3" name="Content Placeholder 2">
            <a:extLst>
              <a:ext uri="{FF2B5EF4-FFF2-40B4-BE49-F238E27FC236}">
                <a16:creationId xmlns:a16="http://schemas.microsoft.com/office/drawing/2014/main" id="{B37BF2EA-1037-6F4E-A217-5E13B05B6D2D}"/>
              </a:ext>
            </a:extLst>
          </p:cNvPr>
          <p:cNvSpPr>
            <a:spLocks noGrp="1"/>
          </p:cNvSpPr>
          <p:nvPr>
            <p:ph idx="1"/>
          </p:nvPr>
        </p:nvSpPr>
        <p:spPr>
          <a:xfrm>
            <a:off x="630163" y="1854964"/>
            <a:ext cx="11088687" cy="4199366"/>
          </a:xfrm>
        </p:spPr>
        <p:txBody>
          <a:bodyPr/>
          <a:lstStyle/>
          <a:p>
            <a:r>
              <a:rPr lang="en-US" dirty="0"/>
              <a:t>HTML offers web authors three ways for specifying lists of information. </a:t>
            </a:r>
          </a:p>
          <a:p>
            <a:r>
              <a:rPr lang="en-US" dirty="0"/>
              <a:t>All lists must contain one or more list elements. </a:t>
            </a:r>
          </a:p>
          <a:p>
            <a:r>
              <a:rPr lang="en-US" dirty="0"/>
              <a:t>Lists may contain − </a:t>
            </a:r>
          </a:p>
          <a:p>
            <a:pPr marL="857250" lvl="1" indent="-400050">
              <a:buFont typeface="+mj-lt"/>
              <a:buAutoNum type="romanLcPeriod"/>
            </a:pPr>
            <a:r>
              <a:rPr lang="en-US" b="1" dirty="0"/>
              <a:t>&lt;</a:t>
            </a:r>
            <a:r>
              <a:rPr lang="en-US" b="1" dirty="0" err="1"/>
              <a:t>ul</a:t>
            </a:r>
            <a:r>
              <a:rPr lang="en-US" b="1" dirty="0"/>
              <a:t>&gt; 	</a:t>
            </a:r>
            <a:r>
              <a:rPr lang="en-US" dirty="0"/>
              <a:t>An </a:t>
            </a:r>
            <a:r>
              <a:rPr lang="en-US" b="1" i="1" dirty="0"/>
              <a:t>unordered</a:t>
            </a:r>
            <a:r>
              <a:rPr lang="en-US" dirty="0"/>
              <a:t> list. This will </a:t>
            </a:r>
            <a:r>
              <a:rPr lang="en-US" dirty="0">
                <a:solidFill>
                  <a:srgbClr val="FFFF00"/>
                </a:solidFill>
              </a:rPr>
              <a:t>list items using plain bullets</a:t>
            </a:r>
            <a:r>
              <a:rPr lang="en-US" dirty="0"/>
              <a:t>. </a:t>
            </a:r>
          </a:p>
          <a:p>
            <a:pPr marL="857250" lvl="1" indent="-400050">
              <a:buFont typeface="+mj-lt"/>
              <a:buAutoNum type="romanLcPeriod"/>
            </a:pPr>
            <a:r>
              <a:rPr lang="en-US" b="1" dirty="0"/>
              <a:t>&lt;</a:t>
            </a:r>
            <a:r>
              <a:rPr lang="en-US" b="1" dirty="0" err="1"/>
              <a:t>ol</a:t>
            </a:r>
            <a:r>
              <a:rPr lang="en-US" b="1" dirty="0"/>
              <a:t>&gt; 	</a:t>
            </a:r>
            <a:r>
              <a:rPr lang="en-US" dirty="0"/>
              <a:t>An </a:t>
            </a:r>
            <a:r>
              <a:rPr lang="en-US" b="1" i="1" dirty="0"/>
              <a:t>ordered</a:t>
            </a:r>
            <a:r>
              <a:rPr lang="en-US" dirty="0"/>
              <a:t> list. This will </a:t>
            </a:r>
            <a:r>
              <a:rPr lang="en-US" dirty="0">
                <a:solidFill>
                  <a:srgbClr val="FFFF00"/>
                </a:solidFill>
              </a:rPr>
              <a:t>use different schemes of numbers to list your items</a:t>
            </a:r>
            <a:r>
              <a:rPr lang="en-US" dirty="0"/>
              <a:t>. </a:t>
            </a:r>
          </a:p>
          <a:p>
            <a:pPr marL="857250" lvl="1" indent="-400050">
              <a:buFont typeface="+mj-lt"/>
              <a:buAutoNum type="romanLcPeriod"/>
            </a:pPr>
            <a:r>
              <a:rPr lang="en-US" b="1" dirty="0"/>
              <a:t>&lt;dl&gt; 	</a:t>
            </a:r>
            <a:r>
              <a:rPr lang="en-US" dirty="0"/>
              <a:t>A </a:t>
            </a:r>
            <a:r>
              <a:rPr lang="en-US" b="1" i="1" dirty="0"/>
              <a:t>definition</a:t>
            </a:r>
            <a:r>
              <a:rPr lang="en-US" dirty="0"/>
              <a:t> list. This </a:t>
            </a:r>
            <a:r>
              <a:rPr lang="en-US" dirty="0">
                <a:solidFill>
                  <a:srgbClr val="FFFF00"/>
                </a:solidFill>
              </a:rPr>
              <a:t>arranges your items in the same way as they are arranged in a 			dictionary </a:t>
            </a:r>
          </a:p>
          <a:p>
            <a:endParaRPr lang="en-US" dirty="0"/>
          </a:p>
          <a:p>
            <a:endParaRPr lang="en-US" dirty="0"/>
          </a:p>
        </p:txBody>
      </p:sp>
      <p:sp>
        <p:nvSpPr>
          <p:cNvPr id="4" name="Date Placeholder 3">
            <a:extLst>
              <a:ext uri="{FF2B5EF4-FFF2-40B4-BE49-F238E27FC236}">
                <a16:creationId xmlns:a16="http://schemas.microsoft.com/office/drawing/2014/main" id="{68F52219-B289-2CED-5DA8-D108B98D633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289CEDA4-CA07-9FBC-428C-5C6D28766D1B}"/>
              </a:ext>
            </a:extLst>
          </p:cNvPr>
          <p:cNvSpPr>
            <a:spLocks noGrp="1"/>
          </p:cNvSpPr>
          <p:nvPr>
            <p:ph type="sldNum" sz="quarter" idx="12"/>
          </p:nvPr>
        </p:nvSpPr>
        <p:spPr/>
        <p:txBody>
          <a:bodyPr/>
          <a:lstStyle/>
          <a:p>
            <a:fld id="{B6F15528-21DE-4FAA-801E-634DDDAF4B2B}" type="slidenum">
              <a:rPr lang="en-US" smtClean="0"/>
              <a:t>20</a:t>
            </a:fld>
            <a:endParaRPr lang="en-US"/>
          </a:p>
        </p:txBody>
      </p:sp>
    </p:spTree>
    <p:extLst>
      <p:ext uri="{BB962C8B-B14F-4D97-AF65-F5344CB8AC3E}">
        <p14:creationId xmlns:p14="http://schemas.microsoft.com/office/powerpoint/2010/main" val="6851156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4F886-715A-EFB4-018E-F8995D893BAB}"/>
              </a:ext>
            </a:extLst>
          </p:cNvPr>
          <p:cNvSpPr>
            <a:spLocks noGrp="1"/>
          </p:cNvSpPr>
          <p:nvPr>
            <p:ph type="title"/>
          </p:nvPr>
        </p:nvSpPr>
        <p:spPr/>
        <p:txBody>
          <a:bodyPr/>
          <a:lstStyle/>
          <a:p>
            <a:r>
              <a:rPr lang="en-US" dirty="0"/>
              <a:t>HTML Unordered Lists</a:t>
            </a:r>
          </a:p>
        </p:txBody>
      </p:sp>
      <p:sp>
        <p:nvSpPr>
          <p:cNvPr id="3" name="Content Placeholder 2">
            <a:extLst>
              <a:ext uri="{FF2B5EF4-FFF2-40B4-BE49-F238E27FC236}">
                <a16:creationId xmlns:a16="http://schemas.microsoft.com/office/drawing/2014/main" id="{616E2A7A-B5BE-4C20-A86B-EF5646BC9C0F}"/>
              </a:ext>
            </a:extLst>
          </p:cNvPr>
          <p:cNvSpPr>
            <a:spLocks noGrp="1"/>
          </p:cNvSpPr>
          <p:nvPr>
            <p:ph idx="1"/>
          </p:nvPr>
        </p:nvSpPr>
        <p:spPr/>
        <p:txBody>
          <a:bodyPr>
            <a:normAutofit/>
          </a:bodyPr>
          <a:lstStyle/>
          <a:p>
            <a:r>
              <a:rPr lang="en-US" dirty="0"/>
              <a:t>An unordered list is a </a:t>
            </a:r>
            <a:r>
              <a:rPr lang="en-US" dirty="0">
                <a:solidFill>
                  <a:srgbClr val="FFFF00"/>
                </a:solidFill>
              </a:rPr>
              <a:t>collection of related items that have no special order or sequence. </a:t>
            </a:r>
          </a:p>
          <a:p>
            <a:r>
              <a:rPr lang="en-US" dirty="0"/>
              <a:t>This list is created by using HTML </a:t>
            </a:r>
            <a:r>
              <a:rPr lang="en-US" b="1" dirty="0"/>
              <a:t>&lt;</a:t>
            </a:r>
            <a:r>
              <a:rPr lang="en-US" b="1" dirty="0" err="1"/>
              <a:t>ul</a:t>
            </a:r>
            <a:r>
              <a:rPr lang="en-US" b="1" dirty="0"/>
              <a:t>&gt; </a:t>
            </a:r>
            <a:r>
              <a:rPr lang="en-US" dirty="0"/>
              <a:t>tag. </a:t>
            </a:r>
          </a:p>
          <a:p>
            <a:r>
              <a:rPr lang="en-US" dirty="0"/>
              <a:t>Each item in the list is marked with a bullet. </a:t>
            </a:r>
          </a:p>
          <a:p>
            <a:r>
              <a:rPr lang="en-US" dirty="0"/>
              <a:t>We can use </a:t>
            </a:r>
            <a:r>
              <a:rPr lang="en-US" b="1" dirty="0">
                <a:solidFill>
                  <a:srgbClr val="FFFF00"/>
                </a:solidFill>
              </a:rPr>
              <a:t>type</a:t>
            </a:r>
            <a:r>
              <a:rPr lang="en-US" dirty="0">
                <a:solidFill>
                  <a:srgbClr val="FFFF00"/>
                </a:solidFill>
              </a:rPr>
              <a:t> attribute </a:t>
            </a:r>
            <a:r>
              <a:rPr lang="en-US" dirty="0"/>
              <a:t>for </a:t>
            </a:r>
            <a:r>
              <a:rPr lang="en-US" b="1" dirty="0"/>
              <a:t>&lt;</a:t>
            </a:r>
            <a:r>
              <a:rPr lang="en-US" b="1" dirty="0" err="1"/>
              <a:t>ul</a:t>
            </a:r>
            <a:r>
              <a:rPr lang="en-US" b="1" dirty="0"/>
              <a:t>&gt; </a:t>
            </a:r>
            <a:r>
              <a:rPr lang="en-US" dirty="0"/>
              <a:t>tag </a:t>
            </a:r>
            <a:r>
              <a:rPr lang="en-US" dirty="0">
                <a:solidFill>
                  <a:srgbClr val="FFFF00"/>
                </a:solidFill>
              </a:rPr>
              <a:t>to specify the type of bullet </a:t>
            </a:r>
            <a:r>
              <a:rPr lang="en-US" dirty="0"/>
              <a:t>we like. </a:t>
            </a:r>
          </a:p>
          <a:p>
            <a:r>
              <a:rPr lang="en-US" dirty="0"/>
              <a:t>By default, it is a disc.</a:t>
            </a:r>
          </a:p>
          <a:p>
            <a:pPr marL="857250" lvl="2" indent="0">
              <a:buNone/>
            </a:pPr>
            <a:r>
              <a:rPr lang="en-US" dirty="0"/>
              <a:t>&lt;</a:t>
            </a:r>
            <a:r>
              <a:rPr lang="en-US" dirty="0" err="1"/>
              <a:t>ul</a:t>
            </a:r>
            <a:r>
              <a:rPr lang="en-US" dirty="0"/>
              <a:t> type=”square”&gt;</a:t>
            </a:r>
          </a:p>
          <a:p>
            <a:pPr marL="857250" lvl="2" indent="0">
              <a:buNone/>
            </a:pPr>
            <a:r>
              <a:rPr lang="en-US" dirty="0"/>
              <a:t> &lt;</a:t>
            </a:r>
            <a:r>
              <a:rPr lang="en-US" dirty="0" err="1"/>
              <a:t>ul</a:t>
            </a:r>
            <a:r>
              <a:rPr lang="en-US" dirty="0"/>
              <a:t> type=”disc”&gt;</a:t>
            </a:r>
          </a:p>
          <a:p>
            <a:pPr marL="857250" lvl="2" indent="0">
              <a:buNone/>
            </a:pPr>
            <a:r>
              <a:rPr lang="en-US" dirty="0"/>
              <a:t> &lt;</a:t>
            </a:r>
            <a:r>
              <a:rPr lang="en-US" dirty="0" err="1"/>
              <a:t>ul</a:t>
            </a:r>
            <a:r>
              <a:rPr lang="en-US" dirty="0"/>
              <a:t> type=”circle”&gt;</a:t>
            </a:r>
          </a:p>
        </p:txBody>
      </p:sp>
      <p:sp>
        <p:nvSpPr>
          <p:cNvPr id="4" name="Date Placeholder 3">
            <a:extLst>
              <a:ext uri="{FF2B5EF4-FFF2-40B4-BE49-F238E27FC236}">
                <a16:creationId xmlns:a16="http://schemas.microsoft.com/office/drawing/2014/main" id="{27AC343C-002F-431F-689D-D0BD6F1AF4F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5F3505A-A76F-A328-963A-1FA55A896A14}"/>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3974320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01C-4F0E-CF3F-3109-A0C4C7E5F7DD}"/>
              </a:ext>
            </a:extLst>
          </p:cNvPr>
          <p:cNvSpPr>
            <a:spLocks noGrp="1"/>
          </p:cNvSpPr>
          <p:nvPr>
            <p:ph type="title"/>
          </p:nvPr>
        </p:nvSpPr>
        <p:spPr/>
        <p:txBody>
          <a:bodyPr/>
          <a:lstStyle/>
          <a:p>
            <a:r>
              <a:rPr lang="en-US" dirty="0"/>
              <a:t>HTML Unordered Lists</a:t>
            </a:r>
          </a:p>
        </p:txBody>
      </p:sp>
      <p:sp>
        <p:nvSpPr>
          <p:cNvPr id="3" name="Content Placeholder 2">
            <a:extLst>
              <a:ext uri="{FF2B5EF4-FFF2-40B4-BE49-F238E27FC236}">
                <a16:creationId xmlns:a16="http://schemas.microsoft.com/office/drawing/2014/main" id="{AEC8272B-A3DA-16BA-44FB-FF5FE11CD3E8}"/>
              </a:ext>
            </a:extLst>
          </p:cNvPr>
          <p:cNvSpPr>
            <a:spLocks noGrp="1"/>
          </p:cNvSpPr>
          <p:nvPr>
            <p:ph idx="1"/>
          </p:nvPr>
        </p:nvSpPr>
        <p:spPr/>
        <p:txBody>
          <a:bodyPr/>
          <a:lstStyle/>
          <a:p>
            <a:pPr marL="0" indent="0">
              <a:buNone/>
            </a:pPr>
            <a:r>
              <a:rPr lang="it-IT" b="1" dirty="0">
                <a:solidFill>
                  <a:srgbClr val="000000"/>
                </a:solidFill>
                <a:effectLst/>
                <a:latin typeface="Consolas" panose="020B0609020204030204" pitchFamily="49" charset="0"/>
              </a:rPr>
              <a:t>	Example: </a:t>
            </a: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&lt;ul</a:t>
            </a:r>
            <a:r>
              <a:rPr lang="it-IT" b="0" dirty="0">
                <a:solidFill>
                  <a:srgbClr val="000000"/>
                </a:solidFill>
                <a:effectLst/>
                <a:latin typeface="Consolas" panose="020B0609020204030204" pitchFamily="49" charset="0"/>
              </a:rPr>
              <a:t> </a:t>
            </a:r>
            <a:r>
              <a:rPr lang="it-IT" b="0" dirty="0">
                <a:solidFill>
                  <a:srgbClr val="E50000"/>
                </a:solidFill>
                <a:effectLst/>
                <a:latin typeface="Consolas" panose="020B0609020204030204" pitchFamily="49" charset="0"/>
              </a:rPr>
              <a:t>type</a:t>
            </a:r>
            <a:r>
              <a:rPr lang="it-IT" b="0" dirty="0">
                <a:solidFill>
                  <a:srgbClr val="000000"/>
                </a:solidFill>
                <a:effectLst/>
                <a:latin typeface="Consolas" panose="020B0609020204030204" pitchFamily="49" charset="0"/>
              </a:rPr>
              <a:t> = </a:t>
            </a:r>
            <a:r>
              <a:rPr lang="it-IT" b="0" dirty="0">
                <a:solidFill>
                  <a:srgbClr val="0000FF"/>
                </a:solidFill>
                <a:effectLst/>
                <a:latin typeface="Consolas" panose="020B0609020204030204" pitchFamily="49" charset="0"/>
              </a:rPr>
              <a:t>"square"</a:t>
            </a:r>
            <a:r>
              <a:rPr lang="it-IT" b="0" dirty="0">
                <a:solidFill>
                  <a:srgbClr val="800000"/>
                </a:solidFill>
                <a:effectLst/>
                <a:latin typeface="Consolas" panose="020B0609020204030204" pitchFamily="49" charset="0"/>
              </a:rPr>
              <a:t>&gt;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Beetroot</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Ginger</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Potato</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Radish</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&lt;/ul&gt;</a:t>
            </a:r>
            <a:endParaRPr lang="it-IT" b="0" dirty="0">
              <a:solidFill>
                <a:srgbClr val="000000"/>
              </a:solidFill>
              <a:effectLst/>
              <a:latin typeface="Consolas" panose="020B0609020204030204" pitchFamily="49" charset="0"/>
            </a:endParaRPr>
          </a:p>
          <a:p>
            <a:endParaRPr lang="en-US" dirty="0"/>
          </a:p>
        </p:txBody>
      </p:sp>
      <p:sp>
        <p:nvSpPr>
          <p:cNvPr id="5" name="Date Placeholder 4">
            <a:extLst>
              <a:ext uri="{FF2B5EF4-FFF2-40B4-BE49-F238E27FC236}">
                <a16:creationId xmlns:a16="http://schemas.microsoft.com/office/drawing/2014/main" id="{B6DCBCC5-B7FA-A1D1-D408-1E17612C279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379B55A5-DDC6-9D97-1860-CF5C5546160A}"/>
              </a:ext>
            </a:extLst>
          </p:cNvPr>
          <p:cNvSpPr>
            <a:spLocks noGrp="1"/>
          </p:cNvSpPr>
          <p:nvPr>
            <p:ph type="sldNum" sz="quarter" idx="12"/>
          </p:nvPr>
        </p:nvSpPr>
        <p:spPr/>
        <p:txBody>
          <a:bodyPr/>
          <a:lstStyle/>
          <a:p>
            <a:fld id="{B6F15528-21DE-4FAA-801E-634DDDAF4B2B}" type="slidenum">
              <a:rPr lang="en-US" smtClean="0"/>
              <a:t>22</a:t>
            </a:fld>
            <a:endParaRPr lang="en-US"/>
          </a:p>
        </p:txBody>
      </p:sp>
      <p:pic>
        <p:nvPicPr>
          <p:cNvPr id="8" name="Picture 7">
            <a:extLst>
              <a:ext uri="{FF2B5EF4-FFF2-40B4-BE49-F238E27FC236}">
                <a16:creationId xmlns:a16="http://schemas.microsoft.com/office/drawing/2014/main" id="{A22F4878-F8BC-434E-3EDE-13B301C942F6}"/>
              </a:ext>
            </a:extLst>
          </p:cNvPr>
          <p:cNvPicPr>
            <a:picLocks noChangeAspect="1"/>
          </p:cNvPicPr>
          <p:nvPr/>
        </p:nvPicPr>
        <p:blipFill>
          <a:blip r:embed="rId2"/>
          <a:srcRect t="18889" r="90000" b="70084"/>
          <a:stretch/>
        </p:blipFill>
        <p:spPr>
          <a:xfrm>
            <a:off x="7924800" y="3846992"/>
            <a:ext cx="3081794" cy="1911572"/>
          </a:xfrm>
          <a:prstGeom prst="rect">
            <a:avLst/>
          </a:prstGeom>
        </p:spPr>
      </p:pic>
      <p:sp>
        <p:nvSpPr>
          <p:cNvPr id="9" name="TextBox 8">
            <a:extLst>
              <a:ext uri="{FF2B5EF4-FFF2-40B4-BE49-F238E27FC236}">
                <a16:creationId xmlns:a16="http://schemas.microsoft.com/office/drawing/2014/main" id="{4BD0B852-91CF-31E4-1A7C-25904CBE4696}"/>
              </a:ext>
            </a:extLst>
          </p:cNvPr>
          <p:cNvSpPr txBox="1"/>
          <p:nvPr/>
        </p:nvSpPr>
        <p:spPr>
          <a:xfrm>
            <a:off x="7924800" y="3869660"/>
            <a:ext cx="1008609" cy="369332"/>
          </a:xfrm>
          <a:prstGeom prst="rect">
            <a:avLst/>
          </a:prstGeom>
          <a:noFill/>
        </p:spPr>
        <p:txBody>
          <a:bodyPr wrap="none" rtlCol="0">
            <a:spAutoFit/>
          </a:bodyPr>
          <a:lstStyle/>
          <a:p>
            <a:r>
              <a:rPr lang="en-US" b="1" dirty="0">
                <a:solidFill>
                  <a:schemeClr val="bg1"/>
                </a:solidFill>
              </a:rPr>
              <a:t>Output:</a:t>
            </a:r>
          </a:p>
        </p:txBody>
      </p:sp>
    </p:spTree>
    <p:extLst>
      <p:ext uri="{BB962C8B-B14F-4D97-AF65-F5344CB8AC3E}">
        <p14:creationId xmlns:p14="http://schemas.microsoft.com/office/powerpoint/2010/main" val="1448157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3C82-6B5A-4C4A-27C3-8DF5A9888228}"/>
              </a:ext>
            </a:extLst>
          </p:cNvPr>
          <p:cNvSpPr>
            <a:spLocks noGrp="1"/>
          </p:cNvSpPr>
          <p:nvPr>
            <p:ph type="title"/>
          </p:nvPr>
        </p:nvSpPr>
        <p:spPr/>
        <p:txBody>
          <a:bodyPr/>
          <a:lstStyle/>
          <a:p>
            <a:r>
              <a:rPr lang="en-US" dirty="0"/>
              <a:t>HTML Ordered Lists</a:t>
            </a:r>
          </a:p>
        </p:txBody>
      </p:sp>
      <p:sp>
        <p:nvSpPr>
          <p:cNvPr id="3" name="Content Placeholder 2">
            <a:extLst>
              <a:ext uri="{FF2B5EF4-FFF2-40B4-BE49-F238E27FC236}">
                <a16:creationId xmlns:a16="http://schemas.microsoft.com/office/drawing/2014/main" id="{1359E4D1-C0FF-D07B-A3B5-BCE026BF441F}"/>
              </a:ext>
            </a:extLst>
          </p:cNvPr>
          <p:cNvSpPr>
            <a:spLocks noGrp="1"/>
          </p:cNvSpPr>
          <p:nvPr>
            <p:ph idx="1"/>
          </p:nvPr>
        </p:nvSpPr>
        <p:spPr>
          <a:xfrm>
            <a:off x="1103313" y="1603375"/>
            <a:ext cx="10326687" cy="4953000"/>
          </a:xfrm>
        </p:spPr>
        <p:txBody>
          <a:bodyPr>
            <a:normAutofit fontScale="92500" lnSpcReduction="20000"/>
          </a:bodyPr>
          <a:lstStyle/>
          <a:p>
            <a:r>
              <a:rPr lang="en-US" dirty="0"/>
              <a:t>If you are required to put your items in a </a:t>
            </a:r>
            <a:r>
              <a:rPr lang="en-US" dirty="0">
                <a:solidFill>
                  <a:srgbClr val="FFFF00"/>
                </a:solidFill>
              </a:rPr>
              <a:t>numbered list </a:t>
            </a:r>
            <a:r>
              <a:rPr lang="en-US" dirty="0"/>
              <a:t>instead of bulleted, then HTML ordered list will be used. </a:t>
            </a:r>
          </a:p>
          <a:p>
            <a:r>
              <a:rPr lang="en-US" dirty="0"/>
              <a:t>This list is created by using </a:t>
            </a:r>
            <a:r>
              <a:rPr lang="en-US" b="1" dirty="0"/>
              <a:t>&lt;</a:t>
            </a:r>
            <a:r>
              <a:rPr lang="en-US" b="1" dirty="0" err="1"/>
              <a:t>ol</a:t>
            </a:r>
            <a:r>
              <a:rPr lang="en-US" b="1" dirty="0"/>
              <a:t>&gt; </a:t>
            </a:r>
            <a:r>
              <a:rPr lang="en-US" dirty="0"/>
              <a:t>tag. </a:t>
            </a:r>
          </a:p>
          <a:p>
            <a:r>
              <a:rPr lang="en-US" dirty="0"/>
              <a:t>The </a:t>
            </a:r>
            <a:r>
              <a:rPr lang="en-US" dirty="0">
                <a:solidFill>
                  <a:srgbClr val="FFFF00"/>
                </a:solidFill>
              </a:rPr>
              <a:t>numbering starts at one and is incremented by one for each successive ordered list </a:t>
            </a:r>
            <a:r>
              <a:rPr lang="en-US" dirty="0"/>
              <a:t>element tagged with .</a:t>
            </a:r>
          </a:p>
          <a:p>
            <a:r>
              <a:rPr lang="en-US" dirty="0"/>
              <a:t>You can use </a:t>
            </a:r>
            <a:r>
              <a:rPr lang="en-US" b="1" dirty="0">
                <a:solidFill>
                  <a:srgbClr val="FFFF00"/>
                </a:solidFill>
              </a:rPr>
              <a:t>type</a:t>
            </a:r>
            <a:r>
              <a:rPr lang="en-US" dirty="0">
                <a:solidFill>
                  <a:srgbClr val="FFFF00"/>
                </a:solidFill>
              </a:rPr>
              <a:t> attribute </a:t>
            </a:r>
            <a:r>
              <a:rPr lang="en-US" dirty="0"/>
              <a:t>for </a:t>
            </a:r>
            <a:r>
              <a:rPr lang="en-US" b="1" dirty="0"/>
              <a:t>&lt;</a:t>
            </a:r>
            <a:r>
              <a:rPr lang="en-US" b="1" dirty="0" err="1"/>
              <a:t>ol</a:t>
            </a:r>
            <a:r>
              <a:rPr lang="en-US" b="1" dirty="0"/>
              <a:t>&gt; </a:t>
            </a:r>
            <a:r>
              <a:rPr lang="en-US" dirty="0"/>
              <a:t>tag </a:t>
            </a:r>
            <a:r>
              <a:rPr lang="en-US" dirty="0">
                <a:solidFill>
                  <a:srgbClr val="FFFF00"/>
                </a:solidFill>
              </a:rPr>
              <a:t>to specify the type of numbering </a:t>
            </a:r>
            <a:r>
              <a:rPr lang="en-US" dirty="0"/>
              <a:t>you like. </a:t>
            </a:r>
          </a:p>
          <a:p>
            <a:r>
              <a:rPr lang="en-US" dirty="0">
                <a:solidFill>
                  <a:srgbClr val="FFFF00"/>
                </a:solidFill>
              </a:rPr>
              <a:t>By default, it is a number</a:t>
            </a:r>
            <a:r>
              <a:rPr lang="en-US" dirty="0"/>
              <a:t>. </a:t>
            </a:r>
          </a:p>
          <a:p>
            <a:r>
              <a:rPr lang="en-US" dirty="0"/>
              <a:t>Following are the possible options −</a:t>
            </a:r>
          </a:p>
          <a:p>
            <a:pPr lvl="1">
              <a:buFont typeface="Courier New" panose="02070309020205020404" pitchFamily="49" charset="0"/>
              <a:buChar char="o"/>
            </a:pPr>
            <a:r>
              <a:rPr lang="en-US" b="1" dirty="0"/>
              <a:t>&lt;</a:t>
            </a:r>
            <a:r>
              <a:rPr lang="en-US" b="1" dirty="0" err="1"/>
              <a:t>ol</a:t>
            </a:r>
            <a:r>
              <a:rPr lang="en-US" b="1" dirty="0"/>
              <a:t> type = "1"&gt; </a:t>
            </a:r>
            <a:r>
              <a:rPr lang="en-US" dirty="0"/>
              <a:t>- Default-Case Numerals.</a:t>
            </a:r>
          </a:p>
          <a:p>
            <a:pPr lvl="1">
              <a:buFont typeface="Courier New" panose="02070309020205020404" pitchFamily="49" charset="0"/>
              <a:buChar char="o"/>
            </a:pPr>
            <a:r>
              <a:rPr lang="en-US" dirty="0"/>
              <a:t> </a:t>
            </a:r>
            <a:r>
              <a:rPr lang="en-US" b="1" dirty="0"/>
              <a:t>&lt;</a:t>
            </a:r>
            <a:r>
              <a:rPr lang="en-US" b="1" dirty="0" err="1"/>
              <a:t>ol</a:t>
            </a:r>
            <a:r>
              <a:rPr lang="en-US" b="1" dirty="0"/>
              <a:t> type = "I"&gt; </a:t>
            </a:r>
            <a:r>
              <a:rPr lang="en-US" dirty="0"/>
              <a:t>- Upper-Case Numerals.</a:t>
            </a:r>
          </a:p>
          <a:p>
            <a:pPr lvl="1">
              <a:buFont typeface="Courier New" panose="02070309020205020404" pitchFamily="49" charset="0"/>
              <a:buChar char="o"/>
            </a:pPr>
            <a:r>
              <a:rPr lang="en-US" dirty="0"/>
              <a:t> </a:t>
            </a:r>
            <a:r>
              <a:rPr lang="en-US" b="1" dirty="0"/>
              <a:t>&lt;</a:t>
            </a:r>
            <a:r>
              <a:rPr lang="en-US" b="1" dirty="0" err="1"/>
              <a:t>ol</a:t>
            </a:r>
            <a:r>
              <a:rPr lang="en-US" b="1" dirty="0"/>
              <a:t> type = "</a:t>
            </a:r>
            <a:r>
              <a:rPr lang="en-US" b="1" dirty="0" err="1"/>
              <a:t>i</a:t>
            </a:r>
            <a:r>
              <a:rPr lang="en-US" b="1" dirty="0"/>
              <a:t>"&gt; </a:t>
            </a:r>
            <a:r>
              <a:rPr lang="en-US" dirty="0"/>
              <a:t>- Lower-Case Numerals.</a:t>
            </a:r>
          </a:p>
          <a:p>
            <a:pPr lvl="1">
              <a:buFont typeface="Courier New" panose="02070309020205020404" pitchFamily="49" charset="0"/>
              <a:buChar char="o"/>
            </a:pPr>
            <a:r>
              <a:rPr lang="en-US" b="1" dirty="0"/>
              <a:t> &lt;</a:t>
            </a:r>
            <a:r>
              <a:rPr lang="en-US" b="1" dirty="0" err="1"/>
              <a:t>ol</a:t>
            </a:r>
            <a:r>
              <a:rPr lang="en-US" b="1" dirty="0"/>
              <a:t> type = "A"&gt; </a:t>
            </a:r>
            <a:r>
              <a:rPr lang="en-US" dirty="0"/>
              <a:t>- Upper-Case Letters.</a:t>
            </a:r>
          </a:p>
          <a:p>
            <a:pPr lvl="1">
              <a:buFont typeface="Courier New" panose="02070309020205020404" pitchFamily="49" charset="0"/>
              <a:buChar char="o"/>
            </a:pPr>
            <a:r>
              <a:rPr lang="en-US" dirty="0"/>
              <a:t> </a:t>
            </a:r>
            <a:r>
              <a:rPr lang="en-US" b="1" dirty="0"/>
              <a:t>&lt;</a:t>
            </a:r>
            <a:r>
              <a:rPr lang="en-US" b="1" dirty="0" err="1"/>
              <a:t>ol</a:t>
            </a:r>
            <a:r>
              <a:rPr lang="en-US" b="1" dirty="0"/>
              <a:t> type = "a"&gt; </a:t>
            </a:r>
            <a:r>
              <a:rPr lang="en-US" dirty="0"/>
              <a:t>- Lower-Case Letters.</a:t>
            </a:r>
          </a:p>
        </p:txBody>
      </p:sp>
      <p:sp>
        <p:nvSpPr>
          <p:cNvPr id="4" name="Date Placeholder 3">
            <a:extLst>
              <a:ext uri="{FF2B5EF4-FFF2-40B4-BE49-F238E27FC236}">
                <a16:creationId xmlns:a16="http://schemas.microsoft.com/office/drawing/2014/main" id="{5E80B04F-8483-5E69-878F-005A9036D841}"/>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4848455-906E-181A-6AF7-7F90CFD075F9}"/>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2160174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01C-4F0E-CF3F-3109-A0C4C7E5F7DD}"/>
              </a:ext>
            </a:extLst>
          </p:cNvPr>
          <p:cNvSpPr>
            <a:spLocks noGrp="1"/>
          </p:cNvSpPr>
          <p:nvPr>
            <p:ph type="title"/>
          </p:nvPr>
        </p:nvSpPr>
        <p:spPr/>
        <p:txBody>
          <a:bodyPr/>
          <a:lstStyle/>
          <a:p>
            <a:r>
              <a:rPr lang="en-US" dirty="0"/>
              <a:t>HTML ordered Lists</a:t>
            </a:r>
          </a:p>
        </p:txBody>
      </p:sp>
      <p:sp>
        <p:nvSpPr>
          <p:cNvPr id="3" name="Content Placeholder 2">
            <a:extLst>
              <a:ext uri="{FF2B5EF4-FFF2-40B4-BE49-F238E27FC236}">
                <a16:creationId xmlns:a16="http://schemas.microsoft.com/office/drawing/2014/main" id="{AEC8272B-A3DA-16BA-44FB-FF5FE11CD3E8}"/>
              </a:ext>
            </a:extLst>
          </p:cNvPr>
          <p:cNvSpPr>
            <a:spLocks noGrp="1"/>
          </p:cNvSpPr>
          <p:nvPr>
            <p:ph idx="1"/>
          </p:nvPr>
        </p:nvSpPr>
        <p:spPr/>
        <p:txBody>
          <a:bodyPr/>
          <a:lstStyle/>
          <a:p>
            <a:pPr marL="0" indent="0">
              <a:buNone/>
            </a:pPr>
            <a:r>
              <a:rPr lang="it-IT" b="1" dirty="0">
                <a:solidFill>
                  <a:srgbClr val="000000"/>
                </a:solidFill>
                <a:effectLst/>
                <a:latin typeface="Consolas" panose="020B0609020204030204" pitchFamily="49" charset="0"/>
              </a:rPr>
              <a:t>	Example: </a:t>
            </a: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&lt;ol</a:t>
            </a:r>
            <a:r>
              <a:rPr lang="it-IT" b="0" dirty="0">
                <a:solidFill>
                  <a:srgbClr val="000000"/>
                </a:solidFill>
                <a:effectLst/>
                <a:latin typeface="Consolas" panose="020B0609020204030204" pitchFamily="49" charset="0"/>
              </a:rPr>
              <a:t> </a:t>
            </a:r>
            <a:r>
              <a:rPr lang="it-IT" b="0" dirty="0">
                <a:solidFill>
                  <a:srgbClr val="E50000"/>
                </a:solidFill>
                <a:effectLst/>
                <a:latin typeface="Consolas" panose="020B0609020204030204" pitchFamily="49" charset="0"/>
              </a:rPr>
              <a:t>type</a:t>
            </a:r>
            <a:r>
              <a:rPr lang="it-IT" b="0" dirty="0">
                <a:solidFill>
                  <a:srgbClr val="000000"/>
                </a:solidFill>
                <a:effectLst/>
                <a:latin typeface="Consolas" panose="020B0609020204030204" pitchFamily="49" charset="0"/>
              </a:rPr>
              <a:t> = </a:t>
            </a:r>
            <a:r>
              <a:rPr lang="it-IT" b="0" dirty="0">
                <a:solidFill>
                  <a:srgbClr val="0000FF"/>
                </a:solidFill>
                <a:effectLst/>
                <a:latin typeface="Consolas" panose="020B0609020204030204" pitchFamily="49" charset="0"/>
              </a:rPr>
              <a:t>"1"</a:t>
            </a:r>
            <a:r>
              <a:rPr lang="it-IT" b="0" dirty="0">
                <a:solidFill>
                  <a:srgbClr val="800000"/>
                </a:solidFill>
                <a:effectLst/>
                <a:latin typeface="Consolas" panose="020B0609020204030204" pitchFamily="49" charset="0"/>
              </a:rPr>
              <a:t>&gt;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Beetroot</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Ginger</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Potato</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&lt;li&gt;</a:t>
            </a:r>
            <a:r>
              <a:rPr lang="it-IT" b="0" dirty="0">
                <a:solidFill>
                  <a:srgbClr val="000000"/>
                </a:solidFill>
                <a:effectLst/>
                <a:latin typeface="Consolas" panose="020B0609020204030204" pitchFamily="49" charset="0"/>
              </a:rPr>
              <a:t>Radish</a:t>
            </a:r>
            <a:r>
              <a:rPr lang="it-IT" b="0" dirty="0">
                <a:solidFill>
                  <a:srgbClr val="800000"/>
                </a:solidFill>
                <a:effectLst/>
                <a:latin typeface="Consolas" panose="020B0609020204030204" pitchFamily="49" charset="0"/>
              </a:rPr>
              <a:t>&lt;/li&gt;</a:t>
            </a:r>
            <a:endParaRPr lang="it-IT" b="0" dirty="0">
              <a:solidFill>
                <a:srgbClr val="000000"/>
              </a:solidFill>
              <a:effectLst/>
              <a:latin typeface="Consolas" panose="020B0609020204030204" pitchFamily="49" charset="0"/>
            </a:endParaRPr>
          </a:p>
          <a:p>
            <a:pPr marL="0" indent="0">
              <a:buNone/>
            </a:pPr>
            <a:r>
              <a:rPr lang="it-IT" b="0" dirty="0">
                <a:solidFill>
                  <a:srgbClr val="000000"/>
                </a:solidFill>
                <a:effectLst/>
                <a:latin typeface="Consolas" panose="020B0609020204030204" pitchFamily="49" charset="0"/>
              </a:rPr>
              <a:t>        </a:t>
            </a:r>
            <a:r>
              <a:rPr lang="it-IT" b="0" dirty="0">
                <a:solidFill>
                  <a:srgbClr val="800000"/>
                </a:solidFill>
                <a:effectLst/>
                <a:latin typeface="Consolas" panose="020B0609020204030204" pitchFamily="49" charset="0"/>
              </a:rPr>
              <a:t>&lt;/ol&gt;</a:t>
            </a:r>
            <a:endParaRPr lang="it-IT" b="0" dirty="0">
              <a:solidFill>
                <a:srgbClr val="000000"/>
              </a:solidFill>
              <a:effectLst/>
              <a:latin typeface="Consolas" panose="020B0609020204030204" pitchFamily="49" charset="0"/>
            </a:endParaRPr>
          </a:p>
          <a:p>
            <a:endParaRPr lang="en-US" dirty="0"/>
          </a:p>
        </p:txBody>
      </p:sp>
      <p:sp>
        <p:nvSpPr>
          <p:cNvPr id="5" name="Date Placeholder 4">
            <a:extLst>
              <a:ext uri="{FF2B5EF4-FFF2-40B4-BE49-F238E27FC236}">
                <a16:creationId xmlns:a16="http://schemas.microsoft.com/office/drawing/2014/main" id="{8A4B994A-F915-1134-FE67-9E68357AF6F7}"/>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3350F581-FABF-CCF4-9526-99D5C975DE1D}"/>
              </a:ext>
            </a:extLst>
          </p:cNvPr>
          <p:cNvSpPr>
            <a:spLocks noGrp="1"/>
          </p:cNvSpPr>
          <p:nvPr>
            <p:ph type="sldNum" sz="quarter" idx="12"/>
          </p:nvPr>
        </p:nvSpPr>
        <p:spPr/>
        <p:txBody>
          <a:bodyPr/>
          <a:lstStyle/>
          <a:p>
            <a:fld id="{B6F15528-21DE-4FAA-801E-634DDDAF4B2B}" type="slidenum">
              <a:rPr lang="en-US" smtClean="0"/>
              <a:t>24</a:t>
            </a:fld>
            <a:endParaRPr lang="en-US"/>
          </a:p>
        </p:txBody>
      </p:sp>
      <p:pic>
        <p:nvPicPr>
          <p:cNvPr id="8" name="Picture 7">
            <a:extLst>
              <a:ext uri="{FF2B5EF4-FFF2-40B4-BE49-F238E27FC236}">
                <a16:creationId xmlns:a16="http://schemas.microsoft.com/office/drawing/2014/main" id="{A22F4878-F8BC-434E-3EDE-13B301C942F6}"/>
              </a:ext>
            </a:extLst>
          </p:cNvPr>
          <p:cNvPicPr>
            <a:picLocks noChangeAspect="1"/>
          </p:cNvPicPr>
          <p:nvPr/>
        </p:nvPicPr>
        <p:blipFill>
          <a:blip r:embed="rId2"/>
          <a:srcRect l="742" t="36114" r="91840" b="52213"/>
          <a:stretch/>
        </p:blipFill>
        <p:spPr>
          <a:xfrm>
            <a:off x="7924800" y="3846992"/>
            <a:ext cx="2286000" cy="2023584"/>
          </a:xfrm>
          <a:prstGeom prst="rect">
            <a:avLst/>
          </a:prstGeom>
        </p:spPr>
      </p:pic>
      <p:sp>
        <p:nvSpPr>
          <p:cNvPr id="9" name="TextBox 8">
            <a:extLst>
              <a:ext uri="{FF2B5EF4-FFF2-40B4-BE49-F238E27FC236}">
                <a16:creationId xmlns:a16="http://schemas.microsoft.com/office/drawing/2014/main" id="{4BD0B852-91CF-31E4-1A7C-25904CBE4696}"/>
              </a:ext>
            </a:extLst>
          </p:cNvPr>
          <p:cNvSpPr txBox="1"/>
          <p:nvPr/>
        </p:nvSpPr>
        <p:spPr>
          <a:xfrm>
            <a:off x="7924800" y="3869660"/>
            <a:ext cx="1008609" cy="369332"/>
          </a:xfrm>
          <a:prstGeom prst="rect">
            <a:avLst/>
          </a:prstGeom>
          <a:noFill/>
        </p:spPr>
        <p:txBody>
          <a:bodyPr wrap="none" rtlCol="0">
            <a:spAutoFit/>
          </a:bodyPr>
          <a:lstStyle/>
          <a:p>
            <a:r>
              <a:rPr lang="en-US" b="1" dirty="0">
                <a:solidFill>
                  <a:schemeClr val="bg1"/>
                </a:solidFill>
              </a:rPr>
              <a:t>Output:</a:t>
            </a:r>
          </a:p>
        </p:txBody>
      </p:sp>
    </p:spTree>
    <p:extLst>
      <p:ext uri="{BB962C8B-B14F-4D97-AF65-F5344CB8AC3E}">
        <p14:creationId xmlns:p14="http://schemas.microsoft.com/office/powerpoint/2010/main" val="13539830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CFFB0-1B8A-2A84-7283-2E874C7B94F6}"/>
              </a:ext>
            </a:extLst>
          </p:cNvPr>
          <p:cNvSpPr>
            <a:spLocks noGrp="1"/>
          </p:cNvSpPr>
          <p:nvPr>
            <p:ph type="title"/>
          </p:nvPr>
        </p:nvSpPr>
        <p:spPr/>
        <p:txBody>
          <a:bodyPr/>
          <a:lstStyle/>
          <a:p>
            <a:r>
              <a:rPr lang="en-US" dirty="0"/>
              <a:t>HTML Definition Lists</a:t>
            </a:r>
          </a:p>
        </p:txBody>
      </p:sp>
      <p:sp>
        <p:nvSpPr>
          <p:cNvPr id="3" name="Content Placeholder 2">
            <a:extLst>
              <a:ext uri="{FF2B5EF4-FFF2-40B4-BE49-F238E27FC236}">
                <a16:creationId xmlns:a16="http://schemas.microsoft.com/office/drawing/2014/main" id="{0B674CED-0673-1287-FAD5-D99D1FD5F0D7}"/>
              </a:ext>
            </a:extLst>
          </p:cNvPr>
          <p:cNvSpPr>
            <a:spLocks noGrp="1"/>
          </p:cNvSpPr>
          <p:nvPr>
            <p:ph idx="1"/>
          </p:nvPr>
        </p:nvSpPr>
        <p:spPr/>
        <p:txBody>
          <a:bodyPr>
            <a:normAutofit fontScale="85000" lnSpcReduction="20000"/>
          </a:bodyPr>
          <a:lstStyle/>
          <a:p>
            <a:pPr>
              <a:lnSpc>
                <a:spcPct val="150000"/>
              </a:lnSpc>
            </a:pPr>
            <a:r>
              <a:rPr lang="en-US" dirty="0"/>
              <a:t>HTML and XHTML supports a list style which is called </a:t>
            </a:r>
            <a:r>
              <a:rPr lang="en-US" b="1" dirty="0"/>
              <a:t>definition lists </a:t>
            </a:r>
            <a:r>
              <a:rPr lang="en-US" dirty="0"/>
              <a:t>where </a:t>
            </a:r>
            <a:r>
              <a:rPr lang="en-US" dirty="0">
                <a:solidFill>
                  <a:srgbClr val="FFFF00"/>
                </a:solidFill>
              </a:rPr>
              <a:t>entries are listed like in a dictionary or encyclopedia</a:t>
            </a:r>
            <a:r>
              <a:rPr lang="en-US" dirty="0"/>
              <a:t>. </a:t>
            </a:r>
          </a:p>
          <a:p>
            <a:pPr>
              <a:lnSpc>
                <a:spcPct val="150000"/>
              </a:lnSpc>
            </a:pPr>
            <a:r>
              <a:rPr lang="en-US" dirty="0"/>
              <a:t>The </a:t>
            </a:r>
            <a:r>
              <a:rPr lang="en-US" b="1" dirty="0"/>
              <a:t>definition list </a:t>
            </a:r>
            <a:r>
              <a:rPr lang="en-US" dirty="0"/>
              <a:t>is the </a:t>
            </a:r>
            <a:r>
              <a:rPr lang="en-US" dirty="0">
                <a:solidFill>
                  <a:srgbClr val="FFFF00"/>
                </a:solidFill>
              </a:rPr>
              <a:t>ideal way to present a glossary, list of terms, or other name/value list.</a:t>
            </a:r>
          </a:p>
          <a:p>
            <a:pPr>
              <a:lnSpc>
                <a:spcPct val="150000"/>
              </a:lnSpc>
            </a:pPr>
            <a:r>
              <a:rPr lang="en-US" dirty="0"/>
              <a:t> Definition List makes use of following </a:t>
            </a:r>
            <a:r>
              <a:rPr lang="en-US" dirty="0">
                <a:solidFill>
                  <a:srgbClr val="FFFF00"/>
                </a:solidFill>
              </a:rPr>
              <a:t>three tags</a:t>
            </a:r>
            <a:r>
              <a:rPr lang="en-US" dirty="0"/>
              <a:t>.</a:t>
            </a:r>
          </a:p>
          <a:p>
            <a:pPr marL="800100" lvl="2" indent="0">
              <a:lnSpc>
                <a:spcPct val="150000"/>
              </a:lnSpc>
              <a:buNone/>
            </a:pPr>
            <a:r>
              <a:rPr lang="en-US" dirty="0"/>
              <a:t>    &lt;dl&gt; − Defines the start of the list</a:t>
            </a:r>
          </a:p>
          <a:p>
            <a:pPr marL="800100" lvl="2" indent="0">
              <a:lnSpc>
                <a:spcPct val="150000"/>
              </a:lnSpc>
              <a:buNone/>
            </a:pPr>
            <a:r>
              <a:rPr lang="en-US" dirty="0"/>
              <a:t>    &lt;dt&gt; − A term</a:t>
            </a:r>
          </a:p>
          <a:p>
            <a:pPr marL="800100" lvl="2" indent="0">
              <a:lnSpc>
                <a:spcPct val="150000"/>
              </a:lnSpc>
              <a:buNone/>
            </a:pPr>
            <a:r>
              <a:rPr lang="en-US" dirty="0"/>
              <a:t>    &lt;dd&gt; − Term definition</a:t>
            </a:r>
          </a:p>
          <a:p>
            <a:pPr marL="800100" lvl="2" indent="0">
              <a:lnSpc>
                <a:spcPct val="150000"/>
              </a:lnSpc>
              <a:buNone/>
            </a:pPr>
            <a:r>
              <a:rPr lang="en-US" dirty="0"/>
              <a:t>    &lt;/dl&gt; − Defines the end of the list</a:t>
            </a:r>
          </a:p>
          <a:p>
            <a:endParaRPr lang="en-US" dirty="0"/>
          </a:p>
        </p:txBody>
      </p:sp>
      <p:sp>
        <p:nvSpPr>
          <p:cNvPr id="4" name="Date Placeholder 3">
            <a:extLst>
              <a:ext uri="{FF2B5EF4-FFF2-40B4-BE49-F238E27FC236}">
                <a16:creationId xmlns:a16="http://schemas.microsoft.com/office/drawing/2014/main" id="{0FE65A14-B5C0-E5E3-BC1A-4F22746F44F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F187F70-2EEB-BC18-8E24-ED2A0163948E}"/>
              </a:ext>
            </a:extLst>
          </p:cNvPr>
          <p:cNvSpPr>
            <a:spLocks noGrp="1"/>
          </p:cNvSpPr>
          <p:nvPr>
            <p:ph type="sldNum" sz="quarter" idx="12"/>
          </p:nvPr>
        </p:nvSpPr>
        <p:spPr/>
        <p:txBody>
          <a:bodyPr/>
          <a:lstStyle/>
          <a:p>
            <a:fld id="{B6F15528-21DE-4FAA-801E-634DDDAF4B2B}" type="slidenum">
              <a:rPr lang="en-US" smtClean="0"/>
              <a:t>25</a:t>
            </a:fld>
            <a:endParaRPr lang="en-US"/>
          </a:p>
        </p:txBody>
      </p:sp>
    </p:spTree>
    <p:extLst>
      <p:ext uri="{BB962C8B-B14F-4D97-AF65-F5344CB8AC3E}">
        <p14:creationId xmlns:p14="http://schemas.microsoft.com/office/powerpoint/2010/main" val="3196049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3301C-4F0E-CF3F-3109-A0C4C7E5F7DD}"/>
              </a:ext>
            </a:extLst>
          </p:cNvPr>
          <p:cNvSpPr>
            <a:spLocks noGrp="1"/>
          </p:cNvSpPr>
          <p:nvPr>
            <p:ph type="title"/>
          </p:nvPr>
        </p:nvSpPr>
        <p:spPr/>
        <p:txBody>
          <a:bodyPr/>
          <a:lstStyle/>
          <a:p>
            <a:r>
              <a:rPr lang="en-US" dirty="0"/>
              <a:t>HTML Definition Lists</a:t>
            </a:r>
          </a:p>
        </p:txBody>
      </p:sp>
      <p:sp>
        <p:nvSpPr>
          <p:cNvPr id="3" name="Content Placeholder 2">
            <a:extLst>
              <a:ext uri="{FF2B5EF4-FFF2-40B4-BE49-F238E27FC236}">
                <a16:creationId xmlns:a16="http://schemas.microsoft.com/office/drawing/2014/main" id="{AEC8272B-A3DA-16BA-44FB-FF5FE11CD3E8}"/>
              </a:ext>
            </a:extLst>
          </p:cNvPr>
          <p:cNvSpPr>
            <a:spLocks noGrp="1"/>
          </p:cNvSpPr>
          <p:nvPr>
            <p:ph idx="1"/>
          </p:nvPr>
        </p:nvSpPr>
        <p:spPr>
          <a:xfrm>
            <a:off x="875202" y="1792570"/>
            <a:ext cx="8946541" cy="4498410"/>
          </a:xfrm>
        </p:spPr>
        <p:txBody>
          <a:bodyPr>
            <a:normAutofit fontScale="62500" lnSpcReduction="20000"/>
          </a:bodyPr>
          <a:lstStyle/>
          <a:p>
            <a:pPr marL="0" indent="0">
              <a:buNone/>
            </a:pPr>
            <a:r>
              <a:rPr lang="it-IT" b="1" dirty="0">
                <a:solidFill>
                  <a:srgbClr val="000000"/>
                </a:solidFill>
                <a:effectLst/>
                <a:latin typeface="Consolas" panose="020B0609020204030204" pitchFamily="49" charset="0"/>
              </a:rPr>
              <a:t>	Example: </a:t>
            </a:r>
          </a:p>
          <a:p>
            <a:pPr marL="0" indent="0">
              <a:buNone/>
            </a:pPr>
            <a:r>
              <a:rPr lang="en-US" b="0" dirty="0">
                <a:solidFill>
                  <a:srgbClr val="000000"/>
                </a:solidFill>
                <a:effectLst/>
                <a:latin typeface="Consolas" panose="020B0609020204030204" pitchFamily="49" charset="0"/>
              </a:rPr>
              <a:t>      </a:t>
            </a:r>
            <a:r>
              <a:rPr lang="en-US" b="0" dirty="0">
                <a:effectLst/>
                <a:latin typeface="Consolas" panose="020B0609020204030204" pitchFamily="49" charset="0"/>
              </a:rPr>
              <a:t>  &lt;dl&gt;</a:t>
            </a:r>
          </a:p>
          <a:p>
            <a:pPr marL="0" indent="0">
              <a:buNone/>
            </a:pPr>
            <a:r>
              <a:rPr lang="en-US" b="0" dirty="0">
                <a:effectLst/>
                <a:latin typeface="Consolas" panose="020B0609020204030204" pitchFamily="49" charset="0"/>
              </a:rPr>
              <a:t>            &lt;dt&gt;Beetroot&lt;/dt&gt;</a:t>
            </a:r>
          </a:p>
          <a:p>
            <a:pPr marL="0" indent="0">
              <a:buNone/>
            </a:pPr>
            <a:r>
              <a:rPr lang="en-US" b="0" dirty="0">
                <a:effectLst/>
                <a:latin typeface="Consolas" panose="020B0609020204030204" pitchFamily="49" charset="0"/>
              </a:rPr>
              <a:t>            &lt;dd&gt;Beetroot is a root vegetable.&lt;/dd&gt;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&lt;dt&gt;Ginger&lt;/dt&gt;</a:t>
            </a:r>
          </a:p>
          <a:p>
            <a:pPr marL="0" indent="0">
              <a:buNone/>
            </a:pPr>
            <a:r>
              <a:rPr lang="en-US" b="0" dirty="0">
                <a:effectLst/>
                <a:latin typeface="Consolas" panose="020B0609020204030204" pitchFamily="49" charset="0"/>
              </a:rPr>
              <a:t>            &lt;dd&gt;Ginger is a flowering plant.&lt;/dd&gt;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&lt;dt&gt;Potato&lt;/dt&gt;</a:t>
            </a:r>
          </a:p>
          <a:p>
            <a:pPr marL="0" indent="0">
              <a:buNone/>
            </a:pPr>
            <a:r>
              <a:rPr lang="en-US" b="0" dirty="0">
                <a:effectLst/>
                <a:latin typeface="Consolas" panose="020B0609020204030204" pitchFamily="49" charset="0"/>
              </a:rPr>
              <a:t>            &lt;dd&gt;Potato is a starchy tuber.&lt;/dd&gt;</a:t>
            </a:r>
          </a:p>
          <a:p>
            <a:pPr marL="0" indent="0">
              <a:buNone/>
            </a:pPr>
            <a:r>
              <a:rPr lang="en-US" b="0" dirty="0">
                <a:effectLst/>
                <a:latin typeface="Consolas" panose="020B0609020204030204" pitchFamily="49" charset="0"/>
              </a:rPr>
              <a:t>            </a:t>
            </a:r>
          </a:p>
          <a:p>
            <a:pPr marL="0" indent="0">
              <a:buNone/>
            </a:pPr>
            <a:r>
              <a:rPr lang="en-US" b="0" dirty="0">
                <a:effectLst/>
                <a:latin typeface="Consolas" panose="020B0609020204030204" pitchFamily="49" charset="0"/>
              </a:rPr>
              <a:t>            &lt;dt&gt;Radish&lt;/dt&gt;</a:t>
            </a:r>
          </a:p>
          <a:p>
            <a:pPr marL="0" indent="0">
              <a:buNone/>
            </a:pPr>
            <a:r>
              <a:rPr lang="en-US" b="0" dirty="0">
                <a:effectLst/>
                <a:latin typeface="Consolas" panose="020B0609020204030204" pitchFamily="49" charset="0"/>
              </a:rPr>
              <a:t>            &lt;dd&gt;Radish is an edible root vegetable.&lt;/dd&gt;</a:t>
            </a:r>
          </a:p>
          <a:p>
            <a:pPr marL="0" indent="0">
              <a:buNone/>
            </a:pPr>
            <a:r>
              <a:rPr lang="en-US" b="0" dirty="0">
                <a:effectLst/>
                <a:latin typeface="Consolas" panose="020B0609020204030204" pitchFamily="49" charset="0"/>
              </a:rPr>
              <a:t>        &lt;/dl&gt;</a:t>
            </a:r>
          </a:p>
          <a:p>
            <a:endParaRPr lang="en-US" dirty="0"/>
          </a:p>
        </p:txBody>
      </p:sp>
      <p:sp>
        <p:nvSpPr>
          <p:cNvPr id="5" name="Date Placeholder 4">
            <a:extLst>
              <a:ext uri="{FF2B5EF4-FFF2-40B4-BE49-F238E27FC236}">
                <a16:creationId xmlns:a16="http://schemas.microsoft.com/office/drawing/2014/main" id="{624A11C4-983E-C3EB-309C-EA33F264CBBF}"/>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92086B02-550E-5138-CD3E-D00C6DBE77B0}"/>
              </a:ext>
            </a:extLst>
          </p:cNvPr>
          <p:cNvSpPr>
            <a:spLocks noGrp="1"/>
          </p:cNvSpPr>
          <p:nvPr>
            <p:ph type="sldNum" sz="quarter" idx="12"/>
          </p:nvPr>
        </p:nvSpPr>
        <p:spPr/>
        <p:txBody>
          <a:bodyPr/>
          <a:lstStyle/>
          <a:p>
            <a:fld id="{B6F15528-21DE-4FAA-801E-634DDDAF4B2B}" type="slidenum">
              <a:rPr lang="en-US" smtClean="0"/>
              <a:t>26</a:t>
            </a:fld>
            <a:endParaRPr lang="en-US"/>
          </a:p>
        </p:txBody>
      </p:sp>
      <p:pic>
        <p:nvPicPr>
          <p:cNvPr id="8" name="Picture 7">
            <a:extLst>
              <a:ext uri="{FF2B5EF4-FFF2-40B4-BE49-F238E27FC236}">
                <a16:creationId xmlns:a16="http://schemas.microsoft.com/office/drawing/2014/main" id="{A22F4878-F8BC-434E-3EDE-13B301C942F6}"/>
              </a:ext>
            </a:extLst>
          </p:cNvPr>
          <p:cNvPicPr>
            <a:picLocks noChangeAspect="1"/>
          </p:cNvPicPr>
          <p:nvPr/>
        </p:nvPicPr>
        <p:blipFill>
          <a:blip r:embed="rId2"/>
          <a:srcRect l="-247" t="54262" r="81949" b="25274"/>
          <a:stretch/>
        </p:blipFill>
        <p:spPr>
          <a:xfrm>
            <a:off x="7924799" y="3932938"/>
            <a:ext cx="4085755" cy="2667000"/>
          </a:xfrm>
          <a:prstGeom prst="rect">
            <a:avLst/>
          </a:prstGeom>
        </p:spPr>
      </p:pic>
      <p:sp>
        <p:nvSpPr>
          <p:cNvPr id="9" name="TextBox 8">
            <a:extLst>
              <a:ext uri="{FF2B5EF4-FFF2-40B4-BE49-F238E27FC236}">
                <a16:creationId xmlns:a16="http://schemas.microsoft.com/office/drawing/2014/main" id="{4BD0B852-91CF-31E4-1A7C-25904CBE4696}"/>
              </a:ext>
            </a:extLst>
          </p:cNvPr>
          <p:cNvSpPr txBox="1"/>
          <p:nvPr/>
        </p:nvSpPr>
        <p:spPr>
          <a:xfrm>
            <a:off x="7924800" y="3869660"/>
            <a:ext cx="1008609" cy="369332"/>
          </a:xfrm>
          <a:prstGeom prst="rect">
            <a:avLst/>
          </a:prstGeom>
          <a:noFill/>
        </p:spPr>
        <p:txBody>
          <a:bodyPr wrap="none" rtlCol="0">
            <a:spAutoFit/>
          </a:bodyPr>
          <a:lstStyle/>
          <a:p>
            <a:r>
              <a:rPr lang="en-US" b="1" dirty="0">
                <a:solidFill>
                  <a:schemeClr val="bg1"/>
                </a:solidFill>
              </a:rPr>
              <a:t>Output:</a:t>
            </a:r>
          </a:p>
        </p:txBody>
      </p:sp>
    </p:spTree>
    <p:extLst>
      <p:ext uri="{BB962C8B-B14F-4D97-AF65-F5344CB8AC3E}">
        <p14:creationId xmlns:p14="http://schemas.microsoft.com/office/powerpoint/2010/main" val="120407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DEA13-1678-012E-6DA9-3A02DE7CE193}"/>
              </a:ext>
            </a:extLst>
          </p:cNvPr>
          <p:cNvSpPr>
            <a:spLocks noGrp="1"/>
          </p:cNvSpPr>
          <p:nvPr>
            <p:ph type="title"/>
          </p:nvPr>
        </p:nvSpPr>
        <p:spPr/>
        <p:txBody>
          <a:bodyPr/>
          <a:lstStyle/>
          <a:p>
            <a:r>
              <a:rPr lang="en-US" dirty="0"/>
              <a:t>Nested Lists</a:t>
            </a:r>
          </a:p>
        </p:txBody>
      </p:sp>
      <p:sp>
        <p:nvSpPr>
          <p:cNvPr id="3" name="Content Placeholder 2">
            <a:extLst>
              <a:ext uri="{FF2B5EF4-FFF2-40B4-BE49-F238E27FC236}">
                <a16:creationId xmlns:a16="http://schemas.microsoft.com/office/drawing/2014/main" id="{96DBA281-724C-26BB-56BE-6F3771B25979}"/>
              </a:ext>
            </a:extLst>
          </p:cNvPr>
          <p:cNvSpPr>
            <a:spLocks noGrp="1"/>
          </p:cNvSpPr>
          <p:nvPr>
            <p:ph idx="1"/>
          </p:nvPr>
        </p:nvSpPr>
        <p:spPr>
          <a:xfrm>
            <a:off x="1104294" y="1450975"/>
            <a:ext cx="8946541" cy="4199366"/>
          </a:xfrm>
        </p:spPr>
        <p:txBody>
          <a:bodyPr/>
          <a:lstStyle/>
          <a:p>
            <a:r>
              <a:rPr lang="en-US" dirty="0"/>
              <a:t>HTML nested lists simply mean a </a:t>
            </a:r>
            <a:r>
              <a:rPr lang="en-US" dirty="0">
                <a:solidFill>
                  <a:srgbClr val="FFFF00"/>
                </a:solidFill>
              </a:rPr>
              <a:t>list inside another list</a:t>
            </a:r>
            <a:r>
              <a:rPr lang="en-US" dirty="0"/>
              <a:t>. </a:t>
            </a:r>
          </a:p>
          <a:p>
            <a:r>
              <a:rPr lang="en-US" dirty="0"/>
              <a:t>It can be an unordered list or an ordered list.</a:t>
            </a:r>
          </a:p>
          <a:p>
            <a:endParaRPr lang="en-US" dirty="0"/>
          </a:p>
        </p:txBody>
      </p:sp>
      <p:sp>
        <p:nvSpPr>
          <p:cNvPr id="4" name="Date Placeholder 3">
            <a:extLst>
              <a:ext uri="{FF2B5EF4-FFF2-40B4-BE49-F238E27FC236}">
                <a16:creationId xmlns:a16="http://schemas.microsoft.com/office/drawing/2014/main" id="{8357CCE1-FF56-C4A3-E100-43CB3A3B20A4}"/>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BBA821C0-566B-06B2-6F7F-42940924B87A}"/>
              </a:ext>
            </a:extLst>
          </p:cNvPr>
          <p:cNvSpPr>
            <a:spLocks noGrp="1"/>
          </p:cNvSpPr>
          <p:nvPr>
            <p:ph type="sldNum" sz="quarter" idx="12"/>
          </p:nvPr>
        </p:nvSpPr>
        <p:spPr/>
        <p:txBody>
          <a:bodyPr/>
          <a:lstStyle/>
          <a:p>
            <a:fld id="{B6F15528-21DE-4FAA-801E-634DDDAF4B2B}" type="slidenum">
              <a:rPr lang="en-US" smtClean="0"/>
              <a:t>27</a:t>
            </a:fld>
            <a:endParaRPr lang="en-US"/>
          </a:p>
        </p:txBody>
      </p:sp>
      <p:sp>
        <p:nvSpPr>
          <p:cNvPr id="6" name="Rectangle 5">
            <a:extLst>
              <a:ext uri="{FF2B5EF4-FFF2-40B4-BE49-F238E27FC236}">
                <a16:creationId xmlns:a16="http://schemas.microsoft.com/office/drawing/2014/main" id="{94AECF1D-ABE6-09DA-BB53-BFB1CF14751D}"/>
              </a:ext>
            </a:extLst>
          </p:cNvPr>
          <p:cNvSpPr/>
          <p:nvPr/>
        </p:nvSpPr>
        <p:spPr>
          <a:xfrm>
            <a:off x="1828800" y="2400862"/>
            <a:ext cx="4343400" cy="43079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extBox 4">
            <a:extLst>
              <a:ext uri="{FF2B5EF4-FFF2-40B4-BE49-F238E27FC236}">
                <a16:creationId xmlns:a16="http://schemas.microsoft.com/office/drawing/2014/main" id="{23000FE0-FF68-79BF-B66D-9973150C3F74}"/>
              </a:ext>
            </a:extLst>
          </p:cNvPr>
          <p:cNvSpPr txBox="1"/>
          <p:nvPr/>
        </p:nvSpPr>
        <p:spPr>
          <a:xfrm>
            <a:off x="1981643" y="2400862"/>
            <a:ext cx="4190557" cy="4247317"/>
          </a:xfrm>
          <a:prstGeom prst="rect">
            <a:avLst/>
          </a:prstGeom>
          <a:noFill/>
        </p:spPr>
        <p:txBody>
          <a:bodyPr wrap="square">
            <a:spAutoFit/>
          </a:bodyPr>
          <a:lstStyle/>
          <a:p>
            <a:r>
              <a:rPr lang="it-IT" b="0" dirty="0">
                <a:solidFill>
                  <a:srgbClr val="000000"/>
                </a:solidFill>
                <a:effectLst/>
                <a:latin typeface="Consolas" panose="020B0609020204030204" pitchFamily="49" charset="0"/>
              </a:rPr>
              <a:t>  </a:t>
            </a:r>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&lt;div&gt;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&lt;h1&gt;</a:t>
            </a:r>
            <a:r>
              <a:rPr lang="it-IT" sz="1200" b="0" dirty="0">
                <a:solidFill>
                  <a:srgbClr val="000000"/>
                </a:solidFill>
                <a:effectLst/>
                <a:latin typeface="Consolas" panose="020B0609020204030204" pitchFamily="49" charset="0"/>
              </a:rPr>
              <a:t>Nested Lists</a:t>
            </a:r>
            <a:r>
              <a:rPr lang="it-IT" sz="1200" b="0" dirty="0">
                <a:solidFill>
                  <a:srgbClr val="800000"/>
                </a:solidFill>
                <a:effectLst/>
                <a:latin typeface="Consolas" panose="020B0609020204030204" pitchFamily="49" charset="0"/>
              </a:rPr>
              <a:t>&lt;/h1&gt;</a:t>
            </a:r>
            <a:endParaRPr lang="it-IT" sz="1200" b="0" dirty="0">
              <a:solidFill>
                <a:srgbClr val="000000"/>
              </a:solidFill>
              <a:effectLst/>
              <a:latin typeface="Consolas" panose="020B0609020204030204" pitchFamily="49" charset="0"/>
            </a:endParaRPr>
          </a:p>
          <a:p>
            <a:br>
              <a:rPr lang="it-IT" sz="1200" b="0" dirty="0">
                <a:solidFill>
                  <a:srgbClr val="000000"/>
                </a:solidFill>
                <a:effectLst/>
                <a:latin typeface="Consolas" panose="020B0609020204030204" pitchFamily="49" charset="0"/>
              </a:rPr>
            </a:br>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Vegetables</a:t>
            </a: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Beetroot</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Ginger</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Potato</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Radish</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Fruits</a:t>
            </a: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Apple</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Banana</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Cherry</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r>
              <a:rPr lang="it-IT" sz="1200" b="0" dirty="0">
                <a:solidFill>
                  <a:srgbClr val="000000"/>
                </a:solidFill>
                <a:effectLst/>
                <a:latin typeface="Consolas" panose="020B0609020204030204" pitchFamily="49" charset="0"/>
              </a:rPr>
              <a:t>Dragonfruit</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&lt;/li&gt;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&lt;/ul&gt;</a:t>
            </a:r>
            <a:endParaRPr lang="it-IT" sz="1200" b="0" dirty="0">
              <a:solidFill>
                <a:srgbClr val="000000"/>
              </a:solidFill>
              <a:effectLst/>
              <a:latin typeface="Consolas" panose="020B0609020204030204" pitchFamily="49" charset="0"/>
            </a:endParaRPr>
          </a:p>
          <a:p>
            <a:r>
              <a:rPr lang="it-IT" sz="1200" b="0" dirty="0">
                <a:solidFill>
                  <a:srgbClr val="000000"/>
                </a:solidFill>
                <a:effectLst/>
                <a:latin typeface="Consolas" panose="020B0609020204030204" pitchFamily="49" charset="0"/>
              </a:rPr>
              <a:t>    </a:t>
            </a:r>
            <a:r>
              <a:rPr lang="it-IT" sz="1200" b="0" dirty="0">
                <a:solidFill>
                  <a:srgbClr val="800000"/>
                </a:solidFill>
                <a:effectLst/>
                <a:latin typeface="Consolas" panose="020B0609020204030204" pitchFamily="49" charset="0"/>
              </a:rPr>
              <a:t>&lt;/div&gt;</a:t>
            </a:r>
            <a:endParaRPr lang="it-IT" sz="1200" b="0" dirty="0">
              <a:solidFill>
                <a:srgbClr val="000000"/>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E56B7BA8-B2C6-A88F-70A4-D5300B16D730}"/>
              </a:ext>
            </a:extLst>
          </p:cNvPr>
          <p:cNvPicPr>
            <a:picLocks noChangeAspect="1"/>
          </p:cNvPicPr>
          <p:nvPr/>
        </p:nvPicPr>
        <p:blipFill>
          <a:blip r:embed="rId2"/>
          <a:stretch>
            <a:fillRect/>
          </a:stretch>
        </p:blipFill>
        <p:spPr>
          <a:xfrm>
            <a:off x="8191197" y="4324385"/>
            <a:ext cx="2172003" cy="2391109"/>
          </a:xfrm>
          <a:prstGeom prst="rect">
            <a:avLst/>
          </a:prstGeom>
        </p:spPr>
      </p:pic>
      <p:sp>
        <p:nvSpPr>
          <p:cNvPr id="9" name="TextBox 8">
            <a:extLst>
              <a:ext uri="{FF2B5EF4-FFF2-40B4-BE49-F238E27FC236}">
                <a16:creationId xmlns:a16="http://schemas.microsoft.com/office/drawing/2014/main" id="{96FA38BB-6C90-7E25-E076-FBD2FBA9D23F}"/>
              </a:ext>
            </a:extLst>
          </p:cNvPr>
          <p:cNvSpPr txBox="1"/>
          <p:nvPr/>
        </p:nvSpPr>
        <p:spPr>
          <a:xfrm>
            <a:off x="8191197" y="4270375"/>
            <a:ext cx="1008609" cy="338554"/>
          </a:xfrm>
          <a:prstGeom prst="rect">
            <a:avLst/>
          </a:prstGeom>
          <a:noFill/>
        </p:spPr>
        <p:txBody>
          <a:bodyPr wrap="square" rtlCol="0">
            <a:spAutoFit/>
          </a:bodyPr>
          <a:lstStyle/>
          <a:p>
            <a:r>
              <a:rPr lang="en-US" sz="1600" b="1" dirty="0">
                <a:solidFill>
                  <a:schemeClr val="bg1"/>
                </a:solidFill>
              </a:rPr>
              <a:t>Output:</a:t>
            </a:r>
          </a:p>
        </p:txBody>
      </p:sp>
    </p:spTree>
    <p:extLst>
      <p:ext uri="{BB962C8B-B14F-4D97-AF65-F5344CB8AC3E}">
        <p14:creationId xmlns:p14="http://schemas.microsoft.com/office/powerpoint/2010/main" val="15561090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C1766-3727-3F98-8459-D6827918923B}"/>
              </a:ext>
            </a:extLst>
          </p:cNvPr>
          <p:cNvSpPr>
            <a:spLocks noGrp="1"/>
          </p:cNvSpPr>
          <p:nvPr>
            <p:ph type="title"/>
          </p:nvPr>
        </p:nvSpPr>
        <p:spPr/>
        <p:txBody>
          <a:bodyPr/>
          <a:lstStyle/>
          <a:p>
            <a:r>
              <a:rPr lang="en-US" sz="3600" dirty="0"/>
              <a:t>Character entities for Special Character</a:t>
            </a:r>
          </a:p>
        </p:txBody>
      </p:sp>
      <p:sp>
        <p:nvSpPr>
          <p:cNvPr id="3" name="Content Placeholder 2">
            <a:extLst>
              <a:ext uri="{FF2B5EF4-FFF2-40B4-BE49-F238E27FC236}">
                <a16:creationId xmlns:a16="http://schemas.microsoft.com/office/drawing/2014/main" id="{415AFE3B-259A-ADB9-8B95-01E23E70581B}"/>
              </a:ext>
            </a:extLst>
          </p:cNvPr>
          <p:cNvSpPr>
            <a:spLocks noGrp="1"/>
          </p:cNvSpPr>
          <p:nvPr>
            <p:ph idx="1"/>
          </p:nvPr>
        </p:nvSpPr>
        <p:spPr/>
        <p:txBody>
          <a:bodyPr>
            <a:noAutofit/>
          </a:bodyPr>
          <a:lstStyle/>
          <a:p>
            <a:pPr>
              <a:lnSpc>
                <a:spcPct val="120000"/>
              </a:lnSpc>
            </a:pPr>
            <a:r>
              <a:rPr lang="en-US" sz="1800" b="1" dirty="0"/>
              <a:t>Special characters </a:t>
            </a:r>
            <a:r>
              <a:rPr lang="en-US" sz="1800" dirty="0"/>
              <a:t>are typically those that </a:t>
            </a:r>
            <a:r>
              <a:rPr lang="en-US" sz="1800" dirty="0">
                <a:solidFill>
                  <a:srgbClr val="FFFF00"/>
                </a:solidFill>
              </a:rPr>
              <a:t>can't be easily typed into a keyboard or may cause display issues </a:t>
            </a:r>
            <a:r>
              <a:rPr lang="en-US" sz="1800" dirty="0"/>
              <a:t>if typed or pasted into a web page. </a:t>
            </a:r>
          </a:p>
          <a:p>
            <a:pPr>
              <a:lnSpc>
                <a:spcPct val="120000"/>
              </a:lnSpc>
            </a:pPr>
            <a:r>
              <a:rPr kumimoji="0" lang="en-US" altLang="en-US" sz="1800" b="0" i="0" u="none" strike="noStrike" cap="none" normalizeH="0" baseline="0" dirty="0">
                <a:ln>
                  <a:noFill/>
                </a:ln>
                <a:solidFill>
                  <a:schemeClr val="tx1"/>
                </a:solidFill>
                <a:effectLst/>
                <a:latin typeface="Arial" panose="020B0604020202020204" pitchFamily="34" charset="0"/>
              </a:rPr>
              <a:t>To display special characters (such as symbols) in HTML, you use character entities:</a:t>
            </a: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a:t>
            </a:r>
            <a:r>
              <a:rPr kumimoji="0" lang="en-US" altLang="en-US" sz="1800" b="1" i="0" u="none" strike="noStrike" cap="none" spc="300" normalizeH="0" baseline="0" dirty="0" err="1">
                <a:ln>
                  <a:noFill/>
                </a:ln>
                <a:solidFill>
                  <a:schemeClr val="tx1"/>
                </a:solidFill>
                <a:effectLst/>
                <a:latin typeface="Arial Unicode MS"/>
              </a:rPr>
              <a:t>lt</a:t>
            </a:r>
            <a:r>
              <a:rPr kumimoji="0" lang="en-US" altLang="en-US" sz="1800" b="1" i="0" u="none" strike="noStrike" cap="none" spc="300" normalizeH="0" baseline="0" dirty="0">
                <a:ln>
                  <a:noFill/>
                </a:ln>
                <a:solidFill>
                  <a:schemeClr val="tx1"/>
                </a:solidFill>
                <a:effectLst/>
                <a:latin typeface="Arial Unicode MS"/>
              </a:rPr>
              <a:t>;	</a:t>
            </a:r>
            <a:r>
              <a:rPr kumimoji="0" lang="en-US" altLang="en-US" sz="1800" b="1" i="0" u="none" strike="noStrike" cap="none" spc="300" normalizeH="0" baseline="0" dirty="0">
                <a:ln>
                  <a:noFill/>
                </a:ln>
                <a:solidFill>
                  <a:schemeClr val="tx1"/>
                </a:solidFill>
                <a:effectLst/>
              </a:rPr>
              <a:t>: </a:t>
            </a:r>
            <a:r>
              <a:rPr kumimoji="0" lang="en-US" altLang="en-US" sz="1800" b="1" i="0" u="none" strike="noStrike" cap="none" spc="300" normalizeH="0" baseline="0" dirty="0">
                <a:ln>
                  <a:noFill/>
                </a:ln>
                <a:solidFill>
                  <a:schemeClr val="tx1"/>
                </a:solidFill>
                <a:effectLst/>
                <a:latin typeface="Arial Unicode MS"/>
              </a:rPr>
              <a:t>&lt;</a:t>
            </a:r>
            <a:endParaRPr kumimoji="0" lang="en-US" altLang="en-US" sz="1800" b="1" i="0" u="none" strike="noStrike" cap="none" spc="300" normalizeH="0" baseline="0" dirty="0">
              <a:ln>
                <a:noFill/>
              </a:ln>
              <a:solidFill>
                <a:schemeClr val="tx1"/>
              </a:solidFill>
              <a:effectLst/>
            </a:endParaRP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a:t>
            </a:r>
            <a:r>
              <a:rPr kumimoji="0" lang="en-US" altLang="en-US" sz="1800" b="1" i="0" u="none" strike="noStrike" cap="none" spc="300" normalizeH="0" baseline="0" dirty="0" err="1">
                <a:ln>
                  <a:noFill/>
                </a:ln>
                <a:solidFill>
                  <a:schemeClr val="tx1"/>
                </a:solidFill>
                <a:effectLst/>
                <a:latin typeface="Arial Unicode MS"/>
              </a:rPr>
              <a:t>gt</a:t>
            </a:r>
            <a:r>
              <a:rPr kumimoji="0" lang="en-US" altLang="en-US" sz="1800" b="1" i="0" u="none" strike="noStrike" cap="none" spc="300" normalizeH="0" baseline="0" dirty="0">
                <a:ln>
                  <a:noFill/>
                </a:ln>
                <a:solidFill>
                  <a:schemeClr val="tx1"/>
                </a:solidFill>
                <a:effectLst/>
                <a:latin typeface="Arial Unicode MS"/>
              </a:rPr>
              <a:t>;	</a:t>
            </a:r>
            <a:r>
              <a:rPr kumimoji="0" lang="en-US" altLang="en-US" sz="1800" b="1" i="0" u="none" strike="noStrike" cap="none" spc="300" normalizeH="0" baseline="0" dirty="0">
                <a:ln>
                  <a:noFill/>
                </a:ln>
                <a:solidFill>
                  <a:schemeClr val="tx1"/>
                </a:solidFill>
                <a:effectLst/>
              </a:rPr>
              <a:t>: </a:t>
            </a:r>
            <a:r>
              <a:rPr kumimoji="0" lang="en-US" altLang="en-US" sz="1800" b="1" i="0" u="none" strike="noStrike" cap="none" spc="300" normalizeH="0" baseline="0" dirty="0">
                <a:ln>
                  <a:noFill/>
                </a:ln>
                <a:solidFill>
                  <a:schemeClr val="tx1"/>
                </a:solidFill>
                <a:effectLst/>
                <a:latin typeface="Arial Unicode MS"/>
              </a:rPr>
              <a:t>&gt;</a:t>
            </a:r>
            <a:endParaRPr kumimoji="0" lang="en-US" altLang="en-US" sz="1800" b="1" i="0" u="none" strike="noStrike" cap="none" spc="300" normalizeH="0" baseline="0" dirty="0">
              <a:ln>
                <a:noFill/>
              </a:ln>
              <a:solidFill>
                <a:schemeClr val="tx1"/>
              </a:solidFill>
              <a:effectLst/>
            </a:endParaRP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&amp;amp;	</a:t>
            </a:r>
            <a:r>
              <a:rPr kumimoji="0" lang="en-US" altLang="en-US" sz="1800" b="1" i="0" u="none" strike="noStrike" cap="none" spc="300" normalizeH="0" baseline="0" dirty="0">
                <a:ln>
                  <a:noFill/>
                </a:ln>
                <a:solidFill>
                  <a:schemeClr val="tx1"/>
                </a:solidFill>
                <a:effectLst/>
              </a:rPr>
              <a:t>: </a:t>
            </a:r>
            <a:r>
              <a:rPr kumimoji="0" lang="en-US" altLang="en-US" sz="1800" b="1" i="0" u="none" strike="noStrike" cap="none" spc="300" normalizeH="0" baseline="0" dirty="0">
                <a:ln>
                  <a:noFill/>
                </a:ln>
                <a:solidFill>
                  <a:schemeClr val="tx1"/>
                </a:solidFill>
                <a:effectLst/>
                <a:latin typeface="Arial Unicode MS"/>
              </a:rPr>
              <a:t>&amp;</a:t>
            </a:r>
            <a:endParaRPr kumimoji="0" lang="en-US" altLang="en-US" sz="1800" b="1" i="0" u="none" strike="noStrike" cap="none" spc="300" normalizeH="0" baseline="0" dirty="0">
              <a:ln>
                <a:noFill/>
              </a:ln>
              <a:solidFill>
                <a:schemeClr val="tx1"/>
              </a:solidFill>
              <a:effectLst/>
            </a:endParaRP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a:t>
            </a:r>
            <a:r>
              <a:rPr kumimoji="0" lang="en-US" altLang="en-US" sz="1800" b="1" i="0" u="none" strike="noStrike" cap="none" spc="300" normalizeH="0" baseline="0" dirty="0" err="1">
                <a:ln>
                  <a:noFill/>
                </a:ln>
                <a:solidFill>
                  <a:schemeClr val="tx1"/>
                </a:solidFill>
                <a:effectLst/>
                <a:latin typeface="Arial Unicode MS"/>
              </a:rPr>
              <a:t>quot</a:t>
            </a:r>
            <a:r>
              <a:rPr kumimoji="0" lang="en-US" altLang="en-US" sz="1800" b="1" i="0" u="none" strike="noStrike" cap="none" spc="300" normalizeH="0" baseline="0" dirty="0">
                <a:ln>
                  <a:noFill/>
                </a:ln>
                <a:solidFill>
                  <a:schemeClr val="tx1"/>
                </a:solidFill>
                <a:effectLst/>
                <a:latin typeface="Arial Unicode MS"/>
              </a:rPr>
              <a:t>;	</a:t>
            </a:r>
            <a:r>
              <a:rPr kumimoji="0" lang="en-US" altLang="en-US" sz="1800" b="1" i="0" u="none" strike="noStrike" cap="none" spc="300" normalizeH="0" baseline="0" dirty="0">
                <a:ln>
                  <a:noFill/>
                </a:ln>
                <a:solidFill>
                  <a:schemeClr val="tx1"/>
                </a:solidFill>
                <a:effectLst/>
              </a:rPr>
              <a:t>: </a:t>
            </a:r>
            <a:r>
              <a:rPr kumimoji="0" lang="en-US" altLang="en-US" sz="1800" b="1" i="0" u="none" strike="noStrike" cap="none" spc="300" normalizeH="0" baseline="0" dirty="0">
                <a:ln>
                  <a:noFill/>
                </a:ln>
                <a:solidFill>
                  <a:schemeClr val="tx1"/>
                </a:solidFill>
                <a:effectLst/>
                <a:latin typeface="Arial Unicode MS"/>
              </a:rPr>
              <a:t>"</a:t>
            </a:r>
            <a:endParaRPr kumimoji="0" lang="en-US" altLang="en-US" sz="1800" b="1" i="0" u="none" strike="noStrike" cap="none" spc="300" normalizeH="0" baseline="0" dirty="0">
              <a:ln>
                <a:noFill/>
              </a:ln>
              <a:solidFill>
                <a:schemeClr val="tx1"/>
              </a:solidFill>
              <a:effectLst/>
            </a:endParaRP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&amp;apos;	</a:t>
            </a:r>
            <a:r>
              <a:rPr kumimoji="0" lang="en-US" altLang="en-US" sz="1800" b="1" i="0" u="none" strike="noStrike" cap="none" spc="300" normalizeH="0" baseline="0" dirty="0">
                <a:ln>
                  <a:noFill/>
                </a:ln>
                <a:solidFill>
                  <a:schemeClr val="tx1"/>
                </a:solidFill>
                <a:effectLst/>
              </a:rPr>
              <a:t>: </a:t>
            </a:r>
            <a:r>
              <a:rPr kumimoji="0" lang="en-US" altLang="en-US" sz="1800" b="1" i="0" u="none" strike="noStrike" cap="none" spc="300" normalizeH="0" baseline="0" dirty="0">
                <a:ln>
                  <a:noFill/>
                </a:ln>
                <a:solidFill>
                  <a:schemeClr val="tx1"/>
                </a:solidFill>
                <a:effectLst/>
                <a:latin typeface="Arial Unicode MS"/>
              </a:rPr>
              <a:t>'</a:t>
            </a:r>
            <a:endParaRPr kumimoji="0" lang="en-US" altLang="en-US" sz="1800" b="1" i="0" u="none" strike="noStrike" cap="none" spc="300" normalizeH="0" baseline="0" dirty="0">
              <a:ln>
                <a:noFill/>
              </a:ln>
              <a:solidFill>
                <a:schemeClr val="tx1"/>
              </a:solidFill>
              <a:effectLst/>
            </a:endParaRPr>
          </a:p>
          <a:p>
            <a:pPr marL="800100" lvl="2" indent="0" defTabSz="914400" eaLnBrk="0" fontAlgn="base" hangingPunct="0">
              <a:lnSpc>
                <a:spcPct val="120000"/>
              </a:lnSpc>
              <a:spcBef>
                <a:spcPct val="0"/>
              </a:spcBef>
              <a:spcAft>
                <a:spcPct val="0"/>
              </a:spcAft>
              <a:buClrTx/>
              <a:buSzTx/>
              <a:buNone/>
            </a:pPr>
            <a:r>
              <a:rPr kumimoji="0" lang="en-US" altLang="en-US" sz="1800" b="1" i="0" u="none" strike="noStrike" cap="none" spc="300" normalizeH="0" baseline="0" dirty="0">
                <a:ln>
                  <a:noFill/>
                </a:ln>
                <a:solidFill>
                  <a:schemeClr val="tx1"/>
                </a:solidFill>
                <a:effectLst/>
                <a:latin typeface="Arial Unicode MS"/>
              </a:rPr>
              <a:t>&amp;copy;	</a:t>
            </a:r>
            <a:r>
              <a:rPr kumimoji="0" lang="en-US" altLang="en-US" sz="1800" b="1" i="0" u="none" strike="noStrike" cap="none" spc="300" normalizeH="0" baseline="0" dirty="0">
                <a:ln>
                  <a:noFill/>
                </a:ln>
                <a:solidFill>
                  <a:schemeClr val="tx1"/>
                </a:solidFill>
                <a:effectLst/>
              </a:rPr>
              <a:t>: ©</a:t>
            </a:r>
            <a:endParaRPr kumimoji="0" lang="en-US" altLang="en-US" sz="1800" b="1" i="0" u="none" strike="noStrike" cap="none" spc="300" normalizeH="0" baseline="0" dirty="0">
              <a:ln>
                <a:noFill/>
              </a:ln>
              <a:solidFill>
                <a:schemeClr val="tx1"/>
              </a:solidFill>
              <a:effectLst/>
              <a:latin typeface="Arial" panose="020B0604020202020204" pitchFamily="34" charset="0"/>
            </a:endParaRPr>
          </a:p>
          <a:p>
            <a:pPr>
              <a:lnSpc>
                <a:spcPct val="120000"/>
              </a:lnSpc>
            </a:pPr>
            <a:r>
              <a:rPr lang="en-US" sz="1800" dirty="0"/>
              <a:t>Example:</a:t>
            </a:r>
          </a:p>
          <a:p>
            <a:pPr marL="400050" lvl="1" indent="0">
              <a:lnSpc>
                <a:spcPct val="120000"/>
              </a:lnSpc>
              <a:buNone/>
            </a:pPr>
            <a:r>
              <a:rPr lang="en-US" dirty="0"/>
              <a:t>&lt;p&gt;This is a greater than symbol: </a:t>
            </a:r>
            <a:r>
              <a:rPr lang="en-US" b="1" dirty="0">
                <a:solidFill>
                  <a:srgbClr val="FFFF00"/>
                </a:solidFill>
              </a:rPr>
              <a:t>&amp;</a:t>
            </a:r>
            <a:r>
              <a:rPr lang="en-US" b="1" dirty="0" err="1">
                <a:solidFill>
                  <a:srgbClr val="FFFF00"/>
                </a:solidFill>
              </a:rPr>
              <a:t>gt</a:t>
            </a:r>
            <a:r>
              <a:rPr lang="en-US" b="1" dirty="0">
                <a:solidFill>
                  <a:srgbClr val="FFFF00"/>
                </a:solidFill>
              </a:rPr>
              <a:t>;</a:t>
            </a:r>
            <a:r>
              <a:rPr lang="en-US" dirty="0"/>
              <a:t>&lt;/p&gt;</a:t>
            </a:r>
          </a:p>
        </p:txBody>
      </p:sp>
      <p:sp>
        <p:nvSpPr>
          <p:cNvPr id="4" name="Date Placeholder 3">
            <a:extLst>
              <a:ext uri="{FF2B5EF4-FFF2-40B4-BE49-F238E27FC236}">
                <a16:creationId xmlns:a16="http://schemas.microsoft.com/office/drawing/2014/main" id="{C0D3E934-C26E-B07C-18E5-D0DCDEA947A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34DABE8-8292-B117-0535-ED6E92E3DA7F}"/>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15987440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A6A8B-12DB-7249-FD28-8CA89CB0AAE4}"/>
              </a:ext>
            </a:extLst>
          </p:cNvPr>
          <p:cNvSpPr>
            <a:spLocks noGrp="1"/>
          </p:cNvSpPr>
          <p:nvPr>
            <p:ph type="title"/>
          </p:nvPr>
        </p:nvSpPr>
        <p:spPr/>
        <p:txBody>
          <a:bodyPr/>
          <a:lstStyle/>
          <a:p>
            <a:r>
              <a:rPr lang="en-US" b="1" dirty="0"/>
              <a:t>&lt;font&gt; </a:t>
            </a:r>
            <a:r>
              <a:rPr lang="en-US" dirty="0"/>
              <a:t>Element and Attributes</a:t>
            </a:r>
          </a:p>
        </p:txBody>
      </p:sp>
      <p:sp>
        <p:nvSpPr>
          <p:cNvPr id="3" name="Content Placeholder 2">
            <a:extLst>
              <a:ext uri="{FF2B5EF4-FFF2-40B4-BE49-F238E27FC236}">
                <a16:creationId xmlns:a16="http://schemas.microsoft.com/office/drawing/2014/main" id="{7A151578-F9E3-8E53-07CB-0205F55BB35A}"/>
              </a:ext>
            </a:extLst>
          </p:cNvPr>
          <p:cNvSpPr>
            <a:spLocks noGrp="1"/>
          </p:cNvSpPr>
          <p:nvPr>
            <p:ph idx="1"/>
          </p:nvPr>
        </p:nvSpPr>
        <p:spPr>
          <a:xfrm>
            <a:off x="1103313" y="1603375"/>
            <a:ext cx="10326687" cy="5029200"/>
          </a:xfrm>
        </p:spPr>
        <p:txBody>
          <a:bodyPr>
            <a:normAutofit fontScale="77500" lnSpcReduction="20000"/>
          </a:bodyPr>
          <a:lstStyle/>
          <a:p>
            <a:pPr>
              <a:lnSpc>
                <a:spcPct val="150000"/>
              </a:lnSpc>
            </a:pPr>
            <a:r>
              <a:rPr lang="en-US" dirty="0"/>
              <a:t>The </a:t>
            </a:r>
            <a:r>
              <a:rPr lang="en-US" b="1" dirty="0">
                <a:solidFill>
                  <a:srgbClr val="FFFF00"/>
                </a:solidFill>
              </a:rPr>
              <a:t>&lt;font&gt; </a:t>
            </a:r>
            <a:r>
              <a:rPr lang="en-US" dirty="0">
                <a:solidFill>
                  <a:srgbClr val="FFFF00"/>
                </a:solidFill>
              </a:rPr>
              <a:t>element was traditionally used to change text color, size, and font family</a:t>
            </a:r>
            <a:r>
              <a:rPr lang="en-US" dirty="0"/>
              <a:t>. </a:t>
            </a:r>
          </a:p>
          <a:p>
            <a:pPr>
              <a:lnSpc>
                <a:spcPct val="150000"/>
              </a:lnSpc>
            </a:pPr>
            <a:r>
              <a:rPr lang="en-US" dirty="0"/>
              <a:t>However, it's </a:t>
            </a:r>
            <a:r>
              <a:rPr lang="en-US" dirty="0">
                <a:solidFill>
                  <a:srgbClr val="FFFF00"/>
                </a:solidFill>
              </a:rPr>
              <a:t>deprecated in HTML5</a:t>
            </a:r>
            <a:r>
              <a:rPr lang="en-US" dirty="0"/>
              <a:t>, and modern CSS should be used instead.</a:t>
            </a:r>
          </a:p>
          <a:p>
            <a:pPr>
              <a:lnSpc>
                <a:spcPct val="150000"/>
              </a:lnSpc>
            </a:pPr>
            <a:r>
              <a:rPr lang="en-US" dirty="0"/>
              <a:t>Attributes:</a:t>
            </a:r>
          </a:p>
          <a:p>
            <a:pPr marL="457200" lvl="1" indent="0">
              <a:lnSpc>
                <a:spcPct val="150000"/>
              </a:lnSpc>
              <a:buNone/>
            </a:pPr>
            <a:r>
              <a:rPr lang="en-US" b="1" dirty="0"/>
              <a:t>color: </a:t>
            </a:r>
            <a:r>
              <a:rPr lang="en-US" dirty="0"/>
              <a:t>Defines the color of the text.</a:t>
            </a:r>
          </a:p>
          <a:p>
            <a:pPr marL="457200" lvl="1" indent="0">
              <a:lnSpc>
                <a:spcPct val="150000"/>
              </a:lnSpc>
              <a:buNone/>
            </a:pPr>
            <a:r>
              <a:rPr lang="en-US" b="1" dirty="0"/>
              <a:t>size: </a:t>
            </a:r>
            <a:r>
              <a:rPr lang="en-US" dirty="0"/>
              <a:t>Specifies the size of the text.</a:t>
            </a:r>
          </a:p>
          <a:p>
            <a:pPr marL="457200" lvl="1" indent="0">
              <a:lnSpc>
                <a:spcPct val="150000"/>
              </a:lnSpc>
              <a:buNone/>
            </a:pPr>
            <a:r>
              <a:rPr lang="en-US" b="1" dirty="0"/>
              <a:t>face: </a:t>
            </a:r>
            <a:r>
              <a:rPr lang="en-US" dirty="0"/>
              <a:t>Specifies the font family.</a:t>
            </a:r>
          </a:p>
          <a:p>
            <a:pPr>
              <a:lnSpc>
                <a:spcPct val="150000"/>
              </a:lnSpc>
            </a:pPr>
            <a:r>
              <a:rPr lang="en-US" dirty="0"/>
              <a:t>Example of the </a:t>
            </a:r>
            <a:r>
              <a:rPr lang="en-US" dirty="0">
                <a:solidFill>
                  <a:srgbClr val="FFFF00"/>
                </a:solidFill>
              </a:rPr>
              <a:t>outdated usage </a:t>
            </a:r>
            <a:r>
              <a:rPr lang="en-US" dirty="0"/>
              <a:t>of the &lt;font&gt; element:</a:t>
            </a:r>
          </a:p>
          <a:p>
            <a:pPr marL="457200" lvl="1" indent="0">
              <a:lnSpc>
                <a:spcPct val="150000"/>
              </a:lnSpc>
              <a:buNone/>
            </a:pPr>
            <a:r>
              <a:rPr lang="en-US" b="1" dirty="0"/>
              <a:t>&lt;font color="red" size="4" face="Arial"&gt;</a:t>
            </a:r>
            <a:r>
              <a:rPr lang="en-US" dirty="0"/>
              <a:t>This is old-fashioned formatting.</a:t>
            </a:r>
            <a:r>
              <a:rPr lang="en-US" b="1" dirty="0"/>
              <a:t>&lt;/font&gt;</a:t>
            </a:r>
          </a:p>
          <a:p>
            <a:pPr>
              <a:lnSpc>
                <a:spcPct val="150000"/>
              </a:lnSpc>
            </a:pPr>
            <a:r>
              <a:rPr lang="en-US" dirty="0"/>
              <a:t>However, it’s </a:t>
            </a:r>
            <a:r>
              <a:rPr lang="en-US" dirty="0">
                <a:solidFill>
                  <a:srgbClr val="FFFF00"/>
                </a:solidFill>
              </a:rPr>
              <a:t>better to use CSS</a:t>
            </a:r>
            <a:r>
              <a:rPr lang="en-US" dirty="0"/>
              <a:t> for text formatting today:</a:t>
            </a:r>
          </a:p>
          <a:p>
            <a:pPr marL="457200" lvl="1" indent="0">
              <a:lnSpc>
                <a:spcPct val="150000"/>
              </a:lnSpc>
              <a:buNone/>
            </a:pPr>
            <a:r>
              <a:rPr lang="en-US" b="1" dirty="0"/>
              <a:t>&lt;p style="color: red; font-size: 16px; font-family: Arial;"&gt;</a:t>
            </a:r>
            <a:r>
              <a:rPr lang="en-US" dirty="0"/>
              <a:t>This is modern formatting.</a:t>
            </a:r>
            <a:r>
              <a:rPr lang="en-US" b="1" dirty="0"/>
              <a:t>&lt;/p&gt;</a:t>
            </a:r>
          </a:p>
          <a:p>
            <a:endParaRPr lang="en-US" dirty="0"/>
          </a:p>
          <a:p>
            <a:endParaRPr lang="en-US" dirty="0"/>
          </a:p>
        </p:txBody>
      </p:sp>
      <p:sp>
        <p:nvSpPr>
          <p:cNvPr id="4" name="Date Placeholder 3">
            <a:extLst>
              <a:ext uri="{FF2B5EF4-FFF2-40B4-BE49-F238E27FC236}">
                <a16:creationId xmlns:a16="http://schemas.microsoft.com/office/drawing/2014/main" id="{B7C17CCC-E54A-7AE9-9ACF-38BB47B2DB6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70401BB4-063F-BCDB-1100-A36AD0ACDA08}"/>
              </a:ext>
            </a:extLst>
          </p:cNvPr>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4079915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320" y="398434"/>
            <a:ext cx="2587879" cy="444352"/>
          </a:xfrm>
          <a:prstGeom prst="rect">
            <a:avLst/>
          </a:prstGeom>
        </p:spPr>
        <p:txBody>
          <a:bodyPr vert="horz" wrap="square" lIns="0" tIns="13335" rIns="0" bIns="0" rtlCol="0">
            <a:spAutoFit/>
          </a:bodyPr>
          <a:lstStyle/>
          <a:p>
            <a:pPr marL="12700">
              <a:lnSpc>
                <a:spcPct val="100000"/>
              </a:lnSpc>
              <a:spcBef>
                <a:spcPts val="105"/>
              </a:spcBef>
            </a:pPr>
            <a:r>
              <a:rPr sz="2800" b="1" dirty="0">
                <a:effectLst>
                  <a:glow rad="38100">
                    <a:schemeClr val="bg1">
                      <a:lumMod val="65000"/>
                      <a:lumOff val="35000"/>
                      <a:alpha val="40000"/>
                    </a:schemeClr>
                  </a:glow>
                </a:effectLst>
                <a:latin typeface="Tahoma"/>
                <a:cs typeface="Tahoma"/>
              </a:rPr>
              <a:t>OVERVIEW</a:t>
            </a:r>
            <a:endParaRPr sz="2800" dirty="0">
              <a:effectLst>
                <a:glow rad="38100">
                  <a:schemeClr val="bg1">
                    <a:lumMod val="65000"/>
                    <a:lumOff val="35000"/>
                    <a:alpha val="40000"/>
                  </a:schemeClr>
                </a:glow>
              </a:effectLst>
              <a:latin typeface="Tahoma"/>
              <a:cs typeface="Tahoma"/>
            </a:endParaRPr>
          </a:p>
        </p:txBody>
      </p:sp>
      <p:sp>
        <p:nvSpPr>
          <p:cNvPr id="5" name="Date Placeholder 4">
            <a:extLst>
              <a:ext uri="{FF2B5EF4-FFF2-40B4-BE49-F238E27FC236}">
                <a16:creationId xmlns:a16="http://schemas.microsoft.com/office/drawing/2014/main" id="{B1686559-94F3-88A5-B51D-18464D5999B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D7D13703-04CA-8E00-C6F3-425205744214}"/>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3</a:t>
            </a:fld>
            <a:endParaRPr lang="en-US" dirty="0"/>
          </a:p>
        </p:txBody>
      </p:sp>
      <p:sp>
        <p:nvSpPr>
          <p:cNvPr id="3" name="object 3"/>
          <p:cNvSpPr txBox="1"/>
          <p:nvPr/>
        </p:nvSpPr>
        <p:spPr>
          <a:xfrm>
            <a:off x="917321" y="1124104"/>
            <a:ext cx="6016879" cy="4449744"/>
          </a:xfrm>
          <a:prstGeom prst="rect">
            <a:avLst/>
          </a:prstGeom>
        </p:spPr>
        <p:txBody>
          <a:bodyPr vert="horz" wrap="square" lIns="0" tIns="138430" rIns="0" bIns="0" rtlCol="0">
            <a:spAutoFit/>
          </a:bodyPr>
          <a:lstStyle/>
          <a:p>
            <a:pPr marL="12700">
              <a:lnSpc>
                <a:spcPct val="150000"/>
              </a:lnSpc>
              <a:spcBef>
                <a:spcPts val="1090"/>
              </a:spcBef>
              <a:tabLst>
                <a:tab pos="354965" algn="l"/>
              </a:tabLst>
            </a:pPr>
            <a:r>
              <a:rPr sz="1250" dirty="0">
                <a:solidFill>
                  <a:srgbClr val="89D0D5"/>
                </a:solidFill>
                <a:latin typeface="Lucida Sans Unicode"/>
                <a:cs typeface="Lucida Sans Unicode"/>
              </a:rPr>
              <a:t>▶	</a:t>
            </a:r>
            <a:r>
              <a:rPr sz="1600" dirty="0">
                <a:solidFill>
                  <a:srgbClr val="FFFFFF"/>
                </a:solidFill>
                <a:latin typeface="Verdana"/>
                <a:cs typeface="Verdana"/>
              </a:rPr>
              <a:t>Chapter 2 (HTML and Graphics)</a:t>
            </a:r>
            <a:endParaRPr sz="1600" dirty="0">
              <a:latin typeface="Verdana"/>
              <a:cs typeface="Verdana"/>
            </a:endParaRPr>
          </a:p>
          <a:p>
            <a:pPr marL="471805">
              <a:lnSpc>
                <a:spcPct val="150000"/>
              </a:lnSpc>
              <a:spcBef>
                <a:spcPts val="990"/>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Introduction to HTML</a:t>
            </a:r>
            <a:endParaRPr sz="1600" dirty="0">
              <a:latin typeface="Verdana"/>
              <a:cs typeface="Verdana"/>
            </a:endParaRPr>
          </a:p>
          <a:p>
            <a:pPr marL="471805">
              <a:lnSpc>
                <a:spcPct val="150000"/>
              </a:lnSpc>
              <a:spcBef>
                <a:spcPts val="1025"/>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HTML Basics</a:t>
            </a:r>
            <a:endParaRPr sz="1600" dirty="0">
              <a:latin typeface="Verdana"/>
              <a:cs typeface="Verdana"/>
            </a:endParaRPr>
          </a:p>
          <a:p>
            <a:pPr marL="471805">
              <a:lnSpc>
                <a:spcPct val="150000"/>
              </a:lnSpc>
              <a:spcBef>
                <a:spcPts val="990"/>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Links and Navigation</a:t>
            </a:r>
            <a:endParaRPr sz="1600" dirty="0">
              <a:latin typeface="Verdana"/>
              <a:cs typeface="Verdana"/>
            </a:endParaRPr>
          </a:p>
          <a:p>
            <a:pPr marL="471805">
              <a:lnSpc>
                <a:spcPct val="150000"/>
              </a:lnSpc>
              <a:spcBef>
                <a:spcPts val="990"/>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Images, Audio and Video</a:t>
            </a:r>
            <a:endParaRPr sz="1600" dirty="0">
              <a:latin typeface="Verdana"/>
              <a:cs typeface="Verdana"/>
            </a:endParaRPr>
          </a:p>
          <a:p>
            <a:pPr marL="471805">
              <a:lnSpc>
                <a:spcPct val="150000"/>
              </a:lnSpc>
              <a:spcBef>
                <a:spcPts val="1025"/>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Tables</a:t>
            </a:r>
            <a:endParaRPr sz="1600" dirty="0">
              <a:latin typeface="Verdana"/>
              <a:cs typeface="Verdana"/>
            </a:endParaRPr>
          </a:p>
          <a:p>
            <a:pPr marL="471805">
              <a:lnSpc>
                <a:spcPct val="150000"/>
              </a:lnSpc>
              <a:spcBef>
                <a:spcPts val="990"/>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Form</a:t>
            </a:r>
            <a:endParaRPr sz="1600" dirty="0">
              <a:latin typeface="Verdana"/>
              <a:cs typeface="Verdana"/>
            </a:endParaRPr>
          </a:p>
          <a:p>
            <a:pPr marL="471805">
              <a:lnSpc>
                <a:spcPct val="150000"/>
              </a:lnSpc>
              <a:spcBef>
                <a:spcPts val="990"/>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Frames</a:t>
            </a:r>
            <a:endParaRPr sz="1600" dirty="0">
              <a:latin typeface="Verdana"/>
              <a:cs typeface="Verdana"/>
            </a:endParaRPr>
          </a:p>
          <a:p>
            <a:pPr marL="471805">
              <a:lnSpc>
                <a:spcPct val="150000"/>
              </a:lnSpc>
              <a:spcBef>
                <a:spcPts val="1025"/>
              </a:spcBef>
              <a:tabLst>
                <a:tab pos="755650" algn="l"/>
              </a:tabLst>
            </a:pPr>
            <a:r>
              <a:rPr sz="1250" dirty="0">
                <a:solidFill>
                  <a:srgbClr val="89D0D5"/>
                </a:solidFill>
                <a:latin typeface="Lucida Sans Unicode"/>
                <a:cs typeface="Lucida Sans Unicode"/>
              </a:rPr>
              <a:t>▶	</a:t>
            </a:r>
            <a:r>
              <a:rPr sz="1600" dirty="0">
                <a:solidFill>
                  <a:srgbClr val="FFFFFF"/>
                </a:solidFill>
                <a:latin typeface="Verdana"/>
                <a:cs typeface="Verdana"/>
              </a:rPr>
              <a:t>Exploring new elements of HTML 5</a:t>
            </a:r>
            <a:endParaRPr sz="1600" dirty="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87365" y="3127375"/>
            <a:ext cx="1017269"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EBEBEB"/>
                </a:solidFill>
                <a:latin typeface="Tahoma"/>
                <a:cs typeface="Tahoma"/>
              </a:rPr>
              <a:t>Day</a:t>
            </a:r>
            <a:r>
              <a:rPr sz="2800" b="1" spc="-90" dirty="0">
                <a:solidFill>
                  <a:srgbClr val="EBEBEB"/>
                </a:solidFill>
                <a:latin typeface="Tahoma"/>
                <a:cs typeface="Tahoma"/>
              </a:rPr>
              <a:t> </a:t>
            </a:r>
            <a:r>
              <a:rPr sz="2800" b="1" spc="-215" dirty="0">
                <a:solidFill>
                  <a:srgbClr val="EBEBEB"/>
                </a:solidFill>
                <a:latin typeface="Tahoma"/>
                <a:cs typeface="Tahoma"/>
              </a:rPr>
              <a:t>4</a:t>
            </a:r>
            <a:endParaRPr sz="2800" dirty="0">
              <a:latin typeface="Tahoma"/>
              <a:cs typeface="Tahoma"/>
            </a:endParaRPr>
          </a:p>
        </p:txBody>
      </p:sp>
      <p:sp>
        <p:nvSpPr>
          <p:cNvPr id="4" name="Date Placeholder 3">
            <a:extLst>
              <a:ext uri="{FF2B5EF4-FFF2-40B4-BE49-F238E27FC236}">
                <a16:creationId xmlns:a16="http://schemas.microsoft.com/office/drawing/2014/main" id="{C899D6EA-90F5-FB38-5627-5E5A3E4FBC2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F5D224E-7B7D-D064-D152-9EE2B1BE8FD3}"/>
              </a:ext>
            </a:extLst>
          </p:cNvPr>
          <p:cNvSpPr>
            <a:spLocks noGrp="1"/>
          </p:cNvSpPr>
          <p:nvPr>
            <p:ph type="sldNum" sz="quarter" idx="12"/>
          </p:nvPr>
        </p:nvSpPr>
        <p:spPr>
          <a:xfrm>
            <a:off x="10363201" y="384175"/>
            <a:ext cx="838199" cy="768398"/>
          </a:xfrm>
        </p:spPr>
        <p:txBody>
          <a:bodyPr/>
          <a:lstStyle/>
          <a:p>
            <a:fld id="{B6F15528-21DE-4FAA-801E-634DDDAF4B2B}" type="slidenum">
              <a:rPr lang="en-US" smtClean="0"/>
              <a:t>30</a:t>
            </a:fld>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9E498-DFD7-1E47-05DC-E624F1F28B40}"/>
              </a:ext>
            </a:extLst>
          </p:cNvPr>
          <p:cNvSpPr>
            <a:spLocks noGrp="1"/>
          </p:cNvSpPr>
          <p:nvPr>
            <p:ph type="title"/>
          </p:nvPr>
        </p:nvSpPr>
        <p:spPr/>
        <p:txBody>
          <a:bodyPr/>
          <a:lstStyle/>
          <a:p>
            <a:r>
              <a:rPr lang="en-US" dirty="0"/>
              <a:t>Classwork</a:t>
            </a:r>
          </a:p>
        </p:txBody>
      </p:sp>
      <p:pic>
        <p:nvPicPr>
          <p:cNvPr id="5" name="Content Placeholder 4">
            <a:extLst>
              <a:ext uri="{FF2B5EF4-FFF2-40B4-BE49-F238E27FC236}">
                <a16:creationId xmlns:a16="http://schemas.microsoft.com/office/drawing/2014/main" id="{DA7885EB-A829-9841-BBD6-9B5DE6308C0C}"/>
              </a:ext>
            </a:extLst>
          </p:cNvPr>
          <p:cNvPicPr>
            <a:picLocks noGrp="1" noChangeAspect="1"/>
          </p:cNvPicPr>
          <p:nvPr>
            <p:ph idx="1"/>
          </p:nvPr>
        </p:nvPicPr>
        <p:blipFill>
          <a:blip r:embed="rId2"/>
          <a:stretch>
            <a:fillRect/>
          </a:stretch>
        </p:blipFill>
        <p:spPr>
          <a:xfrm>
            <a:off x="1671020" y="2752550"/>
            <a:ext cx="8849960" cy="2505425"/>
          </a:xfrm>
        </p:spPr>
      </p:pic>
      <p:sp>
        <p:nvSpPr>
          <p:cNvPr id="3" name="Date Placeholder 2">
            <a:extLst>
              <a:ext uri="{FF2B5EF4-FFF2-40B4-BE49-F238E27FC236}">
                <a16:creationId xmlns:a16="http://schemas.microsoft.com/office/drawing/2014/main" id="{E545A260-13AA-2A92-6704-5ABB3057BE10}"/>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7F30DEB8-C1DF-1A59-AEE5-49141BBAEB81}"/>
              </a:ext>
            </a:extLst>
          </p:cNvPr>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2299480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193FA-93C5-B6D9-F22E-266996980B6E}"/>
              </a:ext>
            </a:extLst>
          </p:cNvPr>
          <p:cNvSpPr>
            <a:spLocks noGrp="1"/>
          </p:cNvSpPr>
          <p:nvPr>
            <p:ph type="title"/>
          </p:nvPr>
        </p:nvSpPr>
        <p:spPr/>
        <p:txBody>
          <a:bodyPr/>
          <a:lstStyle/>
          <a:p>
            <a:r>
              <a:rPr lang="en-US" dirty="0"/>
              <a:t>Grouping Elements</a:t>
            </a:r>
          </a:p>
        </p:txBody>
      </p:sp>
      <p:sp>
        <p:nvSpPr>
          <p:cNvPr id="3" name="Content Placeholder 2">
            <a:extLst>
              <a:ext uri="{FF2B5EF4-FFF2-40B4-BE49-F238E27FC236}">
                <a16:creationId xmlns:a16="http://schemas.microsoft.com/office/drawing/2014/main" id="{4E5BFDA4-CB53-FD5D-0355-E47ABE2C375D}"/>
              </a:ext>
            </a:extLst>
          </p:cNvPr>
          <p:cNvSpPr>
            <a:spLocks noGrp="1"/>
          </p:cNvSpPr>
          <p:nvPr>
            <p:ph idx="1"/>
          </p:nvPr>
        </p:nvSpPr>
        <p:spPr>
          <a:xfrm>
            <a:off x="838200" y="2088825"/>
            <a:ext cx="10058400" cy="4027085"/>
          </a:xfrm>
        </p:spPr>
        <p:txBody>
          <a:bodyPr>
            <a:normAutofit lnSpcReduction="10000"/>
          </a:bodyPr>
          <a:lstStyle/>
          <a:p>
            <a:pPr>
              <a:lnSpc>
                <a:spcPct val="150000"/>
              </a:lnSpc>
            </a:pPr>
            <a:r>
              <a:rPr lang="en-US" dirty="0">
                <a:solidFill>
                  <a:schemeClr val="accent6">
                    <a:lumMod val="75000"/>
                  </a:schemeClr>
                </a:solidFill>
              </a:rPr>
              <a:t>Grouping our HTML content in containers </a:t>
            </a:r>
            <a:r>
              <a:rPr lang="en-US" dirty="0"/>
              <a:t>makes it easier for us to </a:t>
            </a:r>
            <a:r>
              <a:rPr lang="en-US" i="1" dirty="0"/>
              <a:t>target our elements with class and id selectors</a:t>
            </a:r>
            <a:r>
              <a:rPr lang="en-US" dirty="0"/>
              <a:t>. </a:t>
            </a:r>
          </a:p>
          <a:p>
            <a:pPr>
              <a:lnSpc>
                <a:spcPct val="150000"/>
              </a:lnSpc>
            </a:pPr>
            <a:r>
              <a:rPr lang="en-US" dirty="0"/>
              <a:t>This, in turn, makes it easier for us to </a:t>
            </a:r>
            <a:r>
              <a:rPr lang="en-US" i="1" dirty="0"/>
              <a:t>position and style HTML</a:t>
            </a:r>
            <a:r>
              <a:rPr lang="en-US" dirty="0"/>
              <a:t> </a:t>
            </a:r>
            <a:r>
              <a:rPr lang="en-US" i="1" dirty="0"/>
              <a:t>via CSS</a:t>
            </a:r>
            <a:r>
              <a:rPr lang="en-US" dirty="0"/>
              <a:t>. </a:t>
            </a:r>
          </a:p>
          <a:p>
            <a:pPr>
              <a:lnSpc>
                <a:spcPct val="150000"/>
              </a:lnSpc>
            </a:pPr>
            <a:r>
              <a:rPr lang="en-US" dirty="0"/>
              <a:t>Generally, </a:t>
            </a:r>
            <a:r>
              <a:rPr lang="en-US" dirty="0">
                <a:solidFill>
                  <a:srgbClr val="FFFF00"/>
                </a:solidFill>
                <a:highlight>
                  <a:srgbClr val="008000"/>
                </a:highlight>
              </a:rPr>
              <a:t>two tags </a:t>
            </a:r>
            <a:r>
              <a:rPr lang="en-US" b="1" dirty="0"/>
              <a:t>&lt;div&gt;</a:t>
            </a:r>
            <a:r>
              <a:rPr lang="en-US" dirty="0"/>
              <a:t> and </a:t>
            </a:r>
            <a:r>
              <a:rPr lang="en-US" b="1" dirty="0"/>
              <a:t>&lt;span&gt; </a:t>
            </a:r>
            <a:r>
              <a:rPr lang="en-US" dirty="0"/>
              <a:t>are used for grouping different elements.</a:t>
            </a:r>
          </a:p>
        </p:txBody>
      </p:sp>
      <p:sp>
        <p:nvSpPr>
          <p:cNvPr id="4" name="Date Placeholder 3">
            <a:extLst>
              <a:ext uri="{FF2B5EF4-FFF2-40B4-BE49-F238E27FC236}">
                <a16:creationId xmlns:a16="http://schemas.microsoft.com/office/drawing/2014/main" id="{DD2D15DF-2A62-C3C2-199A-74C5509E405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670ADA5-E6B7-D7F5-3E2B-07B9B6771567}"/>
              </a:ext>
            </a:extLst>
          </p:cNvPr>
          <p:cNvSpPr>
            <a:spLocks noGrp="1"/>
          </p:cNvSpPr>
          <p:nvPr>
            <p:ph type="sldNum" sz="quarter" idx="12"/>
          </p:nvPr>
        </p:nvSpPr>
        <p:spPr/>
        <p:txBody>
          <a:bodyPr/>
          <a:lstStyle/>
          <a:p>
            <a:fld id="{B6F15528-21DE-4FAA-801E-634DDDAF4B2B}" type="slidenum">
              <a:rPr lang="en-US" smtClean="0"/>
              <a:t>32</a:t>
            </a:fld>
            <a:endParaRPr lang="en-US"/>
          </a:p>
        </p:txBody>
      </p:sp>
    </p:spTree>
    <p:extLst>
      <p:ext uri="{BB962C8B-B14F-4D97-AF65-F5344CB8AC3E}">
        <p14:creationId xmlns:p14="http://schemas.microsoft.com/office/powerpoint/2010/main" val="6669506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C5C7F-C117-4A26-F6CF-DC955560B0B3}"/>
              </a:ext>
            </a:extLst>
          </p:cNvPr>
          <p:cNvSpPr>
            <a:spLocks noGrp="1"/>
          </p:cNvSpPr>
          <p:nvPr>
            <p:ph type="title"/>
          </p:nvPr>
        </p:nvSpPr>
        <p:spPr/>
        <p:txBody>
          <a:bodyPr/>
          <a:lstStyle/>
          <a:p>
            <a:r>
              <a:rPr lang="en-US" dirty="0"/>
              <a:t>Grouping Elements</a:t>
            </a:r>
          </a:p>
        </p:txBody>
      </p:sp>
      <p:sp>
        <p:nvSpPr>
          <p:cNvPr id="3" name="Content Placeholder 2">
            <a:extLst>
              <a:ext uri="{FF2B5EF4-FFF2-40B4-BE49-F238E27FC236}">
                <a16:creationId xmlns:a16="http://schemas.microsoft.com/office/drawing/2014/main" id="{FD3A7D21-1494-9075-4EF3-61F578690B07}"/>
              </a:ext>
            </a:extLst>
          </p:cNvPr>
          <p:cNvSpPr>
            <a:spLocks noGrp="1"/>
          </p:cNvSpPr>
          <p:nvPr>
            <p:ph idx="1"/>
          </p:nvPr>
        </p:nvSpPr>
        <p:spPr/>
        <p:txBody>
          <a:bodyPr>
            <a:normAutofit/>
          </a:bodyPr>
          <a:lstStyle/>
          <a:p>
            <a:pPr marL="0" indent="0">
              <a:lnSpc>
                <a:spcPct val="150000"/>
              </a:lnSpc>
              <a:buNone/>
            </a:pPr>
            <a:r>
              <a:rPr lang="en-US" b="1" dirty="0"/>
              <a:t>&lt;div&gt; tag:</a:t>
            </a:r>
          </a:p>
          <a:p>
            <a:pPr>
              <a:lnSpc>
                <a:spcPct val="150000"/>
              </a:lnSpc>
            </a:pPr>
            <a:r>
              <a:rPr lang="en-US" dirty="0"/>
              <a:t>A very </a:t>
            </a:r>
            <a:r>
              <a:rPr lang="en-US" dirty="0">
                <a:solidFill>
                  <a:srgbClr val="FFFF00"/>
                </a:solidFill>
              </a:rPr>
              <a:t>block level tag </a:t>
            </a:r>
            <a:r>
              <a:rPr lang="en-US" dirty="0"/>
              <a:t>which groups various HTML tags and applying CSS to group of elements</a:t>
            </a:r>
          </a:p>
          <a:p>
            <a:pPr>
              <a:lnSpc>
                <a:spcPct val="150000"/>
              </a:lnSpc>
            </a:pPr>
            <a:r>
              <a:rPr lang="en-US" dirty="0"/>
              <a:t>Event used to create webpage layout.</a:t>
            </a:r>
          </a:p>
          <a:p>
            <a:pPr>
              <a:lnSpc>
                <a:spcPct val="150000"/>
              </a:lnSpc>
            </a:pPr>
            <a:r>
              <a:rPr lang="en-US" dirty="0"/>
              <a:t>This tag does not provide any visual change on the block but this has more meaning when it is used with CSS.</a:t>
            </a:r>
          </a:p>
          <a:p>
            <a:endParaRPr lang="en-US" dirty="0"/>
          </a:p>
        </p:txBody>
      </p:sp>
      <p:sp>
        <p:nvSpPr>
          <p:cNvPr id="4" name="Date Placeholder 3">
            <a:extLst>
              <a:ext uri="{FF2B5EF4-FFF2-40B4-BE49-F238E27FC236}">
                <a16:creationId xmlns:a16="http://schemas.microsoft.com/office/drawing/2014/main" id="{911015DC-FBC3-BC8B-299C-D142678CF7F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0A9353C-7071-50A1-8EAA-DA22A4A5D570}"/>
              </a:ext>
            </a:extLst>
          </p:cNvPr>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12581914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4243705" cy="577215"/>
          </a:xfrm>
          <a:prstGeom prst="rect">
            <a:avLst/>
          </a:prstGeom>
        </p:spPr>
        <p:txBody>
          <a:bodyPr vert="horz" wrap="square" lIns="0" tIns="15240" rIns="0" bIns="0" rtlCol="0">
            <a:spAutoFit/>
          </a:bodyPr>
          <a:lstStyle/>
          <a:p>
            <a:pPr marL="12700">
              <a:lnSpc>
                <a:spcPct val="100000"/>
              </a:lnSpc>
              <a:spcBef>
                <a:spcPts val="120"/>
              </a:spcBef>
            </a:pPr>
            <a:r>
              <a:rPr sz="3600" dirty="0"/>
              <a:t>Grouping Elements</a:t>
            </a:r>
          </a:p>
        </p:txBody>
      </p:sp>
      <p:sp>
        <p:nvSpPr>
          <p:cNvPr id="5" name="Date Placeholder 4">
            <a:extLst>
              <a:ext uri="{FF2B5EF4-FFF2-40B4-BE49-F238E27FC236}">
                <a16:creationId xmlns:a16="http://schemas.microsoft.com/office/drawing/2014/main" id="{9F94E0D0-30B7-C0D8-196D-39C8503D24F9}"/>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24878390-77B0-0D78-F535-C8127703568E}"/>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34</a:t>
            </a:fld>
            <a:endParaRPr lang="en-US" dirty="0"/>
          </a:p>
        </p:txBody>
      </p:sp>
      <p:pic>
        <p:nvPicPr>
          <p:cNvPr id="3" name="object 3"/>
          <p:cNvPicPr/>
          <p:nvPr/>
        </p:nvPicPr>
        <p:blipFill>
          <a:blip r:embed="rId2" cstate="print"/>
          <a:stretch>
            <a:fillRect/>
          </a:stretch>
        </p:blipFill>
        <p:spPr>
          <a:xfrm>
            <a:off x="914400" y="1049769"/>
            <a:ext cx="8950325" cy="513054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3D78-3C9F-9900-582A-37F05AEEFE06}"/>
              </a:ext>
            </a:extLst>
          </p:cNvPr>
          <p:cNvSpPr>
            <a:spLocks noGrp="1"/>
          </p:cNvSpPr>
          <p:nvPr>
            <p:ph type="title"/>
          </p:nvPr>
        </p:nvSpPr>
        <p:spPr/>
        <p:txBody>
          <a:bodyPr/>
          <a:lstStyle/>
          <a:p>
            <a:r>
              <a:rPr lang="en-US" sz="4400" dirty="0"/>
              <a:t>Grouping Elements</a:t>
            </a:r>
            <a:endParaRPr lang="en-US" dirty="0"/>
          </a:p>
        </p:txBody>
      </p:sp>
      <p:sp>
        <p:nvSpPr>
          <p:cNvPr id="3" name="Content Placeholder 2">
            <a:extLst>
              <a:ext uri="{FF2B5EF4-FFF2-40B4-BE49-F238E27FC236}">
                <a16:creationId xmlns:a16="http://schemas.microsoft.com/office/drawing/2014/main" id="{78EE8BC4-17F7-401C-FD44-5694772BCC99}"/>
              </a:ext>
            </a:extLst>
          </p:cNvPr>
          <p:cNvSpPr>
            <a:spLocks noGrp="1"/>
          </p:cNvSpPr>
          <p:nvPr>
            <p:ph idx="1"/>
          </p:nvPr>
        </p:nvSpPr>
        <p:spPr/>
        <p:txBody>
          <a:bodyPr/>
          <a:lstStyle/>
          <a:p>
            <a:pPr marL="0" indent="0">
              <a:buNone/>
            </a:pPr>
            <a:r>
              <a:rPr lang="en-US" b="1" dirty="0"/>
              <a:t>&lt;span&gt; tag:</a:t>
            </a:r>
          </a:p>
          <a:p>
            <a:r>
              <a:rPr lang="en-US" dirty="0"/>
              <a:t>Span is an </a:t>
            </a:r>
            <a:r>
              <a:rPr lang="en-US" dirty="0">
                <a:solidFill>
                  <a:srgbClr val="FFFF00"/>
                </a:solidFill>
              </a:rPr>
              <a:t>inline element </a:t>
            </a:r>
            <a:r>
              <a:rPr lang="en-US" dirty="0"/>
              <a:t>and can be used to group inline elements in  an HTML document.</a:t>
            </a:r>
          </a:p>
          <a:p>
            <a:r>
              <a:rPr lang="en-US" dirty="0"/>
              <a:t>Main difference between the span tag and div tag is that </a:t>
            </a:r>
          </a:p>
          <a:p>
            <a:pPr lvl="1"/>
            <a:r>
              <a:rPr lang="en-US" b="1" dirty="0"/>
              <a:t>span</a:t>
            </a:r>
            <a:r>
              <a:rPr lang="en-US" dirty="0"/>
              <a:t> tag is  used with inline elements whereas </a:t>
            </a:r>
          </a:p>
          <a:p>
            <a:pPr lvl="1"/>
            <a:r>
              <a:rPr lang="en-US" dirty="0"/>
              <a:t>the </a:t>
            </a:r>
            <a:r>
              <a:rPr lang="en-US" b="1" dirty="0"/>
              <a:t>div </a:t>
            </a:r>
            <a:r>
              <a:rPr lang="en-US" dirty="0"/>
              <a:t>tag is used with block level  elements</a:t>
            </a:r>
          </a:p>
          <a:p>
            <a:endParaRPr lang="en-US" dirty="0"/>
          </a:p>
        </p:txBody>
      </p:sp>
      <p:sp>
        <p:nvSpPr>
          <p:cNvPr id="4" name="Date Placeholder 3">
            <a:extLst>
              <a:ext uri="{FF2B5EF4-FFF2-40B4-BE49-F238E27FC236}">
                <a16:creationId xmlns:a16="http://schemas.microsoft.com/office/drawing/2014/main" id="{7CDD53EF-87AC-DB25-67BB-AF5CF9D89C6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1E7AF24-E84E-10B2-EA76-70F84BC16686}"/>
              </a:ext>
            </a:extLst>
          </p:cNvPr>
          <p:cNvSpPr>
            <a:spLocks noGrp="1"/>
          </p:cNvSpPr>
          <p:nvPr>
            <p:ph type="sldNum" sz="quarter" idx="12"/>
          </p:nvPr>
        </p:nvSpPr>
        <p:spPr/>
        <p:txBody>
          <a:bodyPr/>
          <a:lstStyle/>
          <a:p>
            <a:fld id="{B6F15528-21DE-4FAA-801E-634DDDAF4B2B}" type="slidenum">
              <a:rPr lang="en-US" smtClean="0"/>
              <a:t>35</a:t>
            </a:fld>
            <a:endParaRPr lang="en-US"/>
          </a:p>
        </p:txBody>
      </p:sp>
    </p:spTree>
    <p:extLst>
      <p:ext uri="{BB962C8B-B14F-4D97-AF65-F5344CB8AC3E}">
        <p14:creationId xmlns:p14="http://schemas.microsoft.com/office/powerpoint/2010/main" val="2906002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9104669" cy="577215"/>
          </a:xfrm>
          <a:prstGeom prst="rect">
            <a:avLst/>
          </a:prstGeom>
        </p:spPr>
        <p:txBody>
          <a:bodyPr vert="horz" wrap="square" lIns="0" tIns="15240" rIns="0" bIns="0" rtlCol="0">
            <a:spAutoFit/>
          </a:bodyPr>
          <a:lstStyle/>
          <a:p>
            <a:pPr marL="12700">
              <a:lnSpc>
                <a:spcPct val="100000"/>
              </a:lnSpc>
              <a:spcBef>
                <a:spcPts val="120"/>
              </a:spcBef>
            </a:pPr>
            <a:r>
              <a:rPr sz="3600" dirty="0"/>
              <a:t>Grouping Elements</a:t>
            </a:r>
          </a:p>
        </p:txBody>
      </p:sp>
      <p:sp>
        <p:nvSpPr>
          <p:cNvPr id="5" name="Date Placeholder 4">
            <a:extLst>
              <a:ext uri="{FF2B5EF4-FFF2-40B4-BE49-F238E27FC236}">
                <a16:creationId xmlns:a16="http://schemas.microsoft.com/office/drawing/2014/main" id="{4C0C54DD-F440-7FBF-F85A-63FA3D0D209C}"/>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EB7AE5B6-0457-F3C8-EDF2-4906A86AACA7}"/>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36</a:t>
            </a:fld>
            <a:endParaRPr lang="en-US" dirty="0"/>
          </a:p>
        </p:txBody>
      </p:sp>
      <p:pic>
        <p:nvPicPr>
          <p:cNvPr id="3" name="object 3"/>
          <p:cNvPicPr/>
          <p:nvPr/>
        </p:nvPicPr>
        <p:blipFill>
          <a:blip r:embed="rId2" cstate="print"/>
          <a:stretch>
            <a:fillRect/>
          </a:stretch>
        </p:blipFill>
        <p:spPr>
          <a:xfrm>
            <a:off x="644131" y="1477517"/>
            <a:ext cx="10963783" cy="397738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9FB5F-FF1C-BBED-B5C3-646F0BC759A5}"/>
              </a:ext>
            </a:extLst>
          </p:cNvPr>
          <p:cNvSpPr>
            <a:spLocks noGrp="1"/>
          </p:cNvSpPr>
          <p:nvPr>
            <p:ph type="title"/>
          </p:nvPr>
        </p:nvSpPr>
        <p:spPr/>
        <p:txBody>
          <a:bodyPr/>
          <a:lstStyle/>
          <a:p>
            <a:r>
              <a:rPr lang="en-US" dirty="0"/>
              <a:t>Difference between &lt;div&gt; and &lt;span&gt; tag</a:t>
            </a:r>
          </a:p>
        </p:txBody>
      </p:sp>
      <p:graphicFrame>
        <p:nvGraphicFramePr>
          <p:cNvPr id="4" name="Content Placeholder 3">
            <a:extLst>
              <a:ext uri="{FF2B5EF4-FFF2-40B4-BE49-F238E27FC236}">
                <a16:creationId xmlns:a16="http://schemas.microsoft.com/office/drawing/2014/main" id="{5459C753-1BEC-44E8-A813-62D6A1B2D119}"/>
              </a:ext>
            </a:extLst>
          </p:cNvPr>
          <p:cNvGraphicFramePr>
            <a:graphicFrameLocks noGrp="1"/>
          </p:cNvGraphicFramePr>
          <p:nvPr>
            <p:ph idx="1"/>
            <p:extLst>
              <p:ext uri="{D42A27DB-BD31-4B8C-83A1-F6EECF244321}">
                <p14:modId xmlns:p14="http://schemas.microsoft.com/office/powerpoint/2010/main" val="4283740814"/>
              </p:ext>
            </p:extLst>
          </p:nvPr>
        </p:nvGraphicFramePr>
        <p:xfrm>
          <a:off x="838200" y="1827213"/>
          <a:ext cx="10515600" cy="435610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392521029"/>
                    </a:ext>
                  </a:extLst>
                </a:gridCol>
                <a:gridCol w="5257800">
                  <a:extLst>
                    <a:ext uri="{9D8B030D-6E8A-4147-A177-3AD203B41FA5}">
                      <a16:colId xmlns:a16="http://schemas.microsoft.com/office/drawing/2014/main" val="1398454330"/>
                    </a:ext>
                  </a:extLst>
                </a:gridCol>
              </a:tblGrid>
              <a:tr h="370840">
                <a:tc>
                  <a:txBody>
                    <a:bodyPr/>
                    <a:lstStyle/>
                    <a:p>
                      <a:r>
                        <a:rPr lang="en-US" dirty="0"/>
                        <a:t>&lt;div&gt;</a:t>
                      </a:r>
                    </a:p>
                  </a:txBody>
                  <a:tcPr marL="107470" marR="107470"/>
                </a:tc>
                <a:tc>
                  <a:txBody>
                    <a:bodyPr/>
                    <a:lstStyle/>
                    <a:p>
                      <a:r>
                        <a:rPr lang="en-US" dirty="0"/>
                        <a:t>&lt;span&gt;</a:t>
                      </a:r>
                    </a:p>
                  </a:txBody>
                  <a:tcPr marL="107470" marR="107470"/>
                </a:tc>
                <a:extLst>
                  <a:ext uri="{0D108BD9-81ED-4DB2-BD59-A6C34878D82A}">
                    <a16:rowId xmlns:a16="http://schemas.microsoft.com/office/drawing/2014/main" val="2279127644"/>
                  </a:ext>
                </a:extLst>
              </a:tr>
              <a:tr h="370840">
                <a:tc>
                  <a:txBody>
                    <a:bodyPr/>
                    <a:lstStyle/>
                    <a:p>
                      <a:r>
                        <a:rPr lang="en-US" dirty="0"/>
                        <a:t>Div is a block level element</a:t>
                      </a:r>
                    </a:p>
                  </a:txBody>
                  <a:tcPr marL="107470" marR="107470"/>
                </a:tc>
                <a:tc>
                  <a:txBody>
                    <a:bodyPr/>
                    <a:lstStyle/>
                    <a:p>
                      <a:r>
                        <a:rPr lang="en-US" dirty="0"/>
                        <a:t>Span is an inline element</a:t>
                      </a:r>
                    </a:p>
                  </a:txBody>
                  <a:tcPr marL="107470" marR="107470"/>
                </a:tc>
                <a:extLst>
                  <a:ext uri="{0D108BD9-81ED-4DB2-BD59-A6C34878D82A}">
                    <a16:rowId xmlns:a16="http://schemas.microsoft.com/office/drawing/2014/main" val="3390389393"/>
                  </a:ext>
                </a:extLst>
              </a:tr>
              <a:tr h="370840">
                <a:tc>
                  <a:txBody>
                    <a:bodyPr/>
                    <a:lstStyle/>
                    <a:p>
                      <a:r>
                        <a:rPr lang="en-US" dirty="0"/>
                        <a:t>If we need to </a:t>
                      </a:r>
                      <a:r>
                        <a:rPr lang="en-US" dirty="0">
                          <a:solidFill>
                            <a:srgbClr val="00B050"/>
                          </a:solidFill>
                        </a:rPr>
                        <a:t>modify a large division, the  height, move an element, or contain  other elements </a:t>
                      </a:r>
                      <a:r>
                        <a:rPr lang="en-US" dirty="0"/>
                        <a:t>we could use a &lt;div&gt;</a:t>
                      </a:r>
                    </a:p>
                  </a:txBody>
                  <a:tcPr marL="107470" marR="107470"/>
                </a:tc>
                <a:tc>
                  <a:txBody>
                    <a:bodyPr/>
                    <a:lstStyle/>
                    <a:p>
                      <a:r>
                        <a:rPr lang="en-US" dirty="0"/>
                        <a:t>If we want to </a:t>
                      </a:r>
                      <a:r>
                        <a:rPr lang="en-US" dirty="0">
                          <a:solidFill>
                            <a:srgbClr val="00B050"/>
                          </a:solidFill>
                        </a:rPr>
                        <a:t>adjust a small portion of  text</a:t>
                      </a:r>
                      <a:r>
                        <a:rPr lang="en-US" dirty="0"/>
                        <a:t> and not break it out of the current  line, we should use &lt;span&gt;</a:t>
                      </a:r>
                    </a:p>
                    <a:p>
                      <a:endParaRPr lang="en-US" dirty="0"/>
                    </a:p>
                  </a:txBody>
                  <a:tcPr marL="107470" marR="107470"/>
                </a:tc>
                <a:extLst>
                  <a:ext uri="{0D108BD9-81ED-4DB2-BD59-A6C34878D82A}">
                    <a16:rowId xmlns:a16="http://schemas.microsoft.com/office/drawing/2014/main" val="2158028836"/>
                  </a:ext>
                </a:extLst>
              </a:tr>
              <a:tr h="370840">
                <a:tc>
                  <a:txBody>
                    <a:bodyPr/>
                    <a:lstStyle/>
                    <a:p>
                      <a:r>
                        <a:rPr lang="en-US" dirty="0"/>
                        <a:t>Example:</a:t>
                      </a:r>
                    </a:p>
                    <a:p>
                      <a:r>
                        <a:rPr lang="en-US" dirty="0"/>
                        <a:t>&lt;div style=“width: 200px; background-</a:t>
                      </a:r>
                    </a:p>
                    <a:p>
                      <a:r>
                        <a:rPr lang="en-US" dirty="0"/>
                        <a:t>color: #ececec; padding: 10px”&gt;</a:t>
                      </a:r>
                    </a:p>
                    <a:p>
                      <a:r>
                        <a:rPr lang="en-US" dirty="0"/>
                        <a:t>&lt;p&gt; this is example of div tag &lt;/p&gt;</a:t>
                      </a:r>
                    </a:p>
                    <a:p>
                      <a:r>
                        <a:rPr lang="en-US" dirty="0"/>
                        <a:t>&lt;/div&gt;</a:t>
                      </a:r>
                    </a:p>
                    <a:p>
                      <a:endParaRPr lang="en-US" dirty="0"/>
                    </a:p>
                  </a:txBody>
                  <a:tcPr marL="107470" marR="107470"/>
                </a:tc>
                <a:tc>
                  <a:txBody>
                    <a:bodyPr/>
                    <a:lstStyle/>
                    <a:p>
                      <a:r>
                        <a:rPr lang="en-US" dirty="0"/>
                        <a:t>Example</a:t>
                      </a:r>
                    </a:p>
                    <a:p>
                      <a:r>
                        <a:rPr lang="en-US" dirty="0"/>
                        <a:t>&lt;p&gt; This text is &lt;span style=“</a:t>
                      </a:r>
                      <a:r>
                        <a:rPr lang="en-US" dirty="0" err="1"/>
                        <a:t>color:red</a:t>
                      </a:r>
                      <a:r>
                        <a:rPr lang="en-US" dirty="0"/>
                        <a:t>”&gt;</a:t>
                      </a:r>
                    </a:p>
                    <a:p>
                      <a:r>
                        <a:rPr lang="en-US" dirty="0"/>
                        <a:t>red text &lt;/span&gt;&lt;/p&gt;</a:t>
                      </a:r>
                    </a:p>
                    <a:p>
                      <a:endParaRPr lang="en-US" dirty="0"/>
                    </a:p>
                  </a:txBody>
                  <a:tcPr marL="107470" marR="107470"/>
                </a:tc>
                <a:extLst>
                  <a:ext uri="{0D108BD9-81ED-4DB2-BD59-A6C34878D82A}">
                    <a16:rowId xmlns:a16="http://schemas.microsoft.com/office/drawing/2014/main" val="1663457267"/>
                  </a:ext>
                </a:extLst>
              </a:tr>
            </a:tbl>
          </a:graphicData>
        </a:graphic>
      </p:graphicFrame>
      <p:sp>
        <p:nvSpPr>
          <p:cNvPr id="3" name="Date Placeholder 2">
            <a:extLst>
              <a:ext uri="{FF2B5EF4-FFF2-40B4-BE49-F238E27FC236}">
                <a16:creationId xmlns:a16="http://schemas.microsoft.com/office/drawing/2014/main" id="{DAE9F0E7-8A93-59EF-CF6B-E309B505363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7849CE7-9EDF-1C09-0A10-ED6428202AFC}"/>
              </a:ext>
            </a:extLst>
          </p:cNvPr>
          <p:cNvSpPr>
            <a:spLocks noGrp="1"/>
          </p:cNvSpPr>
          <p:nvPr>
            <p:ph type="sldNum" sz="quarter" idx="12"/>
          </p:nvPr>
        </p:nvSpPr>
        <p:spPr/>
        <p:txBody>
          <a:bodyPr/>
          <a:lstStyle/>
          <a:p>
            <a:fld id="{B6F15528-21DE-4FAA-801E-634DDDAF4B2B}" type="slidenum">
              <a:rPr lang="en-US" smtClean="0"/>
              <a:t>37</a:t>
            </a:fld>
            <a:endParaRPr lang="en-US"/>
          </a:p>
        </p:txBody>
      </p:sp>
    </p:spTree>
    <p:extLst>
      <p:ext uri="{BB962C8B-B14F-4D97-AF65-F5344CB8AC3E}">
        <p14:creationId xmlns:p14="http://schemas.microsoft.com/office/powerpoint/2010/main" val="239697921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66ECA-B12D-55C3-549B-6E59D2BEFE9B}"/>
              </a:ext>
            </a:extLst>
          </p:cNvPr>
          <p:cNvSpPr>
            <a:spLocks noGrp="1"/>
          </p:cNvSpPr>
          <p:nvPr>
            <p:ph type="title"/>
          </p:nvPr>
        </p:nvSpPr>
        <p:spPr/>
        <p:txBody>
          <a:bodyPr/>
          <a:lstStyle/>
          <a:p>
            <a:r>
              <a:rPr lang="en-US" dirty="0"/>
              <a:t>Block Elements</a:t>
            </a:r>
          </a:p>
        </p:txBody>
      </p:sp>
      <p:sp>
        <p:nvSpPr>
          <p:cNvPr id="3" name="Content Placeholder 2">
            <a:extLst>
              <a:ext uri="{FF2B5EF4-FFF2-40B4-BE49-F238E27FC236}">
                <a16:creationId xmlns:a16="http://schemas.microsoft.com/office/drawing/2014/main" id="{07F8EE10-31FE-63C8-DB57-7389E3CCEC65}"/>
              </a:ext>
            </a:extLst>
          </p:cNvPr>
          <p:cNvSpPr>
            <a:spLocks noGrp="1"/>
          </p:cNvSpPr>
          <p:nvPr>
            <p:ph idx="1"/>
          </p:nvPr>
        </p:nvSpPr>
        <p:spPr/>
        <p:txBody>
          <a:bodyPr/>
          <a:lstStyle/>
          <a:p>
            <a:pPr>
              <a:lnSpc>
                <a:spcPct val="150000"/>
              </a:lnSpc>
            </a:pPr>
            <a:r>
              <a:rPr lang="en-US" dirty="0"/>
              <a:t>They appear on the screen as if </a:t>
            </a:r>
            <a:r>
              <a:rPr lang="en-US" dirty="0">
                <a:solidFill>
                  <a:srgbClr val="FFFF00"/>
                </a:solidFill>
              </a:rPr>
              <a:t>they have a line break before and after  them.</a:t>
            </a:r>
          </a:p>
          <a:p>
            <a:pPr>
              <a:lnSpc>
                <a:spcPct val="150000"/>
              </a:lnSpc>
            </a:pPr>
            <a:r>
              <a:rPr lang="en-US" dirty="0" err="1"/>
              <a:t>Eg</a:t>
            </a:r>
            <a:r>
              <a:rPr lang="en-US" dirty="0"/>
              <a:t> &lt;p&gt;&lt;/p&gt;, &lt;h1&gt;&lt;/h1&gt;,&lt;</a:t>
            </a:r>
            <a:r>
              <a:rPr lang="en-US" dirty="0" err="1"/>
              <a:t>ul</a:t>
            </a:r>
            <a:r>
              <a:rPr lang="en-US" dirty="0"/>
              <a:t>&gt;&lt;/</a:t>
            </a:r>
            <a:r>
              <a:rPr lang="en-US" dirty="0" err="1"/>
              <a:t>ul</a:t>
            </a:r>
            <a:r>
              <a:rPr lang="en-US" dirty="0"/>
              <a:t>&gt;, &lt;</a:t>
            </a:r>
            <a:r>
              <a:rPr lang="en-US" dirty="0" err="1"/>
              <a:t>ol</a:t>
            </a:r>
            <a:r>
              <a:rPr lang="en-US" dirty="0"/>
              <a:t>&gt;&lt;/</a:t>
            </a:r>
            <a:r>
              <a:rPr lang="en-US" dirty="0" err="1"/>
              <a:t>ol</a:t>
            </a:r>
            <a:r>
              <a:rPr lang="en-US" dirty="0"/>
              <a:t>&gt;.</a:t>
            </a:r>
          </a:p>
          <a:p>
            <a:pPr>
              <a:lnSpc>
                <a:spcPct val="150000"/>
              </a:lnSpc>
            </a:pPr>
            <a:r>
              <a:rPr lang="en-US" dirty="0">
                <a:solidFill>
                  <a:srgbClr val="FFFF00"/>
                </a:solidFill>
              </a:rPr>
              <a:t>They start on their own new line </a:t>
            </a:r>
            <a:r>
              <a:rPr lang="en-US" dirty="0"/>
              <a:t>and anything that follows them appears  on its own new line.</a:t>
            </a:r>
          </a:p>
        </p:txBody>
      </p:sp>
      <p:sp>
        <p:nvSpPr>
          <p:cNvPr id="4" name="Date Placeholder 3">
            <a:extLst>
              <a:ext uri="{FF2B5EF4-FFF2-40B4-BE49-F238E27FC236}">
                <a16:creationId xmlns:a16="http://schemas.microsoft.com/office/drawing/2014/main" id="{5C5828F4-5DDD-08BE-1ED5-BF4CD54877B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BC5006D-2581-8151-BD07-77F2F627ADF0}"/>
              </a:ext>
            </a:extLst>
          </p:cNvPr>
          <p:cNvSpPr>
            <a:spLocks noGrp="1"/>
          </p:cNvSpPr>
          <p:nvPr>
            <p:ph type="sldNum" sz="quarter" idx="12"/>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3664760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9254-8DDD-1D47-B10A-E281723CC93A}"/>
              </a:ext>
            </a:extLst>
          </p:cNvPr>
          <p:cNvSpPr>
            <a:spLocks noGrp="1"/>
          </p:cNvSpPr>
          <p:nvPr>
            <p:ph type="title"/>
          </p:nvPr>
        </p:nvSpPr>
        <p:spPr/>
        <p:txBody>
          <a:bodyPr/>
          <a:lstStyle/>
          <a:p>
            <a:r>
              <a:rPr lang="en-US" dirty="0"/>
              <a:t>Inline Elements</a:t>
            </a:r>
          </a:p>
        </p:txBody>
      </p:sp>
      <p:sp>
        <p:nvSpPr>
          <p:cNvPr id="3" name="Content Placeholder 2">
            <a:extLst>
              <a:ext uri="{FF2B5EF4-FFF2-40B4-BE49-F238E27FC236}">
                <a16:creationId xmlns:a16="http://schemas.microsoft.com/office/drawing/2014/main" id="{77B33840-D141-3A63-913C-2E1991261F4B}"/>
              </a:ext>
            </a:extLst>
          </p:cNvPr>
          <p:cNvSpPr>
            <a:spLocks noGrp="1"/>
          </p:cNvSpPr>
          <p:nvPr>
            <p:ph idx="1"/>
          </p:nvPr>
        </p:nvSpPr>
        <p:spPr/>
        <p:txBody>
          <a:bodyPr/>
          <a:lstStyle/>
          <a:p>
            <a:pPr>
              <a:lnSpc>
                <a:spcPct val="150000"/>
              </a:lnSpc>
            </a:pPr>
            <a:r>
              <a:rPr lang="en-US" dirty="0"/>
              <a:t>They </a:t>
            </a:r>
            <a:r>
              <a:rPr lang="en-US" dirty="0">
                <a:solidFill>
                  <a:srgbClr val="FFFF00"/>
                </a:solidFill>
                <a:highlight>
                  <a:srgbClr val="FF0000"/>
                </a:highlight>
              </a:rPr>
              <a:t>appear within sentence</a:t>
            </a:r>
            <a:r>
              <a:rPr lang="en-US" dirty="0">
                <a:highlight>
                  <a:srgbClr val="FF0000"/>
                </a:highlight>
              </a:rPr>
              <a:t> </a:t>
            </a:r>
            <a:r>
              <a:rPr lang="en-US" dirty="0"/>
              <a:t>and do not have to appear on a new line  of their own.</a:t>
            </a:r>
          </a:p>
          <a:p>
            <a:pPr>
              <a:lnSpc>
                <a:spcPct val="150000"/>
              </a:lnSpc>
            </a:pPr>
            <a:r>
              <a:rPr lang="en-US" dirty="0" err="1"/>
              <a:t>Eg</a:t>
            </a:r>
            <a:r>
              <a:rPr lang="en-US" dirty="0"/>
              <a:t> &lt;b&gt;, &lt;</a:t>
            </a:r>
            <a:r>
              <a:rPr lang="en-US" dirty="0" err="1"/>
              <a:t>i</a:t>
            </a:r>
            <a:r>
              <a:rPr lang="en-US" dirty="0"/>
              <a:t>&gt;, &lt;u&gt;,&lt;sup&gt;,&lt;big&gt;, &lt;small&gt;, &lt;li&gt;</a:t>
            </a:r>
          </a:p>
          <a:p>
            <a:endParaRPr lang="en-US" dirty="0"/>
          </a:p>
        </p:txBody>
      </p:sp>
      <p:sp>
        <p:nvSpPr>
          <p:cNvPr id="4" name="Date Placeholder 3">
            <a:extLst>
              <a:ext uri="{FF2B5EF4-FFF2-40B4-BE49-F238E27FC236}">
                <a16:creationId xmlns:a16="http://schemas.microsoft.com/office/drawing/2014/main" id="{B42F16F2-B625-066D-83EB-3AC47ECED39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76AB636-B0EB-92CA-A944-05EB4833484A}"/>
              </a:ext>
            </a:extLst>
          </p:cNvPr>
          <p:cNvSpPr>
            <a:spLocks noGrp="1"/>
          </p:cNvSpPr>
          <p:nvPr>
            <p:ph type="sldNum" sz="quarter" idx="12"/>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2452926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A00A2-3FAC-7C99-4552-6C3842FB5DAA}"/>
              </a:ext>
            </a:extLst>
          </p:cNvPr>
          <p:cNvSpPr>
            <a:spLocks noGrp="1"/>
          </p:cNvSpPr>
          <p:nvPr>
            <p:ph type="title"/>
          </p:nvPr>
        </p:nvSpPr>
        <p:spPr/>
        <p:txBody>
          <a:bodyPr/>
          <a:lstStyle/>
          <a:p>
            <a:r>
              <a:rPr lang="en-US" dirty="0"/>
              <a:t>Introduction to HTML</a:t>
            </a:r>
          </a:p>
        </p:txBody>
      </p:sp>
      <p:sp>
        <p:nvSpPr>
          <p:cNvPr id="3" name="Content Placeholder 2">
            <a:extLst>
              <a:ext uri="{FF2B5EF4-FFF2-40B4-BE49-F238E27FC236}">
                <a16:creationId xmlns:a16="http://schemas.microsoft.com/office/drawing/2014/main" id="{6495A7D6-E877-25E5-005E-1323BA8FE524}"/>
              </a:ext>
            </a:extLst>
          </p:cNvPr>
          <p:cNvSpPr>
            <a:spLocks noGrp="1"/>
          </p:cNvSpPr>
          <p:nvPr>
            <p:ph idx="1"/>
          </p:nvPr>
        </p:nvSpPr>
        <p:spPr/>
        <p:txBody>
          <a:bodyPr>
            <a:normAutofit fontScale="77500" lnSpcReduction="20000"/>
          </a:bodyPr>
          <a:lstStyle/>
          <a:p>
            <a:pPr>
              <a:lnSpc>
                <a:spcPct val="150000"/>
              </a:lnSpc>
            </a:pPr>
            <a:r>
              <a:rPr lang="en-US" dirty="0">
                <a:effectLst/>
              </a:rPr>
              <a:t>HTML stands for </a:t>
            </a:r>
            <a:r>
              <a:rPr lang="en-US" dirty="0">
                <a:solidFill>
                  <a:srgbClr val="FFFF00"/>
                </a:solidFill>
                <a:effectLst/>
              </a:rPr>
              <a:t>Hyper Text Markup Language</a:t>
            </a:r>
          </a:p>
          <a:p>
            <a:pPr>
              <a:lnSpc>
                <a:spcPct val="150000"/>
              </a:lnSpc>
            </a:pPr>
            <a:r>
              <a:rPr lang="en-US" dirty="0">
                <a:effectLst/>
              </a:rPr>
              <a:t>HTML is the </a:t>
            </a:r>
            <a:r>
              <a:rPr lang="en-US" dirty="0">
                <a:solidFill>
                  <a:srgbClr val="FFFF00"/>
                </a:solidFill>
                <a:effectLst/>
              </a:rPr>
              <a:t>standard markup language for creating Web pages</a:t>
            </a:r>
          </a:p>
          <a:p>
            <a:pPr>
              <a:lnSpc>
                <a:spcPct val="150000"/>
              </a:lnSpc>
            </a:pPr>
            <a:r>
              <a:rPr lang="en-US" dirty="0">
                <a:effectLst/>
              </a:rPr>
              <a:t>HTML </a:t>
            </a:r>
            <a:r>
              <a:rPr lang="en-US" dirty="0">
                <a:solidFill>
                  <a:srgbClr val="FFFF00"/>
                </a:solidFill>
                <a:effectLst/>
              </a:rPr>
              <a:t>describes the </a:t>
            </a:r>
            <a:r>
              <a:rPr lang="en-US" b="1" i="1" dirty="0">
                <a:solidFill>
                  <a:srgbClr val="FFFF00"/>
                </a:solidFill>
                <a:effectLst/>
              </a:rPr>
              <a:t>structure</a:t>
            </a:r>
            <a:r>
              <a:rPr lang="en-US" dirty="0">
                <a:solidFill>
                  <a:srgbClr val="FFFF00"/>
                </a:solidFill>
                <a:effectLst/>
              </a:rPr>
              <a:t> of a Web page</a:t>
            </a:r>
          </a:p>
          <a:p>
            <a:pPr>
              <a:lnSpc>
                <a:spcPct val="150000"/>
              </a:lnSpc>
            </a:pPr>
            <a:r>
              <a:rPr lang="en-US" dirty="0">
                <a:effectLst/>
              </a:rPr>
              <a:t>HTML </a:t>
            </a:r>
            <a:r>
              <a:rPr lang="en-US" dirty="0">
                <a:solidFill>
                  <a:srgbClr val="FFFF00"/>
                </a:solidFill>
                <a:effectLst/>
              </a:rPr>
              <a:t>consists of a series of elements</a:t>
            </a:r>
          </a:p>
          <a:p>
            <a:pPr>
              <a:lnSpc>
                <a:spcPct val="150000"/>
              </a:lnSpc>
            </a:pPr>
            <a:r>
              <a:rPr lang="en-US" dirty="0">
                <a:effectLst/>
              </a:rPr>
              <a:t>HTML </a:t>
            </a:r>
            <a:r>
              <a:rPr lang="en-US" dirty="0">
                <a:solidFill>
                  <a:srgbClr val="FFFF00"/>
                </a:solidFill>
                <a:effectLst/>
              </a:rPr>
              <a:t>elements tell the browser how to display the content</a:t>
            </a:r>
          </a:p>
          <a:p>
            <a:pPr>
              <a:lnSpc>
                <a:spcPct val="150000"/>
              </a:lnSpc>
            </a:pPr>
            <a:r>
              <a:rPr lang="en-US" dirty="0">
                <a:effectLst/>
              </a:rPr>
              <a:t>HTML </a:t>
            </a:r>
            <a:r>
              <a:rPr lang="en-US" dirty="0">
                <a:solidFill>
                  <a:srgbClr val="FFFF00"/>
                </a:solidFill>
                <a:effectLst/>
              </a:rPr>
              <a:t>elements label </a:t>
            </a:r>
            <a:r>
              <a:rPr lang="en-US" i="1" dirty="0">
                <a:solidFill>
                  <a:srgbClr val="FFFF00"/>
                </a:solidFill>
                <a:effectLst/>
              </a:rPr>
              <a:t>pieces of content </a:t>
            </a:r>
            <a:r>
              <a:rPr lang="en-US" dirty="0">
                <a:effectLst/>
              </a:rPr>
              <a:t>such as "this is a heading", "this is a paragraph", "this is a link", etc.</a:t>
            </a:r>
          </a:p>
          <a:p>
            <a:pPr>
              <a:lnSpc>
                <a:spcPct val="150000"/>
              </a:lnSpc>
            </a:pPr>
            <a:r>
              <a:rPr lang="en-US" dirty="0">
                <a:solidFill>
                  <a:srgbClr val="FFFF00"/>
                </a:solidFill>
              </a:rPr>
              <a:t>Browsers do not display the HTML tags</a:t>
            </a:r>
            <a:r>
              <a:rPr lang="en-US" dirty="0"/>
              <a:t>, but use them to render the content of the page</a:t>
            </a:r>
          </a:p>
        </p:txBody>
      </p:sp>
      <p:sp>
        <p:nvSpPr>
          <p:cNvPr id="4" name="Date Placeholder 3">
            <a:extLst>
              <a:ext uri="{FF2B5EF4-FFF2-40B4-BE49-F238E27FC236}">
                <a16:creationId xmlns:a16="http://schemas.microsoft.com/office/drawing/2014/main" id="{A9016BE8-3DE6-2B74-DC15-42D578A07B2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00B1F703-C377-7CAF-A7D0-0DBD3C069042}"/>
              </a:ext>
            </a:extLst>
          </p:cNvPr>
          <p:cNvSpPr>
            <a:spLocks noGrp="1"/>
          </p:cNvSpPr>
          <p:nvPr>
            <p:ph type="sldNum" sz="quarter" idx="12"/>
          </p:nvPr>
        </p:nvSpPr>
        <p:spPr/>
        <p:txBody>
          <a:bodyPr/>
          <a:lstStyle/>
          <a:p>
            <a:fld id="{B6F15528-21DE-4FAA-801E-634DDDAF4B2B}" type="slidenum">
              <a:rPr lang="en-US" smtClean="0"/>
              <a:t>4</a:t>
            </a:fld>
            <a:endParaRPr lang="en-US"/>
          </a:p>
        </p:txBody>
      </p:sp>
    </p:spTree>
    <p:extLst>
      <p:ext uri="{BB962C8B-B14F-4D97-AF65-F5344CB8AC3E}">
        <p14:creationId xmlns:p14="http://schemas.microsoft.com/office/powerpoint/2010/main" val="958930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AB1D0-D945-E177-430E-5178E948124E}"/>
              </a:ext>
            </a:extLst>
          </p:cNvPr>
          <p:cNvSpPr>
            <a:spLocks noGrp="1"/>
          </p:cNvSpPr>
          <p:nvPr>
            <p:ph type="title"/>
          </p:nvPr>
        </p:nvSpPr>
        <p:spPr/>
        <p:txBody>
          <a:bodyPr/>
          <a:lstStyle/>
          <a:p>
            <a:r>
              <a:rPr lang="en-US" dirty="0"/>
              <a:t>2.3 Links and Navigation</a:t>
            </a:r>
          </a:p>
        </p:txBody>
      </p:sp>
      <p:sp>
        <p:nvSpPr>
          <p:cNvPr id="3" name="Content Placeholder 2">
            <a:extLst>
              <a:ext uri="{FF2B5EF4-FFF2-40B4-BE49-F238E27FC236}">
                <a16:creationId xmlns:a16="http://schemas.microsoft.com/office/drawing/2014/main" id="{2A86C43B-14D0-8988-89EB-9532B25A247E}"/>
              </a:ext>
            </a:extLst>
          </p:cNvPr>
          <p:cNvSpPr>
            <a:spLocks noGrp="1"/>
          </p:cNvSpPr>
          <p:nvPr>
            <p:ph idx="1"/>
          </p:nvPr>
        </p:nvSpPr>
        <p:spPr/>
        <p:txBody>
          <a:bodyPr>
            <a:normAutofit fontScale="92500" lnSpcReduction="20000"/>
          </a:bodyPr>
          <a:lstStyle/>
          <a:p>
            <a:pPr>
              <a:lnSpc>
                <a:spcPct val="150000"/>
              </a:lnSpc>
            </a:pPr>
            <a:r>
              <a:rPr lang="en-US" dirty="0"/>
              <a:t>HTML links are </a:t>
            </a:r>
            <a:r>
              <a:rPr lang="en-US" dirty="0">
                <a:solidFill>
                  <a:srgbClr val="FFFF00"/>
                </a:solidFill>
                <a:highlight>
                  <a:srgbClr val="FF0000"/>
                </a:highlight>
              </a:rPr>
              <a:t>hyperlinks</a:t>
            </a:r>
            <a:r>
              <a:rPr lang="en-US" dirty="0">
                <a:highlight>
                  <a:srgbClr val="FF0000"/>
                </a:highlight>
              </a:rPr>
              <a:t>. </a:t>
            </a:r>
          </a:p>
          <a:p>
            <a:pPr>
              <a:lnSpc>
                <a:spcPct val="150000"/>
              </a:lnSpc>
            </a:pPr>
            <a:r>
              <a:rPr lang="en-US" dirty="0"/>
              <a:t>We can click on a link and jump to another document.  </a:t>
            </a:r>
          </a:p>
          <a:p>
            <a:pPr>
              <a:lnSpc>
                <a:spcPct val="150000"/>
              </a:lnSpc>
            </a:pPr>
            <a:r>
              <a:rPr lang="en-US" dirty="0"/>
              <a:t>A link does not have to be text. </a:t>
            </a:r>
          </a:p>
          <a:p>
            <a:pPr>
              <a:lnSpc>
                <a:spcPct val="150000"/>
              </a:lnSpc>
            </a:pPr>
            <a:r>
              <a:rPr lang="en-US" dirty="0"/>
              <a:t>A link can be an image or any other HTML element.</a:t>
            </a:r>
          </a:p>
          <a:p>
            <a:pPr>
              <a:lnSpc>
                <a:spcPct val="150000"/>
              </a:lnSpc>
            </a:pPr>
            <a:r>
              <a:rPr lang="en-US" dirty="0"/>
              <a:t>The HTML </a:t>
            </a:r>
            <a:r>
              <a:rPr lang="en-US" b="1" dirty="0">
                <a:solidFill>
                  <a:srgbClr val="FFFF00"/>
                </a:solidFill>
                <a:highlight>
                  <a:srgbClr val="008000"/>
                </a:highlight>
              </a:rPr>
              <a:t>&lt;a&gt; </a:t>
            </a:r>
            <a:r>
              <a:rPr lang="en-US" dirty="0">
                <a:solidFill>
                  <a:srgbClr val="FFFF00"/>
                </a:solidFill>
                <a:highlight>
                  <a:srgbClr val="008000"/>
                </a:highlight>
              </a:rPr>
              <a:t>tag defines a hyperlink</a:t>
            </a:r>
            <a:r>
              <a:rPr lang="en-US" dirty="0">
                <a:highlight>
                  <a:srgbClr val="008000"/>
                </a:highlight>
              </a:rPr>
              <a:t>. </a:t>
            </a:r>
          </a:p>
          <a:p>
            <a:pPr>
              <a:lnSpc>
                <a:spcPct val="150000"/>
              </a:lnSpc>
            </a:pPr>
            <a:r>
              <a:rPr lang="en-US" dirty="0"/>
              <a:t>It has the following syntax:</a:t>
            </a:r>
          </a:p>
          <a:p>
            <a:pPr marL="457200" lvl="1" indent="0">
              <a:lnSpc>
                <a:spcPct val="150000"/>
              </a:lnSpc>
              <a:buNone/>
            </a:pPr>
            <a:r>
              <a:rPr lang="en-US" dirty="0"/>
              <a:t> &lt;a </a:t>
            </a:r>
            <a:r>
              <a:rPr lang="en-US" dirty="0" err="1"/>
              <a:t>href</a:t>
            </a:r>
            <a:r>
              <a:rPr lang="en-US" dirty="0"/>
              <a:t>="</a:t>
            </a:r>
            <a:r>
              <a:rPr lang="en-US" dirty="0" err="1"/>
              <a:t>url</a:t>
            </a:r>
            <a:r>
              <a:rPr lang="en-US" dirty="0"/>
              <a:t>" attribute-lists&gt;link text&lt;/a&gt;</a:t>
            </a:r>
          </a:p>
        </p:txBody>
      </p:sp>
      <p:sp>
        <p:nvSpPr>
          <p:cNvPr id="4" name="Date Placeholder 3">
            <a:extLst>
              <a:ext uri="{FF2B5EF4-FFF2-40B4-BE49-F238E27FC236}">
                <a16:creationId xmlns:a16="http://schemas.microsoft.com/office/drawing/2014/main" id="{8039F043-515D-38C9-68D8-B3FAB70DAAD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68188C1-8B11-6E28-3A36-92A858C99D9F}"/>
              </a:ext>
            </a:extLst>
          </p:cNvPr>
          <p:cNvSpPr>
            <a:spLocks noGrp="1"/>
          </p:cNvSpPr>
          <p:nvPr>
            <p:ph type="sldNum" sz="quarter" idx="12"/>
          </p:nvPr>
        </p:nvSpPr>
        <p:spPr/>
        <p:txBody>
          <a:bodyPr/>
          <a:lstStyle/>
          <a:p>
            <a:fld id="{B6F15528-21DE-4FAA-801E-634DDDAF4B2B}" type="slidenum">
              <a:rPr lang="en-US" smtClean="0"/>
              <a:t>40</a:t>
            </a:fld>
            <a:endParaRPr lang="en-US"/>
          </a:p>
        </p:txBody>
      </p:sp>
    </p:spTree>
    <p:extLst>
      <p:ext uri="{BB962C8B-B14F-4D97-AF65-F5344CB8AC3E}">
        <p14:creationId xmlns:p14="http://schemas.microsoft.com/office/powerpoint/2010/main" val="28181995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7369C-FB59-6E9B-EE8A-1485DB9A8627}"/>
              </a:ext>
            </a:extLst>
          </p:cNvPr>
          <p:cNvSpPr>
            <a:spLocks noGrp="1"/>
          </p:cNvSpPr>
          <p:nvPr>
            <p:ph type="title"/>
          </p:nvPr>
        </p:nvSpPr>
        <p:spPr/>
        <p:txBody>
          <a:bodyPr/>
          <a:lstStyle/>
          <a:p>
            <a:r>
              <a:rPr lang="en-US" dirty="0"/>
              <a:t>2.3.1 Linking To other web pages</a:t>
            </a:r>
          </a:p>
        </p:txBody>
      </p:sp>
      <p:sp>
        <p:nvSpPr>
          <p:cNvPr id="3" name="Content Placeholder 2">
            <a:extLst>
              <a:ext uri="{FF2B5EF4-FFF2-40B4-BE49-F238E27FC236}">
                <a16:creationId xmlns:a16="http://schemas.microsoft.com/office/drawing/2014/main" id="{03F488B0-8A89-C058-1DDE-6B87EAF309CF}"/>
              </a:ext>
            </a:extLst>
          </p:cNvPr>
          <p:cNvSpPr>
            <a:spLocks noGrp="1"/>
          </p:cNvSpPr>
          <p:nvPr>
            <p:ph idx="1"/>
          </p:nvPr>
        </p:nvSpPr>
        <p:spPr>
          <a:xfrm>
            <a:off x="1103313" y="1450975"/>
            <a:ext cx="8946541" cy="5105400"/>
          </a:xfrm>
        </p:spPr>
        <p:txBody>
          <a:bodyPr>
            <a:normAutofit fontScale="77500" lnSpcReduction="20000"/>
          </a:bodyPr>
          <a:lstStyle/>
          <a:p>
            <a:pPr>
              <a:lnSpc>
                <a:spcPct val="150000"/>
              </a:lnSpc>
            </a:pPr>
            <a:r>
              <a:rPr lang="en-US" dirty="0"/>
              <a:t> Link is simply defined as an element, which is </a:t>
            </a:r>
            <a:r>
              <a:rPr lang="en-US" dirty="0">
                <a:solidFill>
                  <a:srgbClr val="FFFF00"/>
                </a:solidFill>
              </a:rPr>
              <a:t>clickable</a:t>
            </a:r>
            <a:r>
              <a:rPr lang="en-US" dirty="0"/>
              <a:t>, so it </a:t>
            </a:r>
            <a:r>
              <a:rPr lang="en-US" dirty="0">
                <a:solidFill>
                  <a:srgbClr val="FFFF00"/>
                </a:solidFill>
              </a:rPr>
              <a:t>helps to move from one page to another whenever this element has been clicked</a:t>
            </a:r>
            <a:r>
              <a:rPr lang="en-US" dirty="0"/>
              <a:t>.</a:t>
            </a:r>
          </a:p>
          <a:p>
            <a:pPr>
              <a:lnSpc>
                <a:spcPct val="150000"/>
              </a:lnSpc>
            </a:pPr>
            <a:r>
              <a:rPr lang="en-US" dirty="0"/>
              <a:t> The most important attribute of the </a:t>
            </a:r>
            <a:r>
              <a:rPr lang="en-US" b="1" dirty="0"/>
              <a:t>&lt;a&gt;</a:t>
            </a:r>
            <a:r>
              <a:rPr lang="en-US" dirty="0"/>
              <a:t> element is the </a:t>
            </a:r>
            <a:r>
              <a:rPr lang="en-US" i="1" dirty="0" err="1"/>
              <a:t>href</a:t>
            </a:r>
            <a:r>
              <a:rPr lang="en-US" i="1" dirty="0"/>
              <a:t> </a:t>
            </a:r>
            <a:r>
              <a:rPr lang="en-US" dirty="0"/>
              <a:t>attribute, which indicates the link's destination.</a:t>
            </a:r>
          </a:p>
          <a:p>
            <a:pPr>
              <a:lnSpc>
                <a:spcPct val="150000"/>
              </a:lnSpc>
            </a:pPr>
            <a:r>
              <a:rPr lang="en-US" dirty="0"/>
              <a:t> The link text is the part that will be visible to the reader.</a:t>
            </a:r>
          </a:p>
          <a:p>
            <a:pPr>
              <a:lnSpc>
                <a:spcPct val="150000"/>
              </a:lnSpc>
            </a:pPr>
            <a:r>
              <a:rPr lang="en-US" dirty="0"/>
              <a:t> Clicking on the link text, will send the reader to the specified URL address.</a:t>
            </a:r>
          </a:p>
          <a:p>
            <a:pPr>
              <a:lnSpc>
                <a:spcPct val="150000"/>
              </a:lnSpc>
            </a:pPr>
            <a:r>
              <a:rPr lang="en-US" dirty="0"/>
              <a:t> Syntax: </a:t>
            </a:r>
          </a:p>
          <a:p>
            <a:pPr marL="457200" lvl="1" indent="0">
              <a:lnSpc>
                <a:spcPct val="150000"/>
              </a:lnSpc>
              <a:buNone/>
            </a:pPr>
            <a:r>
              <a:rPr lang="en-US" dirty="0"/>
              <a:t>&lt;a </a:t>
            </a:r>
            <a:r>
              <a:rPr lang="en-US" dirty="0" err="1"/>
              <a:t>href</a:t>
            </a:r>
            <a:r>
              <a:rPr lang="en-US" dirty="0"/>
              <a:t>="</a:t>
            </a:r>
            <a:r>
              <a:rPr lang="en-US" dirty="0" err="1"/>
              <a:t>url</a:t>
            </a:r>
            <a:r>
              <a:rPr lang="en-US" dirty="0"/>
              <a:t>"&gt;link text&lt;/a&gt;</a:t>
            </a:r>
          </a:p>
          <a:p>
            <a:pPr>
              <a:lnSpc>
                <a:spcPct val="150000"/>
              </a:lnSpc>
            </a:pPr>
            <a:r>
              <a:rPr lang="en-US" dirty="0"/>
              <a:t> Example:</a:t>
            </a:r>
          </a:p>
          <a:p>
            <a:pPr marL="457200" lvl="1" indent="0">
              <a:lnSpc>
                <a:spcPct val="150000"/>
              </a:lnSpc>
              <a:buNone/>
            </a:pPr>
            <a:r>
              <a:rPr lang="en-US" dirty="0"/>
              <a:t> &lt;a </a:t>
            </a:r>
            <a:r>
              <a:rPr lang="en-US" dirty="0" err="1"/>
              <a:t>href</a:t>
            </a:r>
            <a:r>
              <a:rPr lang="en-US" dirty="0"/>
              <a:t>="https://www.facebook.com"&gt;Click this link to go to </a:t>
            </a:r>
            <a:r>
              <a:rPr lang="en-US" dirty="0" err="1"/>
              <a:t>facebook</a:t>
            </a:r>
            <a:r>
              <a:rPr lang="en-US" dirty="0"/>
              <a:t>&lt;/a&gt;</a:t>
            </a:r>
          </a:p>
        </p:txBody>
      </p:sp>
      <p:sp>
        <p:nvSpPr>
          <p:cNvPr id="4" name="Date Placeholder 3">
            <a:extLst>
              <a:ext uri="{FF2B5EF4-FFF2-40B4-BE49-F238E27FC236}">
                <a16:creationId xmlns:a16="http://schemas.microsoft.com/office/drawing/2014/main" id="{2632F9BB-67FB-5BBD-9369-77CDCD13F6E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78EFBB05-CC0D-A579-93B2-6E0F86E0FCB9}"/>
              </a:ext>
            </a:extLst>
          </p:cNvPr>
          <p:cNvSpPr>
            <a:spLocks noGrp="1"/>
          </p:cNvSpPr>
          <p:nvPr>
            <p:ph type="sldNum" sz="quarter" idx="12"/>
          </p:nvPr>
        </p:nvSpPr>
        <p:spPr/>
        <p:txBody>
          <a:bodyPr/>
          <a:lstStyle/>
          <a:p>
            <a:fld id="{B6F15528-21DE-4FAA-801E-634DDDAF4B2B}" type="slidenum">
              <a:rPr lang="en-US" smtClean="0"/>
              <a:t>41</a:t>
            </a:fld>
            <a:endParaRPr lang="en-US"/>
          </a:p>
        </p:txBody>
      </p:sp>
    </p:spTree>
    <p:extLst>
      <p:ext uri="{BB962C8B-B14F-4D97-AF65-F5344CB8AC3E}">
        <p14:creationId xmlns:p14="http://schemas.microsoft.com/office/powerpoint/2010/main" val="23670356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F2C92-4E3E-9A32-8687-BFE9FD042230}"/>
              </a:ext>
            </a:extLst>
          </p:cNvPr>
          <p:cNvSpPr>
            <a:spLocks noGrp="1"/>
          </p:cNvSpPr>
          <p:nvPr>
            <p:ph type="title"/>
          </p:nvPr>
        </p:nvSpPr>
        <p:spPr/>
        <p:txBody>
          <a:bodyPr/>
          <a:lstStyle/>
          <a:p>
            <a:r>
              <a:rPr lang="en-US" dirty="0"/>
              <a:t>Target Attribute:</a:t>
            </a:r>
          </a:p>
        </p:txBody>
      </p:sp>
      <p:sp>
        <p:nvSpPr>
          <p:cNvPr id="3" name="Content Placeholder 2">
            <a:extLst>
              <a:ext uri="{FF2B5EF4-FFF2-40B4-BE49-F238E27FC236}">
                <a16:creationId xmlns:a16="http://schemas.microsoft.com/office/drawing/2014/main" id="{056B1D1E-9156-1C71-D037-AA87065A307A}"/>
              </a:ext>
            </a:extLst>
          </p:cNvPr>
          <p:cNvSpPr>
            <a:spLocks noGrp="1"/>
          </p:cNvSpPr>
          <p:nvPr>
            <p:ph idx="1"/>
          </p:nvPr>
        </p:nvSpPr>
        <p:spPr>
          <a:xfrm>
            <a:off x="1103313" y="2054819"/>
            <a:ext cx="8946541" cy="4501556"/>
          </a:xfrm>
        </p:spPr>
        <p:txBody>
          <a:bodyPr>
            <a:normAutofit fontScale="92500" lnSpcReduction="20000"/>
          </a:bodyPr>
          <a:lstStyle/>
          <a:p>
            <a:r>
              <a:rPr lang="en-US" dirty="0"/>
              <a:t>The target attribute specifies where to open the linked document.</a:t>
            </a:r>
          </a:p>
          <a:p>
            <a:endParaRPr lang="en-US" dirty="0"/>
          </a:p>
          <a:p>
            <a:endParaRPr lang="en-US" dirty="0"/>
          </a:p>
          <a:p>
            <a:endParaRPr lang="en-US" dirty="0"/>
          </a:p>
          <a:p>
            <a:endParaRPr lang="en-US" dirty="0"/>
          </a:p>
          <a:p>
            <a:endParaRPr lang="en-US" dirty="0"/>
          </a:p>
          <a:p>
            <a:endParaRPr lang="en-US" dirty="0"/>
          </a:p>
          <a:p>
            <a:endParaRPr lang="en-US" dirty="0"/>
          </a:p>
          <a:p>
            <a:r>
              <a:rPr lang="en-US" dirty="0"/>
              <a:t>Syntax:</a:t>
            </a:r>
          </a:p>
          <a:p>
            <a:pPr marL="457200" lvl="1" indent="0">
              <a:buNone/>
            </a:pPr>
            <a:r>
              <a:rPr lang="en-US" dirty="0"/>
              <a:t>&lt;a target="_blank|_self|_parent|_</a:t>
            </a:r>
            <a:r>
              <a:rPr lang="en-US" dirty="0" err="1"/>
              <a:t>top|framename</a:t>
            </a:r>
            <a:r>
              <a:rPr lang="en-US" dirty="0"/>
              <a:t>"&gt;</a:t>
            </a:r>
          </a:p>
          <a:p>
            <a:endParaRPr lang="en-US" dirty="0"/>
          </a:p>
        </p:txBody>
      </p:sp>
      <p:sp>
        <p:nvSpPr>
          <p:cNvPr id="4" name="Date Placeholder 3">
            <a:extLst>
              <a:ext uri="{FF2B5EF4-FFF2-40B4-BE49-F238E27FC236}">
                <a16:creationId xmlns:a16="http://schemas.microsoft.com/office/drawing/2014/main" id="{BD8B524D-DB45-EEA2-495B-EC165673B1E0}"/>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9778E841-67AB-5758-1DDB-F539184F9500}"/>
              </a:ext>
            </a:extLst>
          </p:cNvPr>
          <p:cNvSpPr>
            <a:spLocks noGrp="1"/>
          </p:cNvSpPr>
          <p:nvPr>
            <p:ph type="sldNum" sz="quarter" idx="12"/>
          </p:nvPr>
        </p:nvSpPr>
        <p:spPr/>
        <p:txBody>
          <a:bodyPr/>
          <a:lstStyle/>
          <a:p>
            <a:fld id="{B6F15528-21DE-4FAA-801E-634DDDAF4B2B}" type="slidenum">
              <a:rPr lang="en-US" smtClean="0"/>
              <a:t>42</a:t>
            </a:fld>
            <a:endParaRPr lang="en-US"/>
          </a:p>
        </p:txBody>
      </p:sp>
      <p:pic>
        <p:nvPicPr>
          <p:cNvPr id="5" name="Picture 4">
            <a:extLst>
              <a:ext uri="{FF2B5EF4-FFF2-40B4-BE49-F238E27FC236}">
                <a16:creationId xmlns:a16="http://schemas.microsoft.com/office/drawing/2014/main" id="{B5715CFE-5491-E69E-3F60-2B91616C9EB2}"/>
              </a:ext>
            </a:extLst>
          </p:cNvPr>
          <p:cNvPicPr>
            <a:picLocks noChangeAspect="1"/>
          </p:cNvPicPr>
          <p:nvPr/>
        </p:nvPicPr>
        <p:blipFill>
          <a:blip r:embed="rId2"/>
          <a:stretch>
            <a:fillRect/>
          </a:stretch>
        </p:blipFill>
        <p:spPr>
          <a:xfrm>
            <a:off x="1371600" y="2593975"/>
            <a:ext cx="9906000" cy="2761106"/>
          </a:xfrm>
          <a:prstGeom prst="rect">
            <a:avLst/>
          </a:prstGeom>
        </p:spPr>
      </p:pic>
    </p:spTree>
    <p:extLst>
      <p:ext uri="{BB962C8B-B14F-4D97-AF65-F5344CB8AC3E}">
        <p14:creationId xmlns:p14="http://schemas.microsoft.com/office/powerpoint/2010/main" val="14437286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03138-6936-D347-6C6F-B385A4671A26}"/>
              </a:ext>
            </a:extLst>
          </p:cNvPr>
          <p:cNvSpPr>
            <a:spLocks noGrp="1"/>
          </p:cNvSpPr>
          <p:nvPr>
            <p:ph type="title"/>
          </p:nvPr>
        </p:nvSpPr>
        <p:spPr/>
        <p:txBody>
          <a:bodyPr/>
          <a:lstStyle/>
          <a:p>
            <a:r>
              <a:rPr lang="en-US" dirty="0"/>
              <a:t>Linking to email</a:t>
            </a:r>
          </a:p>
        </p:txBody>
      </p:sp>
      <p:sp>
        <p:nvSpPr>
          <p:cNvPr id="3" name="Content Placeholder 2">
            <a:extLst>
              <a:ext uri="{FF2B5EF4-FFF2-40B4-BE49-F238E27FC236}">
                <a16:creationId xmlns:a16="http://schemas.microsoft.com/office/drawing/2014/main" id="{51C3D669-E4B8-0DEC-A45C-131CECDF3649}"/>
              </a:ext>
            </a:extLst>
          </p:cNvPr>
          <p:cNvSpPr>
            <a:spLocks noGrp="1"/>
          </p:cNvSpPr>
          <p:nvPr>
            <p:ph idx="1"/>
          </p:nvPr>
        </p:nvSpPr>
        <p:spPr/>
        <p:txBody>
          <a:bodyPr>
            <a:normAutofit fontScale="85000" lnSpcReduction="10000"/>
          </a:bodyPr>
          <a:lstStyle/>
          <a:p>
            <a:pPr>
              <a:lnSpc>
                <a:spcPct val="150000"/>
              </a:lnSpc>
            </a:pPr>
            <a:r>
              <a:rPr lang="en-US" dirty="0"/>
              <a:t>HTML </a:t>
            </a:r>
            <a:r>
              <a:rPr lang="en-US" b="1" dirty="0"/>
              <a:t>&lt;a&gt;</a:t>
            </a:r>
            <a:r>
              <a:rPr lang="en-US" dirty="0"/>
              <a:t> tag provides us option to specify an email address to send an email. </a:t>
            </a:r>
          </a:p>
          <a:p>
            <a:pPr>
              <a:lnSpc>
                <a:spcPct val="150000"/>
              </a:lnSpc>
            </a:pPr>
            <a:r>
              <a:rPr lang="en-US" dirty="0"/>
              <a:t>While using </a:t>
            </a:r>
            <a:r>
              <a:rPr lang="en-US" b="1" dirty="0"/>
              <a:t>&lt;a&gt;</a:t>
            </a:r>
            <a:r>
              <a:rPr lang="en-US" dirty="0"/>
              <a:t> tag as an email tag, we will use </a:t>
            </a:r>
            <a:r>
              <a:rPr lang="en-US" i="1" dirty="0"/>
              <a:t>mailto: </a:t>
            </a:r>
            <a:r>
              <a:rPr lang="en-US" dirty="0"/>
              <a:t>email address along with </a:t>
            </a:r>
            <a:r>
              <a:rPr lang="en-US" i="1" dirty="0" err="1"/>
              <a:t>href</a:t>
            </a:r>
            <a:r>
              <a:rPr lang="en-US" dirty="0"/>
              <a:t> attribute. </a:t>
            </a:r>
          </a:p>
          <a:p>
            <a:pPr>
              <a:lnSpc>
                <a:spcPct val="150000"/>
              </a:lnSpc>
            </a:pPr>
            <a:r>
              <a:rPr lang="en-US" dirty="0"/>
              <a:t>Following is the syntax of using </a:t>
            </a:r>
            <a:r>
              <a:rPr lang="en-US" i="1" dirty="0" err="1"/>
              <a:t>mailto</a:t>
            </a:r>
            <a:r>
              <a:rPr lang="en-US" dirty="0"/>
              <a:t> instead of using </a:t>
            </a:r>
            <a:r>
              <a:rPr lang="en-US" i="1" dirty="0"/>
              <a:t>http</a:t>
            </a:r>
            <a:r>
              <a:rPr lang="en-US" dirty="0"/>
              <a:t>.</a:t>
            </a:r>
          </a:p>
          <a:p>
            <a:pPr marL="457200" lvl="1" indent="0">
              <a:lnSpc>
                <a:spcPct val="150000"/>
              </a:lnSpc>
              <a:buNone/>
            </a:pPr>
            <a:r>
              <a:rPr lang="en-US" dirty="0"/>
              <a:t> &lt;a </a:t>
            </a:r>
            <a:r>
              <a:rPr lang="en-US" dirty="0" err="1"/>
              <a:t>href</a:t>
            </a:r>
            <a:r>
              <a:rPr lang="en-US" dirty="0"/>
              <a:t> = "mailto: email-address"&gt;Email Text&lt;/a&gt;</a:t>
            </a:r>
          </a:p>
          <a:p>
            <a:pPr>
              <a:lnSpc>
                <a:spcPct val="150000"/>
              </a:lnSpc>
            </a:pPr>
            <a:r>
              <a:rPr lang="en-US" dirty="0"/>
              <a:t> Example:</a:t>
            </a:r>
          </a:p>
          <a:p>
            <a:pPr marL="457200" lvl="1" indent="0">
              <a:lnSpc>
                <a:spcPct val="150000"/>
              </a:lnSpc>
              <a:buNone/>
            </a:pPr>
            <a:r>
              <a:rPr lang="en-US" dirty="0"/>
              <a:t> &lt;a </a:t>
            </a:r>
            <a:r>
              <a:rPr lang="en-US" dirty="0" err="1"/>
              <a:t>href</a:t>
            </a:r>
            <a:r>
              <a:rPr lang="en-US" dirty="0"/>
              <a:t> = "mailto: khojwartikaram@gmail.com"&gt;Click here to email me&lt;/a&gt;</a:t>
            </a:r>
          </a:p>
          <a:p>
            <a:endParaRPr lang="en-US" dirty="0"/>
          </a:p>
        </p:txBody>
      </p:sp>
      <p:sp>
        <p:nvSpPr>
          <p:cNvPr id="4" name="Date Placeholder 3">
            <a:extLst>
              <a:ext uri="{FF2B5EF4-FFF2-40B4-BE49-F238E27FC236}">
                <a16:creationId xmlns:a16="http://schemas.microsoft.com/office/drawing/2014/main" id="{BC010AED-1E80-300B-B9CE-13984EBF606F}"/>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7DD5802-825D-07D0-4711-B966010B194F}"/>
              </a:ext>
            </a:extLst>
          </p:cNvPr>
          <p:cNvSpPr>
            <a:spLocks noGrp="1"/>
          </p:cNvSpPr>
          <p:nvPr>
            <p:ph type="sldNum" sz="quarter" idx="12"/>
          </p:nvPr>
        </p:nvSpPr>
        <p:spPr/>
        <p:txBody>
          <a:bodyPr/>
          <a:lstStyle/>
          <a:p>
            <a:fld id="{B6F15528-21DE-4FAA-801E-634DDDAF4B2B}" type="slidenum">
              <a:rPr lang="en-US" smtClean="0"/>
              <a:t>43</a:t>
            </a:fld>
            <a:endParaRPr lang="en-US"/>
          </a:p>
        </p:txBody>
      </p:sp>
    </p:spTree>
    <p:extLst>
      <p:ext uri="{BB962C8B-B14F-4D97-AF65-F5344CB8AC3E}">
        <p14:creationId xmlns:p14="http://schemas.microsoft.com/office/powerpoint/2010/main" val="8581430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A6813-291A-720F-F912-5162993C28CD}"/>
              </a:ext>
            </a:extLst>
          </p:cNvPr>
          <p:cNvSpPr>
            <a:spLocks noGrp="1"/>
          </p:cNvSpPr>
          <p:nvPr>
            <p:ph type="title"/>
          </p:nvPr>
        </p:nvSpPr>
        <p:spPr/>
        <p:txBody>
          <a:bodyPr/>
          <a:lstStyle/>
          <a:p>
            <a:r>
              <a:rPr lang="en-US" dirty="0"/>
              <a:t>Default Settings</a:t>
            </a:r>
          </a:p>
        </p:txBody>
      </p:sp>
      <p:sp>
        <p:nvSpPr>
          <p:cNvPr id="3" name="Content Placeholder 2">
            <a:extLst>
              <a:ext uri="{FF2B5EF4-FFF2-40B4-BE49-F238E27FC236}">
                <a16:creationId xmlns:a16="http://schemas.microsoft.com/office/drawing/2014/main" id="{72F6BC2B-0FD0-4B39-734D-EB661951375A}"/>
              </a:ext>
            </a:extLst>
          </p:cNvPr>
          <p:cNvSpPr>
            <a:spLocks noGrp="1"/>
          </p:cNvSpPr>
          <p:nvPr>
            <p:ph idx="1"/>
          </p:nvPr>
        </p:nvSpPr>
        <p:spPr/>
        <p:txBody>
          <a:bodyPr/>
          <a:lstStyle/>
          <a:p>
            <a:pPr>
              <a:lnSpc>
                <a:spcPct val="150000"/>
              </a:lnSpc>
            </a:pPr>
            <a:r>
              <a:rPr lang="en-US" dirty="0"/>
              <a:t>We can specify a default email </a:t>
            </a:r>
            <a:r>
              <a:rPr lang="en-US" dirty="0">
                <a:solidFill>
                  <a:srgbClr val="FFFF00"/>
                </a:solidFill>
                <a:highlight>
                  <a:srgbClr val="000080"/>
                </a:highlight>
              </a:rPr>
              <a:t>subject </a:t>
            </a:r>
            <a:r>
              <a:rPr lang="en-US" dirty="0"/>
              <a:t>and email </a:t>
            </a:r>
            <a:r>
              <a:rPr lang="en-US" dirty="0">
                <a:solidFill>
                  <a:srgbClr val="FFFF00"/>
                </a:solidFill>
                <a:highlight>
                  <a:srgbClr val="000080"/>
                </a:highlight>
              </a:rPr>
              <a:t>body</a:t>
            </a:r>
            <a:r>
              <a:rPr lang="en-US" dirty="0">
                <a:highlight>
                  <a:srgbClr val="000080"/>
                </a:highlight>
              </a:rPr>
              <a:t> </a:t>
            </a:r>
            <a:r>
              <a:rPr lang="en-US" dirty="0"/>
              <a:t>along with email address. </a:t>
            </a:r>
          </a:p>
          <a:p>
            <a:pPr>
              <a:lnSpc>
                <a:spcPct val="150000"/>
              </a:lnSpc>
            </a:pPr>
            <a:r>
              <a:rPr lang="en-US" dirty="0"/>
              <a:t>Following is the example to use default subject and body.</a:t>
            </a:r>
          </a:p>
          <a:p>
            <a:pPr marL="457200" lvl="1" indent="0">
              <a:lnSpc>
                <a:spcPct val="150000"/>
              </a:lnSpc>
              <a:buNone/>
            </a:pPr>
            <a:r>
              <a:rPr lang="en-US" dirty="0"/>
              <a:t> &lt;a </a:t>
            </a:r>
            <a:r>
              <a:rPr lang="en-US" dirty="0" err="1"/>
              <a:t>href</a:t>
            </a:r>
            <a:r>
              <a:rPr lang="en-US" dirty="0"/>
              <a:t> = "mailto:khojwartikarm?</a:t>
            </a:r>
            <a:r>
              <a:rPr lang="en-US" dirty="0">
                <a:solidFill>
                  <a:srgbClr val="FFFF00"/>
                </a:solidFill>
                <a:highlight>
                  <a:srgbClr val="00FFFF"/>
                </a:highlight>
              </a:rPr>
              <a:t>subject</a:t>
            </a:r>
            <a:r>
              <a:rPr lang="en-US" dirty="0">
                <a:highlight>
                  <a:srgbClr val="00FFFF"/>
                </a:highlight>
              </a:rPr>
              <a:t> = </a:t>
            </a:r>
            <a:r>
              <a:rPr lang="en-US" dirty="0" err="1">
                <a:highlight>
                  <a:srgbClr val="00FFFF"/>
                </a:highlight>
              </a:rPr>
              <a:t>Feedback&amp;</a:t>
            </a:r>
            <a:r>
              <a:rPr lang="en-US" dirty="0" err="1">
                <a:solidFill>
                  <a:srgbClr val="FFFF00"/>
                </a:solidFill>
                <a:highlight>
                  <a:srgbClr val="00FFFF"/>
                </a:highlight>
              </a:rPr>
              <a:t>body</a:t>
            </a:r>
            <a:r>
              <a:rPr lang="en-US" dirty="0">
                <a:highlight>
                  <a:srgbClr val="00FFFF"/>
                </a:highlight>
              </a:rPr>
              <a:t> </a:t>
            </a:r>
            <a:r>
              <a:rPr lang="en-US" dirty="0"/>
              <a:t>= Message"&gt;Send Email&lt;/a&gt;</a:t>
            </a:r>
          </a:p>
        </p:txBody>
      </p:sp>
      <p:sp>
        <p:nvSpPr>
          <p:cNvPr id="4" name="Date Placeholder 3">
            <a:extLst>
              <a:ext uri="{FF2B5EF4-FFF2-40B4-BE49-F238E27FC236}">
                <a16:creationId xmlns:a16="http://schemas.microsoft.com/office/drawing/2014/main" id="{21AD2DB5-B848-FF33-EF66-A0897C288E1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39B8162-AD85-0FC7-4318-EE85B3A824A8}"/>
              </a:ext>
            </a:extLst>
          </p:cNvPr>
          <p:cNvSpPr>
            <a:spLocks noGrp="1"/>
          </p:cNvSpPr>
          <p:nvPr>
            <p:ph type="sldNum" sz="quarter" idx="12"/>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346311498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CD36-D185-5EE8-62C5-C08368DC3522}"/>
              </a:ext>
            </a:extLst>
          </p:cNvPr>
          <p:cNvSpPr>
            <a:spLocks noGrp="1"/>
          </p:cNvSpPr>
          <p:nvPr>
            <p:ph type="title"/>
          </p:nvPr>
        </p:nvSpPr>
        <p:spPr/>
        <p:txBody>
          <a:bodyPr/>
          <a:lstStyle/>
          <a:p>
            <a:r>
              <a:rPr lang="en-US" sz="3600" dirty="0"/>
              <a:t>Understanding Directories and Directories structure</a:t>
            </a:r>
          </a:p>
        </p:txBody>
      </p:sp>
      <p:sp>
        <p:nvSpPr>
          <p:cNvPr id="3" name="Content Placeholder 2">
            <a:extLst>
              <a:ext uri="{FF2B5EF4-FFF2-40B4-BE49-F238E27FC236}">
                <a16:creationId xmlns:a16="http://schemas.microsoft.com/office/drawing/2014/main" id="{1A8FA875-673E-F9C6-F034-D33341BF4096}"/>
              </a:ext>
            </a:extLst>
          </p:cNvPr>
          <p:cNvSpPr>
            <a:spLocks noGrp="1"/>
          </p:cNvSpPr>
          <p:nvPr>
            <p:ph idx="1"/>
          </p:nvPr>
        </p:nvSpPr>
        <p:spPr/>
        <p:txBody>
          <a:bodyPr/>
          <a:lstStyle/>
          <a:p>
            <a:r>
              <a:rPr lang="en-US" dirty="0"/>
              <a:t> A file </a:t>
            </a:r>
            <a:r>
              <a:rPr lang="en-US" dirty="0">
                <a:solidFill>
                  <a:srgbClr val="FFFF00"/>
                </a:solidFill>
                <a:highlight>
                  <a:srgbClr val="000080"/>
                </a:highlight>
              </a:rPr>
              <a:t>path describes the location of a file in a web site's folder structure</a:t>
            </a:r>
            <a:r>
              <a:rPr lang="en-US" dirty="0">
                <a:highlight>
                  <a:srgbClr val="000080"/>
                </a:highlight>
              </a:rPr>
              <a:t>. </a:t>
            </a:r>
          </a:p>
          <a:p>
            <a:r>
              <a:rPr lang="en-US" dirty="0"/>
              <a:t>Its like an address of a file which helps the web browser to access the files. </a:t>
            </a:r>
          </a:p>
          <a:p>
            <a:r>
              <a:rPr lang="en-US" dirty="0">
                <a:solidFill>
                  <a:srgbClr val="FFFF00"/>
                </a:solidFill>
                <a:highlight>
                  <a:srgbClr val="FF0000"/>
                </a:highlight>
              </a:rPr>
              <a:t>File paths are used to link external resources </a:t>
            </a:r>
            <a:r>
              <a:rPr lang="en-US" dirty="0"/>
              <a:t>such as images, videos, style sheets, JavaScript, displaying other web pages etc.</a:t>
            </a:r>
          </a:p>
          <a:p>
            <a:r>
              <a:rPr lang="en-US" dirty="0"/>
              <a:t> To insert a file in a web page its </a:t>
            </a:r>
            <a:r>
              <a:rPr lang="en-US" dirty="0">
                <a:solidFill>
                  <a:srgbClr val="FFFF00"/>
                </a:solidFill>
                <a:highlight>
                  <a:srgbClr val="000080"/>
                </a:highlight>
              </a:rPr>
              <a:t>source must be known</a:t>
            </a:r>
            <a:r>
              <a:rPr lang="en-US" dirty="0"/>
              <a:t>. For example, </a:t>
            </a:r>
          </a:p>
          <a:p>
            <a:pPr lvl="1">
              <a:buFont typeface="Courier New" panose="02070309020205020404" pitchFamily="49" charset="0"/>
              <a:buChar char="o"/>
            </a:pPr>
            <a:r>
              <a:rPr lang="en-US" dirty="0"/>
              <a:t>the syntax </a:t>
            </a:r>
            <a:r>
              <a:rPr lang="en-US" b="1" dirty="0"/>
              <a:t>(&lt;</a:t>
            </a:r>
            <a:r>
              <a:rPr lang="en-US" b="1" dirty="0" err="1"/>
              <a:t>img</a:t>
            </a:r>
            <a:r>
              <a:rPr lang="en-US" b="1" dirty="0"/>
              <a:t> </a:t>
            </a:r>
            <a:r>
              <a:rPr lang="en-US" b="1" dirty="0" err="1">
                <a:solidFill>
                  <a:srgbClr val="FFFF00"/>
                </a:solidFill>
                <a:highlight>
                  <a:srgbClr val="800080"/>
                </a:highlight>
              </a:rPr>
              <a:t>src</a:t>
            </a:r>
            <a:r>
              <a:rPr lang="en-US" b="1" dirty="0">
                <a:solidFill>
                  <a:srgbClr val="FFFF00"/>
                </a:solidFill>
                <a:highlight>
                  <a:srgbClr val="800080"/>
                </a:highlight>
              </a:rPr>
              <a:t>=” ” </a:t>
            </a:r>
            <a:r>
              <a:rPr lang="en-US" b="1" dirty="0"/>
              <a:t>&gt;) </a:t>
            </a:r>
            <a:r>
              <a:rPr lang="en-US" dirty="0"/>
              <a:t>is used to insert an image file, where the path of the file is mentioned in the source (</a:t>
            </a:r>
            <a:r>
              <a:rPr lang="en-US" dirty="0" err="1"/>
              <a:t>src</a:t>
            </a:r>
            <a:r>
              <a:rPr lang="en-US" dirty="0"/>
              <a:t>). </a:t>
            </a:r>
          </a:p>
        </p:txBody>
      </p:sp>
      <p:sp>
        <p:nvSpPr>
          <p:cNvPr id="4" name="Date Placeholder 3">
            <a:extLst>
              <a:ext uri="{FF2B5EF4-FFF2-40B4-BE49-F238E27FC236}">
                <a16:creationId xmlns:a16="http://schemas.microsoft.com/office/drawing/2014/main" id="{3959AB6C-8BCA-CBB4-AEF3-B01FF87C1C01}"/>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906A724-5264-8BE9-7FB3-8BA547B8E5A7}"/>
              </a:ext>
            </a:extLst>
          </p:cNvPr>
          <p:cNvSpPr>
            <a:spLocks noGrp="1"/>
          </p:cNvSpPr>
          <p:nvPr>
            <p:ph type="sldNum" sz="quarter" idx="12"/>
          </p:nvPr>
        </p:nvSpPr>
        <p:spPr/>
        <p:txBody>
          <a:bodyPr/>
          <a:lstStyle/>
          <a:p>
            <a:fld id="{B6F15528-21DE-4FAA-801E-634DDDAF4B2B}" type="slidenum">
              <a:rPr lang="en-US" smtClean="0"/>
              <a:t>45</a:t>
            </a:fld>
            <a:endParaRPr lang="en-US"/>
          </a:p>
        </p:txBody>
      </p:sp>
    </p:spTree>
    <p:extLst>
      <p:ext uri="{BB962C8B-B14F-4D97-AF65-F5344CB8AC3E}">
        <p14:creationId xmlns:p14="http://schemas.microsoft.com/office/powerpoint/2010/main" val="34209718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B3040F-207F-C099-06D6-028A403F2DC6}"/>
              </a:ext>
            </a:extLst>
          </p:cNvPr>
          <p:cNvPicPr>
            <a:picLocks noChangeAspect="1"/>
          </p:cNvPicPr>
          <p:nvPr/>
        </p:nvPicPr>
        <p:blipFill>
          <a:blip r:embed="rId2"/>
          <a:stretch>
            <a:fillRect/>
          </a:stretch>
        </p:blipFill>
        <p:spPr>
          <a:xfrm>
            <a:off x="527860" y="1912725"/>
            <a:ext cx="11136279" cy="3038899"/>
          </a:xfrm>
          <a:prstGeom prst="rect">
            <a:avLst/>
          </a:prstGeom>
        </p:spPr>
      </p:pic>
      <p:sp>
        <p:nvSpPr>
          <p:cNvPr id="2" name="Date Placeholder 1">
            <a:extLst>
              <a:ext uri="{FF2B5EF4-FFF2-40B4-BE49-F238E27FC236}">
                <a16:creationId xmlns:a16="http://schemas.microsoft.com/office/drawing/2014/main" id="{B72A9844-6DAB-3220-94E7-B9906CF3D082}"/>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30C799DC-86A7-FB3D-F2DD-6B1746573906}"/>
              </a:ext>
            </a:extLst>
          </p:cNvPr>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6191359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617C2-A73C-3903-CF3D-5A005D2B496C}"/>
              </a:ext>
            </a:extLst>
          </p:cNvPr>
          <p:cNvSpPr>
            <a:spLocks noGrp="1"/>
          </p:cNvSpPr>
          <p:nvPr>
            <p:ph type="title"/>
          </p:nvPr>
        </p:nvSpPr>
        <p:spPr/>
        <p:txBody>
          <a:bodyPr/>
          <a:lstStyle/>
          <a:p>
            <a:r>
              <a:rPr lang="en-US" dirty="0"/>
              <a:t>File paths are of two types: </a:t>
            </a:r>
          </a:p>
        </p:txBody>
      </p:sp>
      <p:sp>
        <p:nvSpPr>
          <p:cNvPr id="3" name="Content Placeholder 2">
            <a:extLst>
              <a:ext uri="{FF2B5EF4-FFF2-40B4-BE49-F238E27FC236}">
                <a16:creationId xmlns:a16="http://schemas.microsoft.com/office/drawing/2014/main" id="{B033713A-068F-B66E-3CF4-86E90A1F6DCC}"/>
              </a:ext>
            </a:extLst>
          </p:cNvPr>
          <p:cNvSpPr>
            <a:spLocks noGrp="1"/>
          </p:cNvSpPr>
          <p:nvPr>
            <p:ph idx="1"/>
          </p:nvPr>
        </p:nvSpPr>
        <p:spPr/>
        <p:txBody>
          <a:bodyPr/>
          <a:lstStyle/>
          <a:p>
            <a:pPr marL="457200" indent="-457200">
              <a:lnSpc>
                <a:spcPct val="150000"/>
              </a:lnSpc>
              <a:buFont typeface="+mj-lt"/>
              <a:buAutoNum type="arabicPeriod"/>
            </a:pPr>
            <a:r>
              <a:rPr lang="en-US" dirty="0"/>
              <a:t> Absolute File Paths</a:t>
            </a:r>
          </a:p>
          <a:p>
            <a:pPr marL="457200" indent="-457200">
              <a:lnSpc>
                <a:spcPct val="150000"/>
              </a:lnSpc>
              <a:buFont typeface="+mj-lt"/>
              <a:buAutoNum type="arabicPeriod"/>
            </a:pPr>
            <a:r>
              <a:rPr lang="en-US" dirty="0"/>
              <a:t> Relative File Paths</a:t>
            </a:r>
          </a:p>
        </p:txBody>
      </p:sp>
      <p:sp>
        <p:nvSpPr>
          <p:cNvPr id="4" name="Date Placeholder 3">
            <a:extLst>
              <a:ext uri="{FF2B5EF4-FFF2-40B4-BE49-F238E27FC236}">
                <a16:creationId xmlns:a16="http://schemas.microsoft.com/office/drawing/2014/main" id="{3BCC76FA-7BB2-CAED-E731-18E66C74A5E1}"/>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F0E8FF8-A338-8060-C7E5-216EE0B53E38}"/>
              </a:ext>
            </a:extLst>
          </p:cNvPr>
          <p:cNvSpPr>
            <a:spLocks noGrp="1"/>
          </p:cNvSpPr>
          <p:nvPr>
            <p:ph type="sldNum" sz="quarter" idx="12"/>
          </p:nvPr>
        </p:nvSpPr>
        <p:spPr/>
        <p:txBody>
          <a:bodyPr/>
          <a:lstStyle/>
          <a:p>
            <a:fld id="{B6F15528-21DE-4FAA-801E-634DDDAF4B2B}" type="slidenum">
              <a:rPr lang="en-US" smtClean="0"/>
              <a:t>47</a:t>
            </a:fld>
            <a:endParaRPr lang="en-US"/>
          </a:p>
        </p:txBody>
      </p:sp>
    </p:spTree>
    <p:extLst>
      <p:ext uri="{BB962C8B-B14F-4D97-AF65-F5344CB8AC3E}">
        <p14:creationId xmlns:p14="http://schemas.microsoft.com/office/powerpoint/2010/main" val="19053947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D26E-95BC-D206-1E33-26A811429E61}"/>
              </a:ext>
            </a:extLst>
          </p:cNvPr>
          <p:cNvSpPr>
            <a:spLocks noGrp="1"/>
          </p:cNvSpPr>
          <p:nvPr>
            <p:ph type="title"/>
          </p:nvPr>
        </p:nvSpPr>
        <p:spPr/>
        <p:txBody>
          <a:bodyPr/>
          <a:lstStyle/>
          <a:p>
            <a:r>
              <a:rPr lang="en-US" dirty="0"/>
              <a:t>Absolute File Paths:</a:t>
            </a:r>
          </a:p>
        </p:txBody>
      </p:sp>
      <p:sp>
        <p:nvSpPr>
          <p:cNvPr id="3" name="Content Placeholder 2">
            <a:extLst>
              <a:ext uri="{FF2B5EF4-FFF2-40B4-BE49-F238E27FC236}">
                <a16:creationId xmlns:a16="http://schemas.microsoft.com/office/drawing/2014/main" id="{3ED42581-9A2D-719D-DC88-C9A9C1ADB2FE}"/>
              </a:ext>
            </a:extLst>
          </p:cNvPr>
          <p:cNvSpPr>
            <a:spLocks noGrp="1"/>
          </p:cNvSpPr>
          <p:nvPr>
            <p:ph idx="1"/>
          </p:nvPr>
        </p:nvSpPr>
        <p:spPr/>
        <p:txBody>
          <a:bodyPr>
            <a:normAutofit fontScale="92500" lnSpcReduction="20000"/>
          </a:bodyPr>
          <a:lstStyle/>
          <a:p>
            <a:r>
              <a:rPr lang="en-US" dirty="0"/>
              <a:t> It </a:t>
            </a:r>
            <a:r>
              <a:rPr lang="en-US" dirty="0">
                <a:solidFill>
                  <a:srgbClr val="FFFF00"/>
                </a:solidFill>
                <a:highlight>
                  <a:srgbClr val="00FF00"/>
                </a:highlight>
              </a:rPr>
              <a:t>describes the full address(URL) </a:t>
            </a:r>
            <a:r>
              <a:rPr lang="en-US" dirty="0"/>
              <a:t>to access an internet file. </a:t>
            </a:r>
          </a:p>
          <a:p>
            <a:r>
              <a:rPr lang="en-US" dirty="0"/>
              <a:t>Example: </a:t>
            </a: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DOCTYPE</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r>
              <a:rPr lang="en-US" b="0" dirty="0">
                <a:solidFill>
                  <a:srgbClr val="D4D4D4"/>
                </a:solidFill>
                <a:effectLst/>
                <a:latin typeface="Consolas" panose="020B0609020204030204" pitchFamily="49" charset="0"/>
              </a:rPr>
              <a:t>Absolute file path</a:t>
            </a: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title</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head</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"https://www.schems.edu.np/themes/schems/images/logo.png"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alt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SchEMS</a:t>
            </a:r>
            <a:r>
              <a:rPr lang="en-US" b="0" dirty="0">
                <a:solidFill>
                  <a:srgbClr val="CE9178"/>
                </a:solidFill>
                <a:effectLst/>
                <a:latin typeface="Consolas" panose="020B0609020204030204" pitchFamily="49" charset="0"/>
              </a:rPr>
              <a: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body</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400050" lvl="1" indent="0">
              <a:buNone/>
            </a:pPr>
            <a:r>
              <a:rPr lang="en-US" b="0" dirty="0">
                <a:solidFill>
                  <a:srgbClr val="808080"/>
                </a:solidFill>
                <a:effectLst/>
                <a:latin typeface="Consolas" panose="020B0609020204030204" pitchFamily="49" charset="0"/>
              </a:rPr>
              <a:t>&lt;/</a:t>
            </a:r>
            <a:r>
              <a:rPr lang="en-US" b="0" dirty="0">
                <a:solidFill>
                  <a:srgbClr val="569CD6"/>
                </a:solidFill>
                <a:effectLst/>
                <a:latin typeface="Consolas" panose="020B0609020204030204" pitchFamily="49" charset="0"/>
              </a:rPr>
              <a:t>html</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0" indent="0">
              <a:buNone/>
            </a:pPr>
            <a:endParaRPr lang="en-US" dirty="0"/>
          </a:p>
        </p:txBody>
      </p:sp>
      <p:sp>
        <p:nvSpPr>
          <p:cNvPr id="4" name="Date Placeholder 3">
            <a:extLst>
              <a:ext uri="{FF2B5EF4-FFF2-40B4-BE49-F238E27FC236}">
                <a16:creationId xmlns:a16="http://schemas.microsoft.com/office/drawing/2014/main" id="{D549A89D-807D-9B77-2204-F0E5B1C48D00}"/>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0037631-9FD8-58B3-4CEC-099C9EA7E114}"/>
              </a:ext>
            </a:extLst>
          </p:cNvPr>
          <p:cNvSpPr>
            <a:spLocks noGrp="1"/>
          </p:cNvSpPr>
          <p:nvPr>
            <p:ph type="sldNum" sz="quarter" idx="12"/>
          </p:nvPr>
        </p:nvSpPr>
        <p:spPr/>
        <p:txBody>
          <a:bodyPr/>
          <a:lstStyle/>
          <a:p>
            <a:fld id="{B6F15528-21DE-4FAA-801E-634DDDAF4B2B}" type="slidenum">
              <a:rPr lang="en-US" smtClean="0"/>
              <a:t>48</a:t>
            </a:fld>
            <a:endParaRPr lang="en-US"/>
          </a:p>
        </p:txBody>
      </p:sp>
    </p:spTree>
    <p:extLst>
      <p:ext uri="{BB962C8B-B14F-4D97-AF65-F5344CB8AC3E}">
        <p14:creationId xmlns:p14="http://schemas.microsoft.com/office/powerpoint/2010/main" val="188751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159E-B008-141A-87B2-C71B2B8AD1C8}"/>
              </a:ext>
            </a:extLst>
          </p:cNvPr>
          <p:cNvSpPr>
            <a:spLocks noGrp="1"/>
          </p:cNvSpPr>
          <p:nvPr>
            <p:ph type="title"/>
          </p:nvPr>
        </p:nvSpPr>
        <p:spPr/>
        <p:txBody>
          <a:bodyPr/>
          <a:lstStyle/>
          <a:p>
            <a:r>
              <a:rPr lang="en-US" dirty="0"/>
              <a:t> Relative File Path</a:t>
            </a:r>
          </a:p>
        </p:txBody>
      </p:sp>
      <p:sp>
        <p:nvSpPr>
          <p:cNvPr id="3" name="Content Placeholder 2">
            <a:extLst>
              <a:ext uri="{FF2B5EF4-FFF2-40B4-BE49-F238E27FC236}">
                <a16:creationId xmlns:a16="http://schemas.microsoft.com/office/drawing/2014/main" id="{D19F594C-235B-7777-9E9C-A6BA247C40F5}"/>
              </a:ext>
            </a:extLst>
          </p:cNvPr>
          <p:cNvSpPr>
            <a:spLocks noGrp="1"/>
          </p:cNvSpPr>
          <p:nvPr>
            <p:ph idx="1"/>
          </p:nvPr>
        </p:nvSpPr>
        <p:spPr/>
        <p:txBody>
          <a:bodyPr>
            <a:normAutofit fontScale="92500" lnSpcReduction="20000"/>
          </a:bodyPr>
          <a:lstStyle/>
          <a:p>
            <a:pPr>
              <a:lnSpc>
                <a:spcPct val="110000"/>
              </a:lnSpc>
            </a:pPr>
            <a:r>
              <a:rPr lang="en-US" dirty="0"/>
              <a:t> It describes the path of the file relative to the location of the current web page file.</a:t>
            </a:r>
          </a:p>
          <a:p>
            <a:pPr>
              <a:lnSpc>
                <a:spcPct val="110000"/>
              </a:lnSpc>
            </a:pPr>
            <a:r>
              <a:rPr lang="en-US" dirty="0"/>
              <a:t> Below Example  shows the path of the file present </a:t>
            </a:r>
          </a:p>
          <a:p>
            <a:pPr marL="800100" lvl="1" indent="-342900">
              <a:lnSpc>
                <a:spcPct val="110000"/>
              </a:lnSpc>
              <a:buFont typeface="+mj-lt"/>
              <a:buAutoNum type="alphaLcPeriod"/>
            </a:pPr>
            <a:r>
              <a:rPr lang="en-US" dirty="0"/>
              <a:t>in the </a:t>
            </a:r>
            <a:r>
              <a:rPr lang="en-US" i="1" dirty="0"/>
              <a:t>same</a:t>
            </a:r>
            <a:r>
              <a:rPr lang="en-US" dirty="0"/>
              <a:t> folder of the current web page file. </a:t>
            </a:r>
          </a:p>
          <a:p>
            <a:pPr marL="857250" lvl="2" indent="0">
              <a:lnSpc>
                <a:spcPct val="110000"/>
              </a:lnSpc>
              <a:buNone/>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”logo1.jpeg”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alt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”NCIT”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a:p>
            <a:pPr marL="800100" lvl="1" indent="-342900">
              <a:lnSpc>
                <a:spcPct val="110000"/>
              </a:lnSpc>
              <a:buFont typeface="+mj-lt"/>
              <a:buAutoNum type="alphaLcPeriod"/>
            </a:pPr>
            <a:r>
              <a:rPr lang="en-US" dirty="0"/>
              <a:t> in the </a:t>
            </a:r>
            <a:r>
              <a:rPr lang="en-US" i="1" dirty="0" err="1"/>
              <a:t>img</a:t>
            </a:r>
            <a:r>
              <a:rPr lang="en-US" dirty="0"/>
              <a:t> folder in the </a:t>
            </a:r>
            <a:r>
              <a:rPr lang="en-US" dirty="0" err="1"/>
              <a:t>the</a:t>
            </a:r>
            <a:r>
              <a:rPr lang="en-US" dirty="0"/>
              <a:t> current folder where web page file exists.</a:t>
            </a:r>
          </a:p>
          <a:p>
            <a:pPr marL="857250" lvl="2" indent="0">
              <a:lnSpc>
                <a:spcPct val="110000"/>
              </a:lnSpc>
              <a:buNone/>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/logo2.jpeg”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alt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”NCIT”</a:t>
            </a:r>
            <a:r>
              <a:rPr lang="en-US" b="0" dirty="0">
                <a:solidFill>
                  <a:srgbClr val="808080"/>
                </a:solidFill>
                <a:effectLst/>
                <a:latin typeface="Consolas" panose="020B0609020204030204" pitchFamily="49" charset="0"/>
              </a:rPr>
              <a:t>&gt;</a:t>
            </a:r>
            <a:endParaRPr lang="en-US" dirty="0"/>
          </a:p>
          <a:p>
            <a:pPr marL="800100" lvl="1" indent="-342900">
              <a:lnSpc>
                <a:spcPct val="110000"/>
              </a:lnSpc>
              <a:buFont typeface="+mj-lt"/>
              <a:buAutoNum type="alphaLcPeriod"/>
            </a:pPr>
            <a:r>
              <a:rPr lang="en-US" dirty="0"/>
              <a:t>in the a folder one level above current web page file.</a:t>
            </a:r>
          </a:p>
          <a:p>
            <a:pPr marL="800100" lvl="2" indent="0">
              <a:lnSpc>
                <a:spcPct val="110000"/>
              </a:lnSpc>
              <a:buNone/>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”../images/logo.png”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alt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”NCIT”</a:t>
            </a:r>
            <a:r>
              <a:rPr lang="en-US" b="0" dirty="0">
                <a:solidFill>
                  <a:srgbClr val="808080"/>
                </a:solidFill>
                <a:effectLst/>
                <a:latin typeface="Consolas" panose="020B0609020204030204" pitchFamily="49" charset="0"/>
              </a:rPr>
              <a:t>&gt;</a:t>
            </a:r>
            <a:endParaRPr lang="en-US" dirty="0"/>
          </a:p>
          <a:p>
            <a:pPr marL="800100" lvl="1" indent="-342900">
              <a:lnSpc>
                <a:spcPct val="110000"/>
              </a:lnSpc>
              <a:buFont typeface="+mj-lt"/>
              <a:buAutoNum type="alphaLcPeriod"/>
            </a:pPr>
            <a:r>
              <a:rPr lang="en-US" dirty="0"/>
              <a:t> in the images folder located at the root of the current web:</a:t>
            </a:r>
          </a:p>
          <a:p>
            <a:pPr marL="857250" lvl="2" indent="0">
              <a:lnSpc>
                <a:spcPct val="110000"/>
              </a:lnSpc>
              <a:buNone/>
            </a:pPr>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”/images/logo.png”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alt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”logo”</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”NCIT”</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
        <p:nvSpPr>
          <p:cNvPr id="4" name="Date Placeholder 3">
            <a:extLst>
              <a:ext uri="{FF2B5EF4-FFF2-40B4-BE49-F238E27FC236}">
                <a16:creationId xmlns:a16="http://schemas.microsoft.com/office/drawing/2014/main" id="{2F41B975-925A-6493-3C26-24F21E7BA6D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AFA8217-6F89-1D9F-C99A-6909CF326678}"/>
              </a:ext>
            </a:extLst>
          </p:cNvPr>
          <p:cNvSpPr>
            <a:spLocks noGrp="1"/>
          </p:cNvSpPr>
          <p:nvPr>
            <p:ph type="sldNum" sz="quarter" idx="12"/>
          </p:nvPr>
        </p:nvSpPr>
        <p:spPr/>
        <p:txBody>
          <a:bodyPr/>
          <a:lstStyle/>
          <a:p>
            <a:fld id="{B6F15528-21DE-4FAA-801E-634DDDAF4B2B}" type="slidenum">
              <a:rPr lang="en-US" smtClean="0"/>
              <a:t>49</a:t>
            </a:fld>
            <a:endParaRPr lang="en-US"/>
          </a:p>
        </p:txBody>
      </p:sp>
    </p:spTree>
    <p:extLst>
      <p:ext uri="{BB962C8B-B14F-4D97-AF65-F5344CB8AC3E}">
        <p14:creationId xmlns:p14="http://schemas.microsoft.com/office/powerpoint/2010/main" val="273692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AE6A5-59EE-A0EC-DA82-43570A040CD1}"/>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BA1A454-793F-38D6-9AD6-C12A66709C31}"/>
              </a:ext>
            </a:extLst>
          </p:cNvPr>
          <p:cNvSpPr>
            <a:spLocks noGrp="1"/>
          </p:cNvSpPr>
          <p:nvPr>
            <p:ph idx="1"/>
          </p:nvPr>
        </p:nvSpPr>
        <p:spPr/>
        <p:txBody>
          <a:bodyPr>
            <a:normAutofit/>
          </a:bodyPr>
          <a:lstStyle/>
          <a:p>
            <a:pPr marL="0" indent="0">
              <a:buNone/>
            </a:pPr>
            <a:r>
              <a:rPr lang="en-US" dirty="0"/>
              <a:t>&lt;!DOCTYPE html&gt;</a:t>
            </a:r>
          </a:p>
          <a:p>
            <a:pPr marL="0" indent="0">
              <a:buNone/>
            </a:pPr>
            <a:r>
              <a:rPr lang="en-US" dirty="0"/>
              <a:t> &lt;html&gt;</a:t>
            </a:r>
          </a:p>
          <a:p>
            <a:pPr marL="400050" lvl="1" indent="0">
              <a:buNone/>
            </a:pPr>
            <a:r>
              <a:rPr lang="en-US" dirty="0"/>
              <a:t> &lt;head&gt;</a:t>
            </a:r>
          </a:p>
          <a:p>
            <a:pPr marL="800100" lvl="2" indent="0">
              <a:buNone/>
            </a:pPr>
            <a:r>
              <a:rPr lang="en-US" dirty="0"/>
              <a:t> &lt;title&gt;Page Title&lt;/title&gt;</a:t>
            </a:r>
          </a:p>
          <a:p>
            <a:pPr marL="400050" lvl="1" indent="0">
              <a:buNone/>
            </a:pPr>
            <a:r>
              <a:rPr lang="en-US" dirty="0"/>
              <a:t> &lt;/head&gt;</a:t>
            </a:r>
          </a:p>
          <a:p>
            <a:pPr marL="400050" lvl="1" indent="0">
              <a:buNone/>
            </a:pPr>
            <a:r>
              <a:rPr lang="en-US" dirty="0"/>
              <a:t> &lt;body&gt;</a:t>
            </a:r>
          </a:p>
          <a:p>
            <a:pPr marL="800100" lvl="2" indent="0">
              <a:buNone/>
            </a:pPr>
            <a:r>
              <a:rPr lang="en-US" dirty="0"/>
              <a:t> &lt;h1&gt;My First Heading&lt;/h1&gt;</a:t>
            </a:r>
          </a:p>
          <a:p>
            <a:pPr marL="800100" lvl="2" indent="0">
              <a:buNone/>
            </a:pPr>
            <a:r>
              <a:rPr lang="en-US" dirty="0"/>
              <a:t> &lt;p&gt;My first paragraph.&lt;/p&gt;</a:t>
            </a:r>
          </a:p>
          <a:p>
            <a:pPr marL="400050" lvl="1" indent="0">
              <a:buNone/>
            </a:pPr>
            <a:r>
              <a:rPr lang="en-US" dirty="0"/>
              <a:t> &lt;/body&gt;</a:t>
            </a:r>
          </a:p>
          <a:p>
            <a:pPr marL="0" indent="0">
              <a:buNone/>
            </a:pPr>
            <a:r>
              <a:rPr lang="en-US" dirty="0"/>
              <a:t> &lt;/html&gt;</a:t>
            </a:r>
          </a:p>
        </p:txBody>
      </p:sp>
      <p:sp>
        <p:nvSpPr>
          <p:cNvPr id="4" name="Date Placeholder 3">
            <a:extLst>
              <a:ext uri="{FF2B5EF4-FFF2-40B4-BE49-F238E27FC236}">
                <a16:creationId xmlns:a16="http://schemas.microsoft.com/office/drawing/2014/main" id="{6BA07984-6C4A-CEC9-0EBA-65DDAF2CF3A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C2E88F9D-373A-8CBE-3183-6BC2FECCBB94}"/>
              </a:ext>
            </a:extLst>
          </p:cNvPr>
          <p:cNvSpPr>
            <a:spLocks noGrp="1"/>
          </p:cNvSpPr>
          <p:nvPr>
            <p:ph type="sldNum" sz="quarter" idx="12"/>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9746708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029200" y="2846197"/>
            <a:ext cx="1017269" cy="452755"/>
          </a:xfrm>
          <a:prstGeom prst="rect">
            <a:avLst/>
          </a:prstGeom>
        </p:spPr>
        <p:txBody>
          <a:bodyPr vert="horz" wrap="square" lIns="0" tIns="12700" rIns="0" bIns="0" rtlCol="0">
            <a:spAutoFit/>
          </a:bodyPr>
          <a:lstStyle/>
          <a:p>
            <a:pPr marL="12700">
              <a:lnSpc>
                <a:spcPct val="100000"/>
              </a:lnSpc>
              <a:spcBef>
                <a:spcPts val="100"/>
              </a:spcBef>
            </a:pPr>
            <a:r>
              <a:rPr sz="2800" b="1" dirty="0">
                <a:solidFill>
                  <a:srgbClr val="EBEBEB"/>
                </a:solidFill>
                <a:latin typeface="Tahoma"/>
                <a:cs typeface="Tahoma"/>
              </a:rPr>
              <a:t>Day</a:t>
            </a:r>
            <a:r>
              <a:rPr sz="2800" b="1" spc="-90" dirty="0">
                <a:solidFill>
                  <a:srgbClr val="EBEBEB"/>
                </a:solidFill>
                <a:latin typeface="Tahoma"/>
                <a:cs typeface="Tahoma"/>
              </a:rPr>
              <a:t> </a:t>
            </a:r>
            <a:r>
              <a:rPr sz="2800" b="1" spc="-215" dirty="0">
                <a:solidFill>
                  <a:srgbClr val="EBEBEB"/>
                </a:solidFill>
                <a:latin typeface="Tahoma"/>
                <a:cs typeface="Tahoma"/>
              </a:rPr>
              <a:t>5</a:t>
            </a:r>
            <a:endParaRPr sz="2800" dirty="0">
              <a:latin typeface="Tahoma"/>
              <a:cs typeface="Tahoma"/>
            </a:endParaRPr>
          </a:p>
        </p:txBody>
      </p:sp>
      <p:sp>
        <p:nvSpPr>
          <p:cNvPr id="4" name="Date Placeholder 3">
            <a:extLst>
              <a:ext uri="{FF2B5EF4-FFF2-40B4-BE49-F238E27FC236}">
                <a16:creationId xmlns:a16="http://schemas.microsoft.com/office/drawing/2014/main" id="{F7EF75C6-9C52-0165-3239-05E4A1468AD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6C1F9DC-2F46-07B7-5CBC-78339D1E30C2}"/>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50</a:t>
            </a:fld>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0" y="2846197"/>
            <a:ext cx="6248400"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EBEBEB"/>
                </a:solidFill>
                <a:latin typeface="Tahoma"/>
                <a:cs typeface="Tahoma"/>
              </a:rPr>
              <a:t>2.4 Images, Audio and Video</a:t>
            </a:r>
            <a:endParaRPr sz="2800" dirty="0">
              <a:latin typeface="Tahoma"/>
              <a:cs typeface="Tahoma"/>
            </a:endParaRPr>
          </a:p>
        </p:txBody>
      </p:sp>
      <p:sp>
        <p:nvSpPr>
          <p:cNvPr id="4" name="Date Placeholder 3">
            <a:extLst>
              <a:ext uri="{FF2B5EF4-FFF2-40B4-BE49-F238E27FC236}">
                <a16:creationId xmlns:a16="http://schemas.microsoft.com/office/drawing/2014/main" id="{23EA3D22-45D1-894E-2887-66FE6613670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2E738A9E-AD00-FE83-9917-E46323BE96B2}"/>
              </a:ext>
            </a:extLst>
          </p:cNvPr>
          <p:cNvSpPr>
            <a:spLocks noGrp="1"/>
          </p:cNvSpPr>
          <p:nvPr>
            <p:ph type="sldNum" sz="quarter" idx="12"/>
          </p:nvPr>
        </p:nvSpPr>
        <p:spPr/>
        <p:txBody>
          <a:bodyPr/>
          <a:lstStyle/>
          <a:p>
            <a:fld id="{B6F15528-21DE-4FAA-801E-634DDDAF4B2B}" type="slidenum">
              <a:rPr lang="en-US" smtClean="0"/>
              <a:t>51</a:t>
            </a:fld>
            <a:endParaRPr lang="en-US"/>
          </a:p>
        </p:txBody>
      </p:sp>
    </p:spTree>
    <p:extLst>
      <p:ext uri="{BB962C8B-B14F-4D97-AF65-F5344CB8AC3E}">
        <p14:creationId xmlns:p14="http://schemas.microsoft.com/office/powerpoint/2010/main" val="2927450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0A6BF-9D02-BEA8-4CD5-21C0ABC624A0}"/>
              </a:ext>
            </a:extLst>
          </p:cNvPr>
          <p:cNvSpPr>
            <a:spLocks noGrp="1"/>
          </p:cNvSpPr>
          <p:nvPr>
            <p:ph type="title"/>
          </p:nvPr>
        </p:nvSpPr>
        <p:spPr/>
        <p:txBody>
          <a:bodyPr/>
          <a:lstStyle/>
          <a:p>
            <a:r>
              <a:rPr lang="en-US" dirty="0"/>
              <a:t>Inserting an image </a:t>
            </a:r>
          </a:p>
        </p:txBody>
      </p:sp>
      <p:sp>
        <p:nvSpPr>
          <p:cNvPr id="3" name="Content Placeholder 2">
            <a:extLst>
              <a:ext uri="{FF2B5EF4-FFF2-40B4-BE49-F238E27FC236}">
                <a16:creationId xmlns:a16="http://schemas.microsoft.com/office/drawing/2014/main" id="{DB8EE164-EC2B-0109-D532-178D53E48893}"/>
              </a:ext>
            </a:extLst>
          </p:cNvPr>
          <p:cNvSpPr>
            <a:spLocks noGrp="1"/>
          </p:cNvSpPr>
          <p:nvPr>
            <p:ph idx="1"/>
          </p:nvPr>
        </p:nvSpPr>
        <p:spPr/>
        <p:txBody>
          <a:bodyPr>
            <a:normAutofit fontScale="77500" lnSpcReduction="20000"/>
          </a:bodyPr>
          <a:lstStyle/>
          <a:p>
            <a:pPr>
              <a:lnSpc>
                <a:spcPct val="120000"/>
              </a:lnSpc>
            </a:pPr>
            <a:r>
              <a:rPr lang="en-US" dirty="0"/>
              <a:t>The HTML </a:t>
            </a:r>
            <a:r>
              <a:rPr lang="en-US" b="1" dirty="0"/>
              <a:t>&lt;</a:t>
            </a:r>
            <a:r>
              <a:rPr lang="en-US" b="1" dirty="0" err="1"/>
              <a:t>img</a:t>
            </a:r>
            <a:r>
              <a:rPr lang="en-US" b="1" dirty="0"/>
              <a:t>&gt; </a:t>
            </a:r>
            <a:r>
              <a:rPr lang="en-US" dirty="0"/>
              <a:t>tag is </a:t>
            </a:r>
            <a:r>
              <a:rPr lang="en-US" dirty="0">
                <a:solidFill>
                  <a:srgbClr val="FFFF00"/>
                </a:solidFill>
                <a:highlight>
                  <a:srgbClr val="FF0000"/>
                </a:highlight>
              </a:rPr>
              <a:t>used to embed an image in a web page. </a:t>
            </a:r>
          </a:p>
          <a:p>
            <a:pPr>
              <a:lnSpc>
                <a:spcPct val="120000"/>
              </a:lnSpc>
            </a:pPr>
            <a:r>
              <a:rPr lang="en-US" dirty="0">
                <a:solidFill>
                  <a:srgbClr val="FFFF00"/>
                </a:solidFill>
                <a:highlight>
                  <a:srgbClr val="00FF00"/>
                </a:highlight>
              </a:rPr>
              <a:t>Images are not technically inserted into a web page; images are linked to web pages.</a:t>
            </a:r>
            <a:r>
              <a:rPr lang="en-US" dirty="0">
                <a:highlight>
                  <a:srgbClr val="00FF00"/>
                </a:highlight>
              </a:rPr>
              <a:t> </a:t>
            </a:r>
          </a:p>
          <a:p>
            <a:pPr>
              <a:lnSpc>
                <a:spcPct val="120000"/>
              </a:lnSpc>
            </a:pPr>
            <a:r>
              <a:rPr lang="en-US" dirty="0"/>
              <a:t>The </a:t>
            </a:r>
            <a:r>
              <a:rPr lang="en-US" b="1" dirty="0"/>
              <a:t>&lt;</a:t>
            </a:r>
            <a:r>
              <a:rPr lang="en-US" b="1" dirty="0" err="1"/>
              <a:t>img</a:t>
            </a:r>
            <a:r>
              <a:rPr lang="en-US" b="1" dirty="0"/>
              <a:t>&gt; </a:t>
            </a:r>
            <a:r>
              <a:rPr lang="en-US" dirty="0"/>
              <a:t>tag </a:t>
            </a:r>
            <a:r>
              <a:rPr lang="en-US" dirty="0">
                <a:solidFill>
                  <a:srgbClr val="FFFF00"/>
                </a:solidFill>
                <a:highlight>
                  <a:srgbClr val="000080"/>
                </a:highlight>
              </a:rPr>
              <a:t>creates a holding space</a:t>
            </a:r>
            <a:r>
              <a:rPr lang="en-US" dirty="0">
                <a:highlight>
                  <a:srgbClr val="000080"/>
                </a:highlight>
              </a:rPr>
              <a:t> </a:t>
            </a:r>
            <a:r>
              <a:rPr lang="en-US" dirty="0"/>
              <a:t>for the referenced image.</a:t>
            </a:r>
          </a:p>
          <a:p>
            <a:pPr lvl="1">
              <a:lnSpc>
                <a:spcPct val="120000"/>
              </a:lnSpc>
              <a:buFont typeface="Wingdings" panose="05000000000000000000" pitchFamily="2" charset="2"/>
              <a:buChar char="v"/>
            </a:pPr>
            <a:r>
              <a:rPr lang="en-US" dirty="0"/>
              <a:t> The </a:t>
            </a:r>
            <a:r>
              <a:rPr lang="en-US" b="1" dirty="0"/>
              <a:t>&lt;</a:t>
            </a:r>
            <a:r>
              <a:rPr lang="en-US" b="1" dirty="0" err="1"/>
              <a:t>img</a:t>
            </a:r>
            <a:r>
              <a:rPr lang="en-US" b="1" dirty="0"/>
              <a:t>&gt; </a:t>
            </a:r>
            <a:r>
              <a:rPr lang="en-US" dirty="0"/>
              <a:t>tag is empty, it contains attributes only, and does not have a closing tag.</a:t>
            </a:r>
          </a:p>
          <a:p>
            <a:pPr lvl="1">
              <a:lnSpc>
                <a:spcPct val="120000"/>
              </a:lnSpc>
              <a:buFont typeface="Wingdings" panose="05000000000000000000" pitchFamily="2" charset="2"/>
              <a:buChar char="v"/>
            </a:pPr>
            <a:r>
              <a:rPr lang="en-US" dirty="0"/>
              <a:t> The </a:t>
            </a:r>
            <a:r>
              <a:rPr lang="en-US" b="1" dirty="0"/>
              <a:t>&lt;</a:t>
            </a:r>
            <a:r>
              <a:rPr lang="en-US" b="1" dirty="0" err="1"/>
              <a:t>img</a:t>
            </a:r>
            <a:r>
              <a:rPr lang="en-US" b="1" dirty="0"/>
              <a:t>&gt; </a:t>
            </a:r>
            <a:r>
              <a:rPr lang="en-US" dirty="0"/>
              <a:t>tag has two required attributes:</a:t>
            </a:r>
          </a:p>
          <a:p>
            <a:pPr lvl="2">
              <a:lnSpc>
                <a:spcPct val="120000"/>
              </a:lnSpc>
              <a:buFont typeface="Courier New" panose="02070309020205020404" pitchFamily="49" charset="0"/>
              <a:buChar char="o"/>
            </a:pPr>
            <a:r>
              <a:rPr lang="en-US" b="1" dirty="0"/>
              <a:t> </a:t>
            </a:r>
            <a:r>
              <a:rPr lang="en-US" b="1" dirty="0" err="1"/>
              <a:t>src</a:t>
            </a:r>
            <a:r>
              <a:rPr lang="en-US" b="1" dirty="0"/>
              <a:t> </a:t>
            </a:r>
            <a:r>
              <a:rPr lang="en-US" dirty="0"/>
              <a:t>- Specifies the path to the image</a:t>
            </a:r>
          </a:p>
          <a:p>
            <a:pPr lvl="2">
              <a:lnSpc>
                <a:spcPct val="120000"/>
              </a:lnSpc>
              <a:buFont typeface="Courier New" panose="02070309020205020404" pitchFamily="49" charset="0"/>
              <a:buChar char="o"/>
            </a:pPr>
            <a:r>
              <a:rPr lang="en-US" b="1" dirty="0"/>
              <a:t> alt </a:t>
            </a:r>
            <a:r>
              <a:rPr lang="en-US" dirty="0"/>
              <a:t>- Specifies an alternate text for the image</a:t>
            </a:r>
          </a:p>
          <a:p>
            <a:pPr>
              <a:lnSpc>
                <a:spcPct val="120000"/>
              </a:lnSpc>
            </a:pPr>
            <a:r>
              <a:rPr lang="en-US" dirty="0"/>
              <a:t> Syntax:</a:t>
            </a:r>
          </a:p>
          <a:p>
            <a:pPr marL="457200" lvl="1" indent="0">
              <a:lnSpc>
                <a:spcPct val="120000"/>
              </a:lnSpc>
              <a:buNone/>
            </a:pPr>
            <a:r>
              <a:rPr lang="en-US" dirty="0"/>
              <a:t> &lt;</a:t>
            </a:r>
            <a:r>
              <a:rPr lang="en-US" dirty="0" err="1"/>
              <a:t>img</a:t>
            </a:r>
            <a:r>
              <a:rPr lang="en-US" dirty="0"/>
              <a:t> </a:t>
            </a:r>
            <a:r>
              <a:rPr lang="en-US" dirty="0" err="1"/>
              <a:t>src</a:t>
            </a:r>
            <a:r>
              <a:rPr lang="en-US" dirty="0"/>
              <a:t>="</a:t>
            </a:r>
            <a:r>
              <a:rPr lang="en-US" dirty="0" err="1"/>
              <a:t>url</a:t>
            </a:r>
            <a:r>
              <a:rPr lang="en-US" dirty="0"/>
              <a:t>" alt="</a:t>
            </a:r>
            <a:r>
              <a:rPr lang="en-US" dirty="0" err="1"/>
              <a:t>alternatetext</a:t>
            </a:r>
            <a:r>
              <a:rPr lang="en-US" dirty="0"/>
              <a:t>"&gt;</a:t>
            </a:r>
          </a:p>
          <a:p>
            <a:pPr marL="400050">
              <a:lnSpc>
                <a:spcPct val="120000"/>
              </a:lnSpc>
            </a:pPr>
            <a:r>
              <a:rPr lang="en-US" dirty="0"/>
              <a:t>Example:</a:t>
            </a:r>
          </a:p>
          <a:p>
            <a:pPr marL="457200" lvl="1" indent="0">
              <a:lnSpc>
                <a:spcPct val="120000"/>
              </a:lnSpc>
              <a:buNone/>
            </a:pPr>
            <a:r>
              <a:rPr lang="en-US" dirty="0"/>
              <a:t> &lt;</a:t>
            </a:r>
            <a:r>
              <a:rPr lang="en-US" dirty="0" err="1"/>
              <a:t>img</a:t>
            </a:r>
            <a:r>
              <a:rPr lang="en-US" dirty="0"/>
              <a:t> </a:t>
            </a:r>
            <a:r>
              <a:rPr lang="en-US" dirty="0" err="1"/>
              <a:t>src</a:t>
            </a:r>
            <a:r>
              <a:rPr lang="en-US" dirty="0"/>
              <a:t>=”</a:t>
            </a:r>
            <a:r>
              <a:rPr lang="en-US" dirty="0" err="1"/>
              <a:t>img</a:t>
            </a:r>
            <a:r>
              <a:rPr lang="en-US" dirty="0"/>
              <a:t>/logo2.jpeg” alt=”logo” title=”</a:t>
            </a:r>
            <a:r>
              <a:rPr lang="en-US" dirty="0" err="1"/>
              <a:t>SchEMS</a:t>
            </a:r>
            <a:r>
              <a:rPr lang="en-US" dirty="0"/>
              <a:t> Logo”&gt;</a:t>
            </a:r>
          </a:p>
        </p:txBody>
      </p:sp>
      <p:sp>
        <p:nvSpPr>
          <p:cNvPr id="4" name="Date Placeholder 3">
            <a:extLst>
              <a:ext uri="{FF2B5EF4-FFF2-40B4-BE49-F238E27FC236}">
                <a16:creationId xmlns:a16="http://schemas.microsoft.com/office/drawing/2014/main" id="{58341942-7322-11AC-3E07-9BD0095E6F1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36DC1EC-6C67-8B99-3F04-88A37F2B950C}"/>
              </a:ext>
            </a:extLst>
          </p:cNvPr>
          <p:cNvSpPr>
            <a:spLocks noGrp="1"/>
          </p:cNvSpPr>
          <p:nvPr>
            <p:ph type="sldNum" sz="quarter" idx="12"/>
          </p:nvPr>
        </p:nvSpPr>
        <p:spPr/>
        <p:txBody>
          <a:bodyPr/>
          <a:lstStyle/>
          <a:p>
            <a:fld id="{B6F15528-21DE-4FAA-801E-634DDDAF4B2B}" type="slidenum">
              <a:rPr lang="en-US" smtClean="0"/>
              <a:t>52</a:t>
            </a:fld>
            <a:endParaRPr lang="en-US"/>
          </a:p>
        </p:txBody>
      </p:sp>
    </p:spTree>
    <p:extLst>
      <p:ext uri="{BB962C8B-B14F-4D97-AF65-F5344CB8AC3E}">
        <p14:creationId xmlns:p14="http://schemas.microsoft.com/office/powerpoint/2010/main" val="1069218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8556A-C772-F58D-CE15-8D7E2885C768}"/>
              </a:ext>
            </a:extLst>
          </p:cNvPr>
          <p:cNvSpPr>
            <a:spLocks noGrp="1"/>
          </p:cNvSpPr>
          <p:nvPr>
            <p:ph type="title"/>
          </p:nvPr>
        </p:nvSpPr>
        <p:spPr/>
        <p:txBody>
          <a:bodyPr/>
          <a:lstStyle/>
          <a:p>
            <a:r>
              <a:rPr lang="en-US" dirty="0"/>
              <a:t>Image as a Link</a:t>
            </a:r>
          </a:p>
        </p:txBody>
      </p:sp>
      <p:sp>
        <p:nvSpPr>
          <p:cNvPr id="3" name="Content Placeholder 2">
            <a:extLst>
              <a:ext uri="{FF2B5EF4-FFF2-40B4-BE49-F238E27FC236}">
                <a16:creationId xmlns:a16="http://schemas.microsoft.com/office/drawing/2014/main" id="{0583FD52-8F58-F29B-5451-CE621501C271}"/>
              </a:ext>
            </a:extLst>
          </p:cNvPr>
          <p:cNvSpPr>
            <a:spLocks noGrp="1"/>
          </p:cNvSpPr>
          <p:nvPr>
            <p:ph idx="1"/>
          </p:nvPr>
        </p:nvSpPr>
        <p:spPr/>
        <p:txBody>
          <a:bodyPr>
            <a:normAutofit fontScale="85000" lnSpcReduction="10000"/>
          </a:bodyPr>
          <a:lstStyle/>
          <a:p>
            <a:r>
              <a:rPr lang="en-US" dirty="0"/>
              <a:t>We can add image as a link (other HTML elements can also be used as a link). </a:t>
            </a:r>
          </a:p>
          <a:p>
            <a:r>
              <a:rPr lang="en-US" dirty="0"/>
              <a:t>A </a:t>
            </a:r>
            <a:r>
              <a:rPr lang="en-US" dirty="0">
                <a:solidFill>
                  <a:srgbClr val="FFFF00"/>
                </a:solidFill>
                <a:highlight>
                  <a:srgbClr val="008080"/>
                </a:highlight>
              </a:rPr>
              <a:t>link is a connection from one Web page to another web page.</a:t>
            </a:r>
            <a:r>
              <a:rPr lang="en-US" dirty="0">
                <a:highlight>
                  <a:srgbClr val="008080"/>
                </a:highlight>
              </a:rPr>
              <a:t> </a:t>
            </a:r>
          </a:p>
          <a:p>
            <a:r>
              <a:rPr lang="en-US" dirty="0"/>
              <a:t>The </a:t>
            </a:r>
            <a:r>
              <a:rPr lang="en-US" b="1" dirty="0"/>
              <a:t>&lt;a&gt; </a:t>
            </a:r>
            <a:r>
              <a:rPr lang="en-US" dirty="0"/>
              <a:t>tag defines a hyperlink and used to link from one page to another. </a:t>
            </a:r>
          </a:p>
          <a:p>
            <a:r>
              <a:rPr lang="en-US" dirty="0"/>
              <a:t>The</a:t>
            </a:r>
            <a:r>
              <a:rPr lang="en-US" i="1" dirty="0"/>
              <a:t> </a:t>
            </a:r>
            <a:r>
              <a:rPr lang="en-US" b="1" i="1" dirty="0" err="1"/>
              <a:t>href</a:t>
            </a:r>
            <a:r>
              <a:rPr lang="en-US" b="1" i="1" dirty="0"/>
              <a:t> </a:t>
            </a:r>
            <a:r>
              <a:rPr lang="en-US" dirty="0"/>
              <a:t>attribute is used with the </a:t>
            </a:r>
            <a:r>
              <a:rPr lang="en-US" b="1" dirty="0"/>
              <a:t>&lt;a&gt;</a:t>
            </a:r>
            <a:r>
              <a:rPr lang="en-US" dirty="0"/>
              <a:t> tag, which indicates the link's destination. </a:t>
            </a:r>
          </a:p>
          <a:p>
            <a:r>
              <a:rPr lang="en-US" i="1" dirty="0">
                <a:solidFill>
                  <a:srgbClr val="FFFF00"/>
                </a:solidFill>
                <a:highlight>
                  <a:srgbClr val="FF00FF"/>
                </a:highlight>
              </a:rPr>
              <a:t>To use image as a link</a:t>
            </a:r>
            <a:r>
              <a:rPr lang="en-US" dirty="0">
                <a:solidFill>
                  <a:srgbClr val="FFFF00"/>
                </a:solidFill>
                <a:highlight>
                  <a:srgbClr val="FF00FF"/>
                </a:highlight>
              </a:rPr>
              <a:t>, we just need to use image inside the hyperlink at the place of text</a:t>
            </a:r>
            <a:r>
              <a:rPr lang="en-US" dirty="0">
                <a:highlight>
                  <a:srgbClr val="FF00FF"/>
                </a:highlight>
              </a:rPr>
              <a:t> </a:t>
            </a:r>
            <a:r>
              <a:rPr lang="en-US" dirty="0"/>
              <a:t>as shown in below example. </a:t>
            </a:r>
          </a:p>
          <a:p>
            <a:r>
              <a:rPr lang="en-US" dirty="0"/>
              <a:t>Syntax: </a:t>
            </a:r>
          </a:p>
          <a:p>
            <a:pPr marL="457200" lvl="1" indent="0">
              <a:buNone/>
            </a:pPr>
            <a:r>
              <a:rPr lang="en-US" dirty="0"/>
              <a:t>&lt;a </a:t>
            </a:r>
            <a:r>
              <a:rPr lang="en-US" dirty="0" err="1"/>
              <a:t>href</a:t>
            </a:r>
            <a:r>
              <a:rPr lang="en-US" dirty="0"/>
              <a:t>="link address" attribute-lists&gt;&lt;</a:t>
            </a:r>
            <a:r>
              <a:rPr lang="en-US" dirty="0" err="1"/>
              <a:t>img</a:t>
            </a:r>
            <a:r>
              <a:rPr lang="en-US" dirty="0"/>
              <a:t> </a:t>
            </a:r>
            <a:r>
              <a:rPr lang="en-US" dirty="0" err="1"/>
              <a:t>src</a:t>
            </a:r>
            <a:r>
              <a:rPr lang="en-US" dirty="0"/>
              <a:t>=”image-link”&gt;&lt;/a&gt; </a:t>
            </a:r>
          </a:p>
          <a:p>
            <a:r>
              <a:rPr lang="en-US" dirty="0"/>
              <a:t>Example:</a:t>
            </a:r>
          </a:p>
          <a:p>
            <a:pPr marL="457200" lvl="1" indent="0">
              <a:buNone/>
            </a:pPr>
            <a:r>
              <a:rPr lang="en-US" dirty="0"/>
              <a:t>&lt;a </a:t>
            </a:r>
            <a:r>
              <a:rPr lang="en-US" dirty="0" err="1"/>
              <a:t>href</a:t>
            </a:r>
            <a:r>
              <a:rPr lang="en-US" dirty="0"/>
              <a:t>="https://www.facebook.com"&gt;&lt;img </a:t>
            </a:r>
            <a:r>
              <a:rPr lang="en-US" dirty="0" err="1"/>
              <a:t>src</a:t>
            </a:r>
            <a:r>
              <a:rPr lang="en-US" dirty="0"/>
              <a:t>=”facebook-logo.jpeg” alt=”</a:t>
            </a:r>
            <a:r>
              <a:rPr lang="en-US" dirty="0" err="1"/>
              <a:t>facebook</a:t>
            </a:r>
            <a:r>
              <a:rPr lang="en-US" dirty="0"/>
              <a:t> logo”&gt;&lt;/a&gt;</a:t>
            </a:r>
          </a:p>
        </p:txBody>
      </p:sp>
      <p:sp>
        <p:nvSpPr>
          <p:cNvPr id="4" name="Date Placeholder 3">
            <a:extLst>
              <a:ext uri="{FF2B5EF4-FFF2-40B4-BE49-F238E27FC236}">
                <a16:creationId xmlns:a16="http://schemas.microsoft.com/office/drawing/2014/main" id="{127D6CBF-FA7E-FC0D-3022-05826E73943B}"/>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75CB844-1EB7-3423-513F-22BFC8B122A6}"/>
              </a:ext>
            </a:extLst>
          </p:cNvPr>
          <p:cNvSpPr>
            <a:spLocks noGrp="1"/>
          </p:cNvSpPr>
          <p:nvPr>
            <p:ph type="sldNum" sz="quarter" idx="12"/>
          </p:nvPr>
        </p:nvSpPr>
        <p:spPr/>
        <p:txBody>
          <a:bodyPr/>
          <a:lstStyle/>
          <a:p>
            <a:fld id="{B6F15528-21DE-4FAA-801E-634DDDAF4B2B}" type="slidenum">
              <a:rPr lang="en-US" smtClean="0"/>
              <a:t>53</a:t>
            </a:fld>
            <a:endParaRPr lang="en-US"/>
          </a:p>
        </p:txBody>
      </p:sp>
    </p:spTree>
    <p:extLst>
      <p:ext uri="{BB962C8B-B14F-4D97-AF65-F5344CB8AC3E}">
        <p14:creationId xmlns:p14="http://schemas.microsoft.com/office/powerpoint/2010/main" val="24534033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AB6E0-C660-83A1-66CB-82DC34C35DB2}"/>
              </a:ext>
            </a:extLst>
          </p:cNvPr>
          <p:cNvSpPr>
            <a:spLocks noGrp="1"/>
          </p:cNvSpPr>
          <p:nvPr>
            <p:ph type="title"/>
          </p:nvPr>
        </p:nvSpPr>
        <p:spPr/>
        <p:txBody>
          <a:bodyPr/>
          <a:lstStyle/>
          <a:p>
            <a:r>
              <a:rPr lang="en-US" dirty="0"/>
              <a:t>Image Maps</a:t>
            </a:r>
          </a:p>
        </p:txBody>
      </p:sp>
      <p:sp>
        <p:nvSpPr>
          <p:cNvPr id="3" name="Content Placeholder 2">
            <a:extLst>
              <a:ext uri="{FF2B5EF4-FFF2-40B4-BE49-F238E27FC236}">
                <a16:creationId xmlns:a16="http://schemas.microsoft.com/office/drawing/2014/main" id="{FC270FB6-CCD6-2E84-8B37-72000CBCACA4}"/>
              </a:ext>
            </a:extLst>
          </p:cNvPr>
          <p:cNvSpPr>
            <a:spLocks noGrp="1"/>
          </p:cNvSpPr>
          <p:nvPr>
            <p:ph idx="1"/>
          </p:nvPr>
        </p:nvSpPr>
        <p:spPr/>
        <p:txBody>
          <a:bodyPr>
            <a:normAutofit fontScale="77500" lnSpcReduction="20000"/>
          </a:bodyPr>
          <a:lstStyle/>
          <a:p>
            <a:pPr>
              <a:lnSpc>
                <a:spcPct val="150000"/>
              </a:lnSpc>
            </a:pPr>
            <a:r>
              <a:rPr lang="en-US" dirty="0"/>
              <a:t>An image map is an </a:t>
            </a:r>
            <a:r>
              <a:rPr lang="en-US" dirty="0">
                <a:solidFill>
                  <a:srgbClr val="FFFF00"/>
                </a:solidFill>
                <a:highlight>
                  <a:srgbClr val="000080"/>
                </a:highlight>
              </a:rPr>
              <a:t>image with clickable areas</a:t>
            </a:r>
            <a:r>
              <a:rPr lang="en-US" dirty="0">
                <a:highlight>
                  <a:srgbClr val="000080"/>
                </a:highlight>
              </a:rPr>
              <a:t>. </a:t>
            </a:r>
          </a:p>
          <a:p>
            <a:pPr>
              <a:lnSpc>
                <a:spcPct val="150000"/>
              </a:lnSpc>
            </a:pPr>
            <a:r>
              <a:rPr lang="en-US" dirty="0"/>
              <a:t>Image maps are images that </a:t>
            </a:r>
            <a:r>
              <a:rPr lang="en-US" dirty="0">
                <a:solidFill>
                  <a:srgbClr val="FFFF00"/>
                </a:solidFill>
                <a:highlight>
                  <a:srgbClr val="000080"/>
                </a:highlight>
              </a:rPr>
              <a:t>provide multiple active regions that users can activate to navigate</a:t>
            </a:r>
            <a:r>
              <a:rPr lang="en-US" dirty="0">
                <a:highlight>
                  <a:srgbClr val="000080"/>
                </a:highlight>
              </a:rPr>
              <a:t>.</a:t>
            </a:r>
            <a:r>
              <a:rPr lang="en-US" dirty="0"/>
              <a:t> </a:t>
            </a:r>
          </a:p>
          <a:p>
            <a:pPr>
              <a:lnSpc>
                <a:spcPct val="150000"/>
              </a:lnSpc>
            </a:pPr>
            <a:r>
              <a:rPr lang="en-US" dirty="0"/>
              <a:t>The HTML </a:t>
            </a:r>
            <a:r>
              <a:rPr lang="en-US" b="1" dirty="0"/>
              <a:t>&lt;map&gt; </a:t>
            </a:r>
            <a:r>
              <a:rPr lang="en-US" dirty="0"/>
              <a:t>tag defines an image map. </a:t>
            </a:r>
          </a:p>
          <a:p>
            <a:pPr>
              <a:lnSpc>
                <a:spcPct val="150000"/>
              </a:lnSpc>
            </a:pPr>
            <a:r>
              <a:rPr lang="en-US" dirty="0"/>
              <a:t>An image map is an image with clickable areas. </a:t>
            </a:r>
            <a:r>
              <a:rPr lang="en-US" dirty="0">
                <a:solidFill>
                  <a:srgbClr val="FFFF00"/>
                </a:solidFill>
                <a:highlight>
                  <a:srgbClr val="000000"/>
                </a:highlight>
              </a:rPr>
              <a:t>The areas are defined with one or more </a:t>
            </a:r>
            <a:r>
              <a:rPr lang="en-US" b="1" dirty="0">
                <a:solidFill>
                  <a:srgbClr val="FFFF00"/>
                </a:solidFill>
                <a:highlight>
                  <a:srgbClr val="000000"/>
                </a:highlight>
              </a:rPr>
              <a:t>&lt;area&gt; </a:t>
            </a:r>
            <a:r>
              <a:rPr lang="en-US" dirty="0">
                <a:solidFill>
                  <a:srgbClr val="FFFF00"/>
                </a:solidFill>
                <a:highlight>
                  <a:srgbClr val="000000"/>
                </a:highlight>
              </a:rPr>
              <a:t>tags. </a:t>
            </a:r>
          </a:p>
          <a:p>
            <a:pPr>
              <a:lnSpc>
                <a:spcPct val="150000"/>
              </a:lnSpc>
            </a:pPr>
            <a:r>
              <a:rPr lang="en-US" dirty="0"/>
              <a:t>Try to click on the computer, phone, or the cup of coffee in the image of below example:</a:t>
            </a:r>
          </a:p>
        </p:txBody>
      </p:sp>
      <p:sp>
        <p:nvSpPr>
          <p:cNvPr id="4" name="Date Placeholder 3">
            <a:extLst>
              <a:ext uri="{FF2B5EF4-FFF2-40B4-BE49-F238E27FC236}">
                <a16:creationId xmlns:a16="http://schemas.microsoft.com/office/drawing/2014/main" id="{B37EEEC5-9B39-2224-67A8-F57D6EE4628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9F95CE0-F2C1-3D16-E4C1-FAC2E9FFDA60}"/>
              </a:ext>
            </a:extLst>
          </p:cNvPr>
          <p:cNvSpPr>
            <a:spLocks noGrp="1"/>
          </p:cNvSpPr>
          <p:nvPr>
            <p:ph type="sldNum" sz="quarter" idx="12"/>
          </p:nvPr>
        </p:nvSpPr>
        <p:spPr/>
        <p:txBody>
          <a:bodyPr/>
          <a:lstStyle/>
          <a:p>
            <a:fld id="{B6F15528-21DE-4FAA-801E-634DDDAF4B2B}" type="slidenum">
              <a:rPr lang="en-US" smtClean="0"/>
              <a:t>54</a:t>
            </a:fld>
            <a:endParaRPr lang="en-US"/>
          </a:p>
        </p:txBody>
      </p:sp>
    </p:spTree>
    <p:extLst>
      <p:ext uri="{BB962C8B-B14F-4D97-AF65-F5344CB8AC3E}">
        <p14:creationId xmlns:p14="http://schemas.microsoft.com/office/powerpoint/2010/main" val="3682927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BA33-6798-F1A9-31D5-138844C97B0A}"/>
              </a:ext>
            </a:extLst>
          </p:cNvPr>
          <p:cNvSpPr>
            <a:spLocks noGrp="1"/>
          </p:cNvSpPr>
          <p:nvPr>
            <p:ph type="title"/>
          </p:nvPr>
        </p:nvSpPr>
        <p:spPr/>
        <p:txBody>
          <a:bodyPr/>
          <a:lstStyle/>
          <a:p>
            <a:r>
              <a:rPr lang="en-US" dirty="0"/>
              <a:t>Client-side image maps</a:t>
            </a:r>
          </a:p>
        </p:txBody>
      </p:sp>
      <p:sp>
        <p:nvSpPr>
          <p:cNvPr id="3" name="Content Placeholder 2">
            <a:extLst>
              <a:ext uri="{FF2B5EF4-FFF2-40B4-BE49-F238E27FC236}">
                <a16:creationId xmlns:a16="http://schemas.microsoft.com/office/drawing/2014/main" id="{D50BFF9F-B840-4E78-0BF1-EECE8408371D}"/>
              </a:ext>
            </a:extLst>
          </p:cNvPr>
          <p:cNvSpPr>
            <a:spLocks noGrp="1"/>
          </p:cNvSpPr>
          <p:nvPr>
            <p:ph idx="1"/>
          </p:nvPr>
        </p:nvSpPr>
        <p:spPr>
          <a:xfrm>
            <a:off x="1103313" y="2054819"/>
            <a:ext cx="10098087" cy="4199366"/>
          </a:xfrm>
        </p:spPr>
        <p:txBody>
          <a:bodyPr>
            <a:normAutofit/>
          </a:bodyPr>
          <a:lstStyle/>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Client-side image maps in HTML </a:t>
            </a:r>
            <a:r>
              <a:rPr kumimoji="0" lang="en-US" altLang="en-US" sz="1800" b="0" i="0" u="none" strike="noStrike" cap="none" normalizeH="0" baseline="0" dirty="0">
                <a:ln>
                  <a:noFill/>
                </a:ln>
                <a:solidFill>
                  <a:srgbClr val="FFFF00"/>
                </a:solidFill>
                <a:effectLst/>
                <a:highlight>
                  <a:srgbClr val="000000"/>
                </a:highlight>
                <a:latin typeface="Arial" panose="020B0604020202020204" pitchFamily="34" charset="0"/>
              </a:rPr>
              <a:t>allow you to define clickable areas on an image that can link to different URLs or perform specific actions.</a:t>
            </a:r>
            <a:r>
              <a:rPr kumimoji="0" lang="en-US" altLang="en-US" sz="1800" b="0" i="0" u="none" strike="noStrike" cap="none" normalizeH="0" baseline="0" dirty="0">
                <a:ln>
                  <a:noFill/>
                </a:ln>
                <a:solidFill>
                  <a:schemeClr val="tx1"/>
                </a:solidFill>
                <a:effectLst/>
                <a:highlight>
                  <a:srgbClr val="000000"/>
                </a:highlight>
                <a:latin typeface="Arial" panose="020B0604020202020204" pitchFamily="34" charset="0"/>
              </a:rPr>
              <a:t> </a:t>
            </a:r>
          </a:p>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Here’s a quick guide on how to create one:</a:t>
            </a:r>
          </a:p>
          <a:p>
            <a:pPr lvl="1" defTabSz="914400" eaLnBrk="0" fontAlgn="base" hangingPunct="0">
              <a:lnSpc>
                <a:spcPct val="150000"/>
              </a:lnSpc>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Define the Image</a:t>
            </a:r>
            <a:r>
              <a:rPr kumimoji="0" lang="en-US" altLang="en-US" sz="1600" b="0" i="0" u="none" strike="noStrike" cap="none" normalizeH="0" baseline="0" dirty="0">
                <a:ln>
                  <a:noFill/>
                </a:ln>
                <a:solidFill>
                  <a:schemeClr val="tx1"/>
                </a:solidFill>
                <a:effectLst/>
                <a:latin typeface="Arial" panose="020B0604020202020204" pitchFamily="34" charset="0"/>
              </a:rPr>
              <a:t>: Use the </a:t>
            </a:r>
            <a:r>
              <a:rPr kumimoji="0" lang="en-US" altLang="en-US" sz="1600" b="1" i="0" u="none" strike="noStrike" cap="none" normalizeH="0" baseline="0" dirty="0">
                <a:ln>
                  <a:noFill/>
                </a:ln>
                <a:solidFill>
                  <a:schemeClr val="tx1"/>
                </a:solidFill>
                <a:effectLst/>
                <a:latin typeface="Arial Unicode MS"/>
              </a:rPr>
              <a:t>&lt;</a:t>
            </a:r>
            <a:r>
              <a:rPr kumimoji="0" lang="en-US" altLang="en-US" sz="1600" b="1" i="0" u="none" strike="noStrike" cap="none" normalizeH="0" baseline="0" dirty="0" err="1">
                <a:ln>
                  <a:noFill/>
                </a:ln>
                <a:solidFill>
                  <a:schemeClr val="tx1"/>
                </a:solidFill>
                <a:effectLst/>
                <a:latin typeface="Arial Unicode MS"/>
              </a:rPr>
              <a:t>img</a:t>
            </a:r>
            <a:r>
              <a:rPr kumimoji="0" lang="en-US" altLang="en-US" sz="1600" b="1" i="0" u="none" strike="noStrike" cap="none" normalizeH="0" baseline="0" dirty="0">
                <a:ln>
                  <a:noFill/>
                </a:ln>
                <a:solidFill>
                  <a:schemeClr val="tx1"/>
                </a:solidFill>
                <a:effectLst/>
                <a:latin typeface="Arial Unicode MS"/>
              </a:rPr>
              <a:t>&gt;</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tag with the </a:t>
            </a:r>
            <a:r>
              <a:rPr kumimoji="0" lang="en-US" altLang="en-US" sz="1600" b="1" i="0" u="none" strike="noStrike" cap="none" normalizeH="0" baseline="0" dirty="0" err="1">
                <a:ln>
                  <a:noFill/>
                </a:ln>
                <a:solidFill>
                  <a:schemeClr val="tx1"/>
                </a:solidFill>
                <a:effectLst/>
                <a:latin typeface="Arial Unicode MS"/>
              </a:rPr>
              <a:t>usemap</a:t>
            </a:r>
            <a:r>
              <a:rPr kumimoji="0" lang="en-US" altLang="en-US" sz="1600" b="0" i="0" u="none" strike="noStrike" cap="none" normalizeH="0" baseline="0" dirty="0">
                <a:ln>
                  <a:noFill/>
                </a:ln>
                <a:solidFill>
                  <a:schemeClr val="tx1"/>
                </a:solidFill>
                <a:effectLst/>
              </a:rPr>
              <a:t> attribute, which links to a map of clickable areas.</a:t>
            </a: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latin typeface="Arial" panose="020B0604020202020204" pitchFamily="34" charset="0"/>
            </a:endParaRPr>
          </a:p>
          <a:p>
            <a:pPr lvl="1" defTabSz="914400" eaLnBrk="0" fontAlgn="base" hangingPunct="0">
              <a:lnSpc>
                <a:spcPct val="150000"/>
              </a:lnSpc>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Create the Map</a:t>
            </a:r>
            <a:r>
              <a:rPr kumimoji="0" lang="en-US" altLang="en-US" sz="1600" b="0" i="0" u="none" strike="noStrike" cap="none" normalizeH="0" baseline="0" dirty="0">
                <a:ln>
                  <a:noFill/>
                </a:ln>
                <a:solidFill>
                  <a:schemeClr val="tx1"/>
                </a:solidFill>
                <a:effectLst/>
                <a:latin typeface="Arial" panose="020B0604020202020204" pitchFamily="34" charset="0"/>
              </a:rPr>
              <a:t>: Use the </a:t>
            </a:r>
            <a:r>
              <a:rPr kumimoji="0" lang="en-US" altLang="en-US" sz="1600" b="1" i="0" u="none" strike="noStrike" cap="none" normalizeH="0" baseline="0" dirty="0">
                <a:ln>
                  <a:noFill/>
                </a:ln>
                <a:solidFill>
                  <a:schemeClr val="tx1"/>
                </a:solidFill>
                <a:effectLst/>
                <a:latin typeface="Arial Unicode MS"/>
              </a:rPr>
              <a:t>&lt;map&gt;</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tag with the </a:t>
            </a:r>
            <a:r>
              <a:rPr kumimoji="0" lang="en-US" altLang="en-US" sz="1600" b="1" i="0" u="none" strike="noStrike" cap="none" normalizeH="0" baseline="0" dirty="0">
                <a:ln>
                  <a:noFill/>
                </a:ln>
                <a:solidFill>
                  <a:schemeClr val="tx1"/>
                </a:solidFill>
                <a:effectLst/>
                <a:latin typeface="Arial Unicode MS"/>
              </a:rPr>
              <a:t>name</a:t>
            </a:r>
            <a:r>
              <a:rPr kumimoji="0" lang="en-US" altLang="en-US" sz="1600" b="0" i="0" u="none" strike="noStrike" cap="none" normalizeH="0" baseline="0" dirty="0">
                <a:ln>
                  <a:noFill/>
                </a:ln>
                <a:solidFill>
                  <a:schemeClr val="tx1"/>
                </a:solidFill>
                <a:effectLst/>
              </a:rPr>
              <a:t> attribute to define the clickable regions. Inside, specify clickable areas with the </a:t>
            </a:r>
            <a:r>
              <a:rPr kumimoji="0" lang="en-US" altLang="en-US" sz="1600" b="1" i="0" u="none" strike="noStrike" cap="none" normalizeH="0" baseline="0" dirty="0">
                <a:ln>
                  <a:noFill/>
                </a:ln>
                <a:solidFill>
                  <a:schemeClr val="tx1"/>
                </a:solidFill>
                <a:effectLst/>
                <a:latin typeface="Arial Unicode MS"/>
              </a:rPr>
              <a:t>&lt;area&gt;</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tag.</a:t>
            </a: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latin typeface="Arial" panose="020B0604020202020204" pitchFamily="34" charset="0"/>
            </a:endParaRPr>
          </a:p>
          <a:p>
            <a:pPr lvl="1" defTabSz="914400" eaLnBrk="0" fontAlgn="base" hangingPunct="0">
              <a:lnSpc>
                <a:spcPct val="150000"/>
              </a:lnSpc>
              <a:spcBef>
                <a:spcPct val="0"/>
              </a:spcBef>
              <a:spcAft>
                <a:spcPct val="0"/>
              </a:spcAft>
              <a:buClrTx/>
              <a:buSzTx/>
              <a:buFont typeface="+mj-lt"/>
              <a:buAutoNum type="arabicPeriod"/>
            </a:pPr>
            <a:r>
              <a:rPr kumimoji="0" lang="en-US" altLang="en-US" sz="1600" b="1" i="0" u="none" strike="noStrike" cap="none" normalizeH="0" baseline="0" dirty="0">
                <a:ln>
                  <a:noFill/>
                </a:ln>
                <a:solidFill>
                  <a:schemeClr val="tx1"/>
                </a:solidFill>
                <a:effectLst/>
                <a:latin typeface="Arial" panose="020B0604020202020204" pitchFamily="34" charset="0"/>
              </a:rPr>
              <a:t>Specify Areas</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1" i="0" u="none" strike="noStrike" cap="none" normalizeH="0" baseline="0" dirty="0">
                <a:ln>
                  <a:noFill/>
                </a:ln>
                <a:solidFill>
                  <a:schemeClr val="tx1"/>
                </a:solidFill>
                <a:effectLst/>
                <a:latin typeface="Arial Unicode MS"/>
              </a:rPr>
              <a:t>&lt;area&gt;</a:t>
            </a:r>
            <a:r>
              <a:rPr kumimoji="0" lang="en-US" altLang="en-US" sz="1600" b="1"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rPr>
              <a:t>tag has attributes for defining the </a:t>
            </a:r>
            <a:r>
              <a:rPr kumimoji="0" lang="en-US" altLang="en-US" sz="1600" b="0" i="0" u="none" strike="noStrike" cap="none" normalizeH="0" baseline="0" dirty="0">
                <a:ln>
                  <a:noFill/>
                </a:ln>
                <a:solidFill>
                  <a:srgbClr val="FFFF00"/>
                </a:solidFill>
                <a:effectLst/>
                <a:highlight>
                  <a:srgbClr val="000000"/>
                </a:highlight>
              </a:rPr>
              <a:t>shape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rect</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Unicode MS"/>
              </a:rPr>
              <a:t>circle</a:t>
            </a:r>
            <a:r>
              <a:rPr kumimoji="0" lang="en-US" altLang="en-US" sz="1600" b="0" i="0" u="none" strike="noStrike" cap="none" normalizeH="0" baseline="0" dirty="0">
                <a:ln>
                  <a:noFill/>
                </a:ln>
                <a:solidFill>
                  <a:schemeClr val="tx1"/>
                </a:solidFill>
                <a:effectLst/>
              </a:rPr>
              <a:t>, or </a:t>
            </a:r>
            <a:r>
              <a:rPr kumimoji="0" lang="en-US" altLang="en-US" sz="1600" b="0" i="0" u="none" strike="noStrike" cap="none" normalizeH="0" baseline="0" dirty="0">
                <a:ln>
                  <a:noFill/>
                </a:ln>
                <a:solidFill>
                  <a:schemeClr val="tx1"/>
                </a:solidFill>
                <a:effectLst/>
                <a:latin typeface="Arial Unicode MS"/>
              </a:rPr>
              <a:t>poly</a:t>
            </a:r>
            <a:r>
              <a:rPr kumimoji="0" lang="en-US" altLang="en-US" sz="1600" b="0" i="0" u="none" strike="noStrike" cap="none" normalizeH="0" baseline="0" dirty="0">
                <a:ln>
                  <a:noFill/>
                </a:ln>
                <a:solidFill>
                  <a:schemeClr val="tx1"/>
                </a:solidFill>
                <a:effectLst/>
              </a:rPr>
              <a:t>), coordinates (</a:t>
            </a:r>
            <a:r>
              <a:rPr kumimoji="0" lang="en-US" altLang="en-US" sz="1600" b="0" i="0" u="none" strike="noStrike" cap="none" normalizeH="0" baseline="0" dirty="0">
                <a:ln>
                  <a:noFill/>
                </a:ln>
                <a:solidFill>
                  <a:srgbClr val="FFFF00"/>
                </a:solidFill>
                <a:effectLst/>
                <a:highlight>
                  <a:srgbClr val="000000"/>
                </a:highlight>
                <a:latin typeface="Arial Unicode MS"/>
              </a:rPr>
              <a:t>coords</a:t>
            </a:r>
            <a:r>
              <a:rPr kumimoji="0" lang="en-US" altLang="en-US" sz="1600" b="0" i="0" u="none" strike="noStrike" cap="none" normalizeH="0" baseline="0" dirty="0">
                <a:ln>
                  <a:noFill/>
                </a:ln>
                <a:solidFill>
                  <a:schemeClr val="tx1"/>
                </a:solidFill>
                <a:effectLst/>
                <a:highlight>
                  <a:srgbClr val="000000"/>
                </a:highlight>
              </a:rPr>
              <a:t>)</a:t>
            </a:r>
            <a:r>
              <a:rPr kumimoji="0" lang="en-US" altLang="en-US" sz="1600" b="0" i="0" u="none" strike="noStrike" cap="none" normalizeH="0" baseline="0" dirty="0">
                <a:ln>
                  <a:noFill/>
                </a:ln>
                <a:solidFill>
                  <a:schemeClr val="tx1"/>
                </a:solidFill>
                <a:effectLst/>
              </a:rPr>
              <a:t>, and link </a:t>
            </a:r>
            <a:r>
              <a:rPr kumimoji="0" lang="en-US" altLang="en-US" sz="1600" b="0" i="0" u="none" strike="noStrike" cap="none" normalizeH="0" baseline="0" dirty="0">
                <a:ln>
                  <a:noFill/>
                </a:ln>
                <a:solidFill>
                  <a:schemeClr val="tx1">
                    <a:lumMod val="85000"/>
                    <a:lumOff val="15000"/>
                  </a:schemeClr>
                </a:solidFill>
                <a:effectLst/>
              </a:rPr>
              <a:t>(</a:t>
            </a:r>
            <a:r>
              <a:rPr kumimoji="0" lang="en-US" altLang="en-US" sz="1600" b="0" i="0" u="none" strike="noStrike" cap="none" normalizeH="0" baseline="0" dirty="0" err="1">
                <a:ln>
                  <a:noFill/>
                </a:ln>
                <a:solidFill>
                  <a:schemeClr val="tx1">
                    <a:lumMod val="85000"/>
                    <a:lumOff val="15000"/>
                  </a:schemeClr>
                </a:solidFill>
                <a:effectLst/>
                <a:latin typeface="Arial Unicode MS"/>
              </a:rPr>
              <a:t>href</a:t>
            </a:r>
            <a:r>
              <a:rPr kumimoji="0" lang="en-US" altLang="en-US" sz="1600" b="0" i="0" u="none" strike="noStrike" cap="none" normalizeH="0" baseline="0" dirty="0">
                <a:ln>
                  <a:noFill/>
                </a:ln>
                <a:solidFill>
                  <a:schemeClr val="tx1">
                    <a:lumMod val="85000"/>
                    <a:lumOff val="15000"/>
                  </a:schemeClr>
                </a:solidFill>
                <a:effectLst/>
              </a:rPr>
              <a:t>).</a:t>
            </a:r>
            <a:endParaRPr kumimoji="0" lang="en-US" altLang="en-US" sz="1600" b="0" i="0" u="none" strike="noStrike" cap="none" normalizeH="0" baseline="0" dirty="0">
              <a:ln>
                <a:noFill/>
              </a:ln>
              <a:solidFill>
                <a:schemeClr val="tx1">
                  <a:lumMod val="85000"/>
                  <a:lumOff val="15000"/>
                </a:schemeClr>
              </a:solidFill>
              <a:effectLst/>
              <a:latin typeface="Arial" panose="020B0604020202020204" pitchFamily="34" charset="0"/>
            </a:endParaRPr>
          </a:p>
        </p:txBody>
      </p:sp>
      <p:sp>
        <p:nvSpPr>
          <p:cNvPr id="4" name="Date Placeholder 3">
            <a:extLst>
              <a:ext uri="{FF2B5EF4-FFF2-40B4-BE49-F238E27FC236}">
                <a16:creationId xmlns:a16="http://schemas.microsoft.com/office/drawing/2014/main" id="{ED486365-00D0-B85A-D0FA-7FB4C398E36A}"/>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B9B4A94A-5B29-2FBD-86AD-0F63D7BB8F9B}"/>
              </a:ext>
            </a:extLst>
          </p:cNvPr>
          <p:cNvSpPr>
            <a:spLocks noGrp="1"/>
          </p:cNvSpPr>
          <p:nvPr>
            <p:ph type="sldNum" sz="quarter" idx="12"/>
          </p:nvPr>
        </p:nvSpPr>
        <p:spPr/>
        <p:txBody>
          <a:bodyPr/>
          <a:lstStyle/>
          <a:p>
            <a:fld id="{B6F15528-21DE-4FAA-801E-634DDDAF4B2B}" type="slidenum">
              <a:rPr lang="en-US" smtClean="0"/>
              <a:t>55</a:t>
            </a:fld>
            <a:endParaRPr lang="en-US"/>
          </a:p>
        </p:txBody>
      </p:sp>
    </p:spTree>
    <p:extLst>
      <p:ext uri="{BB962C8B-B14F-4D97-AF65-F5344CB8AC3E}">
        <p14:creationId xmlns:p14="http://schemas.microsoft.com/office/powerpoint/2010/main" val="21313057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D1953-195E-C5EB-6AFB-D42FF8425F5B}"/>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E12E2C7-4865-D39F-5F7F-30AD5B23BD46}"/>
              </a:ext>
            </a:extLst>
          </p:cNvPr>
          <p:cNvSpPr/>
          <p:nvPr/>
        </p:nvSpPr>
        <p:spPr>
          <a:xfrm>
            <a:off x="304800" y="2365375"/>
            <a:ext cx="11582400" cy="42672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800000"/>
                </a:solidFill>
                <a:effectLst/>
                <a:latin typeface="Consolas" panose="020B0609020204030204" pitchFamily="49" charset="0"/>
              </a:rPr>
              <a:t>&lt;!DOCTYPE</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html</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&lt;html&gt;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&lt;body&gt;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&lt;h2&gt;</a:t>
            </a:r>
            <a:r>
              <a:rPr lang="en-US" sz="1400" b="0" dirty="0">
                <a:solidFill>
                  <a:srgbClr val="000000"/>
                </a:solidFill>
                <a:effectLst/>
                <a:latin typeface="Consolas" panose="020B0609020204030204" pitchFamily="49" charset="0"/>
              </a:rPr>
              <a:t>Image Maps</a:t>
            </a:r>
            <a:r>
              <a:rPr lang="en-US" sz="1400" b="0" dirty="0">
                <a:solidFill>
                  <a:srgbClr val="800000"/>
                </a:solidFill>
                <a:effectLst/>
                <a:latin typeface="Consolas" panose="020B0609020204030204" pitchFamily="49" charset="0"/>
              </a:rPr>
              <a:t>&lt;/h2&gt;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&lt;p&gt;</a:t>
            </a:r>
            <a:r>
              <a:rPr lang="en-US" sz="1400" b="0" dirty="0">
                <a:solidFill>
                  <a:srgbClr val="000000"/>
                </a:solidFill>
                <a:effectLst/>
                <a:latin typeface="Consolas" panose="020B0609020204030204" pitchFamily="49" charset="0"/>
              </a:rPr>
              <a:t>Click on the computer, the phone, or the cup of coffee to go to a new page and read more about the topic:</a:t>
            </a:r>
            <a:r>
              <a:rPr lang="en-US" sz="1400" b="0" dirty="0">
                <a:solidFill>
                  <a:srgbClr val="800000"/>
                </a:solidFill>
                <a:effectLst/>
                <a:latin typeface="Consolas" panose="020B0609020204030204" pitchFamily="49" charset="0"/>
              </a:rPr>
              <a:t>&lt;/p&gt;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img</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src</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"imagemaps/workplace.jpeg"</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alt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"Workplace"</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usemap</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workmap</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width</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"400"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height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"379"</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&lt;map</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name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workmap</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&lt;area</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shape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rect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coords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"34,44,270,350"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alt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"HTML hidden fields"</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href</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"2.6.8-hidden-field.html"</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&lt;area</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shape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FF"/>
                </a:solidFill>
                <a:effectLst/>
                <a:latin typeface="Consolas" panose="020B0609020204030204" pitchFamily="49" charset="0"/>
              </a:rPr>
              <a:t>rect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coords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"290,172,333,250"</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alt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"html relative path"</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href</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"2.3.9-relative-paths.html"</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&lt;area</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shape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"circle"</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coords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"337,300,44"</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alt</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"Cup of coffee"</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href</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"2.3.9-relative-paths.html"</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&lt;/map&gt;</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&lt;/body&gt;</a:t>
            </a:r>
            <a:endParaRPr lang="en-US" sz="1400" b="0" dirty="0">
              <a:solidFill>
                <a:srgbClr val="000000"/>
              </a:solidFill>
              <a:effectLst/>
              <a:latin typeface="Consolas" panose="020B0609020204030204" pitchFamily="49" charset="0"/>
            </a:endParaRPr>
          </a:p>
          <a:p>
            <a:r>
              <a:rPr lang="en-US" sz="1400" b="0" dirty="0">
                <a:solidFill>
                  <a:srgbClr val="800000"/>
                </a:solidFill>
                <a:effectLst/>
                <a:latin typeface="Consolas" panose="020B0609020204030204" pitchFamily="49" charset="0"/>
              </a:rPr>
              <a:t>&lt;/html&gt;</a:t>
            </a:r>
            <a:endParaRPr lang="en-US" sz="1400"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053A02E9-0538-7E6D-30A1-04EBC49CB203}"/>
              </a:ext>
            </a:extLst>
          </p:cNvPr>
          <p:cNvSpPr txBox="1"/>
          <p:nvPr/>
        </p:nvSpPr>
        <p:spPr>
          <a:xfrm>
            <a:off x="304800" y="1374775"/>
            <a:ext cx="6097772" cy="461665"/>
          </a:xfrm>
          <a:prstGeom prst="rect">
            <a:avLst/>
          </a:prstGeom>
          <a:noFill/>
        </p:spPr>
        <p:txBody>
          <a:bodyPr wrap="square">
            <a:spAutoFit/>
          </a:bodyPr>
          <a:lstStyle/>
          <a:p>
            <a:r>
              <a:rPr lang="en-US" sz="2400" b="1" dirty="0"/>
              <a:t>Example:</a:t>
            </a:r>
          </a:p>
        </p:txBody>
      </p:sp>
      <p:sp>
        <p:nvSpPr>
          <p:cNvPr id="16" name="Rectangle: Rounded Corners 15">
            <a:extLst>
              <a:ext uri="{FF2B5EF4-FFF2-40B4-BE49-F238E27FC236}">
                <a16:creationId xmlns:a16="http://schemas.microsoft.com/office/drawing/2014/main" id="{B31CBD01-AEA8-FE9F-91BB-3473A75755F0}"/>
              </a:ext>
            </a:extLst>
          </p:cNvPr>
          <p:cNvSpPr/>
          <p:nvPr/>
        </p:nvSpPr>
        <p:spPr>
          <a:xfrm>
            <a:off x="5867400" y="4270375"/>
            <a:ext cx="17526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F18B87BF-DB0B-5360-16EF-3DF5093578AB}"/>
              </a:ext>
            </a:extLst>
          </p:cNvPr>
          <p:cNvSpPr/>
          <p:nvPr/>
        </p:nvSpPr>
        <p:spPr>
          <a:xfrm>
            <a:off x="1219200" y="4666955"/>
            <a:ext cx="1752600" cy="28922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85BE0534-0396-5A12-081C-9357143B5FC5}"/>
              </a:ext>
            </a:extLst>
          </p:cNvPr>
          <p:cNvCxnSpPr>
            <a:stCxn id="16" idx="1"/>
            <a:endCxn id="17" idx="3"/>
          </p:cNvCxnSpPr>
          <p:nvPr/>
        </p:nvCxnSpPr>
        <p:spPr>
          <a:xfrm flipH="1">
            <a:off x="2971800" y="4422775"/>
            <a:ext cx="2895600" cy="388790"/>
          </a:xfrm>
          <a:prstGeom prst="straightConnector1">
            <a:avLst/>
          </a:prstGeom>
          <a:ln w="28575">
            <a:tailEnd type="triangle"/>
          </a:ln>
        </p:spPr>
        <p:style>
          <a:lnRef idx="1">
            <a:schemeClr val="accent4"/>
          </a:lnRef>
          <a:fillRef idx="0">
            <a:schemeClr val="accent4"/>
          </a:fillRef>
          <a:effectRef idx="0">
            <a:schemeClr val="accent4"/>
          </a:effectRef>
          <a:fontRef idx="minor">
            <a:schemeClr val="tx1"/>
          </a:fontRef>
        </p:style>
      </p:cxnSp>
      <p:sp>
        <p:nvSpPr>
          <p:cNvPr id="2" name="Date Placeholder 1">
            <a:extLst>
              <a:ext uri="{FF2B5EF4-FFF2-40B4-BE49-F238E27FC236}">
                <a16:creationId xmlns:a16="http://schemas.microsoft.com/office/drawing/2014/main" id="{803664D9-486B-C8BC-9B63-7E2B8439DD56}"/>
              </a:ext>
            </a:extLst>
          </p:cNvPr>
          <p:cNvSpPr>
            <a:spLocks noGrp="1"/>
          </p:cNvSpPr>
          <p:nvPr>
            <p:ph type="dt" sz="half" idx="10"/>
          </p:nvPr>
        </p:nvSpPr>
        <p:spPr/>
        <p:txBody>
          <a:bodyPr/>
          <a:lstStyle/>
          <a:p>
            <a:r>
              <a:rPr lang="en-US"/>
              <a:t>11/16/2024</a:t>
            </a:r>
          </a:p>
        </p:txBody>
      </p:sp>
      <p:sp>
        <p:nvSpPr>
          <p:cNvPr id="3" name="Slide Number Placeholder 2">
            <a:extLst>
              <a:ext uri="{FF2B5EF4-FFF2-40B4-BE49-F238E27FC236}">
                <a16:creationId xmlns:a16="http://schemas.microsoft.com/office/drawing/2014/main" id="{F07BC38C-89FC-E5E2-FB3D-C33A5B80AAE1}"/>
              </a:ext>
            </a:extLst>
          </p:cNvPr>
          <p:cNvSpPr>
            <a:spLocks noGrp="1"/>
          </p:cNvSpPr>
          <p:nvPr>
            <p:ph type="sldNum" sz="quarter" idx="12"/>
          </p:nvPr>
        </p:nvSpPr>
        <p:spPr/>
        <p:txBody>
          <a:bodyPr/>
          <a:lstStyle/>
          <a:p>
            <a:fld id="{B6F15528-21DE-4FAA-801E-634DDDAF4B2B}" type="slidenum">
              <a:rPr lang="en-US" smtClean="0"/>
              <a:t>56</a:t>
            </a:fld>
            <a:endParaRPr lang="en-US"/>
          </a:p>
        </p:txBody>
      </p:sp>
    </p:spTree>
    <p:extLst>
      <p:ext uri="{BB962C8B-B14F-4D97-AF65-F5344CB8AC3E}">
        <p14:creationId xmlns:p14="http://schemas.microsoft.com/office/powerpoint/2010/main" val="18770735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EAA6F-A540-D367-D64F-C4404F2FE080}"/>
              </a:ext>
            </a:extLst>
          </p:cNvPr>
          <p:cNvSpPr>
            <a:spLocks noGrp="1"/>
          </p:cNvSpPr>
          <p:nvPr>
            <p:ph type="title"/>
          </p:nvPr>
        </p:nvSpPr>
        <p:spPr/>
        <p:txBody>
          <a:bodyPr/>
          <a:lstStyle/>
          <a:p>
            <a:r>
              <a:rPr lang="en-US" dirty="0"/>
              <a:t>Server-side image maps</a:t>
            </a:r>
          </a:p>
        </p:txBody>
      </p:sp>
      <p:sp>
        <p:nvSpPr>
          <p:cNvPr id="3" name="Content Placeholder 2">
            <a:extLst>
              <a:ext uri="{FF2B5EF4-FFF2-40B4-BE49-F238E27FC236}">
                <a16:creationId xmlns:a16="http://schemas.microsoft.com/office/drawing/2014/main" id="{A90CBE4A-D340-51D6-C67C-01150090665B}"/>
              </a:ext>
            </a:extLst>
          </p:cNvPr>
          <p:cNvSpPr>
            <a:spLocks noGrp="1"/>
          </p:cNvSpPr>
          <p:nvPr>
            <p:ph idx="1"/>
          </p:nvPr>
        </p:nvSpPr>
        <p:spPr>
          <a:xfrm>
            <a:off x="646113" y="1854964"/>
            <a:ext cx="10402888" cy="4853811"/>
          </a:xfrm>
        </p:spPr>
        <p:txBody>
          <a:bodyPr>
            <a:normAutofit/>
          </a:bodyPr>
          <a:lstStyle/>
          <a:p>
            <a:pPr>
              <a:lnSpc>
                <a:spcPct val="150000"/>
              </a:lnSpc>
            </a:pPr>
            <a:r>
              <a:rPr lang="en-US" sz="1800" dirty="0"/>
              <a:t>Server-side image maps </a:t>
            </a:r>
            <a:r>
              <a:rPr lang="en-US" sz="1800" dirty="0">
                <a:solidFill>
                  <a:srgbClr val="FFFF00"/>
                </a:solidFill>
                <a:highlight>
                  <a:srgbClr val="000000"/>
                </a:highlight>
              </a:rPr>
              <a:t>let a server handle the clickable areas in an image rather than handling them entirely on the client side</a:t>
            </a:r>
            <a:r>
              <a:rPr lang="en-US" sz="1800" dirty="0">
                <a:highlight>
                  <a:srgbClr val="000000"/>
                </a:highlight>
              </a:rPr>
              <a:t>. </a:t>
            </a:r>
          </a:p>
          <a:p>
            <a:pPr>
              <a:lnSpc>
                <a:spcPct val="150000"/>
              </a:lnSpc>
            </a:pPr>
            <a:r>
              <a:rPr lang="en-US" sz="1800" dirty="0"/>
              <a:t>When a user clicks on a specific area of the image, the coordinates of the click are sent to the server, which can then determine which part of the image was clicked and respond accordingly.</a:t>
            </a:r>
            <a:endParaRPr lang="en-US" dirty="0"/>
          </a:p>
        </p:txBody>
      </p:sp>
      <p:sp>
        <p:nvSpPr>
          <p:cNvPr id="4" name="Date Placeholder 3">
            <a:extLst>
              <a:ext uri="{FF2B5EF4-FFF2-40B4-BE49-F238E27FC236}">
                <a16:creationId xmlns:a16="http://schemas.microsoft.com/office/drawing/2014/main" id="{FAE4E97F-2A2C-96A3-0711-2B18824C01E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75E8085-4515-FFF4-2180-3A3A9328CEBC}"/>
              </a:ext>
            </a:extLst>
          </p:cNvPr>
          <p:cNvSpPr>
            <a:spLocks noGrp="1"/>
          </p:cNvSpPr>
          <p:nvPr>
            <p:ph type="sldNum" sz="quarter" idx="12"/>
          </p:nvPr>
        </p:nvSpPr>
        <p:spPr/>
        <p:txBody>
          <a:bodyPr/>
          <a:lstStyle/>
          <a:p>
            <a:fld id="{B6F15528-21DE-4FAA-801E-634DDDAF4B2B}" type="slidenum">
              <a:rPr lang="en-US" smtClean="0"/>
              <a:t>57</a:t>
            </a:fld>
            <a:endParaRPr lang="en-US"/>
          </a:p>
        </p:txBody>
      </p:sp>
    </p:spTree>
    <p:extLst>
      <p:ext uri="{BB962C8B-B14F-4D97-AF65-F5344CB8AC3E}">
        <p14:creationId xmlns:p14="http://schemas.microsoft.com/office/powerpoint/2010/main" val="1469472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A9CB-5AFA-8510-EC6C-7A5A347EFFEE}"/>
              </a:ext>
            </a:extLst>
          </p:cNvPr>
          <p:cNvSpPr>
            <a:spLocks noGrp="1"/>
          </p:cNvSpPr>
          <p:nvPr>
            <p:ph type="title"/>
          </p:nvPr>
        </p:nvSpPr>
        <p:spPr/>
        <p:txBody>
          <a:bodyPr/>
          <a:lstStyle/>
          <a:p>
            <a:r>
              <a:rPr lang="en-US" dirty="0"/>
              <a:t>To create a basic server-side image map:</a:t>
            </a:r>
          </a:p>
        </p:txBody>
      </p:sp>
      <p:sp>
        <p:nvSpPr>
          <p:cNvPr id="3" name="Content Placeholder 2">
            <a:extLst>
              <a:ext uri="{FF2B5EF4-FFF2-40B4-BE49-F238E27FC236}">
                <a16:creationId xmlns:a16="http://schemas.microsoft.com/office/drawing/2014/main" id="{AA8A01CD-0A17-CF1C-206E-ED4A63FE0A04}"/>
              </a:ext>
            </a:extLst>
          </p:cNvPr>
          <p:cNvSpPr>
            <a:spLocks noGrp="1"/>
          </p:cNvSpPr>
          <p:nvPr>
            <p:ph idx="1"/>
          </p:nvPr>
        </p:nvSpPr>
        <p:spPr/>
        <p:txBody>
          <a:bodyPr>
            <a:normAutofit/>
          </a:bodyPr>
          <a:lstStyle/>
          <a:p>
            <a:pPr defTabSz="914400" eaLnBrk="0" fontAlgn="base" hangingPunct="0">
              <a:lnSpc>
                <a:spcPct val="150000"/>
              </a:lnSpc>
              <a:spcBef>
                <a:spcPct val="0"/>
              </a:spcBef>
              <a:spcAft>
                <a:spcPct val="0"/>
              </a:spcAft>
              <a:buClrTx/>
              <a:buSzTx/>
              <a:buFont typeface="+mj-lt"/>
              <a:buAutoNum type="arabicPeriod"/>
              <a:defRPr/>
            </a:pPr>
            <a:r>
              <a:rPr kumimoji="0" lang="en-US" altLang="en-US" sz="1800" b="1" i="0" u="none" strike="noStrike" kern="1200" cap="none" spc="0" normalizeH="0" baseline="0" noProof="0" dirty="0">
                <a:ln>
                  <a:noFill/>
                </a:ln>
                <a:solidFill>
                  <a:prstClr val="white"/>
                </a:solidFill>
                <a:effectLst/>
                <a:highlight>
                  <a:srgbClr val="000000"/>
                </a:highlight>
                <a:uLnTx/>
                <a:uFillTx/>
                <a:latin typeface="Arial" panose="020B0604020202020204" pitchFamily="34" charset="0"/>
                <a:ea typeface="+mj-ea"/>
                <a:cs typeface="+mj-cs"/>
              </a:rPr>
              <a:t>Define the Image with </a:t>
            </a:r>
            <a:r>
              <a:rPr kumimoji="0" lang="en-US" altLang="en-US" sz="1800" b="1" i="0" u="none" strike="noStrike" kern="1200" cap="none" spc="0" normalizeH="0" baseline="0" noProof="0" dirty="0" err="1">
                <a:ln>
                  <a:noFill/>
                </a:ln>
                <a:solidFill>
                  <a:prstClr val="white"/>
                </a:solidFill>
                <a:effectLst/>
                <a:highlight>
                  <a:srgbClr val="000000"/>
                </a:highlight>
                <a:uLnTx/>
                <a:uFillTx/>
                <a:latin typeface="Arial Unicode MS"/>
                <a:ea typeface="+mj-ea"/>
                <a:cs typeface="+mj-cs"/>
              </a:rPr>
              <a:t>ismap</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Use the </a:t>
            </a:r>
            <a:r>
              <a:rPr kumimoji="0" lang="en-US" altLang="en-US" sz="1800" b="1" i="0" u="none" strike="noStrike" kern="1200" cap="none" spc="0" normalizeH="0" baseline="0" noProof="0" dirty="0">
                <a:ln>
                  <a:noFill/>
                </a:ln>
                <a:solidFill>
                  <a:prstClr val="white"/>
                </a:solidFill>
                <a:effectLst/>
                <a:highlight>
                  <a:srgbClr val="000000"/>
                </a:highlight>
                <a:uLnTx/>
                <a:uFillTx/>
                <a:latin typeface="Arial Unicode MS"/>
                <a:ea typeface="+mj-ea"/>
                <a:cs typeface="+mj-cs"/>
              </a:rPr>
              <a:t>&lt;</a:t>
            </a:r>
            <a:r>
              <a:rPr kumimoji="0" lang="en-US" altLang="en-US" sz="1800" b="1" i="0" u="none" strike="noStrike" kern="1200" cap="none" spc="0" normalizeH="0" baseline="0" noProof="0" dirty="0" err="1">
                <a:ln>
                  <a:noFill/>
                </a:ln>
                <a:solidFill>
                  <a:prstClr val="white"/>
                </a:solidFill>
                <a:effectLst/>
                <a:highlight>
                  <a:srgbClr val="000000"/>
                </a:highlight>
                <a:uLnTx/>
                <a:uFillTx/>
                <a:latin typeface="Arial Unicode MS"/>
                <a:ea typeface="+mj-ea"/>
                <a:cs typeface="+mj-cs"/>
              </a:rPr>
              <a:t>img</a:t>
            </a:r>
            <a:r>
              <a:rPr kumimoji="0" lang="en-US" altLang="en-US" sz="1800" b="1" i="0" u="none" strike="noStrike" kern="1200" cap="none" spc="0" normalizeH="0" baseline="0" noProof="0" dirty="0">
                <a:ln>
                  <a:noFill/>
                </a:ln>
                <a:solidFill>
                  <a:prstClr val="white"/>
                </a:solidFill>
                <a:effectLst/>
                <a:highlight>
                  <a:srgbClr val="000000"/>
                </a:highlight>
                <a:uLnTx/>
                <a:uFillTx/>
                <a:latin typeface="Arial Unicode MS"/>
                <a:ea typeface="+mj-ea"/>
                <a:cs typeface="+mj-cs"/>
              </a:rPr>
              <a:t>&gt;</a:t>
            </a:r>
            <a:r>
              <a:rPr kumimoji="0" lang="en-US" altLang="en-US" sz="1800" b="1"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tag with the </a:t>
            </a:r>
            <a:r>
              <a:rPr kumimoji="0" lang="en-US" altLang="en-US" sz="1800" b="1" i="0" u="none" strike="noStrike" kern="1200" cap="none" spc="0" normalizeH="0" baseline="0" noProof="0" dirty="0" err="1">
                <a:ln>
                  <a:noFill/>
                </a:ln>
                <a:solidFill>
                  <a:srgbClr val="FFFF00"/>
                </a:solidFill>
                <a:effectLst/>
                <a:highlight>
                  <a:srgbClr val="000000"/>
                </a:highlight>
                <a:uLnTx/>
                <a:uFillTx/>
                <a:latin typeface="Arial Unicode MS"/>
                <a:ea typeface="+mj-ea"/>
                <a:cs typeface="+mj-cs"/>
              </a:rPr>
              <a:t>ismap</a:t>
            </a:r>
            <a:r>
              <a:rPr kumimoji="0" lang="en-US" altLang="en-US" sz="1800" b="0" i="0" u="none" strike="noStrike" kern="1200" cap="none" spc="0" normalizeH="0" baseline="0" noProof="0" dirty="0">
                <a:ln>
                  <a:noFill/>
                </a:ln>
                <a:solidFill>
                  <a:srgbClr val="FFFF00"/>
                </a:solidFill>
                <a:effectLst/>
                <a:highlight>
                  <a:srgbClr val="000000"/>
                </a:highlight>
                <a:uLnTx/>
                <a:uFillTx/>
                <a:latin typeface="Century Gothic" panose="020B0502020202020204"/>
                <a:ea typeface="+mj-ea"/>
                <a:cs typeface="+mj-cs"/>
              </a:rPr>
              <a:t> attribute</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which enables server-side mapping. Also, include the </a:t>
            </a:r>
            <a:r>
              <a:rPr kumimoji="0" lang="en-US" altLang="en-US" sz="1800" b="1" i="0" u="none" strike="noStrike" kern="1200" cap="none" spc="0" normalizeH="0" baseline="0" noProof="0" dirty="0" err="1">
                <a:ln>
                  <a:noFill/>
                </a:ln>
                <a:solidFill>
                  <a:prstClr val="white"/>
                </a:solidFill>
                <a:effectLst/>
                <a:highlight>
                  <a:srgbClr val="000000"/>
                </a:highlight>
                <a:uLnTx/>
                <a:uFillTx/>
                <a:latin typeface="Arial Unicode MS"/>
                <a:ea typeface="+mj-ea"/>
                <a:cs typeface="+mj-cs"/>
              </a:rPr>
              <a:t>href</a:t>
            </a:r>
            <a:r>
              <a:rPr kumimoji="0" lang="en-US" altLang="en-US" sz="1800" b="1"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attribute in a surrounding </a:t>
            </a:r>
            <a:r>
              <a:rPr kumimoji="0" lang="en-US" altLang="en-US" sz="1800" b="1" i="0" u="none" strike="noStrike" kern="1200" cap="none" spc="0" normalizeH="0" baseline="0" noProof="0" dirty="0">
                <a:ln>
                  <a:noFill/>
                </a:ln>
                <a:solidFill>
                  <a:prstClr val="white"/>
                </a:solidFill>
                <a:effectLst/>
                <a:highlight>
                  <a:srgbClr val="000000"/>
                </a:highlight>
                <a:uLnTx/>
                <a:uFillTx/>
                <a:latin typeface="Arial Unicode MS"/>
                <a:ea typeface="+mj-ea"/>
                <a:cs typeface="+mj-cs"/>
              </a:rPr>
              <a:t>&lt;a&gt;</a:t>
            </a:r>
            <a:r>
              <a:rPr kumimoji="0" lang="en-US" altLang="en-US" sz="1800" b="1"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tag to specify the server-side script that will process the click.</a:t>
            </a:r>
            <a:endParaRPr lang="en-US" altLang="en-US" sz="1800" dirty="0">
              <a:solidFill>
                <a:prstClr val="white"/>
              </a:solidFill>
              <a:highlight>
                <a:srgbClr val="000000"/>
              </a:highlight>
              <a:latin typeface="Arial" panose="020B0604020202020204" pitchFamily="34" charset="0"/>
            </a:endParaRPr>
          </a:p>
          <a:p>
            <a:pPr defTabSz="914400" eaLnBrk="0" fontAlgn="base" hangingPunct="0">
              <a:lnSpc>
                <a:spcPct val="150000"/>
              </a:lnSpc>
              <a:spcBef>
                <a:spcPct val="0"/>
              </a:spcBef>
              <a:spcAft>
                <a:spcPct val="0"/>
              </a:spcAft>
              <a:buClrTx/>
              <a:buSzTx/>
              <a:buFont typeface="+mj-lt"/>
              <a:buAutoNum type="arabicPeriod"/>
              <a:defRPr/>
            </a:pPr>
            <a:r>
              <a:rPr kumimoji="0" lang="en-US" altLang="en-US" sz="1800" b="1" i="0" u="none" strike="noStrike" kern="1200" cap="none" spc="0" normalizeH="0" baseline="0" noProof="0" dirty="0">
                <a:ln>
                  <a:noFill/>
                </a:ln>
                <a:solidFill>
                  <a:prstClr val="white"/>
                </a:solidFill>
                <a:effectLst/>
                <a:highlight>
                  <a:srgbClr val="000000"/>
                </a:highlight>
                <a:uLnTx/>
                <a:uFillTx/>
                <a:latin typeface="Arial" panose="020B0604020202020204" pitchFamily="34" charset="0"/>
                <a:ea typeface="+mj-ea"/>
                <a:cs typeface="+mj-cs"/>
              </a:rPr>
              <a:t>Set up Server-Side Script</a:t>
            </a:r>
            <a:r>
              <a:rPr kumimoji="0" lang="en-US" altLang="en-US" sz="1800" b="0" i="0" u="none" strike="noStrike" kern="1200" cap="none" spc="0" normalizeH="0" baseline="0" noProof="0" dirty="0">
                <a:ln>
                  <a:noFill/>
                </a:ln>
                <a:solidFill>
                  <a:prstClr val="white"/>
                </a:solidFill>
                <a:effectLst/>
                <a:highlight>
                  <a:srgbClr val="000000"/>
                </a:highlight>
                <a:uLnTx/>
                <a:uFillTx/>
                <a:latin typeface="Arial" panose="020B0604020202020204" pitchFamily="34" charset="0"/>
                <a:ea typeface="+mj-ea"/>
                <a:cs typeface="+mj-cs"/>
              </a:rPr>
              <a:t>: The script (e.g., PHP, ASP.NET) will receive </a:t>
            </a:r>
            <a:r>
              <a:rPr kumimoji="0" lang="en-US" altLang="en-US" sz="1800" b="0" i="0" u="none" strike="noStrike" kern="1200" cap="none" spc="0" normalizeH="0" baseline="0" noProof="0" dirty="0">
                <a:ln>
                  <a:noFill/>
                </a:ln>
                <a:solidFill>
                  <a:prstClr val="white"/>
                </a:solidFill>
                <a:effectLst/>
                <a:highlight>
                  <a:srgbClr val="000000"/>
                </a:highlight>
                <a:uLnTx/>
                <a:uFillTx/>
                <a:latin typeface="Arial Unicode MS"/>
                <a:ea typeface="+mj-ea"/>
                <a:cs typeface="+mj-cs"/>
              </a:rPr>
              <a:t>x</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and </a:t>
            </a:r>
            <a:r>
              <a:rPr kumimoji="0" lang="en-US" altLang="en-US" sz="1800" b="0" i="0" u="none" strike="noStrike" kern="1200" cap="none" spc="0" normalizeH="0" baseline="0" noProof="0" dirty="0">
                <a:ln>
                  <a:noFill/>
                </a:ln>
                <a:solidFill>
                  <a:prstClr val="white"/>
                </a:solidFill>
                <a:effectLst/>
                <a:highlight>
                  <a:srgbClr val="000000"/>
                </a:highlight>
                <a:uLnTx/>
                <a:uFillTx/>
                <a:latin typeface="Arial Unicode MS"/>
                <a:ea typeface="+mj-ea"/>
                <a:cs typeface="+mj-cs"/>
              </a:rPr>
              <a:t>y</a:t>
            </a:r>
            <a:r>
              <a:rPr kumimoji="0" lang="en-US" altLang="en-US" sz="1800" b="0" i="0" u="none" strike="noStrike" kern="1200" cap="none" spc="0" normalizeH="0" baseline="0" noProof="0" dirty="0">
                <a:ln>
                  <a:noFill/>
                </a:ln>
                <a:solidFill>
                  <a:prstClr val="white"/>
                </a:solidFill>
                <a:effectLst/>
                <a:highlight>
                  <a:srgbClr val="000000"/>
                </a:highlight>
                <a:uLnTx/>
                <a:uFillTx/>
                <a:latin typeface="Century Gothic" panose="020B0502020202020204"/>
                <a:ea typeface="+mj-ea"/>
                <a:cs typeface="+mj-cs"/>
              </a:rPr>
              <a:t> coordinates of the click and can respond based on which part of the image was clicked.</a:t>
            </a:r>
            <a:endParaRPr kumimoji="0" lang="en-US" altLang="en-US" sz="1800" b="0" i="0" u="none" strike="noStrike" kern="1200" cap="none" spc="0" normalizeH="0" baseline="0" noProof="0" dirty="0">
              <a:ln>
                <a:noFill/>
              </a:ln>
              <a:solidFill>
                <a:prstClr val="white"/>
              </a:solidFill>
              <a:effectLst/>
              <a:highlight>
                <a:srgbClr val="000000"/>
              </a:highlight>
              <a:uLnTx/>
              <a:uFillTx/>
              <a:latin typeface="Arial" panose="020B0604020202020204" pitchFamily="34" charset="0"/>
              <a:ea typeface="+mj-ea"/>
              <a:cs typeface="+mj-cs"/>
            </a:endParaRPr>
          </a:p>
        </p:txBody>
      </p:sp>
      <p:sp>
        <p:nvSpPr>
          <p:cNvPr id="4" name="Date Placeholder 3">
            <a:extLst>
              <a:ext uri="{FF2B5EF4-FFF2-40B4-BE49-F238E27FC236}">
                <a16:creationId xmlns:a16="http://schemas.microsoft.com/office/drawing/2014/main" id="{42AB45EB-ABE5-FF0F-01E2-9FC4A3A6838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11BD32D6-AE6C-ABC2-4365-628B8AE62F81}"/>
              </a:ext>
            </a:extLst>
          </p:cNvPr>
          <p:cNvSpPr>
            <a:spLocks noGrp="1"/>
          </p:cNvSpPr>
          <p:nvPr>
            <p:ph type="sldNum" sz="quarter" idx="12"/>
          </p:nvPr>
        </p:nvSpPr>
        <p:spPr/>
        <p:txBody>
          <a:bodyPr/>
          <a:lstStyle/>
          <a:p>
            <a:fld id="{B6F15528-21DE-4FAA-801E-634DDDAF4B2B}" type="slidenum">
              <a:rPr lang="en-US" smtClean="0"/>
              <a:t>58</a:t>
            </a:fld>
            <a:endParaRPr lang="en-US"/>
          </a:p>
        </p:txBody>
      </p:sp>
    </p:spTree>
    <p:extLst>
      <p:ext uri="{BB962C8B-B14F-4D97-AF65-F5344CB8AC3E}">
        <p14:creationId xmlns:p14="http://schemas.microsoft.com/office/powerpoint/2010/main" val="16661359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27FA06E-0475-E0FA-5630-830AF8999C5C}"/>
              </a:ext>
            </a:extLst>
          </p:cNvPr>
          <p:cNvSpPr/>
          <p:nvPr/>
        </p:nvSpPr>
        <p:spPr>
          <a:xfrm>
            <a:off x="914400" y="1603375"/>
            <a:ext cx="10287000" cy="44196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lnSpc>
                <a:spcPct val="150000"/>
              </a:lnSpc>
            </a:pPr>
            <a:r>
              <a:rPr lang="en-US" b="0" dirty="0">
                <a:solidFill>
                  <a:srgbClr val="800000"/>
                </a:solidFill>
                <a:effectLst/>
                <a:latin typeface="Consolas" panose="020B0609020204030204" pitchFamily="49" charset="0"/>
              </a:rPr>
              <a:t>&lt;a</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action_page.php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target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”_self”</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lvl="1">
              <a:lnSpc>
                <a:spcPct val="150000"/>
              </a:lnSpc>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img</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"imagemaps/workplace.jpeg"</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alt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"server side image maps"</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ismap</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lvl="1">
              <a:lnSpc>
                <a:spcPct val="150000"/>
              </a:lnSpc>
            </a:pPr>
            <a:r>
              <a:rPr lang="en-US" b="0" dirty="0">
                <a:solidFill>
                  <a:srgbClr val="800000"/>
                </a:solidFill>
                <a:effectLst/>
                <a:latin typeface="Consolas" panose="020B0609020204030204" pitchFamily="49" charset="0"/>
              </a:rPr>
              <a:t>&lt;/a&gt;</a:t>
            </a:r>
            <a:endParaRPr lang="en-US" b="0" dirty="0">
              <a:solidFill>
                <a:srgbClr val="000000"/>
              </a:solidFill>
              <a:effectLst/>
              <a:latin typeface="Consolas" panose="020B0609020204030204" pitchFamily="49" charset="0"/>
            </a:endParaRPr>
          </a:p>
        </p:txBody>
      </p:sp>
      <p:sp>
        <p:nvSpPr>
          <p:cNvPr id="3" name="TextBox 2">
            <a:extLst>
              <a:ext uri="{FF2B5EF4-FFF2-40B4-BE49-F238E27FC236}">
                <a16:creationId xmlns:a16="http://schemas.microsoft.com/office/drawing/2014/main" id="{BA83204D-CEA2-3C23-13CE-221DBE66A8A3}"/>
              </a:ext>
            </a:extLst>
          </p:cNvPr>
          <p:cNvSpPr txBox="1"/>
          <p:nvPr/>
        </p:nvSpPr>
        <p:spPr>
          <a:xfrm>
            <a:off x="914400" y="917575"/>
            <a:ext cx="6097772" cy="461665"/>
          </a:xfrm>
          <a:prstGeom prst="rect">
            <a:avLst/>
          </a:prstGeom>
          <a:noFill/>
        </p:spPr>
        <p:txBody>
          <a:bodyPr wrap="square">
            <a:spAutoFit/>
          </a:bodyPr>
          <a:lstStyle/>
          <a:p>
            <a:r>
              <a:rPr lang="en-US" sz="2400" b="1" dirty="0"/>
              <a:t>Example:</a:t>
            </a:r>
          </a:p>
        </p:txBody>
      </p:sp>
      <p:sp>
        <p:nvSpPr>
          <p:cNvPr id="6" name="Rectangle: Rounded Corners 5">
            <a:extLst>
              <a:ext uri="{FF2B5EF4-FFF2-40B4-BE49-F238E27FC236}">
                <a16:creationId xmlns:a16="http://schemas.microsoft.com/office/drawing/2014/main" id="{558BE605-9B0E-76CB-3AB3-2A3D7A5B3287}"/>
              </a:ext>
            </a:extLst>
          </p:cNvPr>
          <p:cNvSpPr/>
          <p:nvPr/>
        </p:nvSpPr>
        <p:spPr>
          <a:xfrm>
            <a:off x="10058400" y="3889375"/>
            <a:ext cx="914400" cy="4572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14" name="TextBox 13">
            <a:extLst>
              <a:ext uri="{FF2B5EF4-FFF2-40B4-BE49-F238E27FC236}">
                <a16:creationId xmlns:a16="http://schemas.microsoft.com/office/drawing/2014/main" id="{FAF119F7-EF4A-15C8-FEA1-4532A0D9006D}"/>
              </a:ext>
            </a:extLst>
          </p:cNvPr>
          <p:cNvSpPr txBox="1"/>
          <p:nvPr/>
        </p:nvSpPr>
        <p:spPr>
          <a:xfrm>
            <a:off x="1524000" y="5184775"/>
            <a:ext cx="9144000" cy="6617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bg1"/>
                </a:solidFill>
                <a:effectLst/>
                <a:latin typeface="Arial" panose="020B0604020202020204" pitchFamily="34" charset="0"/>
              </a:rPr>
              <a:t>NOTE: The </a:t>
            </a:r>
            <a:r>
              <a:rPr kumimoji="0" lang="en-US" altLang="en-US" sz="1800" b="1" i="1" u="none" strike="noStrike" cap="none" normalizeH="0" baseline="0" dirty="0">
                <a:ln>
                  <a:noFill/>
                </a:ln>
                <a:solidFill>
                  <a:schemeClr val="bg1"/>
                </a:solidFill>
                <a:effectLst/>
                <a:latin typeface="Arial" panose="020B0604020202020204" pitchFamily="34" charset="0"/>
              </a:rPr>
              <a:t>is map</a:t>
            </a:r>
            <a:r>
              <a:rPr kumimoji="0" lang="en-US" altLang="en-US" sz="1800" b="0" i="0" u="none" strike="noStrike" cap="none" normalizeH="0" baseline="0" dirty="0">
                <a:ln>
                  <a:noFill/>
                </a:ln>
                <a:solidFill>
                  <a:schemeClr val="bg1"/>
                </a:solidFill>
                <a:effectLst/>
                <a:latin typeface="Arial" panose="020B0604020202020204" pitchFamily="34" charset="0"/>
              </a:rPr>
              <a:t> attribute is allowed only if the </a:t>
            </a:r>
            <a:r>
              <a:rPr kumimoji="0" lang="en-US" altLang="en-US" sz="1800" b="1" i="0" u="none" strike="noStrike" cap="none" normalizeH="0" baseline="0" dirty="0">
                <a:ln>
                  <a:noFill/>
                </a:ln>
                <a:solidFill>
                  <a:schemeClr val="bg1"/>
                </a:solidFill>
                <a:effectLst/>
                <a:latin typeface="Arial" panose="020B0604020202020204" pitchFamily="34" charset="0"/>
              </a:rPr>
              <a:t>&lt;</a:t>
            </a:r>
            <a:r>
              <a:rPr kumimoji="0" lang="en-US" altLang="en-US" sz="1800" b="1" i="0" u="none" strike="noStrike" cap="none" normalizeH="0" baseline="0" dirty="0" err="1">
                <a:ln>
                  <a:noFill/>
                </a:ln>
                <a:solidFill>
                  <a:schemeClr val="bg1"/>
                </a:solidFill>
                <a:effectLst/>
                <a:latin typeface="Arial" panose="020B0604020202020204" pitchFamily="34" charset="0"/>
              </a:rPr>
              <a:t>img</a:t>
            </a:r>
            <a:r>
              <a:rPr kumimoji="0" lang="en-US" altLang="en-US" sz="1800" b="1" i="0" u="none" strike="noStrike" cap="none" normalizeH="0" baseline="0" dirty="0">
                <a:ln>
                  <a:noFill/>
                </a:ln>
                <a:solidFill>
                  <a:schemeClr val="bg1"/>
                </a:solidFill>
                <a:effectLst/>
                <a:latin typeface="Arial" panose="020B0604020202020204" pitchFamily="34" charset="0"/>
              </a:rPr>
              <a:t>&gt; </a:t>
            </a:r>
            <a:r>
              <a:rPr kumimoji="0" lang="en-US" altLang="en-US" sz="1800" b="0" i="0" u="none" strike="noStrike" cap="none" normalizeH="0" baseline="0" dirty="0">
                <a:ln>
                  <a:noFill/>
                </a:ln>
                <a:solidFill>
                  <a:schemeClr val="bg1"/>
                </a:solidFill>
                <a:effectLst/>
                <a:latin typeface="Arial" panose="020B0604020202020204" pitchFamily="34" charset="0"/>
              </a:rPr>
              <a:t>element is a descendant of an </a:t>
            </a:r>
            <a:r>
              <a:rPr kumimoji="0" lang="en-US" altLang="en-US" sz="1800" b="1" i="0" u="none" strike="noStrike" cap="none" normalizeH="0" baseline="0" dirty="0">
                <a:ln>
                  <a:noFill/>
                </a:ln>
                <a:solidFill>
                  <a:schemeClr val="bg1"/>
                </a:solidFill>
                <a:effectLst/>
                <a:latin typeface="Arial" panose="020B0604020202020204" pitchFamily="34" charset="0"/>
              </a:rPr>
              <a:t>&lt;a&gt; </a:t>
            </a:r>
            <a:r>
              <a:rPr kumimoji="0" lang="en-US" altLang="en-US" sz="1800" b="0" i="0" u="none" strike="noStrike" cap="none" normalizeH="0" baseline="0" dirty="0">
                <a:ln>
                  <a:noFill/>
                </a:ln>
                <a:solidFill>
                  <a:schemeClr val="bg1"/>
                </a:solidFill>
                <a:effectLst/>
                <a:latin typeface="Arial" panose="020B0604020202020204" pitchFamily="34" charset="0"/>
              </a:rPr>
              <a:t>element with a valid </a:t>
            </a:r>
            <a:r>
              <a:rPr kumimoji="0" lang="en-US" altLang="en-US" sz="1800" b="1" i="0" u="none" strike="noStrike" cap="none" normalizeH="0" baseline="0" dirty="0" err="1">
                <a:ln>
                  <a:noFill/>
                </a:ln>
                <a:solidFill>
                  <a:schemeClr val="bg1"/>
                </a:solidFill>
                <a:effectLst/>
                <a:latin typeface="Arial" panose="020B0604020202020204" pitchFamily="34" charset="0"/>
              </a:rPr>
              <a:t>href</a:t>
            </a:r>
            <a:r>
              <a:rPr kumimoji="0" lang="en-US" altLang="en-US" sz="1800" b="0" i="0" u="none" strike="noStrike" cap="none" normalizeH="0" baseline="0" dirty="0">
                <a:ln>
                  <a:noFill/>
                </a:ln>
                <a:solidFill>
                  <a:schemeClr val="bg1"/>
                </a:solidFill>
                <a:effectLst/>
                <a:latin typeface="Arial" panose="020B0604020202020204" pitchFamily="34" charset="0"/>
              </a:rPr>
              <a:t> attribute. </a:t>
            </a:r>
          </a:p>
        </p:txBody>
      </p:sp>
      <p:sp>
        <p:nvSpPr>
          <p:cNvPr id="4" name="Date Placeholder 3">
            <a:extLst>
              <a:ext uri="{FF2B5EF4-FFF2-40B4-BE49-F238E27FC236}">
                <a16:creationId xmlns:a16="http://schemas.microsoft.com/office/drawing/2014/main" id="{D21653C3-B6DF-2CAB-420F-886FD61C6A9B}"/>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A35EEBD8-7F82-4542-2974-E06C841056FD}"/>
              </a:ext>
            </a:extLst>
          </p:cNvPr>
          <p:cNvSpPr>
            <a:spLocks noGrp="1"/>
          </p:cNvSpPr>
          <p:nvPr>
            <p:ph type="sldNum" sz="quarter" idx="12"/>
          </p:nvPr>
        </p:nvSpPr>
        <p:spPr/>
        <p:txBody>
          <a:bodyPr/>
          <a:lstStyle/>
          <a:p>
            <a:fld id="{B6F15528-21DE-4FAA-801E-634DDDAF4B2B}" type="slidenum">
              <a:rPr lang="en-US" smtClean="0"/>
              <a:t>59</a:t>
            </a:fld>
            <a:endParaRPr lang="en-US"/>
          </a:p>
        </p:txBody>
      </p:sp>
    </p:spTree>
    <p:extLst>
      <p:ext uri="{BB962C8B-B14F-4D97-AF65-F5344CB8AC3E}">
        <p14:creationId xmlns:p14="http://schemas.microsoft.com/office/powerpoint/2010/main" val="317858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BBEAC-4B10-E3CD-72C4-54CD002C2012}"/>
              </a:ext>
            </a:extLst>
          </p:cNvPr>
          <p:cNvSpPr>
            <a:spLocks noGrp="1"/>
          </p:cNvSpPr>
          <p:nvPr>
            <p:ph type="title"/>
          </p:nvPr>
        </p:nvSpPr>
        <p:spPr/>
        <p:txBody>
          <a:bodyPr/>
          <a:lstStyle/>
          <a:p>
            <a:r>
              <a:rPr lang="en-US" dirty="0"/>
              <a:t> Example Explained</a:t>
            </a:r>
          </a:p>
        </p:txBody>
      </p:sp>
      <p:sp>
        <p:nvSpPr>
          <p:cNvPr id="3" name="Content Placeholder 2">
            <a:extLst>
              <a:ext uri="{FF2B5EF4-FFF2-40B4-BE49-F238E27FC236}">
                <a16:creationId xmlns:a16="http://schemas.microsoft.com/office/drawing/2014/main" id="{C462D0AE-C401-D60E-130B-4259232A045E}"/>
              </a:ext>
            </a:extLst>
          </p:cNvPr>
          <p:cNvSpPr>
            <a:spLocks noGrp="1"/>
          </p:cNvSpPr>
          <p:nvPr>
            <p:ph idx="1"/>
          </p:nvPr>
        </p:nvSpPr>
        <p:spPr/>
        <p:txBody>
          <a:bodyPr>
            <a:normAutofit/>
          </a:bodyPr>
          <a:lstStyle/>
          <a:p>
            <a:pPr>
              <a:lnSpc>
                <a:spcPct val="150000"/>
              </a:lnSpc>
            </a:pPr>
            <a:r>
              <a:rPr lang="en-US" sz="1600" dirty="0"/>
              <a:t>The </a:t>
            </a:r>
            <a:r>
              <a:rPr lang="en-US" sz="1600" b="1" dirty="0"/>
              <a:t>&lt;!DOCTYPE html&gt; </a:t>
            </a:r>
            <a:r>
              <a:rPr lang="en-US" sz="1600" dirty="0"/>
              <a:t>declaration defines that this </a:t>
            </a:r>
            <a:r>
              <a:rPr lang="en-US" sz="1600" dirty="0">
                <a:solidFill>
                  <a:srgbClr val="FFFF00"/>
                </a:solidFill>
              </a:rPr>
              <a:t>document is an HTML5 document</a:t>
            </a:r>
          </a:p>
          <a:p>
            <a:pPr>
              <a:lnSpc>
                <a:spcPct val="150000"/>
              </a:lnSpc>
            </a:pPr>
            <a:r>
              <a:rPr lang="en-US" sz="1600" dirty="0"/>
              <a:t>The </a:t>
            </a:r>
            <a:r>
              <a:rPr lang="en-US" sz="1600" b="1" dirty="0"/>
              <a:t>&lt;html&gt; </a:t>
            </a:r>
            <a:r>
              <a:rPr lang="en-US" sz="1600" dirty="0"/>
              <a:t>element is the </a:t>
            </a:r>
            <a:r>
              <a:rPr lang="en-US" sz="1600" dirty="0">
                <a:solidFill>
                  <a:srgbClr val="FFFF00"/>
                </a:solidFill>
              </a:rPr>
              <a:t>root element</a:t>
            </a:r>
            <a:r>
              <a:rPr lang="en-US" sz="1600" dirty="0"/>
              <a:t> of an HTML page</a:t>
            </a:r>
          </a:p>
          <a:p>
            <a:pPr>
              <a:lnSpc>
                <a:spcPct val="150000"/>
              </a:lnSpc>
            </a:pPr>
            <a:r>
              <a:rPr lang="en-US" sz="1600" dirty="0"/>
              <a:t>The </a:t>
            </a:r>
            <a:r>
              <a:rPr lang="en-US" sz="1600" b="1" dirty="0"/>
              <a:t>&lt;head&gt; </a:t>
            </a:r>
            <a:r>
              <a:rPr lang="en-US" sz="1600" dirty="0"/>
              <a:t>element </a:t>
            </a:r>
            <a:r>
              <a:rPr lang="en-US" sz="1600" dirty="0">
                <a:solidFill>
                  <a:srgbClr val="FFFF00"/>
                </a:solidFill>
              </a:rPr>
              <a:t>contains meta information</a:t>
            </a:r>
            <a:r>
              <a:rPr lang="en-US" sz="1600" dirty="0"/>
              <a:t> about the HTML page</a:t>
            </a:r>
          </a:p>
          <a:p>
            <a:pPr>
              <a:lnSpc>
                <a:spcPct val="150000"/>
              </a:lnSpc>
            </a:pPr>
            <a:r>
              <a:rPr lang="en-US" sz="1600" dirty="0"/>
              <a:t>The </a:t>
            </a:r>
            <a:r>
              <a:rPr lang="en-US" sz="1600" b="1" dirty="0"/>
              <a:t>&lt;title&gt; </a:t>
            </a:r>
            <a:r>
              <a:rPr lang="en-US" sz="1600" dirty="0"/>
              <a:t>element </a:t>
            </a:r>
            <a:r>
              <a:rPr lang="en-US" sz="1600" dirty="0">
                <a:solidFill>
                  <a:srgbClr val="FFFF00"/>
                </a:solidFill>
              </a:rPr>
              <a:t>specifies a title for the HTML page </a:t>
            </a:r>
            <a:r>
              <a:rPr lang="en-US" sz="1600" dirty="0"/>
              <a:t>(which is shown in the browser's title bar or in the page's tab)</a:t>
            </a:r>
          </a:p>
          <a:p>
            <a:pPr>
              <a:lnSpc>
                <a:spcPct val="150000"/>
              </a:lnSpc>
            </a:pPr>
            <a:r>
              <a:rPr lang="en-US" sz="1600" dirty="0"/>
              <a:t>The </a:t>
            </a:r>
            <a:r>
              <a:rPr lang="en-US" sz="1600" b="1" dirty="0"/>
              <a:t>&lt;body&gt; </a:t>
            </a:r>
            <a:r>
              <a:rPr lang="en-US" sz="1600" dirty="0"/>
              <a:t>element defines the document's body, and is a </a:t>
            </a:r>
            <a:r>
              <a:rPr lang="en-US" sz="1600" dirty="0">
                <a:solidFill>
                  <a:srgbClr val="FFFF00"/>
                </a:solidFill>
              </a:rPr>
              <a:t>container for all the visible contents</a:t>
            </a:r>
            <a:r>
              <a:rPr lang="en-US" sz="1600" dirty="0"/>
              <a:t>, such as headings, paragraphs, images, hyperlinks, tables, lists, etc.</a:t>
            </a:r>
          </a:p>
          <a:p>
            <a:pPr>
              <a:lnSpc>
                <a:spcPct val="150000"/>
              </a:lnSpc>
            </a:pPr>
            <a:r>
              <a:rPr lang="en-US" sz="1600" dirty="0"/>
              <a:t>The </a:t>
            </a:r>
            <a:r>
              <a:rPr lang="en-US" sz="1600" b="1" dirty="0"/>
              <a:t>&lt;h1&gt;</a:t>
            </a:r>
            <a:r>
              <a:rPr lang="en-US" sz="1600" dirty="0"/>
              <a:t> element defines a large </a:t>
            </a:r>
            <a:r>
              <a:rPr lang="en-US" sz="1600" dirty="0">
                <a:solidFill>
                  <a:srgbClr val="FFFF00"/>
                </a:solidFill>
              </a:rPr>
              <a:t>heading</a:t>
            </a:r>
          </a:p>
          <a:p>
            <a:pPr>
              <a:lnSpc>
                <a:spcPct val="150000"/>
              </a:lnSpc>
            </a:pPr>
            <a:r>
              <a:rPr lang="en-US" sz="1600" dirty="0"/>
              <a:t>The </a:t>
            </a:r>
            <a:r>
              <a:rPr lang="en-US" sz="1600" b="1" dirty="0"/>
              <a:t>&lt;p&gt;</a:t>
            </a:r>
            <a:r>
              <a:rPr lang="en-US" sz="1600" dirty="0"/>
              <a:t> element defines a </a:t>
            </a:r>
            <a:r>
              <a:rPr lang="en-US" sz="1600" dirty="0">
                <a:solidFill>
                  <a:srgbClr val="FFFF00"/>
                </a:solidFill>
              </a:rPr>
              <a:t>paragraph</a:t>
            </a:r>
          </a:p>
        </p:txBody>
      </p:sp>
      <p:sp>
        <p:nvSpPr>
          <p:cNvPr id="4" name="Date Placeholder 3">
            <a:extLst>
              <a:ext uri="{FF2B5EF4-FFF2-40B4-BE49-F238E27FC236}">
                <a16:creationId xmlns:a16="http://schemas.microsoft.com/office/drawing/2014/main" id="{759B3BC0-0C0A-9DCE-94B0-5DD117355DD7}"/>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196AF07-6371-4531-3830-F30927255730}"/>
              </a:ext>
            </a:extLst>
          </p:cNvPr>
          <p:cNvSpPr>
            <a:spLocks noGrp="1"/>
          </p:cNvSpPr>
          <p:nvPr>
            <p:ph type="sldNum" sz="quarter" idx="12"/>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8916616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94303-C2A0-6AE4-4A8E-464702A96083}"/>
              </a:ext>
            </a:extLst>
          </p:cNvPr>
          <p:cNvSpPr>
            <a:spLocks noGrp="1"/>
          </p:cNvSpPr>
          <p:nvPr>
            <p:ph type="title"/>
          </p:nvPr>
        </p:nvSpPr>
        <p:spPr/>
        <p:txBody>
          <a:bodyPr/>
          <a:lstStyle/>
          <a:p>
            <a:r>
              <a:rPr lang="en-US" dirty="0"/>
              <a:t>HTML &lt;area&gt; coords Attribute</a:t>
            </a:r>
          </a:p>
        </p:txBody>
      </p:sp>
      <p:sp>
        <p:nvSpPr>
          <p:cNvPr id="3" name="Content Placeholder 2">
            <a:extLst>
              <a:ext uri="{FF2B5EF4-FFF2-40B4-BE49-F238E27FC236}">
                <a16:creationId xmlns:a16="http://schemas.microsoft.com/office/drawing/2014/main" id="{89EDCDDF-B274-D63D-2777-DC019E22E916}"/>
              </a:ext>
            </a:extLst>
          </p:cNvPr>
          <p:cNvSpPr>
            <a:spLocks noGrp="1"/>
          </p:cNvSpPr>
          <p:nvPr>
            <p:ph idx="1"/>
          </p:nvPr>
        </p:nvSpPr>
        <p:spPr/>
        <p:txBody>
          <a:bodyPr/>
          <a:lstStyle/>
          <a:p>
            <a:r>
              <a:rPr lang="en-US" dirty="0"/>
              <a:t>Use the </a:t>
            </a:r>
            <a:r>
              <a:rPr lang="en-US" b="1" i="1" dirty="0"/>
              <a:t>coords</a:t>
            </a:r>
            <a:r>
              <a:rPr lang="en-US" dirty="0"/>
              <a:t> attribute to </a:t>
            </a:r>
            <a:r>
              <a:rPr lang="en-US" dirty="0">
                <a:solidFill>
                  <a:srgbClr val="FFFF00"/>
                </a:solidFill>
                <a:highlight>
                  <a:srgbClr val="000000"/>
                </a:highlight>
              </a:rPr>
              <a:t>specify the coordinates of each area in the image map</a:t>
            </a:r>
            <a:r>
              <a:rPr lang="en-US" dirty="0">
                <a:highlight>
                  <a:srgbClr val="000000"/>
                </a:highlight>
              </a:rPr>
              <a:t>.</a:t>
            </a:r>
          </a:p>
          <a:p>
            <a:r>
              <a:rPr lang="en-US" dirty="0"/>
              <a:t>This attribute is used together with the shape attribute to specify the size, shape, and placement of an area.</a:t>
            </a:r>
          </a:p>
          <a:p>
            <a:r>
              <a:rPr lang="en-US" dirty="0"/>
              <a:t> Syntax</a:t>
            </a:r>
          </a:p>
          <a:p>
            <a:pPr marL="457200" lvl="1" indent="0">
              <a:buNone/>
            </a:pPr>
            <a:r>
              <a:rPr lang="en-US" dirty="0"/>
              <a:t> &lt;area coords="value"&gt;</a:t>
            </a:r>
          </a:p>
          <a:p>
            <a:r>
              <a:rPr lang="en-US" dirty="0"/>
              <a:t> Example:</a:t>
            </a:r>
          </a:p>
        </p:txBody>
      </p:sp>
      <p:sp>
        <p:nvSpPr>
          <p:cNvPr id="4" name="Date Placeholder 3">
            <a:extLst>
              <a:ext uri="{FF2B5EF4-FFF2-40B4-BE49-F238E27FC236}">
                <a16:creationId xmlns:a16="http://schemas.microsoft.com/office/drawing/2014/main" id="{8899AAF1-E85D-D08E-4478-DE36D922E33C}"/>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FD0EA20-04CC-FF94-9989-416480BECB0D}"/>
              </a:ext>
            </a:extLst>
          </p:cNvPr>
          <p:cNvSpPr>
            <a:spLocks noGrp="1"/>
          </p:cNvSpPr>
          <p:nvPr>
            <p:ph type="sldNum" sz="quarter" idx="12"/>
          </p:nvPr>
        </p:nvSpPr>
        <p:spPr/>
        <p:txBody>
          <a:bodyPr/>
          <a:lstStyle/>
          <a:p>
            <a:fld id="{B6F15528-21DE-4FAA-801E-634DDDAF4B2B}" type="slidenum">
              <a:rPr lang="en-US" smtClean="0"/>
              <a:t>60</a:t>
            </a:fld>
            <a:endParaRPr lang="en-US"/>
          </a:p>
        </p:txBody>
      </p:sp>
      <p:sp>
        <p:nvSpPr>
          <p:cNvPr id="6" name="Rectangle 5">
            <a:extLst>
              <a:ext uri="{FF2B5EF4-FFF2-40B4-BE49-F238E27FC236}">
                <a16:creationId xmlns:a16="http://schemas.microsoft.com/office/drawing/2014/main" id="{3F1D1A5E-6F35-E9F0-5580-5047CA4D26C5}"/>
              </a:ext>
            </a:extLst>
          </p:cNvPr>
          <p:cNvSpPr/>
          <p:nvPr/>
        </p:nvSpPr>
        <p:spPr>
          <a:xfrm>
            <a:off x="1634613" y="4634835"/>
            <a:ext cx="9488487" cy="157406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0" dirty="0">
                <a:solidFill>
                  <a:srgbClr val="800000"/>
                </a:solidFill>
                <a:effectLst/>
                <a:latin typeface="Consolas" panose="020B0609020204030204" pitchFamily="49" charset="0"/>
              </a:rPr>
              <a:t>	&lt;map</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planetmap</a:t>
            </a:r>
            <a:r>
              <a:rPr lang="en-US" sz="1600" b="0" dirty="0">
                <a:solidFill>
                  <a:srgbClr val="0000FF"/>
                </a:solidFill>
                <a:effectLst/>
                <a:latin typeface="Consolas" panose="020B0609020204030204" pitchFamily="49" charset="0"/>
              </a:rPr>
              <a:t>"</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&lt;area</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shape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FF"/>
                </a:solidFill>
                <a:effectLst/>
                <a:latin typeface="Consolas" panose="020B0609020204030204" pitchFamily="49" charset="0"/>
              </a:rPr>
              <a:t>rect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coords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"0,0,82,126"</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href</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"sun.htm"</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alt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"Sun"</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&lt;area</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shape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"circle"</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coords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"90,58,3"</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href</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"mercur.htm"</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alt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"Mercury"</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&lt;area</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shape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"circle"</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coords</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"124,58,8"</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href</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"venus.htm"</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alt</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"Venus"</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&lt;/map&gt;</a:t>
            </a:r>
            <a:endParaRPr lang="en-US" sz="16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70394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DB9E-1490-C9D3-E511-23CCDAE7B746}"/>
              </a:ext>
            </a:extLst>
          </p:cNvPr>
          <p:cNvSpPr>
            <a:spLocks noGrp="1"/>
          </p:cNvSpPr>
          <p:nvPr>
            <p:ph type="title"/>
          </p:nvPr>
        </p:nvSpPr>
        <p:spPr/>
        <p:txBody>
          <a:bodyPr/>
          <a:lstStyle/>
          <a:p>
            <a:r>
              <a:rPr lang="en-US" sz="4000" dirty="0"/>
              <a:t>Attribute Values of shape and coords</a:t>
            </a:r>
          </a:p>
        </p:txBody>
      </p:sp>
      <p:pic>
        <p:nvPicPr>
          <p:cNvPr id="5" name="Content Placeholder 4">
            <a:extLst>
              <a:ext uri="{FF2B5EF4-FFF2-40B4-BE49-F238E27FC236}">
                <a16:creationId xmlns:a16="http://schemas.microsoft.com/office/drawing/2014/main" id="{EBA9C68A-1726-293A-9D7A-76BD0CB8B967}"/>
              </a:ext>
            </a:extLst>
          </p:cNvPr>
          <p:cNvPicPr>
            <a:picLocks noGrp="1" noChangeAspect="1"/>
          </p:cNvPicPr>
          <p:nvPr>
            <p:ph idx="1"/>
          </p:nvPr>
        </p:nvPicPr>
        <p:blipFill>
          <a:blip r:embed="rId2"/>
          <a:stretch>
            <a:fillRect/>
          </a:stretch>
        </p:blipFill>
        <p:spPr>
          <a:xfrm>
            <a:off x="762000" y="2365374"/>
            <a:ext cx="10363200" cy="2794869"/>
          </a:xfrm>
        </p:spPr>
      </p:pic>
      <p:sp>
        <p:nvSpPr>
          <p:cNvPr id="3" name="Date Placeholder 2">
            <a:extLst>
              <a:ext uri="{FF2B5EF4-FFF2-40B4-BE49-F238E27FC236}">
                <a16:creationId xmlns:a16="http://schemas.microsoft.com/office/drawing/2014/main" id="{31396DD4-5DF9-B951-1865-6ED4712CEFC7}"/>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FDBE1F34-630B-9152-47A4-DEAFD6C9FF84}"/>
              </a:ext>
            </a:extLst>
          </p:cNvPr>
          <p:cNvSpPr>
            <a:spLocks noGrp="1"/>
          </p:cNvSpPr>
          <p:nvPr>
            <p:ph type="sldNum" sz="quarter" idx="12"/>
          </p:nvPr>
        </p:nvSpPr>
        <p:spPr/>
        <p:txBody>
          <a:bodyPr/>
          <a:lstStyle/>
          <a:p>
            <a:fld id="{B6F15528-21DE-4FAA-801E-634DDDAF4B2B}" type="slidenum">
              <a:rPr lang="en-US" smtClean="0"/>
              <a:t>61</a:t>
            </a:fld>
            <a:endParaRPr lang="en-US"/>
          </a:p>
        </p:txBody>
      </p:sp>
    </p:spTree>
    <p:extLst>
      <p:ext uri="{BB962C8B-B14F-4D97-AF65-F5344CB8AC3E}">
        <p14:creationId xmlns:p14="http://schemas.microsoft.com/office/powerpoint/2010/main" val="36120565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4979" y="3075292"/>
            <a:ext cx="1302385" cy="577215"/>
          </a:xfrm>
          <a:prstGeom prst="rect">
            <a:avLst/>
          </a:prstGeom>
        </p:spPr>
        <p:txBody>
          <a:bodyPr vert="horz" wrap="square" lIns="0" tIns="15240" rIns="0" bIns="0" rtlCol="0">
            <a:spAutoFit/>
          </a:bodyPr>
          <a:lstStyle/>
          <a:p>
            <a:pPr marL="12700">
              <a:lnSpc>
                <a:spcPct val="100000"/>
              </a:lnSpc>
              <a:spcBef>
                <a:spcPts val="120"/>
              </a:spcBef>
            </a:pPr>
            <a:r>
              <a:rPr sz="3600" spc="120" dirty="0"/>
              <a:t>D</a:t>
            </a:r>
            <a:r>
              <a:rPr sz="3600" spc="105" dirty="0"/>
              <a:t>a</a:t>
            </a:r>
            <a:r>
              <a:rPr sz="3600" spc="-190" dirty="0"/>
              <a:t>y</a:t>
            </a:r>
            <a:r>
              <a:rPr sz="3600" spc="-335" dirty="0"/>
              <a:t> </a:t>
            </a:r>
            <a:r>
              <a:rPr sz="3600" spc="-285" dirty="0"/>
              <a:t>6</a:t>
            </a:r>
            <a:endParaRPr sz="3600"/>
          </a:p>
        </p:txBody>
      </p:sp>
      <p:sp>
        <p:nvSpPr>
          <p:cNvPr id="4" name="Date Placeholder 3">
            <a:extLst>
              <a:ext uri="{FF2B5EF4-FFF2-40B4-BE49-F238E27FC236}">
                <a16:creationId xmlns:a16="http://schemas.microsoft.com/office/drawing/2014/main" id="{EB109F04-B349-649D-7C6F-85D1CAE7518B}"/>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52D56AFE-D197-43EB-0A7B-46C065ABA369}"/>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62</a:t>
            </a:fld>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E923EC-9C3E-2D06-5660-3F4D807AB76E}"/>
              </a:ext>
            </a:extLst>
          </p:cNvPr>
          <p:cNvSpPr>
            <a:spLocks noGrp="1"/>
          </p:cNvSpPr>
          <p:nvPr>
            <p:ph type="title"/>
          </p:nvPr>
        </p:nvSpPr>
        <p:spPr/>
        <p:txBody>
          <a:bodyPr/>
          <a:lstStyle/>
          <a:p>
            <a:r>
              <a:rPr lang="en-US" sz="3600" dirty="0"/>
              <a:t>2.4.2 Choosing the right image format</a:t>
            </a:r>
          </a:p>
        </p:txBody>
      </p:sp>
      <p:sp>
        <p:nvSpPr>
          <p:cNvPr id="3" name="Content Placeholder 2">
            <a:extLst>
              <a:ext uri="{FF2B5EF4-FFF2-40B4-BE49-F238E27FC236}">
                <a16:creationId xmlns:a16="http://schemas.microsoft.com/office/drawing/2014/main" id="{37448A1A-44A3-8AFB-4CF9-8304F44A47DA}"/>
              </a:ext>
            </a:extLst>
          </p:cNvPr>
          <p:cNvSpPr>
            <a:spLocks noGrp="1"/>
          </p:cNvSpPr>
          <p:nvPr>
            <p:ph idx="1"/>
          </p:nvPr>
        </p:nvSpPr>
        <p:spPr/>
        <p:txBody>
          <a:bodyPr/>
          <a:lstStyle/>
          <a:p>
            <a:r>
              <a:rPr lang="en-US" dirty="0"/>
              <a:t>Image formats are divided into two main categories: </a:t>
            </a:r>
          </a:p>
          <a:p>
            <a:pPr marL="857250" lvl="1" indent="-400050">
              <a:buFont typeface="+mj-lt"/>
              <a:buAutoNum type="romanLcPeriod"/>
            </a:pPr>
            <a:r>
              <a:rPr lang="en-US" dirty="0"/>
              <a:t>raster files and </a:t>
            </a:r>
          </a:p>
          <a:p>
            <a:pPr marL="857250" lvl="1" indent="-400050">
              <a:buFont typeface="+mj-lt"/>
              <a:buAutoNum type="romanLcPeriod"/>
            </a:pPr>
            <a:r>
              <a:rPr lang="en-US" dirty="0"/>
              <a:t>vector files. </a:t>
            </a:r>
          </a:p>
          <a:p>
            <a:pPr marL="457200" lvl="1" indent="0">
              <a:buNone/>
            </a:pPr>
            <a:endParaRPr lang="en-US" dirty="0"/>
          </a:p>
          <a:p>
            <a:r>
              <a:rPr lang="en-US" dirty="0"/>
              <a:t>Each category has its own intended use.</a:t>
            </a:r>
          </a:p>
        </p:txBody>
      </p:sp>
      <p:sp>
        <p:nvSpPr>
          <p:cNvPr id="4" name="Date Placeholder 3">
            <a:extLst>
              <a:ext uri="{FF2B5EF4-FFF2-40B4-BE49-F238E27FC236}">
                <a16:creationId xmlns:a16="http://schemas.microsoft.com/office/drawing/2014/main" id="{9CB3A0AD-ED9D-846D-8B58-2239FB439A79}"/>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ADC9563D-EFC3-03DD-6DB2-753B71CEFC7C}"/>
              </a:ext>
            </a:extLst>
          </p:cNvPr>
          <p:cNvSpPr>
            <a:spLocks noGrp="1"/>
          </p:cNvSpPr>
          <p:nvPr>
            <p:ph type="sldNum" sz="quarter" idx="12"/>
          </p:nvPr>
        </p:nvSpPr>
        <p:spPr/>
        <p:txBody>
          <a:bodyPr/>
          <a:lstStyle/>
          <a:p>
            <a:fld id="{B6F15528-21DE-4FAA-801E-634DDDAF4B2B}" type="slidenum">
              <a:rPr lang="en-US" smtClean="0"/>
              <a:t>63</a:t>
            </a:fld>
            <a:endParaRPr lang="en-US"/>
          </a:p>
        </p:txBody>
      </p:sp>
    </p:spTree>
    <p:extLst>
      <p:ext uri="{BB962C8B-B14F-4D97-AF65-F5344CB8AC3E}">
        <p14:creationId xmlns:p14="http://schemas.microsoft.com/office/powerpoint/2010/main" val="18593806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2C8F7-7965-B9D7-45D6-C2E9EA97843B}"/>
              </a:ext>
            </a:extLst>
          </p:cNvPr>
          <p:cNvSpPr>
            <a:spLocks noGrp="1"/>
          </p:cNvSpPr>
          <p:nvPr>
            <p:ph type="title"/>
          </p:nvPr>
        </p:nvSpPr>
        <p:spPr/>
        <p:txBody>
          <a:bodyPr/>
          <a:lstStyle/>
          <a:p>
            <a:r>
              <a:rPr lang="en-US" dirty="0"/>
              <a:t>Vector graphics</a:t>
            </a:r>
          </a:p>
        </p:txBody>
      </p:sp>
      <p:sp>
        <p:nvSpPr>
          <p:cNvPr id="3" name="Content Placeholder 2">
            <a:extLst>
              <a:ext uri="{FF2B5EF4-FFF2-40B4-BE49-F238E27FC236}">
                <a16:creationId xmlns:a16="http://schemas.microsoft.com/office/drawing/2014/main" id="{A036C0B4-48A7-510A-C7A9-9442E7CD7F8C}"/>
              </a:ext>
            </a:extLst>
          </p:cNvPr>
          <p:cNvSpPr>
            <a:spLocks noGrp="1"/>
          </p:cNvSpPr>
          <p:nvPr>
            <p:ph idx="1"/>
          </p:nvPr>
        </p:nvSpPr>
        <p:spPr/>
        <p:txBody>
          <a:bodyPr>
            <a:normAutofit/>
          </a:bodyPr>
          <a:lstStyle/>
          <a:p>
            <a:pPr>
              <a:lnSpc>
                <a:spcPct val="150000"/>
              </a:lnSpc>
            </a:pPr>
            <a:r>
              <a:rPr lang="en-US" sz="1800" dirty="0"/>
              <a:t>Vector graphics </a:t>
            </a:r>
            <a:r>
              <a:rPr lang="en-US" sz="1800" dirty="0">
                <a:solidFill>
                  <a:srgbClr val="FFFF00"/>
                </a:solidFill>
              </a:rPr>
              <a:t>use </a:t>
            </a:r>
            <a:r>
              <a:rPr lang="en-US" sz="1800" b="1" dirty="0">
                <a:solidFill>
                  <a:srgbClr val="FFFF00"/>
                </a:solidFill>
              </a:rPr>
              <a:t>lines, points and polygons</a:t>
            </a:r>
            <a:r>
              <a:rPr lang="en-US" sz="1800" dirty="0">
                <a:solidFill>
                  <a:srgbClr val="FFFF00"/>
                </a:solidFill>
              </a:rPr>
              <a:t> to represent an image</a:t>
            </a:r>
            <a:r>
              <a:rPr lang="en-US" sz="1800" dirty="0"/>
              <a:t>. </a:t>
            </a:r>
          </a:p>
          <a:p>
            <a:pPr>
              <a:lnSpc>
                <a:spcPct val="150000"/>
              </a:lnSpc>
            </a:pPr>
            <a:r>
              <a:rPr lang="en-US" sz="1800" dirty="0"/>
              <a:t>They are </a:t>
            </a:r>
            <a:r>
              <a:rPr lang="en-US" sz="1800" dirty="0">
                <a:solidFill>
                  <a:srgbClr val="FFFF00"/>
                </a:solidFill>
              </a:rPr>
              <a:t>best suited for simple geometric shapes </a:t>
            </a:r>
            <a:r>
              <a:rPr lang="en-US" sz="1800" dirty="0"/>
              <a:t>and </a:t>
            </a:r>
            <a:r>
              <a:rPr lang="en-US" sz="1800" dirty="0">
                <a:solidFill>
                  <a:srgbClr val="FFFF00"/>
                </a:solidFill>
              </a:rPr>
              <a:t>work great for logos and icons</a:t>
            </a:r>
            <a:r>
              <a:rPr lang="en-US" sz="1800" dirty="0"/>
              <a:t>.</a:t>
            </a:r>
          </a:p>
          <a:p>
            <a:pPr>
              <a:lnSpc>
                <a:spcPct val="150000"/>
              </a:lnSpc>
            </a:pPr>
            <a:r>
              <a:rPr lang="en-US" sz="1800" dirty="0"/>
              <a:t> Vectors can be </a:t>
            </a:r>
            <a:r>
              <a:rPr lang="en-US" sz="1800" dirty="0">
                <a:solidFill>
                  <a:srgbClr val="FFFF00"/>
                </a:solidFill>
              </a:rPr>
              <a:t>infinitely scaled without losing quality</a:t>
            </a:r>
            <a:r>
              <a:rPr lang="en-US" sz="1800" dirty="0"/>
              <a:t>, making them ideal for high-resolution screens and varying sizes. </a:t>
            </a:r>
          </a:p>
          <a:p>
            <a:pPr>
              <a:lnSpc>
                <a:spcPct val="150000"/>
              </a:lnSpc>
            </a:pPr>
            <a:r>
              <a:rPr lang="en-US" sz="1800" dirty="0"/>
              <a:t>However, vectors are </a:t>
            </a:r>
            <a:r>
              <a:rPr lang="en-US" sz="1800" dirty="0">
                <a:solidFill>
                  <a:srgbClr val="FFFF00"/>
                </a:solidFill>
              </a:rPr>
              <a:t>not the best file format to save photos</a:t>
            </a:r>
            <a:r>
              <a:rPr lang="en-US" sz="1800" dirty="0"/>
              <a:t>.</a:t>
            </a:r>
          </a:p>
          <a:p>
            <a:pPr>
              <a:lnSpc>
                <a:spcPct val="150000"/>
              </a:lnSpc>
            </a:pPr>
            <a:r>
              <a:rPr lang="en-US" sz="1800" dirty="0"/>
              <a:t> Vector file formats: SVG, PDF, EPS, AI</a:t>
            </a:r>
          </a:p>
        </p:txBody>
      </p:sp>
      <p:sp>
        <p:nvSpPr>
          <p:cNvPr id="4" name="Date Placeholder 3">
            <a:extLst>
              <a:ext uri="{FF2B5EF4-FFF2-40B4-BE49-F238E27FC236}">
                <a16:creationId xmlns:a16="http://schemas.microsoft.com/office/drawing/2014/main" id="{621F9363-5E5F-3A30-7940-76E9121BB39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ABF72193-B2B5-F02E-6ACD-34B3BA35B28E}"/>
              </a:ext>
            </a:extLst>
          </p:cNvPr>
          <p:cNvSpPr>
            <a:spLocks noGrp="1"/>
          </p:cNvSpPr>
          <p:nvPr>
            <p:ph type="sldNum" sz="quarter" idx="12"/>
          </p:nvPr>
        </p:nvSpPr>
        <p:spPr/>
        <p:txBody>
          <a:bodyPr/>
          <a:lstStyle/>
          <a:p>
            <a:fld id="{B6F15528-21DE-4FAA-801E-634DDDAF4B2B}" type="slidenum">
              <a:rPr lang="en-US" smtClean="0"/>
              <a:t>64</a:t>
            </a:fld>
            <a:endParaRPr lang="en-US"/>
          </a:p>
        </p:txBody>
      </p:sp>
    </p:spTree>
    <p:extLst>
      <p:ext uri="{BB962C8B-B14F-4D97-AF65-F5344CB8AC3E}">
        <p14:creationId xmlns:p14="http://schemas.microsoft.com/office/powerpoint/2010/main" val="41888353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3F64B-105D-197A-F087-EFCEAE242304}"/>
              </a:ext>
            </a:extLst>
          </p:cNvPr>
          <p:cNvSpPr>
            <a:spLocks noGrp="1"/>
          </p:cNvSpPr>
          <p:nvPr>
            <p:ph type="title"/>
          </p:nvPr>
        </p:nvSpPr>
        <p:spPr/>
        <p:txBody>
          <a:bodyPr/>
          <a:lstStyle/>
          <a:p>
            <a:r>
              <a:rPr lang="en-US" dirty="0"/>
              <a:t>Raster graphics</a:t>
            </a:r>
          </a:p>
        </p:txBody>
      </p:sp>
      <p:sp>
        <p:nvSpPr>
          <p:cNvPr id="3" name="Content Placeholder 2">
            <a:extLst>
              <a:ext uri="{FF2B5EF4-FFF2-40B4-BE49-F238E27FC236}">
                <a16:creationId xmlns:a16="http://schemas.microsoft.com/office/drawing/2014/main" id="{FF7A81DD-50A1-FB31-0681-7CEB928E7454}"/>
              </a:ext>
            </a:extLst>
          </p:cNvPr>
          <p:cNvSpPr>
            <a:spLocks noGrp="1"/>
          </p:cNvSpPr>
          <p:nvPr>
            <p:ph idx="1"/>
          </p:nvPr>
        </p:nvSpPr>
        <p:spPr/>
        <p:txBody>
          <a:bodyPr>
            <a:normAutofit fontScale="85000" lnSpcReduction="10000"/>
          </a:bodyPr>
          <a:lstStyle/>
          <a:p>
            <a:pPr>
              <a:lnSpc>
                <a:spcPct val="150000"/>
              </a:lnSpc>
            </a:pPr>
            <a:r>
              <a:rPr lang="en-US" dirty="0"/>
              <a:t>Raster graphics </a:t>
            </a:r>
            <a:r>
              <a:rPr lang="en-US" dirty="0">
                <a:solidFill>
                  <a:srgbClr val="FFFF00"/>
                </a:solidFill>
              </a:rPr>
              <a:t>use </a:t>
            </a:r>
            <a:r>
              <a:rPr lang="en-US" b="1" dirty="0">
                <a:solidFill>
                  <a:srgbClr val="FFFF00"/>
                </a:solidFill>
              </a:rPr>
              <a:t>pixel</a:t>
            </a:r>
            <a:r>
              <a:rPr lang="en-US" dirty="0">
                <a:solidFill>
                  <a:srgbClr val="FFFF00"/>
                </a:solidFill>
              </a:rPr>
              <a:t> values within a rectangular grid to represent an image</a:t>
            </a:r>
            <a:r>
              <a:rPr lang="en-US" dirty="0"/>
              <a:t>. </a:t>
            </a:r>
          </a:p>
          <a:p>
            <a:pPr>
              <a:lnSpc>
                <a:spcPct val="150000"/>
              </a:lnSpc>
            </a:pPr>
            <a:r>
              <a:rPr lang="en-US" dirty="0"/>
              <a:t>They are </a:t>
            </a:r>
            <a:r>
              <a:rPr lang="en-US" dirty="0">
                <a:solidFill>
                  <a:srgbClr val="FFFF00"/>
                </a:solidFill>
              </a:rPr>
              <a:t>best suited for complex images </a:t>
            </a:r>
            <a:r>
              <a:rPr lang="en-US" dirty="0"/>
              <a:t>such as photographs. </a:t>
            </a:r>
          </a:p>
          <a:p>
            <a:pPr>
              <a:lnSpc>
                <a:spcPct val="150000"/>
              </a:lnSpc>
            </a:pPr>
            <a:r>
              <a:rPr lang="en-US" dirty="0"/>
              <a:t>Unlike vectors, these file types are resolution-dependent and based on their size, meaning they </a:t>
            </a:r>
            <a:r>
              <a:rPr lang="en-US" dirty="0">
                <a:solidFill>
                  <a:srgbClr val="FFFF00"/>
                </a:solidFill>
              </a:rPr>
              <a:t>can’t be scaled up without losing quality </a:t>
            </a:r>
            <a:r>
              <a:rPr lang="en-US" dirty="0"/>
              <a:t>and becoming pixelated. </a:t>
            </a:r>
          </a:p>
          <a:p>
            <a:pPr>
              <a:lnSpc>
                <a:spcPct val="150000"/>
              </a:lnSpc>
            </a:pPr>
            <a:r>
              <a:rPr lang="en-US" dirty="0"/>
              <a:t>The majority of images online are in raster format. </a:t>
            </a:r>
          </a:p>
          <a:p>
            <a:pPr>
              <a:lnSpc>
                <a:spcPct val="150000"/>
              </a:lnSpc>
            </a:pPr>
            <a:r>
              <a:rPr lang="en-US" dirty="0"/>
              <a:t>Raster file formats: JPEG, PNG, GIF, TIFF, PSD</a:t>
            </a:r>
          </a:p>
        </p:txBody>
      </p:sp>
      <p:sp>
        <p:nvSpPr>
          <p:cNvPr id="4" name="Date Placeholder 3">
            <a:extLst>
              <a:ext uri="{FF2B5EF4-FFF2-40B4-BE49-F238E27FC236}">
                <a16:creationId xmlns:a16="http://schemas.microsoft.com/office/drawing/2014/main" id="{13BBD5AF-BA0B-C19E-23AD-0E76983FE944}"/>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E4DC0D5-764E-FEA5-9F95-66D307C79F6C}"/>
              </a:ext>
            </a:extLst>
          </p:cNvPr>
          <p:cNvSpPr>
            <a:spLocks noGrp="1"/>
          </p:cNvSpPr>
          <p:nvPr>
            <p:ph type="sldNum" sz="quarter" idx="12"/>
          </p:nvPr>
        </p:nvSpPr>
        <p:spPr/>
        <p:txBody>
          <a:bodyPr/>
          <a:lstStyle/>
          <a:p>
            <a:fld id="{B6F15528-21DE-4FAA-801E-634DDDAF4B2B}" type="slidenum">
              <a:rPr lang="en-US" smtClean="0"/>
              <a:t>65</a:t>
            </a:fld>
            <a:endParaRPr lang="en-US"/>
          </a:p>
        </p:txBody>
      </p:sp>
    </p:spTree>
    <p:extLst>
      <p:ext uri="{BB962C8B-B14F-4D97-AF65-F5344CB8AC3E}">
        <p14:creationId xmlns:p14="http://schemas.microsoft.com/office/powerpoint/2010/main" val="34815009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094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5" name="Date Placeholder 4">
            <a:extLst>
              <a:ext uri="{FF2B5EF4-FFF2-40B4-BE49-F238E27FC236}">
                <a16:creationId xmlns:a16="http://schemas.microsoft.com/office/drawing/2014/main" id="{8700C3F3-BEBB-5537-D4BE-326C072B4573}"/>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54F7CCCC-1315-4035-4677-EF8748B1BEEA}"/>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66</a:t>
            </a:fld>
            <a:endParaRPr lang="en-US" dirty="0"/>
          </a:p>
        </p:txBody>
      </p:sp>
      <p:sp>
        <p:nvSpPr>
          <p:cNvPr id="3" name="object 3"/>
          <p:cNvSpPr txBox="1"/>
          <p:nvPr/>
        </p:nvSpPr>
        <p:spPr>
          <a:xfrm>
            <a:off x="725131" y="1326946"/>
            <a:ext cx="9887585" cy="3936334"/>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Each image tag has its own pros and cons.</a:t>
            </a:r>
            <a:endParaRPr sz="1950" dirty="0">
              <a:latin typeface="Verdana"/>
              <a:cs typeface="Verdana"/>
            </a:endParaRPr>
          </a:p>
          <a:p>
            <a:pPr>
              <a:lnSpc>
                <a:spcPct val="100000"/>
              </a:lnSpc>
              <a:spcBef>
                <a:spcPts val="30"/>
              </a:spcBef>
            </a:pPr>
            <a:endParaRPr sz="1850" dirty="0">
              <a:latin typeface="Verdana"/>
              <a:cs typeface="Verdana"/>
            </a:endParaRPr>
          </a:p>
          <a:p>
            <a:pPr marL="12700">
              <a:lnSpc>
                <a:spcPct val="100000"/>
              </a:lnSpc>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Each format is created for specific, yet different purposes.</a:t>
            </a:r>
            <a:endParaRPr sz="1950" dirty="0">
              <a:latin typeface="Verdana"/>
              <a:cs typeface="Verdana"/>
            </a:endParaRPr>
          </a:p>
          <a:p>
            <a:pPr>
              <a:lnSpc>
                <a:spcPct val="100000"/>
              </a:lnSpc>
              <a:spcBef>
                <a:spcPts val="25"/>
              </a:spcBef>
            </a:pPr>
            <a:endParaRPr sz="1850" dirty="0">
              <a:latin typeface="Verdana"/>
              <a:cs typeface="Verdana"/>
            </a:endParaRPr>
          </a:p>
          <a:p>
            <a:pPr marL="12700">
              <a:lnSpc>
                <a:spcPct val="100000"/>
              </a:lnSpc>
              <a:tabLst>
                <a:tab pos="354965" algn="l"/>
              </a:tabLst>
            </a:pPr>
            <a:r>
              <a:rPr sz="1600" dirty="0">
                <a:solidFill>
                  <a:srgbClr val="89D0D5"/>
                </a:solidFill>
                <a:latin typeface="Lucida Sans Unicode"/>
                <a:cs typeface="Lucida Sans Unicode"/>
              </a:rPr>
              <a:t>▶	</a:t>
            </a:r>
            <a:r>
              <a:rPr sz="1950" b="1" dirty="0">
                <a:solidFill>
                  <a:srgbClr val="FFFFFF"/>
                </a:solidFill>
                <a:latin typeface="Tahoma"/>
                <a:cs typeface="Tahoma"/>
              </a:rPr>
              <a:t>a. JPEG</a:t>
            </a:r>
            <a:endParaRPr sz="1950" dirty="0">
              <a:latin typeface="Tahoma"/>
              <a:cs typeface="Tahoma"/>
            </a:endParaRPr>
          </a:p>
          <a:p>
            <a:pPr marL="472440">
              <a:lnSpc>
                <a:spcPct val="100000"/>
              </a:lnSpc>
              <a:spcBef>
                <a:spcPts val="2140"/>
              </a:spcBef>
            </a:pPr>
            <a:r>
              <a:rPr sz="1450" dirty="0">
                <a:solidFill>
                  <a:srgbClr val="89D0D5"/>
                </a:solidFill>
                <a:latin typeface="Lucida Sans Unicode"/>
                <a:cs typeface="Lucida Sans Unicode"/>
              </a:rPr>
              <a:t>▶ </a:t>
            </a:r>
            <a:r>
              <a:rPr sz="1800" dirty="0">
                <a:solidFill>
                  <a:srgbClr val="FFFFFF"/>
                </a:solidFill>
                <a:latin typeface="Verdana"/>
                <a:cs typeface="Verdana"/>
              </a:rPr>
              <a:t>Short for </a:t>
            </a:r>
            <a:r>
              <a:rPr sz="1800" dirty="0">
                <a:solidFill>
                  <a:srgbClr val="FFFF00"/>
                </a:solidFill>
                <a:latin typeface="Verdana"/>
                <a:cs typeface="Verdana"/>
              </a:rPr>
              <a:t>Joint Photographic Experts Group</a:t>
            </a:r>
          </a:p>
          <a:p>
            <a:pPr>
              <a:lnSpc>
                <a:spcPct val="100000"/>
              </a:lnSpc>
              <a:spcBef>
                <a:spcPts val="55"/>
              </a:spcBef>
            </a:pPr>
            <a:endParaRPr sz="165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JPEG files are very ‘</a:t>
            </a:r>
            <a:r>
              <a:rPr sz="1800" dirty="0">
                <a:solidFill>
                  <a:srgbClr val="FFFF00"/>
                </a:solidFill>
                <a:latin typeface="Verdana"/>
                <a:cs typeface="Verdana"/>
              </a:rPr>
              <a:t>lossy’</a:t>
            </a:r>
            <a:r>
              <a:rPr sz="1800" dirty="0">
                <a:solidFill>
                  <a:srgbClr val="FFFFFF"/>
                </a:solidFill>
                <a:latin typeface="Verdana"/>
                <a:cs typeface="Verdana"/>
              </a:rPr>
              <a:t>, as so much information is lost from the original file.</a:t>
            </a:r>
            <a:endParaRPr sz="1800" dirty="0">
              <a:latin typeface="Verdana"/>
              <a:cs typeface="Verdana"/>
            </a:endParaRPr>
          </a:p>
          <a:p>
            <a:pPr>
              <a:lnSpc>
                <a:spcPct val="100000"/>
              </a:lnSpc>
              <a:spcBef>
                <a:spcPts val="35"/>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Reason: To keep the image file size small</a:t>
            </a:r>
            <a:endParaRPr sz="1800" dirty="0">
              <a:latin typeface="Verdana"/>
              <a:cs typeface="Verdana"/>
            </a:endParaRPr>
          </a:p>
          <a:p>
            <a:pPr>
              <a:lnSpc>
                <a:spcPct val="100000"/>
              </a:lnSpc>
              <a:spcBef>
                <a:spcPts val="60"/>
              </a:spcBef>
            </a:pPr>
            <a:endParaRPr sz="165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JPEG is very web-friendly because of smaller file size and</a:t>
            </a:r>
            <a:r>
              <a:rPr lang="en-US" dirty="0">
                <a:solidFill>
                  <a:srgbClr val="FFFFFF"/>
                </a:solidFill>
                <a:latin typeface="Verdana"/>
                <a:cs typeface="Verdana"/>
              </a:rPr>
              <a:t> </a:t>
            </a:r>
            <a:r>
              <a:rPr sz="1800" dirty="0">
                <a:solidFill>
                  <a:srgbClr val="FFFF00"/>
                </a:solidFill>
                <a:latin typeface="Verdana"/>
                <a:cs typeface="Verdana"/>
              </a:rPr>
              <a:t>requires less time to transfer to a site.</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856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6" name="Date Placeholder 5">
            <a:extLst>
              <a:ext uri="{FF2B5EF4-FFF2-40B4-BE49-F238E27FC236}">
                <a16:creationId xmlns:a16="http://schemas.microsoft.com/office/drawing/2014/main" id="{68475085-B3EB-FA4B-8CA7-1D2403DB9953}"/>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9231FF6C-CB56-76DE-581C-6E57B617972C}"/>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67</a:t>
            </a:fld>
            <a:endParaRPr lang="en-US" dirty="0"/>
          </a:p>
        </p:txBody>
      </p:sp>
      <p:sp>
        <p:nvSpPr>
          <p:cNvPr id="3" name="object 3"/>
          <p:cNvSpPr txBox="1"/>
          <p:nvPr/>
        </p:nvSpPr>
        <p:spPr>
          <a:xfrm>
            <a:off x="725131" y="1326946"/>
            <a:ext cx="3144520" cy="328930"/>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spc="-40" dirty="0">
                <a:solidFill>
                  <a:srgbClr val="FFFFFF"/>
                </a:solidFill>
                <a:latin typeface="Verdana"/>
                <a:cs typeface="Verdana"/>
              </a:rPr>
              <a:t>Pr</a:t>
            </a:r>
            <a:r>
              <a:rPr sz="1950" spc="-35" dirty="0">
                <a:solidFill>
                  <a:srgbClr val="FFFFFF"/>
                </a:solidFill>
                <a:latin typeface="Verdana"/>
                <a:cs typeface="Verdana"/>
              </a:rPr>
              <a:t>o</a:t>
            </a:r>
            <a:r>
              <a:rPr sz="1950" spc="-245" dirty="0">
                <a:solidFill>
                  <a:srgbClr val="FFFFFF"/>
                </a:solidFill>
                <a:latin typeface="Verdana"/>
                <a:cs typeface="Verdana"/>
              </a:rPr>
              <a:t>s</a:t>
            </a:r>
            <a:r>
              <a:rPr sz="1950" spc="-114" dirty="0">
                <a:solidFill>
                  <a:srgbClr val="FFFFFF"/>
                </a:solidFill>
                <a:latin typeface="Verdana"/>
                <a:cs typeface="Verdana"/>
              </a:rPr>
              <a:t> </a:t>
            </a:r>
            <a:r>
              <a:rPr sz="1950" spc="175" dirty="0">
                <a:solidFill>
                  <a:srgbClr val="FFFFFF"/>
                </a:solidFill>
                <a:latin typeface="Verdana"/>
                <a:cs typeface="Verdana"/>
              </a:rPr>
              <a:t>a</a:t>
            </a:r>
            <a:r>
              <a:rPr sz="1950" spc="60" dirty="0">
                <a:solidFill>
                  <a:srgbClr val="FFFFFF"/>
                </a:solidFill>
                <a:latin typeface="Verdana"/>
                <a:cs typeface="Verdana"/>
              </a:rPr>
              <a:t>nd</a:t>
            </a:r>
            <a:r>
              <a:rPr sz="1950" spc="-105" dirty="0">
                <a:solidFill>
                  <a:srgbClr val="FFFFFF"/>
                </a:solidFill>
                <a:latin typeface="Verdana"/>
                <a:cs typeface="Verdana"/>
              </a:rPr>
              <a:t> </a:t>
            </a:r>
            <a:r>
              <a:rPr sz="1950" spc="270" dirty="0">
                <a:solidFill>
                  <a:srgbClr val="FFFFFF"/>
                </a:solidFill>
                <a:latin typeface="Verdana"/>
                <a:cs typeface="Verdana"/>
              </a:rPr>
              <a:t>C</a:t>
            </a:r>
            <a:r>
              <a:rPr sz="1950" spc="125" dirty="0">
                <a:solidFill>
                  <a:srgbClr val="FFFFFF"/>
                </a:solidFill>
                <a:latin typeface="Verdana"/>
                <a:cs typeface="Verdana"/>
              </a:rPr>
              <a:t>o</a:t>
            </a:r>
            <a:r>
              <a:rPr sz="1950" spc="-135" dirty="0">
                <a:solidFill>
                  <a:srgbClr val="FFFFFF"/>
                </a:solidFill>
                <a:latin typeface="Verdana"/>
                <a:cs typeface="Verdana"/>
              </a:rPr>
              <a:t>ns</a:t>
            </a:r>
            <a:r>
              <a:rPr sz="1950" spc="-120" dirty="0">
                <a:solidFill>
                  <a:srgbClr val="FFFFFF"/>
                </a:solidFill>
                <a:latin typeface="Verdana"/>
                <a:cs typeface="Verdana"/>
              </a:rPr>
              <a:t> </a:t>
            </a:r>
            <a:r>
              <a:rPr sz="1950" spc="125" dirty="0">
                <a:solidFill>
                  <a:srgbClr val="FFFFFF"/>
                </a:solidFill>
                <a:latin typeface="Verdana"/>
                <a:cs typeface="Verdana"/>
              </a:rPr>
              <a:t>o</a:t>
            </a:r>
            <a:r>
              <a:rPr sz="1950" spc="-65" dirty="0">
                <a:solidFill>
                  <a:srgbClr val="FFFFFF"/>
                </a:solidFill>
                <a:latin typeface="Verdana"/>
                <a:cs typeface="Verdana"/>
              </a:rPr>
              <a:t>f</a:t>
            </a:r>
            <a:r>
              <a:rPr sz="1950" spc="-140" dirty="0">
                <a:solidFill>
                  <a:srgbClr val="FFFFFF"/>
                </a:solidFill>
                <a:latin typeface="Verdana"/>
                <a:cs typeface="Verdana"/>
              </a:rPr>
              <a:t> </a:t>
            </a:r>
            <a:r>
              <a:rPr sz="1950" spc="30" dirty="0">
                <a:solidFill>
                  <a:srgbClr val="FFFFFF"/>
                </a:solidFill>
                <a:latin typeface="Verdana"/>
                <a:cs typeface="Verdana"/>
              </a:rPr>
              <a:t>JPEG</a:t>
            </a:r>
            <a:endParaRPr sz="1950">
              <a:latin typeface="Verdana"/>
              <a:cs typeface="Verdana"/>
            </a:endParaRPr>
          </a:p>
        </p:txBody>
      </p:sp>
      <p:graphicFrame>
        <p:nvGraphicFramePr>
          <p:cNvPr id="5" name="object 5"/>
          <p:cNvGraphicFramePr>
            <a:graphicFrameLocks noGrp="1"/>
          </p:cNvGraphicFramePr>
          <p:nvPr>
            <p:extLst>
              <p:ext uri="{D42A27DB-BD31-4B8C-83A1-F6EECF244321}">
                <p14:modId xmlns:p14="http://schemas.microsoft.com/office/powerpoint/2010/main" val="1907347749"/>
              </p:ext>
            </p:extLst>
          </p:nvPr>
        </p:nvGraphicFramePr>
        <p:xfrm>
          <a:off x="994905" y="2072893"/>
          <a:ext cx="10189210" cy="3575633"/>
        </p:xfrm>
        <a:graphic>
          <a:graphicData uri="http://schemas.openxmlformats.org/drawingml/2006/table">
            <a:tbl>
              <a:tblPr firstRow="1" bandRow="1">
                <a:tableStyleId>{ED083AE6-46FA-4A59-8FB0-9F97EB10719F}</a:tableStyleId>
              </a:tblPr>
              <a:tblGrid>
                <a:gridCol w="5094605">
                  <a:extLst>
                    <a:ext uri="{9D8B030D-6E8A-4147-A177-3AD203B41FA5}">
                      <a16:colId xmlns:a16="http://schemas.microsoft.com/office/drawing/2014/main" val="20000"/>
                    </a:ext>
                  </a:extLst>
                </a:gridCol>
                <a:gridCol w="5094605">
                  <a:extLst>
                    <a:ext uri="{9D8B030D-6E8A-4147-A177-3AD203B41FA5}">
                      <a16:colId xmlns:a16="http://schemas.microsoft.com/office/drawing/2014/main" val="20001"/>
                    </a:ext>
                  </a:extLst>
                </a:gridCol>
              </a:tblGrid>
              <a:tr h="715137">
                <a:tc>
                  <a:txBody>
                    <a:bodyPr/>
                    <a:lstStyle/>
                    <a:p>
                      <a:pPr algn="ctr">
                        <a:lnSpc>
                          <a:spcPct val="100000"/>
                        </a:lnSpc>
                        <a:spcBef>
                          <a:spcPts val="345"/>
                        </a:spcBef>
                      </a:pPr>
                      <a:r>
                        <a:rPr sz="1800" b="1" spc="-120" dirty="0">
                          <a:solidFill>
                            <a:srgbClr val="FFFFFF"/>
                          </a:solidFill>
                        </a:rPr>
                        <a:t>PROS</a:t>
                      </a:r>
                      <a:endParaRPr sz="1800" dirty="0">
                        <a:latin typeface="Tahoma"/>
                        <a:cs typeface="Tahoma"/>
                      </a:endParaRPr>
                    </a:p>
                  </a:txBody>
                  <a:tcPr marL="0" marR="0" marT="43815" marB="0"/>
                </a:tc>
                <a:tc>
                  <a:txBody>
                    <a:bodyPr/>
                    <a:lstStyle/>
                    <a:p>
                      <a:pPr marL="1270" algn="ctr">
                        <a:lnSpc>
                          <a:spcPct val="100000"/>
                        </a:lnSpc>
                        <a:spcBef>
                          <a:spcPts val="345"/>
                        </a:spcBef>
                      </a:pPr>
                      <a:r>
                        <a:rPr sz="1800" b="1" spc="25" dirty="0">
                          <a:solidFill>
                            <a:srgbClr val="FFFFFF"/>
                          </a:solidFill>
                        </a:rPr>
                        <a:t>CONS</a:t>
                      </a:r>
                      <a:endParaRPr sz="1800">
                        <a:latin typeface="Tahoma"/>
                        <a:cs typeface="Tahoma"/>
                      </a:endParaRPr>
                    </a:p>
                  </a:txBody>
                  <a:tcPr marL="0" marR="0" marT="43815" marB="0"/>
                </a:tc>
                <a:extLst>
                  <a:ext uri="{0D108BD9-81ED-4DB2-BD59-A6C34878D82A}">
                    <a16:rowId xmlns:a16="http://schemas.microsoft.com/office/drawing/2014/main" val="10000"/>
                  </a:ext>
                </a:extLst>
              </a:tr>
              <a:tr h="715137">
                <a:tc>
                  <a:txBody>
                    <a:bodyPr/>
                    <a:lstStyle/>
                    <a:p>
                      <a:pPr marL="91440">
                        <a:lnSpc>
                          <a:spcPct val="100000"/>
                        </a:lnSpc>
                        <a:spcBef>
                          <a:spcPts val="345"/>
                        </a:spcBef>
                      </a:pPr>
                      <a:r>
                        <a:rPr sz="1800" spc="-15" dirty="0"/>
                        <a:t>24</a:t>
                      </a:r>
                      <a:r>
                        <a:rPr sz="1800" dirty="0"/>
                        <a:t>-b</a:t>
                      </a:r>
                      <a:r>
                        <a:rPr sz="1800" spc="-10" dirty="0"/>
                        <a:t>i</a:t>
                      </a:r>
                      <a:r>
                        <a:rPr sz="1800" dirty="0"/>
                        <a:t>t</a:t>
                      </a:r>
                      <a:r>
                        <a:rPr sz="1800" spc="-150" dirty="0"/>
                        <a:t> </a:t>
                      </a:r>
                      <a:r>
                        <a:rPr sz="1800" dirty="0"/>
                        <a:t>c</a:t>
                      </a:r>
                      <a:r>
                        <a:rPr sz="1800" spc="-20" dirty="0"/>
                        <a:t>o</a:t>
                      </a:r>
                      <a:r>
                        <a:rPr sz="1800" spc="60" dirty="0"/>
                        <a:t>l</a:t>
                      </a:r>
                      <a:r>
                        <a:rPr sz="1800" spc="-20" dirty="0"/>
                        <a:t>o</a:t>
                      </a:r>
                      <a:r>
                        <a:rPr sz="1800" spc="-15" dirty="0"/>
                        <a:t>r</a:t>
                      </a:r>
                      <a:r>
                        <a:rPr sz="1800" dirty="0"/>
                        <a:t>,</a:t>
                      </a:r>
                      <a:r>
                        <a:rPr sz="1800" spc="-180" dirty="0"/>
                        <a:t> </a:t>
                      </a:r>
                      <a:r>
                        <a:rPr sz="1800" spc="50" dirty="0"/>
                        <a:t>w</a:t>
                      </a:r>
                      <a:r>
                        <a:rPr sz="1800" spc="-10" dirty="0"/>
                        <a:t>i</a:t>
                      </a:r>
                      <a:r>
                        <a:rPr sz="1800" spc="20" dirty="0"/>
                        <a:t>t</a:t>
                      </a:r>
                      <a:r>
                        <a:rPr sz="1800" dirty="0"/>
                        <a:t>h</a:t>
                      </a:r>
                      <a:r>
                        <a:rPr sz="1800" spc="-215" dirty="0"/>
                        <a:t> </a:t>
                      </a:r>
                      <a:r>
                        <a:rPr sz="1800" dirty="0"/>
                        <a:t>up</a:t>
                      </a:r>
                      <a:r>
                        <a:rPr sz="1800" spc="-135" dirty="0"/>
                        <a:t> </a:t>
                      </a:r>
                      <a:r>
                        <a:rPr sz="1800" spc="20" dirty="0"/>
                        <a:t>t</a:t>
                      </a:r>
                      <a:r>
                        <a:rPr sz="1800" dirty="0"/>
                        <a:t>o</a:t>
                      </a:r>
                      <a:r>
                        <a:rPr sz="1800" spc="-190" dirty="0"/>
                        <a:t> </a:t>
                      </a:r>
                      <a:r>
                        <a:rPr sz="1800" spc="-15" dirty="0"/>
                        <a:t>1</a:t>
                      </a:r>
                      <a:r>
                        <a:rPr sz="1800" dirty="0"/>
                        <a:t>6</a:t>
                      </a:r>
                      <a:r>
                        <a:rPr sz="1800" spc="-114" dirty="0"/>
                        <a:t> </a:t>
                      </a:r>
                      <a:r>
                        <a:rPr sz="1800" dirty="0"/>
                        <a:t>mi</a:t>
                      </a:r>
                      <a:r>
                        <a:rPr sz="1800" spc="55" dirty="0"/>
                        <a:t>l</a:t>
                      </a:r>
                      <a:r>
                        <a:rPr sz="1800" spc="25" dirty="0"/>
                        <a:t>l</a:t>
                      </a:r>
                      <a:r>
                        <a:rPr sz="1800" spc="-10" dirty="0"/>
                        <a:t>i</a:t>
                      </a:r>
                      <a:r>
                        <a:rPr sz="1800" spc="-20" dirty="0"/>
                        <a:t>o</a:t>
                      </a:r>
                      <a:r>
                        <a:rPr sz="1800" dirty="0"/>
                        <a:t>n</a:t>
                      </a:r>
                      <a:r>
                        <a:rPr sz="1800" spc="-250" dirty="0"/>
                        <a:t> </a:t>
                      </a:r>
                      <a:r>
                        <a:rPr sz="1800" dirty="0"/>
                        <a:t>c</a:t>
                      </a:r>
                      <a:r>
                        <a:rPr sz="1800" spc="-20" dirty="0"/>
                        <a:t>o</a:t>
                      </a:r>
                      <a:r>
                        <a:rPr sz="1800" spc="60" dirty="0"/>
                        <a:t>l</a:t>
                      </a:r>
                      <a:r>
                        <a:rPr sz="1800" spc="-20" dirty="0"/>
                        <a:t>o</a:t>
                      </a:r>
                      <a:r>
                        <a:rPr sz="1800" spc="-15" dirty="0"/>
                        <a:t>r</a:t>
                      </a:r>
                      <a:r>
                        <a:rPr sz="1800" dirty="0"/>
                        <a:t>s</a:t>
                      </a:r>
                      <a:endParaRPr sz="1800">
                        <a:latin typeface="Verdana"/>
                        <a:cs typeface="Verdana"/>
                      </a:endParaRPr>
                    </a:p>
                  </a:txBody>
                  <a:tcPr marL="0" marR="0" marT="43815" marB="0"/>
                </a:tc>
                <a:tc>
                  <a:txBody>
                    <a:bodyPr/>
                    <a:lstStyle/>
                    <a:p>
                      <a:pPr marL="93345">
                        <a:lnSpc>
                          <a:spcPct val="100000"/>
                        </a:lnSpc>
                        <a:spcBef>
                          <a:spcPts val="345"/>
                        </a:spcBef>
                      </a:pPr>
                      <a:r>
                        <a:rPr sz="1800" spc="5" dirty="0"/>
                        <a:t>T</a:t>
                      </a:r>
                      <a:r>
                        <a:rPr sz="1800" dirty="0"/>
                        <a:t>h</a:t>
                      </a:r>
                      <a:r>
                        <a:rPr sz="1800" spc="-15" dirty="0"/>
                        <a:t>e</a:t>
                      </a:r>
                      <a:r>
                        <a:rPr sz="1800" dirty="0"/>
                        <a:t>y</a:t>
                      </a:r>
                      <a:r>
                        <a:rPr sz="1800" spc="-145" dirty="0"/>
                        <a:t> </a:t>
                      </a:r>
                      <a:r>
                        <a:rPr sz="1800" spc="15" dirty="0"/>
                        <a:t>t</a:t>
                      </a:r>
                      <a:r>
                        <a:rPr sz="1800" spc="-10" dirty="0"/>
                        <a:t>e</a:t>
                      </a:r>
                      <a:r>
                        <a:rPr sz="1800" dirty="0"/>
                        <a:t>nd</a:t>
                      </a:r>
                      <a:r>
                        <a:rPr sz="1800" spc="-180" dirty="0"/>
                        <a:t> </a:t>
                      </a:r>
                      <a:r>
                        <a:rPr sz="1800" spc="20" dirty="0"/>
                        <a:t>t</a:t>
                      </a:r>
                      <a:r>
                        <a:rPr sz="1800" dirty="0"/>
                        <a:t>o</a:t>
                      </a:r>
                      <a:r>
                        <a:rPr sz="1800" spc="-150" dirty="0"/>
                        <a:t> </a:t>
                      </a:r>
                      <a:r>
                        <a:rPr sz="1800" spc="-5" dirty="0"/>
                        <a:t>d</a:t>
                      </a:r>
                      <a:r>
                        <a:rPr sz="1800" spc="-15" dirty="0"/>
                        <a:t>i</a:t>
                      </a:r>
                      <a:r>
                        <a:rPr sz="1800" spc="5" dirty="0"/>
                        <a:t>s</a:t>
                      </a:r>
                      <a:r>
                        <a:rPr sz="1800" dirty="0"/>
                        <a:t>ca</a:t>
                      </a:r>
                      <a:r>
                        <a:rPr sz="1800" spc="-15" dirty="0"/>
                        <a:t>r</a:t>
                      </a:r>
                      <a:r>
                        <a:rPr sz="1800" dirty="0"/>
                        <a:t>d</a:t>
                      </a:r>
                      <a:r>
                        <a:rPr sz="1800" spc="-175" dirty="0"/>
                        <a:t> </a:t>
                      </a:r>
                      <a:r>
                        <a:rPr sz="1800" dirty="0"/>
                        <a:t>a</a:t>
                      </a:r>
                      <a:r>
                        <a:rPr sz="1800" spc="-135" dirty="0"/>
                        <a:t> </a:t>
                      </a:r>
                      <a:r>
                        <a:rPr sz="1800" spc="60" dirty="0"/>
                        <a:t>l</a:t>
                      </a:r>
                      <a:r>
                        <a:rPr sz="1800" spc="-20" dirty="0"/>
                        <a:t>o</a:t>
                      </a:r>
                      <a:r>
                        <a:rPr sz="1800" dirty="0"/>
                        <a:t>t</a:t>
                      </a:r>
                      <a:r>
                        <a:rPr sz="1800" spc="-225" dirty="0"/>
                        <a:t> </a:t>
                      </a:r>
                      <a:r>
                        <a:rPr sz="1800" spc="-20" dirty="0"/>
                        <a:t>o</a:t>
                      </a:r>
                      <a:r>
                        <a:rPr sz="1800" dirty="0"/>
                        <a:t>f</a:t>
                      </a:r>
                      <a:r>
                        <a:rPr sz="1800" spc="-105" dirty="0"/>
                        <a:t> </a:t>
                      </a:r>
                      <a:r>
                        <a:rPr sz="1800" spc="-5" dirty="0"/>
                        <a:t>da</a:t>
                      </a:r>
                      <a:r>
                        <a:rPr sz="1800" spc="25" dirty="0"/>
                        <a:t>t</a:t>
                      </a:r>
                      <a:r>
                        <a:rPr sz="1800" dirty="0"/>
                        <a:t>a</a:t>
                      </a:r>
                      <a:endParaRPr sz="1800">
                        <a:latin typeface="Verdana"/>
                        <a:cs typeface="Verdana"/>
                      </a:endParaRPr>
                    </a:p>
                  </a:txBody>
                  <a:tcPr marL="0" marR="0" marT="43815" marB="0"/>
                </a:tc>
                <a:extLst>
                  <a:ext uri="{0D108BD9-81ED-4DB2-BD59-A6C34878D82A}">
                    <a16:rowId xmlns:a16="http://schemas.microsoft.com/office/drawing/2014/main" val="10001"/>
                  </a:ext>
                </a:extLst>
              </a:tr>
              <a:tr h="715136">
                <a:tc>
                  <a:txBody>
                    <a:bodyPr/>
                    <a:lstStyle/>
                    <a:p>
                      <a:pPr marL="91440">
                        <a:lnSpc>
                          <a:spcPct val="100000"/>
                        </a:lnSpc>
                        <a:spcBef>
                          <a:spcPts val="350"/>
                        </a:spcBef>
                      </a:pPr>
                      <a:r>
                        <a:rPr sz="1800" dirty="0"/>
                        <a:t>R</a:t>
                      </a:r>
                      <a:r>
                        <a:rPr sz="1800" spc="-10" dirty="0"/>
                        <a:t>i</a:t>
                      </a:r>
                      <a:r>
                        <a:rPr sz="1800" dirty="0"/>
                        <a:t>ch</a:t>
                      </a:r>
                      <a:r>
                        <a:rPr sz="1800" spc="-140" dirty="0"/>
                        <a:t> </a:t>
                      </a:r>
                      <a:r>
                        <a:rPr sz="1800" spc="-10" dirty="0"/>
                        <a:t>c</a:t>
                      </a:r>
                      <a:r>
                        <a:rPr sz="1800" spc="-20" dirty="0"/>
                        <a:t>o</a:t>
                      </a:r>
                      <a:r>
                        <a:rPr sz="1800" spc="60" dirty="0"/>
                        <a:t>l</a:t>
                      </a:r>
                      <a:r>
                        <a:rPr sz="1800" spc="-20" dirty="0"/>
                        <a:t>o</a:t>
                      </a:r>
                      <a:r>
                        <a:rPr sz="1800" spc="-15" dirty="0"/>
                        <a:t>r</a:t>
                      </a:r>
                      <a:r>
                        <a:rPr sz="1800" spc="5" dirty="0"/>
                        <a:t>s</a:t>
                      </a:r>
                      <a:r>
                        <a:rPr sz="1800" dirty="0"/>
                        <a:t>,</a:t>
                      </a:r>
                      <a:r>
                        <a:rPr sz="1800" spc="-215" dirty="0"/>
                        <a:t> </a:t>
                      </a:r>
                      <a:r>
                        <a:rPr sz="1800" spc="-15" dirty="0"/>
                        <a:t>gr</a:t>
                      </a:r>
                      <a:r>
                        <a:rPr sz="1800" spc="-10" dirty="0"/>
                        <a:t>e</a:t>
                      </a:r>
                      <a:r>
                        <a:rPr sz="1800" spc="-5" dirty="0"/>
                        <a:t>a</a:t>
                      </a:r>
                      <a:r>
                        <a:rPr sz="1800" spc="25" dirty="0"/>
                        <a:t>t</a:t>
                      </a:r>
                      <a:r>
                        <a:rPr sz="1800" spc="-10" dirty="0"/>
                        <a:t>e</a:t>
                      </a:r>
                      <a:r>
                        <a:rPr sz="1800" dirty="0"/>
                        <a:t>r</a:t>
                      </a:r>
                      <a:r>
                        <a:rPr sz="1800" spc="-145" dirty="0"/>
                        <a:t> </a:t>
                      </a:r>
                      <a:r>
                        <a:rPr sz="1800" spc="-10" dirty="0"/>
                        <a:t>f</a:t>
                      </a:r>
                      <a:r>
                        <a:rPr sz="1800" spc="-20" dirty="0"/>
                        <a:t>o</a:t>
                      </a:r>
                      <a:r>
                        <a:rPr sz="1800" dirty="0"/>
                        <a:t>r</a:t>
                      </a:r>
                      <a:r>
                        <a:rPr sz="1800" spc="-145" dirty="0"/>
                        <a:t> </a:t>
                      </a:r>
                      <a:r>
                        <a:rPr sz="1800" spc="-5" dirty="0"/>
                        <a:t>ph</a:t>
                      </a:r>
                      <a:r>
                        <a:rPr sz="1800" spc="-25" dirty="0"/>
                        <a:t>o</a:t>
                      </a:r>
                      <a:r>
                        <a:rPr sz="1800" spc="20" dirty="0"/>
                        <a:t>t</a:t>
                      </a:r>
                      <a:r>
                        <a:rPr sz="1800" spc="-20" dirty="0"/>
                        <a:t>o</a:t>
                      </a:r>
                      <a:r>
                        <a:rPr sz="1800" spc="-15" dirty="0"/>
                        <a:t>gr</a:t>
                      </a:r>
                      <a:r>
                        <a:rPr sz="1800" spc="-5" dirty="0"/>
                        <a:t>a</a:t>
                      </a:r>
                      <a:r>
                        <a:rPr sz="1800" spc="5" dirty="0"/>
                        <a:t>p</a:t>
                      </a:r>
                      <a:r>
                        <a:rPr sz="1800" dirty="0"/>
                        <a:t>hs,</a:t>
                      </a:r>
                      <a:r>
                        <a:rPr sz="1800" spc="-215" dirty="0"/>
                        <a:t> </a:t>
                      </a:r>
                      <a:r>
                        <a:rPr sz="1800" spc="20" dirty="0"/>
                        <a:t>t</a:t>
                      </a:r>
                      <a:r>
                        <a:rPr sz="1800" dirty="0"/>
                        <a:t>hat</a:t>
                      </a:r>
                      <a:endParaRPr sz="1800"/>
                    </a:p>
                    <a:p>
                      <a:pPr marL="91440">
                        <a:lnSpc>
                          <a:spcPct val="100000"/>
                        </a:lnSpc>
                        <a:spcBef>
                          <a:spcPts val="5"/>
                        </a:spcBef>
                      </a:pPr>
                      <a:r>
                        <a:rPr sz="1800" dirty="0"/>
                        <a:t>n</a:t>
                      </a:r>
                      <a:r>
                        <a:rPr sz="1800" spc="-10" dirty="0"/>
                        <a:t>e</a:t>
                      </a:r>
                      <a:r>
                        <a:rPr sz="1800" dirty="0"/>
                        <a:t>ed</a:t>
                      </a:r>
                      <a:r>
                        <a:rPr sz="1800" spc="-140" dirty="0"/>
                        <a:t> </a:t>
                      </a:r>
                      <a:r>
                        <a:rPr sz="1800" dirty="0"/>
                        <a:t>f</a:t>
                      </a:r>
                      <a:r>
                        <a:rPr sz="1800" spc="-10" dirty="0"/>
                        <a:t>i</a:t>
                      </a:r>
                      <a:r>
                        <a:rPr sz="1800" dirty="0"/>
                        <a:t>ne</a:t>
                      </a:r>
                      <a:r>
                        <a:rPr sz="1800" spc="-114" dirty="0"/>
                        <a:t> </a:t>
                      </a:r>
                      <a:r>
                        <a:rPr sz="1800" dirty="0"/>
                        <a:t>a</a:t>
                      </a:r>
                      <a:r>
                        <a:rPr sz="1800" spc="20" dirty="0"/>
                        <a:t>tt</a:t>
                      </a:r>
                      <a:r>
                        <a:rPr sz="1800" dirty="0"/>
                        <a:t>e</a:t>
                      </a:r>
                      <a:r>
                        <a:rPr sz="1800" spc="-10" dirty="0"/>
                        <a:t>n</a:t>
                      </a:r>
                      <a:r>
                        <a:rPr sz="1800" spc="20" dirty="0"/>
                        <a:t>t</a:t>
                      </a:r>
                      <a:r>
                        <a:rPr sz="1800" spc="-10" dirty="0"/>
                        <a:t>i</a:t>
                      </a:r>
                      <a:r>
                        <a:rPr sz="1800" spc="-15" dirty="0"/>
                        <a:t>o</a:t>
                      </a:r>
                      <a:r>
                        <a:rPr sz="1800" dirty="0"/>
                        <a:t>n</a:t>
                      </a:r>
                      <a:endParaRPr sz="1800">
                        <a:latin typeface="Verdana"/>
                        <a:cs typeface="Verdana"/>
                      </a:endParaRPr>
                    </a:p>
                  </a:txBody>
                  <a:tcPr marL="0" marR="0" marT="44450" marB="0"/>
                </a:tc>
                <a:tc>
                  <a:txBody>
                    <a:bodyPr/>
                    <a:lstStyle/>
                    <a:p>
                      <a:pPr marL="93345">
                        <a:lnSpc>
                          <a:spcPct val="100000"/>
                        </a:lnSpc>
                        <a:spcBef>
                          <a:spcPts val="350"/>
                        </a:spcBef>
                      </a:pPr>
                      <a:r>
                        <a:rPr sz="1800" spc="-40" dirty="0"/>
                        <a:t>After</a:t>
                      </a:r>
                      <a:r>
                        <a:rPr sz="1800" spc="-145" dirty="0"/>
                        <a:t> </a:t>
                      </a:r>
                      <a:r>
                        <a:rPr sz="1800" spc="-45" dirty="0"/>
                        <a:t>compression,</a:t>
                      </a:r>
                      <a:r>
                        <a:rPr sz="1800" spc="-145" dirty="0"/>
                        <a:t> </a:t>
                      </a:r>
                      <a:r>
                        <a:rPr sz="1800" spc="5" dirty="0"/>
                        <a:t>JPEG</a:t>
                      </a:r>
                      <a:r>
                        <a:rPr sz="1800" spc="-190" dirty="0"/>
                        <a:t> </a:t>
                      </a:r>
                      <a:r>
                        <a:rPr sz="1800" spc="-30" dirty="0"/>
                        <a:t>tends</a:t>
                      </a:r>
                      <a:r>
                        <a:rPr sz="1800" spc="-130" dirty="0"/>
                        <a:t> </a:t>
                      </a:r>
                      <a:r>
                        <a:rPr sz="1800" spc="5" dirty="0"/>
                        <a:t>to</a:t>
                      </a:r>
                      <a:r>
                        <a:rPr sz="1800" spc="-190" dirty="0"/>
                        <a:t> </a:t>
                      </a:r>
                      <a:r>
                        <a:rPr sz="1800" spc="45" dirty="0"/>
                        <a:t>create</a:t>
                      </a:r>
                      <a:endParaRPr sz="1800" dirty="0"/>
                    </a:p>
                    <a:p>
                      <a:pPr marL="93345">
                        <a:lnSpc>
                          <a:spcPct val="100000"/>
                        </a:lnSpc>
                        <a:spcBef>
                          <a:spcPts val="5"/>
                        </a:spcBef>
                      </a:pPr>
                      <a:r>
                        <a:rPr lang="en-US" sz="1800" spc="-35" dirty="0"/>
                        <a:t>A</a:t>
                      </a:r>
                      <a:r>
                        <a:rPr sz="1800" spc="-35" dirty="0"/>
                        <a:t>rtifacts</a:t>
                      </a:r>
                      <a:endParaRPr sz="1800" dirty="0">
                        <a:latin typeface="Verdana"/>
                        <a:cs typeface="Verdana"/>
                      </a:endParaRPr>
                    </a:p>
                  </a:txBody>
                  <a:tcPr marL="0" marR="0" marT="44450" marB="0"/>
                </a:tc>
                <a:extLst>
                  <a:ext uri="{0D108BD9-81ED-4DB2-BD59-A6C34878D82A}">
                    <a16:rowId xmlns:a16="http://schemas.microsoft.com/office/drawing/2014/main" val="10002"/>
                  </a:ext>
                </a:extLst>
              </a:tr>
              <a:tr h="715137">
                <a:tc>
                  <a:txBody>
                    <a:bodyPr/>
                    <a:lstStyle/>
                    <a:p>
                      <a:pPr marL="91440">
                        <a:lnSpc>
                          <a:spcPct val="100000"/>
                        </a:lnSpc>
                        <a:spcBef>
                          <a:spcPts val="355"/>
                        </a:spcBef>
                      </a:pPr>
                      <a:r>
                        <a:rPr sz="1800" spc="70" dirty="0"/>
                        <a:t>M</a:t>
                      </a:r>
                      <a:r>
                        <a:rPr sz="1800" spc="-20" dirty="0"/>
                        <a:t>o</a:t>
                      </a:r>
                      <a:r>
                        <a:rPr sz="1800" spc="5" dirty="0"/>
                        <a:t>s</a:t>
                      </a:r>
                      <a:r>
                        <a:rPr sz="1800" dirty="0"/>
                        <a:t>t</a:t>
                      </a:r>
                      <a:r>
                        <a:rPr sz="1800" spc="-225" dirty="0"/>
                        <a:t> </a:t>
                      </a:r>
                      <a:r>
                        <a:rPr sz="1800" dirty="0"/>
                        <a:t>used</a:t>
                      </a:r>
                      <a:r>
                        <a:rPr sz="1800" spc="-140" dirty="0"/>
                        <a:t> </a:t>
                      </a:r>
                      <a:r>
                        <a:rPr sz="1800" spc="-5" dirty="0"/>
                        <a:t>an</a:t>
                      </a:r>
                      <a:r>
                        <a:rPr sz="1800" dirty="0"/>
                        <a:t>d</a:t>
                      </a:r>
                      <a:r>
                        <a:rPr sz="1800" spc="-175" dirty="0"/>
                        <a:t> </a:t>
                      </a:r>
                      <a:r>
                        <a:rPr sz="1800" dirty="0"/>
                        <a:t>m</a:t>
                      </a:r>
                      <a:r>
                        <a:rPr sz="1800" spc="-15" dirty="0"/>
                        <a:t>o</a:t>
                      </a:r>
                      <a:r>
                        <a:rPr sz="1800" spc="5" dirty="0"/>
                        <a:t>s</a:t>
                      </a:r>
                      <a:r>
                        <a:rPr sz="1800" dirty="0"/>
                        <a:t>t</a:t>
                      </a:r>
                      <a:r>
                        <a:rPr sz="1800" spc="-150" dirty="0"/>
                        <a:t> </a:t>
                      </a:r>
                      <a:r>
                        <a:rPr sz="1800" spc="50" dirty="0"/>
                        <a:t>w</a:t>
                      </a:r>
                      <a:r>
                        <a:rPr sz="1800" spc="-10" dirty="0"/>
                        <a:t>i</a:t>
                      </a:r>
                      <a:r>
                        <a:rPr sz="1800" spc="-5" dirty="0"/>
                        <a:t>d</a:t>
                      </a:r>
                      <a:r>
                        <a:rPr sz="1800" spc="-10" dirty="0"/>
                        <a:t>e</a:t>
                      </a:r>
                      <a:r>
                        <a:rPr sz="1800" spc="60" dirty="0"/>
                        <a:t>l</a:t>
                      </a:r>
                      <a:r>
                        <a:rPr sz="1800" dirty="0"/>
                        <a:t>y</a:t>
                      </a:r>
                      <a:r>
                        <a:rPr sz="1800" spc="-260" dirty="0"/>
                        <a:t> </a:t>
                      </a:r>
                      <a:r>
                        <a:rPr sz="1800" spc="-5" dirty="0"/>
                        <a:t>accep</a:t>
                      </a:r>
                      <a:r>
                        <a:rPr sz="1800" spc="20" dirty="0"/>
                        <a:t>t</a:t>
                      </a:r>
                      <a:r>
                        <a:rPr sz="1800" spc="-10" dirty="0"/>
                        <a:t>e</a:t>
                      </a:r>
                      <a:r>
                        <a:rPr sz="1800" dirty="0"/>
                        <a:t>d</a:t>
                      </a:r>
                      <a:endParaRPr sz="1800"/>
                    </a:p>
                    <a:p>
                      <a:pPr marL="91440">
                        <a:lnSpc>
                          <a:spcPct val="100000"/>
                        </a:lnSpc>
                        <a:spcBef>
                          <a:spcPts val="5"/>
                        </a:spcBef>
                      </a:pPr>
                      <a:r>
                        <a:rPr sz="1800" spc="-10" dirty="0"/>
                        <a:t>i</a:t>
                      </a:r>
                      <a:r>
                        <a:rPr sz="1800" dirty="0"/>
                        <a:t>ma</a:t>
                      </a:r>
                      <a:r>
                        <a:rPr sz="1800" spc="-15" dirty="0"/>
                        <a:t>g</a:t>
                      </a:r>
                      <a:r>
                        <a:rPr sz="1800" dirty="0"/>
                        <a:t>e</a:t>
                      </a:r>
                      <a:r>
                        <a:rPr sz="1800" spc="-145" dirty="0"/>
                        <a:t> </a:t>
                      </a:r>
                      <a:r>
                        <a:rPr sz="1800" dirty="0"/>
                        <a:t>f</a:t>
                      </a:r>
                      <a:r>
                        <a:rPr sz="1800" spc="-15" dirty="0"/>
                        <a:t>or</a:t>
                      </a:r>
                      <a:r>
                        <a:rPr sz="1800" dirty="0"/>
                        <a:t>mat</a:t>
                      </a:r>
                      <a:endParaRPr sz="1800">
                        <a:latin typeface="Verdana"/>
                        <a:cs typeface="Verdana"/>
                      </a:endParaRPr>
                    </a:p>
                  </a:txBody>
                  <a:tcPr marL="0" marR="0" marT="45085" marB="0"/>
                </a:tc>
                <a:tc>
                  <a:txBody>
                    <a:bodyPr/>
                    <a:lstStyle/>
                    <a:p>
                      <a:pPr marL="93345">
                        <a:lnSpc>
                          <a:spcPct val="100000"/>
                        </a:lnSpc>
                        <a:spcBef>
                          <a:spcPts val="355"/>
                        </a:spcBef>
                      </a:pPr>
                      <a:r>
                        <a:rPr sz="1800" spc="-20" dirty="0"/>
                        <a:t>C</a:t>
                      </a:r>
                      <a:r>
                        <a:rPr sz="1800" spc="-5" dirty="0"/>
                        <a:t>a</a:t>
                      </a:r>
                      <a:r>
                        <a:rPr sz="1800" dirty="0"/>
                        <a:t>n</a:t>
                      </a:r>
                      <a:r>
                        <a:rPr sz="1800" spc="-140" dirty="0"/>
                        <a:t> </a:t>
                      </a:r>
                      <a:r>
                        <a:rPr sz="1800" dirty="0"/>
                        <a:t>n</a:t>
                      </a:r>
                      <a:r>
                        <a:rPr sz="1800" spc="-25" dirty="0"/>
                        <a:t>o</a:t>
                      </a:r>
                      <a:r>
                        <a:rPr sz="1800" dirty="0"/>
                        <a:t>t</a:t>
                      </a:r>
                      <a:r>
                        <a:rPr sz="1800" spc="-150" dirty="0"/>
                        <a:t> </a:t>
                      </a:r>
                      <a:r>
                        <a:rPr sz="1800" dirty="0"/>
                        <a:t>be</a:t>
                      </a:r>
                      <a:r>
                        <a:rPr sz="1800" spc="-140" dirty="0"/>
                        <a:t> </a:t>
                      </a:r>
                      <a:r>
                        <a:rPr sz="1800" spc="-5" dirty="0"/>
                        <a:t>a</a:t>
                      </a:r>
                      <a:r>
                        <a:rPr sz="1800" spc="-10" dirty="0"/>
                        <a:t>ni</a:t>
                      </a:r>
                      <a:r>
                        <a:rPr sz="1800" dirty="0"/>
                        <a:t>m</a:t>
                      </a:r>
                      <a:r>
                        <a:rPr sz="1800" spc="5" dirty="0"/>
                        <a:t>a</a:t>
                      </a:r>
                      <a:r>
                        <a:rPr sz="1800" spc="20" dirty="0"/>
                        <a:t>t</a:t>
                      </a:r>
                      <a:r>
                        <a:rPr sz="1800" spc="-10" dirty="0"/>
                        <a:t>e</a:t>
                      </a:r>
                      <a:r>
                        <a:rPr sz="1800" dirty="0"/>
                        <a:t>d</a:t>
                      </a:r>
                      <a:endParaRPr sz="1800" dirty="0">
                        <a:latin typeface="Verdana"/>
                        <a:cs typeface="Verdana"/>
                      </a:endParaRPr>
                    </a:p>
                  </a:txBody>
                  <a:tcPr marL="0" marR="0" marT="45085" marB="0"/>
                </a:tc>
                <a:extLst>
                  <a:ext uri="{0D108BD9-81ED-4DB2-BD59-A6C34878D82A}">
                    <a16:rowId xmlns:a16="http://schemas.microsoft.com/office/drawing/2014/main" val="10003"/>
                  </a:ext>
                </a:extLst>
              </a:tr>
              <a:tr h="715086">
                <a:tc>
                  <a:txBody>
                    <a:bodyPr/>
                    <a:lstStyle/>
                    <a:p>
                      <a:pPr marL="91440">
                        <a:lnSpc>
                          <a:spcPct val="100000"/>
                        </a:lnSpc>
                        <a:spcBef>
                          <a:spcPts val="360"/>
                        </a:spcBef>
                      </a:pPr>
                      <a:r>
                        <a:rPr sz="1800" spc="-20" dirty="0"/>
                        <a:t>Co</a:t>
                      </a:r>
                      <a:r>
                        <a:rPr sz="1800" dirty="0"/>
                        <a:t>m</a:t>
                      </a:r>
                      <a:r>
                        <a:rPr sz="1800" spc="5" dirty="0"/>
                        <a:t>p</a:t>
                      </a:r>
                      <a:r>
                        <a:rPr sz="1800" spc="-5" dirty="0"/>
                        <a:t>a</a:t>
                      </a:r>
                      <a:r>
                        <a:rPr sz="1800" spc="25" dirty="0"/>
                        <a:t>t</a:t>
                      </a:r>
                      <a:r>
                        <a:rPr sz="1800" spc="-10" dirty="0"/>
                        <a:t>i</a:t>
                      </a:r>
                      <a:r>
                        <a:rPr sz="1800" dirty="0"/>
                        <a:t>b</a:t>
                      </a:r>
                      <a:r>
                        <a:rPr sz="1800" spc="25" dirty="0"/>
                        <a:t>l</a:t>
                      </a:r>
                      <a:r>
                        <a:rPr sz="1800" dirty="0"/>
                        <a:t>e</a:t>
                      </a:r>
                      <a:r>
                        <a:rPr sz="1800" spc="-254" dirty="0"/>
                        <a:t> </a:t>
                      </a:r>
                      <a:r>
                        <a:rPr sz="1800" spc="-10" dirty="0"/>
                        <a:t>i</a:t>
                      </a:r>
                      <a:r>
                        <a:rPr sz="1800" dirty="0"/>
                        <a:t>n</a:t>
                      </a:r>
                      <a:r>
                        <a:rPr sz="1800" spc="-110" dirty="0"/>
                        <a:t> </a:t>
                      </a:r>
                      <a:r>
                        <a:rPr sz="1800" dirty="0"/>
                        <a:t>m</a:t>
                      </a:r>
                      <a:r>
                        <a:rPr sz="1800" spc="-15" dirty="0"/>
                        <a:t>o</a:t>
                      </a:r>
                      <a:r>
                        <a:rPr sz="1800" spc="5" dirty="0"/>
                        <a:t>s</a:t>
                      </a:r>
                      <a:r>
                        <a:rPr sz="1800" dirty="0"/>
                        <a:t>t</a:t>
                      </a:r>
                      <a:r>
                        <a:rPr sz="1800" spc="-150" dirty="0"/>
                        <a:t> </a:t>
                      </a:r>
                      <a:r>
                        <a:rPr sz="1800" spc="-15" dirty="0"/>
                        <a:t>O</a:t>
                      </a:r>
                      <a:r>
                        <a:rPr sz="1800" dirty="0"/>
                        <a:t>S</a:t>
                      </a:r>
                      <a:endParaRPr sz="1800">
                        <a:latin typeface="Verdana"/>
                        <a:cs typeface="Verdana"/>
                      </a:endParaRPr>
                    </a:p>
                  </a:txBody>
                  <a:tcPr marL="0" marR="0" marB="0"/>
                </a:tc>
                <a:tc>
                  <a:txBody>
                    <a:bodyPr/>
                    <a:lstStyle/>
                    <a:p>
                      <a:pPr marL="93345">
                        <a:lnSpc>
                          <a:spcPct val="100000"/>
                        </a:lnSpc>
                        <a:spcBef>
                          <a:spcPts val="360"/>
                        </a:spcBef>
                      </a:pPr>
                      <a:r>
                        <a:rPr sz="1800" spc="-5" dirty="0"/>
                        <a:t>D</a:t>
                      </a:r>
                      <a:r>
                        <a:rPr sz="1800" spc="-20" dirty="0"/>
                        <a:t>o</a:t>
                      </a:r>
                      <a:r>
                        <a:rPr sz="1800" spc="-10" dirty="0"/>
                        <a:t>e</a:t>
                      </a:r>
                      <a:r>
                        <a:rPr sz="1800" dirty="0"/>
                        <a:t>s</a:t>
                      </a:r>
                      <a:r>
                        <a:rPr sz="1800" spc="-130" dirty="0"/>
                        <a:t> </a:t>
                      </a:r>
                      <a:r>
                        <a:rPr sz="1800" spc="-15" dirty="0"/>
                        <a:t>n</a:t>
                      </a:r>
                      <a:r>
                        <a:rPr sz="1800" spc="-20" dirty="0"/>
                        <a:t>o</a:t>
                      </a:r>
                      <a:r>
                        <a:rPr sz="1800" dirty="0"/>
                        <a:t>t</a:t>
                      </a:r>
                      <a:r>
                        <a:rPr sz="1800" spc="-150" dirty="0"/>
                        <a:t> </a:t>
                      </a:r>
                      <a:r>
                        <a:rPr sz="1800" spc="5" dirty="0"/>
                        <a:t>s</a:t>
                      </a:r>
                      <a:r>
                        <a:rPr sz="1800" dirty="0"/>
                        <a:t>up</a:t>
                      </a:r>
                      <a:r>
                        <a:rPr sz="1800" spc="5" dirty="0"/>
                        <a:t>p</a:t>
                      </a:r>
                      <a:r>
                        <a:rPr sz="1800" spc="-20" dirty="0"/>
                        <a:t>o</a:t>
                      </a:r>
                      <a:r>
                        <a:rPr sz="1800" spc="-15" dirty="0"/>
                        <a:t>r</a:t>
                      </a:r>
                      <a:r>
                        <a:rPr sz="1800" dirty="0"/>
                        <a:t>t</a:t>
                      </a:r>
                      <a:r>
                        <a:rPr sz="1800" spc="-150" dirty="0"/>
                        <a:t> </a:t>
                      </a:r>
                      <a:r>
                        <a:rPr sz="1800" spc="20" dirty="0"/>
                        <a:t>t</a:t>
                      </a:r>
                      <a:r>
                        <a:rPr sz="1800" spc="-15" dirty="0"/>
                        <a:t>r</a:t>
                      </a:r>
                      <a:r>
                        <a:rPr sz="1800" spc="-5" dirty="0"/>
                        <a:t>an</a:t>
                      </a:r>
                      <a:r>
                        <a:rPr sz="1800" dirty="0"/>
                        <a:t>sp</a:t>
                      </a:r>
                      <a:r>
                        <a:rPr sz="1800" spc="-5" dirty="0"/>
                        <a:t>a</a:t>
                      </a:r>
                      <a:r>
                        <a:rPr sz="1800" spc="-10" dirty="0"/>
                        <a:t>re</a:t>
                      </a:r>
                      <a:r>
                        <a:rPr sz="1800" dirty="0"/>
                        <a:t>n</a:t>
                      </a:r>
                      <a:r>
                        <a:rPr sz="1800" spc="-10" dirty="0"/>
                        <a:t>c</a:t>
                      </a:r>
                      <a:r>
                        <a:rPr sz="1800" spc="-15" dirty="0"/>
                        <a:t>y</a:t>
                      </a:r>
                      <a:r>
                        <a:rPr sz="1800" dirty="0"/>
                        <a:t>.</a:t>
                      </a:r>
                      <a:endParaRPr sz="1800" dirty="0">
                        <a:latin typeface="Verdana"/>
                        <a:cs typeface="Verdana"/>
                      </a:endParaRPr>
                    </a:p>
                  </a:txBody>
                  <a:tcPr marL="0" marR="0" marB="0"/>
                </a:tc>
                <a:extLst>
                  <a:ext uri="{0D108BD9-81ED-4DB2-BD59-A6C34878D82A}">
                    <a16:rowId xmlns:a16="http://schemas.microsoft.com/office/drawing/2014/main" val="10004"/>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094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5" name="Date Placeholder 4">
            <a:extLst>
              <a:ext uri="{FF2B5EF4-FFF2-40B4-BE49-F238E27FC236}">
                <a16:creationId xmlns:a16="http://schemas.microsoft.com/office/drawing/2014/main" id="{B1666B32-7C7A-C93D-ACB7-31504FFAF383}"/>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D8FCF3A2-F9FA-9A99-2750-021D30A5381A}"/>
              </a:ext>
            </a:extLst>
          </p:cNvPr>
          <p:cNvSpPr>
            <a:spLocks noGrp="1"/>
          </p:cNvSpPr>
          <p:nvPr>
            <p:ph type="sldNum" sz="quarter" idx="12"/>
          </p:nvPr>
        </p:nvSpPr>
        <p:spPr>
          <a:xfrm>
            <a:off x="10287001" y="318041"/>
            <a:ext cx="838199" cy="768398"/>
          </a:xfrm>
        </p:spPr>
        <p:txBody>
          <a:bodyPr/>
          <a:lstStyle/>
          <a:p>
            <a:fld id="{B6F15528-21DE-4FAA-801E-634DDDAF4B2B}" type="slidenum">
              <a:rPr lang="en-US" smtClean="0"/>
              <a:t>68</a:t>
            </a:fld>
            <a:endParaRPr lang="en-US" dirty="0"/>
          </a:p>
        </p:txBody>
      </p:sp>
      <p:sp>
        <p:nvSpPr>
          <p:cNvPr id="3" name="object 3"/>
          <p:cNvSpPr txBox="1"/>
          <p:nvPr/>
        </p:nvSpPr>
        <p:spPr>
          <a:xfrm>
            <a:off x="725131" y="1326946"/>
            <a:ext cx="10065385" cy="4520565"/>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b="1" dirty="0">
                <a:solidFill>
                  <a:srgbClr val="FFFFFF"/>
                </a:solidFill>
                <a:latin typeface="Tahoma"/>
                <a:cs typeface="Tahoma"/>
              </a:rPr>
              <a:t>b. GIF</a:t>
            </a:r>
            <a:endParaRPr sz="1950" dirty="0">
              <a:latin typeface="Tahoma"/>
              <a:cs typeface="Tahoma"/>
            </a:endParaRPr>
          </a:p>
          <a:p>
            <a:pPr marL="472440">
              <a:lnSpc>
                <a:spcPct val="100000"/>
              </a:lnSpc>
              <a:spcBef>
                <a:spcPts val="2145"/>
              </a:spcBef>
            </a:pPr>
            <a:r>
              <a:rPr sz="1450" dirty="0">
                <a:solidFill>
                  <a:srgbClr val="89D0D5"/>
                </a:solidFill>
                <a:latin typeface="Lucida Sans Unicode"/>
                <a:cs typeface="Lucida Sans Unicode"/>
              </a:rPr>
              <a:t>▶  </a:t>
            </a:r>
            <a:r>
              <a:rPr sz="1800" dirty="0">
                <a:solidFill>
                  <a:srgbClr val="FFFFFF"/>
                </a:solidFill>
                <a:latin typeface="Verdana"/>
                <a:cs typeface="Verdana"/>
              </a:rPr>
              <a:t>Short for </a:t>
            </a:r>
            <a:r>
              <a:rPr sz="1800" dirty="0">
                <a:solidFill>
                  <a:srgbClr val="FFFF00"/>
                </a:solidFill>
                <a:latin typeface="Verdana"/>
                <a:cs typeface="Verdana"/>
              </a:rPr>
              <a:t>Graphics Interchange Format</a:t>
            </a:r>
          </a:p>
          <a:p>
            <a:pPr>
              <a:lnSpc>
                <a:spcPct val="100000"/>
              </a:lnSpc>
              <a:spcBef>
                <a:spcPts val="30"/>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Limited to 8-bit palette with only 256 colors</a:t>
            </a:r>
            <a:endParaRPr sz="1800" dirty="0">
              <a:latin typeface="Verdana"/>
              <a:cs typeface="Verdana"/>
            </a:endParaRPr>
          </a:p>
          <a:p>
            <a:pPr>
              <a:lnSpc>
                <a:spcPct val="100000"/>
              </a:lnSpc>
              <a:spcBef>
                <a:spcPts val="60"/>
              </a:spcBef>
            </a:pPr>
            <a:endParaRPr sz="165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Popular image format on the internet because of relatively small size.</a:t>
            </a:r>
            <a:endParaRPr sz="1800" dirty="0">
              <a:latin typeface="Verdana"/>
              <a:cs typeface="Verdana"/>
            </a:endParaRPr>
          </a:p>
          <a:p>
            <a:pPr>
              <a:lnSpc>
                <a:spcPct val="100000"/>
              </a:lnSpc>
              <a:spcBef>
                <a:spcPts val="30"/>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Most suitable for graphics, diagrams, cartoons and logos</a:t>
            </a:r>
            <a:endParaRPr sz="1800" dirty="0">
              <a:latin typeface="Verdana"/>
              <a:cs typeface="Verdana"/>
            </a:endParaRPr>
          </a:p>
          <a:p>
            <a:pPr>
              <a:lnSpc>
                <a:spcPct val="100000"/>
              </a:lnSpc>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Mostly chosen format for animation effects.</a:t>
            </a:r>
            <a:endParaRPr sz="1800" dirty="0">
              <a:latin typeface="Verdana"/>
              <a:cs typeface="Verdana"/>
            </a:endParaRPr>
          </a:p>
          <a:p>
            <a:pPr marL="755650" marR="5080"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GIF is lossless for images with 256 colors and below. For a full color image, it may lose  up to 99.998% of its colors</a:t>
            </a:r>
            <a:endParaRPr sz="1800" dirty="0">
              <a:latin typeface="Verdana"/>
              <a:cs typeface="Verdana"/>
            </a:endParaRPr>
          </a:p>
          <a:p>
            <a:pPr>
              <a:lnSpc>
                <a:spcPct val="100000"/>
              </a:lnSpc>
              <a:spcBef>
                <a:spcPts val="30"/>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GIF has interlacing feature, giving the illusion of fast loading graphics.</a:t>
            </a:r>
            <a:endParaRPr sz="1800" dirty="0">
              <a:latin typeface="Verdana"/>
              <a:cs typeface="Verdan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89522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6" name="Date Placeholder 5">
            <a:extLst>
              <a:ext uri="{FF2B5EF4-FFF2-40B4-BE49-F238E27FC236}">
                <a16:creationId xmlns:a16="http://schemas.microsoft.com/office/drawing/2014/main" id="{5C7ED63E-E299-7549-3328-3D3288FFA2F8}"/>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FE56D18B-1884-2DB7-1717-0953613027B1}"/>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69</a:t>
            </a:fld>
            <a:endParaRPr lang="en-US" dirty="0"/>
          </a:p>
        </p:txBody>
      </p:sp>
      <p:sp>
        <p:nvSpPr>
          <p:cNvPr id="3" name="object 3"/>
          <p:cNvSpPr txBox="1"/>
          <p:nvPr/>
        </p:nvSpPr>
        <p:spPr>
          <a:xfrm>
            <a:off x="725131" y="1326946"/>
            <a:ext cx="4608869" cy="317395"/>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dirty="0">
                <a:solidFill>
                  <a:srgbClr val="89D0D5"/>
                </a:solidFill>
                <a:latin typeface="Lucida Sans Unicode"/>
                <a:cs typeface="Lucida Sans Unicode"/>
              </a:rPr>
              <a:t>▶	</a:t>
            </a:r>
            <a:r>
              <a:rPr sz="1950" dirty="0">
                <a:solidFill>
                  <a:srgbClr val="FFFFFF"/>
                </a:solidFill>
                <a:latin typeface="Verdana"/>
                <a:cs typeface="Verdana"/>
              </a:rPr>
              <a:t>Pros and Cons of GIF</a:t>
            </a:r>
            <a:endParaRPr sz="1950" dirty="0">
              <a:latin typeface="Verdana"/>
              <a:cs typeface="Verdana"/>
            </a:endParaRPr>
          </a:p>
        </p:txBody>
      </p:sp>
      <p:graphicFrame>
        <p:nvGraphicFramePr>
          <p:cNvPr id="5" name="object 5"/>
          <p:cNvGraphicFramePr>
            <a:graphicFrameLocks noGrp="1"/>
          </p:cNvGraphicFramePr>
          <p:nvPr>
            <p:extLst>
              <p:ext uri="{D42A27DB-BD31-4B8C-83A1-F6EECF244321}">
                <p14:modId xmlns:p14="http://schemas.microsoft.com/office/powerpoint/2010/main" val="2659783995"/>
              </p:ext>
            </p:extLst>
          </p:nvPr>
        </p:nvGraphicFramePr>
        <p:xfrm>
          <a:off x="994905" y="2072893"/>
          <a:ext cx="10189210" cy="3575633"/>
        </p:xfrm>
        <a:graphic>
          <a:graphicData uri="http://schemas.openxmlformats.org/drawingml/2006/table">
            <a:tbl>
              <a:tblPr firstRow="1" bandRow="1">
                <a:tableStyleId>{ED083AE6-46FA-4A59-8FB0-9F97EB10719F}</a:tableStyleId>
              </a:tblPr>
              <a:tblGrid>
                <a:gridCol w="5094605">
                  <a:extLst>
                    <a:ext uri="{9D8B030D-6E8A-4147-A177-3AD203B41FA5}">
                      <a16:colId xmlns:a16="http://schemas.microsoft.com/office/drawing/2014/main" val="20000"/>
                    </a:ext>
                  </a:extLst>
                </a:gridCol>
                <a:gridCol w="5094605">
                  <a:extLst>
                    <a:ext uri="{9D8B030D-6E8A-4147-A177-3AD203B41FA5}">
                      <a16:colId xmlns:a16="http://schemas.microsoft.com/office/drawing/2014/main" val="20001"/>
                    </a:ext>
                  </a:extLst>
                </a:gridCol>
              </a:tblGrid>
              <a:tr h="715137">
                <a:tc>
                  <a:txBody>
                    <a:bodyPr/>
                    <a:lstStyle/>
                    <a:p>
                      <a:pPr algn="ctr">
                        <a:lnSpc>
                          <a:spcPct val="100000"/>
                        </a:lnSpc>
                        <a:spcBef>
                          <a:spcPts val="345"/>
                        </a:spcBef>
                      </a:pPr>
                      <a:r>
                        <a:rPr sz="1800" b="1" spc="-120" dirty="0">
                          <a:solidFill>
                            <a:srgbClr val="FFFFFF"/>
                          </a:solidFill>
                        </a:rPr>
                        <a:t>PROS</a:t>
                      </a:r>
                      <a:endParaRPr sz="1800" dirty="0">
                        <a:latin typeface="Tahoma"/>
                        <a:cs typeface="Tahoma"/>
                      </a:endParaRPr>
                    </a:p>
                  </a:txBody>
                  <a:tcPr marL="0" marR="0" marT="43815" marB="0"/>
                </a:tc>
                <a:tc>
                  <a:txBody>
                    <a:bodyPr/>
                    <a:lstStyle/>
                    <a:p>
                      <a:pPr marL="1270" algn="ctr">
                        <a:lnSpc>
                          <a:spcPct val="100000"/>
                        </a:lnSpc>
                        <a:spcBef>
                          <a:spcPts val="345"/>
                        </a:spcBef>
                      </a:pPr>
                      <a:r>
                        <a:rPr sz="1800" b="1" spc="25" dirty="0">
                          <a:solidFill>
                            <a:srgbClr val="FFFFFF"/>
                          </a:solidFill>
                        </a:rPr>
                        <a:t>CONS</a:t>
                      </a:r>
                      <a:endParaRPr sz="1800">
                        <a:latin typeface="Tahoma"/>
                        <a:cs typeface="Tahoma"/>
                      </a:endParaRPr>
                    </a:p>
                  </a:txBody>
                  <a:tcPr marL="0" marR="0" marT="43815" marB="0"/>
                </a:tc>
                <a:extLst>
                  <a:ext uri="{0D108BD9-81ED-4DB2-BD59-A6C34878D82A}">
                    <a16:rowId xmlns:a16="http://schemas.microsoft.com/office/drawing/2014/main" val="10000"/>
                  </a:ext>
                </a:extLst>
              </a:tr>
              <a:tr h="715137">
                <a:tc>
                  <a:txBody>
                    <a:bodyPr/>
                    <a:lstStyle/>
                    <a:p>
                      <a:pPr marL="91440">
                        <a:lnSpc>
                          <a:spcPct val="100000"/>
                        </a:lnSpc>
                        <a:spcBef>
                          <a:spcPts val="345"/>
                        </a:spcBef>
                      </a:pPr>
                      <a:r>
                        <a:rPr sz="1800" spc="-20" dirty="0">
                          <a:solidFill>
                            <a:srgbClr val="FFFF00"/>
                          </a:solidFill>
                        </a:rPr>
                        <a:t>C</a:t>
                      </a:r>
                      <a:r>
                        <a:rPr sz="1800" spc="-5" dirty="0">
                          <a:solidFill>
                            <a:srgbClr val="FFFF00"/>
                          </a:solidFill>
                        </a:rPr>
                        <a:t>a</a:t>
                      </a:r>
                      <a:r>
                        <a:rPr sz="1800" dirty="0">
                          <a:solidFill>
                            <a:srgbClr val="FFFF00"/>
                          </a:solidFill>
                        </a:rPr>
                        <a:t>n</a:t>
                      </a:r>
                      <a:r>
                        <a:rPr sz="1800" spc="-140" dirty="0">
                          <a:solidFill>
                            <a:srgbClr val="FFFF00"/>
                          </a:solidFill>
                        </a:rPr>
                        <a:t> </a:t>
                      </a:r>
                      <a:r>
                        <a:rPr sz="1800" spc="5" dirty="0">
                          <a:solidFill>
                            <a:srgbClr val="FFFF00"/>
                          </a:solidFill>
                        </a:rPr>
                        <a:t>s</a:t>
                      </a:r>
                      <a:r>
                        <a:rPr sz="1800" dirty="0">
                          <a:solidFill>
                            <a:srgbClr val="FFFF00"/>
                          </a:solidFill>
                        </a:rPr>
                        <a:t>up</a:t>
                      </a:r>
                      <a:r>
                        <a:rPr sz="1800" spc="5" dirty="0">
                          <a:solidFill>
                            <a:srgbClr val="FFFF00"/>
                          </a:solidFill>
                        </a:rPr>
                        <a:t>p</a:t>
                      </a:r>
                      <a:r>
                        <a:rPr sz="1800" spc="-20" dirty="0">
                          <a:solidFill>
                            <a:srgbClr val="FFFF00"/>
                          </a:solidFill>
                        </a:rPr>
                        <a:t>o</a:t>
                      </a:r>
                      <a:r>
                        <a:rPr sz="1800" spc="-15" dirty="0">
                          <a:solidFill>
                            <a:srgbClr val="FFFF00"/>
                          </a:solidFill>
                        </a:rPr>
                        <a:t>r</a:t>
                      </a:r>
                      <a:r>
                        <a:rPr sz="1800" dirty="0">
                          <a:solidFill>
                            <a:srgbClr val="FFFF00"/>
                          </a:solidFill>
                        </a:rPr>
                        <a:t>t</a:t>
                      </a:r>
                      <a:r>
                        <a:rPr sz="1800" spc="-190" dirty="0">
                          <a:solidFill>
                            <a:srgbClr val="FFFF00"/>
                          </a:solidFill>
                        </a:rPr>
                        <a:t> </a:t>
                      </a:r>
                      <a:r>
                        <a:rPr sz="1800" spc="20" dirty="0">
                          <a:solidFill>
                            <a:srgbClr val="FFFF00"/>
                          </a:solidFill>
                        </a:rPr>
                        <a:t>t</a:t>
                      </a:r>
                      <a:r>
                        <a:rPr sz="1800" spc="-15" dirty="0">
                          <a:solidFill>
                            <a:srgbClr val="FFFF00"/>
                          </a:solidFill>
                        </a:rPr>
                        <a:t>r</a:t>
                      </a:r>
                      <a:r>
                        <a:rPr sz="1800" spc="-5" dirty="0">
                          <a:solidFill>
                            <a:srgbClr val="FFFF00"/>
                          </a:solidFill>
                        </a:rPr>
                        <a:t>an</a:t>
                      </a:r>
                      <a:r>
                        <a:rPr sz="1800" dirty="0">
                          <a:solidFill>
                            <a:srgbClr val="FFFF00"/>
                          </a:solidFill>
                        </a:rPr>
                        <a:t>sp</a:t>
                      </a:r>
                      <a:r>
                        <a:rPr sz="1800" spc="-5" dirty="0">
                          <a:solidFill>
                            <a:srgbClr val="FFFF00"/>
                          </a:solidFill>
                        </a:rPr>
                        <a:t>a</a:t>
                      </a:r>
                      <a:r>
                        <a:rPr sz="1800" spc="-10" dirty="0">
                          <a:solidFill>
                            <a:srgbClr val="FFFF00"/>
                          </a:solidFill>
                        </a:rPr>
                        <a:t>re</a:t>
                      </a:r>
                      <a:r>
                        <a:rPr sz="1800" dirty="0">
                          <a:solidFill>
                            <a:srgbClr val="FFFF00"/>
                          </a:solidFill>
                        </a:rPr>
                        <a:t>n</a:t>
                      </a:r>
                      <a:r>
                        <a:rPr sz="1800" spc="-10" dirty="0">
                          <a:solidFill>
                            <a:srgbClr val="FFFF00"/>
                          </a:solidFill>
                        </a:rPr>
                        <a:t>c</a:t>
                      </a:r>
                      <a:r>
                        <a:rPr sz="1800" dirty="0">
                          <a:solidFill>
                            <a:srgbClr val="FFFF00"/>
                          </a:solidFill>
                        </a:rPr>
                        <a:t>y</a:t>
                      </a:r>
                      <a:endParaRPr sz="1800" dirty="0">
                        <a:solidFill>
                          <a:srgbClr val="FFFF00"/>
                        </a:solidFill>
                        <a:latin typeface="Verdana"/>
                        <a:cs typeface="Verdana"/>
                      </a:endParaRPr>
                    </a:p>
                  </a:txBody>
                  <a:tcPr marL="0" marR="0" marT="43815" marB="0"/>
                </a:tc>
                <a:tc>
                  <a:txBody>
                    <a:bodyPr/>
                    <a:lstStyle/>
                    <a:p>
                      <a:pPr marL="93345">
                        <a:lnSpc>
                          <a:spcPct val="100000"/>
                        </a:lnSpc>
                        <a:spcBef>
                          <a:spcPts val="345"/>
                        </a:spcBef>
                      </a:pPr>
                      <a:r>
                        <a:rPr sz="1800" spc="-15" dirty="0"/>
                        <a:t>O</a:t>
                      </a:r>
                      <a:r>
                        <a:rPr sz="1800" dirty="0"/>
                        <a:t>n</a:t>
                      </a:r>
                      <a:r>
                        <a:rPr sz="1800" spc="55" dirty="0"/>
                        <a:t>l</a:t>
                      </a:r>
                      <a:r>
                        <a:rPr sz="1800" dirty="0"/>
                        <a:t>y</a:t>
                      </a:r>
                      <a:r>
                        <a:rPr sz="1800" spc="-185" dirty="0"/>
                        <a:t> </a:t>
                      </a:r>
                      <a:r>
                        <a:rPr sz="1800" spc="5" dirty="0"/>
                        <a:t>s</a:t>
                      </a:r>
                      <a:r>
                        <a:rPr sz="1800" dirty="0"/>
                        <a:t>up</a:t>
                      </a:r>
                      <a:r>
                        <a:rPr sz="1800" spc="5" dirty="0"/>
                        <a:t>p</a:t>
                      </a:r>
                      <a:r>
                        <a:rPr sz="1800" spc="-20" dirty="0"/>
                        <a:t>o</a:t>
                      </a:r>
                      <a:r>
                        <a:rPr sz="1800" spc="-15" dirty="0"/>
                        <a:t>r</a:t>
                      </a:r>
                      <a:r>
                        <a:rPr sz="1800" spc="20" dirty="0"/>
                        <a:t>t</a:t>
                      </a:r>
                      <a:r>
                        <a:rPr sz="1800" dirty="0"/>
                        <a:t>s</a:t>
                      </a:r>
                      <a:r>
                        <a:rPr sz="1800" spc="-204" dirty="0"/>
                        <a:t> </a:t>
                      </a:r>
                      <a:r>
                        <a:rPr sz="1800" spc="-15" dirty="0"/>
                        <a:t>25</a:t>
                      </a:r>
                      <a:r>
                        <a:rPr sz="1800" dirty="0"/>
                        <a:t>6</a:t>
                      </a:r>
                      <a:r>
                        <a:rPr sz="1800" spc="-145" dirty="0"/>
                        <a:t> </a:t>
                      </a:r>
                      <a:r>
                        <a:rPr sz="1800" spc="-10" dirty="0"/>
                        <a:t>c</a:t>
                      </a:r>
                      <a:r>
                        <a:rPr sz="1800" spc="-20" dirty="0"/>
                        <a:t>o</a:t>
                      </a:r>
                      <a:r>
                        <a:rPr sz="1800" spc="60" dirty="0"/>
                        <a:t>l</a:t>
                      </a:r>
                      <a:r>
                        <a:rPr sz="1800" spc="-20" dirty="0"/>
                        <a:t>o</a:t>
                      </a:r>
                      <a:r>
                        <a:rPr sz="1800" spc="-15" dirty="0"/>
                        <a:t>r</a:t>
                      </a:r>
                      <a:r>
                        <a:rPr sz="1800" dirty="0"/>
                        <a:t>s</a:t>
                      </a:r>
                      <a:endParaRPr sz="1800">
                        <a:latin typeface="Verdana"/>
                        <a:cs typeface="Verdana"/>
                      </a:endParaRPr>
                    </a:p>
                  </a:txBody>
                  <a:tcPr marL="0" marR="0" marT="43815" marB="0"/>
                </a:tc>
                <a:extLst>
                  <a:ext uri="{0D108BD9-81ED-4DB2-BD59-A6C34878D82A}">
                    <a16:rowId xmlns:a16="http://schemas.microsoft.com/office/drawing/2014/main" val="10001"/>
                  </a:ext>
                </a:extLst>
              </a:tr>
              <a:tr h="715136">
                <a:tc>
                  <a:txBody>
                    <a:bodyPr/>
                    <a:lstStyle/>
                    <a:p>
                      <a:pPr marL="91440">
                        <a:lnSpc>
                          <a:spcPct val="100000"/>
                        </a:lnSpc>
                        <a:spcBef>
                          <a:spcPts val="350"/>
                        </a:spcBef>
                      </a:pPr>
                      <a:r>
                        <a:rPr sz="1800" spc="-20" dirty="0"/>
                        <a:t>C</a:t>
                      </a:r>
                      <a:r>
                        <a:rPr sz="1800" spc="-5" dirty="0"/>
                        <a:t>a</a:t>
                      </a:r>
                      <a:r>
                        <a:rPr sz="1800" dirty="0"/>
                        <a:t>n</a:t>
                      </a:r>
                      <a:r>
                        <a:rPr sz="1800" spc="-140" dirty="0"/>
                        <a:t> </a:t>
                      </a:r>
                      <a:r>
                        <a:rPr sz="1800" spc="-5" dirty="0"/>
                        <a:t>d</a:t>
                      </a:r>
                      <a:r>
                        <a:rPr sz="1800" dirty="0"/>
                        <a:t>o</a:t>
                      </a:r>
                      <a:r>
                        <a:rPr sz="1800" spc="-150" dirty="0"/>
                        <a:t> </a:t>
                      </a:r>
                      <a:r>
                        <a:rPr sz="1800" spc="-5" dirty="0"/>
                        <a:t>sm</a:t>
                      </a:r>
                      <a:r>
                        <a:rPr sz="1800" spc="5" dirty="0"/>
                        <a:t>a</a:t>
                      </a:r>
                      <a:r>
                        <a:rPr sz="1800" spc="25" dirty="0"/>
                        <a:t>l</a:t>
                      </a:r>
                      <a:r>
                        <a:rPr sz="1800" dirty="0"/>
                        <a:t>l</a:t>
                      </a:r>
                      <a:r>
                        <a:rPr sz="1800" spc="-220" dirty="0"/>
                        <a:t> </a:t>
                      </a:r>
                      <a:r>
                        <a:rPr sz="1800" spc="-5" dirty="0"/>
                        <a:t>an</a:t>
                      </a:r>
                      <a:r>
                        <a:rPr sz="1800" spc="-10" dirty="0"/>
                        <a:t>i</a:t>
                      </a:r>
                      <a:r>
                        <a:rPr sz="1800" dirty="0"/>
                        <a:t>m</a:t>
                      </a:r>
                      <a:r>
                        <a:rPr sz="1800" spc="5" dirty="0"/>
                        <a:t>a</a:t>
                      </a:r>
                      <a:r>
                        <a:rPr sz="1800" spc="20" dirty="0"/>
                        <a:t>t</a:t>
                      </a:r>
                      <a:r>
                        <a:rPr sz="1800" spc="-10" dirty="0"/>
                        <a:t>i</a:t>
                      </a:r>
                      <a:r>
                        <a:rPr sz="1800" spc="-20" dirty="0"/>
                        <a:t>o</a:t>
                      </a:r>
                      <a:r>
                        <a:rPr sz="1800" dirty="0"/>
                        <a:t>n</a:t>
                      </a:r>
                      <a:r>
                        <a:rPr sz="1800" spc="-180" dirty="0"/>
                        <a:t> </a:t>
                      </a:r>
                      <a:r>
                        <a:rPr sz="1800" spc="-10" dirty="0"/>
                        <a:t>e</a:t>
                      </a:r>
                      <a:r>
                        <a:rPr sz="1800" dirty="0"/>
                        <a:t>ff</a:t>
                      </a:r>
                      <a:r>
                        <a:rPr sz="1800" spc="-10" dirty="0"/>
                        <a:t>e</a:t>
                      </a:r>
                      <a:r>
                        <a:rPr sz="1800" dirty="0"/>
                        <a:t>c</a:t>
                      </a:r>
                      <a:r>
                        <a:rPr sz="1800" spc="20" dirty="0"/>
                        <a:t>t</a:t>
                      </a:r>
                      <a:r>
                        <a:rPr sz="1800" dirty="0"/>
                        <a:t>s</a:t>
                      </a:r>
                      <a:endParaRPr sz="1800">
                        <a:latin typeface="Verdana"/>
                        <a:cs typeface="Verdana"/>
                      </a:endParaRPr>
                    </a:p>
                  </a:txBody>
                  <a:tcPr marL="0" marR="0" marT="44450" marB="0"/>
                </a:tc>
                <a:tc>
                  <a:txBody>
                    <a:bodyPr/>
                    <a:lstStyle/>
                    <a:p>
                      <a:pPr marL="93345">
                        <a:lnSpc>
                          <a:spcPct val="100000"/>
                        </a:lnSpc>
                        <a:spcBef>
                          <a:spcPts val="350"/>
                        </a:spcBef>
                      </a:pPr>
                      <a:r>
                        <a:rPr sz="1800" spc="-15" dirty="0"/>
                        <a:t>O</a:t>
                      </a:r>
                      <a:r>
                        <a:rPr sz="1800" spc="60" dirty="0"/>
                        <a:t>l</a:t>
                      </a:r>
                      <a:r>
                        <a:rPr sz="1800" spc="-5" dirty="0"/>
                        <a:t>d</a:t>
                      </a:r>
                      <a:r>
                        <a:rPr sz="1800" spc="-10" dirty="0"/>
                        <a:t>e</a:t>
                      </a:r>
                      <a:r>
                        <a:rPr sz="1800" spc="5" dirty="0"/>
                        <a:t>s</a:t>
                      </a:r>
                      <a:r>
                        <a:rPr sz="1800" dirty="0"/>
                        <a:t>t</a:t>
                      </a:r>
                      <a:r>
                        <a:rPr sz="1800" spc="-225" dirty="0"/>
                        <a:t> </a:t>
                      </a:r>
                      <a:r>
                        <a:rPr sz="1800" dirty="0"/>
                        <a:t>f</a:t>
                      </a:r>
                      <a:r>
                        <a:rPr sz="1800" spc="-20" dirty="0"/>
                        <a:t>o</a:t>
                      </a:r>
                      <a:r>
                        <a:rPr sz="1800" spc="-15" dirty="0"/>
                        <a:t>r</a:t>
                      </a:r>
                      <a:r>
                        <a:rPr sz="1800" dirty="0"/>
                        <a:t>m</a:t>
                      </a:r>
                      <a:r>
                        <a:rPr sz="1800" spc="5" dirty="0"/>
                        <a:t>a</a:t>
                      </a:r>
                      <a:r>
                        <a:rPr sz="1800" dirty="0"/>
                        <a:t>t</a:t>
                      </a:r>
                      <a:r>
                        <a:rPr sz="1800" spc="-150" dirty="0"/>
                        <a:t> </a:t>
                      </a:r>
                      <a:r>
                        <a:rPr sz="1800" spc="-20" dirty="0"/>
                        <a:t>o</a:t>
                      </a:r>
                      <a:r>
                        <a:rPr sz="1800" dirty="0"/>
                        <a:t>n</a:t>
                      </a:r>
                      <a:r>
                        <a:rPr sz="1800" spc="-145" dirty="0"/>
                        <a:t> </a:t>
                      </a:r>
                      <a:r>
                        <a:rPr sz="1800" spc="50" dirty="0"/>
                        <a:t>w</a:t>
                      </a:r>
                      <a:r>
                        <a:rPr sz="1800" spc="-10" dirty="0"/>
                        <a:t>e</a:t>
                      </a:r>
                      <a:r>
                        <a:rPr sz="1800" dirty="0"/>
                        <a:t>b.</a:t>
                      </a:r>
                      <a:endParaRPr sz="1800">
                        <a:latin typeface="Verdana"/>
                        <a:cs typeface="Verdana"/>
                      </a:endParaRPr>
                    </a:p>
                  </a:txBody>
                  <a:tcPr marL="0" marR="0" marT="44450" marB="0"/>
                </a:tc>
                <a:extLst>
                  <a:ext uri="{0D108BD9-81ED-4DB2-BD59-A6C34878D82A}">
                    <a16:rowId xmlns:a16="http://schemas.microsoft.com/office/drawing/2014/main" val="10002"/>
                  </a:ext>
                </a:extLst>
              </a:tr>
              <a:tr h="715137">
                <a:tc>
                  <a:txBody>
                    <a:bodyPr/>
                    <a:lstStyle/>
                    <a:p>
                      <a:pPr marL="91440">
                        <a:lnSpc>
                          <a:spcPct val="100000"/>
                        </a:lnSpc>
                        <a:spcBef>
                          <a:spcPts val="355"/>
                        </a:spcBef>
                      </a:pPr>
                      <a:r>
                        <a:rPr sz="1800" spc="10" dirty="0"/>
                        <a:t>L</a:t>
                      </a:r>
                      <a:r>
                        <a:rPr sz="1800" spc="-20" dirty="0"/>
                        <a:t>o</a:t>
                      </a:r>
                      <a:r>
                        <a:rPr sz="1800" spc="5" dirty="0"/>
                        <a:t>ss</a:t>
                      </a:r>
                      <a:r>
                        <a:rPr sz="1800" spc="60" dirty="0"/>
                        <a:t>l</a:t>
                      </a:r>
                      <a:r>
                        <a:rPr sz="1800" spc="-10" dirty="0"/>
                        <a:t>e</a:t>
                      </a:r>
                      <a:r>
                        <a:rPr sz="1800" spc="5" dirty="0"/>
                        <a:t>s</a:t>
                      </a:r>
                      <a:r>
                        <a:rPr sz="1800" dirty="0"/>
                        <a:t>s</a:t>
                      </a:r>
                      <a:r>
                        <a:rPr sz="1800" spc="-240" dirty="0"/>
                        <a:t> </a:t>
                      </a:r>
                      <a:r>
                        <a:rPr sz="1800" dirty="0"/>
                        <a:t>qua</a:t>
                      </a:r>
                      <a:r>
                        <a:rPr sz="1800" spc="60" dirty="0"/>
                        <a:t>l</a:t>
                      </a:r>
                      <a:r>
                        <a:rPr sz="1800" spc="-10" dirty="0"/>
                        <a:t>i</a:t>
                      </a:r>
                      <a:r>
                        <a:rPr sz="1800" spc="20" dirty="0"/>
                        <a:t>t</a:t>
                      </a:r>
                      <a:r>
                        <a:rPr sz="1800" dirty="0"/>
                        <a:t>y</a:t>
                      </a:r>
                      <a:r>
                        <a:rPr sz="1800" spc="-260" dirty="0"/>
                        <a:t> </a:t>
                      </a:r>
                      <a:r>
                        <a:rPr sz="1800" dirty="0"/>
                        <a:t>f</a:t>
                      </a:r>
                      <a:r>
                        <a:rPr sz="1800" spc="-20" dirty="0"/>
                        <a:t>o</a:t>
                      </a:r>
                      <a:r>
                        <a:rPr sz="1800" dirty="0"/>
                        <a:t>r</a:t>
                      </a:r>
                      <a:r>
                        <a:rPr sz="1800" spc="-145" dirty="0"/>
                        <a:t> </a:t>
                      </a:r>
                      <a:r>
                        <a:rPr sz="1800" spc="-15" dirty="0"/>
                        <a:t>i</a:t>
                      </a:r>
                      <a:r>
                        <a:rPr sz="1800" dirty="0"/>
                        <a:t>m</a:t>
                      </a:r>
                      <a:r>
                        <a:rPr sz="1800" spc="5" dirty="0"/>
                        <a:t>a</a:t>
                      </a:r>
                      <a:r>
                        <a:rPr sz="1800" spc="-15" dirty="0"/>
                        <a:t>g</a:t>
                      </a:r>
                      <a:r>
                        <a:rPr sz="1800" dirty="0"/>
                        <a:t>e</a:t>
                      </a:r>
                      <a:r>
                        <a:rPr sz="1800" spc="-140" dirty="0"/>
                        <a:t> </a:t>
                      </a:r>
                      <a:r>
                        <a:rPr sz="1800" spc="45" dirty="0"/>
                        <a:t>w</a:t>
                      </a:r>
                      <a:r>
                        <a:rPr sz="1800" spc="-10" dirty="0"/>
                        <a:t>i</a:t>
                      </a:r>
                      <a:r>
                        <a:rPr sz="1800" spc="20" dirty="0"/>
                        <a:t>t</a:t>
                      </a:r>
                      <a:r>
                        <a:rPr sz="1800" dirty="0"/>
                        <a:t>h</a:t>
                      </a:r>
                      <a:r>
                        <a:rPr sz="1800" spc="-215" dirty="0"/>
                        <a:t> </a:t>
                      </a:r>
                      <a:r>
                        <a:rPr sz="1800" spc="-15" dirty="0"/>
                        <a:t>25</a:t>
                      </a:r>
                      <a:r>
                        <a:rPr sz="1800" dirty="0"/>
                        <a:t>6</a:t>
                      </a:r>
                      <a:r>
                        <a:rPr sz="1800" spc="-114" dirty="0"/>
                        <a:t> </a:t>
                      </a:r>
                      <a:r>
                        <a:rPr sz="1800" dirty="0"/>
                        <a:t>c</a:t>
                      </a:r>
                      <a:r>
                        <a:rPr sz="1800" spc="-20" dirty="0"/>
                        <a:t>o</a:t>
                      </a:r>
                      <a:r>
                        <a:rPr sz="1800" spc="60" dirty="0"/>
                        <a:t>l</a:t>
                      </a:r>
                      <a:r>
                        <a:rPr sz="1800" spc="-20" dirty="0"/>
                        <a:t>o</a:t>
                      </a:r>
                      <a:r>
                        <a:rPr sz="1800" spc="-15" dirty="0"/>
                        <a:t>r</a:t>
                      </a:r>
                      <a:r>
                        <a:rPr sz="1800" dirty="0"/>
                        <a:t>s</a:t>
                      </a:r>
                      <a:endParaRPr sz="1800">
                        <a:latin typeface="Verdana"/>
                        <a:cs typeface="Verdana"/>
                      </a:endParaRPr>
                    </a:p>
                  </a:txBody>
                  <a:tcPr marL="0" marR="0" marT="45085" marB="0"/>
                </a:tc>
                <a:tc>
                  <a:txBody>
                    <a:bodyPr/>
                    <a:lstStyle/>
                    <a:p>
                      <a:pPr>
                        <a:lnSpc>
                          <a:spcPct val="100000"/>
                        </a:lnSpc>
                      </a:pPr>
                      <a:endParaRPr sz="1900">
                        <a:latin typeface="Times New Roman"/>
                        <a:cs typeface="Times New Roman"/>
                      </a:endParaRPr>
                    </a:p>
                  </a:txBody>
                  <a:tcPr marL="0" marR="0" marT="0" marB="0"/>
                </a:tc>
                <a:extLst>
                  <a:ext uri="{0D108BD9-81ED-4DB2-BD59-A6C34878D82A}">
                    <a16:rowId xmlns:a16="http://schemas.microsoft.com/office/drawing/2014/main" val="10003"/>
                  </a:ext>
                </a:extLst>
              </a:tr>
              <a:tr h="715086">
                <a:tc>
                  <a:txBody>
                    <a:bodyPr/>
                    <a:lstStyle/>
                    <a:p>
                      <a:pPr marL="91440">
                        <a:lnSpc>
                          <a:spcPct val="100000"/>
                        </a:lnSpc>
                        <a:spcBef>
                          <a:spcPts val="360"/>
                        </a:spcBef>
                      </a:pPr>
                      <a:r>
                        <a:rPr sz="1800" spc="-20" dirty="0"/>
                        <a:t>G</a:t>
                      </a:r>
                      <a:r>
                        <a:rPr sz="1800" spc="-15" dirty="0"/>
                        <a:t>r</a:t>
                      </a:r>
                      <a:r>
                        <a:rPr sz="1800" spc="-10" dirty="0"/>
                        <a:t>e</a:t>
                      </a:r>
                      <a:r>
                        <a:rPr sz="1800" spc="-5" dirty="0"/>
                        <a:t>a</a:t>
                      </a:r>
                      <a:r>
                        <a:rPr sz="1800" dirty="0"/>
                        <a:t>t</a:t>
                      </a:r>
                      <a:r>
                        <a:rPr sz="1800" spc="-105" dirty="0"/>
                        <a:t> </a:t>
                      </a:r>
                      <a:r>
                        <a:rPr sz="1800" spc="-10" dirty="0"/>
                        <a:t>f</a:t>
                      </a:r>
                      <a:r>
                        <a:rPr sz="1800" spc="-20" dirty="0"/>
                        <a:t>o</a:t>
                      </a:r>
                      <a:r>
                        <a:rPr sz="1800" dirty="0"/>
                        <a:t>r</a:t>
                      </a:r>
                      <a:r>
                        <a:rPr sz="1800" spc="-145" dirty="0"/>
                        <a:t> </a:t>
                      </a:r>
                      <a:r>
                        <a:rPr sz="1800" spc="-15" dirty="0"/>
                        <a:t>i</a:t>
                      </a:r>
                      <a:r>
                        <a:rPr sz="1800" dirty="0"/>
                        <a:t>m</a:t>
                      </a:r>
                      <a:r>
                        <a:rPr sz="1800" spc="5" dirty="0"/>
                        <a:t>a</a:t>
                      </a:r>
                      <a:r>
                        <a:rPr sz="1800" spc="-15" dirty="0"/>
                        <a:t>g</a:t>
                      </a:r>
                      <a:r>
                        <a:rPr sz="1800" spc="-10" dirty="0"/>
                        <a:t>e</a:t>
                      </a:r>
                      <a:r>
                        <a:rPr sz="1800" dirty="0"/>
                        <a:t>s</a:t>
                      </a:r>
                      <a:r>
                        <a:rPr sz="1800" spc="-170" dirty="0"/>
                        <a:t> </a:t>
                      </a:r>
                      <a:r>
                        <a:rPr sz="1800" spc="50" dirty="0"/>
                        <a:t>w</a:t>
                      </a:r>
                      <a:r>
                        <a:rPr sz="1800" spc="-10" dirty="0"/>
                        <a:t>i</a:t>
                      </a:r>
                      <a:r>
                        <a:rPr sz="1800" spc="20" dirty="0"/>
                        <a:t>t</a:t>
                      </a:r>
                      <a:r>
                        <a:rPr sz="1800" dirty="0"/>
                        <a:t>h</a:t>
                      </a:r>
                      <a:r>
                        <a:rPr sz="1800" spc="-215" dirty="0"/>
                        <a:t> </a:t>
                      </a:r>
                      <a:r>
                        <a:rPr sz="1800" spc="60" dirty="0"/>
                        <a:t>l</a:t>
                      </a:r>
                      <a:r>
                        <a:rPr sz="1800" spc="-10" dirty="0"/>
                        <a:t>i</a:t>
                      </a:r>
                      <a:r>
                        <a:rPr sz="1800" dirty="0"/>
                        <a:t>mi</a:t>
                      </a:r>
                      <a:r>
                        <a:rPr sz="1800" spc="15" dirty="0"/>
                        <a:t>t</a:t>
                      </a:r>
                      <a:r>
                        <a:rPr sz="1800" spc="-10" dirty="0"/>
                        <a:t>e</a:t>
                      </a:r>
                      <a:r>
                        <a:rPr sz="1800" dirty="0"/>
                        <a:t>d</a:t>
                      </a:r>
                      <a:r>
                        <a:rPr sz="1800" spc="-210" dirty="0"/>
                        <a:t> </a:t>
                      </a:r>
                      <a:r>
                        <a:rPr sz="1800" dirty="0"/>
                        <a:t>c</a:t>
                      </a:r>
                      <a:r>
                        <a:rPr sz="1800" spc="-20" dirty="0"/>
                        <a:t>o</a:t>
                      </a:r>
                      <a:r>
                        <a:rPr sz="1800" spc="60" dirty="0"/>
                        <a:t>l</a:t>
                      </a:r>
                      <a:r>
                        <a:rPr sz="1800" spc="-20" dirty="0"/>
                        <a:t>o</a:t>
                      </a:r>
                      <a:r>
                        <a:rPr sz="1800" spc="-15" dirty="0"/>
                        <a:t>r</a:t>
                      </a:r>
                      <a:r>
                        <a:rPr sz="1800" dirty="0"/>
                        <a:t>s</a:t>
                      </a:r>
                      <a:endParaRPr sz="1800">
                        <a:latin typeface="Verdana"/>
                        <a:cs typeface="Verdana"/>
                      </a:endParaRPr>
                    </a:p>
                  </a:txBody>
                  <a:tcPr marL="0" marR="0" marB="0"/>
                </a:tc>
                <a:tc>
                  <a:txBody>
                    <a:bodyPr/>
                    <a:lstStyle/>
                    <a:p>
                      <a:pPr>
                        <a:lnSpc>
                          <a:spcPct val="100000"/>
                        </a:lnSpc>
                      </a:pPr>
                      <a:endParaRPr sz="190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1D5F-675E-4D14-FE76-4F86B47E5703}"/>
              </a:ext>
            </a:extLst>
          </p:cNvPr>
          <p:cNvSpPr>
            <a:spLocks noGrp="1"/>
          </p:cNvSpPr>
          <p:nvPr>
            <p:ph type="title"/>
          </p:nvPr>
        </p:nvSpPr>
        <p:spPr/>
        <p:txBody>
          <a:bodyPr/>
          <a:lstStyle/>
          <a:p>
            <a:r>
              <a:rPr lang="en-US" dirty="0"/>
              <a:t>&lt;! DOCTYPE&gt;</a:t>
            </a:r>
          </a:p>
        </p:txBody>
      </p:sp>
      <p:sp>
        <p:nvSpPr>
          <p:cNvPr id="3" name="Content Placeholder 2">
            <a:extLst>
              <a:ext uri="{FF2B5EF4-FFF2-40B4-BE49-F238E27FC236}">
                <a16:creationId xmlns:a16="http://schemas.microsoft.com/office/drawing/2014/main" id="{C0ECCE46-16D3-7964-011E-358329AB202E}"/>
              </a:ext>
            </a:extLst>
          </p:cNvPr>
          <p:cNvSpPr>
            <a:spLocks noGrp="1"/>
          </p:cNvSpPr>
          <p:nvPr>
            <p:ph idx="1"/>
          </p:nvPr>
        </p:nvSpPr>
        <p:spPr/>
        <p:txBody>
          <a:bodyPr>
            <a:normAutofit fontScale="77500" lnSpcReduction="20000"/>
          </a:bodyPr>
          <a:lstStyle/>
          <a:p>
            <a:pPr>
              <a:lnSpc>
                <a:spcPct val="150000"/>
              </a:lnSpc>
            </a:pPr>
            <a:r>
              <a:rPr lang="en-US" dirty="0"/>
              <a:t>On the HTML document there is a &lt;!DOCTYPE html&gt; </a:t>
            </a:r>
            <a:r>
              <a:rPr lang="en-US" dirty="0">
                <a:solidFill>
                  <a:srgbClr val="FFFF00"/>
                </a:solidFill>
              </a:rPr>
              <a:t>declaration before the &lt;html&gt; tag</a:t>
            </a:r>
            <a:r>
              <a:rPr lang="en-US" dirty="0"/>
              <a:t>. </a:t>
            </a:r>
          </a:p>
          <a:p>
            <a:pPr>
              <a:lnSpc>
                <a:spcPct val="150000"/>
              </a:lnSpc>
            </a:pPr>
            <a:r>
              <a:rPr lang="en-US" dirty="0"/>
              <a:t>HTML &lt;!DOCTYPE&gt; tag is used to </a:t>
            </a:r>
            <a:r>
              <a:rPr lang="en-US" dirty="0">
                <a:solidFill>
                  <a:srgbClr val="FFFF00"/>
                </a:solidFill>
              </a:rPr>
              <a:t>inform the browser about the version of HTML</a:t>
            </a:r>
            <a:r>
              <a:rPr lang="en-US" dirty="0"/>
              <a:t> used in the document. </a:t>
            </a:r>
          </a:p>
          <a:p>
            <a:pPr>
              <a:lnSpc>
                <a:spcPct val="150000"/>
              </a:lnSpc>
            </a:pPr>
            <a:r>
              <a:rPr lang="en-US" dirty="0"/>
              <a:t>It is called as the </a:t>
            </a:r>
            <a:r>
              <a:rPr lang="en-US" dirty="0">
                <a:solidFill>
                  <a:srgbClr val="FFFF00"/>
                </a:solidFill>
              </a:rPr>
              <a:t>document type declaration (DTD</a:t>
            </a:r>
            <a:r>
              <a:rPr lang="en-US" dirty="0"/>
              <a:t>). </a:t>
            </a:r>
          </a:p>
          <a:p>
            <a:pPr>
              <a:lnSpc>
                <a:spcPct val="150000"/>
              </a:lnSpc>
            </a:pPr>
            <a:r>
              <a:rPr lang="en-US" dirty="0"/>
              <a:t>Technically </a:t>
            </a:r>
            <a:r>
              <a:rPr lang="en-US" dirty="0">
                <a:solidFill>
                  <a:srgbClr val="FFFF00"/>
                </a:solidFill>
              </a:rPr>
              <a:t>&lt;!DOCTYPE &gt; is not a tag/element</a:t>
            </a:r>
            <a:r>
              <a:rPr lang="en-US" dirty="0"/>
              <a:t>, it just an instruction to the browser about the document type. </a:t>
            </a:r>
          </a:p>
          <a:p>
            <a:pPr>
              <a:lnSpc>
                <a:spcPct val="150000"/>
              </a:lnSpc>
            </a:pPr>
            <a:r>
              <a:rPr lang="en-US" dirty="0"/>
              <a:t>It is a </a:t>
            </a:r>
            <a:r>
              <a:rPr lang="en-US" i="1" dirty="0">
                <a:solidFill>
                  <a:srgbClr val="FFFF00"/>
                </a:solidFill>
              </a:rPr>
              <a:t>null element </a:t>
            </a:r>
            <a:r>
              <a:rPr lang="en-US" dirty="0">
                <a:solidFill>
                  <a:srgbClr val="FFFF00"/>
                </a:solidFill>
              </a:rPr>
              <a:t>which does not contain the closing tag</a:t>
            </a:r>
            <a:r>
              <a:rPr lang="en-US" dirty="0"/>
              <a:t>, and must not include any content within it.</a:t>
            </a:r>
          </a:p>
        </p:txBody>
      </p:sp>
      <p:sp>
        <p:nvSpPr>
          <p:cNvPr id="4" name="Date Placeholder 3">
            <a:extLst>
              <a:ext uri="{FF2B5EF4-FFF2-40B4-BE49-F238E27FC236}">
                <a16:creationId xmlns:a16="http://schemas.microsoft.com/office/drawing/2014/main" id="{7C5C147E-037D-4C00-A59A-03B347DD529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A22F0A95-7996-5E36-B486-319529EEB780}"/>
              </a:ext>
            </a:extLst>
          </p:cNvPr>
          <p:cNvSpPr>
            <a:spLocks noGrp="1"/>
          </p:cNvSpPr>
          <p:nvPr>
            <p:ph type="sldNum" sz="quarter" idx="12"/>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29841297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094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5" name="Date Placeholder 4">
            <a:extLst>
              <a:ext uri="{FF2B5EF4-FFF2-40B4-BE49-F238E27FC236}">
                <a16:creationId xmlns:a16="http://schemas.microsoft.com/office/drawing/2014/main" id="{250F7D19-E136-CAA5-0820-C6DE6740365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30912874-6F11-505F-8FA0-FF847F1D08C2}"/>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70</a:t>
            </a:fld>
            <a:endParaRPr lang="en-US" dirty="0"/>
          </a:p>
        </p:txBody>
      </p:sp>
      <p:sp>
        <p:nvSpPr>
          <p:cNvPr id="3" name="object 3"/>
          <p:cNvSpPr txBox="1"/>
          <p:nvPr/>
        </p:nvSpPr>
        <p:spPr>
          <a:xfrm>
            <a:off x="725131" y="1326946"/>
            <a:ext cx="10322560" cy="3853815"/>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b="1" dirty="0">
                <a:solidFill>
                  <a:srgbClr val="FFFFFF"/>
                </a:solidFill>
                <a:latin typeface="Tahoma"/>
                <a:cs typeface="Tahoma"/>
              </a:rPr>
              <a:t>C. BMP</a:t>
            </a:r>
            <a:endParaRPr sz="1950" dirty="0">
              <a:latin typeface="Tahoma"/>
              <a:cs typeface="Tahoma"/>
            </a:endParaRPr>
          </a:p>
          <a:p>
            <a:pPr marL="472440">
              <a:lnSpc>
                <a:spcPct val="100000"/>
              </a:lnSpc>
              <a:spcBef>
                <a:spcPts val="2145"/>
              </a:spcBef>
            </a:pPr>
            <a:r>
              <a:rPr sz="1450" dirty="0">
                <a:solidFill>
                  <a:srgbClr val="89D0D5"/>
                </a:solidFill>
                <a:latin typeface="Lucida Sans Unicode"/>
                <a:cs typeface="Lucida Sans Unicode"/>
              </a:rPr>
              <a:t>▶ </a:t>
            </a:r>
            <a:r>
              <a:rPr sz="1800" dirty="0">
                <a:solidFill>
                  <a:srgbClr val="FFFF00"/>
                </a:solidFill>
                <a:latin typeface="Verdana"/>
                <a:cs typeface="Verdana"/>
              </a:rPr>
              <a:t>Windows Bitmap or BMP</a:t>
            </a:r>
            <a:r>
              <a:rPr sz="1800" dirty="0">
                <a:solidFill>
                  <a:srgbClr val="FFFFFF"/>
                </a:solidFill>
                <a:latin typeface="Verdana"/>
                <a:cs typeface="Verdana"/>
              </a:rPr>
              <a:t> files are image files within the Windows operating system.</a:t>
            </a:r>
            <a:endParaRPr sz="1800" dirty="0">
              <a:latin typeface="Verdana"/>
              <a:cs typeface="Verdana"/>
            </a:endParaRPr>
          </a:p>
          <a:p>
            <a:pPr marL="755650" marR="239395"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Files are large and uncompressed but images are rich in color, high in quality, simple  and compatible for all windows OS and programs</a:t>
            </a:r>
            <a:endParaRPr sz="1800" dirty="0">
              <a:latin typeface="Verdana"/>
              <a:cs typeface="Verdana"/>
            </a:endParaRPr>
          </a:p>
          <a:p>
            <a:pPr>
              <a:lnSpc>
                <a:spcPct val="100000"/>
              </a:lnSpc>
              <a:spcBef>
                <a:spcPts val="30"/>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Also called raster or paint images</a:t>
            </a:r>
            <a:endParaRPr sz="1800" dirty="0">
              <a:latin typeface="Verdana"/>
              <a:cs typeface="Verdana"/>
            </a:endParaRPr>
          </a:p>
          <a:p>
            <a:pPr marL="755650" marR="5080" indent="-283845">
              <a:lnSpc>
                <a:spcPct val="151200"/>
              </a:lnSpc>
              <a:spcBef>
                <a:spcPts val="960"/>
              </a:spcBef>
            </a:pPr>
            <a:r>
              <a:rPr sz="1450" dirty="0">
                <a:solidFill>
                  <a:srgbClr val="89D0D5"/>
                </a:solidFill>
                <a:latin typeface="Lucida Sans Unicode"/>
                <a:cs typeface="Lucida Sans Unicode"/>
              </a:rPr>
              <a:t>▶ </a:t>
            </a:r>
            <a:r>
              <a:rPr sz="1800" dirty="0">
                <a:solidFill>
                  <a:srgbClr val="FFFFFF"/>
                </a:solidFill>
                <a:latin typeface="Verdana"/>
                <a:cs typeface="Verdana"/>
              </a:rPr>
              <a:t>BMP files are made of millions and millions of dots called pixels, with different color and  arrangements to come up with an image or pattern.</a:t>
            </a:r>
            <a:endParaRPr sz="1800" dirty="0">
              <a:latin typeface="Verdana"/>
              <a:cs typeface="Verdana"/>
            </a:endParaRPr>
          </a:p>
          <a:p>
            <a:pPr>
              <a:lnSpc>
                <a:spcPct val="100000"/>
              </a:lnSpc>
              <a:spcBef>
                <a:spcPts val="55"/>
              </a:spcBef>
            </a:pPr>
            <a:endParaRPr sz="165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It might be an 8-bit, 16-bit or 24-bit image</a:t>
            </a:r>
            <a:endParaRPr sz="1800" dirty="0">
              <a:latin typeface="Verdana"/>
              <a:cs typeface="Verdan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3332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6" name="Date Placeholder 5">
            <a:extLst>
              <a:ext uri="{FF2B5EF4-FFF2-40B4-BE49-F238E27FC236}">
                <a16:creationId xmlns:a16="http://schemas.microsoft.com/office/drawing/2014/main" id="{AD39CC45-6D45-29CF-7233-18577615AD70}"/>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3571F2FF-4603-EB9C-0332-4B63E7A7C8A0}"/>
              </a:ext>
            </a:extLst>
          </p:cNvPr>
          <p:cNvSpPr>
            <a:spLocks noGrp="1"/>
          </p:cNvSpPr>
          <p:nvPr>
            <p:ph type="sldNum" sz="quarter" idx="12"/>
          </p:nvPr>
        </p:nvSpPr>
        <p:spPr/>
        <p:txBody>
          <a:bodyPr/>
          <a:lstStyle/>
          <a:p>
            <a:fld id="{B6F15528-21DE-4FAA-801E-634DDDAF4B2B}" type="slidenum">
              <a:rPr lang="en-US" smtClean="0"/>
              <a:t>71</a:t>
            </a:fld>
            <a:endParaRPr lang="en-US"/>
          </a:p>
        </p:txBody>
      </p:sp>
      <p:sp>
        <p:nvSpPr>
          <p:cNvPr id="3" name="object 3"/>
          <p:cNvSpPr txBox="1"/>
          <p:nvPr/>
        </p:nvSpPr>
        <p:spPr>
          <a:xfrm>
            <a:off x="725131" y="1326946"/>
            <a:ext cx="3041650" cy="328930"/>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spc="-40" dirty="0">
                <a:solidFill>
                  <a:srgbClr val="FFFFFF"/>
                </a:solidFill>
                <a:latin typeface="Verdana"/>
                <a:cs typeface="Verdana"/>
              </a:rPr>
              <a:t>Pr</a:t>
            </a:r>
            <a:r>
              <a:rPr sz="1950" spc="-35" dirty="0">
                <a:solidFill>
                  <a:srgbClr val="FFFFFF"/>
                </a:solidFill>
                <a:latin typeface="Verdana"/>
                <a:cs typeface="Verdana"/>
              </a:rPr>
              <a:t>o</a:t>
            </a:r>
            <a:r>
              <a:rPr sz="1950" spc="-245" dirty="0">
                <a:solidFill>
                  <a:srgbClr val="FFFFFF"/>
                </a:solidFill>
                <a:latin typeface="Verdana"/>
                <a:cs typeface="Verdana"/>
              </a:rPr>
              <a:t>s</a:t>
            </a:r>
            <a:r>
              <a:rPr sz="1950" spc="-114" dirty="0">
                <a:solidFill>
                  <a:srgbClr val="FFFFFF"/>
                </a:solidFill>
                <a:latin typeface="Verdana"/>
                <a:cs typeface="Verdana"/>
              </a:rPr>
              <a:t> </a:t>
            </a:r>
            <a:r>
              <a:rPr sz="1950" spc="175" dirty="0">
                <a:solidFill>
                  <a:srgbClr val="FFFFFF"/>
                </a:solidFill>
                <a:latin typeface="Verdana"/>
                <a:cs typeface="Verdana"/>
              </a:rPr>
              <a:t>a</a:t>
            </a:r>
            <a:r>
              <a:rPr sz="1950" spc="60" dirty="0">
                <a:solidFill>
                  <a:srgbClr val="FFFFFF"/>
                </a:solidFill>
                <a:latin typeface="Verdana"/>
                <a:cs typeface="Verdana"/>
              </a:rPr>
              <a:t>nd</a:t>
            </a:r>
            <a:r>
              <a:rPr sz="1950" spc="-105" dirty="0">
                <a:solidFill>
                  <a:srgbClr val="FFFFFF"/>
                </a:solidFill>
                <a:latin typeface="Verdana"/>
                <a:cs typeface="Verdana"/>
              </a:rPr>
              <a:t> </a:t>
            </a:r>
            <a:r>
              <a:rPr sz="1950" spc="270" dirty="0">
                <a:solidFill>
                  <a:srgbClr val="FFFFFF"/>
                </a:solidFill>
                <a:latin typeface="Verdana"/>
                <a:cs typeface="Verdana"/>
              </a:rPr>
              <a:t>C</a:t>
            </a:r>
            <a:r>
              <a:rPr sz="1950" spc="125" dirty="0">
                <a:solidFill>
                  <a:srgbClr val="FFFFFF"/>
                </a:solidFill>
                <a:latin typeface="Verdana"/>
                <a:cs typeface="Verdana"/>
              </a:rPr>
              <a:t>o</a:t>
            </a:r>
            <a:r>
              <a:rPr sz="1950" spc="-135" dirty="0">
                <a:solidFill>
                  <a:srgbClr val="FFFFFF"/>
                </a:solidFill>
                <a:latin typeface="Verdana"/>
                <a:cs typeface="Verdana"/>
              </a:rPr>
              <a:t>ns</a:t>
            </a:r>
            <a:r>
              <a:rPr sz="1950" spc="-120" dirty="0">
                <a:solidFill>
                  <a:srgbClr val="FFFFFF"/>
                </a:solidFill>
                <a:latin typeface="Verdana"/>
                <a:cs typeface="Verdana"/>
              </a:rPr>
              <a:t> </a:t>
            </a:r>
            <a:r>
              <a:rPr sz="1950" spc="125" dirty="0">
                <a:solidFill>
                  <a:srgbClr val="FFFFFF"/>
                </a:solidFill>
                <a:latin typeface="Verdana"/>
                <a:cs typeface="Verdana"/>
              </a:rPr>
              <a:t>o</a:t>
            </a:r>
            <a:r>
              <a:rPr sz="1950" spc="-65" dirty="0">
                <a:solidFill>
                  <a:srgbClr val="FFFFFF"/>
                </a:solidFill>
                <a:latin typeface="Verdana"/>
                <a:cs typeface="Verdana"/>
              </a:rPr>
              <a:t>f</a:t>
            </a:r>
            <a:r>
              <a:rPr sz="1950" spc="-140" dirty="0">
                <a:solidFill>
                  <a:srgbClr val="FFFFFF"/>
                </a:solidFill>
                <a:latin typeface="Verdana"/>
                <a:cs typeface="Verdana"/>
              </a:rPr>
              <a:t> </a:t>
            </a:r>
            <a:r>
              <a:rPr sz="1950" spc="-10" dirty="0">
                <a:solidFill>
                  <a:srgbClr val="FFFFFF"/>
                </a:solidFill>
                <a:latin typeface="Verdana"/>
                <a:cs typeface="Verdana"/>
              </a:rPr>
              <a:t>B</a:t>
            </a:r>
            <a:r>
              <a:rPr sz="1950" spc="-35" dirty="0">
                <a:solidFill>
                  <a:srgbClr val="FFFFFF"/>
                </a:solidFill>
                <a:latin typeface="Verdana"/>
                <a:cs typeface="Verdana"/>
              </a:rPr>
              <a:t>M</a:t>
            </a:r>
            <a:r>
              <a:rPr sz="1950" dirty="0">
                <a:solidFill>
                  <a:srgbClr val="FFFFFF"/>
                </a:solidFill>
                <a:latin typeface="Verdana"/>
                <a:cs typeface="Verdana"/>
              </a:rPr>
              <a:t>P</a:t>
            </a:r>
            <a:endParaRPr sz="1950">
              <a:latin typeface="Verdana"/>
              <a:cs typeface="Verdana"/>
            </a:endParaRPr>
          </a:p>
        </p:txBody>
      </p:sp>
      <p:graphicFrame>
        <p:nvGraphicFramePr>
          <p:cNvPr id="5" name="object 5"/>
          <p:cNvGraphicFramePr>
            <a:graphicFrameLocks noGrp="1"/>
          </p:cNvGraphicFramePr>
          <p:nvPr>
            <p:extLst>
              <p:ext uri="{D42A27DB-BD31-4B8C-83A1-F6EECF244321}">
                <p14:modId xmlns:p14="http://schemas.microsoft.com/office/powerpoint/2010/main" val="1958064974"/>
              </p:ext>
            </p:extLst>
          </p:nvPr>
        </p:nvGraphicFramePr>
        <p:xfrm>
          <a:off x="994905" y="2072893"/>
          <a:ext cx="10189210" cy="3575633"/>
        </p:xfrm>
        <a:graphic>
          <a:graphicData uri="http://schemas.openxmlformats.org/drawingml/2006/table">
            <a:tbl>
              <a:tblPr firstRow="1" bandRow="1">
                <a:tableStyleId>{ED083AE6-46FA-4A59-8FB0-9F97EB10719F}</a:tableStyleId>
              </a:tblPr>
              <a:tblGrid>
                <a:gridCol w="5094605">
                  <a:extLst>
                    <a:ext uri="{9D8B030D-6E8A-4147-A177-3AD203B41FA5}">
                      <a16:colId xmlns:a16="http://schemas.microsoft.com/office/drawing/2014/main" val="20000"/>
                    </a:ext>
                  </a:extLst>
                </a:gridCol>
                <a:gridCol w="5094605">
                  <a:extLst>
                    <a:ext uri="{9D8B030D-6E8A-4147-A177-3AD203B41FA5}">
                      <a16:colId xmlns:a16="http://schemas.microsoft.com/office/drawing/2014/main" val="20001"/>
                    </a:ext>
                  </a:extLst>
                </a:gridCol>
              </a:tblGrid>
              <a:tr h="715137">
                <a:tc>
                  <a:txBody>
                    <a:bodyPr/>
                    <a:lstStyle/>
                    <a:p>
                      <a:pPr algn="ctr">
                        <a:lnSpc>
                          <a:spcPct val="100000"/>
                        </a:lnSpc>
                        <a:spcBef>
                          <a:spcPts val="345"/>
                        </a:spcBef>
                      </a:pPr>
                      <a:r>
                        <a:rPr sz="1800" b="1" spc="0" dirty="0">
                          <a:solidFill>
                            <a:srgbClr val="FFFFFF"/>
                          </a:solidFill>
                        </a:rPr>
                        <a:t>PROS</a:t>
                      </a:r>
                      <a:endParaRPr sz="1800" spc="0" dirty="0">
                        <a:latin typeface="Tahoma"/>
                        <a:cs typeface="Tahoma"/>
                      </a:endParaRPr>
                    </a:p>
                  </a:txBody>
                  <a:tcPr marL="0" marR="0" marT="43815" marB="0"/>
                </a:tc>
                <a:tc>
                  <a:txBody>
                    <a:bodyPr/>
                    <a:lstStyle/>
                    <a:p>
                      <a:pPr marL="1270" algn="ctr">
                        <a:lnSpc>
                          <a:spcPct val="100000"/>
                        </a:lnSpc>
                        <a:spcBef>
                          <a:spcPts val="345"/>
                        </a:spcBef>
                      </a:pPr>
                      <a:r>
                        <a:rPr sz="1800" b="1" spc="0" dirty="0">
                          <a:solidFill>
                            <a:srgbClr val="FFFFFF"/>
                          </a:solidFill>
                        </a:rPr>
                        <a:t>CONS</a:t>
                      </a:r>
                      <a:endParaRPr sz="1800" spc="0">
                        <a:latin typeface="Tahoma"/>
                        <a:cs typeface="Tahoma"/>
                      </a:endParaRPr>
                    </a:p>
                  </a:txBody>
                  <a:tcPr marL="0" marR="0" marT="43815" marB="0"/>
                </a:tc>
                <a:extLst>
                  <a:ext uri="{0D108BD9-81ED-4DB2-BD59-A6C34878D82A}">
                    <a16:rowId xmlns:a16="http://schemas.microsoft.com/office/drawing/2014/main" val="10000"/>
                  </a:ext>
                </a:extLst>
              </a:tr>
              <a:tr h="715137">
                <a:tc>
                  <a:txBody>
                    <a:bodyPr/>
                    <a:lstStyle/>
                    <a:p>
                      <a:pPr marL="91440">
                        <a:lnSpc>
                          <a:spcPct val="100000"/>
                        </a:lnSpc>
                        <a:spcBef>
                          <a:spcPts val="345"/>
                        </a:spcBef>
                      </a:pPr>
                      <a:r>
                        <a:rPr sz="1800" spc="0" dirty="0"/>
                        <a:t>Works well with Windows program and OS</a:t>
                      </a:r>
                      <a:endParaRPr sz="1800" spc="0" dirty="0">
                        <a:latin typeface="Verdana"/>
                        <a:cs typeface="Verdana"/>
                      </a:endParaRPr>
                    </a:p>
                  </a:txBody>
                  <a:tcPr marL="0" marR="0" marT="43815" marB="0"/>
                </a:tc>
                <a:tc>
                  <a:txBody>
                    <a:bodyPr/>
                    <a:lstStyle/>
                    <a:p>
                      <a:pPr marL="93345">
                        <a:lnSpc>
                          <a:spcPct val="100000"/>
                        </a:lnSpc>
                        <a:spcBef>
                          <a:spcPts val="345"/>
                        </a:spcBef>
                      </a:pPr>
                      <a:r>
                        <a:rPr sz="1800" spc="0" dirty="0"/>
                        <a:t>It does not scale or compress well</a:t>
                      </a:r>
                      <a:endParaRPr sz="1800" spc="0">
                        <a:latin typeface="Verdana"/>
                        <a:cs typeface="Verdana"/>
                      </a:endParaRPr>
                    </a:p>
                  </a:txBody>
                  <a:tcPr marL="0" marR="0" marT="43815" marB="0"/>
                </a:tc>
                <a:extLst>
                  <a:ext uri="{0D108BD9-81ED-4DB2-BD59-A6C34878D82A}">
                    <a16:rowId xmlns:a16="http://schemas.microsoft.com/office/drawing/2014/main" val="10001"/>
                  </a:ext>
                </a:extLst>
              </a:tr>
              <a:tr h="715136">
                <a:tc>
                  <a:txBody>
                    <a:bodyPr/>
                    <a:lstStyle/>
                    <a:p>
                      <a:pPr>
                        <a:lnSpc>
                          <a:spcPct val="100000"/>
                        </a:lnSpc>
                      </a:pPr>
                      <a:endParaRPr sz="1900" spc="0">
                        <a:latin typeface="Times New Roman"/>
                        <a:cs typeface="Times New Roman"/>
                      </a:endParaRPr>
                    </a:p>
                  </a:txBody>
                  <a:tcPr marL="0" marR="0" marT="0" marB="0"/>
                </a:tc>
                <a:tc>
                  <a:txBody>
                    <a:bodyPr/>
                    <a:lstStyle/>
                    <a:p>
                      <a:pPr marL="93345">
                        <a:lnSpc>
                          <a:spcPct val="100000"/>
                        </a:lnSpc>
                        <a:spcBef>
                          <a:spcPts val="350"/>
                        </a:spcBef>
                      </a:pPr>
                      <a:r>
                        <a:rPr sz="1800" spc="0" dirty="0"/>
                        <a:t>Very huge image files making it not web-</a:t>
                      </a:r>
                      <a:endParaRPr sz="1800" spc="0"/>
                    </a:p>
                    <a:p>
                      <a:pPr marL="93345">
                        <a:lnSpc>
                          <a:spcPct val="100000"/>
                        </a:lnSpc>
                        <a:spcBef>
                          <a:spcPts val="5"/>
                        </a:spcBef>
                      </a:pPr>
                      <a:r>
                        <a:rPr sz="1800" spc="0" dirty="0"/>
                        <a:t>friendly</a:t>
                      </a:r>
                      <a:endParaRPr sz="1800" spc="0">
                        <a:latin typeface="Verdana"/>
                        <a:cs typeface="Verdana"/>
                      </a:endParaRPr>
                    </a:p>
                  </a:txBody>
                  <a:tcPr marL="0" marR="0" marT="44450" marB="0"/>
                </a:tc>
                <a:extLst>
                  <a:ext uri="{0D108BD9-81ED-4DB2-BD59-A6C34878D82A}">
                    <a16:rowId xmlns:a16="http://schemas.microsoft.com/office/drawing/2014/main" val="10002"/>
                  </a:ext>
                </a:extLst>
              </a:tr>
              <a:tr h="715137">
                <a:tc>
                  <a:txBody>
                    <a:bodyPr/>
                    <a:lstStyle/>
                    <a:p>
                      <a:pPr>
                        <a:lnSpc>
                          <a:spcPct val="100000"/>
                        </a:lnSpc>
                      </a:pPr>
                      <a:endParaRPr sz="1900" spc="0">
                        <a:latin typeface="Times New Roman"/>
                        <a:cs typeface="Times New Roman"/>
                      </a:endParaRPr>
                    </a:p>
                  </a:txBody>
                  <a:tcPr marL="0" marR="0" marT="0" marB="0"/>
                </a:tc>
                <a:tc>
                  <a:txBody>
                    <a:bodyPr/>
                    <a:lstStyle/>
                    <a:p>
                      <a:pPr marL="93345">
                        <a:lnSpc>
                          <a:spcPct val="100000"/>
                        </a:lnSpc>
                        <a:spcBef>
                          <a:spcPts val="355"/>
                        </a:spcBef>
                      </a:pPr>
                      <a:r>
                        <a:rPr sz="1800" spc="0" dirty="0"/>
                        <a:t>No real advantage over other image</a:t>
                      </a:r>
                      <a:endParaRPr sz="1800" spc="0"/>
                    </a:p>
                    <a:p>
                      <a:pPr marL="93345">
                        <a:lnSpc>
                          <a:spcPct val="100000"/>
                        </a:lnSpc>
                        <a:spcBef>
                          <a:spcPts val="5"/>
                        </a:spcBef>
                      </a:pPr>
                      <a:r>
                        <a:rPr sz="1800" spc="0" dirty="0"/>
                        <a:t>formats</a:t>
                      </a:r>
                      <a:endParaRPr sz="1800" spc="0">
                        <a:latin typeface="Verdana"/>
                        <a:cs typeface="Verdana"/>
                      </a:endParaRPr>
                    </a:p>
                  </a:txBody>
                  <a:tcPr marL="0" marR="0" marT="45085" marB="0"/>
                </a:tc>
                <a:extLst>
                  <a:ext uri="{0D108BD9-81ED-4DB2-BD59-A6C34878D82A}">
                    <a16:rowId xmlns:a16="http://schemas.microsoft.com/office/drawing/2014/main" val="10003"/>
                  </a:ext>
                </a:extLst>
              </a:tr>
              <a:tr h="715086">
                <a:tc>
                  <a:txBody>
                    <a:bodyPr/>
                    <a:lstStyle/>
                    <a:p>
                      <a:pPr>
                        <a:lnSpc>
                          <a:spcPct val="100000"/>
                        </a:lnSpc>
                      </a:pPr>
                      <a:endParaRPr sz="1900" spc="0">
                        <a:latin typeface="Times New Roman"/>
                        <a:cs typeface="Times New Roman"/>
                      </a:endParaRPr>
                    </a:p>
                  </a:txBody>
                  <a:tcPr marL="0" marR="0" marT="0" marB="0"/>
                </a:tc>
                <a:tc>
                  <a:txBody>
                    <a:bodyPr/>
                    <a:lstStyle/>
                    <a:p>
                      <a:pPr>
                        <a:lnSpc>
                          <a:spcPct val="100000"/>
                        </a:lnSpc>
                      </a:pPr>
                      <a:endParaRPr sz="1900" spc="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094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5" name="Date Placeholder 4">
            <a:extLst>
              <a:ext uri="{FF2B5EF4-FFF2-40B4-BE49-F238E27FC236}">
                <a16:creationId xmlns:a16="http://schemas.microsoft.com/office/drawing/2014/main" id="{B92A7683-DA43-D3DA-0404-C9B2CC98C9CF}"/>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2879B9C7-A9BC-9E87-9825-5D6DAF183825}"/>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72</a:t>
            </a:fld>
            <a:endParaRPr lang="en-US" dirty="0"/>
          </a:p>
        </p:txBody>
      </p:sp>
      <p:sp>
        <p:nvSpPr>
          <p:cNvPr id="3" name="object 3"/>
          <p:cNvSpPr txBox="1"/>
          <p:nvPr/>
        </p:nvSpPr>
        <p:spPr>
          <a:xfrm>
            <a:off x="725131" y="1326946"/>
            <a:ext cx="10372725" cy="4804410"/>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b="1" dirty="0">
                <a:solidFill>
                  <a:srgbClr val="FFFFFF"/>
                </a:solidFill>
                <a:latin typeface="Tahoma"/>
                <a:cs typeface="Tahoma"/>
              </a:rPr>
              <a:t>d. TIFF</a:t>
            </a:r>
            <a:endParaRPr sz="1950" dirty="0">
              <a:latin typeface="Tahoma"/>
              <a:cs typeface="Tahoma"/>
            </a:endParaRPr>
          </a:p>
          <a:p>
            <a:pPr marL="472440">
              <a:lnSpc>
                <a:spcPct val="100000"/>
              </a:lnSpc>
              <a:spcBef>
                <a:spcPts val="2145"/>
              </a:spcBef>
            </a:pPr>
            <a:r>
              <a:rPr sz="1450" dirty="0">
                <a:solidFill>
                  <a:srgbClr val="89D0D5"/>
                </a:solidFill>
                <a:latin typeface="Lucida Sans Unicode"/>
                <a:cs typeface="Lucida Sans Unicode"/>
              </a:rPr>
              <a:t>▶  </a:t>
            </a:r>
            <a:r>
              <a:rPr sz="1800" dirty="0">
                <a:solidFill>
                  <a:srgbClr val="FFFFFF"/>
                </a:solidFill>
                <a:latin typeface="Verdana"/>
                <a:cs typeface="Verdana"/>
              </a:rPr>
              <a:t>Created by Aldus </a:t>
            </a:r>
            <a:r>
              <a:rPr sz="1800" dirty="0">
                <a:solidFill>
                  <a:srgbClr val="FFFF00"/>
                </a:solidFill>
                <a:latin typeface="Verdana"/>
                <a:cs typeface="Verdana"/>
              </a:rPr>
              <a:t>for ‘desktop publishing</a:t>
            </a:r>
            <a:r>
              <a:rPr sz="1800" dirty="0">
                <a:solidFill>
                  <a:srgbClr val="FFFFFF"/>
                </a:solidFill>
                <a:latin typeface="Verdana"/>
                <a:cs typeface="Verdana"/>
              </a:rPr>
              <a:t>’.</a:t>
            </a:r>
            <a:endParaRPr sz="1800" dirty="0">
              <a:latin typeface="Verdana"/>
              <a:cs typeface="Verdana"/>
            </a:endParaRPr>
          </a:p>
          <a:p>
            <a:pPr marL="755650" marR="5080"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TIFF is popular among common users but has gained recognition in the graphic design, publishing and photography industry.</a:t>
            </a:r>
            <a:endParaRPr sz="1800" dirty="0">
              <a:latin typeface="Verdana"/>
              <a:cs typeface="Verdana"/>
            </a:endParaRPr>
          </a:p>
          <a:p>
            <a:pPr>
              <a:lnSpc>
                <a:spcPct val="100000"/>
              </a:lnSpc>
              <a:spcBef>
                <a:spcPts val="30"/>
              </a:spcBef>
            </a:pPr>
            <a:endParaRPr sz="170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00"/>
                </a:solidFill>
                <a:latin typeface="Verdana"/>
                <a:cs typeface="Verdana"/>
              </a:rPr>
              <a:t>Popular among Apple Users</a:t>
            </a:r>
          </a:p>
          <a:p>
            <a:pPr marL="755650" marR="1076960" indent="-283845">
              <a:lnSpc>
                <a:spcPct val="151200"/>
              </a:lnSpc>
              <a:spcBef>
                <a:spcPts val="960"/>
              </a:spcBef>
            </a:pPr>
            <a:r>
              <a:rPr sz="1450" dirty="0">
                <a:solidFill>
                  <a:srgbClr val="89D0D5"/>
                </a:solidFill>
                <a:latin typeface="Lucida Sans Unicode"/>
                <a:cs typeface="Lucida Sans Unicode"/>
              </a:rPr>
              <a:t>▶ </a:t>
            </a:r>
            <a:r>
              <a:rPr sz="1800" dirty="0">
                <a:solidFill>
                  <a:srgbClr val="FFFFFF"/>
                </a:solidFill>
                <a:latin typeface="Verdana"/>
                <a:cs typeface="Verdana"/>
              </a:rPr>
              <a:t>TIFF are </a:t>
            </a:r>
            <a:r>
              <a:rPr sz="1800" i="1" dirty="0">
                <a:solidFill>
                  <a:srgbClr val="FFFF00"/>
                </a:solidFill>
                <a:latin typeface="Verdana"/>
                <a:cs typeface="Verdana"/>
              </a:rPr>
              <a:t>easy with software </a:t>
            </a:r>
            <a:r>
              <a:rPr sz="1800" dirty="0">
                <a:solidFill>
                  <a:srgbClr val="FFFF00"/>
                </a:solidFill>
                <a:latin typeface="Verdana"/>
                <a:cs typeface="Verdana"/>
              </a:rPr>
              <a:t>that deals with page layout, publishing and photo manipulation via fax, scanning, word processing.</a:t>
            </a:r>
          </a:p>
          <a:p>
            <a:pPr>
              <a:lnSpc>
                <a:spcPct val="100000"/>
              </a:lnSpc>
              <a:spcBef>
                <a:spcPts val="55"/>
              </a:spcBef>
            </a:pPr>
            <a:endParaRPr sz="1650" dirty="0">
              <a:latin typeface="Verdana"/>
              <a:cs typeface="Verdana"/>
            </a:endParaRPr>
          </a:p>
          <a:p>
            <a:pPr marL="472440">
              <a:lnSpc>
                <a:spcPct val="100000"/>
              </a:lnSpc>
            </a:pPr>
            <a:r>
              <a:rPr sz="1450" dirty="0">
                <a:solidFill>
                  <a:srgbClr val="89D0D5"/>
                </a:solidFill>
                <a:latin typeface="Lucida Sans Unicode"/>
                <a:cs typeface="Lucida Sans Unicode"/>
              </a:rPr>
              <a:t>▶ </a:t>
            </a:r>
            <a:r>
              <a:rPr sz="1800" dirty="0">
                <a:solidFill>
                  <a:srgbClr val="FFFFFF"/>
                </a:solidFill>
                <a:latin typeface="Verdana"/>
                <a:cs typeface="Verdana"/>
              </a:rPr>
              <a:t>TIFF is very flexible, it can be lossy or lossless.</a:t>
            </a:r>
            <a:endParaRPr sz="1800" dirty="0">
              <a:latin typeface="Verdana"/>
              <a:cs typeface="Verdana"/>
            </a:endParaRPr>
          </a:p>
          <a:p>
            <a:pPr marL="755650" marR="466725"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Capable of recording halftone image data with different pixel intensities, making it  perfect for graphics storage, processing and printing</a:t>
            </a:r>
            <a:endParaRPr sz="1800" dirty="0">
              <a:latin typeface="Verdana"/>
              <a:cs typeface="Verdana"/>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2570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6" name="Date Placeholder 5">
            <a:extLst>
              <a:ext uri="{FF2B5EF4-FFF2-40B4-BE49-F238E27FC236}">
                <a16:creationId xmlns:a16="http://schemas.microsoft.com/office/drawing/2014/main" id="{50C6574C-EF73-8CBA-B6FC-F653D5EB1349}"/>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02B7FD80-4CB6-1DD1-4B2A-FB28F815A3BE}"/>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73</a:t>
            </a:fld>
            <a:endParaRPr lang="en-US" dirty="0"/>
          </a:p>
        </p:txBody>
      </p:sp>
      <p:sp>
        <p:nvSpPr>
          <p:cNvPr id="3" name="object 3"/>
          <p:cNvSpPr txBox="1"/>
          <p:nvPr/>
        </p:nvSpPr>
        <p:spPr>
          <a:xfrm>
            <a:off x="725130" y="1326946"/>
            <a:ext cx="4608869" cy="317395"/>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dirty="0">
                <a:solidFill>
                  <a:srgbClr val="FFFFFF"/>
                </a:solidFill>
                <a:latin typeface="Verdana"/>
                <a:cs typeface="Verdana"/>
              </a:rPr>
              <a:t>Pros and Cons of TIFF</a:t>
            </a:r>
            <a:endParaRPr sz="1950" dirty="0">
              <a:latin typeface="Verdana"/>
              <a:cs typeface="Verdana"/>
            </a:endParaRPr>
          </a:p>
        </p:txBody>
      </p:sp>
      <p:graphicFrame>
        <p:nvGraphicFramePr>
          <p:cNvPr id="5" name="object 5"/>
          <p:cNvGraphicFramePr>
            <a:graphicFrameLocks noGrp="1"/>
          </p:cNvGraphicFramePr>
          <p:nvPr>
            <p:extLst>
              <p:ext uri="{D42A27DB-BD31-4B8C-83A1-F6EECF244321}">
                <p14:modId xmlns:p14="http://schemas.microsoft.com/office/powerpoint/2010/main" val="3849760800"/>
              </p:ext>
            </p:extLst>
          </p:nvPr>
        </p:nvGraphicFramePr>
        <p:xfrm>
          <a:off x="994905" y="2072893"/>
          <a:ext cx="10189210" cy="3774908"/>
        </p:xfrm>
        <a:graphic>
          <a:graphicData uri="http://schemas.openxmlformats.org/drawingml/2006/table">
            <a:tbl>
              <a:tblPr firstRow="1" bandRow="1">
                <a:tableStyleId>{BDBED569-4797-4DF1-A0F4-6AAB3CD982D8}</a:tableStyleId>
              </a:tblPr>
              <a:tblGrid>
                <a:gridCol w="5094605">
                  <a:extLst>
                    <a:ext uri="{9D8B030D-6E8A-4147-A177-3AD203B41FA5}">
                      <a16:colId xmlns:a16="http://schemas.microsoft.com/office/drawing/2014/main" val="20000"/>
                    </a:ext>
                  </a:extLst>
                </a:gridCol>
                <a:gridCol w="5094605">
                  <a:extLst>
                    <a:ext uri="{9D8B030D-6E8A-4147-A177-3AD203B41FA5}">
                      <a16:colId xmlns:a16="http://schemas.microsoft.com/office/drawing/2014/main" val="20001"/>
                    </a:ext>
                  </a:extLst>
                </a:gridCol>
              </a:tblGrid>
              <a:tr h="715137">
                <a:tc>
                  <a:txBody>
                    <a:bodyPr/>
                    <a:lstStyle/>
                    <a:p>
                      <a:pPr algn="ctr">
                        <a:lnSpc>
                          <a:spcPct val="100000"/>
                        </a:lnSpc>
                        <a:spcBef>
                          <a:spcPts val="345"/>
                        </a:spcBef>
                      </a:pPr>
                      <a:r>
                        <a:rPr sz="1800" b="1" spc="0" dirty="0">
                          <a:solidFill>
                            <a:srgbClr val="FFFFFF"/>
                          </a:solidFill>
                        </a:rPr>
                        <a:t>PROS</a:t>
                      </a:r>
                      <a:endParaRPr sz="1800" spc="0" dirty="0">
                        <a:latin typeface="Tahoma"/>
                        <a:cs typeface="Tahoma"/>
                      </a:endParaRPr>
                    </a:p>
                  </a:txBody>
                  <a:tcPr marL="0" marR="0" marT="43815" marB="0"/>
                </a:tc>
                <a:tc>
                  <a:txBody>
                    <a:bodyPr/>
                    <a:lstStyle/>
                    <a:p>
                      <a:pPr marL="1270" algn="ctr">
                        <a:lnSpc>
                          <a:spcPct val="100000"/>
                        </a:lnSpc>
                        <a:spcBef>
                          <a:spcPts val="345"/>
                        </a:spcBef>
                      </a:pPr>
                      <a:r>
                        <a:rPr sz="1800" b="1" spc="0" dirty="0">
                          <a:solidFill>
                            <a:srgbClr val="FFFFFF"/>
                          </a:solidFill>
                        </a:rPr>
                        <a:t>CONS</a:t>
                      </a:r>
                      <a:endParaRPr sz="1800" spc="0">
                        <a:latin typeface="Tahoma"/>
                        <a:cs typeface="Tahoma"/>
                      </a:endParaRPr>
                    </a:p>
                  </a:txBody>
                  <a:tcPr marL="0" marR="0" marT="43815" marB="0"/>
                </a:tc>
                <a:extLst>
                  <a:ext uri="{0D108BD9-81ED-4DB2-BD59-A6C34878D82A}">
                    <a16:rowId xmlns:a16="http://schemas.microsoft.com/office/drawing/2014/main" val="10000"/>
                  </a:ext>
                </a:extLst>
              </a:tr>
              <a:tr h="914399">
                <a:tc>
                  <a:txBody>
                    <a:bodyPr/>
                    <a:lstStyle/>
                    <a:p>
                      <a:pPr marL="91440" marR="696595">
                        <a:lnSpc>
                          <a:spcPct val="99400"/>
                        </a:lnSpc>
                        <a:spcBef>
                          <a:spcPts val="360"/>
                        </a:spcBef>
                      </a:pPr>
                      <a:r>
                        <a:rPr sz="1800" spc="0" dirty="0">
                          <a:solidFill>
                            <a:srgbClr val="FFFF00"/>
                          </a:solidFill>
                        </a:rPr>
                        <a:t>Flexible format supports </a:t>
                      </a:r>
                      <a:r>
                        <a:rPr sz="1800" spc="0" dirty="0"/>
                        <a:t>several type of  compression like JPEG, LZW, ZIP or no  compression al all</a:t>
                      </a:r>
                      <a:endParaRPr sz="1800" spc="0" dirty="0">
                        <a:latin typeface="Verdana"/>
                        <a:cs typeface="Verdana"/>
                      </a:endParaRPr>
                    </a:p>
                  </a:txBody>
                  <a:tcPr marL="0" marR="0" marB="0"/>
                </a:tc>
                <a:tc>
                  <a:txBody>
                    <a:bodyPr/>
                    <a:lstStyle/>
                    <a:p>
                      <a:pPr marL="93345">
                        <a:lnSpc>
                          <a:spcPct val="100000"/>
                        </a:lnSpc>
                        <a:spcBef>
                          <a:spcPts val="345"/>
                        </a:spcBef>
                      </a:pPr>
                      <a:r>
                        <a:rPr sz="1800" spc="0" dirty="0"/>
                        <a:t>Very large file size, long transfer time</a:t>
                      </a:r>
                      <a:endParaRPr sz="1800" spc="0">
                        <a:latin typeface="Verdana"/>
                        <a:cs typeface="Verdana"/>
                      </a:endParaRPr>
                    </a:p>
                  </a:txBody>
                  <a:tcPr marL="0" marR="0" marT="43815" marB="0"/>
                </a:tc>
                <a:extLst>
                  <a:ext uri="{0D108BD9-81ED-4DB2-BD59-A6C34878D82A}">
                    <a16:rowId xmlns:a16="http://schemas.microsoft.com/office/drawing/2014/main" val="10001"/>
                  </a:ext>
                </a:extLst>
              </a:tr>
              <a:tr h="715137">
                <a:tc>
                  <a:txBody>
                    <a:bodyPr/>
                    <a:lstStyle/>
                    <a:p>
                      <a:pPr marL="91440">
                        <a:lnSpc>
                          <a:spcPct val="100000"/>
                        </a:lnSpc>
                        <a:spcBef>
                          <a:spcPts val="350"/>
                        </a:spcBef>
                      </a:pPr>
                      <a:r>
                        <a:rPr sz="1800" spc="0" dirty="0"/>
                        <a:t>High quality image format, all color and</a:t>
                      </a:r>
                      <a:endParaRPr sz="1800" spc="0"/>
                    </a:p>
                    <a:p>
                      <a:pPr marL="91440">
                        <a:lnSpc>
                          <a:spcPct val="100000"/>
                        </a:lnSpc>
                        <a:spcBef>
                          <a:spcPts val="5"/>
                        </a:spcBef>
                      </a:pPr>
                      <a:r>
                        <a:rPr sz="1800" spc="0" dirty="0"/>
                        <a:t>data information are stored</a:t>
                      </a:r>
                      <a:endParaRPr sz="1800" spc="0">
                        <a:latin typeface="Verdana"/>
                        <a:cs typeface="Verdana"/>
                      </a:endParaRPr>
                    </a:p>
                  </a:txBody>
                  <a:tcPr marL="0" marR="0" marT="44450" marB="0"/>
                </a:tc>
                <a:tc>
                  <a:txBody>
                    <a:bodyPr/>
                    <a:lstStyle/>
                    <a:p>
                      <a:pPr marL="93345">
                        <a:lnSpc>
                          <a:spcPct val="100000"/>
                        </a:lnSpc>
                        <a:spcBef>
                          <a:spcPts val="350"/>
                        </a:spcBef>
                      </a:pPr>
                      <a:r>
                        <a:rPr sz="1800" spc="0" dirty="0"/>
                        <a:t>Huge disk space consumption</a:t>
                      </a:r>
                      <a:endParaRPr sz="1800" spc="0">
                        <a:latin typeface="Verdana"/>
                        <a:cs typeface="Verdana"/>
                      </a:endParaRPr>
                    </a:p>
                  </a:txBody>
                  <a:tcPr marL="0" marR="0" marT="44450" marB="0"/>
                </a:tc>
                <a:extLst>
                  <a:ext uri="{0D108BD9-81ED-4DB2-BD59-A6C34878D82A}">
                    <a16:rowId xmlns:a16="http://schemas.microsoft.com/office/drawing/2014/main" val="10002"/>
                  </a:ext>
                </a:extLst>
              </a:tr>
              <a:tr h="715137">
                <a:tc>
                  <a:txBody>
                    <a:bodyPr/>
                    <a:lstStyle/>
                    <a:p>
                      <a:pPr marL="91440">
                        <a:lnSpc>
                          <a:spcPct val="100000"/>
                        </a:lnSpc>
                        <a:spcBef>
                          <a:spcPts val="355"/>
                        </a:spcBef>
                      </a:pPr>
                      <a:r>
                        <a:rPr sz="1800" spc="0" dirty="0"/>
                        <a:t>TIFF format can be saved with layers</a:t>
                      </a:r>
                      <a:endParaRPr sz="1800" spc="0">
                        <a:latin typeface="Verdana"/>
                        <a:cs typeface="Verdana"/>
                      </a:endParaRPr>
                    </a:p>
                  </a:txBody>
                  <a:tcPr marL="0" marR="0" marT="45085" marB="0"/>
                </a:tc>
                <a:tc>
                  <a:txBody>
                    <a:bodyPr/>
                    <a:lstStyle/>
                    <a:p>
                      <a:pPr marL="93345">
                        <a:lnSpc>
                          <a:spcPct val="100000"/>
                        </a:lnSpc>
                        <a:spcBef>
                          <a:spcPts val="355"/>
                        </a:spcBef>
                      </a:pPr>
                      <a:r>
                        <a:rPr sz="1800" spc="0" dirty="0"/>
                        <a:t>Slow loading time.</a:t>
                      </a:r>
                      <a:endParaRPr sz="1800" spc="0">
                        <a:latin typeface="Verdana"/>
                        <a:cs typeface="Verdana"/>
                      </a:endParaRPr>
                    </a:p>
                  </a:txBody>
                  <a:tcPr marL="0" marR="0" marT="45085" marB="0"/>
                </a:tc>
                <a:extLst>
                  <a:ext uri="{0D108BD9-81ED-4DB2-BD59-A6C34878D82A}">
                    <a16:rowId xmlns:a16="http://schemas.microsoft.com/office/drawing/2014/main" val="10003"/>
                  </a:ext>
                </a:extLst>
              </a:tr>
              <a:tr h="715098">
                <a:tc>
                  <a:txBody>
                    <a:bodyPr/>
                    <a:lstStyle/>
                    <a:p>
                      <a:pPr>
                        <a:lnSpc>
                          <a:spcPct val="100000"/>
                        </a:lnSpc>
                      </a:pPr>
                      <a:endParaRPr sz="1800" spc="0">
                        <a:latin typeface="Times New Roman"/>
                        <a:cs typeface="Times New Roman"/>
                      </a:endParaRPr>
                    </a:p>
                  </a:txBody>
                  <a:tcPr marL="0" marR="0" marT="0" marB="0"/>
                </a:tc>
                <a:tc>
                  <a:txBody>
                    <a:bodyPr/>
                    <a:lstStyle/>
                    <a:p>
                      <a:pPr>
                        <a:lnSpc>
                          <a:spcPct val="100000"/>
                        </a:lnSpc>
                      </a:pPr>
                      <a:endParaRPr sz="1800" spc="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485669" cy="577215"/>
          </a:xfrm>
          <a:prstGeom prst="rect">
            <a:avLst/>
          </a:prstGeom>
        </p:spPr>
        <p:txBody>
          <a:bodyPr vert="horz" wrap="square" lIns="0" tIns="15240" rIns="0" bIns="0" rtlCol="0">
            <a:spAutoFit/>
          </a:bodyPr>
          <a:lstStyle/>
          <a:p>
            <a:pPr marL="12700">
              <a:lnSpc>
                <a:spcPct val="100000"/>
              </a:lnSpc>
              <a:spcBef>
                <a:spcPts val="120"/>
              </a:spcBef>
            </a:pPr>
            <a:r>
              <a:rPr sz="3600" dirty="0"/>
              <a:t>Image Format</a:t>
            </a:r>
          </a:p>
        </p:txBody>
      </p:sp>
      <p:sp>
        <p:nvSpPr>
          <p:cNvPr id="5" name="Date Placeholder 4">
            <a:extLst>
              <a:ext uri="{FF2B5EF4-FFF2-40B4-BE49-F238E27FC236}">
                <a16:creationId xmlns:a16="http://schemas.microsoft.com/office/drawing/2014/main" id="{9A448150-5973-2BDC-873C-33789B32AD12}"/>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15B2835-07F1-D05B-FE32-3F564233AA50}"/>
              </a:ext>
            </a:extLst>
          </p:cNvPr>
          <p:cNvSpPr>
            <a:spLocks noGrp="1"/>
          </p:cNvSpPr>
          <p:nvPr>
            <p:ph type="sldNum" sz="quarter" idx="12"/>
          </p:nvPr>
        </p:nvSpPr>
        <p:spPr>
          <a:xfrm>
            <a:off x="10363201" y="296003"/>
            <a:ext cx="838199" cy="768398"/>
          </a:xfrm>
        </p:spPr>
        <p:txBody>
          <a:bodyPr/>
          <a:lstStyle/>
          <a:p>
            <a:fld id="{B6F15528-21DE-4FAA-801E-634DDDAF4B2B}" type="slidenum">
              <a:rPr lang="en-US" smtClean="0"/>
              <a:t>74</a:t>
            </a:fld>
            <a:endParaRPr lang="en-US" dirty="0"/>
          </a:p>
        </p:txBody>
      </p:sp>
      <p:sp>
        <p:nvSpPr>
          <p:cNvPr id="3" name="object 3"/>
          <p:cNvSpPr txBox="1"/>
          <p:nvPr/>
        </p:nvSpPr>
        <p:spPr>
          <a:xfrm>
            <a:off x="725131" y="1326946"/>
            <a:ext cx="10129520" cy="4678680"/>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dirty="0">
                <a:solidFill>
                  <a:srgbClr val="89D0D5"/>
                </a:solidFill>
                <a:latin typeface="Lucida Sans Unicode"/>
                <a:cs typeface="Lucida Sans Unicode"/>
              </a:rPr>
              <a:t>▶	</a:t>
            </a:r>
            <a:r>
              <a:rPr sz="1950" b="1" dirty="0">
                <a:solidFill>
                  <a:srgbClr val="FFFFFF"/>
                </a:solidFill>
                <a:latin typeface="Tahoma"/>
                <a:cs typeface="Tahoma"/>
              </a:rPr>
              <a:t>e. PNG</a:t>
            </a:r>
            <a:endParaRPr sz="1950" dirty="0">
              <a:latin typeface="Tahoma"/>
              <a:cs typeface="Tahoma"/>
            </a:endParaRPr>
          </a:p>
          <a:p>
            <a:pPr marL="472440">
              <a:lnSpc>
                <a:spcPct val="100000"/>
              </a:lnSpc>
              <a:spcBef>
                <a:spcPts val="2145"/>
              </a:spcBef>
            </a:pPr>
            <a:r>
              <a:rPr sz="1450" dirty="0">
                <a:solidFill>
                  <a:srgbClr val="89D0D5"/>
                </a:solidFill>
                <a:latin typeface="Lucida Sans Unicode"/>
                <a:cs typeface="Lucida Sans Unicode"/>
              </a:rPr>
              <a:t>▶  </a:t>
            </a:r>
            <a:r>
              <a:rPr sz="1800" dirty="0">
                <a:solidFill>
                  <a:srgbClr val="FFFF00"/>
                </a:solidFill>
                <a:latin typeface="Verdana"/>
                <a:cs typeface="Verdana"/>
              </a:rPr>
              <a:t>Portable Network Graphics</a:t>
            </a:r>
          </a:p>
          <a:p>
            <a:pPr marL="755650" marR="5080"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It is an image format specifically </a:t>
            </a:r>
            <a:r>
              <a:rPr sz="1800" dirty="0">
                <a:solidFill>
                  <a:srgbClr val="FFFF00"/>
                </a:solidFill>
                <a:latin typeface="Verdana"/>
                <a:cs typeface="Verdana"/>
              </a:rPr>
              <a:t>designed for the web</a:t>
            </a:r>
            <a:r>
              <a:rPr sz="1800" dirty="0">
                <a:solidFill>
                  <a:srgbClr val="FFFFFF"/>
                </a:solidFill>
                <a:latin typeface="Verdana"/>
                <a:cs typeface="Verdana"/>
              </a:rPr>
              <a:t>. It is the </a:t>
            </a:r>
            <a:r>
              <a:rPr sz="1800" dirty="0">
                <a:solidFill>
                  <a:srgbClr val="FFFF00"/>
                </a:solidFill>
                <a:latin typeface="Verdana"/>
                <a:cs typeface="Verdana"/>
              </a:rPr>
              <a:t>superior version of the  GIF</a:t>
            </a:r>
            <a:r>
              <a:rPr sz="1800" dirty="0">
                <a:solidFill>
                  <a:srgbClr val="FFFFFF"/>
                </a:solidFill>
                <a:latin typeface="Verdana"/>
                <a:cs typeface="Verdana"/>
              </a:rPr>
              <a:t>.</a:t>
            </a:r>
            <a:endParaRPr sz="1800" dirty="0">
              <a:latin typeface="Verdana"/>
              <a:cs typeface="Verdana"/>
            </a:endParaRPr>
          </a:p>
          <a:p>
            <a:pPr marL="755650" marR="31115" indent="-283845">
              <a:lnSpc>
                <a:spcPct val="149500"/>
              </a:lnSpc>
              <a:spcBef>
                <a:spcPts val="1030"/>
              </a:spcBef>
            </a:pPr>
            <a:r>
              <a:rPr sz="1450" dirty="0">
                <a:solidFill>
                  <a:srgbClr val="89D0D5"/>
                </a:solidFill>
                <a:latin typeface="Lucida Sans Unicode"/>
                <a:cs typeface="Lucida Sans Unicode"/>
              </a:rPr>
              <a:t>▶ </a:t>
            </a:r>
            <a:r>
              <a:rPr sz="1800" dirty="0">
                <a:solidFill>
                  <a:srgbClr val="FFFFFF"/>
                </a:solidFill>
                <a:latin typeface="Verdana"/>
                <a:cs typeface="Verdana"/>
              </a:rPr>
              <a:t>PNG is saved with 256 colors but it saves the color information more efficiently. It also  supports 8-bit transparency.</a:t>
            </a:r>
            <a:endParaRPr sz="1800" dirty="0">
              <a:latin typeface="Verdana"/>
              <a:cs typeface="Verdana"/>
            </a:endParaRPr>
          </a:p>
          <a:p>
            <a:pPr marL="755650" marR="5715" indent="-283845">
              <a:lnSpc>
                <a:spcPct val="149500"/>
              </a:lnSpc>
              <a:spcBef>
                <a:spcPts val="1025"/>
              </a:spcBef>
            </a:pPr>
            <a:r>
              <a:rPr sz="1450" dirty="0">
                <a:solidFill>
                  <a:srgbClr val="89D0D5"/>
                </a:solidFill>
                <a:latin typeface="Lucida Sans Unicode"/>
                <a:cs typeface="Lucida Sans Unicode"/>
              </a:rPr>
              <a:t>▶ </a:t>
            </a:r>
            <a:r>
              <a:rPr sz="1800" dirty="0">
                <a:solidFill>
                  <a:srgbClr val="FFFFFF"/>
                </a:solidFill>
                <a:latin typeface="Verdana"/>
                <a:cs typeface="Verdana"/>
              </a:rPr>
              <a:t>Created for the intent to replace the GIF as an image format that does not require a  patent license.</a:t>
            </a:r>
            <a:endParaRPr sz="1800" dirty="0">
              <a:latin typeface="Verdana"/>
              <a:cs typeface="Verdana"/>
            </a:endParaRPr>
          </a:p>
          <a:p>
            <a:pPr marL="755650" marR="266065" indent="-283845">
              <a:lnSpc>
                <a:spcPct val="151200"/>
              </a:lnSpc>
              <a:spcBef>
                <a:spcPts val="960"/>
              </a:spcBef>
            </a:pPr>
            <a:r>
              <a:rPr sz="1450" dirty="0">
                <a:solidFill>
                  <a:srgbClr val="89D0D5"/>
                </a:solidFill>
                <a:latin typeface="Lucida Sans Unicode"/>
                <a:cs typeface="Lucida Sans Unicode"/>
              </a:rPr>
              <a:t>▶ </a:t>
            </a:r>
            <a:r>
              <a:rPr sz="1800" dirty="0">
                <a:solidFill>
                  <a:srgbClr val="FFFFFF"/>
                </a:solidFill>
                <a:latin typeface="Verdana"/>
                <a:cs typeface="Verdana"/>
              </a:rPr>
              <a:t>PNG can support 24 bit RGB color images, grayscale images both with our without  alpha channels.</a:t>
            </a:r>
            <a:endParaRPr sz="1800" dirty="0">
              <a:latin typeface="Verdana"/>
              <a:cs typeface="Verdana"/>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0" y="472554"/>
            <a:ext cx="9257069" cy="577215"/>
          </a:xfrm>
          <a:prstGeom prst="rect">
            <a:avLst/>
          </a:prstGeom>
        </p:spPr>
        <p:txBody>
          <a:bodyPr vert="horz" wrap="square" lIns="0" tIns="15240" rIns="0" bIns="0" rtlCol="0">
            <a:spAutoFit/>
          </a:bodyPr>
          <a:lstStyle/>
          <a:p>
            <a:pPr marL="12700">
              <a:lnSpc>
                <a:spcPct val="100000"/>
              </a:lnSpc>
              <a:spcBef>
                <a:spcPts val="120"/>
              </a:spcBef>
            </a:pPr>
            <a:r>
              <a:rPr sz="3600" spc="-640" dirty="0"/>
              <a:t>I</a:t>
            </a:r>
            <a:r>
              <a:rPr sz="3600" spc="-105" dirty="0"/>
              <a:t>m</a:t>
            </a:r>
            <a:r>
              <a:rPr sz="3600" spc="280" dirty="0"/>
              <a:t>a</a:t>
            </a:r>
            <a:r>
              <a:rPr sz="3600" spc="195" dirty="0"/>
              <a:t>g</a:t>
            </a:r>
            <a:r>
              <a:rPr sz="3600" spc="204" dirty="0"/>
              <a:t>e</a:t>
            </a:r>
            <a:r>
              <a:rPr sz="3600" spc="-390" dirty="0"/>
              <a:t> </a:t>
            </a:r>
            <a:r>
              <a:rPr sz="3600" spc="-335" dirty="0"/>
              <a:t>F</a:t>
            </a:r>
            <a:r>
              <a:rPr sz="3600" spc="-155" dirty="0"/>
              <a:t>o</a:t>
            </a:r>
            <a:r>
              <a:rPr sz="3600" spc="-100" dirty="0"/>
              <a:t>r</a:t>
            </a:r>
            <a:r>
              <a:rPr sz="3600" spc="-105" dirty="0"/>
              <a:t>m</a:t>
            </a:r>
            <a:r>
              <a:rPr sz="3600" spc="50" dirty="0"/>
              <a:t>at</a:t>
            </a:r>
            <a:endParaRPr sz="3600" dirty="0"/>
          </a:p>
        </p:txBody>
      </p:sp>
      <p:sp>
        <p:nvSpPr>
          <p:cNvPr id="6" name="Date Placeholder 5">
            <a:extLst>
              <a:ext uri="{FF2B5EF4-FFF2-40B4-BE49-F238E27FC236}">
                <a16:creationId xmlns:a16="http://schemas.microsoft.com/office/drawing/2014/main" id="{346E2DE1-DA92-EF5D-C567-F9A3BCADECDD}"/>
              </a:ext>
            </a:extLst>
          </p:cNvPr>
          <p:cNvSpPr>
            <a:spLocks noGrp="1"/>
          </p:cNvSpPr>
          <p:nvPr>
            <p:ph type="dt" sz="half" idx="10"/>
          </p:nvPr>
        </p:nvSpPr>
        <p:spPr/>
        <p:txBody>
          <a:bodyPr/>
          <a:lstStyle/>
          <a:p>
            <a:r>
              <a:rPr lang="en-US"/>
              <a:t>11/16/2024</a:t>
            </a:r>
          </a:p>
        </p:txBody>
      </p:sp>
      <p:sp>
        <p:nvSpPr>
          <p:cNvPr id="7" name="Slide Number Placeholder 6">
            <a:extLst>
              <a:ext uri="{FF2B5EF4-FFF2-40B4-BE49-F238E27FC236}">
                <a16:creationId xmlns:a16="http://schemas.microsoft.com/office/drawing/2014/main" id="{6CBC2FCA-7188-A2BE-D26E-BD416682A2CD}"/>
              </a:ext>
            </a:extLst>
          </p:cNvPr>
          <p:cNvSpPr>
            <a:spLocks noGrp="1"/>
          </p:cNvSpPr>
          <p:nvPr>
            <p:ph type="sldNum" sz="quarter" idx="12"/>
          </p:nvPr>
        </p:nvSpPr>
        <p:spPr>
          <a:xfrm>
            <a:off x="10287001" y="296003"/>
            <a:ext cx="838199" cy="768398"/>
          </a:xfrm>
        </p:spPr>
        <p:txBody>
          <a:bodyPr/>
          <a:lstStyle/>
          <a:p>
            <a:fld id="{B6F15528-21DE-4FAA-801E-634DDDAF4B2B}" type="slidenum">
              <a:rPr lang="en-US" smtClean="0"/>
              <a:t>75</a:t>
            </a:fld>
            <a:endParaRPr lang="en-US" dirty="0"/>
          </a:p>
        </p:txBody>
      </p:sp>
      <p:sp>
        <p:nvSpPr>
          <p:cNvPr id="3" name="object 3"/>
          <p:cNvSpPr txBox="1"/>
          <p:nvPr/>
        </p:nvSpPr>
        <p:spPr>
          <a:xfrm>
            <a:off x="725131" y="1326946"/>
            <a:ext cx="3072130" cy="328930"/>
          </a:xfrm>
          <a:prstGeom prst="rect">
            <a:avLst/>
          </a:prstGeom>
        </p:spPr>
        <p:txBody>
          <a:bodyPr vert="horz" wrap="square" lIns="0" tIns="17145" rIns="0" bIns="0" rtlCol="0">
            <a:spAutoFit/>
          </a:bodyPr>
          <a:lstStyle/>
          <a:p>
            <a:pPr marL="12700">
              <a:lnSpc>
                <a:spcPct val="100000"/>
              </a:lnSpc>
              <a:spcBef>
                <a:spcPts val="135"/>
              </a:spcBef>
              <a:tabLst>
                <a:tab pos="354965" algn="l"/>
              </a:tabLst>
            </a:pPr>
            <a:r>
              <a:rPr sz="1600" spc="-155" dirty="0">
                <a:solidFill>
                  <a:srgbClr val="89D0D5"/>
                </a:solidFill>
                <a:latin typeface="Lucida Sans Unicode"/>
                <a:cs typeface="Lucida Sans Unicode"/>
              </a:rPr>
              <a:t>▶	</a:t>
            </a:r>
            <a:r>
              <a:rPr sz="1950" spc="-40" dirty="0">
                <a:solidFill>
                  <a:srgbClr val="FFFFFF"/>
                </a:solidFill>
                <a:latin typeface="Verdana"/>
                <a:cs typeface="Verdana"/>
              </a:rPr>
              <a:t>Pr</a:t>
            </a:r>
            <a:r>
              <a:rPr sz="1950" spc="-35" dirty="0">
                <a:solidFill>
                  <a:srgbClr val="FFFFFF"/>
                </a:solidFill>
                <a:latin typeface="Verdana"/>
                <a:cs typeface="Verdana"/>
              </a:rPr>
              <a:t>o</a:t>
            </a:r>
            <a:r>
              <a:rPr sz="1950" spc="-245" dirty="0">
                <a:solidFill>
                  <a:srgbClr val="FFFFFF"/>
                </a:solidFill>
                <a:latin typeface="Verdana"/>
                <a:cs typeface="Verdana"/>
              </a:rPr>
              <a:t>s</a:t>
            </a:r>
            <a:r>
              <a:rPr sz="1950" spc="-114" dirty="0">
                <a:solidFill>
                  <a:srgbClr val="FFFFFF"/>
                </a:solidFill>
                <a:latin typeface="Verdana"/>
                <a:cs typeface="Verdana"/>
              </a:rPr>
              <a:t> </a:t>
            </a:r>
            <a:r>
              <a:rPr sz="1950" spc="175" dirty="0">
                <a:solidFill>
                  <a:srgbClr val="FFFFFF"/>
                </a:solidFill>
                <a:latin typeface="Verdana"/>
                <a:cs typeface="Verdana"/>
              </a:rPr>
              <a:t>a</a:t>
            </a:r>
            <a:r>
              <a:rPr sz="1950" spc="60" dirty="0">
                <a:solidFill>
                  <a:srgbClr val="FFFFFF"/>
                </a:solidFill>
                <a:latin typeface="Verdana"/>
                <a:cs typeface="Verdana"/>
              </a:rPr>
              <a:t>nd</a:t>
            </a:r>
            <a:r>
              <a:rPr sz="1950" spc="-105" dirty="0">
                <a:solidFill>
                  <a:srgbClr val="FFFFFF"/>
                </a:solidFill>
                <a:latin typeface="Verdana"/>
                <a:cs typeface="Verdana"/>
              </a:rPr>
              <a:t> </a:t>
            </a:r>
            <a:r>
              <a:rPr sz="1950" spc="270" dirty="0">
                <a:solidFill>
                  <a:srgbClr val="FFFFFF"/>
                </a:solidFill>
                <a:latin typeface="Verdana"/>
                <a:cs typeface="Verdana"/>
              </a:rPr>
              <a:t>C</a:t>
            </a:r>
            <a:r>
              <a:rPr sz="1950" spc="125" dirty="0">
                <a:solidFill>
                  <a:srgbClr val="FFFFFF"/>
                </a:solidFill>
                <a:latin typeface="Verdana"/>
                <a:cs typeface="Verdana"/>
              </a:rPr>
              <a:t>o</a:t>
            </a:r>
            <a:r>
              <a:rPr sz="1950" spc="-135" dirty="0">
                <a:solidFill>
                  <a:srgbClr val="FFFFFF"/>
                </a:solidFill>
                <a:latin typeface="Verdana"/>
                <a:cs typeface="Verdana"/>
              </a:rPr>
              <a:t>ns</a:t>
            </a:r>
            <a:r>
              <a:rPr sz="1950" spc="-120" dirty="0">
                <a:solidFill>
                  <a:srgbClr val="FFFFFF"/>
                </a:solidFill>
                <a:latin typeface="Verdana"/>
                <a:cs typeface="Verdana"/>
              </a:rPr>
              <a:t> </a:t>
            </a:r>
            <a:r>
              <a:rPr sz="1950" spc="125" dirty="0">
                <a:solidFill>
                  <a:srgbClr val="FFFFFF"/>
                </a:solidFill>
                <a:latin typeface="Verdana"/>
                <a:cs typeface="Verdana"/>
              </a:rPr>
              <a:t>o</a:t>
            </a:r>
            <a:r>
              <a:rPr sz="1950" spc="-65" dirty="0">
                <a:solidFill>
                  <a:srgbClr val="FFFFFF"/>
                </a:solidFill>
                <a:latin typeface="Verdana"/>
                <a:cs typeface="Verdana"/>
              </a:rPr>
              <a:t>f</a:t>
            </a:r>
            <a:r>
              <a:rPr sz="1950" spc="-140" dirty="0">
                <a:solidFill>
                  <a:srgbClr val="FFFFFF"/>
                </a:solidFill>
                <a:latin typeface="Verdana"/>
                <a:cs typeface="Verdana"/>
              </a:rPr>
              <a:t> </a:t>
            </a:r>
            <a:r>
              <a:rPr sz="1950" spc="5" dirty="0">
                <a:solidFill>
                  <a:srgbClr val="FFFFFF"/>
                </a:solidFill>
                <a:latin typeface="Verdana"/>
                <a:cs typeface="Verdana"/>
              </a:rPr>
              <a:t>P</a:t>
            </a:r>
            <a:r>
              <a:rPr sz="1950" spc="-15" dirty="0">
                <a:solidFill>
                  <a:srgbClr val="FFFFFF"/>
                </a:solidFill>
                <a:latin typeface="Verdana"/>
                <a:cs typeface="Verdana"/>
              </a:rPr>
              <a:t>N</a:t>
            </a:r>
            <a:r>
              <a:rPr sz="1950" spc="220" dirty="0">
                <a:solidFill>
                  <a:srgbClr val="FFFFFF"/>
                </a:solidFill>
                <a:latin typeface="Verdana"/>
                <a:cs typeface="Verdana"/>
              </a:rPr>
              <a:t>G</a:t>
            </a:r>
            <a:endParaRPr sz="1950">
              <a:latin typeface="Verdana"/>
              <a:cs typeface="Verdana"/>
            </a:endParaRPr>
          </a:p>
        </p:txBody>
      </p:sp>
      <p:graphicFrame>
        <p:nvGraphicFramePr>
          <p:cNvPr id="5" name="object 5"/>
          <p:cNvGraphicFramePr>
            <a:graphicFrameLocks noGrp="1"/>
          </p:cNvGraphicFramePr>
          <p:nvPr>
            <p:extLst>
              <p:ext uri="{D42A27DB-BD31-4B8C-83A1-F6EECF244321}">
                <p14:modId xmlns:p14="http://schemas.microsoft.com/office/powerpoint/2010/main" val="3591513175"/>
              </p:ext>
            </p:extLst>
          </p:nvPr>
        </p:nvGraphicFramePr>
        <p:xfrm>
          <a:off x="994905" y="2072893"/>
          <a:ext cx="10189210" cy="3575633"/>
        </p:xfrm>
        <a:graphic>
          <a:graphicData uri="http://schemas.openxmlformats.org/drawingml/2006/table">
            <a:tbl>
              <a:tblPr firstRow="1" bandRow="1">
                <a:tableStyleId>{ED083AE6-46FA-4A59-8FB0-9F97EB10719F}</a:tableStyleId>
              </a:tblPr>
              <a:tblGrid>
                <a:gridCol w="5094605">
                  <a:extLst>
                    <a:ext uri="{9D8B030D-6E8A-4147-A177-3AD203B41FA5}">
                      <a16:colId xmlns:a16="http://schemas.microsoft.com/office/drawing/2014/main" val="20000"/>
                    </a:ext>
                  </a:extLst>
                </a:gridCol>
                <a:gridCol w="5094605">
                  <a:extLst>
                    <a:ext uri="{9D8B030D-6E8A-4147-A177-3AD203B41FA5}">
                      <a16:colId xmlns:a16="http://schemas.microsoft.com/office/drawing/2014/main" val="20001"/>
                    </a:ext>
                  </a:extLst>
                </a:gridCol>
              </a:tblGrid>
              <a:tr h="715137">
                <a:tc>
                  <a:txBody>
                    <a:bodyPr/>
                    <a:lstStyle/>
                    <a:p>
                      <a:pPr algn="ctr">
                        <a:lnSpc>
                          <a:spcPct val="100000"/>
                        </a:lnSpc>
                        <a:spcBef>
                          <a:spcPts val="345"/>
                        </a:spcBef>
                      </a:pPr>
                      <a:r>
                        <a:rPr sz="1800" b="1" spc="0" dirty="0">
                          <a:solidFill>
                            <a:srgbClr val="FFFFFF"/>
                          </a:solidFill>
                        </a:rPr>
                        <a:t>PROS</a:t>
                      </a:r>
                      <a:endParaRPr sz="1800" spc="0">
                        <a:latin typeface="Tahoma"/>
                        <a:cs typeface="Tahoma"/>
                      </a:endParaRPr>
                    </a:p>
                  </a:txBody>
                  <a:tcPr marL="0" marR="0" marT="43815" marB="0"/>
                </a:tc>
                <a:tc>
                  <a:txBody>
                    <a:bodyPr/>
                    <a:lstStyle/>
                    <a:p>
                      <a:pPr marL="1270" algn="ctr">
                        <a:lnSpc>
                          <a:spcPct val="100000"/>
                        </a:lnSpc>
                        <a:spcBef>
                          <a:spcPts val="345"/>
                        </a:spcBef>
                      </a:pPr>
                      <a:r>
                        <a:rPr sz="1800" b="1" spc="0" dirty="0">
                          <a:solidFill>
                            <a:srgbClr val="FFFFFF"/>
                          </a:solidFill>
                        </a:rPr>
                        <a:t>CONS</a:t>
                      </a:r>
                      <a:endParaRPr sz="1800" spc="0">
                        <a:latin typeface="Tahoma"/>
                        <a:cs typeface="Tahoma"/>
                      </a:endParaRPr>
                    </a:p>
                  </a:txBody>
                  <a:tcPr marL="0" marR="0" marT="43815" marB="0"/>
                </a:tc>
                <a:extLst>
                  <a:ext uri="{0D108BD9-81ED-4DB2-BD59-A6C34878D82A}">
                    <a16:rowId xmlns:a16="http://schemas.microsoft.com/office/drawing/2014/main" val="10000"/>
                  </a:ext>
                </a:extLst>
              </a:tr>
              <a:tr h="715137">
                <a:tc>
                  <a:txBody>
                    <a:bodyPr/>
                    <a:lstStyle/>
                    <a:p>
                      <a:pPr marL="91440">
                        <a:lnSpc>
                          <a:spcPct val="100000"/>
                        </a:lnSpc>
                        <a:spcBef>
                          <a:spcPts val="345"/>
                        </a:spcBef>
                      </a:pPr>
                      <a:r>
                        <a:rPr sz="1800" spc="0" dirty="0">
                          <a:solidFill>
                            <a:srgbClr val="FFFF00"/>
                          </a:solidFill>
                        </a:rPr>
                        <a:t>Lossless</a:t>
                      </a:r>
                      <a:r>
                        <a:rPr sz="1800" spc="0" dirty="0"/>
                        <a:t>, so it does not lose quality and detail</a:t>
                      </a:r>
                    </a:p>
                    <a:p>
                      <a:pPr marL="91440">
                        <a:lnSpc>
                          <a:spcPct val="100000"/>
                        </a:lnSpc>
                        <a:spcBef>
                          <a:spcPts val="10"/>
                        </a:spcBef>
                      </a:pPr>
                      <a:r>
                        <a:rPr sz="1800" spc="0" dirty="0"/>
                        <a:t>after image compression</a:t>
                      </a:r>
                      <a:endParaRPr sz="1800" spc="0" dirty="0">
                        <a:latin typeface="Verdana"/>
                        <a:cs typeface="Verdana"/>
                      </a:endParaRPr>
                    </a:p>
                  </a:txBody>
                  <a:tcPr marL="0" marR="0" marT="43815" marB="0"/>
                </a:tc>
                <a:tc>
                  <a:txBody>
                    <a:bodyPr/>
                    <a:lstStyle/>
                    <a:p>
                      <a:pPr marL="93345">
                        <a:lnSpc>
                          <a:spcPct val="100000"/>
                        </a:lnSpc>
                        <a:spcBef>
                          <a:spcPts val="345"/>
                        </a:spcBef>
                      </a:pPr>
                      <a:r>
                        <a:rPr sz="1800" spc="0" dirty="0"/>
                        <a:t>No good for large images because they</a:t>
                      </a:r>
                      <a:endParaRPr sz="1800" spc="0"/>
                    </a:p>
                    <a:p>
                      <a:pPr marL="93345">
                        <a:lnSpc>
                          <a:spcPct val="100000"/>
                        </a:lnSpc>
                        <a:spcBef>
                          <a:spcPts val="10"/>
                        </a:spcBef>
                      </a:pPr>
                      <a:r>
                        <a:rPr sz="1800" spc="0" dirty="0"/>
                        <a:t>tend to generate a very large file</a:t>
                      </a:r>
                      <a:endParaRPr sz="1800" spc="0">
                        <a:latin typeface="Verdana"/>
                        <a:cs typeface="Verdana"/>
                      </a:endParaRPr>
                    </a:p>
                  </a:txBody>
                  <a:tcPr marL="0" marR="0" marT="43815" marB="0"/>
                </a:tc>
                <a:extLst>
                  <a:ext uri="{0D108BD9-81ED-4DB2-BD59-A6C34878D82A}">
                    <a16:rowId xmlns:a16="http://schemas.microsoft.com/office/drawing/2014/main" val="10001"/>
                  </a:ext>
                </a:extLst>
              </a:tr>
              <a:tr h="715136">
                <a:tc>
                  <a:txBody>
                    <a:bodyPr/>
                    <a:lstStyle/>
                    <a:p>
                      <a:pPr marL="91440">
                        <a:lnSpc>
                          <a:spcPct val="100000"/>
                        </a:lnSpc>
                        <a:spcBef>
                          <a:spcPts val="350"/>
                        </a:spcBef>
                      </a:pPr>
                      <a:r>
                        <a:rPr sz="1800" spc="0" dirty="0">
                          <a:solidFill>
                            <a:srgbClr val="FFFF00"/>
                          </a:solidFill>
                        </a:rPr>
                        <a:t>Better than GIF</a:t>
                      </a:r>
                      <a:r>
                        <a:rPr sz="1800" spc="0" dirty="0"/>
                        <a:t>, as PNG often creates</a:t>
                      </a:r>
                    </a:p>
                    <a:p>
                      <a:pPr marL="91440">
                        <a:lnSpc>
                          <a:spcPct val="100000"/>
                        </a:lnSpc>
                        <a:spcBef>
                          <a:spcPts val="5"/>
                        </a:spcBef>
                      </a:pPr>
                      <a:r>
                        <a:rPr sz="1800" spc="0" dirty="0"/>
                        <a:t>smaller file than GIF</a:t>
                      </a:r>
                      <a:endParaRPr sz="1800" spc="0" dirty="0">
                        <a:latin typeface="Verdana"/>
                        <a:cs typeface="Verdana"/>
                      </a:endParaRPr>
                    </a:p>
                  </a:txBody>
                  <a:tcPr marL="0" marR="0" marT="44450" marB="0"/>
                </a:tc>
                <a:tc>
                  <a:txBody>
                    <a:bodyPr/>
                    <a:lstStyle/>
                    <a:p>
                      <a:pPr marL="93345">
                        <a:lnSpc>
                          <a:spcPct val="100000"/>
                        </a:lnSpc>
                        <a:spcBef>
                          <a:spcPts val="350"/>
                        </a:spcBef>
                      </a:pPr>
                      <a:r>
                        <a:rPr sz="1800" spc="0" dirty="0"/>
                        <a:t>Unlike GIF, can not be animated</a:t>
                      </a:r>
                      <a:endParaRPr sz="1800" spc="0">
                        <a:latin typeface="Verdana"/>
                        <a:cs typeface="Verdana"/>
                      </a:endParaRPr>
                    </a:p>
                  </a:txBody>
                  <a:tcPr marL="0" marR="0" marT="44450" marB="0"/>
                </a:tc>
                <a:extLst>
                  <a:ext uri="{0D108BD9-81ED-4DB2-BD59-A6C34878D82A}">
                    <a16:rowId xmlns:a16="http://schemas.microsoft.com/office/drawing/2014/main" val="10002"/>
                  </a:ext>
                </a:extLst>
              </a:tr>
              <a:tr h="715137">
                <a:tc>
                  <a:txBody>
                    <a:bodyPr/>
                    <a:lstStyle/>
                    <a:p>
                      <a:pPr marL="91440">
                        <a:lnSpc>
                          <a:spcPct val="100000"/>
                        </a:lnSpc>
                        <a:spcBef>
                          <a:spcPts val="355"/>
                        </a:spcBef>
                      </a:pPr>
                      <a:r>
                        <a:rPr sz="1800" spc="0" dirty="0">
                          <a:solidFill>
                            <a:srgbClr val="FFFF00"/>
                          </a:solidFill>
                        </a:rPr>
                        <a:t>Supports transparency</a:t>
                      </a:r>
                      <a:endParaRPr sz="1800" spc="0" dirty="0">
                        <a:solidFill>
                          <a:srgbClr val="FFFF00"/>
                        </a:solidFill>
                        <a:latin typeface="Verdana"/>
                        <a:cs typeface="Verdana"/>
                      </a:endParaRPr>
                    </a:p>
                  </a:txBody>
                  <a:tcPr marL="0" marR="0" marT="45085" marB="0"/>
                </a:tc>
                <a:tc>
                  <a:txBody>
                    <a:bodyPr/>
                    <a:lstStyle/>
                    <a:p>
                      <a:pPr marL="93345">
                        <a:lnSpc>
                          <a:spcPct val="100000"/>
                        </a:lnSpc>
                        <a:spcBef>
                          <a:spcPts val="355"/>
                        </a:spcBef>
                      </a:pPr>
                      <a:r>
                        <a:rPr sz="1800" spc="0" dirty="0"/>
                        <a:t>Not all web browsers can support PNG</a:t>
                      </a:r>
                      <a:endParaRPr sz="1800" spc="0">
                        <a:latin typeface="Verdana"/>
                        <a:cs typeface="Verdana"/>
                      </a:endParaRPr>
                    </a:p>
                  </a:txBody>
                  <a:tcPr marL="0" marR="0" marT="45085" marB="0"/>
                </a:tc>
                <a:extLst>
                  <a:ext uri="{0D108BD9-81ED-4DB2-BD59-A6C34878D82A}">
                    <a16:rowId xmlns:a16="http://schemas.microsoft.com/office/drawing/2014/main" val="10003"/>
                  </a:ext>
                </a:extLst>
              </a:tr>
              <a:tr h="715086">
                <a:tc>
                  <a:txBody>
                    <a:bodyPr/>
                    <a:lstStyle/>
                    <a:p>
                      <a:pPr>
                        <a:lnSpc>
                          <a:spcPct val="100000"/>
                        </a:lnSpc>
                      </a:pPr>
                      <a:endParaRPr sz="1800" spc="0">
                        <a:latin typeface="Times New Roman"/>
                        <a:cs typeface="Times New Roman"/>
                      </a:endParaRPr>
                    </a:p>
                  </a:txBody>
                  <a:tcPr marL="0" marR="0" marT="0" marB="0"/>
                </a:tc>
                <a:tc>
                  <a:txBody>
                    <a:bodyPr/>
                    <a:lstStyle/>
                    <a:p>
                      <a:pPr>
                        <a:lnSpc>
                          <a:spcPct val="100000"/>
                        </a:lnSpc>
                      </a:pPr>
                      <a:endParaRPr sz="1800" spc="0" dirty="0">
                        <a:latin typeface="Times New Roman"/>
                        <a:cs typeface="Times New Roman"/>
                      </a:endParaRPr>
                    </a:p>
                  </a:txBody>
                  <a:tcPr marL="0" marR="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8F057-6326-8137-5957-C8523E8A5B79}"/>
              </a:ext>
            </a:extLst>
          </p:cNvPr>
          <p:cNvSpPr>
            <a:spLocks noGrp="1"/>
          </p:cNvSpPr>
          <p:nvPr>
            <p:ph type="title"/>
          </p:nvPr>
        </p:nvSpPr>
        <p:spPr/>
        <p:txBody>
          <a:bodyPr/>
          <a:lstStyle/>
          <a:p>
            <a:r>
              <a:rPr lang="en-US" dirty="0"/>
              <a:t>2.4.3 Working With multimedia</a:t>
            </a:r>
          </a:p>
        </p:txBody>
      </p:sp>
      <p:sp>
        <p:nvSpPr>
          <p:cNvPr id="3" name="Content Placeholder 2">
            <a:extLst>
              <a:ext uri="{FF2B5EF4-FFF2-40B4-BE49-F238E27FC236}">
                <a16:creationId xmlns:a16="http://schemas.microsoft.com/office/drawing/2014/main" id="{BBF4555F-61BC-CE41-9C3C-9BD02008DF1A}"/>
              </a:ext>
            </a:extLst>
          </p:cNvPr>
          <p:cNvSpPr>
            <a:spLocks noGrp="1"/>
          </p:cNvSpPr>
          <p:nvPr>
            <p:ph idx="1"/>
          </p:nvPr>
        </p:nvSpPr>
        <p:spPr/>
        <p:txBody>
          <a:bodyPr/>
          <a:lstStyle/>
          <a:p>
            <a:r>
              <a:rPr lang="en-US" dirty="0"/>
              <a:t>In HTML, multimedia elements like </a:t>
            </a:r>
            <a:r>
              <a:rPr lang="en-US" dirty="0">
                <a:solidFill>
                  <a:srgbClr val="FFFF00"/>
                </a:solidFill>
              </a:rPr>
              <a:t>audio and video </a:t>
            </a:r>
            <a:r>
              <a:rPr lang="en-US" dirty="0"/>
              <a:t>are essential for creating rich, interactive content. </a:t>
            </a:r>
          </a:p>
          <a:p>
            <a:r>
              <a:rPr lang="en-US" dirty="0"/>
              <a:t>Understanding different audio and video formats, as well as using HTML tags to embed media, allows developers to enhance user experience.</a:t>
            </a:r>
          </a:p>
        </p:txBody>
      </p:sp>
      <p:sp>
        <p:nvSpPr>
          <p:cNvPr id="4" name="Date Placeholder 3">
            <a:extLst>
              <a:ext uri="{FF2B5EF4-FFF2-40B4-BE49-F238E27FC236}">
                <a16:creationId xmlns:a16="http://schemas.microsoft.com/office/drawing/2014/main" id="{D9F474F7-7418-3157-F33D-0F90E7E2588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B81D3C8-4812-C4DB-0C02-7B19A41FA1C3}"/>
              </a:ext>
            </a:extLst>
          </p:cNvPr>
          <p:cNvSpPr>
            <a:spLocks noGrp="1"/>
          </p:cNvSpPr>
          <p:nvPr>
            <p:ph type="sldNum" sz="quarter" idx="12"/>
          </p:nvPr>
        </p:nvSpPr>
        <p:spPr/>
        <p:txBody>
          <a:bodyPr/>
          <a:lstStyle/>
          <a:p>
            <a:fld id="{B6F15528-21DE-4FAA-801E-634DDDAF4B2B}" type="slidenum">
              <a:rPr lang="en-US" smtClean="0"/>
              <a:t>76</a:t>
            </a:fld>
            <a:endParaRPr lang="en-US"/>
          </a:p>
        </p:txBody>
      </p:sp>
    </p:spTree>
    <p:extLst>
      <p:ext uri="{BB962C8B-B14F-4D97-AF65-F5344CB8AC3E}">
        <p14:creationId xmlns:p14="http://schemas.microsoft.com/office/powerpoint/2010/main" val="128363998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0EDF-3723-D8B9-BBB7-D6FC825C5669}"/>
              </a:ext>
            </a:extLst>
          </p:cNvPr>
          <p:cNvSpPr>
            <a:spLocks noGrp="1"/>
          </p:cNvSpPr>
          <p:nvPr>
            <p:ph type="title"/>
          </p:nvPr>
        </p:nvSpPr>
        <p:spPr/>
        <p:txBody>
          <a:bodyPr/>
          <a:lstStyle/>
          <a:p>
            <a:r>
              <a:rPr lang="en-US" sz="3600" dirty="0"/>
              <a:t>Exploring Audio and Video File Formats</a:t>
            </a:r>
          </a:p>
        </p:txBody>
      </p:sp>
      <p:sp>
        <p:nvSpPr>
          <p:cNvPr id="4" name="Rectangle 1">
            <a:extLst>
              <a:ext uri="{FF2B5EF4-FFF2-40B4-BE49-F238E27FC236}">
                <a16:creationId xmlns:a16="http://schemas.microsoft.com/office/drawing/2014/main" id="{72AA25F5-A53B-5764-3C0E-DFB339109014}"/>
              </a:ext>
            </a:extLst>
          </p:cNvPr>
          <p:cNvSpPr>
            <a:spLocks noGrp="1" noChangeArrowheads="1"/>
          </p:cNvSpPr>
          <p:nvPr>
            <p:ph idx="1"/>
          </p:nvPr>
        </p:nvSpPr>
        <p:spPr bwMode="auto">
          <a:xfrm>
            <a:off x="1103313" y="2400111"/>
            <a:ext cx="8946680" cy="35087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Audio Formats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MP3 (</a:t>
            </a:r>
            <a:r>
              <a:rPr kumimoji="0" lang="en-US" altLang="en-US" sz="1600" b="1" i="0" u="none" strike="noStrike" cap="none" normalizeH="0" baseline="0" dirty="0">
                <a:ln>
                  <a:noFill/>
                </a:ln>
                <a:solidFill>
                  <a:schemeClr val="tx1"/>
                </a:solidFill>
                <a:effectLst/>
                <a:latin typeface="Arial Unicode MS"/>
              </a:rPr>
              <a:t>.mp3</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Common and widely supported format for </a:t>
            </a:r>
            <a:r>
              <a:rPr kumimoji="0" lang="en-US" altLang="en-US" sz="1600" b="0" i="0" u="none" strike="noStrike" cap="none" normalizeH="0" baseline="0" dirty="0">
                <a:ln>
                  <a:noFill/>
                </a:ln>
                <a:solidFill>
                  <a:srgbClr val="FFFF00"/>
                </a:solidFill>
                <a:effectLst/>
                <a:latin typeface="Arial" panose="020B0604020202020204" pitchFamily="34" charset="0"/>
              </a:rPr>
              <a:t>compressed audio </a:t>
            </a:r>
            <a:r>
              <a:rPr kumimoji="0" lang="en-US" altLang="en-US" sz="1600" b="0" i="0" u="none" strike="noStrike" cap="none" normalizeH="0" baseline="0" dirty="0">
                <a:ln>
                  <a:noFill/>
                </a:ln>
                <a:solidFill>
                  <a:schemeClr val="tx1"/>
                </a:solidFill>
                <a:effectLst/>
                <a:latin typeface="Arial" panose="020B0604020202020204" pitchFamily="34" charset="0"/>
              </a:rPr>
              <a:t>files.</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WAV (</a:t>
            </a:r>
            <a:r>
              <a:rPr kumimoji="0" lang="en-US" altLang="en-US" sz="1600" b="1" i="0" u="none" strike="noStrike" cap="none" normalizeH="0" baseline="0" dirty="0">
                <a:ln>
                  <a:noFill/>
                </a:ln>
                <a:solidFill>
                  <a:schemeClr val="tx1"/>
                </a:solidFill>
                <a:effectLst/>
                <a:latin typeface="Arial Unicode MS"/>
              </a:rPr>
              <a:t>.wav</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High-quality, </a:t>
            </a:r>
            <a:r>
              <a:rPr kumimoji="0" lang="en-US" altLang="en-US" sz="1600" b="0" i="0" u="none" strike="noStrike" cap="none" normalizeH="0" baseline="0" dirty="0">
                <a:ln>
                  <a:noFill/>
                </a:ln>
                <a:solidFill>
                  <a:srgbClr val="FFFF00"/>
                </a:solidFill>
                <a:effectLst/>
                <a:latin typeface="Arial" panose="020B0604020202020204" pitchFamily="34" charset="0"/>
              </a:rPr>
              <a:t>uncompressed audio</a:t>
            </a:r>
            <a:r>
              <a:rPr kumimoji="0" lang="en-US" altLang="en-US" sz="1600" b="0" i="0" u="none" strike="noStrike" cap="none" normalizeH="0" baseline="0" dirty="0">
                <a:ln>
                  <a:noFill/>
                </a:ln>
                <a:solidFill>
                  <a:schemeClr val="tx1"/>
                </a:solidFill>
                <a:effectLst/>
                <a:latin typeface="Arial" panose="020B0604020202020204" pitchFamily="34" charset="0"/>
              </a:rPr>
              <a:t>; often used for high-fidelity audio.</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OGG (</a:t>
            </a:r>
            <a:r>
              <a:rPr kumimoji="0" lang="en-US" altLang="en-US" sz="1600" b="1"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err="1">
                <a:ln>
                  <a:noFill/>
                </a:ln>
                <a:solidFill>
                  <a:schemeClr val="tx1"/>
                </a:solidFill>
                <a:effectLst/>
                <a:latin typeface="Arial Unicode MS"/>
              </a:rPr>
              <a:t>ogg</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Open-source format that provides </a:t>
            </a:r>
            <a:r>
              <a:rPr kumimoji="0" lang="en-US" altLang="en-US" sz="1600" b="0" i="0" u="none" strike="noStrike" cap="none" normalizeH="0" baseline="0" dirty="0">
                <a:ln>
                  <a:noFill/>
                </a:ln>
                <a:solidFill>
                  <a:srgbClr val="FFFF00"/>
                </a:solidFill>
                <a:effectLst/>
                <a:latin typeface="Arial" panose="020B0604020202020204" pitchFamily="34" charset="0"/>
              </a:rPr>
              <a:t>good compression and quality</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50000"/>
              </a:lnSpc>
              <a:spcBef>
                <a:spcPct val="0"/>
              </a:spcBef>
              <a:spcAft>
                <a:spcPct val="0"/>
              </a:spcAft>
              <a:buClrTx/>
              <a:buSzTx/>
              <a:buFont typeface="+mj-lt"/>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Video Formats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MP4 (</a:t>
            </a:r>
            <a:r>
              <a:rPr kumimoji="0" lang="en-US" altLang="en-US" sz="1600" b="1" i="0" u="none" strike="noStrike" cap="none" normalizeH="0" baseline="0" dirty="0">
                <a:ln>
                  <a:noFill/>
                </a:ln>
                <a:solidFill>
                  <a:schemeClr val="tx1"/>
                </a:solidFill>
                <a:effectLst/>
                <a:latin typeface="Arial Unicode MS"/>
              </a:rPr>
              <a:t>.mp4</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Common, widely compatible format for high-quality videos.</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Arial" panose="020B0604020202020204" pitchFamily="34" charset="0"/>
              </a:rPr>
              <a:t>WebM</a:t>
            </a:r>
            <a:r>
              <a:rPr kumimoji="0" lang="en-US" altLang="en-US" sz="1600" b="1"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err="1">
                <a:ln>
                  <a:noFill/>
                </a:ln>
                <a:solidFill>
                  <a:schemeClr val="tx1"/>
                </a:solidFill>
                <a:effectLst/>
                <a:latin typeface="Arial Unicode MS"/>
              </a:rPr>
              <a:t>webm</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Open-source format optimized for web use.</a:t>
            </a:r>
          </a:p>
          <a:p>
            <a:pPr marL="685800" lvl="1" defTabSz="91440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OGV (</a:t>
            </a:r>
            <a:r>
              <a:rPr kumimoji="0" lang="en-US" altLang="en-US" sz="1600" b="1" i="0" u="none" strike="noStrike" cap="none" normalizeH="0" baseline="0" dirty="0">
                <a:ln>
                  <a:noFill/>
                </a:ln>
                <a:solidFill>
                  <a:schemeClr val="tx1"/>
                </a:solidFill>
                <a:effectLst/>
                <a:latin typeface="Arial Unicode MS"/>
              </a:rPr>
              <a:t>.</a:t>
            </a:r>
            <a:r>
              <a:rPr kumimoji="0" lang="en-US" altLang="en-US" sz="1600" b="1" i="0" u="none" strike="noStrike" cap="none" normalizeH="0" baseline="0" dirty="0" err="1">
                <a:ln>
                  <a:noFill/>
                </a:ln>
                <a:solidFill>
                  <a:schemeClr val="tx1"/>
                </a:solidFill>
                <a:effectLst/>
                <a:latin typeface="Arial Unicode MS"/>
              </a:rPr>
              <a:t>ogv</a:t>
            </a:r>
            <a:r>
              <a:rPr kumimoji="0" lang="en-US" altLang="en-US" sz="1600" b="1"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Free and open format for </a:t>
            </a:r>
            <a:r>
              <a:rPr kumimoji="0" lang="en-US" altLang="en-US" sz="1600" b="0" i="0" u="none" strike="noStrike" cap="none" normalizeH="0" baseline="0" dirty="0">
                <a:ln>
                  <a:noFill/>
                </a:ln>
                <a:solidFill>
                  <a:srgbClr val="FFFF00"/>
                </a:solidFill>
                <a:effectLst/>
                <a:latin typeface="Arial" panose="020B0604020202020204" pitchFamily="34" charset="0"/>
              </a:rPr>
              <a:t>streaming video </a:t>
            </a:r>
            <a:r>
              <a:rPr kumimoji="0" lang="en-US" altLang="en-US" sz="1600" b="0" i="0" u="none" strike="noStrike" cap="none" normalizeH="0" baseline="0" dirty="0">
                <a:ln>
                  <a:noFill/>
                </a:ln>
                <a:solidFill>
                  <a:schemeClr val="tx1"/>
                </a:solidFill>
                <a:effectLst/>
                <a:latin typeface="Arial" panose="020B0604020202020204" pitchFamily="34" charset="0"/>
              </a:rPr>
              <a:t>and supported in some browsers.</a:t>
            </a:r>
          </a:p>
        </p:txBody>
      </p:sp>
      <p:sp>
        <p:nvSpPr>
          <p:cNvPr id="3" name="Date Placeholder 2">
            <a:extLst>
              <a:ext uri="{FF2B5EF4-FFF2-40B4-BE49-F238E27FC236}">
                <a16:creationId xmlns:a16="http://schemas.microsoft.com/office/drawing/2014/main" id="{F3EA2C56-C94F-D5F1-13AD-611C36F7E9E0}"/>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8CC45842-68FB-892B-5076-C2E757C5D309}"/>
              </a:ext>
            </a:extLst>
          </p:cNvPr>
          <p:cNvSpPr>
            <a:spLocks noGrp="1"/>
          </p:cNvSpPr>
          <p:nvPr>
            <p:ph type="sldNum" sz="quarter" idx="12"/>
          </p:nvPr>
        </p:nvSpPr>
        <p:spPr/>
        <p:txBody>
          <a:bodyPr/>
          <a:lstStyle/>
          <a:p>
            <a:fld id="{B6F15528-21DE-4FAA-801E-634DDDAF4B2B}" type="slidenum">
              <a:rPr lang="en-US" smtClean="0"/>
              <a:t>77</a:t>
            </a:fld>
            <a:endParaRPr lang="en-US"/>
          </a:p>
        </p:txBody>
      </p:sp>
    </p:spTree>
    <p:extLst>
      <p:ext uri="{BB962C8B-B14F-4D97-AF65-F5344CB8AC3E}">
        <p14:creationId xmlns:p14="http://schemas.microsoft.com/office/powerpoint/2010/main" val="7380873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3CD00-A784-3E28-317C-E8DBC8755B90}"/>
              </a:ext>
            </a:extLst>
          </p:cNvPr>
          <p:cNvSpPr>
            <a:spLocks noGrp="1"/>
          </p:cNvSpPr>
          <p:nvPr>
            <p:ph type="title"/>
          </p:nvPr>
        </p:nvSpPr>
        <p:spPr/>
        <p:txBody>
          <a:bodyPr/>
          <a:lstStyle/>
          <a:p>
            <a:r>
              <a:rPr lang="en-US" dirty="0"/>
              <a:t>Multimedia Elements in HTML</a:t>
            </a:r>
          </a:p>
        </p:txBody>
      </p:sp>
      <p:sp>
        <p:nvSpPr>
          <p:cNvPr id="3" name="Content Placeholder 2">
            <a:extLst>
              <a:ext uri="{FF2B5EF4-FFF2-40B4-BE49-F238E27FC236}">
                <a16:creationId xmlns:a16="http://schemas.microsoft.com/office/drawing/2014/main" id="{0807558B-5BCA-A099-85D0-3BFA4A0D601E}"/>
              </a:ext>
            </a:extLst>
          </p:cNvPr>
          <p:cNvSpPr>
            <a:spLocks noGrp="1"/>
          </p:cNvSpPr>
          <p:nvPr>
            <p:ph idx="1"/>
          </p:nvPr>
        </p:nvSpPr>
        <p:spPr/>
        <p:txBody>
          <a:bodyPr/>
          <a:lstStyle/>
          <a:p>
            <a:r>
              <a:rPr lang="en-US" dirty="0"/>
              <a:t>HTML provides a few different elements to handle multimedia content, including </a:t>
            </a:r>
          </a:p>
          <a:p>
            <a:pPr marL="857250" lvl="1" indent="-400050">
              <a:buFont typeface="+mj-lt"/>
              <a:buAutoNum type="romanLcPeriod"/>
            </a:pPr>
            <a:r>
              <a:rPr lang="en-US" dirty="0"/>
              <a:t>&lt;embed&gt;, </a:t>
            </a:r>
          </a:p>
          <a:p>
            <a:pPr marL="857250" lvl="1" indent="-400050">
              <a:buFont typeface="+mj-lt"/>
              <a:buAutoNum type="romanLcPeriod"/>
            </a:pPr>
            <a:r>
              <a:rPr lang="en-US" dirty="0"/>
              <a:t>&lt;object&gt;, </a:t>
            </a:r>
          </a:p>
          <a:p>
            <a:pPr marL="857250" lvl="1" indent="-400050">
              <a:buFont typeface="+mj-lt"/>
              <a:buAutoNum type="romanLcPeriod"/>
            </a:pPr>
            <a:r>
              <a:rPr lang="en-US" dirty="0"/>
              <a:t>&lt;audio&gt;, and </a:t>
            </a:r>
          </a:p>
          <a:p>
            <a:pPr marL="857250" lvl="1" indent="-400050">
              <a:buFont typeface="+mj-lt"/>
              <a:buAutoNum type="romanLcPeriod"/>
            </a:pPr>
            <a:r>
              <a:rPr lang="en-US" dirty="0"/>
              <a:t>&lt;video&gt;.</a:t>
            </a:r>
          </a:p>
          <a:p>
            <a:endParaRPr lang="en-US" dirty="0"/>
          </a:p>
        </p:txBody>
      </p:sp>
      <p:sp>
        <p:nvSpPr>
          <p:cNvPr id="4" name="Date Placeholder 3">
            <a:extLst>
              <a:ext uri="{FF2B5EF4-FFF2-40B4-BE49-F238E27FC236}">
                <a16:creationId xmlns:a16="http://schemas.microsoft.com/office/drawing/2014/main" id="{5C2CC235-ED51-E96F-022C-7CF50BB1C715}"/>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DF0419EC-028F-CC62-DCDC-09077BA9A3A6}"/>
              </a:ext>
            </a:extLst>
          </p:cNvPr>
          <p:cNvSpPr>
            <a:spLocks noGrp="1"/>
          </p:cNvSpPr>
          <p:nvPr>
            <p:ph type="sldNum" sz="quarter" idx="12"/>
          </p:nvPr>
        </p:nvSpPr>
        <p:spPr/>
        <p:txBody>
          <a:bodyPr/>
          <a:lstStyle/>
          <a:p>
            <a:fld id="{B6F15528-21DE-4FAA-801E-634DDDAF4B2B}" type="slidenum">
              <a:rPr lang="en-US" smtClean="0"/>
              <a:t>78</a:t>
            </a:fld>
            <a:endParaRPr lang="en-US"/>
          </a:p>
        </p:txBody>
      </p:sp>
    </p:spTree>
    <p:extLst>
      <p:ext uri="{BB962C8B-B14F-4D97-AF65-F5344CB8AC3E}">
        <p14:creationId xmlns:p14="http://schemas.microsoft.com/office/powerpoint/2010/main" val="66980917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66347-36C1-2381-9F88-A35C0478C299}"/>
              </a:ext>
            </a:extLst>
          </p:cNvPr>
          <p:cNvSpPr>
            <a:spLocks noGrp="1"/>
          </p:cNvSpPr>
          <p:nvPr>
            <p:ph type="title"/>
          </p:nvPr>
        </p:nvSpPr>
        <p:spPr/>
        <p:txBody>
          <a:bodyPr/>
          <a:lstStyle/>
          <a:p>
            <a:r>
              <a:rPr lang="en-US" dirty="0"/>
              <a:t>&lt;embed&gt; Element</a:t>
            </a:r>
          </a:p>
        </p:txBody>
      </p:sp>
      <p:sp>
        <p:nvSpPr>
          <p:cNvPr id="3" name="Content Placeholder 2">
            <a:extLst>
              <a:ext uri="{FF2B5EF4-FFF2-40B4-BE49-F238E27FC236}">
                <a16:creationId xmlns:a16="http://schemas.microsoft.com/office/drawing/2014/main" id="{D70D59DF-CEEB-6B24-EAB9-D9D5E6AAD4CD}"/>
              </a:ext>
            </a:extLst>
          </p:cNvPr>
          <p:cNvSpPr>
            <a:spLocks noGrp="1"/>
          </p:cNvSpPr>
          <p:nvPr>
            <p:ph idx="1"/>
          </p:nvPr>
        </p:nvSpPr>
        <p:spPr/>
        <p:txBody>
          <a:bodyPr/>
          <a:lstStyle/>
          <a:p>
            <a:pPr>
              <a:lnSpc>
                <a:spcPct val="150000"/>
              </a:lnSpc>
            </a:pPr>
            <a:r>
              <a:rPr lang="en-US" dirty="0"/>
              <a:t>The &lt;embed&gt; element is </a:t>
            </a:r>
            <a:r>
              <a:rPr lang="en-US" dirty="0">
                <a:solidFill>
                  <a:srgbClr val="FFFF00"/>
                </a:solidFill>
              </a:rPr>
              <a:t>used for embedding general media types like PDFs, audio, and video</a:t>
            </a:r>
            <a:r>
              <a:rPr lang="en-US" dirty="0"/>
              <a:t>, but does not provide built-in controls for audio or video playback.</a:t>
            </a:r>
          </a:p>
          <a:p>
            <a:pPr>
              <a:lnSpc>
                <a:spcPct val="150000"/>
              </a:lnSpc>
            </a:pPr>
            <a:r>
              <a:rPr lang="en-US" dirty="0"/>
              <a:t>Example:</a:t>
            </a:r>
          </a:p>
          <a:p>
            <a:endParaRPr lang="en-US" dirty="0"/>
          </a:p>
        </p:txBody>
      </p:sp>
      <p:sp>
        <p:nvSpPr>
          <p:cNvPr id="5" name="Date Placeholder 4">
            <a:extLst>
              <a:ext uri="{FF2B5EF4-FFF2-40B4-BE49-F238E27FC236}">
                <a16:creationId xmlns:a16="http://schemas.microsoft.com/office/drawing/2014/main" id="{87179E76-4A37-24CA-7466-89F906EECCDE}"/>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3FC9A887-3FBF-A983-8F17-0CE6D8229FBC}"/>
              </a:ext>
            </a:extLst>
          </p:cNvPr>
          <p:cNvSpPr>
            <a:spLocks noGrp="1"/>
          </p:cNvSpPr>
          <p:nvPr>
            <p:ph type="sldNum" sz="quarter" idx="12"/>
          </p:nvPr>
        </p:nvSpPr>
        <p:spPr/>
        <p:txBody>
          <a:bodyPr/>
          <a:lstStyle/>
          <a:p>
            <a:fld id="{B6F15528-21DE-4FAA-801E-634DDDAF4B2B}" type="slidenum">
              <a:rPr lang="en-US" smtClean="0"/>
              <a:t>79</a:t>
            </a:fld>
            <a:endParaRPr lang="en-US"/>
          </a:p>
        </p:txBody>
      </p:sp>
      <p:sp>
        <p:nvSpPr>
          <p:cNvPr id="4" name="Rectangle 3">
            <a:extLst>
              <a:ext uri="{FF2B5EF4-FFF2-40B4-BE49-F238E27FC236}">
                <a16:creationId xmlns:a16="http://schemas.microsoft.com/office/drawing/2014/main" id="{A8202742-AB6F-4C1D-7DC2-FB4CEDD9B598}"/>
              </a:ext>
            </a:extLst>
          </p:cNvPr>
          <p:cNvSpPr/>
          <p:nvPr/>
        </p:nvSpPr>
        <p:spPr>
          <a:xfrm>
            <a:off x="1600200" y="4194175"/>
            <a:ext cx="9677400" cy="206001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lnSpc>
                <a:spcPct val="150000"/>
              </a:lnSpc>
            </a:pPr>
            <a:r>
              <a:rPr lang="en-US" b="0" dirty="0">
                <a:solidFill>
                  <a:srgbClr val="800000"/>
                </a:solidFill>
                <a:effectLst/>
                <a:latin typeface="Consolas" panose="020B0609020204030204" pitchFamily="49" charset="0"/>
              </a:rPr>
              <a:t>&lt;embed</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"audio.mp3"</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"audio/mp3"</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"300"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"50"</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lvl="1">
              <a:lnSpc>
                <a:spcPct val="150000"/>
              </a:lnSpc>
            </a:pPr>
            <a:r>
              <a:rPr lang="en-US" b="0" dirty="0">
                <a:solidFill>
                  <a:srgbClr val="800000"/>
                </a:solidFill>
                <a:effectLst/>
                <a:latin typeface="Consolas" panose="020B0609020204030204" pitchFamily="49" charset="0"/>
              </a:rPr>
              <a:t>&lt;embed</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"640"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"360"</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9297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3B81-9C60-ECEB-9272-7FAF86651696}"/>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566B11DA-EDEF-69B8-AEF3-46EBEA23E2C0}"/>
              </a:ext>
            </a:extLst>
          </p:cNvPr>
          <p:cNvSpPr>
            <a:spLocks noGrp="1"/>
          </p:cNvSpPr>
          <p:nvPr>
            <p:ph idx="1"/>
          </p:nvPr>
        </p:nvSpPr>
        <p:spPr/>
        <p:txBody>
          <a:bodyPr>
            <a:normAutofit fontScale="92500" lnSpcReduction="20000"/>
          </a:bodyPr>
          <a:lstStyle/>
          <a:p>
            <a:r>
              <a:rPr lang="en-US" dirty="0"/>
              <a:t>An HTML element usually </a:t>
            </a:r>
            <a:r>
              <a:rPr lang="en-US" dirty="0">
                <a:solidFill>
                  <a:srgbClr val="FFFF00"/>
                </a:solidFill>
              </a:rPr>
              <a:t>consists of a </a:t>
            </a:r>
            <a:r>
              <a:rPr lang="en-US" b="1" dirty="0">
                <a:solidFill>
                  <a:srgbClr val="FFFF00"/>
                </a:solidFill>
              </a:rPr>
              <a:t>start</a:t>
            </a:r>
            <a:r>
              <a:rPr lang="en-US" dirty="0">
                <a:solidFill>
                  <a:srgbClr val="FFFF00"/>
                </a:solidFill>
              </a:rPr>
              <a:t> tag and </a:t>
            </a:r>
            <a:r>
              <a:rPr lang="en-US" b="1" dirty="0">
                <a:solidFill>
                  <a:srgbClr val="FFFF00"/>
                </a:solidFill>
              </a:rPr>
              <a:t>end</a:t>
            </a:r>
            <a:r>
              <a:rPr lang="en-US" dirty="0">
                <a:solidFill>
                  <a:srgbClr val="FFFF00"/>
                </a:solidFill>
              </a:rPr>
              <a:t> tag, with the content inserted in between</a:t>
            </a:r>
            <a:r>
              <a:rPr lang="en-US" dirty="0"/>
              <a:t>: </a:t>
            </a:r>
          </a:p>
          <a:p>
            <a:pPr marL="457200" lvl="1" indent="0">
              <a:buNone/>
            </a:pPr>
            <a:r>
              <a:rPr lang="en-US" b="1" dirty="0"/>
              <a:t>&lt;</a:t>
            </a:r>
            <a:r>
              <a:rPr lang="en-US" b="1" dirty="0" err="1"/>
              <a:t>tagname</a:t>
            </a:r>
            <a:r>
              <a:rPr lang="en-US" b="1" dirty="0"/>
              <a:t>&gt; Content goes here... &lt;/</a:t>
            </a:r>
            <a:r>
              <a:rPr lang="en-US" b="1" dirty="0" err="1"/>
              <a:t>tagname</a:t>
            </a:r>
            <a:r>
              <a:rPr lang="en-US" b="1" dirty="0"/>
              <a:t>&gt;  </a:t>
            </a:r>
          </a:p>
          <a:p>
            <a:r>
              <a:rPr lang="en-US" dirty="0"/>
              <a:t>e.g.</a:t>
            </a:r>
          </a:p>
          <a:p>
            <a:endParaRPr lang="en-US" dirty="0"/>
          </a:p>
          <a:p>
            <a:endParaRPr lang="en-US" dirty="0"/>
          </a:p>
          <a:p>
            <a:endParaRPr lang="en-US" dirty="0"/>
          </a:p>
          <a:p>
            <a:r>
              <a:rPr lang="en-US" dirty="0"/>
              <a:t>The HTML </a:t>
            </a:r>
            <a:r>
              <a:rPr lang="en-US" b="1" dirty="0"/>
              <a:t>element</a:t>
            </a:r>
            <a:r>
              <a:rPr lang="en-US" dirty="0"/>
              <a:t> is </a:t>
            </a:r>
            <a:r>
              <a:rPr lang="en-US" dirty="0">
                <a:solidFill>
                  <a:srgbClr val="FFFF00"/>
                </a:solidFill>
              </a:rPr>
              <a:t>everything from the start tag to the end tag.</a:t>
            </a:r>
            <a:endParaRPr lang="en-US" dirty="0"/>
          </a:p>
          <a:p>
            <a:r>
              <a:rPr lang="en-US" dirty="0"/>
              <a:t>Examples of some HTML elements:</a:t>
            </a:r>
          </a:p>
          <a:p>
            <a:pPr marL="457200" lvl="1" indent="0">
              <a:buNone/>
            </a:pPr>
            <a:r>
              <a:rPr lang="en-US" dirty="0"/>
              <a:t> &lt;h1&gt; My First Heading &lt;/h1&gt;</a:t>
            </a:r>
          </a:p>
          <a:p>
            <a:pPr marL="457200" lvl="1" indent="0">
              <a:buNone/>
            </a:pPr>
            <a:r>
              <a:rPr lang="en-US" dirty="0"/>
              <a:t> &lt;p&gt; My first paragraph. &lt;/p&gt;</a:t>
            </a:r>
          </a:p>
          <a:p>
            <a:endParaRPr lang="en-US" dirty="0"/>
          </a:p>
        </p:txBody>
      </p:sp>
      <p:sp>
        <p:nvSpPr>
          <p:cNvPr id="4" name="Date Placeholder 3">
            <a:extLst>
              <a:ext uri="{FF2B5EF4-FFF2-40B4-BE49-F238E27FC236}">
                <a16:creationId xmlns:a16="http://schemas.microsoft.com/office/drawing/2014/main" id="{64976338-F33E-0F4D-C3DB-EA843260CE0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6A852DAB-3027-6EC7-E02B-1B637573868F}"/>
              </a:ext>
            </a:extLst>
          </p:cNvPr>
          <p:cNvSpPr>
            <a:spLocks noGrp="1"/>
          </p:cNvSpPr>
          <p:nvPr>
            <p:ph type="sldNum" sz="quarter" idx="12"/>
          </p:nvPr>
        </p:nvSpPr>
        <p:spPr/>
        <p:txBody>
          <a:bodyPr/>
          <a:lstStyle/>
          <a:p>
            <a:fld id="{B6F15528-21DE-4FAA-801E-634DDDAF4B2B}" type="slidenum">
              <a:rPr lang="en-US" smtClean="0"/>
              <a:t>8</a:t>
            </a:fld>
            <a:endParaRPr lang="en-US"/>
          </a:p>
        </p:txBody>
      </p:sp>
      <p:pic>
        <p:nvPicPr>
          <p:cNvPr id="7" name="Picture 6">
            <a:extLst>
              <a:ext uri="{FF2B5EF4-FFF2-40B4-BE49-F238E27FC236}">
                <a16:creationId xmlns:a16="http://schemas.microsoft.com/office/drawing/2014/main" id="{C06CD3E1-44CD-9CFA-470F-826EDBD947A2}"/>
              </a:ext>
            </a:extLst>
          </p:cNvPr>
          <p:cNvPicPr>
            <a:picLocks noChangeAspect="1"/>
          </p:cNvPicPr>
          <p:nvPr/>
        </p:nvPicPr>
        <p:blipFill>
          <a:blip r:embed="rId2"/>
          <a:stretch>
            <a:fillRect/>
          </a:stretch>
        </p:blipFill>
        <p:spPr>
          <a:xfrm>
            <a:off x="2362200" y="3203575"/>
            <a:ext cx="2755105" cy="1288063"/>
          </a:xfrm>
          <a:prstGeom prst="rect">
            <a:avLst/>
          </a:prstGeom>
        </p:spPr>
      </p:pic>
    </p:spTree>
    <p:extLst>
      <p:ext uri="{BB962C8B-B14F-4D97-AF65-F5344CB8AC3E}">
        <p14:creationId xmlns:p14="http://schemas.microsoft.com/office/powerpoint/2010/main" val="703448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43A02-1D55-0121-BA4F-82E42D5514D6}"/>
              </a:ext>
            </a:extLst>
          </p:cNvPr>
          <p:cNvSpPr>
            <a:spLocks noGrp="1"/>
          </p:cNvSpPr>
          <p:nvPr>
            <p:ph type="title"/>
          </p:nvPr>
        </p:nvSpPr>
        <p:spPr/>
        <p:txBody>
          <a:bodyPr/>
          <a:lstStyle/>
          <a:p>
            <a:r>
              <a:rPr lang="en-US" dirty="0"/>
              <a:t>&lt;object&gt; Element</a:t>
            </a:r>
          </a:p>
        </p:txBody>
      </p:sp>
      <p:sp>
        <p:nvSpPr>
          <p:cNvPr id="3" name="Content Placeholder 2">
            <a:extLst>
              <a:ext uri="{FF2B5EF4-FFF2-40B4-BE49-F238E27FC236}">
                <a16:creationId xmlns:a16="http://schemas.microsoft.com/office/drawing/2014/main" id="{437CECDA-9A79-BA32-8F8A-B91270702D3A}"/>
              </a:ext>
            </a:extLst>
          </p:cNvPr>
          <p:cNvSpPr>
            <a:spLocks noGrp="1"/>
          </p:cNvSpPr>
          <p:nvPr>
            <p:ph idx="1"/>
          </p:nvPr>
        </p:nvSpPr>
        <p:spPr/>
        <p:txBody>
          <a:bodyPr/>
          <a:lstStyle/>
          <a:p>
            <a:pPr defTabSz="914400" eaLnBrk="0" fontAlgn="base" hangingPunct="0">
              <a:lnSpc>
                <a:spcPct val="150000"/>
              </a:lnSpc>
              <a:spcBef>
                <a:spcPct val="0"/>
              </a:spcBef>
              <a:spcAft>
                <a:spcPct val="0"/>
              </a:spcAft>
              <a:buClrTx/>
              <a:buSzTx/>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mj-ea"/>
                <a:cs typeface="+mj-cs"/>
              </a:rPr>
              <a:t>The </a:t>
            </a:r>
            <a:r>
              <a:rPr kumimoji="0" lang="en-US" altLang="en-US" sz="1800" b="0" i="0" u="none" strike="noStrike" kern="1200" cap="none" spc="0" normalizeH="0" baseline="0" noProof="0" dirty="0">
                <a:ln>
                  <a:noFill/>
                </a:ln>
                <a:solidFill>
                  <a:prstClr val="white"/>
                </a:solidFill>
                <a:effectLst/>
                <a:uLnTx/>
                <a:uFillTx/>
                <a:latin typeface="Arial Unicode MS"/>
                <a:ea typeface="+mj-ea"/>
                <a:cs typeface="+mj-cs"/>
              </a:rPr>
              <a:t>&lt;object&gt;</a:t>
            </a:r>
            <a:r>
              <a:rPr kumimoji="0" lang="en-US" alt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 tag can </a:t>
            </a:r>
            <a:r>
              <a:rPr kumimoji="0" lang="en-US" altLang="en-US" sz="1800" b="0" i="0" u="none" strike="noStrike" kern="1200" cap="none" spc="0" normalizeH="0" baseline="0" noProof="0" dirty="0">
                <a:ln>
                  <a:noFill/>
                </a:ln>
                <a:solidFill>
                  <a:srgbClr val="FFFF00"/>
                </a:solidFill>
                <a:effectLst/>
                <a:uLnTx/>
                <a:uFillTx/>
                <a:latin typeface="Century Gothic" panose="020B0502020202020204"/>
                <a:ea typeface="+mj-ea"/>
                <a:cs typeface="+mj-cs"/>
              </a:rPr>
              <a:t>embed different types of content and is more flexible than </a:t>
            </a:r>
            <a:r>
              <a:rPr kumimoji="0" lang="en-US" altLang="en-US" sz="1800" b="0" i="0" u="none" strike="noStrike" kern="1200" cap="none" spc="0" normalizeH="0" baseline="0" noProof="0" dirty="0">
                <a:ln>
                  <a:noFill/>
                </a:ln>
                <a:solidFill>
                  <a:srgbClr val="FFFF00"/>
                </a:solidFill>
                <a:effectLst/>
                <a:uLnTx/>
                <a:uFillTx/>
                <a:latin typeface="Arial Unicode MS"/>
                <a:ea typeface="+mj-ea"/>
                <a:cs typeface="+mj-cs"/>
              </a:rPr>
              <a:t>&lt;embed&gt;</a:t>
            </a:r>
            <a:r>
              <a:rPr kumimoji="0" lang="en-US" alt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 as it can use the </a:t>
            </a:r>
            <a:r>
              <a:rPr kumimoji="0" lang="en-US" altLang="en-US" sz="1800" b="0" i="0" u="none" strike="noStrike" kern="1200" cap="none" spc="0" normalizeH="0" baseline="0" noProof="0" dirty="0">
                <a:ln>
                  <a:noFill/>
                </a:ln>
                <a:solidFill>
                  <a:prstClr val="white"/>
                </a:solidFill>
                <a:effectLst/>
                <a:uLnTx/>
                <a:uFillTx/>
                <a:latin typeface="Arial Unicode MS"/>
                <a:ea typeface="+mj-ea"/>
                <a:cs typeface="+mj-cs"/>
              </a:rPr>
              <a:t>&lt;param&gt;</a:t>
            </a:r>
            <a:r>
              <a:rPr kumimoji="0" lang="en-US" altLang="en-US" sz="1800" b="0" i="0" u="none" strike="noStrike" kern="1200" cap="none" spc="0" normalizeH="0" baseline="0" noProof="0" dirty="0">
                <a:ln>
                  <a:noFill/>
                </a:ln>
                <a:solidFill>
                  <a:prstClr val="white"/>
                </a:solidFill>
                <a:effectLst/>
                <a:uLnTx/>
                <a:uFillTx/>
                <a:latin typeface="Century Gothic" panose="020B0502020202020204"/>
                <a:ea typeface="+mj-ea"/>
                <a:cs typeface="+mj-cs"/>
              </a:rPr>
              <a:t> tag to initialize various parameters. </a:t>
            </a:r>
          </a:p>
          <a:p>
            <a:pPr defTabSz="914400" eaLnBrk="0" fontAlgn="base" hangingPunct="0">
              <a:lnSpc>
                <a:spcPct val="150000"/>
              </a:lnSpc>
              <a:spcBef>
                <a:spcPct val="0"/>
              </a:spcBef>
              <a:spcAft>
                <a:spcPct val="0"/>
              </a:spcAft>
              <a:buClrTx/>
              <a:buSzTx/>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mj-ea"/>
                <a:cs typeface="+mj-cs"/>
              </a:rPr>
              <a:t>Example:</a:t>
            </a:r>
          </a:p>
          <a:p>
            <a:pPr defTabSz="914400" eaLnBrk="0" fontAlgn="base" hangingPunct="0">
              <a:lnSpc>
                <a:spcPct val="150000"/>
              </a:lnSpc>
              <a:spcBef>
                <a:spcPct val="0"/>
              </a:spcBef>
              <a:spcAft>
                <a:spcPct val="0"/>
              </a:spcAft>
              <a:buClrTx/>
              <a:buSzTx/>
              <a:defRPr/>
            </a:pPr>
            <a:endPar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mj-ea"/>
              <a:cs typeface="+mj-cs"/>
            </a:endParaRPr>
          </a:p>
        </p:txBody>
      </p:sp>
      <p:sp>
        <p:nvSpPr>
          <p:cNvPr id="4" name="Date Placeholder 3">
            <a:extLst>
              <a:ext uri="{FF2B5EF4-FFF2-40B4-BE49-F238E27FC236}">
                <a16:creationId xmlns:a16="http://schemas.microsoft.com/office/drawing/2014/main" id="{27E42109-1F7A-616F-3F40-5C13C794C277}"/>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2D043C5F-C6B2-B093-6F9E-2F04D1992B60}"/>
              </a:ext>
            </a:extLst>
          </p:cNvPr>
          <p:cNvSpPr>
            <a:spLocks noGrp="1"/>
          </p:cNvSpPr>
          <p:nvPr>
            <p:ph type="sldNum" sz="quarter" idx="12"/>
          </p:nvPr>
        </p:nvSpPr>
        <p:spPr/>
        <p:txBody>
          <a:bodyPr/>
          <a:lstStyle/>
          <a:p>
            <a:fld id="{B6F15528-21DE-4FAA-801E-634DDDAF4B2B}" type="slidenum">
              <a:rPr lang="en-US" smtClean="0"/>
              <a:t>80</a:t>
            </a:fld>
            <a:endParaRPr lang="en-US"/>
          </a:p>
        </p:txBody>
      </p:sp>
      <p:sp>
        <p:nvSpPr>
          <p:cNvPr id="5" name="Rectangle 4">
            <a:extLst>
              <a:ext uri="{FF2B5EF4-FFF2-40B4-BE49-F238E27FC236}">
                <a16:creationId xmlns:a16="http://schemas.microsoft.com/office/drawing/2014/main" id="{C7334938-FB9D-CC97-60AD-51B1F5217B79}"/>
              </a:ext>
            </a:extLst>
          </p:cNvPr>
          <p:cNvSpPr/>
          <p:nvPr/>
        </p:nvSpPr>
        <p:spPr>
          <a:xfrm>
            <a:off x="1524000" y="3508375"/>
            <a:ext cx="9753600" cy="2902838"/>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800000"/>
                </a:solidFill>
                <a:effectLst/>
                <a:latin typeface="Consolas" panose="020B0609020204030204" pitchFamily="49" charset="0"/>
              </a:rPr>
              <a:t>&lt;object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"sample.pdf"</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"application/pdf"</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"600"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"400"</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&lt;param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"autoplay"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PDF is not supported.</a:t>
            </a:r>
          </a:p>
          <a:p>
            <a:r>
              <a:rPr lang="en-US" b="0" dirty="0">
                <a:solidFill>
                  <a:srgbClr val="800000"/>
                </a:solidFill>
                <a:effectLst/>
                <a:latin typeface="Consolas" panose="020B0609020204030204" pitchFamily="49" charset="0"/>
              </a:rPr>
              <a:t>&lt;/object&gt;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9752457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65172-AAED-77BF-E983-848C082D0542}"/>
              </a:ext>
            </a:extLst>
          </p:cNvPr>
          <p:cNvSpPr>
            <a:spLocks noGrp="1"/>
          </p:cNvSpPr>
          <p:nvPr>
            <p:ph type="title"/>
          </p:nvPr>
        </p:nvSpPr>
        <p:spPr/>
        <p:txBody>
          <a:bodyPr/>
          <a:lstStyle/>
          <a:p>
            <a:r>
              <a:rPr lang="en-US" dirty="0"/>
              <a:t>&lt;audio&gt; Element</a:t>
            </a:r>
          </a:p>
        </p:txBody>
      </p:sp>
      <p:sp>
        <p:nvSpPr>
          <p:cNvPr id="3" name="Content Placeholder 2">
            <a:extLst>
              <a:ext uri="{FF2B5EF4-FFF2-40B4-BE49-F238E27FC236}">
                <a16:creationId xmlns:a16="http://schemas.microsoft.com/office/drawing/2014/main" id="{BFE0E823-2759-463D-AC17-AEDECD0C23EE}"/>
              </a:ext>
            </a:extLst>
          </p:cNvPr>
          <p:cNvSpPr>
            <a:spLocks noGrp="1"/>
          </p:cNvSpPr>
          <p:nvPr>
            <p:ph idx="1"/>
          </p:nvPr>
        </p:nvSpPr>
        <p:spPr/>
        <p:txBody>
          <a:bodyPr/>
          <a:lstStyle/>
          <a:p>
            <a:pPr>
              <a:lnSpc>
                <a:spcPct val="150000"/>
              </a:lnSpc>
            </a:pPr>
            <a:r>
              <a:rPr lang="en-US" dirty="0"/>
              <a:t>The &lt;audio&gt; element is designed specifically for audio files and supports playback controls.</a:t>
            </a:r>
          </a:p>
          <a:p>
            <a:pPr>
              <a:lnSpc>
                <a:spcPct val="150000"/>
              </a:lnSpc>
            </a:pPr>
            <a:r>
              <a:rPr lang="en-US" dirty="0"/>
              <a:t>Example:</a:t>
            </a:r>
          </a:p>
          <a:p>
            <a:endParaRPr lang="en-US" dirty="0"/>
          </a:p>
          <a:p>
            <a:endParaRPr lang="en-US" dirty="0"/>
          </a:p>
        </p:txBody>
      </p:sp>
      <p:sp>
        <p:nvSpPr>
          <p:cNvPr id="5" name="Date Placeholder 4">
            <a:extLst>
              <a:ext uri="{FF2B5EF4-FFF2-40B4-BE49-F238E27FC236}">
                <a16:creationId xmlns:a16="http://schemas.microsoft.com/office/drawing/2014/main" id="{D748C59E-CACC-6BF4-AD42-519E920C5516}"/>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E99A648A-C34E-DC98-9B75-8C056A1CA626}"/>
              </a:ext>
            </a:extLst>
          </p:cNvPr>
          <p:cNvSpPr>
            <a:spLocks noGrp="1"/>
          </p:cNvSpPr>
          <p:nvPr>
            <p:ph type="sldNum" sz="quarter" idx="12"/>
          </p:nvPr>
        </p:nvSpPr>
        <p:spPr/>
        <p:txBody>
          <a:bodyPr/>
          <a:lstStyle/>
          <a:p>
            <a:fld id="{B6F15528-21DE-4FAA-801E-634DDDAF4B2B}" type="slidenum">
              <a:rPr lang="en-US" smtClean="0"/>
              <a:t>81</a:t>
            </a:fld>
            <a:endParaRPr lang="en-US"/>
          </a:p>
        </p:txBody>
      </p:sp>
      <p:sp>
        <p:nvSpPr>
          <p:cNvPr id="4" name="Rectangle 3">
            <a:extLst>
              <a:ext uri="{FF2B5EF4-FFF2-40B4-BE49-F238E27FC236}">
                <a16:creationId xmlns:a16="http://schemas.microsoft.com/office/drawing/2014/main" id="{08E24BFE-6693-A62F-142A-A6F680441ADD}"/>
              </a:ext>
            </a:extLst>
          </p:cNvPr>
          <p:cNvSpPr/>
          <p:nvPr/>
        </p:nvSpPr>
        <p:spPr>
          <a:xfrm>
            <a:off x="1524000" y="3813175"/>
            <a:ext cx="9677400" cy="243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&lt;audio</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controls</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&lt;source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src</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"audio.mp3"</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type</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"audio/mp3"</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&lt;source</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src</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"audio.ogg"</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type</a:t>
            </a:r>
            <a:r>
              <a:rPr lang="en-US" b="0">
                <a:solidFill>
                  <a:srgbClr val="000000"/>
                </a:solidFill>
                <a:effectLst/>
                <a:latin typeface="Consolas" panose="020B0609020204030204" pitchFamily="49" charset="0"/>
              </a:rPr>
              <a:t>=</a:t>
            </a:r>
            <a:r>
              <a:rPr lang="en-US" b="0">
                <a:solidFill>
                  <a:srgbClr val="0000FF"/>
                </a:solidFill>
                <a:effectLst/>
                <a:latin typeface="Consolas" panose="020B0609020204030204" pitchFamily="49" charset="0"/>
              </a:rPr>
              <a:t>"audio/ogg"</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Your browser does not support the audio element.</a:t>
            </a: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&lt;/audio&gt;</a:t>
            </a:r>
            <a:endParaRPr lang="en-US" b="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04241206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AFC2-FA57-2375-5282-178DF3C8C74A}"/>
              </a:ext>
            </a:extLst>
          </p:cNvPr>
          <p:cNvSpPr>
            <a:spLocks noGrp="1"/>
          </p:cNvSpPr>
          <p:nvPr>
            <p:ph type="title"/>
          </p:nvPr>
        </p:nvSpPr>
        <p:spPr/>
        <p:txBody>
          <a:bodyPr/>
          <a:lstStyle/>
          <a:p>
            <a:r>
              <a:rPr lang="en-US" dirty="0"/>
              <a:t>&lt;audio&gt; Element</a:t>
            </a:r>
          </a:p>
        </p:txBody>
      </p:sp>
      <p:sp>
        <p:nvSpPr>
          <p:cNvPr id="3" name="Content Placeholder 2">
            <a:extLst>
              <a:ext uri="{FF2B5EF4-FFF2-40B4-BE49-F238E27FC236}">
                <a16:creationId xmlns:a16="http://schemas.microsoft.com/office/drawing/2014/main" id="{D04D671C-E69F-45B7-3539-D031B6602424}"/>
              </a:ext>
            </a:extLst>
          </p:cNvPr>
          <p:cNvSpPr>
            <a:spLocks noGrp="1"/>
          </p:cNvSpPr>
          <p:nvPr>
            <p:ph idx="1"/>
          </p:nvPr>
        </p:nvSpPr>
        <p:spPr/>
        <p:txBody>
          <a:bodyPr/>
          <a:lstStyle/>
          <a:p>
            <a:pPr defTabSz="914400" eaLnBrk="0" fontAlgn="base" hangingPunct="0">
              <a:lnSpc>
                <a:spcPct val="150000"/>
              </a:lnSpc>
              <a:spcBef>
                <a:spcPct val="0"/>
              </a:spcBef>
              <a:spcAft>
                <a:spcPct val="0"/>
              </a:spcAft>
              <a:buClrTx/>
              <a:buSzTx/>
            </a:pPr>
            <a:r>
              <a:rPr kumimoji="0" lang="en-US" altLang="en-US" sz="2000" b="1" i="0" u="none" strike="noStrike" cap="none" normalizeH="0" baseline="0" dirty="0">
                <a:ln>
                  <a:noFill/>
                </a:ln>
                <a:solidFill>
                  <a:schemeClr val="tx1"/>
                </a:solidFill>
                <a:effectLst/>
                <a:latin typeface="Arial" panose="020B0604020202020204" pitchFamily="34" charset="0"/>
              </a:rPr>
              <a:t>Attributes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controls</a:t>
            </a:r>
            <a:r>
              <a:rPr kumimoji="0" lang="en-US" altLang="en-US" b="0" i="0" u="none" strike="noStrike" cap="none" normalizeH="0" baseline="0" dirty="0">
                <a:ln>
                  <a:noFill/>
                </a:ln>
                <a:solidFill>
                  <a:schemeClr val="tx1"/>
                </a:solidFill>
                <a:effectLst/>
              </a:rPr>
              <a:t>: Displays play, pause, and volume controls.</a:t>
            </a:r>
            <a:endParaRPr kumimoji="0" lang="en-US" altLang="en-US" b="0" i="0" u="none" strike="noStrike" cap="none" normalizeH="0" baseline="0" dirty="0">
              <a:ln>
                <a:noFill/>
              </a:ln>
              <a:solidFill>
                <a:schemeClr val="tx1"/>
              </a:solidFill>
              <a:effectLst/>
              <a:latin typeface="Arial" panose="020B0604020202020204" pitchFamily="34" charset="0"/>
            </a:endParaRP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autoplay</a:t>
            </a:r>
            <a:r>
              <a:rPr kumimoji="0" lang="en-US" altLang="en-US" b="0" i="0" u="none" strike="noStrike" cap="none" normalizeH="0" baseline="0" dirty="0">
                <a:ln>
                  <a:noFill/>
                </a:ln>
                <a:solidFill>
                  <a:schemeClr val="tx1"/>
                </a:solidFill>
                <a:effectLst/>
              </a:rPr>
              <a:t>: Starts playing audio automatically.</a:t>
            </a:r>
            <a:endParaRPr kumimoji="0" lang="en-US" altLang="en-US" b="0" i="0" u="none" strike="noStrike" cap="none" normalizeH="0" baseline="0" dirty="0">
              <a:ln>
                <a:noFill/>
              </a:ln>
              <a:solidFill>
                <a:schemeClr val="tx1"/>
              </a:solidFill>
              <a:effectLst/>
              <a:latin typeface="Arial" panose="020B0604020202020204" pitchFamily="34" charset="0"/>
            </a:endParaRP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loop</a:t>
            </a:r>
            <a:r>
              <a:rPr kumimoji="0" lang="en-US" altLang="en-US" b="0" i="0" u="none" strike="noStrike" cap="none" normalizeH="0" baseline="0" dirty="0">
                <a:ln>
                  <a:noFill/>
                </a:ln>
                <a:solidFill>
                  <a:schemeClr val="tx1"/>
                </a:solidFill>
                <a:effectLst/>
              </a:rPr>
              <a:t>: Loops the audio file indefinitely.</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E4681348-080A-1CD1-3A5F-5CB822CD58DF}"/>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40D6CDE2-F548-F886-10BA-4DE30CE9718A}"/>
              </a:ext>
            </a:extLst>
          </p:cNvPr>
          <p:cNvSpPr>
            <a:spLocks noGrp="1"/>
          </p:cNvSpPr>
          <p:nvPr>
            <p:ph type="sldNum" sz="quarter" idx="12"/>
          </p:nvPr>
        </p:nvSpPr>
        <p:spPr/>
        <p:txBody>
          <a:bodyPr/>
          <a:lstStyle/>
          <a:p>
            <a:fld id="{B6F15528-21DE-4FAA-801E-634DDDAF4B2B}" type="slidenum">
              <a:rPr lang="en-US" smtClean="0"/>
              <a:t>82</a:t>
            </a:fld>
            <a:endParaRPr lang="en-US"/>
          </a:p>
        </p:txBody>
      </p:sp>
    </p:spTree>
    <p:extLst>
      <p:ext uri="{BB962C8B-B14F-4D97-AF65-F5344CB8AC3E}">
        <p14:creationId xmlns:p14="http://schemas.microsoft.com/office/powerpoint/2010/main" val="26427546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3413D-7FFC-FF54-BD82-929ED4D64C15}"/>
              </a:ext>
            </a:extLst>
          </p:cNvPr>
          <p:cNvSpPr>
            <a:spLocks noGrp="1"/>
          </p:cNvSpPr>
          <p:nvPr>
            <p:ph type="title"/>
          </p:nvPr>
        </p:nvSpPr>
        <p:spPr/>
        <p:txBody>
          <a:bodyPr/>
          <a:lstStyle/>
          <a:p>
            <a:r>
              <a:rPr lang="en-US" dirty="0"/>
              <a:t>&lt;video&gt; Element</a:t>
            </a:r>
          </a:p>
        </p:txBody>
      </p:sp>
      <p:sp>
        <p:nvSpPr>
          <p:cNvPr id="3" name="Content Placeholder 2">
            <a:extLst>
              <a:ext uri="{FF2B5EF4-FFF2-40B4-BE49-F238E27FC236}">
                <a16:creationId xmlns:a16="http://schemas.microsoft.com/office/drawing/2014/main" id="{78F430DC-6647-0A98-D493-74C755313A31}"/>
              </a:ext>
            </a:extLst>
          </p:cNvPr>
          <p:cNvSpPr>
            <a:spLocks noGrp="1"/>
          </p:cNvSpPr>
          <p:nvPr>
            <p:ph idx="1"/>
          </p:nvPr>
        </p:nvSpPr>
        <p:spPr/>
        <p:txBody>
          <a:bodyPr/>
          <a:lstStyle/>
          <a:p>
            <a:pPr>
              <a:lnSpc>
                <a:spcPct val="150000"/>
              </a:lnSpc>
            </a:pPr>
            <a:r>
              <a:rPr lang="en-US" dirty="0"/>
              <a:t>The </a:t>
            </a:r>
            <a:r>
              <a:rPr lang="en-US" b="1" dirty="0"/>
              <a:t>&lt;video&gt; </a:t>
            </a:r>
            <a:r>
              <a:rPr lang="en-US" dirty="0"/>
              <a:t>element is </a:t>
            </a:r>
            <a:r>
              <a:rPr lang="en-US" dirty="0">
                <a:solidFill>
                  <a:srgbClr val="FFFF00"/>
                </a:solidFill>
              </a:rPr>
              <a:t>optimized for video files</a:t>
            </a:r>
            <a:r>
              <a:rPr lang="en-US" dirty="0"/>
              <a:t>, offering similar playback controls as </a:t>
            </a:r>
            <a:r>
              <a:rPr lang="en-US" b="1" dirty="0"/>
              <a:t>&lt;audio&gt;</a:t>
            </a:r>
            <a:r>
              <a:rPr lang="en-US" dirty="0"/>
              <a:t>.</a:t>
            </a:r>
          </a:p>
          <a:p>
            <a:pPr>
              <a:lnSpc>
                <a:spcPct val="150000"/>
              </a:lnSpc>
            </a:pPr>
            <a:r>
              <a:rPr lang="en-US" dirty="0"/>
              <a:t>Example:</a:t>
            </a:r>
          </a:p>
          <a:p>
            <a:endParaRPr lang="en-US" dirty="0"/>
          </a:p>
        </p:txBody>
      </p:sp>
      <p:sp>
        <p:nvSpPr>
          <p:cNvPr id="5" name="Date Placeholder 4">
            <a:extLst>
              <a:ext uri="{FF2B5EF4-FFF2-40B4-BE49-F238E27FC236}">
                <a16:creationId xmlns:a16="http://schemas.microsoft.com/office/drawing/2014/main" id="{0DA7F245-C5EE-B79B-0025-2EA6654FBAF8}"/>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975AE0A-CA98-54C9-5235-205439E32068}"/>
              </a:ext>
            </a:extLst>
          </p:cNvPr>
          <p:cNvSpPr>
            <a:spLocks noGrp="1"/>
          </p:cNvSpPr>
          <p:nvPr>
            <p:ph type="sldNum" sz="quarter" idx="12"/>
          </p:nvPr>
        </p:nvSpPr>
        <p:spPr/>
        <p:txBody>
          <a:bodyPr/>
          <a:lstStyle/>
          <a:p>
            <a:fld id="{B6F15528-21DE-4FAA-801E-634DDDAF4B2B}" type="slidenum">
              <a:rPr lang="en-US" smtClean="0"/>
              <a:t>83</a:t>
            </a:fld>
            <a:endParaRPr lang="en-US"/>
          </a:p>
        </p:txBody>
      </p:sp>
      <p:sp>
        <p:nvSpPr>
          <p:cNvPr id="4" name="Rectangle 3">
            <a:extLst>
              <a:ext uri="{FF2B5EF4-FFF2-40B4-BE49-F238E27FC236}">
                <a16:creationId xmlns:a16="http://schemas.microsoft.com/office/drawing/2014/main" id="{683A998C-DD76-6E5E-AE66-C2D8102DD5EC}"/>
              </a:ext>
            </a:extLst>
          </p:cNvPr>
          <p:cNvSpPr/>
          <p:nvPr/>
        </p:nvSpPr>
        <p:spPr>
          <a:xfrm>
            <a:off x="1600200" y="3889375"/>
            <a:ext cx="9601200" cy="2438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&lt;video</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"640"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"360"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controls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&lt;source</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&lt;source</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video.webm</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a:t>
            </a:r>
            <a:r>
              <a:rPr lang="en-US" b="0" dirty="0" err="1">
                <a:solidFill>
                  <a:srgbClr val="0000FF"/>
                </a:solidFill>
                <a:effectLst/>
                <a:latin typeface="Consolas" panose="020B0609020204030204" pitchFamily="49" charset="0"/>
              </a:rPr>
              <a:t>webm</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dirty="0">
                <a:solidFill>
                  <a:srgbClr val="000000"/>
                </a:solidFill>
                <a:latin typeface="Consolas" panose="020B0609020204030204" pitchFamily="49" charset="0"/>
              </a:rPr>
              <a:t>	</a:t>
            </a:r>
            <a:r>
              <a:rPr lang="en-US" b="0" dirty="0">
                <a:solidFill>
                  <a:srgbClr val="800000"/>
                </a:solidFill>
                <a:effectLst/>
                <a:latin typeface="Consolas" panose="020B0609020204030204" pitchFamily="49" charset="0"/>
              </a:rPr>
              <a:t>&lt;/video&gt;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678606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BE17-BAC1-184C-A731-B77ECFCE646E}"/>
              </a:ext>
            </a:extLst>
          </p:cNvPr>
          <p:cNvSpPr>
            <a:spLocks noGrp="1"/>
          </p:cNvSpPr>
          <p:nvPr>
            <p:ph type="title"/>
          </p:nvPr>
        </p:nvSpPr>
        <p:spPr/>
        <p:txBody>
          <a:bodyPr/>
          <a:lstStyle/>
          <a:p>
            <a:r>
              <a:rPr lang="en-US" dirty="0"/>
              <a:t>&lt;audio&gt; Element</a:t>
            </a:r>
          </a:p>
        </p:txBody>
      </p:sp>
      <p:sp>
        <p:nvSpPr>
          <p:cNvPr id="3" name="Content Placeholder 2">
            <a:extLst>
              <a:ext uri="{FF2B5EF4-FFF2-40B4-BE49-F238E27FC236}">
                <a16:creationId xmlns:a16="http://schemas.microsoft.com/office/drawing/2014/main" id="{0D583194-FDBC-BF67-48EA-5FD46D9E8E82}"/>
              </a:ext>
            </a:extLst>
          </p:cNvPr>
          <p:cNvSpPr>
            <a:spLocks noGrp="1"/>
          </p:cNvSpPr>
          <p:nvPr>
            <p:ph idx="1"/>
          </p:nvPr>
        </p:nvSpPr>
        <p:spPr/>
        <p:txBody>
          <a:bodyPr/>
          <a:lstStyle/>
          <a:p>
            <a:pPr defTabSz="91440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Attributes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controls</a:t>
            </a:r>
            <a:r>
              <a:rPr kumimoji="0" lang="en-US" altLang="en-US" b="0" i="0" u="none" strike="noStrike" cap="none" normalizeH="0" baseline="0" dirty="0">
                <a:ln>
                  <a:noFill/>
                </a:ln>
                <a:solidFill>
                  <a:schemeClr val="tx1"/>
                </a:solidFill>
                <a:effectLst/>
              </a:rPr>
              <a:t>: Shows video playback controls.</a:t>
            </a:r>
            <a:endParaRPr kumimoji="0" lang="en-US" altLang="en-US" b="0" i="0" u="none" strike="noStrike" cap="none" normalizeH="0" baseline="0" dirty="0">
              <a:ln>
                <a:noFill/>
              </a:ln>
              <a:solidFill>
                <a:schemeClr val="tx1"/>
              </a:solidFill>
              <a:effectLst/>
              <a:latin typeface="Arial" panose="020B0604020202020204" pitchFamily="34" charset="0"/>
            </a:endParaRP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autoplay</a:t>
            </a:r>
            <a:r>
              <a:rPr kumimoji="0" lang="en-US" altLang="en-US" b="0" i="0" u="none" strike="noStrike" cap="none" normalizeH="0" baseline="0" dirty="0">
                <a:ln>
                  <a:noFill/>
                </a:ln>
                <a:solidFill>
                  <a:schemeClr val="tx1"/>
                </a:solidFill>
                <a:effectLst/>
              </a:rPr>
              <a:t>: Starts the video automatically.</a:t>
            </a:r>
            <a:endParaRPr kumimoji="0" lang="en-US" altLang="en-US" b="0" i="0" u="none" strike="noStrike" cap="none" normalizeH="0" baseline="0" dirty="0">
              <a:ln>
                <a:noFill/>
              </a:ln>
              <a:solidFill>
                <a:schemeClr val="tx1"/>
              </a:solidFill>
              <a:effectLst/>
              <a:latin typeface="Arial" panose="020B0604020202020204" pitchFamily="34" charset="0"/>
            </a:endParaRP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loop</a:t>
            </a:r>
            <a:r>
              <a:rPr kumimoji="0" lang="en-US" altLang="en-US" b="0" i="0" u="none" strike="noStrike" cap="none" normalizeH="0" baseline="0" dirty="0">
                <a:ln>
                  <a:noFill/>
                </a:ln>
                <a:solidFill>
                  <a:schemeClr val="tx1"/>
                </a:solidFill>
                <a:effectLst/>
              </a:rPr>
              <a:t>: Repeats the video.</a:t>
            </a:r>
            <a:endParaRPr kumimoji="0" lang="en-US" altLang="en-US" b="0" i="0" u="none" strike="noStrike" cap="none" normalizeH="0" baseline="0" dirty="0">
              <a:ln>
                <a:noFill/>
              </a:ln>
              <a:solidFill>
                <a:schemeClr val="tx1"/>
              </a:solidFill>
              <a:effectLst/>
              <a:latin typeface="Arial" panose="020B0604020202020204" pitchFamily="34" charset="0"/>
            </a:endParaRPr>
          </a:p>
          <a:p>
            <a:pPr marL="685800" lvl="1" defTabSz="914400" eaLnBrk="0" fontAlgn="base" hangingPunct="0">
              <a:lnSpc>
                <a:spcPct val="150000"/>
              </a:lnSpc>
              <a:spcBef>
                <a:spcPct val="0"/>
              </a:spcBef>
              <a:spcAft>
                <a:spcPct val="0"/>
              </a:spcAft>
              <a:buClrTx/>
              <a:buSzTx/>
              <a:buFont typeface="Courier New" panose="02070309020205020404" pitchFamily="49" charset="0"/>
              <a:buChar char="o"/>
            </a:pPr>
            <a:r>
              <a:rPr kumimoji="0" lang="en-US" altLang="en-US" b="0" i="0" u="none" strike="noStrike" cap="none" normalizeH="0" baseline="0" dirty="0">
                <a:ln>
                  <a:noFill/>
                </a:ln>
                <a:solidFill>
                  <a:schemeClr val="tx1"/>
                </a:solidFill>
                <a:effectLst/>
                <a:latin typeface="Arial Unicode MS"/>
              </a:rPr>
              <a:t>poster</a:t>
            </a:r>
            <a:r>
              <a:rPr kumimoji="0" lang="en-US" altLang="en-US" b="0" i="0" u="none" strike="noStrike" cap="none" normalizeH="0" baseline="0" dirty="0">
                <a:ln>
                  <a:noFill/>
                </a:ln>
                <a:solidFill>
                  <a:schemeClr val="tx1"/>
                </a:solidFill>
                <a:effectLst/>
              </a:rPr>
              <a:t>: URL of an image to show before the video plays.</a:t>
            </a:r>
            <a:endParaRPr kumimoji="0" lang="en-US" altLang="en-US"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DFE3EF69-5376-9F94-3EA3-912915D57CCE}"/>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312F30B3-1601-F502-DCFE-66036BBB11DB}"/>
              </a:ext>
            </a:extLst>
          </p:cNvPr>
          <p:cNvSpPr>
            <a:spLocks noGrp="1"/>
          </p:cNvSpPr>
          <p:nvPr>
            <p:ph type="sldNum" sz="quarter" idx="12"/>
          </p:nvPr>
        </p:nvSpPr>
        <p:spPr/>
        <p:txBody>
          <a:bodyPr/>
          <a:lstStyle/>
          <a:p>
            <a:fld id="{B6F15528-21DE-4FAA-801E-634DDDAF4B2B}" type="slidenum">
              <a:rPr lang="en-US" smtClean="0"/>
              <a:t>84</a:t>
            </a:fld>
            <a:endParaRPr lang="en-US"/>
          </a:p>
        </p:txBody>
      </p:sp>
    </p:spTree>
    <p:extLst>
      <p:ext uri="{BB962C8B-B14F-4D97-AF65-F5344CB8AC3E}">
        <p14:creationId xmlns:p14="http://schemas.microsoft.com/office/powerpoint/2010/main" val="407121015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2AA0D-BAA2-E5BF-8561-5C8BDC486BD5}"/>
              </a:ext>
            </a:extLst>
          </p:cNvPr>
          <p:cNvSpPr>
            <a:spLocks noGrp="1"/>
          </p:cNvSpPr>
          <p:nvPr>
            <p:ph type="title"/>
          </p:nvPr>
        </p:nvSpPr>
        <p:spPr/>
        <p:txBody>
          <a:bodyPr/>
          <a:lstStyle/>
          <a:p>
            <a:r>
              <a:rPr lang="en-US" sz="3600" dirty="0"/>
              <a:t>Embedding Video from Other Websites</a:t>
            </a:r>
          </a:p>
        </p:txBody>
      </p:sp>
      <p:sp>
        <p:nvSpPr>
          <p:cNvPr id="3" name="Content Placeholder 2">
            <a:extLst>
              <a:ext uri="{FF2B5EF4-FFF2-40B4-BE49-F238E27FC236}">
                <a16:creationId xmlns:a16="http://schemas.microsoft.com/office/drawing/2014/main" id="{0D469F2C-11FA-63D4-A593-4F0D9C83DA8C}"/>
              </a:ext>
            </a:extLst>
          </p:cNvPr>
          <p:cNvSpPr>
            <a:spLocks noGrp="1"/>
          </p:cNvSpPr>
          <p:nvPr>
            <p:ph idx="1"/>
          </p:nvPr>
        </p:nvSpPr>
        <p:spPr/>
        <p:txBody>
          <a:bodyPr/>
          <a:lstStyle/>
          <a:p>
            <a:pPr defTabSz="91440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Many websites, such as </a:t>
            </a:r>
            <a:r>
              <a:rPr kumimoji="0" lang="en-US" altLang="en-US" sz="1800" b="0" i="0" u="none" strike="noStrike" cap="none" normalizeH="0" baseline="0" dirty="0">
                <a:ln>
                  <a:noFill/>
                </a:ln>
                <a:solidFill>
                  <a:srgbClr val="FFFF00"/>
                </a:solidFill>
                <a:effectLst/>
                <a:latin typeface="Arial" panose="020B0604020202020204" pitchFamily="34" charset="0"/>
              </a:rPr>
              <a:t>YouTube and Vimeo, allow embedding their videos directly with </a:t>
            </a:r>
            <a:r>
              <a:rPr kumimoji="0" lang="en-US" altLang="en-US" sz="1800" b="0" i="0" u="none" strike="noStrike" cap="none" normalizeH="0" baseline="0" dirty="0">
                <a:ln>
                  <a:noFill/>
                </a:ln>
                <a:solidFill>
                  <a:srgbClr val="FFFF00"/>
                </a:solidFill>
                <a:effectLst/>
                <a:latin typeface="Arial Unicode MS"/>
              </a:rPr>
              <a:t>&lt;</a:t>
            </a:r>
            <a:r>
              <a:rPr kumimoji="0" lang="en-US" altLang="en-US" sz="1800" b="0" i="0" u="none" strike="noStrike" cap="none" normalizeH="0" baseline="0" dirty="0" err="1">
                <a:ln>
                  <a:noFill/>
                </a:ln>
                <a:solidFill>
                  <a:srgbClr val="FFFF00"/>
                </a:solidFill>
                <a:effectLst/>
                <a:latin typeface="Arial Unicode MS"/>
              </a:rPr>
              <a:t>iframe</a:t>
            </a:r>
            <a:r>
              <a:rPr kumimoji="0" lang="en-US" altLang="en-US" sz="1800" b="0" i="0" u="none" strike="noStrike" cap="none" normalizeH="0" baseline="0" dirty="0">
                <a:ln>
                  <a:noFill/>
                </a:ln>
                <a:solidFill>
                  <a:srgbClr val="FFFF00"/>
                </a:solidFill>
                <a:effectLst/>
                <a:latin typeface="Arial Unicode MS"/>
              </a:rPr>
              <a:t>&gt;</a:t>
            </a:r>
            <a:r>
              <a:rPr kumimoji="0" lang="en-US" altLang="en-US" sz="1800" b="0" i="0" u="none" strike="noStrike" cap="none" normalizeH="0" baseline="0" dirty="0">
                <a:ln>
                  <a:noFill/>
                </a:ln>
                <a:solidFill>
                  <a:srgbClr val="FFFF00"/>
                </a:solidFill>
                <a:effectLst/>
              </a:rPr>
              <a:t> or </a:t>
            </a:r>
            <a:r>
              <a:rPr kumimoji="0" lang="en-US" altLang="en-US" sz="1800" b="0" i="0" u="none" strike="noStrike" cap="none" normalizeH="0" baseline="0" dirty="0">
                <a:ln>
                  <a:noFill/>
                </a:ln>
                <a:solidFill>
                  <a:srgbClr val="FFFF00"/>
                </a:solidFill>
                <a:effectLst/>
                <a:latin typeface="Arial Unicode MS"/>
              </a:rPr>
              <a:t>&lt;embed&gt;</a:t>
            </a:r>
            <a:r>
              <a:rPr kumimoji="0" lang="en-US" altLang="en-US" sz="1800" b="0" i="0" u="none" strike="noStrike" cap="none" normalizeH="0" baseline="0" dirty="0">
                <a:ln>
                  <a:noFill/>
                </a:ln>
                <a:solidFill>
                  <a:srgbClr val="FFFF00"/>
                </a:solidFill>
                <a:effectLst/>
              </a:rPr>
              <a:t> code</a:t>
            </a:r>
            <a:r>
              <a:rPr kumimoji="0" lang="en-US" altLang="en-US" sz="1800" b="0" i="0" u="none" strike="noStrike" cap="none" normalizeH="0" baseline="0" dirty="0">
                <a:ln>
                  <a:noFill/>
                </a:ln>
                <a:solidFill>
                  <a:schemeClr val="tx1"/>
                </a:solidFill>
                <a:effectLst/>
              </a:rPr>
              <a:t>, which they provide.</a:t>
            </a:r>
            <a:endParaRPr lang="en-US" altLang="en-US" sz="1800" dirty="0">
              <a:latin typeface="Arial" panose="020B0604020202020204" pitchFamily="34" charset="0"/>
            </a:endParaRPr>
          </a:p>
          <a:p>
            <a:pPr defTabSz="91440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Example (YouTube)</a:t>
            </a:r>
            <a:r>
              <a:rPr kumimoji="0" lang="en-US" altLang="en-US" sz="1800" b="0" i="0" u="none" strike="noStrike" cap="none" normalizeH="0" baseline="0" dirty="0">
                <a:ln>
                  <a:noFill/>
                </a:ln>
                <a:solidFill>
                  <a:schemeClr val="tx1"/>
                </a:solidFill>
                <a:effectLst/>
                <a:latin typeface="Arial" panose="020B0604020202020204" pitchFamily="34" charset="0"/>
              </a:rPr>
              <a:t>:</a:t>
            </a:r>
          </a:p>
          <a:p>
            <a:pPr defTabSz="914400" eaLnBrk="0" fontAlgn="base" hangingPunct="0">
              <a:lnSpc>
                <a:spcPct val="15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dirty="0"/>
          </a:p>
        </p:txBody>
      </p:sp>
      <p:sp>
        <p:nvSpPr>
          <p:cNvPr id="4" name="Date Placeholder 3">
            <a:extLst>
              <a:ext uri="{FF2B5EF4-FFF2-40B4-BE49-F238E27FC236}">
                <a16:creationId xmlns:a16="http://schemas.microsoft.com/office/drawing/2014/main" id="{81D093D6-9F51-459A-DF07-8B0D25E006A7}"/>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76E13F5A-243D-4FC8-C3EB-EBA8FE001509}"/>
              </a:ext>
            </a:extLst>
          </p:cNvPr>
          <p:cNvSpPr>
            <a:spLocks noGrp="1"/>
          </p:cNvSpPr>
          <p:nvPr>
            <p:ph type="sldNum" sz="quarter" idx="12"/>
          </p:nvPr>
        </p:nvSpPr>
        <p:spPr/>
        <p:txBody>
          <a:bodyPr/>
          <a:lstStyle/>
          <a:p>
            <a:fld id="{B6F15528-21DE-4FAA-801E-634DDDAF4B2B}" type="slidenum">
              <a:rPr lang="en-US" smtClean="0"/>
              <a:t>85</a:t>
            </a:fld>
            <a:endParaRPr lang="en-US"/>
          </a:p>
        </p:txBody>
      </p:sp>
      <p:sp>
        <p:nvSpPr>
          <p:cNvPr id="5" name="Rectangle 4">
            <a:extLst>
              <a:ext uri="{FF2B5EF4-FFF2-40B4-BE49-F238E27FC236}">
                <a16:creationId xmlns:a16="http://schemas.microsoft.com/office/drawing/2014/main" id="{C8288A6A-DD1B-0D59-DABF-5F750DE9D33F}"/>
              </a:ext>
            </a:extLst>
          </p:cNvPr>
          <p:cNvSpPr/>
          <p:nvPr/>
        </p:nvSpPr>
        <p:spPr>
          <a:xfrm>
            <a:off x="1600200" y="3660775"/>
            <a:ext cx="9525000" cy="3048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iframe</a:t>
            </a:r>
            <a:r>
              <a:rPr lang="en-US" b="0" dirty="0">
                <a:solidFill>
                  <a:srgbClr val="000000"/>
                </a:solidFill>
                <a:effectLst/>
                <a:latin typeface="Consolas" panose="020B0609020204030204" pitchFamily="49" charset="0"/>
              </a:rPr>
              <a:t> </a:t>
            </a:r>
          </a:p>
          <a:p>
            <a:pPr lvl="1"/>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"560"</a:t>
            </a:r>
            <a:r>
              <a:rPr lang="en-US" b="0" dirty="0">
                <a:solidFill>
                  <a:srgbClr val="000000"/>
                </a:solidFill>
                <a:effectLst/>
                <a:latin typeface="Consolas" panose="020B0609020204030204" pitchFamily="49" charset="0"/>
              </a:rPr>
              <a:t> </a:t>
            </a:r>
          </a:p>
          <a:p>
            <a:pPr lvl="1"/>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"315"</a:t>
            </a:r>
            <a:r>
              <a:rPr lang="en-US" b="0" dirty="0">
                <a:solidFill>
                  <a:srgbClr val="000000"/>
                </a:solidFill>
                <a:effectLst/>
                <a:latin typeface="Consolas" panose="020B0609020204030204" pitchFamily="49" charset="0"/>
              </a:rPr>
              <a:t> </a:t>
            </a:r>
          </a:p>
          <a:p>
            <a:pPr lvl="1"/>
            <a:r>
              <a:rPr lang="en-US" b="0" dirty="0" err="1">
                <a:solidFill>
                  <a:srgbClr val="E50000"/>
                </a:solidFill>
                <a:effectLst/>
                <a:latin typeface="Consolas" panose="020B0609020204030204" pitchFamily="49" charset="0"/>
              </a:rPr>
              <a:t>src</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"https://www.youtube.com/embed/VIDEO_ID"</a:t>
            </a:r>
            <a:r>
              <a:rPr lang="en-US" b="0" dirty="0">
                <a:solidFill>
                  <a:srgbClr val="000000"/>
                </a:solidFill>
                <a:effectLst/>
                <a:latin typeface="Consolas" panose="020B0609020204030204" pitchFamily="49" charset="0"/>
              </a:rPr>
              <a:t> </a:t>
            </a:r>
          </a:p>
          <a:p>
            <a:pPr lvl="1"/>
            <a:r>
              <a:rPr lang="en-US" b="0" dirty="0">
                <a:solidFill>
                  <a:srgbClr val="E50000"/>
                </a:solidFill>
                <a:effectLst/>
                <a:latin typeface="Consolas" panose="020B0609020204030204" pitchFamily="49" charset="0"/>
              </a:rPr>
              <a:t>frameborder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pPr lvl="1"/>
            <a:r>
              <a:rPr lang="en-US" b="0" dirty="0" err="1">
                <a:solidFill>
                  <a:srgbClr val="E50000"/>
                </a:solidFill>
                <a:effectLst/>
                <a:latin typeface="Consolas" panose="020B0609020204030204" pitchFamily="49" charset="0"/>
              </a:rPr>
              <a:t>Allowfullscreen</a:t>
            </a:r>
            <a:endParaRPr lang="en-US" b="0" dirty="0">
              <a:solidFill>
                <a:srgbClr val="E50000"/>
              </a:solidFill>
              <a:effectLst/>
              <a:latin typeface="Consolas" panose="020B0609020204030204" pitchFamily="49" charset="0"/>
            </a:endParaRPr>
          </a:p>
          <a:p>
            <a:pPr lvl="1"/>
            <a:r>
              <a:rPr lang="en-US" b="0" dirty="0">
                <a:solidFill>
                  <a:srgbClr val="800000"/>
                </a:solidFill>
                <a:effectLst/>
                <a:latin typeface="Consolas" panose="020B0609020204030204" pitchFamily="49" charset="0"/>
              </a:rPr>
              <a:t>&gt;&lt;/</a:t>
            </a:r>
            <a:r>
              <a:rPr lang="en-US" b="0" dirty="0" err="1">
                <a:solidFill>
                  <a:srgbClr val="800000"/>
                </a:solidFill>
                <a:effectLst/>
                <a:latin typeface="Consolas" panose="020B0609020204030204" pitchFamily="49" charset="0"/>
              </a:rPr>
              <a:t>iframe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1964BAC-1475-9E7B-EABA-A2F71849C2BA}"/>
              </a:ext>
            </a:extLst>
          </p:cNvPr>
          <p:cNvSpPr txBox="1"/>
          <p:nvPr/>
        </p:nvSpPr>
        <p:spPr>
          <a:xfrm>
            <a:off x="1828800" y="6274566"/>
            <a:ext cx="9296400" cy="369332"/>
          </a:xfrm>
          <a:prstGeom prst="rect">
            <a:avLst/>
          </a:prstGeom>
          <a:noFill/>
        </p:spPr>
        <p:txBody>
          <a:bodyPr wrap="square">
            <a:spAutoFit/>
          </a:bodyPr>
          <a:lstStyle/>
          <a:p>
            <a:r>
              <a:rPr lang="en-US" dirty="0">
                <a:solidFill>
                  <a:schemeClr val="bg1"/>
                </a:solidFill>
                <a:latin typeface="Consolas" panose="020B0609020204030204" pitchFamily="49" charset="0"/>
              </a:rPr>
              <a:t>NOTE: Replace "VIDEO_ID" with the actual ID of the YouTube video.</a:t>
            </a:r>
          </a:p>
        </p:txBody>
      </p:sp>
    </p:spTree>
    <p:extLst>
      <p:ext uri="{BB962C8B-B14F-4D97-AF65-F5344CB8AC3E}">
        <p14:creationId xmlns:p14="http://schemas.microsoft.com/office/powerpoint/2010/main" val="297494108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05EE2-5D50-B644-1C42-EE8C0F057BB4}"/>
              </a:ext>
            </a:extLst>
          </p:cNvPr>
          <p:cNvSpPr>
            <a:spLocks noGrp="1"/>
          </p:cNvSpPr>
          <p:nvPr>
            <p:ph type="title"/>
          </p:nvPr>
        </p:nvSpPr>
        <p:spPr/>
        <p:txBody>
          <a:bodyPr/>
          <a:lstStyle/>
          <a:p>
            <a:r>
              <a:rPr lang="en-US" sz="3600" dirty="0"/>
              <a:t>Initializing an Object using the &lt;param&gt; Element</a:t>
            </a:r>
          </a:p>
        </p:txBody>
      </p:sp>
      <p:sp>
        <p:nvSpPr>
          <p:cNvPr id="3" name="Content Placeholder 2">
            <a:extLst>
              <a:ext uri="{FF2B5EF4-FFF2-40B4-BE49-F238E27FC236}">
                <a16:creationId xmlns:a16="http://schemas.microsoft.com/office/drawing/2014/main" id="{38977179-620A-5BDC-D4A3-325E6A9BC118}"/>
              </a:ext>
            </a:extLst>
          </p:cNvPr>
          <p:cNvSpPr>
            <a:spLocks noGrp="1"/>
          </p:cNvSpPr>
          <p:nvPr>
            <p:ph idx="1"/>
          </p:nvPr>
        </p:nvSpPr>
        <p:spPr/>
        <p:txBody>
          <a:bodyPr/>
          <a:lstStyle/>
          <a:p>
            <a:r>
              <a:rPr lang="en-US" dirty="0"/>
              <a:t>The </a:t>
            </a:r>
            <a:r>
              <a:rPr lang="en-US" b="1" dirty="0"/>
              <a:t>&lt;param&gt; </a:t>
            </a:r>
            <a:r>
              <a:rPr lang="en-US" dirty="0"/>
              <a:t>tag is used inside </a:t>
            </a:r>
            <a:r>
              <a:rPr lang="en-US" b="1" dirty="0"/>
              <a:t>&lt;object&gt; </a:t>
            </a:r>
            <a:r>
              <a:rPr lang="en-US" dirty="0"/>
              <a:t>to </a:t>
            </a:r>
            <a:r>
              <a:rPr lang="en-US" dirty="0">
                <a:solidFill>
                  <a:srgbClr val="FFFF00"/>
                </a:solidFill>
              </a:rPr>
              <a:t>specify parameters for multimedia files</a:t>
            </a:r>
            <a:r>
              <a:rPr lang="en-US" dirty="0"/>
              <a:t>.</a:t>
            </a:r>
          </a:p>
          <a:p>
            <a:r>
              <a:rPr lang="en-US" dirty="0"/>
              <a:t>Example:</a:t>
            </a:r>
          </a:p>
        </p:txBody>
      </p:sp>
      <p:sp>
        <p:nvSpPr>
          <p:cNvPr id="5" name="Date Placeholder 4">
            <a:extLst>
              <a:ext uri="{FF2B5EF4-FFF2-40B4-BE49-F238E27FC236}">
                <a16:creationId xmlns:a16="http://schemas.microsoft.com/office/drawing/2014/main" id="{A3CFA813-B99D-5319-94FF-5C7724BC44F6}"/>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F81D263F-C052-ED86-86DB-6E12E781E23C}"/>
              </a:ext>
            </a:extLst>
          </p:cNvPr>
          <p:cNvSpPr>
            <a:spLocks noGrp="1"/>
          </p:cNvSpPr>
          <p:nvPr>
            <p:ph type="sldNum" sz="quarter" idx="12"/>
          </p:nvPr>
        </p:nvSpPr>
        <p:spPr/>
        <p:txBody>
          <a:bodyPr/>
          <a:lstStyle/>
          <a:p>
            <a:fld id="{B6F15528-21DE-4FAA-801E-634DDDAF4B2B}" type="slidenum">
              <a:rPr lang="en-US" smtClean="0"/>
              <a:t>86</a:t>
            </a:fld>
            <a:endParaRPr lang="en-US"/>
          </a:p>
        </p:txBody>
      </p:sp>
      <p:sp>
        <p:nvSpPr>
          <p:cNvPr id="4" name="Rectangle 3">
            <a:extLst>
              <a:ext uri="{FF2B5EF4-FFF2-40B4-BE49-F238E27FC236}">
                <a16:creationId xmlns:a16="http://schemas.microsoft.com/office/drawing/2014/main" id="{BD17FF38-BE60-D455-C7F0-E79E5E8013C1}"/>
              </a:ext>
            </a:extLst>
          </p:cNvPr>
          <p:cNvSpPr/>
          <p:nvPr/>
        </p:nvSpPr>
        <p:spPr>
          <a:xfrm>
            <a:off x="1600200" y="3432175"/>
            <a:ext cx="9601200" cy="282201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&lt;object</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data</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type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"video/mp4"</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width</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"640"</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height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"360"</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&lt;param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"autoplay"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&lt;param</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"loop"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value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"true"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Your browser does not support this multimedia content.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&lt;/object&gt;</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1133144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44807" y="2863051"/>
            <a:ext cx="1302385" cy="577215"/>
          </a:xfrm>
          <a:prstGeom prst="rect">
            <a:avLst/>
          </a:prstGeom>
        </p:spPr>
        <p:txBody>
          <a:bodyPr vert="horz" wrap="square" lIns="0" tIns="15240" rIns="0" bIns="0" rtlCol="0">
            <a:spAutoFit/>
          </a:bodyPr>
          <a:lstStyle/>
          <a:p>
            <a:pPr marL="12700">
              <a:lnSpc>
                <a:spcPct val="100000"/>
              </a:lnSpc>
              <a:spcBef>
                <a:spcPts val="120"/>
              </a:spcBef>
            </a:pPr>
            <a:r>
              <a:rPr sz="3600" b="1" spc="120" dirty="0"/>
              <a:t>D</a:t>
            </a:r>
            <a:r>
              <a:rPr sz="3600" b="1" spc="105" dirty="0"/>
              <a:t>a</a:t>
            </a:r>
            <a:r>
              <a:rPr sz="3600" b="1" spc="-190" dirty="0"/>
              <a:t>y</a:t>
            </a:r>
            <a:r>
              <a:rPr sz="3600" b="1" spc="-335" dirty="0"/>
              <a:t> </a:t>
            </a:r>
            <a:r>
              <a:rPr sz="3600" b="1" spc="-285" dirty="0"/>
              <a:t>7</a:t>
            </a:r>
            <a:endParaRPr sz="3600" b="1" dirty="0"/>
          </a:p>
        </p:txBody>
      </p:sp>
      <p:sp>
        <p:nvSpPr>
          <p:cNvPr id="4" name="Date Placeholder 3">
            <a:extLst>
              <a:ext uri="{FF2B5EF4-FFF2-40B4-BE49-F238E27FC236}">
                <a16:creationId xmlns:a16="http://schemas.microsoft.com/office/drawing/2014/main" id="{C03DCABE-1781-2AD8-E005-0A1CF7167E96}"/>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DBB05BA2-0860-AE17-8E3C-EB7792823692}"/>
              </a:ext>
            </a:extLst>
          </p:cNvPr>
          <p:cNvSpPr>
            <a:spLocks noGrp="1"/>
          </p:cNvSpPr>
          <p:nvPr>
            <p:ph type="sldNum" sz="quarter" idx="12"/>
          </p:nvPr>
        </p:nvSpPr>
        <p:spPr>
          <a:xfrm>
            <a:off x="10384239" y="307975"/>
            <a:ext cx="838199" cy="768398"/>
          </a:xfrm>
        </p:spPr>
        <p:txBody>
          <a:bodyPr/>
          <a:lstStyle/>
          <a:p>
            <a:fld id="{B6F15528-21DE-4FAA-801E-634DDDAF4B2B}" type="slidenum">
              <a:rPr lang="en-US" smtClean="0"/>
              <a:t>87</a:t>
            </a:fld>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82C2A14-196E-39E7-834E-702ED1DBB49C}"/>
              </a:ext>
            </a:extLst>
          </p:cNvPr>
          <p:cNvPicPr>
            <a:picLocks noChangeAspect="1"/>
          </p:cNvPicPr>
          <p:nvPr/>
        </p:nvPicPr>
        <p:blipFill>
          <a:blip r:embed="rId3"/>
          <a:stretch>
            <a:fillRect/>
          </a:stretch>
        </p:blipFill>
        <p:spPr>
          <a:xfrm>
            <a:off x="1295400" y="1527175"/>
            <a:ext cx="9067800" cy="4757732"/>
          </a:xfrm>
          <a:prstGeom prst="rect">
            <a:avLst/>
          </a:prstGeom>
        </p:spPr>
      </p:pic>
      <p:sp>
        <p:nvSpPr>
          <p:cNvPr id="8" name="Date Placeholder 7">
            <a:extLst>
              <a:ext uri="{FF2B5EF4-FFF2-40B4-BE49-F238E27FC236}">
                <a16:creationId xmlns:a16="http://schemas.microsoft.com/office/drawing/2014/main" id="{CBC9CC50-1308-37C0-D153-45932D3F7B7A}"/>
              </a:ext>
            </a:extLst>
          </p:cNvPr>
          <p:cNvSpPr>
            <a:spLocks noGrp="1"/>
          </p:cNvSpPr>
          <p:nvPr>
            <p:ph type="dt" sz="half" idx="10"/>
          </p:nvPr>
        </p:nvSpPr>
        <p:spPr/>
        <p:txBody>
          <a:bodyPr/>
          <a:lstStyle/>
          <a:p>
            <a:r>
              <a:rPr lang="en-US"/>
              <a:t>11/16/2024</a:t>
            </a:r>
          </a:p>
        </p:txBody>
      </p:sp>
      <p:sp>
        <p:nvSpPr>
          <p:cNvPr id="9" name="Slide Number Placeholder 8">
            <a:extLst>
              <a:ext uri="{FF2B5EF4-FFF2-40B4-BE49-F238E27FC236}">
                <a16:creationId xmlns:a16="http://schemas.microsoft.com/office/drawing/2014/main" id="{49736578-8D48-2B3D-41F5-FA98DB623BFB}"/>
              </a:ext>
            </a:extLst>
          </p:cNvPr>
          <p:cNvSpPr>
            <a:spLocks noGrp="1"/>
          </p:cNvSpPr>
          <p:nvPr>
            <p:ph type="sldNum" sz="quarter" idx="12"/>
          </p:nvPr>
        </p:nvSpPr>
        <p:spPr/>
        <p:txBody>
          <a:bodyPr/>
          <a:lstStyle/>
          <a:p>
            <a:fld id="{B6F15528-21DE-4FAA-801E-634DDDAF4B2B}" type="slidenum">
              <a:rPr lang="en-US" smtClean="0"/>
              <a:t>88</a:t>
            </a:fld>
            <a:endParaRPr lang="en-US"/>
          </a:p>
        </p:txBody>
      </p:sp>
    </p:spTree>
    <p:extLst>
      <p:ext uri="{BB962C8B-B14F-4D97-AF65-F5344CB8AC3E}">
        <p14:creationId xmlns:p14="http://schemas.microsoft.com/office/powerpoint/2010/main" val="354311221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5B020-A803-EA1C-8FF4-1A005F0A87DE}"/>
              </a:ext>
            </a:extLst>
          </p:cNvPr>
          <p:cNvSpPr>
            <a:spLocks noGrp="1"/>
          </p:cNvSpPr>
          <p:nvPr>
            <p:ph type="title"/>
          </p:nvPr>
        </p:nvSpPr>
        <p:spPr/>
        <p:txBody>
          <a:bodyPr/>
          <a:lstStyle/>
          <a:p>
            <a:r>
              <a:rPr lang="en-US" dirty="0"/>
              <a:t>2.5 HTML Tables</a:t>
            </a:r>
          </a:p>
        </p:txBody>
      </p:sp>
      <p:sp>
        <p:nvSpPr>
          <p:cNvPr id="3" name="Content Placeholder 2">
            <a:extLst>
              <a:ext uri="{FF2B5EF4-FFF2-40B4-BE49-F238E27FC236}">
                <a16:creationId xmlns:a16="http://schemas.microsoft.com/office/drawing/2014/main" id="{41D20388-6001-6A78-8926-829CC7744474}"/>
              </a:ext>
            </a:extLst>
          </p:cNvPr>
          <p:cNvSpPr>
            <a:spLocks noGrp="1"/>
          </p:cNvSpPr>
          <p:nvPr>
            <p:ph idx="1"/>
          </p:nvPr>
        </p:nvSpPr>
        <p:spPr/>
        <p:txBody>
          <a:bodyPr>
            <a:normAutofit/>
          </a:bodyPr>
          <a:lstStyle/>
          <a:p>
            <a:pPr>
              <a:lnSpc>
                <a:spcPct val="150000"/>
              </a:lnSpc>
            </a:pPr>
            <a:r>
              <a:rPr lang="en-US" dirty="0"/>
              <a:t>The HTML tables </a:t>
            </a:r>
            <a:r>
              <a:rPr lang="en-US" dirty="0">
                <a:solidFill>
                  <a:srgbClr val="FFFF00"/>
                </a:solidFill>
              </a:rPr>
              <a:t>allow web authors to arrange data like text, images, links, other tables, etc. into rows and columns of cells.</a:t>
            </a:r>
          </a:p>
          <a:p>
            <a:pPr>
              <a:lnSpc>
                <a:spcPct val="150000"/>
              </a:lnSpc>
            </a:pPr>
            <a:r>
              <a:rPr lang="en-US" dirty="0"/>
              <a:t>The HTML tables are created using the </a:t>
            </a:r>
            <a:r>
              <a:rPr lang="en-US" b="1" dirty="0"/>
              <a:t>&lt;table&gt; </a:t>
            </a:r>
            <a:r>
              <a:rPr lang="en-US" dirty="0"/>
              <a:t>tag in which the </a:t>
            </a:r>
          </a:p>
          <a:p>
            <a:pPr lvl="1">
              <a:lnSpc>
                <a:spcPct val="150000"/>
              </a:lnSpc>
            </a:pPr>
            <a:r>
              <a:rPr lang="en-US" b="1" dirty="0"/>
              <a:t>&lt;tr&gt; </a:t>
            </a:r>
            <a:r>
              <a:rPr lang="en-US" dirty="0"/>
              <a:t>tag is used to </a:t>
            </a:r>
            <a:r>
              <a:rPr lang="en-US" dirty="0">
                <a:solidFill>
                  <a:srgbClr val="FFFF00"/>
                </a:solidFill>
              </a:rPr>
              <a:t>create table rows </a:t>
            </a:r>
            <a:r>
              <a:rPr lang="en-US" dirty="0"/>
              <a:t>and </a:t>
            </a:r>
          </a:p>
          <a:p>
            <a:pPr lvl="1">
              <a:lnSpc>
                <a:spcPct val="150000"/>
              </a:lnSpc>
            </a:pPr>
            <a:r>
              <a:rPr lang="en-US" b="1" dirty="0"/>
              <a:t>&lt;td&gt; </a:t>
            </a:r>
            <a:r>
              <a:rPr lang="en-US" dirty="0"/>
              <a:t>tag is used to </a:t>
            </a:r>
            <a:r>
              <a:rPr lang="en-US" dirty="0">
                <a:solidFill>
                  <a:srgbClr val="FFFF00"/>
                </a:solidFill>
              </a:rPr>
              <a:t>create data cells</a:t>
            </a:r>
            <a:r>
              <a:rPr lang="en-US" dirty="0"/>
              <a:t>. </a:t>
            </a:r>
          </a:p>
          <a:p>
            <a:pPr lvl="1">
              <a:lnSpc>
                <a:spcPct val="150000"/>
              </a:lnSpc>
            </a:pPr>
            <a:r>
              <a:rPr lang="en-US" dirty="0"/>
              <a:t>The elements under </a:t>
            </a:r>
            <a:r>
              <a:rPr lang="en-US" b="1" dirty="0"/>
              <a:t>&lt;td&gt; </a:t>
            </a:r>
            <a:r>
              <a:rPr lang="en-US" dirty="0"/>
              <a:t>are regular and left aligned by default.</a:t>
            </a:r>
          </a:p>
        </p:txBody>
      </p:sp>
      <p:sp>
        <p:nvSpPr>
          <p:cNvPr id="4" name="Date Placeholder 3">
            <a:extLst>
              <a:ext uri="{FF2B5EF4-FFF2-40B4-BE49-F238E27FC236}">
                <a16:creationId xmlns:a16="http://schemas.microsoft.com/office/drawing/2014/main" id="{EC66F5B6-F7D7-583B-63BA-3AD74E0894A2}"/>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65111D8-132A-F80F-81E5-1E218FDCD773}"/>
              </a:ext>
            </a:extLst>
          </p:cNvPr>
          <p:cNvSpPr>
            <a:spLocks noGrp="1"/>
          </p:cNvSpPr>
          <p:nvPr>
            <p:ph type="sldNum" sz="quarter" idx="12"/>
          </p:nvPr>
        </p:nvSpPr>
        <p:spPr/>
        <p:txBody>
          <a:bodyPr/>
          <a:lstStyle/>
          <a:p>
            <a:fld id="{B6F15528-21DE-4FAA-801E-634DDDAF4B2B}" type="slidenum">
              <a:rPr lang="en-US" smtClean="0"/>
              <a:t>89</a:t>
            </a:fld>
            <a:endParaRPr lang="en-US"/>
          </a:p>
        </p:txBody>
      </p:sp>
    </p:spTree>
    <p:extLst>
      <p:ext uri="{BB962C8B-B14F-4D97-AF65-F5344CB8AC3E}">
        <p14:creationId xmlns:p14="http://schemas.microsoft.com/office/powerpoint/2010/main" val="319671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D8AC5-A830-4852-665A-4BE968976268}"/>
              </a:ext>
            </a:extLst>
          </p:cNvPr>
          <p:cNvSpPr>
            <a:spLocks noGrp="1"/>
          </p:cNvSpPr>
          <p:nvPr>
            <p:ph type="title"/>
          </p:nvPr>
        </p:nvSpPr>
        <p:spPr/>
        <p:txBody>
          <a:bodyPr/>
          <a:lstStyle/>
          <a:p>
            <a:r>
              <a:rPr lang="en-US" dirty="0"/>
              <a:t>HTML Elements</a:t>
            </a:r>
          </a:p>
        </p:txBody>
      </p:sp>
      <p:sp>
        <p:nvSpPr>
          <p:cNvPr id="3" name="Content Placeholder 2">
            <a:extLst>
              <a:ext uri="{FF2B5EF4-FFF2-40B4-BE49-F238E27FC236}">
                <a16:creationId xmlns:a16="http://schemas.microsoft.com/office/drawing/2014/main" id="{4FC73E55-C0CF-A7C8-CB0D-790D9F408FE3}"/>
              </a:ext>
            </a:extLst>
          </p:cNvPr>
          <p:cNvSpPr>
            <a:spLocks noGrp="1"/>
          </p:cNvSpPr>
          <p:nvPr>
            <p:ph idx="1"/>
          </p:nvPr>
        </p:nvSpPr>
        <p:spPr/>
        <p:txBody>
          <a:bodyPr>
            <a:normAutofit fontScale="77500" lnSpcReduction="20000"/>
          </a:bodyPr>
          <a:lstStyle/>
          <a:p>
            <a:pPr>
              <a:lnSpc>
                <a:spcPct val="150000"/>
              </a:lnSpc>
            </a:pPr>
            <a:r>
              <a:rPr lang="en-US" dirty="0"/>
              <a:t>HTML elements </a:t>
            </a:r>
            <a:r>
              <a:rPr lang="en-US" dirty="0">
                <a:solidFill>
                  <a:srgbClr val="FFFF00"/>
                </a:solidFill>
              </a:rPr>
              <a:t>can be nested</a:t>
            </a:r>
            <a:r>
              <a:rPr lang="en-US" dirty="0"/>
              <a:t>. All HTML documents consist of nested HTML elements.</a:t>
            </a:r>
          </a:p>
          <a:p>
            <a:pPr>
              <a:lnSpc>
                <a:spcPct val="150000"/>
              </a:lnSpc>
            </a:pPr>
            <a:r>
              <a:rPr lang="en-US" dirty="0"/>
              <a:t>HTML </a:t>
            </a:r>
            <a:r>
              <a:rPr lang="en-US" dirty="0">
                <a:solidFill>
                  <a:srgbClr val="FFFF00"/>
                </a:solidFill>
              </a:rPr>
              <a:t>elements with no content</a:t>
            </a:r>
            <a:r>
              <a:rPr lang="en-US" dirty="0"/>
              <a:t> are called </a:t>
            </a:r>
            <a:r>
              <a:rPr lang="en-US" b="1" dirty="0"/>
              <a:t>empty elements</a:t>
            </a:r>
            <a:r>
              <a:rPr lang="en-US" dirty="0"/>
              <a:t>.</a:t>
            </a:r>
          </a:p>
          <a:p>
            <a:pPr lvl="1">
              <a:lnSpc>
                <a:spcPct val="150000"/>
              </a:lnSpc>
            </a:pPr>
            <a:r>
              <a:rPr lang="en-US" dirty="0" err="1"/>
              <a:t>Eg</a:t>
            </a:r>
            <a:r>
              <a:rPr lang="en-US" dirty="0"/>
              <a:t> </a:t>
            </a:r>
            <a:r>
              <a:rPr lang="en-US" b="1" dirty="0"/>
              <a:t>&lt;</a:t>
            </a:r>
            <a:r>
              <a:rPr lang="en-US" b="1" dirty="0" err="1"/>
              <a:t>br</a:t>
            </a:r>
            <a:r>
              <a:rPr lang="en-US" b="1" dirty="0"/>
              <a:t>&gt; </a:t>
            </a:r>
            <a:r>
              <a:rPr lang="en-US" dirty="0"/>
              <a:t>is an empty element with no closing tag.</a:t>
            </a:r>
          </a:p>
          <a:p>
            <a:pPr lvl="1">
              <a:lnSpc>
                <a:spcPct val="150000"/>
              </a:lnSpc>
            </a:pPr>
            <a:r>
              <a:rPr lang="en-US" dirty="0"/>
              <a:t>Empty elements can be “closed” in the opening tag like </a:t>
            </a:r>
            <a:r>
              <a:rPr lang="en-US" b="1" dirty="0"/>
              <a:t>&lt;</a:t>
            </a:r>
            <a:r>
              <a:rPr lang="en-US" b="1" dirty="0" err="1"/>
              <a:t>br</a:t>
            </a:r>
            <a:r>
              <a:rPr lang="en-US" b="1" dirty="0"/>
              <a:t> /&gt;</a:t>
            </a:r>
          </a:p>
          <a:p>
            <a:pPr>
              <a:lnSpc>
                <a:spcPct val="150000"/>
              </a:lnSpc>
            </a:pPr>
            <a:r>
              <a:rPr lang="en-US" dirty="0">
                <a:solidFill>
                  <a:srgbClr val="FFFF00"/>
                </a:solidFill>
              </a:rPr>
              <a:t>HTML5 does not require empty elements to be closed. </a:t>
            </a:r>
            <a:r>
              <a:rPr lang="en-US" dirty="0"/>
              <a:t>But if we want to make our document readable by </a:t>
            </a:r>
            <a:r>
              <a:rPr lang="en-US" b="1" dirty="0"/>
              <a:t>XML parsers</a:t>
            </a:r>
            <a:r>
              <a:rPr lang="en-US" dirty="0"/>
              <a:t>, we must close all HTML elements properly.</a:t>
            </a:r>
          </a:p>
          <a:p>
            <a:pPr>
              <a:lnSpc>
                <a:spcPct val="150000"/>
              </a:lnSpc>
            </a:pPr>
            <a:r>
              <a:rPr lang="en-US" dirty="0"/>
              <a:t>HTML tags are </a:t>
            </a:r>
            <a:r>
              <a:rPr lang="en-US" dirty="0">
                <a:solidFill>
                  <a:srgbClr val="FFFF00"/>
                </a:solidFill>
              </a:rPr>
              <a:t>not case sensitive</a:t>
            </a:r>
            <a:r>
              <a:rPr lang="en-US" dirty="0"/>
              <a:t>. </a:t>
            </a:r>
          </a:p>
          <a:p>
            <a:pPr lvl="1">
              <a:lnSpc>
                <a:spcPct val="150000"/>
              </a:lnSpc>
            </a:pPr>
            <a:r>
              <a:rPr lang="en-US" dirty="0"/>
              <a:t>&lt;P&gt; means the same as &lt;p&gt;</a:t>
            </a:r>
          </a:p>
          <a:p>
            <a:endParaRPr lang="en-US" dirty="0"/>
          </a:p>
        </p:txBody>
      </p:sp>
      <p:sp>
        <p:nvSpPr>
          <p:cNvPr id="4" name="Date Placeholder 3">
            <a:extLst>
              <a:ext uri="{FF2B5EF4-FFF2-40B4-BE49-F238E27FC236}">
                <a16:creationId xmlns:a16="http://schemas.microsoft.com/office/drawing/2014/main" id="{3F21A89B-2DFC-1C3C-C7E1-2DCE79AE2A16}"/>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7617CC9B-75A1-2CA7-5E53-B452A6DE0AF2}"/>
              </a:ext>
            </a:extLst>
          </p:cNvPr>
          <p:cNvSpPr>
            <a:spLocks noGrp="1"/>
          </p:cNvSpPr>
          <p:nvPr>
            <p:ph type="sldNum" sz="quarter" idx="12"/>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25014994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74899E3-4C67-123E-36D3-5B2D23AE8BF2}"/>
              </a:ext>
            </a:extLst>
          </p:cNvPr>
          <p:cNvSpPr/>
          <p:nvPr/>
        </p:nvSpPr>
        <p:spPr>
          <a:xfrm>
            <a:off x="1600200" y="1679575"/>
            <a:ext cx="9525000" cy="41910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a:t>
            </a:r>
            <a:r>
              <a:rPr lang="en-US" b="0">
                <a:solidFill>
                  <a:srgbClr val="000000"/>
                </a:solidFill>
                <a:effectLst/>
                <a:latin typeface="Consolas" panose="020B0609020204030204" pitchFamily="49" charset="0"/>
              </a:rPr>
              <a:t> </a:t>
            </a:r>
            <a:r>
              <a:rPr lang="en-US" b="0">
                <a:solidFill>
                  <a:srgbClr val="CD3131"/>
                </a:solidFill>
                <a:effectLst/>
                <a:latin typeface="Consolas" panose="020B0609020204030204" pitchFamily="49" charset="0"/>
              </a:rPr>
              <a:t>border</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1, Column 1</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1, Column 2</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2, Column 1</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2, Column 2</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&lt;/table&gt;</a:t>
            </a:r>
            <a:endParaRPr lang="en-US" b="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7A4E1369-FF43-A59F-10D9-F7CBB7AD13DA}"/>
              </a:ext>
            </a:extLst>
          </p:cNvPr>
          <p:cNvSpPr txBox="1"/>
          <p:nvPr/>
        </p:nvSpPr>
        <p:spPr>
          <a:xfrm>
            <a:off x="1447800" y="993775"/>
            <a:ext cx="6096000" cy="461665"/>
          </a:xfrm>
          <a:prstGeom prst="rect">
            <a:avLst/>
          </a:prstGeom>
          <a:noFill/>
        </p:spPr>
        <p:txBody>
          <a:bodyPr wrap="square">
            <a:spAutoFit/>
          </a:bodyPr>
          <a:lstStyle/>
          <a:p>
            <a:r>
              <a:rPr lang="en-US" dirty="0"/>
              <a:t> </a:t>
            </a:r>
            <a:r>
              <a:rPr lang="en-US" sz="2400" b="1" dirty="0"/>
              <a:t>Example:</a:t>
            </a:r>
            <a:endParaRPr lang="en-US" b="1" dirty="0"/>
          </a:p>
        </p:txBody>
      </p:sp>
      <p:sp>
        <p:nvSpPr>
          <p:cNvPr id="3" name="Date Placeholder 2">
            <a:extLst>
              <a:ext uri="{FF2B5EF4-FFF2-40B4-BE49-F238E27FC236}">
                <a16:creationId xmlns:a16="http://schemas.microsoft.com/office/drawing/2014/main" id="{C9D7EB8C-162D-4C10-6687-519B1BC6AD9A}"/>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92053E46-DCCD-2D89-6632-4C3B0CEE2C06}"/>
              </a:ext>
            </a:extLst>
          </p:cNvPr>
          <p:cNvSpPr>
            <a:spLocks noGrp="1"/>
          </p:cNvSpPr>
          <p:nvPr>
            <p:ph type="sldNum" sz="quarter" idx="12"/>
          </p:nvPr>
        </p:nvSpPr>
        <p:spPr/>
        <p:txBody>
          <a:bodyPr/>
          <a:lstStyle/>
          <a:p>
            <a:fld id="{B6F15528-21DE-4FAA-801E-634DDDAF4B2B}" type="slidenum">
              <a:rPr lang="en-US" smtClean="0"/>
              <a:t>90</a:t>
            </a:fld>
            <a:endParaRPr lang="en-US"/>
          </a:p>
        </p:txBody>
      </p:sp>
    </p:spTree>
    <p:extLst>
      <p:ext uri="{BB962C8B-B14F-4D97-AF65-F5344CB8AC3E}">
        <p14:creationId xmlns:p14="http://schemas.microsoft.com/office/powerpoint/2010/main" val="168648474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3281045" cy="577215"/>
          </a:xfrm>
          <a:prstGeom prst="rect">
            <a:avLst/>
          </a:prstGeom>
        </p:spPr>
        <p:txBody>
          <a:bodyPr vert="horz" wrap="square" lIns="0" tIns="15240" rIns="0" bIns="0" rtlCol="0">
            <a:spAutoFit/>
          </a:bodyPr>
          <a:lstStyle/>
          <a:p>
            <a:pPr marL="12700">
              <a:lnSpc>
                <a:spcPct val="100000"/>
              </a:lnSpc>
              <a:spcBef>
                <a:spcPts val="120"/>
              </a:spcBef>
            </a:pPr>
            <a:r>
              <a:rPr sz="3600" dirty="0"/>
              <a:t>Table Heading</a:t>
            </a:r>
          </a:p>
        </p:txBody>
      </p:sp>
      <p:sp>
        <p:nvSpPr>
          <p:cNvPr id="5" name="Date Placeholder 4">
            <a:extLst>
              <a:ext uri="{FF2B5EF4-FFF2-40B4-BE49-F238E27FC236}">
                <a16:creationId xmlns:a16="http://schemas.microsoft.com/office/drawing/2014/main" id="{DE585262-6AD6-86C6-DD20-0ADEB436CD4B}"/>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37E59E2-D183-2329-8D9F-137DF54888AB}"/>
              </a:ext>
            </a:extLst>
          </p:cNvPr>
          <p:cNvSpPr>
            <a:spLocks noGrp="1"/>
          </p:cNvSpPr>
          <p:nvPr>
            <p:ph type="sldNum" sz="quarter" idx="12"/>
          </p:nvPr>
        </p:nvSpPr>
        <p:spPr>
          <a:xfrm>
            <a:off x="10298391" y="293757"/>
            <a:ext cx="838199" cy="768398"/>
          </a:xfrm>
        </p:spPr>
        <p:txBody>
          <a:bodyPr/>
          <a:lstStyle/>
          <a:p>
            <a:fld id="{B6F15528-21DE-4FAA-801E-634DDDAF4B2B}" type="slidenum">
              <a:rPr lang="en-US" smtClean="0"/>
              <a:t>91</a:t>
            </a:fld>
            <a:endParaRPr lang="en-US" dirty="0"/>
          </a:p>
        </p:txBody>
      </p:sp>
      <p:sp>
        <p:nvSpPr>
          <p:cNvPr id="4" name="object 4"/>
          <p:cNvSpPr txBox="1"/>
          <p:nvPr/>
        </p:nvSpPr>
        <p:spPr>
          <a:xfrm>
            <a:off x="725131" y="1652498"/>
            <a:ext cx="9992360" cy="1751505"/>
          </a:xfrm>
          <a:prstGeom prst="rect">
            <a:avLst/>
          </a:prstGeom>
        </p:spPr>
        <p:txBody>
          <a:bodyPr vert="horz" wrap="square" lIns="0" tIns="17145" rIns="0" bIns="0" rtlCol="0">
            <a:spAutoFit/>
          </a:bodyPr>
          <a:lstStyle/>
          <a:p>
            <a:pPr marL="12700">
              <a:lnSpc>
                <a:spcPct val="150000"/>
              </a:lnSpc>
              <a:spcBef>
                <a:spcPts val="135"/>
              </a:spcBef>
              <a:tabLst>
                <a:tab pos="354965" algn="l"/>
              </a:tabLst>
            </a:pPr>
            <a:r>
              <a:rPr spc="-160" dirty="0">
                <a:solidFill>
                  <a:srgbClr val="89D0D5"/>
                </a:solidFill>
                <a:latin typeface="Lucida Sans Unicode"/>
                <a:cs typeface="Lucida Sans Unicode"/>
              </a:rPr>
              <a:t>▶	</a:t>
            </a:r>
            <a:r>
              <a:rPr dirty="0">
                <a:solidFill>
                  <a:srgbClr val="FFFFFF"/>
                </a:solidFill>
                <a:latin typeface="Verdana"/>
                <a:cs typeface="Verdana"/>
              </a:rPr>
              <a:t>Table heading can be defined using tag </a:t>
            </a:r>
            <a:r>
              <a:rPr b="1" dirty="0">
                <a:solidFill>
                  <a:srgbClr val="FFFFFF"/>
                </a:solidFill>
                <a:latin typeface="Verdana"/>
                <a:cs typeface="Verdana"/>
              </a:rPr>
              <a:t>&lt;</a:t>
            </a:r>
            <a:r>
              <a:rPr b="1" dirty="0" err="1">
                <a:solidFill>
                  <a:srgbClr val="FFFFFF"/>
                </a:solidFill>
                <a:latin typeface="Verdana"/>
                <a:cs typeface="Verdana"/>
              </a:rPr>
              <a:t>th</a:t>
            </a:r>
            <a:r>
              <a:rPr b="1" dirty="0">
                <a:solidFill>
                  <a:srgbClr val="FFFFFF"/>
                </a:solidFill>
                <a:latin typeface="Verdana"/>
                <a:cs typeface="Verdana"/>
              </a:rPr>
              <a:t>&gt;</a:t>
            </a:r>
            <a:endParaRPr dirty="0">
              <a:latin typeface="Verdana"/>
              <a:cs typeface="Verdana"/>
            </a:endParaRPr>
          </a:p>
          <a:p>
            <a:pPr marL="12700">
              <a:lnSpc>
                <a:spcPct val="150000"/>
              </a:lnSpc>
              <a:tabLst>
                <a:tab pos="354965" algn="l"/>
              </a:tabLst>
            </a:pPr>
            <a:r>
              <a:rPr dirty="0">
                <a:solidFill>
                  <a:srgbClr val="89D0D5"/>
                </a:solidFill>
                <a:latin typeface="Lucida Sans Unicode"/>
                <a:cs typeface="Lucida Sans Unicode"/>
              </a:rPr>
              <a:t>▶	</a:t>
            </a:r>
            <a:r>
              <a:rPr dirty="0">
                <a:solidFill>
                  <a:srgbClr val="FFFFFF"/>
                </a:solidFill>
                <a:latin typeface="Verdana"/>
                <a:cs typeface="Verdana"/>
              </a:rPr>
              <a:t>This tag is used to represent </a:t>
            </a:r>
            <a:r>
              <a:rPr b="1" dirty="0">
                <a:solidFill>
                  <a:srgbClr val="FFFFFF"/>
                </a:solidFill>
                <a:latin typeface="Verdana"/>
                <a:cs typeface="Verdana"/>
              </a:rPr>
              <a:t>&lt;td&gt;</a:t>
            </a:r>
            <a:endParaRPr lang="en-US" b="1" dirty="0">
              <a:latin typeface="Verdana"/>
              <a:cs typeface="Verdana"/>
            </a:endParaRPr>
          </a:p>
          <a:p>
            <a:pPr marL="354965" marR="5080" indent="-342900">
              <a:lnSpc>
                <a:spcPct val="150000"/>
              </a:lnSpc>
              <a:spcBef>
                <a:spcPts val="1025"/>
              </a:spcBef>
              <a:tabLst>
                <a:tab pos="354965" algn="l"/>
              </a:tabLst>
            </a:pPr>
            <a:r>
              <a:rPr lang="en-US" dirty="0">
                <a:solidFill>
                  <a:srgbClr val="89D0D5"/>
                </a:solidFill>
                <a:latin typeface="Lucida Sans Unicode"/>
                <a:cs typeface="Lucida Sans Unicode"/>
              </a:rPr>
              <a:t>▶	</a:t>
            </a:r>
            <a:r>
              <a:rPr lang="en-US" dirty="0">
                <a:solidFill>
                  <a:srgbClr val="FFFFFF"/>
                </a:solidFill>
                <a:latin typeface="Verdana"/>
                <a:cs typeface="Verdana"/>
              </a:rPr>
              <a:t>Normally, </a:t>
            </a:r>
            <a:r>
              <a:rPr lang="en-US" b="1" dirty="0">
                <a:solidFill>
                  <a:srgbClr val="FFFFFF"/>
                </a:solidFill>
                <a:latin typeface="Verdana"/>
                <a:cs typeface="Verdana"/>
              </a:rPr>
              <a:t>&lt;</a:t>
            </a:r>
            <a:r>
              <a:rPr lang="en-US" b="1" dirty="0" err="1">
                <a:solidFill>
                  <a:srgbClr val="FFFFFF"/>
                </a:solidFill>
                <a:latin typeface="Verdana"/>
                <a:cs typeface="Verdana"/>
              </a:rPr>
              <a:t>th</a:t>
            </a:r>
            <a:r>
              <a:rPr lang="en-US" b="1" dirty="0">
                <a:solidFill>
                  <a:srgbClr val="FFFFFF"/>
                </a:solidFill>
                <a:latin typeface="Verdana"/>
                <a:cs typeface="Verdana"/>
              </a:rPr>
              <a:t>&gt; </a:t>
            </a:r>
            <a:r>
              <a:rPr lang="en-US" dirty="0">
                <a:solidFill>
                  <a:srgbClr val="FFFFFF"/>
                </a:solidFill>
                <a:latin typeface="Verdana"/>
                <a:cs typeface="Verdana"/>
              </a:rPr>
              <a:t>are placed in our top row however we can use </a:t>
            </a:r>
            <a:r>
              <a:rPr lang="en-US" b="1" dirty="0">
                <a:solidFill>
                  <a:srgbClr val="FFFFFF"/>
                </a:solidFill>
                <a:latin typeface="Verdana"/>
                <a:cs typeface="Verdana"/>
              </a:rPr>
              <a:t>&lt;</a:t>
            </a:r>
            <a:r>
              <a:rPr lang="en-US" b="1" dirty="0" err="1">
                <a:solidFill>
                  <a:srgbClr val="FFFFFF"/>
                </a:solidFill>
                <a:latin typeface="Verdana"/>
                <a:cs typeface="Verdana"/>
              </a:rPr>
              <a:t>th</a:t>
            </a:r>
            <a:r>
              <a:rPr lang="en-US" b="1" dirty="0">
                <a:solidFill>
                  <a:srgbClr val="FFFFFF"/>
                </a:solidFill>
                <a:latin typeface="Verdana"/>
                <a:cs typeface="Verdana"/>
              </a:rPr>
              <a:t>&gt; </a:t>
            </a:r>
            <a:r>
              <a:rPr lang="en-US" dirty="0">
                <a:solidFill>
                  <a:srgbClr val="FFFFFF"/>
                </a:solidFill>
                <a:latin typeface="Verdana"/>
                <a:cs typeface="Verdana"/>
              </a:rPr>
              <a:t>element in  any row.</a:t>
            </a:r>
            <a:endParaRPr lang="en-US" dirty="0">
              <a:latin typeface="Verdana"/>
              <a:cs typeface="Verdan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5131" y="472554"/>
            <a:ext cx="3281045" cy="577215"/>
          </a:xfrm>
          <a:prstGeom prst="rect">
            <a:avLst/>
          </a:prstGeom>
        </p:spPr>
        <p:txBody>
          <a:bodyPr vert="horz" wrap="square" lIns="0" tIns="15240" rIns="0" bIns="0" rtlCol="0">
            <a:spAutoFit/>
          </a:bodyPr>
          <a:lstStyle/>
          <a:p>
            <a:pPr marL="12700">
              <a:lnSpc>
                <a:spcPct val="100000"/>
              </a:lnSpc>
              <a:spcBef>
                <a:spcPts val="120"/>
              </a:spcBef>
            </a:pPr>
            <a:r>
              <a:rPr sz="3600" dirty="0"/>
              <a:t>Table Heading</a:t>
            </a:r>
          </a:p>
        </p:txBody>
      </p:sp>
      <p:sp>
        <p:nvSpPr>
          <p:cNvPr id="4" name="Date Placeholder 3">
            <a:extLst>
              <a:ext uri="{FF2B5EF4-FFF2-40B4-BE49-F238E27FC236}">
                <a16:creationId xmlns:a16="http://schemas.microsoft.com/office/drawing/2014/main" id="{EB025B06-62A0-E323-E0A8-C67E5A27D788}"/>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A819685D-EE81-4349-B707-62958B077A7B}"/>
              </a:ext>
            </a:extLst>
          </p:cNvPr>
          <p:cNvSpPr>
            <a:spLocks noGrp="1"/>
          </p:cNvSpPr>
          <p:nvPr>
            <p:ph type="sldNum" sz="quarter" idx="12"/>
          </p:nvPr>
        </p:nvSpPr>
        <p:spPr>
          <a:xfrm>
            <a:off x="10363201" y="376962"/>
            <a:ext cx="838199" cy="768398"/>
          </a:xfrm>
        </p:spPr>
        <p:txBody>
          <a:bodyPr/>
          <a:lstStyle/>
          <a:p>
            <a:fld id="{B6F15528-21DE-4FAA-801E-634DDDAF4B2B}" type="slidenum">
              <a:rPr lang="en-US" smtClean="0"/>
              <a:t>92</a:t>
            </a:fld>
            <a:endParaRPr lang="en-US" dirty="0"/>
          </a:p>
        </p:txBody>
      </p:sp>
      <p:sp>
        <p:nvSpPr>
          <p:cNvPr id="5" name="Rectangle 4">
            <a:extLst>
              <a:ext uri="{FF2B5EF4-FFF2-40B4-BE49-F238E27FC236}">
                <a16:creationId xmlns:a16="http://schemas.microsoft.com/office/drawing/2014/main" id="{18990094-FD27-1BBA-06B3-D603575211A5}"/>
              </a:ext>
            </a:extLst>
          </p:cNvPr>
          <p:cNvSpPr/>
          <p:nvPr/>
        </p:nvSpPr>
        <p:spPr>
          <a:xfrm>
            <a:off x="725131" y="1374775"/>
            <a:ext cx="10439400" cy="5032375"/>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a:t>
            </a:r>
            <a:r>
              <a:rPr lang="en-US" b="0">
                <a:solidFill>
                  <a:srgbClr val="000000"/>
                </a:solidFill>
                <a:effectLst/>
                <a:latin typeface="Consolas" panose="020B0609020204030204" pitchFamily="49" charset="0"/>
              </a:rPr>
              <a:t> </a:t>
            </a:r>
            <a:r>
              <a:rPr lang="en-US" b="0">
                <a:solidFill>
                  <a:srgbClr val="CD3131"/>
                </a:solidFill>
                <a:effectLst/>
                <a:latin typeface="Consolas" panose="020B0609020204030204" pitchFamily="49" charset="0"/>
              </a:rPr>
              <a:t>border</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&lt;th&gt;</a:t>
            </a:r>
            <a:r>
              <a:rPr lang="en-US" b="0">
                <a:solidFill>
                  <a:srgbClr val="000000"/>
                </a:solidFill>
                <a:effectLst/>
                <a:latin typeface="Consolas" panose="020B0609020204030204" pitchFamily="49" charset="0"/>
              </a:rPr>
              <a:t>Name</a:t>
            </a:r>
            <a:r>
              <a:rPr lang="en-US" b="0">
                <a:solidFill>
                  <a:srgbClr val="800000"/>
                </a:solidFill>
                <a:effectLst/>
                <a:latin typeface="Consolas" panose="020B0609020204030204" pitchFamily="49" charset="0"/>
              </a:rPr>
              <a:t>&lt;/th&gt;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&lt;th&gt;</a:t>
            </a:r>
            <a:r>
              <a:rPr lang="en-US" b="0">
                <a:solidFill>
                  <a:srgbClr val="000000"/>
                </a:solidFill>
                <a:effectLst/>
                <a:latin typeface="Consolas" panose="020B0609020204030204" pitchFamily="49" charset="0"/>
              </a:rPr>
              <a:t>Salary</a:t>
            </a:r>
            <a:r>
              <a:rPr lang="en-US" b="0">
                <a:solidFill>
                  <a:srgbClr val="800000"/>
                </a:solidFill>
                <a:effectLst/>
                <a:latin typeface="Consolas" panose="020B0609020204030204" pitchFamily="49" charset="0"/>
              </a:rPr>
              <a:t>&lt;/th&gt;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Ramesh Raman</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5000</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Shabbir Hussein</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7000</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&lt;/table&gt;</a:t>
            </a:r>
            <a:endParaRPr lang="en-US" b="0">
              <a:solidFill>
                <a:srgbClr val="000000"/>
              </a:solidFill>
              <a:effectLst/>
              <a:latin typeface="Consolas" panose="020B0609020204030204" pitchFamily="49"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F6C4D-D136-7940-47AA-EBA04406D196}"/>
              </a:ext>
            </a:extLst>
          </p:cNvPr>
          <p:cNvSpPr>
            <a:spLocks noGrp="1"/>
          </p:cNvSpPr>
          <p:nvPr>
            <p:ph type="title"/>
          </p:nvPr>
        </p:nvSpPr>
        <p:spPr/>
        <p:txBody>
          <a:bodyPr/>
          <a:lstStyle/>
          <a:p>
            <a:r>
              <a:rPr lang="en-US" sz="3600" dirty="0"/>
              <a:t>Cellpadding and </a:t>
            </a:r>
            <a:r>
              <a:rPr lang="en-US" sz="3600" dirty="0" err="1"/>
              <a:t>Cellspacing</a:t>
            </a:r>
            <a:r>
              <a:rPr lang="en-US" sz="3600" dirty="0"/>
              <a:t> Attributes</a:t>
            </a:r>
          </a:p>
        </p:txBody>
      </p:sp>
      <p:sp>
        <p:nvSpPr>
          <p:cNvPr id="3" name="Content Placeholder 2">
            <a:extLst>
              <a:ext uri="{FF2B5EF4-FFF2-40B4-BE49-F238E27FC236}">
                <a16:creationId xmlns:a16="http://schemas.microsoft.com/office/drawing/2014/main" id="{E00E8229-0974-BB9A-777C-08C0EAA1492B}"/>
              </a:ext>
            </a:extLst>
          </p:cNvPr>
          <p:cNvSpPr>
            <a:spLocks noGrp="1"/>
          </p:cNvSpPr>
          <p:nvPr>
            <p:ph idx="1"/>
          </p:nvPr>
        </p:nvSpPr>
        <p:spPr/>
        <p:txBody>
          <a:bodyPr/>
          <a:lstStyle/>
          <a:p>
            <a:pPr>
              <a:lnSpc>
                <a:spcPct val="150000"/>
              </a:lnSpc>
            </a:pPr>
            <a:r>
              <a:rPr lang="en-US" dirty="0"/>
              <a:t>There are two attributes called </a:t>
            </a:r>
            <a:r>
              <a:rPr lang="en-US" b="1" dirty="0"/>
              <a:t>cellpadding</a:t>
            </a:r>
            <a:r>
              <a:rPr lang="en-US" dirty="0"/>
              <a:t> and </a:t>
            </a:r>
            <a:r>
              <a:rPr lang="en-US" b="1" dirty="0" err="1"/>
              <a:t>cellspacing</a:t>
            </a:r>
            <a:r>
              <a:rPr lang="en-US" dirty="0"/>
              <a:t> which we will </a:t>
            </a:r>
            <a:r>
              <a:rPr lang="en-US" dirty="0">
                <a:solidFill>
                  <a:srgbClr val="FFFF00"/>
                </a:solidFill>
              </a:rPr>
              <a:t>use to adjust the white space in your table cells</a:t>
            </a:r>
            <a:r>
              <a:rPr lang="en-US" dirty="0"/>
              <a:t>. </a:t>
            </a:r>
          </a:p>
          <a:p>
            <a:pPr marL="857250" lvl="1" indent="-400050">
              <a:lnSpc>
                <a:spcPct val="150000"/>
              </a:lnSpc>
              <a:buFont typeface="+mj-lt"/>
              <a:buAutoNum type="romanLcPeriod"/>
            </a:pPr>
            <a:r>
              <a:rPr lang="en-US" dirty="0"/>
              <a:t>The </a:t>
            </a:r>
            <a:r>
              <a:rPr lang="en-US" b="1" dirty="0" err="1"/>
              <a:t>cellspacing</a:t>
            </a:r>
            <a:r>
              <a:rPr lang="en-US" b="1" dirty="0"/>
              <a:t> </a:t>
            </a:r>
            <a:r>
              <a:rPr lang="en-US" dirty="0"/>
              <a:t>attribute </a:t>
            </a:r>
            <a:r>
              <a:rPr lang="en-US" dirty="0">
                <a:solidFill>
                  <a:srgbClr val="FFFF00"/>
                </a:solidFill>
              </a:rPr>
              <a:t>defines space between table cells</a:t>
            </a:r>
            <a:r>
              <a:rPr lang="en-US" dirty="0"/>
              <a:t>, while </a:t>
            </a:r>
          </a:p>
          <a:p>
            <a:pPr marL="857250" lvl="1" indent="-400050">
              <a:lnSpc>
                <a:spcPct val="150000"/>
              </a:lnSpc>
              <a:buFont typeface="+mj-lt"/>
              <a:buAutoNum type="romanLcPeriod"/>
            </a:pPr>
            <a:r>
              <a:rPr lang="en-US" b="1" dirty="0"/>
              <a:t>cellpadding</a:t>
            </a:r>
            <a:r>
              <a:rPr lang="en-US" dirty="0"/>
              <a:t> </a:t>
            </a:r>
            <a:r>
              <a:rPr lang="en-US" dirty="0">
                <a:solidFill>
                  <a:srgbClr val="FFFF00"/>
                </a:solidFill>
              </a:rPr>
              <a:t>represents the distance between cell borders and the content within a cel</a:t>
            </a:r>
            <a:r>
              <a:rPr lang="en-US" dirty="0"/>
              <a:t>l.</a:t>
            </a:r>
          </a:p>
        </p:txBody>
      </p:sp>
      <p:sp>
        <p:nvSpPr>
          <p:cNvPr id="4" name="Date Placeholder 3">
            <a:extLst>
              <a:ext uri="{FF2B5EF4-FFF2-40B4-BE49-F238E27FC236}">
                <a16:creationId xmlns:a16="http://schemas.microsoft.com/office/drawing/2014/main" id="{49933A77-B01A-DD16-9B7A-EEC90C7E7153}"/>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E28B43FE-50AA-E9A6-4B5E-AA9A16013E2F}"/>
              </a:ext>
            </a:extLst>
          </p:cNvPr>
          <p:cNvSpPr>
            <a:spLocks noGrp="1"/>
          </p:cNvSpPr>
          <p:nvPr>
            <p:ph type="sldNum" sz="quarter" idx="12"/>
          </p:nvPr>
        </p:nvSpPr>
        <p:spPr/>
        <p:txBody>
          <a:bodyPr/>
          <a:lstStyle/>
          <a:p>
            <a:fld id="{B6F15528-21DE-4FAA-801E-634DDDAF4B2B}" type="slidenum">
              <a:rPr lang="en-US" smtClean="0"/>
              <a:t>93</a:t>
            </a:fld>
            <a:endParaRPr lang="en-US"/>
          </a:p>
        </p:txBody>
      </p:sp>
    </p:spTree>
    <p:extLst>
      <p:ext uri="{BB962C8B-B14F-4D97-AF65-F5344CB8AC3E}">
        <p14:creationId xmlns:p14="http://schemas.microsoft.com/office/powerpoint/2010/main" val="231006999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5E2BE-2432-8B29-276A-6F6D1BD14E69}"/>
              </a:ext>
            </a:extLst>
          </p:cNvPr>
          <p:cNvSpPr>
            <a:spLocks noGrp="1"/>
          </p:cNvSpPr>
          <p:nvPr>
            <p:ph type="title"/>
          </p:nvPr>
        </p:nvSpPr>
        <p:spPr/>
        <p:txBody>
          <a:bodyPr/>
          <a:lstStyle/>
          <a:p>
            <a:r>
              <a:rPr lang="en-US" dirty="0"/>
              <a:t> Example:</a:t>
            </a:r>
          </a:p>
        </p:txBody>
      </p:sp>
      <p:sp>
        <p:nvSpPr>
          <p:cNvPr id="3" name="Date Placeholder 2">
            <a:extLst>
              <a:ext uri="{FF2B5EF4-FFF2-40B4-BE49-F238E27FC236}">
                <a16:creationId xmlns:a16="http://schemas.microsoft.com/office/drawing/2014/main" id="{713DF057-3F50-6CFC-764A-F0A50E4DF6A0}"/>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2CB3294C-C486-CCE1-E4AC-91EF850B8482}"/>
              </a:ext>
            </a:extLst>
          </p:cNvPr>
          <p:cNvSpPr>
            <a:spLocks noGrp="1"/>
          </p:cNvSpPr>
          <p:nvPr>
            <p:ph type="sldNum" sz="quarter" idx="12"/>
          </p:nvPr>
        </p:nvSpPr>
        <p:spPr/>
        <p:txBody>
          <a:bodyPr/>
          <a:lstStyle/>
          <a:p>
            <a:fld id="{B6F15528-21DE-4FAA-801E-634DDDAF4B2B}" type="slidenum">
              <a:rPr lang="en-US" smtClean="0"/>
              <a:t>94</a:t>
            </a:fld>
            <a:endParaRPr lang="en-US"/>
          </a:p>
        </p:txBody>
      </p:sp>
      <p:sp>
        <p:nvSpPr>
          <p:cNvPr id="4" name="Rectangle 3">
            <a:extLst>
              <a:ext uri="{FF2B5EF4-FFF2-40B4-BE49-F238E27FC236}">
                <a16:creationId xmlns:a16="http://schemas.microsoft.com/office/drawing/2014/main" id="{9A81EEAA-56EE-FAA7-C3E8-7C8836FD4456}"/>
              </a:ext>
            </a:extLst>
          </p:cNvPr>
          <p:cNvSpPr/>
          <p:nvPr/>
        </p:nvSpPr>
        <p:spPr>
          <a:xfrm>
            <a:off x="1143000" y="2060575"/>
            <a:ext cx="10058400" cy="3962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a:t>
            </a:r>
            <a:r>
              <a:rPr lang="en-US" b="0">
                <a:solidFill>
                  <a:srgbClr val="000000"/>
                </a:solidFill>
                <a:effectLst/>
                <a:latin typeface="Consolas" panose="020B0609020204030204" pitchFamily="49" charset="0"/>
              </a:rPr>
              <a:t> </a:t>
            </a:r>
            <a:r>
              <a:rPr lang="en-US" b="0">
                <a:solidFill>
                  <a:srgbClr val="CD3131"/>
                </a:solidFill>
                <a:effectLst/>
                <a:latin typeface="Consolas" panose="020B0609020204030204" pitchFamily="49" charset="0"/>
              </a:rPr>
              <a:t>border</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cellpadding</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"5"</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cellspacing</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"5"</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&lt;th&gt;</a:t>
            </a:r>
            <a:r>
              <a:rPr lang="en-US" b="0">
                <a:solidFill>
                  <a:srgbClr val="000000"/>
                </a:solidFill>
                <a:effectLst/>
                <a:latin typeface="Consolas" panose="020B0609020204030204" pitchFamily="49" charset="0"/>
              </a:rPr>
              <a:t>Name</a:t>
            </a:r>
            <a:r>
              <a:rPr lang="en-US" b="0">
                <a:solidFill>
                  <a:srgbClr val="800000"/>
                </a:solidFill>
                <a:effectLst/>
                <a:latin typeface="Consolas" panose="020B0609020204030204" pitchFamily="49" charset="0"/>
              </a:rPr>
              <a:t>&lt;/th&gt;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&lt;th&gt;</a:t>
            </a:r>
            <a:r>
              <a:rPr lang="en-US" b="0">
                <a:solidFill>
                  <a:srgbClr val="000000"/>
                </a:solidFill>
                <a:effectLst/>
                <a:latin typeface="Consolas" panose="020B0609020204030204" pitchFamily="49" charset="0"/>
              </a:rPr>
              <a:t>Salary</a:t>
            </a:r>
            <a:r>
              <a:rPr lang="en-US" b="0">
                <a:solidFill>
                  <a:srgbClr val="800000"/>
                </a:solidFill>
                <a:effectLst/>
                <a:latin typeface="Consolas" panose="020B0609020204030204" pitchFamily="49" charset="0"/>
              </a:rPr>
              <a:t>&lt;/th&gt;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Ramesh Raman</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5000</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Shabbir Hussein</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7000</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&lt;/table&gt;</a:t>
            </a:r>
            <a:endParaRPr lang="en-US" b="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F09F0AD2-0AE2-8983-0203-D7E9A9664B5D}"/>
              </a:ext>
            </a:extLst>
          </p:cNvPr>
          <p:cNvPicPr>
            <a:picLocks noChangeAspect="1"/>
          </p:cNvPicPr>
          <p:nvPr/>
        </p:nvPicPr>
        <p:blipFill>
          <a:blip r:embed="rId2"/>
          <a:stretch>
            <a:fillRect/>
          </a:stretch>
        </p:blipFill>
        <p:spPr>
          <a:xfrm>
            <a:off x="7402874" y="3860498"/>
            <a:ext cx="3648584" cy="2162477"/>
          </a:xfrm>
          <a:prstGeom prst="rect">
            <a:avLst/>
          </a:prstGeom>
        </p:spPr>
      </p:pic>
    </p:spTree>
    <p:extLst>
      <p:ext uri="{BB962C8B-B14F-4D97-AF65-F5344CB8AC3E}">
        <p14:creationId xmlns:p14="http://schemas.microsoft.com/office/powerpoint/2010/main" val="41874029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4F867-AA63-3569-706F-54069E36CAE8}"/>
              </a:ext>
            </a:extLst>
          </p:cNvPr>
          <p:cNvSpPr>
            <a:spLocks noGrp="1"/>
          </p:cNvSpPr>
          <p:nvPr>
            <p:ph type="title"/>
          </p:nvPr>
        </p:nvSpPr>
        <p:spPr/>
        <p:txBody>
          <a:bodyPr/>
          <a:lstStyle/>
          <a:p>
            <a:r>
              <a:rPr lang="en-US" dirty="0" err="1"/>
              <a:t>Colspan</a:t>
            </a:r>
            <a:r>
              <a:rPr lang="en-US" dirty="0"/>
              <a:t> and </a:t>
            </a:r>
            <a:r>
              <a:rPr lang="en-US" dirty="0" err="1"/>
              <a:t>Rowspan</a:t>
            </a:r>
            <a:r>
              <a:rPr lang="en-US" dirty="0"/>
              <a:t> Attributes</a:t>
            </a:r>
          </a:p>
        </p:txBody>
      </p:sp>
      <p:sp>
        <p:nvSpPr>
          <p:cNvPr id="3" name="Content Placeholder 2">
            <a:extLst>
              <a:ext uri="{FF2B5EF4-FFF2-40B4-BE49-F238E27FC236}">
                <a16:creationId xmlns:a16="http://schemas.microsoft.com/office/drawing/2014/main" id="{F4981722-E8C3-837C-A45B-AA4A5B937D29}"/>
              </a:ext>
            </a:extLst>
          </p:cNvPr>
          <p:cNvSpPr>
            <a:spLocks noGrp="1"/>
          </p:cNvSpPr>
          <p:nvPr>
            <p:ph idx="1"/>
          </p:nvPr>
        </p:nvSpPr>
        <p:spPr/>
        <p:txBody>
          <a:bodyPr/>
          <a:lstStyle/>
          <a:p>
            <a:r>
              <a:rPr lang="en-US" b="1" dirty="0" err="1"/>
              <a:t>Colspan</a:t>
            </a:r>
            <a:r>
              <a:rPr lang="en-US" b="1" dirty="0"/>
              <a:t> </a:t>
            </a:r>
            <a:r>
              <a:rPr lang="en-US" dirty="0"/>
              <a:t>=&gt; to merge two or more columns into a single column</a:t>
            </a:r>
          </a:p>
          <a:p>
            <a:r>
              <a:rPr lang="en-US" b="1" dirty="0" err="1"/>
              <a:t>Rowspan</a:t>
            </a:r>
            <a:r>
              <a:rPr lang="en-US" dirty="0"/>
              <a:t> =&gt; to merge two or more rows</a:t>
            </a:r>
          </a:p>
          <a:p>
            <a:endParaRPr lang="en-US" dirty="0"/>
          </a:p>
        </p:txBody>
      </p:sp>
      <p:sp>
        <p:nvSpPr>
          <p:cNvPr id="5" name="Date Placeholder 4">
            <a:extLst>
              <a:ext uri="{FF2B5EF4-FFF2-40B4-BE49-F238E27FC236}">
                <a16:creationId xmlns:a16="http://schemas.microsoft.com/office/drawing/2014/main" id="{76AD6FED-821E-4C20-C8C2-5D5E4A5A76E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C0E1667D-0ED0-A6DD-4746-488D4F46553D}"/>
              </a:ext>
            </a:extLst>
          </p:cNvPr>
          <p:cNvSpPr>
            <a:spLocks noGrp="1"/>
          </p:cNvSpPr>
          <p:nvPr>
            <p:ph type="sldNum" sz="quarter" idx="12"/>
          </p:nvPr>
        </p:nvSpPr>
        <p:spPr/>
        <p:txBody>
          <a:bodyPr/>
          <a:lstStyle/>
          <a:p>
            <a:fld id="{B6F15528-21DE-4FAA-801E-634DDDAF4B2B}" type="slidenum">
              <a:rPr lang="en-US" smtClean="0"/>
              <a:t>95</a:t>
            </a:fld>
            <a:endParaRPr lang="en-US"/>
          </a:p>
        </p:txBody>
      </p:sp>
      <p:sp>
        <p:nvSpPr>
          <p:cNvPr id="4" name="Rectangle 3">
            <a:extLst>
              <a:ext uri="{FF2B5EF4-FFF2-40B4-BE49-F238E27FC236}">
                <a16:creationId xmlns:a16="http://schemas.microsoft.com/office/drawing/2014/main" id="{91BC46E5-1AF9-65D5-E1FB-A6FA90BCCDB1}"/>
              </a:ext>
            </a:extLst>
          </p:cNvPr>
          <p:cNvSpPr/>
          <p:nvPr/>
        </p:nvSpPr>
        <p:spPr>
          <a:xfrm>
            <a:off x="1524000" y="3051175"/>
            <a:ext cx="9601200" cy="35052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&lt;table</a:t>
            </a:r>
            <a:r>
              <a:rPr lang="en-US" sz="1200" b="0" dirty="0">
                <a:solidFill>
                  <a:srgbClr val="000000"/>
                </a:solidFill>
                <a:effectLst/>
                <a:latin typeface="Consolas" panose="020B0609020204030204" pitchFamily="49" charset="0"/>
              </a:rPr>
              <a:t> </a:t>
            </a:r>
            <a:r>
              <a:rPr lang="en-US" sz="1200" b="0" dirty="0">
                <a:solidFill>
                  <a:srgbClr val="CD3131"/>
                </a:solidFill>
                <a:effectLst/>
                <a:latin typeface="Consolas" panose="020B0609020204030204" pitchFamily="49" charset="0"/>
              </a:rPr>
              <a:t>border</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"1"</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Column 1</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Column 2</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Column 3</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th</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rowspan</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"2"</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Row 1 Cell 1</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Row 1 Cell 2</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Row 1 Cell 3</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Row 2 Cell 2</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&lt;td&gt;</a:t>
            </a:r>
            <a:r>
              <a:rPr lang="en-US" sz="1200" b="0" dirty="0">
                <a:solidFill>
                  <a:srgbClr val="000000"/>
                </a:solidFill>
                <a:effectLst/>
                <a:latin typeface="Consolas" panose="020B0609020204030204" pitchFamily="49" charset="0"/>
              </a:rPr>
              <a:t>Row 2 Cell 3</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&lt;td</a:t>
            </a:r>
            <a:r>
              <a:rPr lang="en-US" sz="1200" b="0" dirty="0">
                <a:solidFill>
                  <a:srgbClr val="000000"/>
                </a:solidFill>
                <a:effectLst/>
                <a:latin typeface="Consolas" panose="020B0609020204030204" pitchFamily="49" charset="0"/>
              </a:rPr>
              <a:t> </a:t>
            </a:r>
            <a:r>
              <a:rPr lang="en-US" sz="1200" b="0" dirty="0" err="1">
                <a:solidFill>
                  <a:srgbClr val="E50000"/>
                </a:solidFill>
                <a:effectLst/>
                <a:latin typeface="Consolas" panose="020B0609020204030204" pitchFamily="49" charset="0"/>
              </a:rPr>
              <a:t>colspan</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"3"</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Row 3 Cell 1</a:t>
            </a:r>
            <a:r>
              <a:rPr lang="en-US" sz="1200" b="0" dirty="0">
                <a:solidFill>
                  <a:srgbClr val="800000"/>
                </a:solidFill>
                <a:effectLst/>
                <a:latin typeface="Consolas" panose="020B0609020204030204" pitchFamily="49" charset="0"/>
              </a:rPr>
              <a:t>&lt;/td&gt;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&lt;/tr&gt;</a:t>
            </a:r>
            <a:endParaRPr lang="en-US" sz="1200" b="0" dirty="0">
              <a:solidFill>
                <a:srgbClr val="000000"/>
              </a:solidFill>
              <a:effectLst/>
              <a:latin typeface="Consolas" panose="020B0609020204030204" pitchFamily="49" charset="0"/>
            </a:endParaRPr>
          </a:p>
          <a:p>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&lt;/table&gt;</a:t>
            </a:r>
            <a:endParaRPr lang="en-US" sz="1200"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F140E54C-A00D-58E7-031A-2B99A86EA6F6}"/>
              </a:ext>
            </a:extLst>
          </p:cNvPr>
          <p:cNvPicPr>
            <a:picLocks noChangeAspect="1"/>
          </p:cNvPicPr>
          <p:nvPr/>
        </p:nvPicPr>
        <p:blipFill>
          <a:blip r:embed="rId2"/>
          <a:stretch>
            <a:fillRect/>
          </a:stretch>
        </p:blipFill>
        <p:spPr>
          <a:xfrm>
            <a:off x="7856624" y="4803774"/>
            <a:ext cx="3050236" cy="1610613"/>
          </a:xfrm>
          <a:prstGeom prst="rect">
            <a:avLst/>
          </a:prstGeom>
        </p:spPr>
      </p:pic>
    </p:spTree>
    <p:extLst>
      <p:ext uri="{BB962C8B-B14F-4D97-AF65-F5344CB8AC3E}">
        <p14:creationId xmlns:p14="http://schemas.microsoft.com/office/powerpoint/2010/main" val="351037653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E83BD-18DF-873E-189D-2CF39BE2718E}"/>
              </a:ext>
            </a:extLst>
          </p:cNvPr>
          <p:cNvSpPr>
            <a:spLocks noGrp="1"/>
          </p:cNvSpPr>
          <p:nvPr>
            <p:ph type="title"/>
          </p:nvPr>
        </p:nvSpPr>
        <p:spPr/>
        <p:txBody>
          <a:bodyPr/>
          <a:lstStyle/>
          <a:p>
            <a:r>
              <a:rPr lang="en-US" dirty="0"/>
              <a:t>Tables Backgrounds</a:t>
            </a:r>
          </a:p>
        </p:txBody>
      </p:sp>
      <p:sp>
        <p:nvSpPr>
          <p:cNvPr id="3" name="Content Placeholder 2">
            <a:extLst>
              <a:ext uri="{FF2B5EF4-FFF2-40B4-BE49-F238E27FC236}">
                <a16:creationId xmlns:a16="http://schemas.microsoft.com/office/drawing/2014/main" id="{E648AAEA-2D3C-EB52-542C-C3BB81C4472B}"/>
              </a:ext>
            </a:extLst>
          </p:cNvPr>
          <p:cNvSpPr>
            <a:spLocks noGrp="1"/>
          </p:cNvSpPr>
          <p:nvPr>
            <p:ph idx="1"/>
          </p:nvPr>
        </p:nvSpPr>
        <p:spPr/>
        <p:txBody>
          <a:bodyPr>
            <a:normAutofit fontScale="92500" lnSpcReduction="10000"/>
          </a:bodyPr>
          <a:lstStyle/>
          <a:p>
            <a:pPr>
              <a:lnSpc>
                <a:spcPct val="150000"/>
              </a:lnSpc>
            </a:pPr>
            <a:r>
              <a:rPr lang="en-US" dirty="0"/>
              <a:t> We can set table background using one of the following two ways</a:t>
            </a:r>
          </a:p>
          <a:p>
            <a:pPr marL="857250" lvl="1" indent="-400050">
              <a:lnSpc>
                <a:spcPct val="150000"/>
              </a:lnSpc>
              <a:buFont typeface="+mj-lt"/>
              <a:buAutoNum type="romanLcPeriod"/>
            </a:pPr>
            <a:r>
              <a:rPr lang="en-US" b="1" dirty="0" err="1"/>
              <a:t>bgcolor</a:t>
            </a:r>
            <a:r>
              <a:rPr lang="en-US" dirty="0"/>
              <a:t> attribute − We can set background color </a:t>
            </a:r>
            <a:r>
              <a:rPr lang="en-US" dirty="0">
                <a:solidFill>
                  <a:srgbClr val="FFFF00"/>
                </a:solidFill>
              </a:rPr>
              <a:t>for whole table or just for one cell.</a:t>
            </a:r>
          </a:p>
          <a:p>
            <a:pPr marL="857250" lvl="1" indent="-400050">
              <a:lnSpc>
                <a:spcPct val="150000"/>
              </a:lnSpc>
              <a:buFont typeface="+mj-lt"/>
              <a:buAutoNum type="romanLcPeriod"/>
            </a:pPr>
            <a:r>
              <a:rPr lang="en-US" dirty="0"/>
              <a:t> </a:t>
            </a:r>
            <a:r>
              <a:rPr lang="en-US" b="1" dirty="0"/>
              <a:t>background</a:t>
            </a:r>
            <a:r>
              <a:rPr lang="en-US" dirty="0"/>
              <a:t> attribute −We can set background image </a:t>
            </a:r>
            <a:r>
              <a:rPr lang="en-US" dirty="0">
                <a:solidFill>
                  <a:srgbClr val="FFFF00"/>
                </a:solidFill>
              </a:rPr>
              <a:t>for whole table or just for one cell.</a:t>
            </a:r>
          </a:p>
          <a:p>
            <a:pPr marL="0" indent="0">
              <a:lnSpc>
                <a:spcPct val="150000"/>
              </a:lnSpc>
              <a:buNone/>
            </a:pPr>
            <a:r>
              <a:rPr lang="en-US" b="1" dirty="0">
                <a:solidFill>
                  <a:schemeClr val="accent3"/>
                </a:solidFill>
              </a:rPr>
              <a:t>NOTE:</a:t>
            </a:r>
          </a:p>
          <a:p>
            <a:pPr lvl="1">
              <a:lnSpc>
                <a:spcPct val="150000"/>
              </a:lnSpc>
              <a:buFont typeface="Courier New" panose="02070309020205020404" pitchFamily="49" charset="0"/>
              <a:buChar char="o"/>
            </a:pPr>
            <a:r>
              <a:rPr lang="en-US" dirty="0"/>
              <a:t>We can also set border color also using </a:t>
            </a:r>
            <a:r>
              <a:rPr lang="en-US" b="1" dirty="0" err="1"/>
              <a:t>bordercolor</a:t>
            </a:r>
            <a:r>
              <a:rPr lang="en-US" dirty="0"/>
              <a:t> attribute.</a:t>
            </a:r>
          </a:p>
          <a:p>
            <a:pPr lvl="1">
              <a:lnSpc>
                <a:spcPct val="150000"/>
              </a:lnSpc>
              <a:buFont typeface="Courier New" panose="02070309020205020404" pitchFamily="49" charset="0"/>
              <a:buChar char="o"/>
            </a:pPr>
            <a:r>
              <a:rPr lang="en-US" dirty="0"/>
              <a:t> The </a:t>
            </a:r>
            <a:r>
              <a:rPr lang="en-US" b="1" dirty="0" err="1"/>
              <a:t>bgcolor</a:t>
            </a:r>
            <a:r>
              <a:rPr lang="en-US" b="1" dirty="0"/>
              <a:t>, background</a:t>
            </a:r>
            <a:r>
              <a:rPr lang="en-US" dirty="0"/>
              <a:t>, and </a:t>
            </a:r>
            <a:r>
              <a:rPr lang="en-US" b="1" dirty="0" err="1"/>
              <a:t>bordercolor</a:t>
            </a:r>
            <a:r>
              <a:rPr lang="en-US" b="1" dirty="0"/>
              <a:t> </a:t>
            </a:r>
            <a:r>
              <a:rPr lang="en-US" dirty="0"/>
              <a:t>attributes </a:t>
            </a:r>
            <a:r>
              <a:rPr lang="en-US" dirty="0">
                <a:solidFill>
                  <a:srgbClr val="FFFF00"/>
                </a:solidFill>
              </a:rPr>
              <a:t>deprecated in HTML5. Do not use these attributes</a:t>
            </a:r>
            <a:r>
              <a:rPr lang="en-US" dirty="0"/>
              <a:t>.</a:t>
            </a:r>
          </a:p>
        </p:txBody>
      </p:sp>
      <p:sp>
        <p:nvSpPr>
          <p:cNvPr id="4" name="Date Placeholder 3">
            <a:extLst>
              <a:ext uri="{FF2B5EF4-FFF2-40B4-BE49-F238E27FC236}">
                <a16:creationId xmlns:a16="http://schemas.microsoft.com/office/drawing/2014/main" id="{D9296EFD-182F-42F9-9486-37AC13BC90A8}"/>
              </a:ext>
            </a:extLst>
          </p:cNvPr>
          <p:cNvSpPr>
            <a:spLocks noGrp="1"/>
          </p:cNvSpPr>
          <p:nvPr>
            <p:ph type="dt" sz="half" idx="10"/>
          </p:nvPr>
        </p:nvSpPr>
        <p:spPr/>
        <p:txBody>
          <a:bodyPr/>
          <a:lstStyle/>
          <a:p>
            <a:r>
              <a:rPr lang="en-US"/>
              <a:t>11/16/2024</a:t>
            </a:r>
          </a:p>
        </p:txBody>
      </p:sp>
      <p:sp>
        <p:nvSpPr>
          <p:cNvPr id="5" name="Slide Number Placeholder 4">
            <a:extLst>
              <a:ext uri="{FF2B5EF4-FFF2-40B4-BE49-F238E27FC236}">
                <a16:creationId xmlns:a16="http://schemas.microsoft.com/office/drawing/2014/main" id="{D55C2F06-A594-C7BC-F87F-B26EFBEA8310}"/>
              </a:ext>
            </a:extLst>
          </p:cNvPr>
          <p:cNvSpPr>
            <a:spLocks noGrp="1"/>
          </p:cNvSpPr>
          <p:nvPr>
            <p:ph type="sldNum" sz="quarter" idx="12"/>
          </p:nvPr>
        </p:nvSpPr>
        <p:spPr/>
        <p:txBody>
          <a:bodyPr/>
          <a:lstStyle/>
          <a:p>
            <a:fld id="{B6F15528-21DE-4FAA-801E-634DDDAF4B2B}" type="slidenum">
              <a:rPr lang="en-US" smtClean="0"/>
              <a:t>96</a:t>
            </a:fld>
            <a:endParaRPr lang="en-US"/>
          </a:p>
        </p:txBody>
      </p:sp>
    </p:spTree>
    <p:extLst>
      <p:ext uri="{BB962C8B-B14F-4D97-AF65-F5344CB8AC3E}">
        <p14:creationId xmlns:p14="http://schemas.microsoft.com/office/powerpoint/2010/main" val="285295199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CD14E7-DF48-0ECC-ADA1-BCF3CC46C9F0}"/>
              </a:ext>
            </a:extLst>
          </p:cNvPr>
          <p:cNvSpPr/>
          <p:nvPr/>
        </p:nvSpPr>
        <p:spPr>
          <a:xfrm>
            <a:off x="685800" y="2212975"/>
            <a:ext cx="10439400" cy="4343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&lt;table</a:t>
            </a:r>
            <a:r>
              <a:rPr lang="en-US" sz="1400" b="0" dirty="0">
                <a:solidFill>
                  <a:srgbClr val="000000"/>
                </a:solidFill>
                <a:effectLst/>
                <a:latin typeface="Consolas" panose="020B0609020204030204" pitchFamily="49" charset="0"/>
              </a:rPr>
              <a:t> </a:t>
            </a:r>
            <a:r>
              <a:rPr lang="en-US" sz="1400" b="0" dirty="0">
                <a:solidFill>
                  <a:srgbClr val="CD3131"/>
                </a:solidFill>
                <a:effectLst/>
                <a:latin typeface="Consolas" panose="020B0609020204030204" pitchFamily="49" charset="0"/>
              </a:rPr>
              <a:t>border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"1"</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bordercolor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"green"</a:t>
            </a:r>
            <a:r>
              <a:rPr lang="en-US" sz="1400" b="0" dirty="0">
                <a:solidFill>
                  <a:srgbClr val="000000"/>
                </a:solidFill>
                <a:effectLst/>
                <a:latin typeface="Consolas" panose="020B0609020204030204" pitchFamily="49" charset="0"/>
              </a:rPr>
              <a:t> </a:t>
            </a:r>
            <a:r>
              <a:rPr lang="en-US" sz="1400" b="0" dirty="0" err="1">
                <a:solidFill>
                  <a:srgbClr val="CD3131"/>
                </a:solidFill>
                <a:effectLst/>
                <a:latin typeface="Consolas" panose="020B0609020204030204" pitchFamily="49" charset="0"/>
              </a:rPr>
              <a:t>bgcolor</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"yellow"</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Column 1</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Column 2</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Column 3</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th</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rowspan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"2"</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Row 1 Cell 1</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&lt;td&gt;</a:t>
            </a:r>
            <a:r>
              <a:rPr lang="en-US" sz="1400" b="0" dirty="0">
                <a:solidFill>
                  <a:srgbClr val="000000"/>
                </a:solidFill>
                <a:effectLst/>
                <a:latin typeface="Consolas" panose="020B0609020204030204" pitchFamily="49" charset="0"/>
              </a:rPr>
              <a:t>Row 1 Cell 2</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&lt;td&gt;</a:t>
            </a:r>
            <a:r>
              <a:rPr lang="en-US" sz="1400" b="0" dirty="0">
                <a:solidFill>
                  <a:srgbClr val="000000"/>
                </a:solidFill>
                <a:effectLst/>
                <a:latin typeface="Consolas" panose="020B0609020204030204" pitchFamily="49" charset="0"/>
              </a:rPr>
              <a:t>Row 1 Cell 3</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&lt;td&gt;</a:t>
            </a:r>
            <a:r>
              <a:rPr lang="en-US" sz="1400" b="0" dirty="0">
                <a:solidFill>
                  <a:srgbClr val="000000"/>
                </a:solidFill>
                <a:effectLst/>
                <a:latin typeface="Consolas" panose="020B0609020204030204" pitchFamily="49" charset="0"/>
              </a:rPr>
              <a:t>Row 2 Cell 2</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&lt;td&gt;</a:t>
            </a:r>
            <a:r>
              <a:rPr lang="en-US" sz="1400" b="0" dirty="0">
                <a:solidFill>
                  <a:srgbClr val="000000"/>
                </a:solidFill>
                <a:effectLst/>
                <a:latin typeface="Consolas" panose="020B0609020204030204" pitchFamily="49" charset="0"/>
              </a:rPr>
              <a:t>Row 2 Cell 3</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&lt;td</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colspan</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"3"</a:t>
            </a:r>
            <a:r>
              <a:rPr lang="en-US" sz="1400" b="0" dirty="0">
                <a:solidFill>
                  <a:srgbClr val="800000"/>
                </a:solidFill>
                <a:effectLst/>
                <a:latin typeface="Consolas" panose="020B0609020204030204" pitchFamily="49" charset="0"/>
              </a:rPr>
              <a:t>&gt;</a:t>
            </a:r>
            <a:r>
              <a:rPr lang="en-US" sz="1400" b="0" dirty="0">
                <a:solidFill>
                  <a:srgbClr val="000000"/>
                </a:solidFill>
                <a:effectLst/>
                <a:latin typeface="Consolas" panose="020B0609020204030204" pitchFamily="49" charset="0"/>
              </a:rPr>
              <a:t>Row 3 Cell 1</a:t>
            </a:r>
            <a:r>
              <a:rPr lang="en-US" sz="1400" b="0" dirty="0">
                <a:solidFill>
                  <a:srgbClr val="800000"/>
                </a:solidFill>
                <a:effectLst/>
                <a:latin typeface="Consolas" panose="020B0609020204030204" pitchFamily="49" charset="0"/>
              </a:rPr>
              <a:t>&lt;/td&gt;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&lt;/tr&gt;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&lt;/table&gt;</a:t>
            </a:r>
            <a:endParaRPr lang="en-US" sz="1400" b="0" dirty="0">
              <a:solidFill>
                <a:srgbClr val="000000"/>
              </a:solidFill>
              <a:effectLst/>
              <a:latin typeface="Consolas" panose="020B0609020204030204" pitchFamily="49" charset="0"/>
            </a:endParaRPr>
          </a:p>
        </p:txBody>
      </p:sp>
      <p:pic>
        <p:nvPicPr>
          <p:cNvPr id="5" name="Picture 4">
            <a:extLst>
              <a:ext uri="{FF2B5EF4-FFF2-40B4-BE49-F238E27FC236}">
                <a16:creationId xmlns:a16="http://schemas.microsoft.com/office/drawing/2014/main" id="{BCF8F9B7-46ED-C6DF-111F-80A16BFA5376}"/>
              </a:ext>
            </a:extLst>
          </p:cNvPr>
          <p:cNvPicPr>
            <a:picLocks noChangeAspect="1"/>
          </p:cNvPicPr>
          <p:nvPr/>
        </p:nvPicPr>
        <p:blipFill>
          <a:blip r:embed="rId2"/>
          <a:stretch>
            <a:fillRect/>
          </a:stretch>
        </p:blipFill>
        <p:spPr>
          <a:xfrm>
            <a:off x="7543800" y="4947049"/>
            <a:ext cx="3596148" cy="1609326"/>
          </a:xfrm>
          <a:prstGeom prst="rect">
            <a:avLst/>
          </a:prstGeom>
        </p:spPr>
      </p:pic>
      <p:sp>
        <p:nvSpPr>
          <p:cNvPr id="7" name="TextBox 6">
            <a:extLst>
              <a:ext uri="{FF2B5EF4-FFF2-40B4-BE49-F238E27FC236}">
                <a16:creationId xmlns:a16="http://schemas.microsoft.com/office/drawing/2014/main" id="{B2475C1D-29B0-5BF8-9352-B155309C382E}"/>
              </a:ext>
            </a:extLst>
          </p:cNvPr>
          <p:cNvSpPr txBox="1"/>
          <p:nvPr/>
        </p:nvSpPr>
        <p:spPr>
          <a:xfrm>
            <a:off x="680884" y="1222375"/>
            <a:ext cx="10439400" cy="523220"/>
          </a:xfrm>
          <a:prstGeom prst="rect">
            <a:avLst/>
          </a:prstGeom>
          <a:noFill/>
        </p:spPr>
        <p:txBody>
          <a:bodyPr wrap="square">
            <a:spAutoFit/>
          </a:bodyPr>
          <a:lstStyle/>
          <a:p>
            <a:r>
              <a:rPr lang="en-US" sz="2800" b="1" dirty="0"/>
              <a:t>Example of </a:t>
            </a:r>
            <a:r>
              <a:rPr lang="en-US" sz="2800" b="1" dirty="0" err="1"/>
              <a:t>bordercolor</a:t>
            </a:r>
            <a:r>
              <a:rPr lang="en-US" sz="2800" b="1" dirty="0"/>
              <a:t> and </a:t>
            </a:r>
            <a:r>
              <a:rPr lang="en-US" sz="2800" b="1" dirty="0" err="1"/>
              <a:t>bgcolor</a:t>
            </a:r>
            <a:r>
              <a:rPr lang="en-US" sz="2800" b="1" dirty="0"/>
              <a:t> attributes    </a:t>
            </a:r>
            <a:r>
              <a:rPr lang="en-US" dirty="0"/>
              <a:t> </a:t>
            </a:r>
          </a:p>
        </p:txBody>
      </p:sp>
      <p:sp>
        <p:nvSpPr>
          <p:cNvPr id="8" name="Rectangle: Rounded Corners 7">
            <a:extLst>
              <a:ext uri="{FF2B5EF4-FFF2-40B4-BE49-F238E27FC236}">
                <a16:creationId xmlns:a16="http://schemas.microsoft.com/office/drawing/2014/main" id="{9552860E-2879-B8E5-BF3D-6AEAB6546338}"/>
              </a:ext>
            </a:extLst>
          </p:cNvPr>
          <p:cNvSpPr/>
          <p:nvPr/>
        </p:nvSpPr>
        <p:spPr>
          <a:xfrm>
            <a:off x="3276600" y="2365375"/>
            <a:ext cx="4114800" cy="2286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 name="Date Placeholder 2">
            <a:extLst>
              <a:ext uri="{FF2B5EF4-FFF2-40B4-BE49-F238E27FC236}">
                <a16:creationId xmlns:a16="http://schemas.microsoft.com/office/drawing/2014/main" id="{BEABD1AB-B2A0-4516-C83D-57608DE25C13}"/>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BE68E26C-E1CE-8413-1921-531D8431D1CD}"/>
              </a:ext>
            </a:extLst>
          </p:cNvPr>
          <p:cNvSpPr>
            <a:spLocks noGrp="1"/>
          </p:cNvSpPr>
          <p:nvPr>
            <p:ph type="sldNum" sz="quarter" idx="12"/>
          </p:nvPr>
        </p:nvSpPr>
        <p:spPr/>
        <p:txBody>
          <a:bodyPr/>
          <a:lstStyle/>
          <a:p>
            <a:fld id="{B6F15528-21DE-4FAA-801E-634DDDAF4B2B}" type="slidenum">
              <a:rPr lang="en-US" smtClean="0"/>
              <a:t>97</a:t>
            </a:fld>
            <a:endParaRPr lang="en-US"/>
          </a:p>
        </p:txBody>
      </p:sp>
    </p:spTree>
    <p:extLst>
      <p:ext uri="{BB962C8B-B14F-4D97-AF65-F5344CB8AC3E}">
        <p14:creationId xmlns:p14="http://schemas.microsoft.com/office/powerpoint/2010/main" val="392150751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AC01F-A8FB-E5E5-67EC-DF947FC99A9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6A38D7E-A0A2-DA40-59A0-1B0EE2C8D172}"/>
              </a:ext>
            </a:extLst>
          </p:cNvPr>
          <p:cNvSpPr/>
          <p:nvPr/>
        </p:nvSpPr>
        <p:spPr>
          <a:xfrm>
            <a:off x="685800" y="2212975"/>
            <a:ext cx="10439400" cy="43434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&lt;table</a:t>
            </a:r>
            <a:r>
              <a:rPr lang="en-US" sz="1400" b="0">
                <a:solidFill>
                  <a:srgbClr val="000000"/>
                </a:solidFill>
                <a:effectLst/>
                <a:latin typeface="Consolas" panose="020B0609020204030204" pitchFamily="49" charset="0"/>
              </a:rPr>
              <a:t> </a:t>
            </a:r>
            <a:r>
              <a:rPr lang="en-US" sz="1400" b="0">
                <a:solidFill>
                  <a:srgbClr val="CD3131"/>
                </a:solidFill>
                <a:effectLst/>
                <a:latin typeface="Consolas" panose="020B0609020204030204" pitchFamily="49" charset="0"/>
              </a:rPr>
              <a:t>border</a:t>
            </a:r>
            <a:r>
              <a:rPr lang="en-US" sz="1400" b="0">
                <a:solidFill>
                  <a:srgbClr val="000000"/>
                </a:solidFill>
                <a:effectLst/>
                <a:latin typeface="Consolas" panose="020B0609020204030204" pitchFamily="49" charset="0"/>
              </a:rPr>
              <a:t> = </a:t>
            </a:r>
            <a:r>
              <a:rPr lang="en-US" sz="1400" b="0">
                <a:solidFill>
                  <a:srgbClr val="0000FF"/>
                </a:solidFill>
                <a:effectLst/>
                <a:latin typeface="Consolas" panose="020B0609020204030204" pitchFamily="49" charset="0"/>
              </a:rPr>
              <a:t>"1"</a:t>
            </a:r>
            <a:r>
              <a:rPr lang="en-US" sz="1400" b="0">
                <a:solidFill>
                  <a:srgbClr val="000000"/>
                </a:solidFill>
                <a:effectLst/>
                <a:latin typeface="Consolas" panose="020B0609020204030204" pitchFamily="49" charset="0"/>
              </a:rPr>
              <a:t> </a:t>
            </a:r>
            <a:r>
              <a:rPr lang="en-US" sz="1400" b="0">
                <a:solidFill>
                  <a:srgbClr val="E50000"/>
                </a:solidFill>
                <a:effectLst/>
                <a:latin typeface="Consolas" panose="020B0609020204030204" pitchFamily="49" charset="0"/>
              </a:rPr>
              <a:t>bordercolor</a:t>
            </a:r>
            <a:r>
              <a:rPr lang="en-US" sz="1400" b="0">
                <a:solidFill>
                  <a:srgbClr val="000000"/>
                </a:solidFill>
                <a:effectLst/>
                <a:latin typeface="Consolas" panose="020B0609020204030204" pitchFamily="49" charset="0"/>
              </a:rPr>
              <a:t> = </a:t>
            </a:r>
            <a:r>
              <a:rPr lang="en-US" sz="1400" b="0">
                <a:solidFill>
                  <a:srgbClr val="0000FF"/>
                </a:solidFill>
                <a:effectLst/>
                <a:latin typeface="Consolas" panose="020B0609020204030204" pitchFamily="49" charset="0"/>
              </a:rPr>
              <a:t>"green"</a:t>
            </a:r>
            <a:r>
              <a:rPr lang="en-US" sz="1400" b="0">
                <a:solidFill>
                  <a:srgbClr val="000000"/>
                </a:solidFill>
                <a:effectLst/>
                <a:latin typeface="Consolas" panose="020B0609020204030204" pitchFamily="49" charset="0"/>
              </a:rPr>
              <a:t> </a:t>
            </a:r>
            <a:r>
              <a:rPr lang="en-US" sz="1400" b="0">
                <a:solidFill>
                  <a:srgbClr val="E50000"/>
                </a:solidFill>
                <a:effectLst/>
                <a:latin typeface="Consolas" panose="020B0609020204030204" pitchFamily="49" charset="0"/>
              </a:rPr>
              <a:t>background</a:t>
            </a:r>
            <a:r>
              <a:rPr lang="en-US" sz="1400" b="0">
                <a:solidFill>
                  <a:srgbClr val="000000"/>
                </a:solidFill>
                <a:effectLst/>
                <a:latin typeface="Consolas" panose="020B0609020204030204" pitchFamily="49" charset="0"/>
              </a:rPr>
              <a:t> = </a:t>
            </a:r>
            <a:r>
              <a:rPr lang="en-US" sz="1400" b="0">
                <a:solidFill>
                  <a:srgbClr val="0000FF"/>
                </a:solidFill>
                <a:effectLst/>
                <a:latin typeface="Consolas" panose="020B0609020204030204" pitchFamily="49" charset="0"/>
              </a:rPr>
              <a:t>"/images/test.png"</a:t>
            </a:r>
            <a:r>
              <a:rPr lang="en-US" sz="1400" b="0">
                <a:solidFill>
                  <a:srgbClr val="800000"/>
                </a:solidFill>
                <a:effectLst/>
                <a:latin typeface="Consolas" panose="020B0609020204030204" pitchFamily="49" charset="0"/>
              </a:rPr>
              <a:t>&gt;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&lt;th&gt;</a:t>
            </a:r>
            <a:r>
              <a:rPr lang="en-US" sz="1400" b="0">
                <a:solidFill>
                  <a:srgbClr val="000000"/>
                </a:solidFill>
                <a:effectLst/>
                <a:latin typeface="Consolas" panose="020B0609020204030204" pitchFamily="49" charset="0"/>
              </a:rPr>
              <a:t>Column 1</a:t>
            </a:r>
            <a:r>
              <a:rPr lang="en-US" sz="1400" b="0">
                <a:solidFill>
                  <a:srgbClr val="800000"/>
                </a:solidFill>
                <a:effectLst/>
                <a:latin typeface="Consolas" panose="020B0609020204030204" pitchFamily="49" charset="0"/>
              </a:rPr>
              <a:t>&lt;/th&gt;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&lt;th&gt;</a:t>
            </a:r>
            <a:r>
              <a:rPr lang="en-US" sz="1400" b="0">
                <a:solidFill>
                  <a:srgbClr val="000000"/>
                </a:solidFill>
                <a:effectLst/>
                <a:latin typeface="Consolas" panose="020B0609020204030204" pitchFamily="49" charset="0"/>
              </a:rPr>
              <a:t>Column 2</a:t>
            </a:r>
            <a:r>
              <a:rPr lang="en-US" sz="1400" b="0">
                <a:solidFill>
                  <a:srgbClr val="800000"/>
                </a:solidFill>
                <a:effectLst/>
                <a:latin typeface="Consolas" panose="020B0609020204030204" pitchFamily="49" charset="0"/>
              </a:rPr>
              <a:t>&lt;/th&gt;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&lt;th&gt;</a:t>
            </a:r>
            <a:r>
              <a:rPr lang="en-US" sz="1400" b="0">
                <a:solidFill>
                  <a:srgbClr val="000000"/>
                </a:solidFill>
                <a:effectLst/>
                <a:latin typeface="Consolas" panose="020B0609020204030204" pitchFamily="49" charset="0"/>
              </a:rPr>
              <a:t>Column 3</a:t>
            </a:r>
            <a:r>
              <a:rPr lang="en-US" sz="1400" b="0">
                <a:solidFill>
                  <a:srgbClr val="800000"/>
                </a:solidFill>
                <a:effectLst/>
                <a:latin typeface="Consolas" panose="020B0609020204030204" pitchFamily="49" charset="0"/>
              </a:rPr>
              <a:t>&lt;/th&gt;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&lt;td</a:t>
            </a:r>
            <a:r>
              <a:rPr lang="en-US" sz="1400" b="0">
                <a:solidFill>
                  <a:srgbClr val="000000"/>
                </a:solidFill>
                <a:effectLst/>
                <a:latin typeface="Consolas" panose="020B0609020204030204" pitchFamily="49" charset="0"/>
              </a:rPr>
              <a:t> </a:t>
            </a:r>
            <a:r>
              <a:rPr lang="en-US" sz="1400" b="0">
                <a:solidFill>
                  <a:srgbClr val="E50000"/>
                </a:solidFill>
                <a:effectLst/>
                <a:latin typeface="Consolas" panose="020B0609020204030204" pitchFamily="49" charset="0"/>
              </a:rPr>
              <a:t>rowspan</a:t>
            </a:r>
            <a:r>
              <a:rPr lang="en-US" sz="1400" b="0">
                <a:solidFill>
                  <a:srgbClr val="000000"/>
                </a:solidFill>
                <a:effectLst/>
                <a:latin typeface="Consolas" panose="020B0609020204030204" pitchFamily="49" charset="0"/>
              </a:rPr>
              <a:t> = </a:t>
            </a:r>
            <a:r>
              <a:rPr lang="en-US" sz="1400" b="0">
                <a:solidFill>
                  <a:srgbClr val="0000FF"/>
                </a:solidFill>
                <a:effectLst/>
                <a:latin typeface="Consolas" panose="020B0609020204030204" pitchFamily="49" charset="0"/>
              </a:rPr>
              <a:t>"2"</a:t>
            </a:r>
            <a:r>
              <a:rPr lang="en-US" sz="1400" b="0">
                <a:solidFill>
                  <a:srgbClr val="800000"/>
                </a:solidFill>
                <a:effectLst/>
                <a:latin typeface="Consolas" panose="020B0609020204030204" pitchFamily="49" charset="0"/>
              </a:rPr>
              <a:t>&gt;</a:t>
            </a:r>
            <a:r>
              <a:rPr lang="en-US" sz="1400" b="0">
                <a:solidFill>
                  <a:srgbClr val="000000"/>
                </a:solidFill>
                <a:effectLst/>
                <a:latin typeface="Consolas" panose="020B0609020204030204" pitchFamily="49" charset="0"/>
              </a:rPr>
              <a:t>Row 1 Cell 1</a:t>
            </a:r>
            <a:r>
              <a:rPr lang="en-US" sz="1400" b="0">
                <a:solidFill>
                  <a:srgbClr val="800000"/>
                </a:solidFill>
                <a:effectLst/>
                <a:latin typeface="Consolas" panose="020B0609020204030204" pitchFamily="49" charset="0"/>
              </a:rPr>
              <a:t>&lt;/td&gt;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&lt;td&gt;</a:t>
            </a:r>
            <a:r>
              <a:rPr lang="en-US" sz="1400" b="0">
                <a:solidFill>
                  <a:srgbClr val="000000"/>
                </a:solidFill>
                <a:effectLst/>
                <a:latin typeface="Consolas" panose="020B0609020204030204" pitchFamily="49" charset="0"/>
              </a:rPr>
              <a:t>Row 1 Cell 2</a:t>
            </a:r>
            <a:r>
              <a:rPr lang="en-US" sz="1400" b="0">
                <a:solidFill>
                  <a:srgbClr val="800000"/>
                </a:solidFill>
                <a:effectLst/>
                <a:latin typeface="Consolas" panose="020B0609020204030204" pitchFamily="49" charset="0"/>
              </a:rPr>
              <a:t>&lt;/td&gt;&lt;td&gt;</a:t>
            </a:r>
            <a:r>
              <a:rPr lang="en-US" sz="1400" b="0">
                <a:solidFill>
                  <a:srgbClr val="000000"/>
                </a:solidFill>
                <a:effectLst/>
                <a:latin typeface="Consolas" panose="020B0609020204030204" pitchFamily="49" charset="0"/>
              </a:rPr>
              <a:t>Row 1 Cell 3</a:t>
            </a:r>
            <a:r>
              <a:rPr lang="en-US" sz="1400" b="0">
                <a:solidFill>
                  <a:srgbClr val="800000"/>
                </a:solidFill>
                <a:effectLst/>
                <a:latin typeface="Consolas" panose="020B0609020204030204" pitchFamily="49" charset="0"/>
              </a:rPr>
              <a:t>&lt;/td&gt;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&lt;td&gt;</a:t>
            </a:r>
            <a:r>
              <a:rPr lang="en-US" sz="1400" b="0">
                <a:solidFill>
                  <a:srgbClr val="000000"/>
                </a:solidFill>
                <a:effectLst/>
                <a:latin typeface="Consolas" panose="020B0609020204030204" pitchFamily="49" charset="0"/>
              </a:rPr>
              <a:t>Row 2 Cell 2</a:t>
            </a:r>
            <a:r>
              <a:rPr lang="en-US" sz="1400" b="0">
                <a:solidFill>
                  <a:srgbClr val="800000"/>
                </a:solidFill>
                <a:effectLst/>
                <a:latin typeface="Consolas" panose="020B0609020204030204" pitchFamily="49" charset="0"/>
              </a:rPr>
              <a:t>&lt;/td&gt;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&lt;td&gt;</a:t>
            </a:r>
            <a:r>
              <a:rPr lang="en-US" sz="1400" b="0">
                <a:solidFill>
                  <a:srgbClr val="000000"/>
                </a:solidFill>
                <a:effectLst/>
                <a:latin typeface="Consolas" panose="020B0609020204030204" pitchFamily="49" charset="0"/>
              </a:rPr>
              <a:t>Row 2 Cell 3</a:t>
            </a:r>
            <a:r>
              <a:rPr lang="en-US" sz="1400" b="0">
                <a:solidFill>
                  <a:srgbClr val="800000"/>
                </a:solidFill>
                <a:effectLst/>
                <a:latin typeface="Consolas" panose="020B0609020204030204" pitchFamily="49" charset="0"/>
              </a:rPr>
              <a:t>&lt;/td&gt;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&lt;td</a:t>
            </a:r>
            <a:r>
              <a:rPr lang="en-US" sz="1400" b="0">
                <a:solidFill>
                  <a:srgbClr val="000000"/>
                </a:solidFill>
                <a:effectLst/>
                <a:latin typeface="Consolas" panose="020B0609020204030204" pitchFamily="49" charset="0"/>
              </a:rPr>
              <a:t> </a:t>
            </a:r>
            <a:r>
              <a:rPr lang="en-US" sz="1400" b="0">
                <a:solidFill>
                  <a:srgbClr val="E50000"/>
                </a:solidFill>
                <a:effectLst/>
                <a:latin typeface="Consolas" panose="020B0609020204030204" pitchFamily="49" charset="0"/>
              </a:rPr>
              <a:t>colspan</a:t>
            </a:r>
            <a:r>
              <a:rPr lang="en-US" sz="1400" b="0">
                <a:solidFill>
                  <a:srgbClr val="000000"/>
                </a:solidFill>
                <a:effectLst/>
                <a:latin typeface="Consolas" panose="020B0609020204030204" pitchFamily="49" charset="0"/>
              </a:rPr>
              <a:t> = </a:t>
            </a:r>
            <a:r>
              <a:rPr lang="en-US" sz="1400" b="0">
                <a:solidFill>
                  <a:srgbClr val="0000FF"/>
                </a:solidFill>
                <a:effectLst/>
                <a:latin typeface="Consolas" panose="020B0609020204030204" pitchFamily="49" charset="0"/>
              </a:rPr>
              <a:t>"3"</a:t>
            </a:r>
            <a:r>
              <a:rPr lang="en-US" sz="1400" b="0">
                <a:solidFill>
                  <a:srgbClr val="800000"/>
                </a:solidFill>
                <a:effectLst/>
                <a:latin typeface="Consolas" panose="020B0609020204030204" pitchFamily="49" charset="0"/>
              </a:rPr>
              <a:t>&gt;</a:t>
            </a:r>
            <a:r>
              <a:rPr lang="en-US" sz="1400" b="0">
                <a:solidFill>
                  <a:srgbClr val="000000"/>
                </a:solidFill>
                <a:effectLst/>
                <a:latin typeface="Consolas" panose="020B0609020204030204" pitchFamily="49" charset="0"/>
              </a:rPr>
              <a:t>Row 3 Cell 1</a:t>
            </a:r>
            <a:r>
              <a:rPr lang="en-US" sz="1400" b="0">
                <a:solidFill>
                  <a:srgbClr val="800000"/>
                </a:solidFill>
                <a:effectLst/>
                <a:latin typeface="Consolas" panose="020B0609020204030204" pitchFamily="49" charset="0"/>
              </a:rPr>
              <a:t>&lt;/td&gt;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&lt;/tr&gt;</a:t>
            </a:r>
            <a:endParaRPr lang="en-US" sz="1400" b="0">
              <a:solidFill>
                <a:srgbClr val="000000"/>
              </a:solidFill>
              <a:effectLst/>
              <a:latin typeface="Consolas" panose="020B0609020204030204" pitchFamily="49" charset="0"/>
            </a:endParaRPr>
          </a:p>
          <a:p>
            <a:r>
              <a:rPr lang="en-US" sz="1400" b="0">
                <a:solidFill>
                  <a:srgbClr val="000000"/>
                </a:solidFill>
                <a:effectLst/>
                <a:latin typeface="Consolas" panose="020B0609020204030204" pitchFamily="49" charset="0"/>
              </a:rPr>
              <a:t>      </a:t>
            </a:r>
            <a:r>
              <a:rPr lang="en-US" sz="1400" b="0">
                <a:solidFill>
                  <a:srgbClr val="800000"/>
                </a:solidFill>
                <a:effectLst/>
                <a:latin typeface="Consolas" panose="020B0609020204030204" pitchFamily="49" charset="0"/>
              </a:rPr>
              <a:t>&lt;/table&gt;</a:t>
            </a:r>
            <a:endParaRPr lang="en-US" sz="1400" b="0">
              <a:solidFill>
                <a:srgbClr val="000000"/>
              </a:solidFill>
              <a:effectLst/>
              <a:latin typeface="Consolas" panose="020B0609020204030204" pitchFamily="49" charset="0"/>
            </a:endParaRPr>
          </a:p>
        </p:txBody>
      </p:sp>
      <p:sp>
        <p:nvSpPr>
          <p:cNvPr id="7" name="TextBox 6">
            <a:extLst>
              <a:ext uri="{FF2B5EF4-FFF2-40B4-BE49-F238E27FC236}">
                <a16:creationId xmlns:a16="http://schemas.microsoft.com/office/drawing/2014/main" id="{A8B98682-028C-4C73-BB89-547B3A7C1FD1}"/>
              </a:ext>
            </a:extLst>
          </p:cNvPr>
          <p:cNvSpPr txBox="1"/>
          <p:nvPr/>
        </p:nvSpPr>
        <p:spPr>
          <a:xfrm>
            <a:off x="680884" y="1222375"/>
            <a:ext cx="10439400" cy="523220"/>
          </a:xfrm>
          <a:prstGeom prst="rect">
            <a:avLst/>
          </a:prstGeom>
          <a:noFill/>
        </p:spPr>
        <p:txBody>
          <a:bodyPr wrap="square">
            <a:spAutoFit/>
          </a:bodyPr>
          <a:lstStyle/>
          <a:p>
            <a:r>
              <a:rPr lang="en-US" sz="2800" b="1" dirty="0"/>
              <a:t>Example of background attribute  </a:t>
            </a:r>
            <a:r>
              <a:rPr lang="en-US" dirty="0"/>
              <a:t> </a:t>
            </a:r>
          </a:p>
        </p:txBody>
      </p:sp>
      <p:sp>
        <p:nvSpPr>
          <p:cNvPr id="6" name="TextBox 5">
            <a:extLst>
              <a:ext uri="{FF2B5EF4-FFF2-40B4-BE49-F238E27FC236}">
                <a16:creationId xmlns:a16="http://schemas.microsoft.com/office/drawing/2014/main" id="{759CA78D-1C8F-A017-AB5F-7D4625B6399C}"/>
              </a:ext>
            </a:extLst>
          </p:cNvPr>
          <p:cNvSpPr txBox="1"/>
          <p:nvPr/>
        </p:nvSpPr>
        <p:spPr>
          <a:xfrm>
            <a:off x="680884" y="1794619"/>
            <a:ext cx="6096000" cy="369332"/>
          </a:xfrm>
          <a:prstGeom prst="rect">
            <a:avLst/>
          </a:prstGeom>
          <a:noFill/>
        </p:spPr>
        <p:txBody>
          <a:bodyPr wrap="square">
            <a:spAutoFit/>
          </a:bodyPr>
          <a:lstStyle/>
          <a:p>
            <a:r>
              <a:rPr lang="en-US" dirty="0"/>
              <a:t>Here, an image available in /images directory.</a:t>
            </a:r>
          </a:p>
        </p:txBody>
      </p:sp>
      <p:sp>
        <p:nvSpPr>
          <p:cNvPr id="8" name="Rectangle: Rounded Corners 7">
            <a:extLst>
              <a:ext uri="{FF2B5EF4-FFF2-40B4-BE49-F238E27FC236}">
                <a16:creationId xmlns:a16="http://schemas.microsoft.com/office/drawing/2014/main" id="{D8EFB9FB-13F9-03EA-6B31-05A986665355}"/>
              </a:ext>
            </a:extLst>
          </p:cNvPr>
          <p:cNvSpPr/>
          <p:nvPr/>
        </p:nvSpPr>
        <p:spPr>
          <a:xfrm>
            <a:off x="5410200" y="2441575"/>
            <a:ext cx="3276600" cy="304800"/>
          </a:xfrm>
          <a:prstGeom prst="roundRect">
            <a:avLst/>
          </a:prstGeom>
          <a:noFill/>
          <a:ln w="2857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sp>
        <p:nvSpPr>
          <p:cNvPr id="3" name="Date Placeholder 2">
            <a:extLst>
              <a:ext uri="{FF2B5EF4-FFF2-40B4-BE49-F238E27FC236}">
                <a16:creationId xmlns:a16="http://schemas.microsoft.com/office/drawing/2014/main" id="{5C67EB91-2ECE-AFE8-F325-D4D39CA5C4D9}"/>
              </a:ext>
            </a:extLst>
          </p:cNvPr>
          <p:cNvSpPr>
            <a:spLocks noGrp="1"/>
          </p:cNvSpPr>
          <p:nvPr>
            <p:ph type="dt" sz="half" idx="10"/>
          </p:nvPr>
        </p:nvSpPr>
        <p:spPr/>
        <p:txBody>
          <a:bodyPr/>
          <a:lstStyle/>
          <a:p>
            <a:r>
              <a:rPr lang="en-US"/>
              <a:t>11/16/2024</a:t>
            </a:r>
          </a:p>
        </p:txBody>
      </p:sp>
      <p:sp>
        <p:nvSpPr>
          <p:cNvPr id="4" name="Slide Number Placeholder 3">
            <a:extLst>
              <a:ext uri="{FF2B5EF4-FFF2-40B4-BE49-F238E27FC236}">
                <a16:creationId xmlns:a16="http://schemas.microsoft.com/office/drawing/2014/main" id="{FE2EDC8B-D2E7-7BEE-1F5A-683777583233}"/>
              </a:ext>
            </a:extLst>
          </p:cNvPr>
          <p:cNvSpPr>
            <a:spLocks noGrp="1"/>
          </p:cNvSpPr>
          <p:nvPr>
            <p:ph type="sldNum" sz="quarter" idx="12"/>
          </p:nvPr>
        </p:nvSpPr>
        <p:spPr/>
        <p:txBody>
          <a:bodyPr/>
          <a:lstStyle/>
          <a:p>
            <a:fld id="{B6F15528-21DE-4FAA-801E-634DDDAF4B2B}" type="slidenum">
              <a:rPr lang="en-US" smtClean="0"/>
              <a:t>98</a:t>
            </a:fld>
            <a:endParaRPr lang="en-US"/>
          </a:p>
        </p:txBody>
      </p:sp>
    </p:spTree>
    <p:extLst>
      <p:ext uri="{BB962C8B-B14F-4D97-AF65-F5344CB8AC3E}">
        <p14:creationId xmlns:p14="http://schemas.microsoft.com/office/powerpoint/2010/main" val="169136842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4BE7-4122-F458-CA64-1F10E8B3BE9C}"/>
              </a:ext>
            </a:extLst>
          </p:cNvPr>
          <p:cNvSpPr>
            <a:spLocks noGrp="1"/>
          </p:cNvSpPr>
          <p:nvPr>
            <p:ph type="title"/>
          </p:nvPr>
        </p:nvSpPr>
        <p:spPr/>
        <p:txBody>
          <a:bodyPr/>
          <a:lstStyle/>
          <a:p>
            <a:r>
              <a:rPr lang="en-US" dirty="0"/>
              <a:t>Table Height and Width</a:t>
            </a:r>
          </a:p>
        </p:txBody>
      </p:sp>
      <p:sp>
        <p:nvSpPr>
          <p:cNvPr id="3" name="Content Placeholder 2">
            <a:extLst>
              <a:ext uri="{FF2B5EF4-FFF2-40B4-BE49-F238E27FC236}">
                <a16:creationId xmlns:a16="http://schemas.microsoft.com/office/drawing/2014/main" id="{A32942A3-D5E8-FDFE-0875-67D545D25531}"/>
              </a:ext>
            </a:extLst>
          </p:cNvPr>
          <p:cNvSpPr>
            <a:spLocks noGrp="1"/>
          </p:cNvSpPr>
          <p:nvPr>
            <p:ph idx="1"/>
          </p:nvPr>
        </p:nvSpPr>
        <p:spPr>
          <a:xfrm>
            <a:off x="762000" y="1527175"/>
            <a:ext cx="10896600" cy="4199366"/>
          </a:xfrm>
        </p:spPr>
        <p:txBody>
          <a:bodyPr/>
          <a:lstStyle/>
          <a:p>
            <a:r>
              <a:rPr lang="en-US" dirty="0"/>
              <a:t>You can set a table width and height using width and height attributes. </a:t>
            </a:r>
          </a:p>
          <a:p>
            <a:r>
              <a:rPr lang="en-US" dirty="0"/>
              <a:t>You can specify table width or height in terms of pixels or in terms of percentage of available screen area.</a:t>
            </a:r>
          </a:p>
        </p:txBody>
      </p:sp>
      <p:sp>
        <p:nvSpPr>
          <p:cNvPr id="5" name="Date Placeholder 4">
            <a:extLst>
              <a:ext uri="{FF2B5EF4-FFF2-40B4-BE49-F238E27FC236}">
                <a16:creationId xmlns:a16="http://schemas.microsoft.com/office/drawing/2014/main" id="{2C27A73C-FE11-4B78-5588-A1A9B1B132E4}"/>
              </a:ext>
            </a:extLst>
          </p:cNvPr>
          <p:cNvSpPr>
            <a:spLocks noGrp="1"/>
          </p:cNvSpPr>
          <p:nvPr>
            <p:ph type="dt" sz="half" idx="10"/>
          </p:nvPr>
        </p:nvSpPr>
        <p:spPr/>
        <p:txBody>
          <a:bodyPr/>
          <a:lstStyle/>
          <a:p>
            <a:r>
              <a:rPr lang="en-US"/>
              <a:t>11/16/2024</a:t>
            </a:r>
          </a:p>
        </p:txBody>
      </p:sp>
      <p:sp>
        <p:nvSpPr>
          <p:cNvPr id="6" name="Slide Number Placeholder 5">
            <a:extLst>
              <a:ext uri="{FF2B5EF4-FFF2-40B4-BE49-F238E27FC236}">
                <a16:creationId xmlns:a16="http://schemas.microsoft.com/office/drawing/2014/main" id="{1E3188C3-2C3B-670A-6DF6-5BF6FC737915}"/>
              </a:ext>
            </a:extLst>
          </p:cNvPr>
          <p:cNvSpPr>
            <a:spLocks noGrp="1"/>
          </p:cNvSpPr>
          <p:nvPr>
            <p:ph type="sldNum" sz="quarter" idx="12"/>
          </p:nvPr>
        </p:nvSpPr>
        <p:spPr/>
        <p:txBody>
          <a:bodyPr/>
          <a:lstStyle/>
          <a:p>
            <a:fld id="{B6F15528-21DE-4FAA-801E-634DDDAF4B2B}" type="slidenum">
              <a:rPr lang="en-US" smtClean="0"/>
              <a:t>99</a:t>
            </a:fld>
            <a:endParaRPr lang="en-US"/>
          </a:p>
        </p:txBody>
      </p:sp>
      <p:sp>
        <p:nvSpPr>
          <p:cNvPr id="4" name="Rectangle 3">
            <a:extLst>
              <a:ext uri="{FF2B5EF4-FFF2-40B4-BE49-F238E27FC236}">
                <a16:creationId xmlns:a16="http://schemas.microsoft.com/office/drawing/2014/main" id="{0AE98DFD-CBA8-821A-849B-A27E0A31188E}"/>
              </a:ext>
            </a:extLst>
          </p:cNvPr>
          <p:cNvSpPr/>
          <p:nvPr/>
        </p:nvSpPr>
        <p:spPr>
          <a:xfrm>
            <a:off x="1219200" y="2822575"/>
            <a:ext cx="10058400" cy="3733800"/>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a:t>
            </a:r>
            <a:r>
              <a:rPr lang="en-US" b="0">
                <a:solidFill>
                  <a:srgbClr val="000000"/>
                </a:solidFill>
                <a:effectLst/>
                <a:latin typeface="Consolas" panose="020B0609020204030204" pitchFamily="49" charset="0"/>
              </a:rPr>
              <a:t> </a:t>
            </a:r>
            <a:r>
              <a:rPr lang="en-US" b="0">
                <a:solidFill>
                  <a:srgbClr val="CD3131"/>
                </a:solidFill>
                <a:effectLst/>
                <a:latin typeface="Consolas" panose="020B0609020204030204" pitchFamily="49" charset="0"/>
              </a:rPr>
              <a:t>border</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width</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"400"</a:t>
            </a:r>
            <a:r>
              <a:rPr lang="en-US" b="0">
                <a:solidFill>
                  <a:srgbClr val="000000"/>
                </a:solidFill>
                <a:effectLst/>
                <a:latin typeface="Consolas" panose="020B0609020204030204" pitchFamily="49" charset="0"/>
              </a:rPr>
              <a:t> </a:t>
            </a:r>
            <a:r>
              <a:rPr lang="en-US" b="0">
                <a:solidFill>
                  <a:srgbClr val="E50000"/>
                </a:solidFill>
                <a:effectLst/>
                <a:latin typeface="Consolas" panose="020B0609020204030204" pitchFamily="49" charset="0"/>
              </a:rPr>
              <a:t>height</a:t>
            </a:r>
            <a:r>
              <a:rPr lang="en-US" b="0">
                <a:solidFill>
                  <a:srgbClr val="000000"/>
                </a:solidFill>
                <a:effectLst/>
                <a:latin typeface="Consolas" panose="020B0609020204030204" pitchFamily="49" charset="0"/>
              </a:rPr>
              <a:t> = </a:t>
            </a:r>
            <a:r>
              <a:rPr lang="en-US" b="0">
                <a:solidFill>
                  <a:srgbClr val="0000FF"/>
                </a:solidFill>
                <a:effectLst/>
                <a:latin typeface="Consolas" panose="020B0609020204030204" pitchFamily="49" charset="0"/>
              </a:rPr>
              <a:t>"150"</a:t>
            </a:r>
            <a:r>
              <a:rPr lang="en-US" b="0">
                <a:solidFill>
                  <a:srgbClr val="800000"/>
                </a:solidFill>
                <a:effectLst/>
                <a:latin typeface="Consolas" panose="020B0609020204030204" pitchFamily="49" charset="0"/>
              </a:rPr>
              <a:t>&gt;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1, Column 1</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1, Column 2</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2, Column 1</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&lt;td&gt;</a:t>
            </a:r>
            <a:r>
              <a:rPr lang="en-US" b="0">
                <a:solidFill>
                  <a:srgbClr val="000000"/>
                </a:solidFill>
                <a:effectLst/>
                <a:latin typeface="Consolas" panose="020B0609020204030204" pitchFamily="49" charset="0"/>
              </a:rPr>
              <a:t>Row 2, Column 2</a:t>
            </a:r>
            <a:r>
              <a:rPr lang="en-US" b="0">
                <a:solidFill>
                  <a:srgbClr val="800000"/>
                </a:solidFill>
                <a:effectLst/>
                <a:latin typeface="Consolas" panose="020B0609020204030204" pitchFamily="49" charset="0"/>
              </a:rPr>
              <a:t>&lt;/td&gt;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&lt;/tr&gt;</a:t>
            </a:r>
            <a:endParaRPr lang="en-US" b="0">
              <a:solidFill>
                <a:srgbClr val="000000"/>
              </a:solidFill>
              <a:effectLst/>
              <a:latin typeface="Consolas" panose="020B0609020204030204" pitchFamily="49" charset="0"/>
            </a:endParaRPr>
          </a:p>
          <a:p>
            <a:r>
              <a:rPr lang="en-US" b="0">
                <a:solidFill>
                  <a:srgbClr val="000000"/>
                </a:solidFill>
                <a:effectLst/>
                <a:latin typeface="Consolas" panose="020B0609020204030204" pitchFamily="49" charset="0"/>
              </a:rPr>
              <a:t>      </a:t>
            </a:r>
            <a:r>
              <a:rPr lang="en-US" b="0">
                <a:solidFill>
                  <a:srgbClr val="800000"/>
                </a:solidFill>
                <a:effectLst/>
                <a:latin typeface="Consolas" panose="020B0609020204030204" pitchFamily="49" charset="0"/>
              </a:rPr>
              <a:t>&lt;/table&gt;</a:t>
            </a:r>
            <a:endParaRPr lang="en-US" b="0">
              <a:solidFill>
                <a:srgbClr val="000000"/>
              </a:solidFill>
              <a:effectLst/>
              <a:latin typeface="Consolas" panose="020B0609020204030204" pitchFamily="49" charset="0"/>
            </a:endParaRPr>
          </a:p>
        </p:txBody>
      </p:sp>
      <p:pic>
        <p:nvPicPr>
          <p:cNvPr id="7" name="Picture 6">
            <a:extLst>
              <a:ext uri="{FF2B5EF4-FFF2-40B4-BE49-F238E27FC236}">
                <a16:creationId xmlns:a16="http://schemas.microsoft.com/office/drawing/2014/main" id="{72581380-1168-5760-5DB2-706C65C80982}"/>
              </a:ext>
            </a:extLst>
          </p:cNvPr>
          <p:cNvPicPr>
            <a:picLocks noChangeAspect="1"/>
          </p:cNvPicPr>
          <p:nvPr/>
        </p:nvPicPr>
        <p:blipFill>
          <a:blip r:embed="rId2"/>
          <a:stretch>
            <a:fillRect/>
          </a:stretch>
        </p:blipFill>
        <p:spPr>
          <a:xfrm>
            <a:off x="6664246" y="5337175"/>
            <a:ext cx="4613354" cy="1219200"/>
          </a:xfrm>
          <a:prstGeom prst="rect">
            <a:avLst/>
          </a:prstGeom>
        </p:spPr>
      </p:pic>
    </p:spTree>
    <p:extLst>
      <p:ext uri="{BB962C8B-B14F-4D97-AF65-F5344CB8AC3E}">
        <p14:creationId xmlns:p14="http://schemas.microsoft.com/office/powerpoint/2010/main" val="27262722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5508</TotalTime>
  <Words>15553</Words>
  <Application>Microsoft Office PowerPoint</Application>
  <PresentationFormat>Custom</PresentationFormat>
  <Paragraphs>2074</Paragraphs>
  <Slides>173</Slides>
  <Notes>15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173</vt:i4>
      </vt:variant>
    </vt:vector>
  </HeadingPairs>
  <TitlesOfParts>
    <vt:vector size="191" baseType="lpstr">
      <vt:lpstr>Arial Unicode MS</vt:lpstr>
      <vt:lpstr>Arial</vt:lpstr>
      <vt:lpstr>Arial MT</vt:lpstr>
      <vt:lpstr>Bradley Hand ITC</vt:lpstr>
      <vt:lpstr>Calibri</vt:lpstr>
      <vt:lpstr>Calibri Light</vt:lpstr>
      <vt:lpstr>Century Gothic</vt:lpstr>
      <vt:lpstr>Consolas</vt:lpstr>
      <vt:lpstr>Courier New</vt:lpstr>
      <vt:lpstr>Google Sans</vt:lpstr>
      <vt:lpstr>Lucida Sans Unicode</vt:lpstr>
      <vt:lpstr>Nunito</vt:lpstr>
      <vt:lpstr>Roboto</vt:lpstr>
      <vt:lpstr>Tahoma</vt:lpstr>
      <vt:lpstr>Times New Roman</vt:lpstr>
      <vt:lpstr>Verdana</vt:lpstr>
      <vt:lpstr>Wingdings</vt:lpstr>
      <vt:lpstr>Office 2013 - 2022 Theme</vt:lpstr>
      <vt:lpstr>WEB TECHNOLOGY I</vt:lpstr>
      <vt:lpstr>PowerPoint Presentation</vt:lpstr>
      <vt:lpstr>OVERVIEW</vt:lpstr>
      <vt:lpstr>Introduction to HTML</vt:lpstr>
      <vt:lpstr>Example:</vt:lpstr>
      <vt:lpstr> Example Explained</vt:lpstr>
      <vt:lpstr>&lt;! DOCTYPE&gt;</vt:lpstr>
      <vt:lpstr>HTML Elements</vt:lpstr>
      <vt:lpstr>HTML Elements</vt:lpstr>
      <vt:lpstr>HTML Attributes</vt:lpstr>
      <vt:lpstr>HTML Attributes</vt:lpstr>
      <vt:lpstr>Comment Tag</vt:lpstr>
      <vt:lpstr>Meta Tag</vt:lpstr>
      <vt:lpstr>Meta Tag</vt:lpstr>
      <vt:lpstr>2.2 HTML Basics</vt:lpstr>
      <vt:lpstr>Text Formatting</vt:lpstr>
      <vt:lpstr>HTML Headings</vt:lpstr>
      <vt:lpstr>HTML Paragraph</vt:lpstr>
      <vt:lpstr>Phrase Elements</vt:lpstr>
      <vt:lpstr>HTML Lists</vt:lpstr>
      <vt:lpstr>HTML Unordered Lists</vt:lpstr>
      <vt:lpstr>HTML Unordered Lists</vt:lpstr>
      <vt:lpstr>HTML Ordered Lists</vt:lpstr>
      <vt:lpstr>HTML ordered Lists</vt:lpstr>
      <vt:lpstr>HTML Definition Lists</vt:lpstr>
      <vt:lpstr>HTML Definition Lists</vt:lpstr>
      <vt:lpstr>Nested Lists</vt:lpstr>
      <vt:lpstr>Character entities for Special Character</vt:lpstr>
      <vt:lpstr>&lt;font&gt; Element and Attributes</vt:lpstr>
      <vt:lpstr>PowerPoint Presentation</vt:lpstr>
      <vt:lpstr>Classwork</vt:lpstr>
      <vt:lpstr>Grouping Elements</vt:lpstr>
      <vt:lpstr>Grouping Elements</vt:lpstr>
      <vt:lpstr>Grouping Elements</vt:lpstr>
      <vt:lpstr>Grouping Elements</vt:lpstr>
      <vt:lpstr>Grouping Elements</vt:lpstr>
      <vt:lpstr>Difference between &lt;div&gt; and &lt;span&gt; tag</vt:lpstr>
      <vt:lpstr>Block Elements</vt:lpstr>
      <vt:lpstr>Inline Elements</vt:lpstr>
      <vt:lpstr>2.3 Links and Navigation</vt:lpstr>
      <vt:lpstr>2.3.1 Linking To other web pages</vt:lpstr>
      <vt:lpstr>Target Attribute:</vt:lpstr>
      <vt:lpstr>Linking to email</vt:lpstr>
      <vt:lpstr>Default Settings</vt:lpstr>
      <vt:lpstr>Understanding Directories and Directories structure</vt:lpstr>
      <vt:lpstr>PowerPoint Presentation</vt:lpstr>
      <vt:lpstr>File paths are of two types: </vt:lpstr>
      <vt:lpstr>Absolute File Paths:</vt:lpstr>
      <vt:lpstr> Relative File Path</vt:lpstr>
      <vt:lpstr>PowerPoint Presentation</vt:lpstr>
      <vt:lpstr>PowerPoint Presentation</vt:lpstr>
      <vt:lpstr>Inserting an image </vt:lpstr>
      <vt:lpstr>Image as a Link</vt:lpstr>
      <vt:lpstr>Image Maps</vt:lpstr>
      <vt:lpstr>Client-side image maps</vt:lpstr>
      <vt:lpstr>PowerPoint Presentation</vt:lpstr>
      <vt:lpstr>Server-side image maps</vt:lpstr>
      <vt:lpstr>To create a basic server-side image map:</vt:lpstr>
      <vt:lpstr>PowerPoint Presentation</vt:lpstr>
      <vt:lpstr>HTML &lt;area&gt; coords Attribute</vt:lpstr>
      <vt:lpstr>Attribute Values of shape and coords</vt:lpstr>
      <vt:lpstr>Day 6</vt:lpstr>
      <vt:lpstr>2.4.2 Choosing the right image format</vt:lpstr>
      <vt:lpstr>Vector graphics</vt:lpstr>
      <vt:lpstr>Raster graphics</vt:lpstr>
      <vt:lpstr>Image Format</vt:lpstr>
      <vt:lpstr>Image Format</vt:lpstr>
      <vt:lpstr>Image Format</vt:lpstr>
      <vt:lpstr>Image Format</vt:lpstr>
      <vt:lpstr>Image Format</vt:lpstr>
      <vt:lpstr>Image Format</vt:lpstr>
      <vt:lpstr>Image Format</vt:lpstr>
      <vt:lpstr>Image Format</vt:lpstr>
      <vt:lpstr>Image Format</vt:lpstr>
      <vt:lpstr>Image Format</vt:lpstr>
      <vt:lpstr>2.4.3 Working With multimedia</vt:lpstr>
      <vt:lpstr>Exploring Audio and Video File Formats</vt:lpstr>
      <vt:lpstr>Multimedia Elements in HTML</vt:lpstr>
      <vt:lpstr>&lt;embed&gt; Element</vt:lpstr>
      <vt:lpstr>&lt;object&gt; Element</vt:lpstr>
      <vt:lpstr>&lt;audio&gt; Element</vt:lpstr>
      <vt:lpstr>&lt;audio&gt; Element</vt:lpstr>
      <vt:lpstr>&lt;video&gt; Element</vt:lpstr>
      <vt:lpstr>&lt;audio&gt; Element</vt:lpstr>
      <vt:lpstr>Embedding Video from Other Websites</vt:lpstr>
      <vt:lpstr>Initializing an Object using the &lt;param&gt; Element</vt:lpstr>
      <vt:lpstr>Day 7</vt:lpstr>
      <vt:lpstr>PowerPoint Presentation</vt:lpstr>
      <vt:lpstr>2.5 HTML Tables</vt:lpstr>
      <vt:lpstr>PowerPoint Presentation</vt:lpstr>
      <vt:lpstr>Table Heading</vt:lpstr>
      <vt:lpstr>Table Heading</vt:lpstr>
      <vt:lpstr>Cellpadding and Cellspacing Attributes</vt:lpstr>
      <vt:lpstr> Example:</vt:lpstr>
      <vt:lpstr>Colspan and Rowspan Attributes</vt:lpstr>
      <vt:lpstr>Tables Backgrounds</vt:lpstr>
      <vt:lpstr>PowerPoint Presentation</vt:lpstr>
      <vt:lpstr>PowerPoint Presentation</vt:lpstr>
      <vt:lpstr>Table Height and Width</vt:lpstr>
      <vt:lpstr>Table Caption</vt:lpstr>
      <vt:lpstr>Grouping Sections of a Table</vt:lpstr>
      <vt:lpstr>PowerPoint Presentation</vt:lpstr>
      <vt:lpstr>Nested Tables</vt:lpstr>
      <vt:lpstr>Accessible Tables</vt:lpstr>
      <vt:lpstr>Key Techniques for Accessible Tables:</vt:lpstr>
      <vt:lpstr>Key Techniques for Accessible Tables:</vt:lpstr>
      <vt:lpstr>Example-2 of scope Attribute:</vt:lpstr>
      <vt:lpstr>Key Techniques for Accessible Tables</vt:lpstr>
      <vt:lpstr>Example of Table Accessibility</vt:lpstr>
      <vt:lpstr>How to Linearize Tables</vt:lpstr>
      <vt:lpstr>PowerPoint Presentation</vt:lpstr>
      <vt:lpstr>2.6 HTML Form</vt:lpstr>
      <vt:lpstr>Form Attributes</vt:lpstr>
      <vt:lpstr>Day 8</vt:lpstr>
      <vt:lpstr>HTML Form Controls</vt:lpstr>
      <vt:lpstr>Text Input Controls</vt:lpstr>
      <vt:lpstr>Text Input Controls</vt:lpstr>
      <vt:lpstr>Text Input Controls</vt:lpstr>
      <vt:lpstr> 2. Checkboxes Controls</vt:lpstr>
      <vt:lpstr>  3. Radio Box Controls</vt:lpstr>
      <vt:lpstr>   4. Select Box Controls</vt:lpstr>
      <vt:lpstr>  6. Hidden Controls</vt:lpstr>
      <vt:lpstr>   7. Buttons Control</vt:lpstr>
      <vt:lpstr>f. Button Control</vt:lpstr>
      <vt:lpstr>Fieldset and Legend</vt:lpstr>
      <vt:lpstr>PowerPoint Presentation</vt:lpstr>
      <vt:lpstr>PowerPoint Presentation</vt:lpstr>
      <vt:lpstr>PowerPoint Presentation</vt:lpstr>
      <vt:lpstr>Tabindex</vt:lpstr>
      <vt:lpstr> Disabled and Read Only Controls</vt:lpstr>
      <vt:lpstr>Read Only Control</vt:lpstr>
      <vt:lpstr>Sending form data to the server</vt:lpstr>
      <vt:lpstr>The GET Method</vt:lpstr>
      <vt:lpstr>PowerPoint Presentation</vt:lpstr>
      <vt:lpstr> The Post Method</vt:lpstr>
      <vt:lpstr>PowerPoint Presentation</vt:lpstr>
      <vt:lpstr>PowerPoint Presentation</vt:lpstr>
      <vt:lpstr>PowerPoint Presentation</vt:lpstr>
      <vt:lpstr>Day 9</vt:lpstr>
      <vt:lpstr>2.7 Frames</vt:lpstr>
      <vt:lpstr>Advantages of frames</vt:lpstr>
      <vt:lpstr>Disadvantages of Frames</vt:lpstr>
      <vt:lpstr>Creating Frames</vt:lpstr>
      <vt:lpstr>PowerPoint Presentation</vt:lpstr>
      <vt:lpstr>PowerPoint Presentation</vt:lpstr>
      <vt:lpstr>&lt;frameset&gt; Tag Attributes</vt:lpstr>
      <vt:lpstr>&lt;frameset&gt; Tag Attributes</vt:lpstr>
      <vt:lpstr>&lt;frame&gt; Tag Attributes</vt:lpstr>
      <vt:lpstr>&lt;frame&gt; Tag Attributes</vt:lpstr>
      <vt:lpstr> Browser Support for Frames</vt:lpstr>
      <vt:lpstr>Nesting of Frame sets</vt:lpstr>
      <vt:lpstr> Iframe</vt:lpstr>
      <vt:lpstr>&lt;frame&gt; Tag Attributes</vt:lpstr>
      <vt:lpstr>&lt;frame&gt; Tag Attributes</vt:lpstr>
      <vt:lpstr>2.8 Exploring new elements of HTML5</vt:lpstr>
      <vt:lpstr>HTML5 – New Tags</vt:lpstr>
      <vt:lpstr>HTML5 – New Tags</vt:lpstr>
      <vt:lpstr>HTML5 – New Tags</vt:lpstr>
      <vt:lpstr>HTML5 – New Tags</vt:lpstr>
      <vt:lpstr>New Types of &lt;input&gt; Tag:</vt:lpstr>
      <vt:lpstr>New Types of &lt;input&gt; Tag:</vt:lpstr>
      <vt:lpstr> 2.8.1  New Types &lt;input&gt; types</vt:lpstr>
      <vt:lpstr>&lt;keygen&gt; Tag</vt:lpstr>
      <vt:lpstr>PowerPoint Presentation</vt:lpstr>
      <vt:lpstr>&lt;keygen&gt; Tag</vt:lpstr>
      <vt:lpstr>&lt;progress&gt; Tag</vt:lpstr>
      <vt:lpstr> &lt;meter&gt; Tag</vt:lpstr>
      <vt:lpstr>&lt;menu&gt; Tag</vt:lpstr>
      <vt:lpstr>&lt;header&gt; Tag</vt:lpstr>
      <vt:lpstr> &lt;footer&gt; Tag</vt:lpstr>
      <vt:lpstr>Spell Check Attribute</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Ajay Singh</dc:creator>
  <cp:lastModifiedBy>raghav panthi</cp:lastModifiedBy>
  <cp:revision>607</cp:revision>
  <dcterms:created xsi:type="dcterms:W3CDTF">2024-09-22T08:37:09Z</dcterms:created>
  <dcterms:modified xsi:type="dcterms:W3CDTF">2025-03-17T23:02:14Z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2022-11-27T00:00:00Z</vt:filetime>
  </property>
  <property fmtid="{D5CDD505-2E9C-101B-9397-08002B2CF9AE}" pid="3" name="Creator">
    <vt:lpwstr>Microsoft® PowerPoint® 2021</vt:lpwstr>
  </property>
  <property fmtid="{D5CDD505-2E9C-101B-9397-08002B2CF9AE}" pid="4" name="LastSaved">
    <vt:filetime>2024-09-22T00:00:00Z</vt:filetime>
  </property>
</Properties>
</file>