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2"/>
  </p:notesMasterIdLst>
  <p:sldIdLst>
    <p:sldId id="256" r:id="rId2"/>
    <p:sldId id="259" r:id="rId3"/>
    <p:sldId id="265" r:id="rId4"/>
    <p:sldId id="260" r:id="rId5"/>
    <p:sldId id="257" r:id="rId6"/>
    <p:sldId id="258" r:id="rId7"/>
    <p:sldId id="262" r:id="rId8"/>
    <p:sldId id="261" r:id="rId9"/>
    <p:sldId id="264"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138394-5A09-455E-9721-8A0992C40FFE}" type="datetimeFigureOut">
              <a:rPr lang="en-US" smtClean="0"/>
              <a:t>1/20/2025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406883-58BA-4A27-9C03-FE4EFDE1A41A}" type="slidenum">
              <a:rPr lang="en-US" smtClean="0"/>
              <a:t>‹#›</a:t>
            </a:fld>
            <a:endParaRPr lang="en-US"/>
          </a:p>
        </p:txBody>
      </p:sp>
    </p:spTree>
    <p:extLst>
      <p:ext uri="{BB962C8B-B14F-4D97-AF65-F5344CB8AC3E}">
        <p14:creationId xmlns:p14="http://schemas.microsoft.com/office/powerpoint/2010/main" val="1538621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406883-58BA-4A27-9C03-FE4EFDE1A41A}" type="slidenum">
              <a:rPr lang="en-US" smtClean="0"/>
              <a:t>7</a:t>
            </a:fld>
            <a:endParaRPr lang="en-US"/>
          </a:p>
        </p:txBody>
      </p:sp>
    </p:spTree>
    <p:extLst>
      <p:ext uri="{BB962C8B-B14F-4D97-AF65-F5344CB8AC3E}">
        <p14:creationId xmlns:p14="http://schemas.microsoft.com/office/powerpoint/2010/main" val="1903536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3BAD3-D603-41BB-8A3E-5BFF6783F4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8F7CC2-8D8C-C8EE-E51F-44D25A42BA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32DD19-CC9A-681F-C2D2-07E3DA6E075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AFD2B29-F993-4A3A-B791-7F7641EC97DE}"/>
              </a:ext>
            </a:extLst>
          </p:cNvPr>
          <p:cNvSpPr>
            <a:spLocks noGrp="1"/>
          </p:cNvSpPr>
          <p:nvPr>
            <p:ph type="sldNum" sz="quarter" idx="5"/>
          </p:nvPr>
        </p:nvSpPr>
        <p:spPr/>
        <p:txBody>
          <a:bodyPr/>
          <a:lstStyle/>
          <a:p>
            <a:fld id="{92406883-58BA-4A27-9C03-FE4EFDE1A41A}" type="slidenum">
              <a:rPr lang="en-US" smtClean="0"/>
              <a:t>9</a:t>
            </a:fld>
            <a:endParaRPr lang="en-US"/>
          </a:p>
        </p:txBody>
      </p:sp>
    </p:spTree>
    <p:extLst>
      <p:ext uri="{BB962C8B-B14F-4D97-AF65-F5344CB8AC3E}">
        <p14:creationId xmlns:p14="http://schemas.microsoft.com/office/powerpoint/2010/main" val="1142548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0F811B-A881-4672-89C0-DF699E15C3B8}" type="datetimeFigureOut">
              <a:rPr lang="en-US" smtClean="0"/>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132CA-2CD8-4DFC-A4E2-665F720848F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2514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0F811B-A881-4672-89C0-DF699E15C3B8}" type="datetimeFigureOut">
              <a:rPr lang="en-US" smtClean="0"/>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132CA-2CD8-4DFC-A4E2-665F720848FA}" type="slidenum">
              <a:rPr lang="en-US" smtClean="0"/>
              <a:t>‹#›</a:t>
            </a:fld>
            <a:endParaRPr lang="en-US"/>
          </a:p>
        </p:txBody>
      </p:sp>
    </p:spTree>
    <p:extLst>
      <p:ext uri="{BB962C8B-B14F-4D97-AF65-F5344CB8AC3E}">
        <p14:creationId xmlns:p14="http://schemas.microsoft.com/office/powerpoint/2010/main" val="3946993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0F811B-A881-4672-89C0-DF699E15C3B8}" type="datetimeFigureOut">
              <a:rPr lang="en-US" smtClean="0"/>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132CA-2CD8-4DFC-A4E2-665F720848FA}" type="slidenum">
              <a:rPr lang="en-US" smtClean="0"/>
              <a:t>‹#›</a:t>
            </a:fld>
            <a:endParaRPr lang="en-US"/>
          </a:p>
        </p:txBody>
      </p:sp>
    </p:spTree>
    <p:extLst>
      <p:ext uri="{BB962C8B-B14F-4D97-AF65-F5344CB8AC3E}">
        <p14:creationId xmlns:p14="http://schemas.microsoft.com/office/powerpoint/2010/main" val="911637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0F811B-A881-4672-89C0-DF699E15C3B8}" type="datetimeFigureOut">
              <a:rPr lang="en-US" smtClean="0"/>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132CA-2CD8-4DFC-A4E2-665F720848FA}" type="slidenum">
              <a:rPr lang="en-US" smtClean="0"/>
              <a:t>‹#›</a:t>
            </a:fld>
            <a:endParaRPr lang="en-US"/>
          </a:p>
        </p:txBody>
      </p:sp>
    </p:spTree>
    <p:extLst>
      <p:ext uri="{BB962C8B-B14F-4D97-AF65-F5344CB8AC3E}">
        <p14:creationId xmlns:p14="http://schemas.microsoft.com/office/powerpoint/2010/main" val="3969159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0F811B-A881-4672-89C0-DF699E15C3B8}" type="datetimeFigureOut">
              <a:rPr lang="en-US" smtClean="0"/>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132CA-2CD8-4DFC-A4E2-665F720848F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1513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0F811B-A881-4672-89C0-DF699E15C3B8}" type="datetimeFigureOut">
              <a:rPr lang="en-US" smtClean="0"/>
              <a:t>1/20/2025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7132CA-2CD8-4DFC-A4E2-665F720848FA}" type="slidenum">
              <a:rPr lang="en-US" smtClean="0"/>
              <a:t>‹#›</a:t>
            </a:fld>
            <a:endParaRPr lang="en-US"/>
          </a:p>
        </p:txBody>
      </p:sp>
    </p:spTree>
    <p:extLst>
      <p:ext uri="{BB962C8B-B14F-4D97-AF65-F5344CB8AC3E}">
        <p14:creationId xmlns:p14="http://schemas.microsoft.com/office/powerpoint/2010/main" val="1895407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0F811B-A881-4672-89C0-DF699E15C3B8}" type="datetimeFigureOut">
              <a:rPr lang="en-US" smtClean="0"/>
              <a:t>1/20/2025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7132CA-2CD8-4DFC-A4E2-665F720848FA}" type="slidenum">
              <a:rPr lang="en-US" smtClean="0"/>
              <a:t>‹#›</a:t>
            </a:fld>
            <a:endParaRPr lang="en-US"/>
          </a:p>
        </p:txBody>
      </p:sp>
    </p:spTree>
    <p:extLst>
      <p:ext uri="{BB962C8B-B14F-4D97-AF65-F5344CB8AC3E}">
        <p14:creationId xmlns:p14="http://schemas.microsoft.com/office/powerpoint/2010/main" val="3634837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0F811B-A881-4672-89C0-DF699E15C3B8}" type="datetimeFigureOut">
              <a:rPr lang="en-US" smtClean="0"/>
              <a:t>1/20/2025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7132CA-2CD8-4DFC-A4E2-665F720848FA}" type="slidenum">
              <a:rPr lang="en-US" smtClean="0"/>
              <a:t>‹#›</a:t>
            </a:fld>
            <a:endParaRPr lang="en-US"/>
          </a:p>
        </p:txBody>
      </p:sp>
    </p:spTree>
    <p:extLst>
      <p:ext uri="{BB962C8B-B14F-4D97-AF65-F5344CB8AC3E}">
        <p14:creationId xmlns:p14="http://schemas.microsoft.com/office/powerpoint/2010/main" val="2801010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20F811B-A881-4672-89C0-DF699E15C3B8}" type="datetimeFigureOut">
              <a:rPr lang="en-US" smtClean="0"/>
              <a:t>1/20/2025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F7132CA-2CD8-4DFC-A4E2-665F720848FA}" type="slidenum">
              <a:rPr lang="en-US" smtClean="0"/>
              <a:t>‹#›</a:t>
            </a:fld>
            <a:endParaRPr lang="en-US"/>
          </a:p>
        </p:txBody>
      </p:sp>
    </p:spTree>
    <p:extLst>
      <p:ext uri="{BB962C8B-B14F-4D97-AF65-F5344CB8AC3E}">
        <p14:creationId xmlns:p14="http://schemas.microsoft.com/office/powerpoint/2010/main" val="3214166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20F811B-A881-4672-89C0-DF699E15C3B8}" type="datetimeFigureOut">
              <a:rPr lang="en-US" smtClean="0"/>
              <a:t>1/20/2025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F7132CA-2CD8-4DFC-A4E2-665F720848FA}" type="slidenum">
              <a:rPr lang="en-US" smtClean="0"/>
              <a:t>‹#›</a:t>
            </a:fld>
            <a:endParaRPr lang="en-US"/>
          </a:p>
        </p:txBody>
      </p:sp>
    </p:spTree>
    <p:extLst>
      <p:ext uri="{BB962C8B-B14F-4D97-AF65-F5344CB8AC3E}">
        <p14:creationId xmlns:p14="http://schemas.microsoft.com/office/powerpoint/2010/main" val="2578321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0F811B-A881-4672-89C0-DF699E15C3B8}" type="datetimeFigureOut">
              <a:rPr lang="en-US" smtClean="0"/>
              <a:t>1/20/2025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7132CA-2CD8-4DFC-A4E2-665F720848FA}" type="slidenum">
              <a:rPr lang="en-US" smtClean="0"/>
              <a:t>‹#›</a:t>
            </a:fld>
            <a:endParaRPr lang="en-US"/>
          </a:p>
        </p:txBody>
      </p:sp>
    </p:spTree>
    <p:extLst>
      <p:ext uri="{BB962C8B-B14F-4D97-AF65-F5344CB8AC3E}">
        <p14:creationId xmlns:p14="http://schemas.microsoft.com/office/powerpoint/2010/main" val="1430625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20F811B-A881-4672-89C0-DF699E15C3B8}" type="datetimeFigureOut">
              <a:rPr lang="en-US" smtClean="0"/>
              <a:t>1/20/2025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F7132CA-2CD8-4DFC-A4E2-665F720848F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519789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70068-FC5E-D180-A38F-4FD6458102CC}"/>
              </a:ext>
            </a:extLst>
          </p:cNvPr>
          <p:cNvSpPr>
            <a:spLocks noGrp="1"/>
          </p:cNvSpPr>
          <p:nvPr>
            <p:ph type="ctrTitle"/>
          </p:nvPr>
        </p:nvSpPr>
        <p:spPr/>
        <p:txBody>
          <a:bodyPr>
            <a:normAutofit/>
          </a:bodyPr>
          <a:lstStyle/>
          <a:p>
            <a:r>
              <a:rPr lang="en-US" sz="5400" b="1" dirty="0">
                <a:solidFill>
                  <a:srgbClr val="002060"/>
                </a:solidFill>
                <a:latin typeface="Times New Roman" panose="02020603050405020304" pitchFamily="18" charset="0"/>
                <a:cs typeface="Times New Roman" panose="02020603050405020304" pitchFamily="18" charset="0"/>
              </a:rPr>
              <a:t>Search Engine Optimization (SEO)</a:t>
            </a:r>
          </a:p>
        </p:txBody>
      </p:sp>
      <p:sp>
        <p:nvSpPr>
          <p:cNvPr id="3" name="Subtitle 2">
            <a:extLst>
              <a:ext uri="{FF2B5EF4-FFF2-40B4-BE49-F238E27FC236}">
                <a16:creationId xmlns:a16="http://schemas.microsoft.com/office/drawing/2014/main" id="{0F18B1DC-7127-5D0C-FC94-ACC226A79190}"/>
              </a:ext>
            </a:extLst>
          </p:cNvPr>
          <p:cNvSpPr>
            <a:spLocks noGrp="1"/>
          </p:cNvSpPr>
          <p:nvPr>
            <p:ph type="subTitle" idx="1"/>
          </p:nvPr>
        </p:nvSpPr>
        <p:spPr/>
        <p:txBody>
          <a:bodyPr>
            <a:normAutofit fontScale="85000" lnSpcReduction="20000"/>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lgn="r"/>
            <a:r>
              <a:rPr lang="en-US" dirty="0">
                <a:solidFill>
                  <a:srgbClr val="00B050"/>
                </a:solidFill>
                <a:latin typeface="Times New Roman" panose="02020603050405020304" pitchFamily="18" charset="0"/>
                <a:cs typeface="Times New Roman" panose="02020603050405020304" pitchFamily="18" charset="0"/>
              </a:rPr>
              <a:t>Prepared by: Srishti Sharma</a:t>
            </a:r>
          </a:p>
        </p:txBody>
      </p:sp>
    </p:spTree>
    <p:extLst>
      <p:ext uri="{BB962C8B-B14F-4D97-AF65-F5344CB8AC3E}">
        <p14:creationId xmlns:p14="http://schemas.microsoft.com/office/powerpoint/2010/main" val="3632148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563AF-A773-B71F-AD4F-6AC7F36A5FD1}"/>
              </a:ext>
            </a:extLst>
          </p:cNvPr>
          <p:cNvSpPr>
            <a:spLocks noGrp="1"/>
          </p:cNvSpPr>
          <p:nvPr>
            <p:ph type="ctrTitle"/>
          </p:nvPr>
        </p:nvSpPr>
        <p:spPr>
          <a:xfrm>
            <a:off x="1524000" y="1122362"/>
            <a:ext cx="9144000" cy="2584399"/>
          </a:xfrm>
        </p:spPr>
        <p:txBody>
          <a:bodyPr/>
          <a:lstStyle/>
          <a:p>
            <a:r>
              <a:rPr lang="en-US"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215648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EE542-8F70-0284-8D6A-F825BCC0D8E9}"/>
              </a:ext>
            </a:extLst>
          </p:cNvPr>
          <p:cNvSpPr>
            <a:spLocks noGrp="1"/>
          </p:cNvSpPr>
          <p:nvPr>
            <p:ph type="title"/>
          </p:nvPr>
        </p:nvSpPr>
        <p:spPr>
          <a:xfrm>
            <a:off x="838200" y="365126"/>
            <a:ext cx="10515600" cy="972062"/>
          </a:xfrm>
        </p:spPr>
        <p:txBody>
          <a:bodyPr/>
          <a:lstStyle/>
          <a:p>
            <a:r>
              <a:rPr lang="en-US" dirty="0">
                <a:solidFill>
                  <a:srgbClr val="002060"/>
                </a:solidFill>
                <a:latin typeface="Times New Roman" panose="02020603050405020304" pitchFamily="18" charset="0"/>
                <a:cs typeface="Times New Roman" panose="02020603050405020304" pitchFamily="18" charset="0"/>
              </a:rPr>
              <a:t>Search Engine</a:t>
            </a:r>
          </a:p>
        </p:txBody>
      </p:sp>
      <p:sp>
        <p:nvSpPr>
          <p:cNvPr id="3" name="Content Placeholder 2">
            <a:extLst>
              <a:ext uri="{FF2B5EF4-FFF2-40B4-BE49-F238E27FC236}">
                <a16:creationId xmlns:a16="http://schemas.microsoft.com/office/drawing/2014/main" id="{6AF4BD77-8626-A221-E3B8-1B8D785216C1}"/>
              </a:ext>
            </a:extLst>
          </p:cNvPr>
          <p:cNvSpPr>
            <a:spLocks noGrp="1"/>
          </p:cNvSpPr>
          <p:nvPr>
            <p:ph idx="1"/>
          </p:nvPr>
        </p:nvSpPr>
        <p:spPr>
          <a:xfrm>
            <a:off x="838200" y="1337188"/>
            <a:ext cx="10515600" cy="4839775"/>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 search engine is a software system designed to search out the information from world wide web according to the user’s query.</a:t>
            </a:r>
          </a:p>
          <a:p>
            <a:pPr>
              <a:buFont typeface="Wingdings" panose="05000000000000000000" pitchFamily="2" charset="2"/>
              <a:buChar char="§"/>
            </a:pPr>
            <a:r>
              <a:rPr lang="en-US" sz="2400" dirty="0">
                <a:solidFill>
                  <a:srgbClr val="00B050"/>
                </a:solidFill>
                <a:latin typeface="Times New Roman" panose="02020603050405020304" pitchFamily="18" charset="0"/>
                <a:cs typeface="Times New Roman" panose="02020603050405020304" pitchFamily="18" charset="0"/>
              </a:rPr>
              <a:t>Importance of search engine:</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Brings visitors to our sites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Builds trust with users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Without search engine, we have to memorize the correct URLs of each websites in order to gather information. And we also have to memorize which information is in which website.</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2050" name="Picture 2" descr="Free Tools and utensils icons">
            <a:extLst>
              <a:ext uri="{FF2B5EF4-FFF2-40B4-BE49-F238E27FC236}">
                <a16:creationId xmlns:a16="http://schemas.microsoft.com/office/drawing/2014/main" id="{4893579F-84FA-E068-E06D-E990FFDAB4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4992" y="1875657"/>
            <a:ext cx="1317369" cy="1317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439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5B53D0-75B0-0363-A648-BB5308B89A3D}"/>
              </a:ext>
            </a:extLst>
          </p:cNvPr>
          <p:cNvSpPr>
            <a:spLocks noGrp="1"/>
          </p:cNvSpPr>
          <p:nvPr>
            <p:ph idx="1"/>
          </p:nvPr>
        </p:nvSpPr>
        <p:spPr>
          <a:xfrm>
            <a:off x="1097280" y="393290"/>
            <a:ext cx="10058400" cy="5475804"/>
          </a:xfrm>
        </p:spPr>
        <p:txBody>
          <a:bodyPr/>
          <a:lstStyle/>
          <a:p>
            <a:r>
              <a:rPr lang="en-US" sz="2400" dirty="0">
                <a:solidFill>
                  <a:srgbClr val="00B050"/>
                </a:solidFill>
                <a:latin typeface="Times New Roman" panose="02020603050405020304" pitchFamily="18" charset="0"/>
                <a:cs typeface="Times New Roman" panose="02020603050405020304" pitchFamily="18" charset="0"/>
              </a:rPr>
              <a:t>Top search engines:</a:t>
            </a:r>
            <a:endParaRPr lang="en-US" dirty="0">
              <a:solidFill>
                <a:srgbClr val="00B050"/>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Google, Yahoo, Bing, Baidu, Yandex, DuckDuckGo(For security),etc.</a:t>
            </a:r>
          </a:p>
          <a:p>
            <a:endParaRPr lang="en-US" dirty="0"/>
          </a:p>
        </p:txBody>
      </p:sp>
      <p:pic>
        <p:nvPicPr>
          <p:cNvPr id="4" name="Picture 10" descr="Google Logo and symbol, meaning ...">
            <a:extLst>
              <a:ext uri="{FF2B5EF4-FFF2-40B4-BE49-F238E27FC236}">
                <a16:creationId xmlns:a16="http://schemas.microsoft.com/office/drawing/2014/main" id="{4DBD6E44-3524-AB38-750C-1562C9BF50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1809137"/>
            <a:ext cx="3326145" cy="14828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Microsoft Brings Bing AI to More ...">
            <a:extLst>
              <a:ext uri="{FF2B5EF4-FFF2-40B4-BE49-F238E27FC236}">
                <a16:creationId xmlns:a16="http://schemas.microsoft.com/office/drawing/2014/main" id="{54A443FD-90A9-4641-54DA-75D67A6CF0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3395" y="1885416"/>
            <a:ext cx="2455914" cy="140654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Yahoo Logo, symbol, meaning, history ...">
            <a:extLst>
              <a:ext uri="{FF2B5EF4-FFF2-40B4-BE49-F238E27FC236}">
                <a16:creationId xmlns:a16="http://schemas.microsoft.com/office/drawing/2014/main" id="{16513270-7C05-2891-7D9F-4898086720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9660" y="1788590"/>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Yandex">
            <a:extLst>
              <a:ext uri="{FF2B5EF4-FFF2-40B4-BE49-F238E27FC236}">
                <a16:creationId xmlns:a16="http://schemas.microsoft.com/office/drawing/2014/main" id="{D894EC62-7E70-3A4E-C083-B3BF11BA56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2291" y="3291965"/>
            <a:ext cx="2133600" cy="21431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DuckDuckGo - Wikipedia">
            <a:extLst>
              <a:ext uri="{FF2B5EF4-FFF2-40B4-BE49-F238E27FC236}">
                <a16:creationId xmlns:a16="http://schemas.microsoft.com/office/drawing/2014/main" id="{EB81ACD5-D9A5-396A-F309-EDFE579AEB6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37827" y="3652698"/>
            <a:ext cx="2409825"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aidu Logo, symbol, meaning, history ...">
            <a:extLst>
              <a:ext uri="{FF2B5EF4-FFF2-40B4-BE49-F238E27FC236}">
                <a16:creationId xmlns:a16="http://schemas.microsoft.com/office/drawing/2014/main" id="{60AAEAAC-B3DA-C190-2895-A27D31CF516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3285" y="3571264"/>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154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03B2D-5A03-F264-2ADF-6E9255D1A0BE}"/>
              </a:ext>
            </a:extLst>
          </p:cNvPr>
          <p:cNvSpPr>
            <a:spLocks noGrp="1"/>
          </p:cNvSpPr>
          <p:nvPr>
            <p:ph type="title"/>
          </p:nvPr>
        </p:nvSpPr>
        <p:spPr>
          <a:xfrm>
            <a:off x="838200" y="365126"/>
            <a:ext cx="10515600" cy="893404"/>
          </a:xfrm>
        </p:spPr>
        <p:txBody>
          <a:bodyPr/>
          <a:lstStyle/>
          <a:p>
            <a:r>
              <a:rPr lang="en-US" dirty="0">
                <a:solidFill>
                  <a:srgbClr val="002060"/>
                </a:solidFill>
                <a:latin typeface="Times New Roman" panose="02020603050405020304" pitchFamily="18" charset="0"/>
                <a:cs typeface="Times New Roman" panose="02020603050405020304" pitchFamily="18" charset="0"/>
              </a:rPr>
              <a:t>How search engine works?</a:t>
            </a:r>
          </a:p>
        </p:txBody>
      </p:sp>
      <p:sp>
        <p:nvSpPr>
          <p:cNvPr id="3" name="Content Placeholder 2">
            <a:extLst>
              <a:ext uri="{FF2B5EF4-FFF2-40B4-BE49-F238E27FC236}">
                <a16:creationId xmlns:a16="http://schemas.microsoft.com/office/drawing/2014/main" id="{0A0FBC29-BAB2-7F05-BF7C-990B81698947}"/>
              </a:ext>
            </a:extLst>
          </p:cNvPr>
          <p:cNvSpPr>
            <a:spLocks noGrp="1"/>
          </p:cNvSpPr>
          <p:nvPr>
            <p:ph idx="1"/>
          </p:nvPr>
        </p:nvSpPr>
        <p:spPr>
          <a:xfrm>
            <a:off x="838200" y="1435510"/>
            <a:ext cx="10515600" cy="4741453"/>
          </a:xfrm>
        </p:spPr>
        <p:txBody>
          <a:bodyPr>
            <a:normAutofit/>
          </a:bodyPr>
          <a:lstStyle/>
          <a:p>
            <a:r>
              <a:rPr lang="en-US" dirty="0">
                <a:solidFill>
                  <a:srgbClr val="00B050"/>
                </a:solidFill>
                <a:latin typeface="Times New Roman" panose="02020603050405020304" pitchFamily="18" charset="0"/>
                <a:cs typeface="Times New Roman" panose="02020603050405020304" pitchFamily="18" charset="0"/>
              </a:rPr>
              <a:t>Crawler/Spider:</a:t>
            </a:r>
            <a:r>
              <a:rPr lang="en-US" dirty="0">
                <a:latin typeface="Times New Roman" panose="02020603050405020304" pitchFamily="18" charset="0"/>
                <a:cs typeface="Times New Roman" panose="02020603050405020304" pitchFamily="18" charset="0"/>
              </a:rPr>
              <a:t> It observes the data or information of any websites immediately after their creation and stores that data to local store before user searches about it.</a:t>
            </a:r>
          </a:p>
          <a:p>
            <a:r>
              <a:rPr lang="en-US" dirty="0">
                <a:solidFill>
                  <a:srgbClr val="00B050"/>
                </a:solidFill>
                <a:latin typeface="Times New Roman" panose="02020603050405020304" pitchFamily="18" charset="0"/>
                <a:cs typeface="Times New Roman" panose="02020603050405020304" pitchFamily="18" charset="0"/>
              </a:rPr>
              <a:t>Indexers:</a:t>
            </a:r>
            <a:r>
              <a:rPr lang="en-US" dirty="0">
                <a:latin typeface="Times New Roman" panose="02020603050405020304" pitchFamily="18" charset="0"/>
                <a:cs typeface="Times New Roman" panose="02020603050405020304" pitchFamily="18" charset="0"/>
              </a:rPr>
              <a:t> It does the indexing of data collected by crawler in local server. It then divides those data into different categories which helps search engines to provide relevant result to the users.</a:t>
            </a:r>
          </a:p>
          <a:p>
            <a:r>
              <a:rPr lang="en-US" dirty="0">
                <a:solidFill>
                  <a:srgbClr val="00B050"/>
                </a:solidFill>
                <a:latin typeface="Times New Roman" panose="02020603050405020304" pitchFamily="18" charset="0"/>
                <a:cs typeface="Times New Roman" panose="02020603050405020304" pitchFamily="18" charset="0"/>
              </a:rPr>
              <a:t>Ranking algorithm:</a:t>
            </a:r>
            <a:r>
              <a:rPr lang="en-US" dirty="0">
                <a:latin typeface="Times New Roman" panose="02020603050405020304" pitchFamily="18" charset="0"/>
                <a:cs typeface="Times New Roman" panose="02020603050405020304" pitchFamily="18" charset="0"/>
              </a:rPr>
              <a:t> When user does any queries, ranking algorithm searches for the most relevant data according to user’s query and provide it to the user. It also decides which content should be ranked in top.</a:t>
            </a:r>
          </a:p>
        </p:txBody>
      </p:sp>
      <p:pic>
        <p:nvPicPr>
          <p:cNvPr id="6" name="Picture 4" descr="Search Engines: Crawling, Indexing, Ranking">
            <a:extLst>
              <a:ext uri="{FF2B5EF4-FFF2-40B4-BE49-F238E27FC236}">
                <a16:creationId xmlns:a16="http://schemas.microsoft.com/office/drawing/2014/main" id="{AA74F68E-4F45-DA63-03F7-98E3F582FB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7729" y="4050890"/>
            <a:ext cx="6128877" cy="1976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7218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76A9F-8D6D-58BD-2E7D-EBB17EF142F4}"/>
              </a:ext>
            </a:extLst>
          </p:cNvPr>
          <p:cNvSpPr>
            <a:spLocks noGrp="1"/>
          </p:cNvSpPr>
          <p:nvPr>
            <p:ph type="title"/>
          </p:nvPr>
        </p:nvSpPr>
        <p:spPr>
          <a:xfrm>
            <a:off x="838200" y="365125"/>
            <a:ext cx="10515600" cy="844243"/>
          </a:xfrm>
        </p:spPr>
        <p:txBody>
          <a:bodyPr/>
          <a:lstStyle/>
          <a:p>
            <a:r>
              <a:rPr lang="en-US" dirty="0">
                <a:solidFill>
                  <a:srgbClr val="002060"/>
                </a:solidFill>
                <a:latin typeface="Times New Roman" panose="02020603050405020304" pitchFamily="18" charset="0"/>
                <a:cs typeface="Times New Roman" panose="02020603050405020304" pitchFamily="18" charset="0"/>
              </a:rPr>
              <a:t>What is SEO?</a:t>
            </a:r>
          </a:p>
        </p:txBody>
      </p:sp>
      <p:sp>
        <p:nvSpPr>
          <p:cNvPr id="3" name="Content Placeholder 2">
            <a:extLst>
              <a:ext uri="{FF2B5EF4-FFF2-40B4-BE49-F238E27FC236}">
                <a16:creationId xmlns:a16="http://schemas.microsoft.com/office/drawing/2014/main" id="{F937391B-E0CC-7901-69AA-D8C5ECFD03E8}"/>
              </a:ext>
            </a:extLst>
          </p:cNvPr>
          <p:cNvSpPr>
            <a:spLocks noGrp="1"/>
          </p:cNvSpPr>
          <p:nvPr>
            <p:ph idx="1"/>
          </p:nvPr>
        </p:nvSpPr>
        <p:spPr>
          <a:xfrm>
            <a:off x="838200" y="1209368"/>
            <a:ext cx="10515600" cy="4967595"/>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SEO stands for Search Engine Optimization.</a:t>
            </a:r>
          </a:p>
          <a:p>
            <a:pPr marL="0" indent="0">
              <a:buNone/>
            </a:pPr>
            <a:r>
              <a:rPr lang="en-US" sz="2400" dirty="0">
                <a:latin typeface="Times New Roman" panose="02020603050405020304" pitchFamily="18" charset="0"/>
                <a:cs typeface="Times New Roman" panose="02020603050405020304" pitchFamily="18" charset="0"/>
              </a:rPr>
              <a:t>SEO is the process of making your website/web pages better for search engines, so that it can rank higher. In SEO we do not optimize search engines but we optimize our websites/web pages. We optimize our website in such way that when user searches some related keyword, our website appears on top.</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2050" name="Picture 2" descr="What is SEO? | Inter Smart">
            <a:extLst>
              <a:ext uri="{FF2B5EF4-FFF2-40B4-BE49-F238E27FC236}">
                <a16:creationId xmlns:a16="http://schemas.microsoft.com/office/drawing/2014/main" id="{E43B1226-A747-24DD-82EE-955D84F0EB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09003"/>
            <a:ext cx="4628997" cy="2967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5261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E2E34-7D4C-8CBE-EB27-8082D26C1F78}"/>
              </a:ext>
            </a:extLst>
          </p:cNvPr>
          <p:cNvSpPr>
            <a:spLocks noGrp="1"/>
          </p:cNvSpPr>
          <p:nvPr>
            <p:ph type="title"/>
          </p:nvPr>
        </p:nvSpPr>
        <p:spPr>
          <a:xfrm>
            <a:off x="838200" y="365126"/>
            <a:ext cx="10515600" cy="981894"/>
          </a:xfrm>
        </p:spPr>
        <p:txBody>
          <a:bodyPr/>
          <a:lstStyle/>
          <a:p>
            <a:r>
              <a:rPr lang="en-US" dirty="0">
                <a:solidFill>
                  <a:srgbClr val="002060"/>
                </a:solidFill>
                <a:latin typeface="Times New Roman" panose="02020603050405020304" pitchFamily="18" charset="0"/>
                <a:cs typeface="Times New Roman" panose="02020603050405020304" pitchFamily="18" charset="0"/>
              </a:rPr>
              <a:t>Types of SEO</a:t>
            </a:r>
          </a:p>
        </p:txBody>
      </p:sp>
      <p:sp>
        <p:nvSpPr>
          <p:cNvPr id="3" name="Content Placeholder 2">
            <a:extLst>
              <a:ext uri="{FF2B5EF4-FFF2-40B4-BE49-F238E27FC236}">
                <a16:creationId xmlns:a16="http://schemas.microsoft.com/office/drawing/2014/main" id="{6476F353-157B-DC9F-8D2C-F7DEA45B2D34}"/>
              </a:ext>
            </a:extLst>
          </p:cNvPr>
          <p:cNvSpPr>
            <a:spLocks noGrp="1"/>
          </p:cNvSpPr>
          <p:nvPr>
            <p:ph sz="half" idx="1"/>
          </p:nvPr>
        </p:nvSpPr>
        <p:spPr>
          <a:xfrm>
            <a:off x="838200" y="1347020"/>
            <a:ext cx="5181600" cy="4829943"/>
          </a:xfrm>
        </p:spPr>
        <p:txBody>
          <a:bodyPr>
            <a:normAutofit fontScale="92500"/>
          </a:bodyPr>
          <a:lstStyle/>
          <a:p>
            <a:pPr marL="0" indent="0">
              <a:buNone/>
            </a:pPr>
            <a:r>
              <a:rPr lang="en-US" sz="2400" dirty="0">
                <a:solidFill>
                  <a:srgbClr val="00B050"/>
                </a:solidFill>
                <a:latin typeface="Times New Roman" panose="02020603050405020304" pitchFamily="18" charset="0"/>
                <a:cs typeface="Times New Roman" panose="02020603050405020304" pitchFamily="18" charset="0"/>
              </a:rPr>
              <a:t>On-page SEO:</a:t>
            </a:r>
          </a:p>
          <a:p>
            <a:pPr marL="0" indent="0">
              <a:buNone/>
            </a:pPr>
            <a:r>
              <a:rPr lang="en-US" sz="2200" dirty="0">
                <a:latin typeface="Times New Roman" panose="02020603050405020304" pitchFamily="18" charset="0"/>
                <a:cs typeface="Times New Roman" panose="02020603050405020304" pitchFamily="18" charset="0"/>
              </a:rPr>
              <a:t>On-page SEO refers to optimizing the parts of your website you control like Content, HTML, Title of page, URL, etc.  It includes techniques like: </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HTML file optimization,</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Content optimization(keyword rich content),</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URLs optimization,</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Images optimization,</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Technical aspects of websites, etc.</a:t>
            </a:r>
          </a:p>
          <a:p>
            <a:pPr marL="0" indent="0">
              <a:buNone/>
            </a:pPr>
            <a:br>
              <a:rPr lang="en-US" sz="2400" dirty="0">
                <a:latin typeface="Times New Roman" panose="02020603050405020304" pitchFamily="18" charset="0"/>
                <a:cs typeface="Times New Roman" panose="02020603050405020304" pitchFamily="18" charset="0"/>
              </a:rPr>
            </a:br>
            <a:endParaRPr lang="en-US" sz="2400" dirty="0">
              <a:solidFill>
                <a:srgbClr val="00B050"/>
              </a:solidFill>
              <a:latin typeface="Times New Roman" panose="02020603050405020304" pitchFamily="18" charset="0"/>
              <a:cs typeface="Times New Roman" panose="02020603050405020304" pitchFamily="18" charset="0"/>
            </a:endParaRPr>
          </a:p>
          <a:p>
            <a:pPr marL="0" indent="0">
              <a:buNone/>
            </a:pPr>
            <a:endParaRPr lang="en-US" dirty="0">
              <a:solidFill>
                <a:srgbClr val="00B05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B54F2FBA-F464-CAD8-BA1D-EB4CC1230F03}"/>
              </a:ext>
            </a:extLst>
          </p:cNvPr>
          <p:cNvSpPr>
            <a:spLocks noGrp="1"/>
          </p:cNvSpPr>
          <p:nvPr>
            <p:ph sz="half" idx="2"/>
          </p:nvPr>
        </p:nvSpPr>
        <p:spPr>
          <a:xfrm>
            <a:off x="6172200" y="1347020"/>
            <a:ext cx="5181600" cy="4829943"/>
          </a:xfrm>
        </p:spPr>
        <p:txBody>
          <a:bodyPr>
            <a:normAutofit fontScale="92500"/>
          </a:bodyPr>
          <a:lstStyle/>
          <a:p>
            <a:pPr marL="0" indent="0">
              <a:buNone/>
            </a:pPr>
            <a:r>
              <a:rPr lang="en-US" sz="2400" dirty="0">
                <a:solidFill>
                  <a:srgbClr val="00B050"/>
                </a:solidFill>
                <a:latin typeface="Times New Roman" panose="02020603050405020304" pitchFamily="18" charset="0"/>
                <a:cs typeface="Times New Roman" panose="02020603050405020304" pitchFamily="18" charset="0"/>
              </a:rPr>
              <a:t>Off-page SEO:</a:t>
            </a:r>
          </a:p>
          <a:p>
            <a:pPr marL="0" indent="0">
              <a:buNone/>
            </a:pPr>
            <a:r>
              <a:rPr lang="en-US" sz="2200" dirty="0">
                <a:latin typeface="Times New Roman" panose="02020603050405020304" pitchFamily="18" charset="0"/>
                <a:cs typeface="Times New Roman" panose="02020603050405020304" pitchFamily="18" charset="0"/>
              </a:rPr>
              <a:t>Off-page SEO focuses on the ranking factors that occur outside of your website like brand mentions and backlinks. It is that optimization that we do going outside out websites or servers.</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It includes techniques like:</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Creating backlink (Copying URLs of one website to another), </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Domain authority, </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Social links,</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Forum submission, etc.</a:t>
            </a:r>
            <a:endParaRPr lang="en-US" sz="2200" dirty="0">
              <a:solidFill>
                <a:srgbClr val="00B050"/>
              </a:solidFill>
              <a:latin typeface="Times New Roman" panose="02020603050405020304" pitchFamily="18" charset="0"/>
              <a:cs typeface="Times New Roman" panose="02020603050405020304" pitchFamily="18" charset="0"/>
            </a:endParaRPr>
          </a:p>
        </p:txBody>
      </p:sp>
      <p:pic>
        <p:nvPicPr>
          <p:cNvPr id="3074" name="Picture 2" descr="On Page SEO and O Page SEO Differences ...">
            <a:extLst>
              <a:ext uri="{FF2B5EF4-FFF2-40B4-BE49-F238E27FC236}">
                <a16:creationId xmlns:a16="http://schemas.microsoft.com/office/drawing/2014/main" id="{FB0818C3-D573-54A2-F9B1-1D2E7A8092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2155" y="4033172"/>
            <a:ext cx="2441373" cy="1751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4436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DB4F55-7A54-D31F-B459-2D1D63C3C3B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D9F14E-C597-F347-4031-B2D23AB9B342}"/>
              </a:ext>
            </a:extLst>
          </p:cNvPr>
          <p:cNvSpPr>
            <a:spLocks noGrp="1"/>
          </p:cNvSpPr>
          <p:nvPr>
            <p:ph idx="1"/>
          </p:nvPr>
        </p:nvSpPr>
        <p:spPr>
          <a:xfrm>
            <a:off x="838200" y="471948"/>
            <a:ext cx="10515600" cy="5705015"/>
          </a:xfrm>
        </p:spPr>
        <p:txBody>
          <a:bodyPr>
            <a:normAutofit/>
          </a:bodyPr>
          <a:lstStyle/>
          <a:p>
            <a:r>
              <a:rPr lang="en-US" sz="2400" dirty="0">
                <a:solidFill>
                  <a:srgbClr val="00B050"/>
                </a:solidFill>
                <a:latin typeface="Times New Roman" panose="02020603050405020304" pitchFamily="18" charset="0"/>
                <a:cs typeface="Times New Roman" panose="02020603050405020304" pitchFamily="18" charset="0"/>
              </a:rPr>
              <a:t>What is technical SEO?</a:t>
            </a:r>
            <a:br>
              <a:rPr lang="en-US"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It can also be called as a part of on-page. It is used for better crawling and better indexing. To make these better, it is very important to improve the technical aspects of our website.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It includes the techniques like:</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web page speed/load time,</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structure of website,</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Sitemap,</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Redirect pages,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Mobile friendly, etc.</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0E611DA-90BD-DE4C-DEC4-F503040236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0193" y="1846007"/>
            <a:ext cx="4778478" cy="3414252"/>
          </a:xfrm>
          <a:prstGeom prst="rect">
            <a:avLst/>
          </a:prstGeom>
        </p:spPr>
      </p:pic>
    </p:spTree>
    <p:extLst>
      <p:ext uri="{BB962C8B-B14F-4D97-AF65-F5344CB8AC3E}">
        <p14:creationId xmlns:p14="http://schemas.microsoft.com/office/powerpoint/2010/main" val="3792877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85A06-2AA5-4A2F-7766-3BDFA2B7AD51}"/>
              </a:ext>
            </a:extLst>
          </p:cNvPr>
          <p:cNvSpPr>
            <a:spLocks noGrp="1"/>
          </p:cNvSpPr>
          <p:nvPr>
            <p:ph type="title"/>
          </p:nvPr>
        </p:nvSpPr>
        <p:spPr>
          <a:xfrm>
            <a:off x="839788" y="365125"/>
            <a:ext cx="10515600" cy="823913"/>
          </a:xfrm>
        </p:spPr>
        <p:txBody>
          <a:bodyPr/>
          <a:lstStyle/>
          <a:p>
            <a:r>
              <a:rPr lang="en-US" dirty="0">
                <a:solidFill>
                  <a:srgbClr val="002060"/>
                </a:solidFill>
                <a:latin typeface="Times New Roman" panose="02020603050405020304" pitchFamily="18" charset="0"/>
                <a:cs typeface="Times New Roman" panose="02020603050405020304" pitchFamily="18" charset="0"/>
              </a:rPr>
              <a:t>Techniques of SEO</a:t>
            </a:r>
          </a:p>
        </p:txBody>
      </p:sp>
      <p:sp>
        <p:nvSpPr>
          <p:cNvPr id="3" name="Text Placeholder 2">
            <a:extLst>
              <a:ext uri="{FF2B5EF4-FFF2-40B4-BE49-F238E27FC236}">
                <a16:creationId xmlns:a16="http://schemas.microsoft.com/office/drawing/2014/main" id="{9CE7019C-7FB6-27CC-D775-B9257279341F}"/>
              </a:ext>
            </a:extLst>
          </p:cNvPr>
          <p:cNvSpPr>
            <a:spLocks noGrp="1"/>
          </p:cNvSpPr>
          <p:nvPr>
            <p:ph type="body" idx="1"/>
          </p:nvPr>
        </p:nvSpPr>
        <p:spPr>
          <a:xfrm>
            <a:off x="839788" y="1189039"/>
            <a:ext cx="5157787" cy="570936"/>
          </a:xfrm>
        </p:spPr>
        <p:txBody>
          <a:bodyPr>
            <a:normAutofit/>
          </a:bodyPr>
          <a:lstStyle/>
          <a:p>
            <a:r>
              <a:rPr lang="en-US" sz="2400" b="0" dirty="0">
                <a:solidFill>
                  <a:srgbClr val="00B050"/>
                </a:solidFill>
              </a:rPr>
              <a:t>White-hat SEO</a:t>
            </a:r>
          </a:p>
        </p:txBody>
      </p:sp>
      <p:sp>
        <p:nvSpPr>
          <p:cNvPr id="4" name="Content Placeholder 3">
            <a:extLst>
              <a:ext uri="{FF2B5EF4-FFF2-40B4-BE49-F238E27FC236}">
                <a16:creationId xmlns:a16="http://schemas.microsoft.com/office/drawing/2014/main" id="{DBAFC8A7-BBDC-B583-A6C1-3C2A15A9D47B}"/>
              </a:ext>
            </a:extLst>
          </p:cNvPr>
          <p:cNvSpPr>
            <a:spLocks noGrp="1"/>
          </p:cNvSpPr>
          <p:nvPr>
            <p:ph sz="half" idx="2"/>
          </p:nvPr>
        </p:nvSpPr>
        <p:spPr>
          <a:xfrm>
            <a:off x="839788" y="1757824"/>
            <a:ext cx="5157787" cy="4431839"/>
          </a:xfrm>
        </p:spPr>
        <p:txBody>
          <a:bodyPr>
            <a:normAutofit fontScale="85000" lnSpcReduction="20000"/>
          </a:bodyPr>
          <a:lstStyle/>
          <a:p>
            <a:pPr marL="0" indent="0">
              <a:buNone/>
            </a:pPr>
            <a:r>
              <a:rPr lang="en-US" sz="2600" dirty="0">
                <a:latin typeface="Times New Roman" panose="02020603050405020304" pitchFamily="18" charset="0"/>
                <a:cs typeface="Times New Roman" panose="02020603050405020304" pitchFamily="18" charset="0"/>
              </a:rPr>
              <a:t>It is also called Ethical SEO or Organic SEO.</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White hat SEO includes optimizing your website following the restrictions imposed by search engines. It focus on human audience giving them better results. It includes:</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Content optimization, </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Quality content, </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Relevant internal links,</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Relevant backlinks,</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Sitemaps,</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Technical aspects,</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Better UX, etc.</a:t>
            </a:r>
          </a:p>
          <a:p>
            <a:pPr marL="0" indent="0">
              <a:buNone/>
            </a:pPr>
            <a:endParaRPr lang="en-US" dirty="0"/>
          </a:p>
        </p:txBody>
      </p:sp>
      <p:sp>
        <p:nvSpPr>
          <p:cNvPr id="5" name="Text Placeholder 4">
            <a:extLst>
              <a:ext uri="{FF2B5EF4-FFF2-40B4-BE49-F238E27FC236}">
                <a16:creationId xmlns:a16="http://schemas.microsoft.com/office/drawing/2014/main" id="{6300F5F8-0869-506B-B62C-9B9D44544C54}"/>
              </a:ext>
            </a:extLst>
          </p:cNvPr>
          <p:cNvSpPr>
            <a:spLocks noGrp="1"/>
          </p:cNvSpPr>
          <p:nvPr>
            <p:ph type="body" sz="quarter" idx="3"/>
          </p:nvPr>
        </p:nvSpPr>
        <p:spPr>
          <a:xfrm>
            <a:off x="6169024" y="1186888"/>
            <a:ext cx="5183188" cy="570936"/>
          </a:xfrm>
        </p:spPr>
        <p:txBody>
          <a:bodyPr>
            <a:normAutofit/>
          </a:bodyPr>
          <a:lstStyle/>
          <a:p>
            <a:r>
              <a:rPr lang="en-US" sz="2400" b="0" dirty="0">
                <a:solidFill>
                  <a:srgbClr val="00B050"/>
                </a:solidFill>
              </a:rPr>
              <a:t>Black-hat SEO</a:t>
            </a:r>
          </a:p>
        </p:txBody>
      </p:sp>
      <p:sp>
        <p:nvSpPr>
          <p:cNvPr id="6" name="Content Placeholder 5">
            <a:extLst>
              <a:ext uri="{FF2B5EF4-FFF2-40B4-BE49-F238E27FC236}">
                <a16:creationId xmlns:a16="http://schemas.microsoft.com/office/drawing/2014/main" id="{1908E0C0-49C4-37CD-5B3E-A4478042ED31}"/>
              </a:ext>
            </a:extLst>
          </p:cNvPr>
          <p:cNvSpPr>
            <a:spLocks noGrp="1"/>
          </p:cNvSpPr>
          <p:nvPr>
            <p:ph sz="quarter" idx="4"/>
          </p:nvPr>
        </p:nvSpPr>
        <p:spPr>
          <a:xfrm>
            <a:off x="6172200" y="1757824"/>
            <a:ext cx="5183188" cy="4431839"/>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It is also called Unethical SEO.</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Black hat SEO includes unethical techniques which are disapproved by search engines. If we use it, our website goes to blacklist which will be big loss for us. It includes: </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Keyword stuffing, </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Duplicate content, </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Cloaking,</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Hidden text or hidden links, </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Link spamming, </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Link farming, etc.</a:t>
            </a:r>
          </a:p>
        </p:txBody>
      </p:sp>
    </p:spTree>
    <p:extLst>
      <p:ext uri="{BB962C8B-B14F-4D97-AF65-F5344CB8AC3E}">
        <p14:creationId xmlns:p14="http://schemas.microsoft.com/office/powerpoint/2010/main" val="4260177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FB1CC1-010F-3ADE-C305-7A1ADC4DB01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A9C984-DCF4-5AD9-BC97-D7D066ED52ED}"/>
              </a:ext>
            </a:extLst>
          </p:cNvPr>
          <p:cNvSpPr>
            <a:spLocks noGrp="1"/>
          </p:cNvSpPr>
          <p:nvPr>
            <p:ph idx="1"/>
          </p:nvPr>
        </p:nvSpPr>
        <p:spPr>
          <a:xfrm>
            <a:off x="838200" y="471948"/>
            <a:ext cx="10515600" cy="5705015"/>
          </a:xfrm>
        </p:spPr>
        <p:txBody>
          <a:bodyPr>
            <a:normAutofit/>
          </a:bodyPr>
          <a:lstStyle/>
          <a:p>
            <a:r>
              <a:rPr lang="en-US" sz="2400" dirty="0">
                <a:solidFill>
                  <a:srgbClr val="00B050"/>
                </a:solidFill>
                <a:latin typeface="Times New Roman" panose="02020603050405020304" pitchFamily="18" charset="0"/>
                <a:cs typeface="Times New Roman" panose="02020603050405020304" pitchFamily="18" charset="0"/>
              </a:rPr>
              <a:t>Grey hat: </a:t>
            </a:r>
            <a:r>
              <a:rPr lang="en-US" sz="2400" dirty="0">
                <a:latin typeface="Times New Roman" panose="02020603050405020304" pitchFamily="18" charset="0"/>
                <a:cs typeface="Times New Roman" panose="02020603050405020304" pitchFamily="18" charset="0"/>
              </a:rPr>
              <a:t>It is the composition of white hat and black hat. Mostly, we use white hat technique.</a:t>
            </a:r>
            <a:endParaRPr lang="en-US" sz="2400" dirty="0">
              <a:solidFill>
                <a:srgbClr val="00B050"/>
              </a:solidFill>
              <a:latin typeface="Times New Roman" panose="02020603050405020304" pitchFamily="18" charset="0"/>
              <a:cs typeface="Times New Roman" panose="02020603050405020304" pitchFamily="18" charset="0"/>
            </a:endParaRPr>
          </a:p>
          <a:p>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endParaRPr lang="en-US" sz="2400" b="1" dirty="0">
              <a:solidFill>
                <a:srgbClr val="002060"/>
              </a:solidFill>
              <a:latin typeface="Times New Roman" panose="02020603050405020304" pitchFamily="18" charset="0"/>
              <a:cs typeface="Times New Roman" panose="02020603050405020304" pitchFamily="18" charset="0"/>
            </a:endParaRPr>
          </a:p>
        </p:txBody>
      </p:sp>
      <p:pic>
        <p:nvPicPr>
          <p:cNvPr id="2054" name="Picture 6" descr="black hat, and grey hat SEO">
            <a:extLst>
              <a:ext uri="{FF2B5EF4-FFF2-40B4-BE49-F238E27FC236}">
                <a16:creationId xmlns:a16="http://schemas.microsoft.com/office/drawing/2014/main" id="{6CD3D4D0-6E85-3250-E0C7-3BD80D31C6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9141" y="2067232"/>
            <a:ext cx="4245077" cy="2723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94418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281</TotalTime>
  <Words>645</Words>
  <Application>Microsoft Office PowerPoint</Application>
  <PresentationFormat>Widescreen</PresentationFormat>
  <Paragraphs>63</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Wingdings</vt:lpstr>
      <vt:lpstr>Retrospect</vt:lpstr>
      <vt:lpstr>Search Engine Optimization (SEO)</vt:lpstr>
      <vt:lpstr>Search Engine</vt:lpstr>
      <vt:lpstr>PowerPoint Presentation</vt:lpstr>
      <vt:lpstr>How search engine works?</vt:lpstr>
      <vt:lpstr>What is SEO?</vt:lpstr>
      <vt:lpstr>Types of SEO</vt:lpstr>
      <vt:lpstr>PowerPoint Presentation</vt:lpstr>
      <vt:lpstr>Techniques of SEO</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ACER</dc:creator>
  <cp:lastModifiedBy>ACER</cp:lastModifiedBy>
  <cp:revision>13</cp:revision>
  <dcterms:created xsi:type="dcterms:W3CDTF">2025-01-16T09:55:35Z</dcterms:created>
  <dcterms:modified xsi:type="dcterms:W3CDTF">2025-01-20T15:31:37Z</dcterms:modified>
</cp:coreProperties>
</file>