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48"/>
  </p:notesMasterIdLst>
  <p:sldIdLst>
    <p:sldId id="257" r:id="rId2"/>
    <p:sldId id="319" r:id="rId3"/>
    <p:sldId id="321" r:id="rId4"/>
    <p:sldId id="322" r:id="rId5"/>
    <p:sldId id="324" r:id="rId6"/>
    <p:sldId id="323" r:id="rId7"/>
    <p:sldId id="325" r:id="rId8"/>
    <p:sldId id="326" r:id="rId9"/>
    <p:sldId id="345"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6" r:id="rId24"/>
    <p:sldId id="340" r:id="rId25"/>
    <p:sldId id="341" r:id="rId26"/>
    <p:sldId id="342" r:id="rId27"/>
    <p:sldId id="343" r:id="rId28"/>
    <p:sldId id="347" r:id="rId29"/>
    <p:sldId id="348" r:id="rId30"/>
    <p:sldId id="349" r:id="rId31"/>
    <p:sldId id="350" r:id="rId32"/>
    <p:sldId id="351" r:id="rId33"/>
    <p:sldId id="353" r:id="rId34"/>
    <p:sldId id="354" r:id="rId35"/>
    <p:sldId id="355" r:id="rId36"/>
    <p:sldId id="357" r:id="rId37"/>
    <p:sldId id="356" r:id="rId38"/>
    <p:sldId id="352" r:id="rId39"/>
    <p:sldId id="358" r:id="rId40"/>
    <p:sldId id="368" r:id="rId41"/>
    <p:sldId id="359" r:id="rId42"/>
    <p:sldId id="360" r:id="rId43"/>
    <p:sldId id="361" r:id="rId44"/>
    <p:sldId id="362" r:id="rId45"/>
    <p:sldId id="363" r:id="rId46"/>
    <p:sldId id="364" r:id="rId47"/>
    <p:sldId id="365" r:id="rId48"/>
    <p:sldId id="367" r:id="rId49"/>
    <p:sldId id="389" r:id="rId50"/>
    <p:sldId id="390" r:id="rId51"/>
    <p:sldId id="391" r:id="rId52"/>
    <p:sldId id="392" r:id="rId53"/>
    <p:sldId id="378" r:id="rId54"/>
    <p:sldId id="380" r:id="rId55"/>
    <p:sldId id="379" r:id="rId56"/>
    <p:sldId id="381" r:id="rId57"/>
    <p:sldId id="38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437" r:id="rId103"/>
    <p:sldId id="438" r:id="rId104"/>
    <p:sldId id="439" r:id="rId105"/>
    <p:sldId id="440" r:id="rId106"/>
    <p:sldId id="441" r:id="rId107"/>
    <p:sldId id="442" r:id="rId108"/>
    <p:sldId id="443" r:id="rId109"/>
    <p:sldId id="444" r:id="rId110"/>
    <p:sldId id="445"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480" r:id="rId146"/>
    <p:sldId id="275"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35695546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100</a:t>
            </a:fld>
            <a:endParaRPr lang="en-US"/>
          </a:p>
        </p:txBody>
      </p:sp>
    </p:spTree>
    <p:extLst>
      <p:ext uri="{BB962C8B-B14F-4D97-AF65-F5344CB8AC3E}">
        <p14:creationId xmlns:p14="http://schemas.microsoft.com/office/powerpoint/2010/main" val="39613434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101</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102</a:t>
            </a:fld>
            <a:endParaRPr lang="en-US"/>
          </a:p>
        </p:txBody>
      </p:sp>
    </p:spTree>
    <p:extLst>
      <p:ext uri="{BB962C8B-B14F-4D97-AF65-F5344CB8AC3E}">
        <p14:creationId xmlns:p14="http://schemas.microsoft.com/office/powerpoint/2010/main" val="313216802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103</a:t>
            </a:fld>
            <a:endParaRPr lang="en-US"/>
          </a:p>
        </p:txBody>
      </p:sp>
    </p:spTree>
    <p:extLst>
      <p:ext uri="{BB962C8B-B14F-4D97-AF65-F5344CB8AC3E}">
        <p14:creationId xmlns:p14="http://schemas.microsoft.com/office/powerpoint/2010/main" val="26886949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104</a:t>
            </a:fld>
            <a:endParaRPr lang="en-US"/>
          </a:p>
        </p:txBody>
      </p:sp>
    </p:spTree>
    <p:extLst>
      <p:ext uri="{BB962C8B-B14F-4D97-AF65-F5344CB8AC3E}">
        <p14:creationId xmlns:p14="http://schemas.microsoft.com/office/powerpoint/2010/main" val="868774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105</a:t>
            </a:fld>
            <a:endParaRPr lang="en-US"/>
          </a:p>
        </p:txBody>
      </p:sp>
    </p:spTree>
    <p:extLst>
      <p:ext uri="{BB962C8B-B14F-4D97-AF65-F5344CB8AC3E}">
        <p14:creationId xmlns:p14="http://schemas.microsoft.com/office/powerpoint/2010/main" val="38185505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106</a:t>
            </a:fld>
            <a:endParaRPr lang="en-US"/>
          </a:p>
        </p:txBody>
      </p:sp>
    </p:spTree>
    <p:extLst>
      <p:ext uri="{BB962C8B-B14F-4D97-AF65-F5344CB8AC3E}">
        <p14:creationId xmlns:p14="http://schemas.microsoft.com/office/powerpoint/2010/main" val="53800015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107</a:t>
            </a:fld>
            <a:endParaRPr lang="en-US"/>
          </a:p>
        </p:txBody>
      </p:sp>
    </p:spTree>
    <p:extLst>
      <p:ext uri="{BB962C8B-B14F-4D97-AF65-F5344CB8AC3E}">
        <p14:creationId xmlns:p14="http://schemas.microsoft.com/office/powerpoint/2010/main" val="103426662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108</a:t>
            </a:fld>
            <a:endParaRPr lang="en-US"/>
          </a:p>
        </p:txBody>
      </p:sp>
    </p:spTree>
    <p:extLst>
      <p:ext uri="{BB962C8B-B14F-4D97-AF65-F5344CB8AC3E}">
        <p14:creationId xmlns:p14="http://schemas.microsoft.com/office/powerpoint/2010/main" val="14497496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109</a:t>
            </a:fld>
            <a:endParaRPr lang="en-US"/>
          </a:p>
        </p:txBody>
      </p:sp>
    </p:spTree>
    <p:extLst>
      <p:ext uri="{BB962C8B-B14F-4D97-AF65-F5344CB8AC3E}">
        <p14:creationId xmlns:p14="http://schemas.microsoft.com/office/powerpoint/2010/main" val="2873681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256938052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110</a:t>
            </a:fld>
            <a:endParaRPr lang="en-US"/>
          </a:p>
        </p:txBody>
      </p:sp>
    </p:spTree>
    <p:extLst>
      <p:ext uri="{BB962C8B-B14F-4D97-AF65-F5344CB8AC3E}">
        <p14:creationId xmlns:p14="http://schemas.microsoft.com/office/powerpoint/2010/main" val="1579058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111</a:t>
            </a:fld>
            <a:endParaRPr lang="en-US"/>
          </a:p>
        </p:txBody>
      </p:sp>
    </p:spTree>
    <p:extLst>
      <p:ext uri="{BB962C8B-B14F-4D97-AF65-F5344CB8AC3E}">
        <p14:creationId xmlns:p14="http://schemas.microsoft.com/office/powerpoint/2010/main" val="28048761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112</a:t>
            </a:fld>
            <a:endParaRPr lang="en-US"/>
          </a:p>
        </p:txBody>
      </p:sp>
    </p:spTree>
    <p:extLst>
      <p:ext uri="{BB962C8B-B14F-4D97-AF65-F5344CB8AC3E}">
        <p14:creationId xmlns:p14="http://schemas.microsoft.com/office/powerpoint/2010/main" val="243380398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113</a:t>
            </a:fld>
            <a:endParaRPr lang="en-US"/>
          </a:p>
        </p:txBody>
      </p:sp>
    </p:spTree>
    <p:extLst>
      <p:ext uri="{BB962C8B-B14F-4D97-AF65-F5344CB8AC3E}">
        <p14:creationId xmlns:p14="http://schemas.microsoft.com/office/powerpoint/2010/main" val="67689962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114</a:t>
            </a:fld>
            <a:endParaRPr lang="en-US"/>
          </a:p>
        </p:txBody>
      </p:sp>
    </p:spTree>
    <p:extLst>
      <p:ext uri="{BB962C8B-B14F-4D97-AF65-F5344CB8AC3E}">
        <p14:creationId xmlns:p14="http://schemas.microsoft.com/office/powerpoint/2010/main" val="270867818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115</a:t>
            </a:fld>
            <a:endParaRPr lang="en-US"/>
          </a:p>
        </p:txBody>
      </p:sp>
    </p:spTree>
    <p:extLst>
      <p:ext uri="{BB962C8B-B14F-4D97-AF65-F5344CB8AC3E}">
        <p14:creationId xmlns:p14="http://schemas.microsoft.com/office/powerpoint/2010/main" val="36195829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116</a:t>
            </a:fld>
            <a:endParaRPr lang="en-US"/>
          </a:p>
        </p:txBody>
      </p:sp>
    </p:spTree>
    <p:extLst>
      <p:ext uri="{BB962C8B-B14F-4D97-AF65-F5344CB8AC3E}">
        <p14:creationId xmlns:p14="http://schemas.microsoft.com/office/powerpoint/2010/main" val="265128034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117</a:t>
            </a:fld>
            <a:endParaRPr lang="en-US"/>
          </a:p>
        </p:txBody>
      </p:sp>
    </p:spTree>
    <p:extLst>
      <p:ext uri="{BB962C8B-B14F-4D97-AF65-F5344CB8AC3E}">
        <p14:creationId xmlns:p14="http://schemas.microsoft.com/office/powerpoint/2010/main" val="261049064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118</a:t>
            </a:fld>
            <a:endParaRPr lang="en-US"/>
          </a:p>
        </p:txBody>
      </p:sp>
    </p:spTree>
    <p:extLst>
      <p:ext uri="{BB962C8B-B14F-4D97-AF65-F5344CB8AC3E}">
        <p14:creationId xmlns:p14="http://schemas.microsoft.com/office/powerpoint/2010/main" val="358724270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119</a:t>
            </a:fld>
            <a:endParaRPr lang="en-US"/>
          </a:p>
        </p:txBody>
      </p:sp>
    </p:spTree>
    <p:extLst>
      <p:ext uri="{BB962C8B-B14F-4D97-AF65-F5344CB8AC3E}">
        <p14:creationId xmlns:p14="http://schemas.microsoft.com/office/powerpoint/2010/main" val="113141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350467706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120</a:t>
            </a:fld>
            <a:endParaRPr lang="en-US"/>
          </a:p>
        </p:txBody>
      </p:sp>
    </p:spTree>
    <p:extLst>
      <p:ext uri="{BB962C8B-B14F-4D97-AF65-F5344CB8AC3E}">
        <p14:creationId xmlns:p14="http://schemas.microsoft.com/office/powerpoint/2010/main" val="428100182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121</a:t>
            </a:fld>
            <a:endParaRPr lang="en-US"/>
          </a:p>
        </p:txBody>
      </p:sp>
    </p:spTree>
    <p:extLst>
      <p:ext uri="{BB962C8B-B14F-4D97-AF65-F5344CB8AC3E}">
        <p14:creationId xmlns:p14="http://schemas.microsoft.com/office/powerpoint/2010/main" val="33093896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122</a:t>
            </a:fld>
            <a:endParaRPr lang="en-US"/>
          </a:p>
        </p:txBody>
      </p:sp>
    </p:spTree>
    <p:extLst>
      <p:ext uri="{BB962C8B-B14F-4D97-AF65-F5344CB8AC3E}">
        <p14:creationId xmlns:p14="http://schemas.microsoft.com/office/powerpoint/2010/main" val="424555025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123</a:t>
            </a:fld>
            <a:endParaRPr lang="en-US"/>
          </a:p>
        </p:txBody>
      </p:sp>
    </p:spTree>
    <p:extLst>
      <p:ext uri="{BB962C8B-B14F-4D97-AF65-F5344CB8AC3E}">
        <p14:creationId xmlns:p14="http://schemas.microsoft.com/office/powerpoint/2010/main" val="2833563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124</a:t>
            </a:fld>
            <a:endParaRPr lang="en-US"/>
          </a:p>
        </p:txBody>
      </p:sp>
    </p:spTree>
    <p:extLst>
      <p:ext uri="{BB962C8B-B14F-4D97-AF65-F5344CB8AC3E}">
        <p14:creationId xmlns:p14="http://schemas.microsoft.com/office/powerpoint/2010/main" val="50620038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125</a:t>
            </a:fld>
            <a:endParaRPr lang="en-US"/>
          </a:p>
        </p:txBody>
      </p:sp>
    </p:spTree>
    <p:extLst>
      <p:ext uri="{BB962C8B-B14F-4D97-AF65-F5344CB8AC3E}">
        <p14:creationId xmlns:p14="http://schemas.microsoft.com/office/powerpoint/2010/main" val="169824711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126</a:t>
            </a:fld>
            <a:endParaRPr lang="en-US"/>
          </a:p>
        </p:txBody>
      </p:sp>
    </p:spTree>
    <p:extLst>
      <p:ext uri="{BB962C8B-B14F-4D97-AF65-F5344CB8AC3E}">
        <p14:creationId xmlns:p14="http://schemas.microsoft.com/office/powerpoint/2010/main" val="31125347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127</a:t>
            </a:fld>
            <a:endParaRPr lang="en-US"/>
          </a:p>
        </p:txBody>
      </p:sp>
    </p:spTree>
    <p:extLst>
      <p:ext uri="{BB962C8B-B14F-4D97-AF65-F5344CB8AC3E}">
        <p14:creationId xmlns:p14="http://schemas.microsoft.com/office/powerpoint/2010/main" val="184737190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128</a:t>
            </a:fld>
            <a:endParaRPr lang="en-US"/>
          </a:p>
        </p:txBody>
      </p:sp>
    </p:spTree>
    <p:extLst>
      <p:ext uri="{BB962C8B-B14F-4D97-AF65-F5344CB8AC3E}">
        <p14:creationId xmlns:p14="http://schemas.microsoft.com/office/powerpoint/2010/main" val="29780438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129</a:t>
            </a:fld>
            <a:endParaRPr lang="en-US"/>
          </a:p>
        </p:txBody>
      </p:sp>
    </p:spTree>
    <p:extLst>
      <p:ext uri="{BB962C8B-B14F-4D97-AF65-F5344CB8AC3E}">
        <p14:creationId xmlns:p14="http://schemas.microsoft.com/office/powerpoint/2010/main" val="17279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96740956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130</a:t>
            </a:fld>
            <a:endParaRPr lang="en-US"/>
          </a:p>
        </p:txBody>
      </p:sp>
    </p:spTree>
    <p:extLst>
      <p:ext uri="{BB962C8B-B14F-4D97-AF65-F5344CB8AC3E}">
        <p14:creationId xmlns:p14="http://schemas.microsoft.com/office/powerpoint/2010/main" val="21940318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131</a:t>
            </a:fld>
            <a:endParaRPr lang="en-US"/>
          </a:p>
        </p:txBody>
      </p:sp>
    </p:spTree>
    <p:extLst>
      <p:ext uri="{BB962C8B-B14F-4D97-AF65-F5344CB8AC3E}">
        <p14:creationId xmlns:p14="http://schemas.microsoft.com/office/powerpoint/2010/main" val="27401392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132</a:t>
            </a:fld>
            <a:endParaRPr lang="en-US"/>
          </a:p>
        </p:txBody>
      </p:sp>
    </p:spTree>
    <p:extLst>
      <p:ext uri="{BB962C8B-B14F-4D97-AF65-F5344CB8AC3E}">
        <p14:creationId xmlns:p14="http://schemas.microsoft.com/office/powerpoint/2010/main" val="91300656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133</a:t>
            </a:fld>
            <a:endParaRPr lang="en-US"/>
          </a:p>
        </p:txBody>
      </p:sp>
    </p:spTree>
    <p:extLst>
      <p:ext uri="{BB962C8B-B14F-4D97-AF65-F5344CB8AC3E}">
        <p14:creationId xmlns:p14="http://schemas.microsoft.com/office/powerpoint/2010/main" val="413004790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134</a:t>
            </a:fld>
            <a:endParaRPr lang="en-US"/>
          </a:p>
        </p:txBody>
      </p:sp>
    </p:spTree>
    <p:extLst>
      <p:ext uri="{BB962C8B-B14F-4D97-AF65-F5344CB8AC3E}">
        <p14:creationId xmlns:p14="http://schemas.microsoft.com/office/powerpoint/2010/main" val="384308878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135</a:t>
            </a:fld>
            <a:endParaRPr lang="en-US"/>
          </a:p>
        </p:txBody>
      </p:sp>
    </p:spTree>
    <p:extLst>
      <p:ext uri="{BB962C8B-B14F-4D97-AF65-F5344CB8AC3E}">
        <p14:creationId xmlns:p14="http://schemas.microsoft.com/office/powerpoint/2010/main" val="144576006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136</a:t>
            </a:fld>
            <a:endParaRPr lang="en-US"/>
          </a:p>
        </p:txBody>
      </p:sp>
    </p:spTree>
    <p:extLst>
      <p:ext uri="{BB962C8B-B14F-4D97-AF65-F5344CB8AC3E}">
        <p14:creationId xmlns:p14="http://schemas.microsoft.com/office/powerpoint/2010/main" val="109378900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137</a:t>
            </a:fld>
            <a:endParaRPr lang="en-US"/>
          </a:p>
        </p:txBody>
      </p:sp>
    </p:spTree>
    <p:extLst>
      <p:ext uri="{BB962C8B-B14F-4D97-AF65-F5344CB8AC3E}">
        <p14:creationId xmlns:p14="http://schemas.microsoft.com/office/powerpoint/2010/main" val="325258863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138</a:t>
            </a:fld>
            <a:endParaRPr lang="en-US"/>
          </a:p>
        </p:txBody>
      </p:sp>
    </p:spTree>
    <p:extLst>
      <p:ext uri="{BB962C8B-B14F-4D97-AF65-F5344CB8AC3E}">
        <p14:creationId xmlns:p14="http://schemas.microsoft.com/office/powerpoint/2010/main" val="31773196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139</a:t>
            </a:fld>
            <a:endParaRPr lang="en-US"/>
          </a:p>
        </p:txBody>
      </p:sp>
    </p:spTree>
    <p:extLst>
      <p:ext uri="{BB962C8B-B14F-4D97-AF65-F5344CB8AC3E}">
        <p14:creationId xmlns:p14="http://schemas.microsoft.com/office/powerpoint/2010/main" val="307101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38842496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140</a:t>
            </a:fld>
            <a:endParaRPr lang="en-US"/>
          </a:p>
        </p:txBody>
      </p:sp>
    </p:spTree>
    <p:extLst>
      <p:ext uri="{BB962C8B-B14F-4D97-AF65-F5344CB8AC3E}">
        <p14:creationId xmlns:p14="http://schemas.microsoft.com/office/powerpoint/2010/main" val="205292583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141</a:t>
            </a:fld>
            <a:endParaRPr lang="en-US"/>
          </a:p>
        </p:txBody>
      </p:sp>
    </p:spTree>
    <p:extLst>
      <p:ext uri="{BB962C8B-B14F-4D97-AF65-F5344CB8AC3E}">
        <p14:creationId xmlns:p14="http://schemas.microsoft.com/office/powerpoint/2010/main" val="36495182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142</a:t>
            </a:fld>
            <a:endParaRPr lang="en-US"/>
          </a:p>
        </p:txBody>
      </p:sp>
    </p:spTree>
    <p:extLst>
      <p:ext uri="{BB962C8B-B14F-4D97-AF65-F5344CB8AC3E}">
        <p14:creationId xmlns:p14="http://schemas.microsoft.com/office/powerpoint/2010/main" val="44598935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143</a:t>
            </a:fld>
            <a:endParaRPr lang="en-US"/>
          </a:p>
        </p:txBody>
      </p:sp>
    </p:spTree>
    <p:extLst>
      <p:ext uri="{BB962C8B-B14F-4D97-AF65-F5344CB8AC3E}">
        <p14:creationId xmlns:p14="http://schemas.microsoft.com/office/powerpoint/2010/main" val="404095959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144</a:t>
            </a:fld>
            <a:endParaRPr lang="en-US"/>
          </a:p>
        </p:txBody>
      </p:sp>
    </p:spTree>
    <p:extLst>
      <p:ext uri="{BB962C8B-B14F-4D97-AF65-F5344CB8AC3E}">
        <p14:creationId xmlns:p14="http://schemas.microsoft.com/office/powerpoint/2010/main" val="390222913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145</a:t>
            </a:fld>
            <a:endParaRPr lang="en-US"/>
          </a:p>
        </p:txBody>
      </p:sp>
    </p:spTree>
    <p:extLst>
      <p:ext uri="{BB962C8B-B14F-4D97-AF65-F5344CB8AC3E}">
        <p14:creationId xmlns:p14="http://schemas.microsoft.com/office/powerpoint/2010/main" val="27222259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146</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1539498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163054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75346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413867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59215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a:t>
            </a:fld>
            <a:endParaRPr lang="en-US"/>
          </a:p>
        </p:txBody>
      </p:sp>
    </p:spTree>
    <p:extLst>
      <p:ext uri="{BB962C8B-B14F-4D97-AF65-F5344CB8AC3E}">
        <p14:creationId xmlns:p14="http://schemas.microsoft.com/office/powerpoint/2010/main" val="3742487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512297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812760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171710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4064731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3525796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152302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457495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4091007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3240640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9477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a:t>
            </a:fld>
            <a:endParaRPr lang="en-US"/>
          </a:p>
        </p:txBody>
      </p:sp>
    </p:spTree>
    <p:extLst>
      <p:ext uri="{BB962C8B-B14F-4D97-AF65-F5344CB8AC3E}">
        <p14:creationId xmlns:p14="http://schemas.microsoft.com/office/powerpoint/2010/main" val="1758770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3633652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2333109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3803866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2777001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37385913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31102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16333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4127278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2146313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422187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246255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1318226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4156861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1796208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43</a:t>
            </a:fld>
            <a:endParaRPr lang="en-US"/>
          </a:p>
        </p:txBody>
      </p:sp>
    </p:spTree>
    <p:extLst>
      <p:ext uri="{BB962C8B-B14F-4D97-AF65-F5344CB8AC3E}">
        <p14:creationId xmlns:p14="http://schemas.microsoft.com/office/powerpoint/2010/main" val="237930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44</a:t>
            </a:fld>
            <a:endParaRPr lang="en-US"/>
          </a:p>
        </p:txBody>
      </p:sp>
    </p:spTree>
    <p:extLst>
      <p:ext uri="{BB962C8B-B14F-4D97-AF65-F5344CB8AC3E}">
        <p14:creationId xmlns:p14="http://schemas.microsoft.com/office/powerpoint/2010/main" val="3318840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45</a:t>
            </a:fld>
            <a:endParaRPr lang="en-US"/>
          </a:p>
        </p:txBody>
      </p:sp>
    </p:spTree>
    <p:extLst>
      <p:ext uri="{BB962C8B-B14F-4D97-AF65-F5344CB8AC3E}">
        <p14:creationId xmlns:p14="http://schemas.microsoft.com/office/powerpoint/2010/main" val="2373816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46</a:t>
            </a:fld>
            <a:endParaRPr lang="en-US"/>
          </a:p>
        </p:txBody>
      </p:sp>
    </p:spTree>
    <p:extLst>
      <p:ext uri="{BB962C8B-B14F-4D97-AF65-F5344CB8AC3E}">
        <p14:creationId xmlns:p14="http://schemas.microsoft.com/office/powerpoint/2010/main" val="2478283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47</a:t>
            </a:fld>
            <a:endParaRPr lang="en-US"/>
          </a:p>
        </p:txBody>
      </p:sp>
    </p:spTree>
    <p:extLst>
      <p:ext uri="{BB962C8B-B14F-4D97-AF65-F5344CB8AC3E}">
        <p14:creationId xmlns:p14="http://schemas.microsoft.com/office/powerpoint/2010/main" val="3190271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48</a:t>
            </a:fld>
            <a:endParaRPr lang="en-US"/>
          </a:p>
        </p:txBody>
      </p:sp>
    </p:spTree>
    <p:extLst>
      <p:ext uri="{BB962C8B-B14F-4D97-AF65-F5344CB8AC3E}">
        <p14:creationId xmlns:p14="http://schemas.microsoft.com/office/powerpoint/2010/main" val="3805522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a:t>
            </a:fld>
            <a:endParaRPr lang="en-US"/>
          </a:p>
        </p:txBody>
      </p:sp>
    </p:spTree>
    <p:extLst>
      <p:ext uri="{BB962C8B-B14F-4D97-AF65-F5344CB8AC3E}">
        <p14:creationId xmlns:p14="http://schemas.microsoft.com/office/powerpoint/2010/main" val="8662992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50</a:t>
            </a:fld>
            <a:endParaRPr lang="en-US"/>
          </a:p>
        </p:txBody>
      </p:sp>
    </p:spTree>
    <p:extLst>
      <p:ext uri="{BB962C8B-B14F-4D97-AF65-F5344CB8AC3E}">
        <p14:creationId xmlns:p14="http://schemas.microsoft.com/office/powerpoint/2010/main" val="10181645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51</a:t>
            </a:fld>
            <a:endParaRPr lang="en-US"/>
          </a:p>
        </p:txBody>
      </p:sp>
    </p:spTree>
    <p:extLst>
      <p:ext uri="{BB962C8B-B14F-4D97-AF65-F5344CB8AC3E}">
        <p14:creationId xmlns:p14="http://schemas.microsoft.com/office/powerpoint/2010/main" val="2143616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52</a:t>
            </a:fld>
            <a:endParaRPr lang="en-US"/>
          </a:p>
        </p:txBody>
      </p:sp>
    </p:spTree>
    <p:extLst>
      <p:ext uri="{BB962C8B-B14F-4D97-AF65-F5344CB8AC3E}">
        <p14:creationId xmlns:p14="http://schemas.microsoft.com/office/powerpoint/2010/main" val="13698297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53</a:t>
            </a:fld>
            <a:endParaRPr lang="en-US"/>
          </a:p>
        </p:txBody>
      </p:sp>
    </p:spTree>
    <p:extLst>
      <p:ext uri="{BB962C8B-B14F-4D97-AF65-F5344CB8AC3E}">
        <p14:creationId xmlns:p14="http://schemas.microsoft.com/office/powerpoint/2010/main" val="2468528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54</a:t>
            </a:fld>
            <a:endParaRPr lang="en-US"/>
          </a:p>
        </p:txBody>
      </p:sp>
    </p:spTree>
    <p:extLst>
      <p:ext uri="{BB962C8B-B14F-4D97-AF65-F5344CB8AC3E}">
        <p14:creationId xmlns:p14="http://schemas.microsoft.com/office/powerpoint/2010/main" val="10234169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55</a:t>
            </a:fld>
            <a:endParaRPr lang="en-US"/>
          </a:p>
        </p:txBody>
      </p:sp>
    </p:spTree>
    <p:extLst>
      <p:ext uri="{BB962C8B-B14F-4D97-AF65-F5344CB8AC3E}">
        <p14:creationId xmlns:p14="http://schemas.microsoft.com/office/powerpoint/2010/main" val="391215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56</a:t>
            </a:fld>
            <a:endParaRPr lang="en-US"/>
          </a:p>
        </p:txBody>
      </p:sp>
    </p:spTree>
    <p:extLst>
      <p:ext uri="{BB962C8B-B14F-4D97-AF65-F5344CB8AC3E}">
        <p14:creationId xmlns:p14="http://schemas.microsoft.com/office/powerpoint/2010/main" val="30221949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57</a:t>
            </a:fld>
            <a:endParaRPr lang="en-US"/>
          </a:p>
        </p:txBody>
      </p:sp>
    </p:spTree>
    <p:extLst>
      <p:ext uri="{BB962C8B-B14F-4D97-AF65-F5344CB8AC3E}">
        <p14:creationId xmlns:p14="http://schemas.microsoft.com/office/powerpoint/2010/main" val="29416447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58</a:t>
            </a:fld>
            <a:endParaRPr lang="en-US"/>
          </a:p>
        </p:txBody>
      </p:sp>
    </p:spTree>
    <p:extLst>
      <p:ext uri="{BB962C8B-B14F-4D97-AF65-F5344CB8AC3E}">
        <p14:creationId xmlns:p14="http://schemas.microsoft.com/office/powerpoint/2010/main" val="2057081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59</a:t>
            </a:fld>
            <a:endParaRPr lang="en-US"/>
          </a:p>
        </p:txBody>
      </p:sp>
    </p:spTree>
    <p:extLst>
      <p:ext uri="{BB962C8B-B14F-4D97-AF65-F5344CB8AC3E}">
        <p14:creationId xmlns:p14="http://schemas.microsoft.com/office/powerpoint/2010/main" val="3212048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8701704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60</a:t>
            </a:fld>
            <a:endParaRPr lang="en-US"/>
          </a:p>
        </p:txBody>
      </p:sp>
    </p:spTree>
    <p:extLst>
      <p:ext uri="{BB962C8B-B14F-4D97-AF65-F5344CB8AC3E}">
        <p14:creationId xmlns:p14="http://schemas.microsoft.com/office/powerpoint/2010/main" val="17115262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61</a:t>
            </a:fld>
            <a:endParaRPr lang="en-US"/>
          </a:p>
        </p:txBody>
      </p:sp>
    </p:spTree>
    <p:extLst>
      <p:ext uri="{BB962C8B-B14F-4D97-AF65-F5344CB8AC3E}">
        <p14:creationId xmlns:p14="http://schemas.microsoft.com/office/powerpoint/2010/main" val="1795257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62</a:t>
            </a:fld>
            <a:endParaRPr lang="en-US"/>
          </a:p>
        </p:txBody>
      </p:sp>
    </p:spTree>
    <p:extLst>
      <p:ext uri="{BB962C8B-B14F-4D97-AF65-F5344CB8AC3E}">
        <p14:creationId xmlns:p14="http://schemas.microsoft.com/office/powerpoint/2010/main" val="2882332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63</a:t>
            </a:fld>
            <a:endParaRPr lang="en-US"/>
          </a:p>
        </p:txBody>
      </p:sp>
    </p:spTree>
    <p:extLst>
      <p:ext uri="{BB962C8B-B14F-4D97-AF65-F5344CB8AC3E}">
        <p14:creationId xmlns:p14="http://schemas.microsoft.com/office/powerpoint/2010/main" val="1518406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64</a:t>
            </a:fld>
            <a:endParaRPr lang="en-US"/>
          </a:p>
        </p:txBody>
      </p:sp>
    </p:spTree>
    <p:extLst>
      <p:ext uri="{BB962C8B-B14F-4D97-AF65-F5344CB8AC3E}">
        <p14:creationId xmlns:p14="http://schemas.microsoft.com/office/powerpoint/2010/main" val="24083538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65</a:t>
            </a:fld>
            <a:endParaRPr lang="en-US"/>
          </a:p>
        </p:txBody>
      </p:sp>
    </p:spTree>
    <p:extLst>
      <p:ext uri="{BB962C8B-B14F-4D97-AF65-F5344CB8AC3E}">
        <p14:creationId xmlns:p14="http://schemas.microsoft.com/office/powerpoint/2010/main" val="22317881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66</a:t>
            </a:fld>
            <a:endParaRPr lang="en-US"/>
          </a:p>
        </p:txBody>
      </p:sp>
    </p:spTree>
    <p:extLst>
      <p:ext uri="{BB962C8B-B14F-4D97-AF65-F5344CB8AC3E}">
        <p14:creationId xmlns:p14="http://schemas.microsoft.com/office/powerpoint/2010/main" val="17848246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67</a:t>
            </a:fld>
            <a:endParaRPr lang="en-US"/>
          </a:p>
        </p:txBody>
      </p:sp>
    </p:spTree>
    <p:extLst>
      <p:ext uri="{BB962C8B-B14F-4D97-AF65-F5344CB8AC3E}">
        <p14:creationId xmlns:p14="http://schemas.microsoft.com/office/powerpoint/2010/main" val="33728191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68</a:t>
            </a:fld>
            <a:endParaRPr lang="en-US"/>
          </a:p>
        </p:txBody>
      </p:sp>
    </p:spTree>
    <p:extLst>
      <p:ext uri="{BB962C8B-B14F-4D97-AF65-F5344CB8AC3E}">
        <p14:creationId xmlns:p14="http://schemas.microsoft.com/office/powerpoint/2010/main" val="14925025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69</a:t>
            </a:fld>
            <a:endParaRPr lang="en-US"/>
          </a:p>
        </p:txBody>
      </p:sp>
    </p:spTree>
    <p:extLst>
      <p:ext uri="{BB962C8B-B14F-4D97-AF65-F5344CB8AC3E}">
        <p14:creationId xmlns:p14="http://schemas.microsoft.com/office/powerpoint/2010/main" val="304144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a:t>
            </a:fld>
            <a:endParaRPr lang="en-US"/>
          </a:p>
        </p:txBody>
      </p:sp>
    </p:spTree>
    <p:extLst>
      <p:ext uri="{BB962C8B-B14F-4D97-AF65-F5344CB8AC3E}">
        <p14:creationId xmlns:p14="http://schemas.microsoft.com/office/powerpoint/2010/main" val="9346204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70</a:t>
            </a:fld>
            <a:endParaRPr lang="en-US"/>
          </a:p>
        </p:txBody>
      </p:sp>
    </p:spTree>
    <p:extLst>
      <p:ext uri="{BB962C8B-B14F-4D97-AF65-F5344CB8AC3E}">
        <p14:creationId xmlns:p14="http://schemas.microsoft.com/office/powerpoint/2010/main" val="1613899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71</a:t>
            </a:fld>
            <a:endParaRPr lang="en-US"/>
          </a:p>
        </p:txBody>
      </p:sp>
    </p:spTree>
    <p:extLst>
      <p:ext uri="{BB962C8B-B14F-4D97-AF65-F5344CB8AC3E}">
        <p14:creationId xmlns:p14="http://schemas.microsoft.com/office/powerpoint/2010/main" val="39123436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72</a:t>
            </a:fld>
            <a:endParaRPr lang="en-US"/>
          </a:p>
        </p:txBody>
      </p:sp>
    </p:spTree>
    <p:extLst>
      <p:ext uri="{BB962C8B-B14F-4D97-AF65-F5344CB8AC3E}">
        <p14:creationId xmlns:p14="http://schemas.microsoft.com/office/powerpoint/2010/main" val="29381614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73</a:t>
            </a:fld>
            <a:endParaRPr lang="en-US"/>
          </a:p>
        </p:txBody>
      </p:sp>
    </p:spTree>
    <p:extLst>
      <p:ext uri="{BB962C8B-B14F-4D97-AF65-F5344CB8AC3E}">
        <p14:creationId xmlns:p14="http://schemas.microsoft.com/office/powerpoint/2010/main" val="37449743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74</a:t>
            </a:fld>
            <a:endParaRPr lang="en-US"/>
          </a:p>
        </p:txBody>
      </p:sp>
    </p:spTree>
    <p:extLst>
      <p:ext uri="{BB962C8B-B14F-4D97-AF65-F5344CB8AC3E}">
        <p14:creationId xmlns:p14="http://schemas.microsoft.com/office/powerpoint/2010/main" val="28353252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75</a:t>
            </a:fld>
            <a:endParaRPr lang="en-US"/>
          </a:p>
        </p:txBody>
      </p:sp>
    </p:spTree>
    <p:extLst>
      <p:ext uri="{BB962C8B-B14F-4D97-AF65-F5344CB8AC3E}">
        <p14:creationId xmlns:p14="http://schemas.microsoft.com/office/powerpoint/2010/main" val="32152689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76</a:t>
            </a:fld>
            <a:endParaRPr lang="en-US"/>
          </a:p>
        </p:txBody>
      </p:sp>
    </p:spTree>
    <p:extLst>
      <p:ext uri="{BB962C8B-B14F-4D97-AF65-F5344CB8AC3E}">
        <p14:creationId xmlns:p14="http://schemas.microsoft.com/office/powerpoint/2010/main" val="39916791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77</a:t>
            </a:fld>
            <a:endParaRPr lang="en-US"/>
          </a:p>
        </p:txBody>
      </p:sp>
    </p:spTree>
    <p:extLst>
      <p:ext uri="{BB962C8B-B14F-4D97-AF65-F5344CB8AC3E}">
        <p14:creationId xmlns:p14="http://schemas.microsoft.com/office/powerpoint/2010/main" val="6343338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78</a:t>
            </a:fld>
            <a:endParaRPr lang="en-US"/>
          </a:p>
        </p:txBody>
      </p:sp>
    </p:spTree>
    <p:extLst>
      <p:ext uri="{BB962C8B-B14F-4D97-AF65-F5344CB8AC3E}">
        <p14:creationId xmlns:p14="http://schemas.microsoft.com/office/powerpoint/2010/main" val="16221038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79</a:t>
            </a:fld>
            <a:endParaRPr lang="en-US"/>
          </a:p>
        </p:txBody>
      </p:sp>
    </p:spTree>
    <p:extLst>
      <p:ext uri="{BB962C8B-B14F-4D97-AF65-F5344CB8AC3E}">
        <p14:creationId xmlns:p14="http://schemas.microsoft.com/office/powerpoint/2010/main" val="212550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128387292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80</a:t>
            </a:fld>
            <a:endParaRPr lang="en-US"/>
          </a:p>
        </p:txBody>
      </p:sp>
    </p:spTree>
    <p:extLst>
      <p:ext uri="{BB962C8B-B14F-4D97-AF65-F5344CB8AC3E}">
        <p14:creationId xmlns:p14="http://schemas.microsoft.com/office/powerpoint/2010/main" val="24849131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81</a:t>
            </a:fld>
            <a:endParaRPr lang="en-US"/>
          </a:p>
        </p:txBody>
      </p:sp>
    </p:spTree>
    <p:extLst>
      <p:ext uri="{BB962C8B-B14F-4D97-AF65-F5344CB8AC3E}">
        <p14:creationId xmlns:p14="http://schemas.microsoft.com/office/powerpoint/2010/main" val="19132906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82</a:t>
            </a:fld>
            <a:endParaRPr lang="en-US"/>
          </a:p>
        </p:txBody>
      </p:sp>
    </p:spTree>
    <p:extLst>
      <p:ext uri="{BB962C8B-B14F-4D97-AF65-F5344CB8AC3E}">
        <p14:creationId xmlns:p14="http://schemas.microsoft.com/office/powerpoint/2010/main" val="26491415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83</a:t>
            </a:fld>
            <a:endParaRPr lang="en-US"/>
          </a:p>
        </p:txBody>
      </p:sp>
    </p:spTree>
    <p:extLst>
      <p:ext uri="{BB962C8B-B14F-4D97-AF65-F5344CB8AC3E}">
        <p14:creationId xmlns:p14="http://schemas.microsoft.com/office/powerpoint/2010/main" val="33268140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84</a:t>
            </a:fld>
            <a:endParaRPr lang="en-US"/>
          </a:p>
        </p:txBody>
      </p:sp>
    </p:spTree>
    <p:extLst>
      <p:ext uri="{BB962C8B-B14F-4D97-AF65-F5344CB8AC3E}">
        <p14:creationId xmlns:p14="http://schemas.microsoft.com/office/powerpoint/2010/main" val="36052544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85</a:t>
            </a:fld>
            <a:endParaRPr lang="en-US"/>
          </a:p>
        </p:txBody>
      </p:sp>
    </p:spTree>
    <p:extLst>
      <p:ext uri="{BB962C8B-B14F-4D97-AF65-F5344CB8AC3E}">
        <p14:creationId xmlns:p14="http://schemas.microsoft.com/office/powerpoint/2010/main" val="36733861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86</a:t>
            </a:fld>
            <a:endParaRPr lang="en-US"/>
          </a:p>
        </p:txBody>
      </p:sp>
    </p:spTree>
    <p:extLst>
      <p:ext uri="{BB962C8B-B14F-4D97-AF65-F5344CB8AC3E}">
        <p14:creationId xmlns:p14="http://schemas.microsoft.com/office/powerpoint/2010/main" val="3657322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87</a:t>
            </a:fld>
            <a:endParaRPr lang="en-US"/>
          </a:p>
        </p:txBody>
      </p:sp>
    </p:spTree>
    <p:extLst>
      <p:ext uri="{BB962C8B-B14F-4D97-AF65-F5344CB8AC3E}">
        <p14:creationId xmlns:p14="http://schemas.microsoft.com/office/powerpoint/2010/main" val="23007108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88</a:t>
            </a:fld>
            <a:endParaRPr lang="en-US"/>
          </a:p>
        </p:txBody>
      </p:sp>
    </p:spTree>
    <p:extLst>
      <p:ext uri="{BB962C8B-B14F-4D97-AF65-F5344CB8AC3E}">
        <p14:creationId xmlns:p14="http://schemas.microsoft.com/office/powerpoint/2010/main" val="39203958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89</a:t>
            </a:fld>
            <a:endParaRPr lang="en-US"/>
          </a:p>
        </p:txBody>
      </p:sp>
    </p:spTree>
    <p:extLst>
      <p:ext uri="{BB962C8B-B14F-4D97-AF65-F5344CB8AC3E}">
        <p14:creationId xmlns:p14="http://schemas.microsoft.com/office/powerpoint/2010/main" val="214386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242826610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90</a:t>
            </a:fld>
            <a:endParaRPr lang="en-US"/>
          </a:p>
        </p:txBody>
      </p:sp>
    </p:spTree>
    <p:extLst>
      <p:ext uri="{BB962C8B-B14F-4D97-AF65-F5344CB8AC3E}">
        <p14:creationId xmlns:p14="http://schemas.microsoft.com/office/powerpoint/2010/main" val="13452403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91</a:t>
            </a:fld>
            <a:endParaRPr lang="en-US"/>
          </a:p>
        </p:txBody>
      </p:sp>
    </p:spTree>
    <p:extLst>
      <p:ext uri="{BB962C8B-B14F-4D97-AF65-F5344CB8AC3E}">
        <p14:creationId xmlns:p14="http://schemas.microsoft.com/office/powerpoint/2010/main" val="39038052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92</a:t>
            </a:fld>
            <a:endParaRPr lang="en-US"/>
          </a:p>
        </p:txBody>
      </p:sp>
    </p:spTree>
    <p:extLst>
      <p:ext uri="{BB962C8B-B14F-4D97-AF65-F5344CB8AC3E}">
        <p14:creationId xmlns:p14="http://schemas.microsoft.com/office/powerpoint/2010/main" val="19868169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93</a:t>
            </a:fld>
            <a:endParaRPr lang="en-US"/>
          </a:p>
        </p:txBody>
      </p:sp>
    </p:spTree>
    <p:extLst>
      <p:ext uri="{BB962C8B-B14F-4D97-AF65-F5344CB8AC3E}">
        <p14:creationId xmlns:p14="http://schemas.microsoft.com/office/powerpoint/2010/main" val="281826804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94</a:t>
            </a:fld>
            <a:endParaRPr lang="en-US"/>
          </a:p>
        </p:txBody>
      </p:sp>
    </p:spTree>
    <p:extLst>
      <p:ext uri="{BB962C8B-B14F-4D97-AF65-F5344CB8AC3E}">
        <p14:creationId xmlns:p14="http://schemas.microsoft.com/office/powerpoint/2010/main" val="18535208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95</a:t>
            </a:fld>
            <a:endParaRPr lang="en-US"/>
          </a:p>
        </p:txBody>
      </p:sp>
    </p:spTree>
    <p:extLst>
      <p:ext uri="{BB962C8B-B14F-4D97-AF65-F5344CB8AC3E}">
        <p14:creationId xmlns:p14="http://schemas.microsoft.com/office/powerpoint/2010/main" val="407161344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96</a:t>
            </a:fld>
            <a:endParaRPr lang="en-US"/>
          </a:p>
        </p:txBody>
      </p:sp>
    </p:spTree>
    <p:extLst>
      <p:ext uri="{BB962C8B-B14F-4D97-AF65-F5344CB8AC3E}">
        <p14:creationId xmlns:p14="http://schemas.microsoft.com/office/powerpoint/2010/main" val="20603912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97</a:t>
            </a:fld>
            <a:endParaRPr lang="en-US"/>
          </a:p>
        </p:txBody>
      </p:sp>
    </p:spTree>
    <p:extLst>
      <p:ext uri="{BB962C8B-B14F-4D97-AF65-F5344CB8AC3E}">
        <p14:creationId xmlns:p14="http://schemas.microsoft.com/office/powerpoint/2010/main" val="28886723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98</a:t>
            </a:fld>
            <a:endParaRPr lang="en-US"/>
          </a:p>
        </p:txBody>
      </p:sp>
    </p:spTree>
    <p:extLst>
      <p:ext uri="{BB962C8B-B14F-4D97-AF65-F5344CB8AC3E}">
        <p14:creationId xmlns:p14="http://schemas.microsoft.com/office/powerpoint/2010/main" val="22989892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99</a:t>
            </a:fld>
            <a:endParaRPr lang="en-US"/>
          </a:p>
        </p:txBody>
      </p:sp>
    </p:spTree>
    <p:extLst>
      <p:ext uri="{BB962C8B-B14F-4D97-AF65-F5344CB8AC3E}">
        <p14:creationId xmlns:p14="http://schemas.microsoft.com/office/powerpoint/2010/main" val="4188279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11/29/2023</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9.wmf"/><Relationship Id="rId5" Type="http://schemas.openxmlformats.org/officeDocument/2006/relationships/oleObject" Target="../embeddings/oleObject2.bin"/><Relationship Id="rId4" Type="http://schemas.openxmlformats.org/officeDocument/2006/relationships/image" Target="../media/image70.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1.wmf"/><Relationship Id="rId5" Type="http://schemas.openxmlformats.org/officeDocument/2006/relationships/oleObject" Target="../embeddings/oleObject3.bin"/><Relationship Id="rId4" Type="http://schemas.openxmlformats.org/officeDocument/2006/relationships/image" Target="../media/image72.png"/></Relationships>
</file>

<file path=ppt/slides/_rels/slide1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85.wmf"/><Relationship Id="rId5" Type="http://schemas.openxmlformats.org/officeDocument/2006/relationships/oleObject" Target="../embeddings/oleObject4.bin"/><Relationship Id="rId4" Type="http://schemas.openxmlformats.org/officeDocument/2006/relationships/image" Target="../media/image86.png"/></Relationships>
</file>

<file path=ppt/slides/_rels/slide1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www.exploredatabase.com/2017/07/reduce-er-diagram-to-relation-table-solved-exercise.html"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hyperlink" Target="http://www.exploredatabase.com/2016/04/convert-entity-relationship-diagram-to-relation-schemas-exercises.html"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0.wmf"/><Relationship Id="rId5" Type="http://schemas.openxmlformats.org/officeDocument/2006/relationships/oleObject" Target="../embeddings/oleObject1.bin"/><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60.e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Chapter 2 </a:t>
            </a:r>
            <a:r>
              <a:rPr lang="en-US" sz="2800" dirty="0" smtClean="0">
                <a:solidFill>
                  <a:schemeClr val="bg1"/>
                </a:solidFill>
              </a:rPr>
              <a:t>ER and Relational </a:t>
            </a:r>
            <a:r>
              <a:rPr lang="en-US" sz="2800" dirty="0">
                <a:solidFill>
                  <a:schemeClr val="bg1"/>
                </a:solidFill>
              </a:rPr>
              <a:t>Models</a:t>
            </a:r>
          </a:p>
        </p:txBody>
      </p:sp>
      <p:sp>
        <p:nvSpPr>
          <p:cNvPr id="3" name="Subtitle 2"/>
          <p:cNvSpPr>
            <a:spLocks noGrp="1"/>
          </p:cNvSpPr>
          <p:nvPr>
            <p:ph type="subTitle" idx="1"/>
          </p:nvPr>
        </p:nvSpPr>
        <p:spPr>
          <a:xfrm>
            <a:off x="1281567" y="1139688"/>
            <a:ext cx="8094254" cy="4929808"/>
          </a:xfrm>
        </p:spPr>
        <p:txBody>
          <a:bodyPr>
            <a:normAutofit/>
          </a:bodyPr>
          <a:lstStyle/>
          <a:p>
            <a:pPr marL="457200" indent="-457200" algn="l">
              <a:buClr>
                <a:schemeClr val="tx1"/>
              </a:buClr>
              <a:buSzPct val="71000"/>
              <a:buFont typeface="Wingdings" pitchFamily="2" charset="2"/>
              <a:buChar char="v"/>
            </a:pPr>
            <a:r>
              <a:rPr lang="en-US" sz="2800" dirty="0" smtClean="0">
                <a:solidFill>
                  <a:schemeClr val="tx1"/>
                </a:solidFill>
              </a:rPr>
              <a:t>E-R </a:t>
            </a:r>
            <a:r>
              <a:rPr lang="en-US" sz="2800" dirty="0">
                <a:solidFill>
                  <a:schemeClr val="tx1"/>
                </a:solidFill>
              </a:rPr>
              <a:t>Model</a:t>
            </a:r>
          </a:p>
          <a:p>
            <a:pPr marL="457200" indent="-457200" algn="l">
              <a:buClr>
                <a:schemeClr val="tx1"/>
              </a:buClr>
              <a:buSzPct val="71000"/>
              <a:buFont typeface="Wingdings" pitchFamily="2" charset="2"/>
              <a:buChar char="v"/>
            </a:pPr>
            <a:r>
              <a:rPr lang="en-US" sz="2800" dirty="0" smtClean="0">
                <a:solidFill>
                  <a:schemeClr val="tx1"/>
                </a:solidFill>
              </a:rPr>
              <a:t>Components </a:t>
            </a:r>
            <a:r>
              <a:rPr lang="en-US" sz="2800" dirty="0" smtClean="0">
                <a:solidFill>
                  <a:schemeClr val="tx1"/>
                </a:solidFill>
              </a:rPr>
              <a:t>of ER </a:t>
            </a:r>
            <a:endParaRPr lang="en-US" sz="2800" dirty="0">
              <a:solidFill>
                <a:schemeClr val="tx1"/>
              </a:solidFill>
            </a:endParaRPr>
          </a:p>
          <a:p>
            <a:pPr marL="457200" indent="-457200" algn="l">
              <a:buClr>
                <a:schemeClr val="tx1"/>
              </a:buClr>
              <a:buSzPct val="71000"/>
              <a:buFont typeface="Wingdings" pitchFamily="2" charset="2"/>
              <a:buChar char="v"/>
            </a:pPr>
            <a:r>
              <a:rPr lang="en-US" sz="2800" dirty="0" smtClean="0">
                <a:solidFill>
                  <a:schemeClr val="tx1"/>
                </a:solidFill>
              </a:rPr>
              <a:t>Types </a:t>
            </a:r>
            <a:r>
              <a:rPr lang="en-US" sz="2800" dirty="0" smtClean="0">
                <a:solidFill>
                  <a:schemeClr val="tx1"/>
                </a:solidFill>
              </a:rPr>
              <a:t>of Key</a:t>
            </a:r>
          </a:p>
          <a:p>
            <a:pPr marL="457200" indent="-457200" algn="l">
              <a:buClr>
                <a:schemeClr val="tx1"/>
              </a:buClr>
              <a:buSzPct val="71000"/>
              <a:buFont typeface="Wingdings" pitchFamily="2" charset="2"/>
              <a:buChar char="v"/>
            </a:pPr>
            <a:r>
              <a:rPr lang="en-US" sz="2800" dirty="0" smtClean="0">
                <a:solidFill>
                  <a:schemeClr val="tx1"/>
                </a:solidFill>
              </a:rPr>
              <a:t> </a:t>
            </a:r>
            <a:r>
              <a:rPr lang="en-US" sz="2800" dirty="0">
                <a:solidFill>
                  <a:schemeClr val="tx1"/>
                </a:solidFill>
              </a:rPr>
              <a:t>Introduction to Relational Model</a:t>
            </a:r>
          </a:p>
          <a:p>
            <a:pPr marL="457200" indent="-457200" algn="l">
              <a:buClr>
                <a:schemeClr val="tx1"/>
              </a:buClr>
              <a:buSzPct val="71000"/>
              <a:buFont typeface="Wingdings" pitchFamily="2" charset="2"/>
              <a:buChar char="v"/>
            </a:pPr>
            <a:r>
              <a:rPr lang="en-US" sz="2800" dirty="0" smtClean="0">
                <a:solidFill>
                  <a:schemeClr val="tx1"/>
                </a:solidFill>
              </a:rPr>
              <a:t>Reducing </a:t>
            </a:r>
            <a:r>
              <a:rPr lang="en-US" sz="2800" dirty="0">
                <a:solidFill>
                  <a:schemeClr val="tx1"/>
                </a:solidFill>
              </a:rPr>
              <a:t>ER diagrams to Relational Schema</a:t>
            </a:r>
          </a:p>
          <a:p>
            <a:pPr marL="457200" indent="-457200" algn="l">
              <a:buClr>
                <a:schemeClr val="tx1"/>
              </a:buClr>
              <a:buSzPct val="71000"/>
              <a:buFont typeface="Wingdings" pitchFamily="2" charset="2"/>
              <a:buChar char="v"/>
            </a:pPr>
            <a:r>
              <a:rPr lang="en-US" sz="2800" dirty="0" smtClean="0">
                <a:solidFill>
                  <a:schemeClr val="tx1"/>
                </a:solidFill>
              </a:rPr>
              <a:t>Structure </a:t>
            </a:r>
            <a:r>
              <a:rPr lang="en-US" sz="2800" dirty="0">
                <a:solidFill>
                  <a:schemeClr val="tx1"/>
                </a:solidFill>
              </a:rPr>
              <a:t>of Relational Databases, Database Schema</a:t>
            </a:r>
            <a:r>
              <a:rPr lang="en-US" sz="2800" dirty="0" smtClean="0">
                <a:solidFill>
                  <a:schemeClr val="tx1"/>
                </a:solidFill>
              </a:rPr>
              <a:t>, </a:t>
            </a:r>
            <a:r>
              <a:rPr lang="en-US" sz="2800" dirty="0">
                <a:solidFill>
                  <a:schemeClr val="tx1"/>
                </a:solidFill>
              </a:rPr>
              <a:t>Schema Diagrams</a:t>
            </a:r>
          </a:p>
          <a:p>
            <a:pPr marL="457200" indent="-457200" algn="l">
              <a:buClr>
                <a:schemeClr val="tx1"/>
              </a:buClr>
              <a:buSzPct val="71000"/>
              <a:buFont typeface="Wingdings" pitchFamily="2" charset="2"/>
              <a:buChar char="v"/>
            </a:pPr>
            <a:r>
              <a:rPr lang="en-US" sz="2800" dirty="0" smtClean="0">
                <a:solidFill>
                  <a:schemeClr val="tx1"/>
                </a:solidFill>
              </a:rPr>
              <a:t>Relational </a:t>
            </a:r>
            <a:r>
              <a:rPr lang="en-US" sz="2800" dirty="0">
                <a:solidFill>
                  <a:schemeClr val="tx1"/>
                </a:solidFill>
              </a:rPr>
              <a:t>Algebra</a:t>
            </a: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6"/>
            <a:ext cx="8094254" cy="790931"/>
          </a:xfrm>
        </p:spPr>
        <p:txBody>
          <a:bodyPr>
            <a:normAutofit lnSpcReduction="10000"/>
          </a:bodyPr>
          <a:lstStyle/>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The complete entity type Student with its attributes can be represented as:</a:t>
            </a:r>
          </a:p>
        </p:txBody>
      </p:sp>
      <p:pic>
        <p:nvPicPr>
          <p:cNvPr id="8194" name="Picture 2">
            <a:extLst>
              <a:ext uri="{FF2B5EF4-FFF2-40B4-BE49-F238E27FC236}">
                <a16:creationId xmlns="" xmlns:a16="http://schemas.microsoft.com/office/drawing/2014/main" id="{A99665DF-ECAF-4374-A870-57A6DFBAD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930618"/>
            <a:ext cx="8094254" cy="447699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 xmlns:a16="http://schemas.microsoft.com/office/drawing/2014/main" id="{7C04CFF9-897D-43E3-BDCD-DD3930FD68D8}"/>
              </a:ext>
            </a:extLst>
          </p:cNvPr>
          <p:cNvCxnSpPr/>
          <p:nvPr/>
        </p:nvCxnSpPr>
        <p:spPr>
          <a:xfrm>
            <a:off x="1802296" y="3478695"/>
            <a:ext cx="68911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301438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2356644"/>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6</a:t>
            </a:r>
          </a:p>
          <a:p>
            <a:pPr lvl="1" algn="just">
              <a:buClr>
                <a:schemeClr val="tx1"/>
              </a:buClr>
              <a:buSzPct val="71000"/>
            </a:pPr>
            <a:r>
              <a:rPr lang="en-US" sz="2400" dirty="0">
                <a:solidFill>
                  <a:srgbClr val="222222"/>
                </a:solidFill>
                <a:latin typeface="arial" panose="020B0604020202020204" pitchFamily="34" charset="0"/>
              </a:rPr>
              <a:t>1. </a:t>
            </a:r>
            <a:r>
              <a:rPr lang="en-US" sz="2800" i="0" dirty="0">
                <a:solidFill>
                  <a:srgbClr val="222222"/>
                </a:solidFill>
                <a:effectLst/>
                <a:latin typeface="arial" panose="020B0604020202020204" pitchFamily="34" charset="0"/>
                <a:sym typeface="Symbol" panose="05050102010706020507" pitchFamily="18" charset="2"/>
              </a:rPr>
              <a:t></a:t>
            </a:r>
            <a:r>
              <a:rPr lang="en-US" sz="2800" b="1" i="0" dirty="0">
                <a:solidFill>
                  <a:srgbClr val="222222"/>
                </a:solidFill>
                <a:effectLst/>
                <a:latin typeface="arial" panose="020B0604020202020204" pitchFamily="34" charset="0"/>
                <a:sym typeface="Symbol" panose="05050102010706020507" pitchFamily="18" charset="2"/>
              </a:rPr>
              <a:t> </a:t>
            </a:r>
            <a:r>
              <a:rPr lang="en-US" sz="2800" i="0" baseline="-25000" dirty="0">
                <a:solidFill>
                  <a:srgbClr val="222222"/>
                </a:solidFill>
                <a:effectLst/>
                <a:latin typeface="arial" panose="020B0604020202020204" pitchFamily="34" charset="0"/>
                <a:sym typeface="Symbol" panose="05050102010706020507" pitchFamily="18" charset="2"/>
              </a:rPr>
              <a:t>Studen</a:t>
            </a:r>
            <a:r>
              <a:rPr lang="en-US" sz="2800" baseline="-25000" dirty="0">
                <a:solidFill>
                  <a:srgbClr val="222222"/>
                </a:solidFill>
                <a:latin typeface="arial" panose="020B0604020202020204" pitchFamily="34" charset="0"/>
                <a:sym typeface="Symbol" panose="05050102010706020507" pitchFamily="18" charset="2"/>
              </a:rPr>
              <a:t>t (</a:t>
            </a:r>
            <a:r>
              <a:rPr lang="en-US" sz="2800" baseline="-25000" dirty="0" err="1">
                <a:solidFill>
                  <a:srgbClr val="222222"/>
                </a:solidFill>
                <a:latin typeface="arial" panose="020B0604020202020204" pitchFamily="34" charset="0"/>
                <a:sym typeface="Symbol" panose="05050102010706020507" pitchFamily="18" charset="2"/>
              </a:rPr>
              <a:t>Rollno</a:t>
            </a:r>
            <a:r>
              <a:rPr lang="en-US" sz="2800" baseline="-25000" dirty="0">
                <a:solidFill>
                  <a:srgbClr val="222222"/>
                </a:solidFill>
                <a:latin typeface="arial" panose="020B0604020202020204" pitchFamily="34" charset="0"/>
                <a:sym typeface="Symbol" panose="05050102010706020507" pitchFamily="18" charset="2"/>
              </a:rPr>
              <a:t>, </a:t>
            </a:r>
            <a:r>
              <a:rPr lang="en-US" sz="2800" baseline="-25000" dirty="0" err="1">
                <a:solidFill>
                  <a:srgbClr val="222222"/>
                </a:solidFill>
                <a:latin typeface="arial" panose="020B0604020202020204" pitchFamily="34" charset="0"/>
                <a:sym typeface="Symbol" panose="05050102010706020507" pitchFamily="18" charset="2"/>
              </a:rPr>
              <a:t>SName</a:t>
            </a:r>
            <a:r>
              <a:rPr lang="en-US" sz="2800" baseline="-25000" dirty="0">
                <a:solidFill>
                  <a:srgbClr val="222222"/>
                </a:solidFill>
                <a:latin typeface="arial" panose="020B0604020202020204" pitchFamily="34" charset="0"/>
                <a:sym typeface="Symbol" panose="05050102010706020507" pitchFamily="18" charset="2"/>
              </a:rPr>
              <a:t>, Address)</a:t>
            </a:r>
            <a:r>
              <a:rPr lang="en-US" sz="2800" i="0" dirty="0">
                <a:solidFill>
                  <a:srgbClr val="222222"/>
                </a:solidFill>
                <a:effectLst/>
                <a:latin typeface="arial" panose="020B0604020202020204" pitchFamily="34" charset="0"/>
              </a:rPr>
              <a:t>(Student)</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6656842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 </a:t>
            </a:r>
          </a:p>
          <a:p>
            <a:pPr algn="just">
              <a:buClr>
                <a:schemeClr val="tx1"/>
              </a:buClr>
              <a:buSzPct val="71000"/>
            </a:pPr>
            <a:r>
              <a:rPr lang="en-US" sz="2800" dirty="0">
                <a:solidFill>
                  <a:srgbClr val="222222"/>
                </a:solidFill>
                <a:latin typeface="Consolas" panose="020B0609020204030204" pitchFamily="49" charset="0"/>
              </a:rPr>
              <a:t>BOOKS (</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Title, Publisher, Year)</a:t>
            </a:r>
          </a:p>
          <a:p>
            <a:pPr algn="just">
              <a:buClr>
                <a:schemeClr val="tx1"/>
              </a:buClr>
              <a:buSzPct val="71000"/>
            </a:pPr>
            <a:r>
              <a:rPr lang="en-US" sz="2800" dirty="0">
                <a:solidFill>
                  <a:srgbClr val="222222"/>
                </a:solidFill>
                <a:latin typeface="Consolas" panose="020B0609020204030204" pitchFamily="49" charset="0"/>
              </a:rPr>
              <a:t>STUDENT(</a:t>
            </a:r>
            <a:r>
              <a:rPr lang="en-US" sz="2800" dirty="0" err="1">
                <a:solidFill>
                  <a:srgbClr val="222222"/>
                </a:solidFill>
                <a:latin typeface="Consolas" panose="020B0609020204030204" pitchFamily="49" charset="0"/>
              </a:rPr>
              <a:t>StdID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StName</a:t>
            </a:r>
            <a:r>
              <a:rPr lang="en-US" sz="2800" dirty="0">
                <a:solidFill>
                  <a:srgbClr val="222222"/>
                </a:solidFill>
                <a:latin typeface="Consolas" panose="020B0609020204030204" pitchFamily="49" charset="0"/>
              </a:rPr>
              <a:t>, Major, Age)</a:t>
            </a:r>
          </a:p>
          <a:p>
            <a:pPr algn="just">
              <a:buClr>
                <a:schemeClr val="tx1"/>
              </a:buClr>
              <a:buSzPct val="71000"/>
            </a:pPr>
            <a:r>
              <a:rPr lang="en-US" sz="2800" dirty="0">
                <a:solidFill>
                  <a:srgbClr val="222222"/>
                </a:solidFill>
                <a:latin typeface="Consolas" panose="020B0609020204030204" pitchFamily="49" charset="0"/>
              </a:rPr>
              <a:t>AUTHORS(</a:t>
            </a:r>
            <a:r>
              <a:rPr lang="en-US" sz="2800" dirty="0" err="1">
                <a:solidFill>
                  <a:srgbClr val="222222"/>
                </a:solidFill>
                <a:latin typeface="Consolas" panose="020B0609020204030204" pitchFamily="49" charset="0"/>
              </a:rPr>
              <a:t>AName</a:t>
            </a:r>
            <a:r>
              <a:rPr lang="en-US" sz="2800" dirty="0">
                <a:solidFill>
                  <a:srgbClr val="222222"/>
                </a:solidFill>
                <a:latin typeface="Consolas" panose="020B0609020204030204" pitchFamily="49" charset="0"/>
              </a:rPr>
              <a:t>, Address)</a:t>
            </a:r>
          </a:p>
          <a:p>
            <a:pPr algn="just">
              <a:buClr>
                <a:schemeClr val="tx1"/>
              </a:buClr>
              <a:buSzPct val="71000"/>
            </a:pPr>
            <a:r>
              <a:rPr lang="en-US" sz="2800" dirty="0">
                <a:solidFill>
                  <a:srgbClr val="222222"/>
                </a:solidFill>
                <a:latin typeface="Consolas" panose="020B0609020204030204" pitchFamily="49" charset="0"/>
              </a:rPr>
              <a:t>BORROWS(</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StdID</a:t>
            </a:r>
            <a:r>
              <a:rPr lang="en-US" sz="2800" dirty="0">
                <a:solidFill>
                  <a:srgbClr val="222222"/>
                </a:solidFill>
                <a:latin typeface="Consolas" panose="020B0609020204030204" pitchFamily="49" charset="0"/>
              </a:rPr>
              <a:t>, Date)</a:t>
            </a:r>
          </a:p>
          <a:p>
            <a:pPr algn="just">
              <a:buClr>
                <a:schemeClr val="tx1"/>
              </a:buClr>
              <a:buSzPct val="71000"/>
            </a:pPr>
            <a:r>
              <a:rPr lang="en-US" sz="2800" dirty="0">
                <a:solidFill>
                  <a:srgbClr val="222222"/>
                </a:solidFill>
                <a:latin typeface="Consolas" panose="020B0609020204030204" pitchFamily="49" charset="0"/>
              </a:rPr>
              <a:t>HAS-WRITTEN(</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AName</a:t>
            </a:r>
            <a:r>
              <a:rPr lang="en-US" sz="2800" dirty="0">
                <a:solidFill>
                  <a:srgbClr val="222222"/>
                </a:solidFill>
                <a:latin typeface="Consolas" panose="020B0609020204030204" pitchFamily="49" charset="0"/>
              </a:rPr>
              <a:t>)</a:t>
            </a:r>
          </a:p>
          <a:p>
            <a:pPr algn="just">
              <a:buClr>
                <a:schemeClr val="tx1"/>
              </a:buClr>
              <a:buSzPct val="71000"/>
            </a:pPr>
            <a:r>
              <a:rPr lang="en-US" sz="2800" dirty="0">
                <a:solidFill>
                  <a:srgbClr val="222222"/>
                </a:solidFill>
                <a:latin typeface="Consolas" panose="020B0609020204030204" pitchFamily="49" charset="0"/>
              </a:rPr>
              <a:t>DESCRIBES(</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Keyword)</a:t>
            </a:r>
          </a:p>
        </p:txBody>
      </p:sp>
    </p:spTree>
    <p:extLst>
      <p:ext uri="{BB962C8B-B14F-4D97-AF65-F5344CB8AC3E}">
        <p14:creationId xmlns:p14="http://schemas.microsoft.com/office/powerpoint/2010/main" val="9462725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									   </a:t>
            </a:r>
            <a:r>
              <a:rPr lang="en-US" i="1" dirty="0">
                <a:solidFill>
                  <a:srgbClr val="FF0000"/>
                </a:solidFill>
                <a:latin typeface="arial" panose="020B0604020202020204" pitchFamily="34" charset="0"/>
              </a:rPr>
              <a:t>Contd.</a:t>
            </a:r>
            <a:endParaRPr lang="en-US"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514350" indent="-514350" algn="just">
              <a:buClr>
                <a:schemeClr val="tx1"/>
              </a:buClr>
              <a:buSzPct val="71000"/>
              <a:buFont typeface="Wingdings" panose="05000000000000000000" pitchFamily="2" charset="2"/>
              <a:buChar char="v"/>
            </a:pPr>
            <a:r>
              <a:rPr lang="en-US" sz="2800" dirty="0">
                <a:solidFill>
                  <a:srgbClr val="222222"/>
                </a:solidFill>
                <a:latin typeface="Times New Roman" panose="02020603050405020304" pitchFamily="18" charset="0"/>
                <a:cs typeface="Times New Roman" panose="02020603050405020304" pitchFamily="18" charset="0"/>
              </a:rPr>
              <a:t>Write Relational algebra statements for following:</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year and title of each book.</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the information about students whose major is CS.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students with books they can borrow.</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books published by McGraw-Hill before 1990.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name of those authors who are living in Davis.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name of students who are older than 30 and who are not studying CS.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Rename </a:t>
            </a:r>
            <a:r>
              <a:rPr lang="en-US" sz="2800" dirty="0" err="1">
                <a:solidFill>
                  <a:srgbClr val="222222"/>
                </a:solidFill>
                <a:latin typeface="Times New Roman" panose="02020603050405020304" pitchFamily="18" charset="0"/>
                <a:cs typeface="Times New Roman" panose="02020603050405020304" pitchFamily="18" charset="0"/>
              </a:rPr>
              <a:t>AName</a:t>
            </a:r>
            <a:r>
              <a:rPr lang="en-US" sz="2800" dirty="0">
                <a:solidFill>
                  <a:srgbClr val="222222"/>
                </a:solidFill>
                <a:latin typeface="Times New Roman" panose="02020603050405020304" pitchFamily="18" charset="0"/>
                <a:cs typeface="Times New Roman" panose="02020603050405020304" pitchFamily="18" charset="0"/>
              </a:rPr>
              <a:t> in the Authors to Name.</a:t>
            </a:r>
          </a:p>
        </p:txBody>
      </p:sp>
    </p:spTree>
    <p:extLst>
      <p:ext uri="{BB962C8B-B14F-4D97-AF65-F5344CB8AC3E}">
        <p14:creationId xmlns:p14="http://schemas.microsoft.com/office/powerpoint/2010/main" val="26397581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a:t>
            </a:r>
          </a:p>
          <a:p>
            <a:pPr algn="l">
              <a:buClr>
                <a:schemeClr val="tx1"/>
              </a:buClr>
              <a:buSzPct val="71000"/>
            </a:pPr>
            <a:r>
              <a:rPr lang="en-US" sz="2000" dirty="0">
                <a:solidFill>
                  <a:srgbClr val="222222"/>
                </a:solidFill>
                <a:latin typeface="Consolas" panose="020B0609020204030204" pitchFamily="49" charset="0"/>
              </a:rPr>
              <a:t>branch(</a:t>
            </a:r>
            <a:r>
              <a:rPr lang="en-US" sz="2000" dirty="0" err="1">
                <a:solidFill>
                  <a:srgbClr val="222222"/>
                </a:solidFill>
                <a:latin typeface="Consolas" panose="020B0609020204030204" pitchFamily="49" charset="0"/>
              </a:rPr>
              <a:t>branch_name,branch_city,assets</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customer(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customer_street</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customer_city</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account(</a:t>
            </a:r>
            <a:r>
              <a:rPr lang="en-US" sz="2000" dirty="0" err="1">
                <a:solidFill>
                  <a:srgbClr val="222222"/>
                </a:solidFill>
                <a:latin typeface="Consolas" panose="020B0609020204030204" pitchFamily="49" charset="0"/>
              </a:rPr>
              <a:t>account_number</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branch_name</a:t>
            </a:r>
            <a:r>
              <a:rPr lang="en-US" sz="2000" dirty="0">
                <a:solidFill>
                  <a:srgbClr val="222222"/>
                </a:solidFill>
                <a:latin typeface="Consolas" panose="020B0609020204030204" pitchFamily="49" charset="0"/>
              </a:rPr>
              <a:t>, balance)</a:t>
            </a:r>
          </a:p>
          <a:p>
            <a:pPr algn="l">
              <a:buClr>
                <a:schemeClr val="tx1"/>
              </a:buClr>
              <a:buSzPct val="71000"/>
            </a:pPr>
            <a:r>
              <a:rPr lang="en-US" sz="2000" dirty="0">
                <a:solidFill>
                  <a:srgbClr val="222222"/>
                </a:solidFill>
                <a:latin typeface="Consolas" panose="020B0609020204030204" pitchFamily="49" charset="0"/>
              </a:rPr>
              <a:t>loan(</a:t>
            </a:r>
            <a:r>
              <a:rPr lang="en-US" sz="2000" dirty="0" err="1">
                <a:solidFill>
                  <a:srgbClr val="222222"/>
                </a:solidFill>
                <a:latin typeface="Consolas" panose="020B0609020204030204" pitchFamily="49" charset="0"/>
              </a:rPr>
              <a:t>loan_number</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branch_name</a:t>
            </a:r>
            <a:r>
              <a:rPr lang="en-US" sz="2000" dirty="0">
                <a:solidFill>
                  <a:srgbClr val="222222"/>
                </a:solidFill>
                <a:latin typeface="Consolas" panose="020B0609020204030204" pitchFamily="49" charset="0"/>
              </a:rPr>
              <a:t>, amount)</a:t>
            </a:r>
          </a:p>
          <a:p>
            <a:pPr algn="l">
              <a:buClr>
                <a:schemeClr val="tx1"/>
              </a:buClr>
              <a:buSzPct val="71000"/>
            </a:pPr>
            <a:r>
              <a:rPr lang="en-US" sz="2000" dirty="0">
                <a:solidFill>
                  <a:srgbClr val="222222"/>
                </a:solidFill>
                <a:latin typeface="Consolas" panose="020B0609020204030204" pitchFamily="49" charset="0"/>
              </a:rPr>
              <a:t>depositor(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account_number</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borrower(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loan_number</a:t>
            </a:r>
            <a:r>
              <a:rPr lang="en-US" sz="28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2461254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 											</a:t>
            </a:r>
            <a:r>
              <a:rPr lang="en-US" sz="2000" i="1" dirty="0">
                <a:solidFill>
                  <a:srgbClr val="FF0000"/>
                </a:solidFill>
                <a:latin typeface="arial" panose="020B0604020202020204" pitchFamily="34" charset="0"/>
              </a:rPr>
              <a:t>contd.</a:t>
            </a:r>
            <a:endParaRPr lang="en-US" sz="2000" i="1" dirty="0">
              <a:solidFill>
                <a:srgbClr val="FF0000"/>
              </a:solidFill>
              <a:effectLst/>
              <a:latin typeface="arial" panose="020B0604020202020204" pitchFamily="34" charset="0"/>
            </a:endParaRPr>
          </a:p>
        </p:txBody>
      </p:sp>
      <p:sp>
        <p:nvSpPr>
          <p:cNvPr id="4" name="Subtitle 2">
            <a:extLst>
              <a:ext uri="{FF2B5EF4-FFF2-40B4-BE49-F238E27FC236}">
                <a16:creationId xmlns="" xmlns:a16="http://schemas.microsoft.com/office/drawing/2014/main" id="{50EA1F34-8564-4629-8123-7876AA29B068}"/>
              </a:ext>
            </a:extLst>
          </p:cNvPr>
          <p:cNvSpPr txBox="1">
            <a:spLocks/>
          </p:cNvSpPr>
          <p:nvPr/>
        </p:nvSpPr>
        <p:spPr>
          <a:xfrm>
            <a:off x="1281567" y="1711773"/>
            <a:ext cx="8094254" cy="4695840"/>
          </a:xfrm>
          <a:prstGeom prst="rect">
            <a:avLst/>
          </a:prstGeom>
        </p:spPr>
        <p:txBody>
          <a:bodyPr vert="horz" lIns="91440" tIns="45720" rIns="91440" bIns="45720" rtlCol="0" anchor="t">
            <a:normAutofit fontScale="92500"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514350" indent="-514350" algn="just">
              <a:buClr>
                <a:schemeClr val="tx1"/>
              </a:buClr>
              <a:buSzPct val="71000"/>
              <a:buFont typeface="Wingdings" panose="05000000000000000000" pitchFamily="2" charset="2"/>
              <a:buChar char="v"/>
            </a:pPr>
            <a:r>
              <a:rPr lang="en-US" sz="2800" dirty="0">
                <a:solidFill>
                  <a:srgbClr val="222222"/>
                </a:solidFill>
                <a:latin typeface="Times New Roman" panose="02020603050405020304" pitchFamily="18" charset="0"/>
                <a:cs typeface="Times New Roman" panose="02020603050405020304" pitchFamily="18" charset="0"/>
              </a:rPr>
              <a:t>Write Relational algebra statements for following:</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all loans of over $1200.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loan number for each loan of an amount greater than $1200.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an account, or both, from the bank.</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at the </a:t>
            </a:r>
            <a:r>
              <a:rPr lang="en-US" sz="2800" dirty="0" err="1">
                <a:solidFill>
                  <a:srgbClr val="222222"/>
                </a:solidFill>
                <a:latin typeface="Times New Roman" panose="02020603050405020304" pitchFamily="18" charset="0"/>
                <a:cs typeface="Times New Roman" panose="02020603050405020304" pitchFamily="18" charset="0"/>
              </a:rPr>
              <a:t>Perryridge</a:t>
            </a:r>
            <a:r>
              <a:rPr lang="en-US" sz="2800" dirty="0">
                <a:solidFill>
                  <a:srgbClr val="222222"/>
                </a:solidFill>
                <a:latin typeface="Times New Roman" panose="02020603050405020304" pitchFamily="18" charset="0"/>
                <a:cs typeface="Times New Roman" panose="02020603050405020304" pitchFamily="18" charset="0"/>
              </a:rPr>
              <a:t> branch.</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at the  </a:t>
            </a:r>
            <a:r>
              <a:rPr lang="en-US" sz="2800" dirty="0" err="1">
                <a:solidFill>
                  <a:srgbClr val="222222"/>
                </a:solidFill>
                <a:latin typeface="Times New Roman" panose="02020603050405020304" pitchFamily="18" charset="0"/>
                <a:cs typeface="Times New Roman" panose="02020603050405020304" pitchFamily="18" charset="0"/>
              </a:rPr>
              <a:t>Perryridge</a:t>
            </a:r>
            <a:r>
              <a:rPr lang="en-US" sz="2800" dirty="0">
                <a:solidFill>
                  <a:srgbClr val="222222"/>
                </a:solidFill>
                <a:latin typeface="Times New Roman" panose="02020603050405020304" pitchFamily="18" charset="0"/>
                <a:cs typeface="Times New Roman" panose="02020603050405020304" pitchFamily="18" charset="0"/>
              </a:rPr>
              <a:t> branch but do not have an account at any branch of the bank.</a:t>
            </a: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128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2630454"/>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Additional Operations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Set intersection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Natural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Division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Assignment</a:t>
            </a:r>
          </a:p>
        </p:txBody>
      </p:sp>
    </p:spTree>
    <p:extLst>
      <p:ext uri="{BB962C8B-B14F-4D97-AF65-F5344CB8AC3E}">
        <p14:creationId xmlns:p14="http://schemas.microsoft.com/office/powerpoint/2010/main" val="14930385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Set Intersection </a:t>
            </a:r>
            <a:r>
              <a:rPr lang="en-US" sz="2800" b="1" i="0" dirty="0">
                <a:solidFill>
                  <a:srgbClr val="222222"/>
                </a:solidFill>
                <a:effectLst/>
                <a:latin typeface="arial" panose="020B0604020202020204" pitchFamily="34" charset="0"/>
              </a:rPr>
              <a:t>operation(</a:t>
            </a:r>
            <a:r>
              <a:rPr lang="en-US" altLang="en-US" sz="2800" b="1" dirty="0">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C908FFB6-E71D-4C25-A7B8-927A61FE5833}"/>
              </a:ext>
            </a:extLst>
          </p:cNvPr>
          <p:cNvPicPr>
            <a:picLocks noChangeAspect="1"/>
          </p:cNvPicPr>
          <p:nvPr/>
        </p:nvPicPr>
        <p:blipFill>
          <a:blip r:embed="rId3"/>
          <a:stretch>
            <a:fillRect/>
          </a:stretch>
        </p:blipFill>
        <p:spPr>
          <a:xfrm>
            <a:off x="1281567" y="1556201"/>
            <a:ext cx="8094254" cy="4851412"/>
          </a:xfrm>
          <a:prstGeom prst="rect">
            <a:avLst/>
          </a:prstGeom>
        </p:spPr>
      </p:pic>
    </p:spTree>
    <p:extLst>
      <p:ext uri="{BB962C8B-B14F-4D97-AF65-F5344CB8AC3E}">
        <p14:creationId xmlns:p14="http://schemas.microsoft.com/office/powerpoint/2010/main" val="23423817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Intersection operation Example</a:t>
            </a:r>
          </a:p>
        </p:txBody>
      </p:sp>
      <p:pic>
        <p:nvPicPr>
          <p:cNvPr id="29" name="Picture 28">
            <a:extLst>
              <a:ext uri="{FF2B5EF4-FFF2-40B4-BE49-F238E27FC236}">
                <a16:creationId xmlns="" xmlns:a16="http://schemas.microsoft.com/office/drawing/2014/main" id="{BDEABB20-7BA4-4ACD-AF2E-F27CAEE59824}"/>
              </a:ext>
            </a:extLst>
          </p:cNvPr>
          <p:cNvPicPr>
            <a:picLocks noChangeAspect="1"/>
          </p:cNvPicPr>
          <p:nvPr/>
        </p:nvPicPr>
        <p:blipFill>
          <a:blip r:embed="rId3"/>
          <a:stretch>
            <a:fillRect/>
          </a:stretch>
        </p:blipFill>
        <p:spPr>
          <a:xfrm>
            <a:off x="1281567" y="1528065"/>
            <a:ext cx="8094254" cy="4913802"/>
          </a:xfrm>
          <a:prstGeom prst="rect">
            <a:avLst/>
          </a:prstGeom>
        </p:spPr>
      </p:pic>
    </p:spTree>
    <p:extLst>
      <p:ext uri="{BB962C8B-B14F-4D97-AF65-F5344CB8AC3E}">
        <p14:creationId xmlns:p14="http://schemas.microsoft.com/office/powerpoint/2010/main" val="25031306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7</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names of all bank customers who have both an account and a loan.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Projects the name of author who has written a book and an article .</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9299999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7</a:t>
            </a:r>
          </a:p>
          <a:p>
            <a:pPr lvl="1" algn="just">
              <a:buClr>
                <a:schemeClr val="tx1"/>
              </a:buClr>
              <a:buSzPct val="71000"/>
            </a:pPr>
            <a:r>
              <a:rPr lang="en-US" sz="2400" i="0" dirty="0">
                <a:solidFill>
                  <a:srgbClr val="222222"/>
                </a:solidFill>
                <a:effectLst/>
                <a:latin typeface="arial" panose="020B0604020202020204" pitchFamily="34" charset="0"/>
              </a:rPr>
              <a:t>1.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 ∩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87371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3724875"/>
          </a:xfrm>
        </p:spPr>
        <p:txBody>
          <a:bodyPr>
            <a:normAutofit/>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3. Relationship Type and Relationship Set: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 relationship type represents the association between entity types.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For </a:t>
            </a:r>
            <a:r>
              <a:rPr lang="en-US" sz="2400" i="0" dirty="0" err="1">
                <a:solidFill>
                  <a:srgbClr val="222222"/>
                </a:solidFill>
                <a:effectLst/>
                <a:latin typeface="Arial" panose="020B0604020202020204" pitchFamily="34" charset="0"/>
                <a:cs typeface="Arial" panose="020B0604020202020204" pitchFamily="34" charset="0"/>
              </a:rPr>
              <a:t>example,‘Enrolled</a:t>
            </a:r>
            <a:r>
              <a:rPr lang="en-US" sz="2400" i="0" dirty="0">
                <a:solidFill>
                  <a:srgbClr val="222222"/>
                </a:solidFill>
                <a:effectLst/>
                <a:latin typeface="Arial" panose="020B0604020202020204" pitchFamily="34" charset="0"/>
                <a:cs typeface="Arial" panose="020B0604020202020204" pitchFamily="34" charset="0"/>
              </a:rPr>
              <a:t> in’ is a relationship type that exists between entity type Student and Course.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In ER diagram, relationship type is represented by a diamond and connecting the entities with lines.</a:t>
            </a:r>
            <a:endParaRPr lang="en-US" sz="2400" dirty="0">
              <a:solidFill>
                <a:schemeClr val="tx1"/>
              </a:solidFill>
              <a:latin typeface="Arial" panose="020B0604020202020204" pitchFamily="34" charset="0"/>
              <a:cs typeface="Arial" panose="020B0604020202020204" pitchFamily="34" charset="0"/>
            </a:endParaRPr>
          </a:p>
        </p:txBody>
      </p:sp>
      <p:pic>
        <p:nvPicPr>
          <p:cNvPr id="10242" name="Picture 2">
            <a:extLst>
              <a:ext uri="{FF2B5EF4-FFF2-40B4-BE49-F238E27FC236}">
                <a16:creationId xmlns="" xmlns:a16="http://schemas.microsoft.com/office/drawing/2014/main" id="{E6EEBA5C-2755-4D6C-84EE-6458E7966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4413989"/>
            <a:ext cx="8094254"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883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Natural Join </a:t>
            </a:r>
            <a:r>
              <a:rPr lang="en-US" sz="2800" b="1" i="0" dirty="0">
                <a:solidFill>
                  <a:srgbClr val="222222"/>
                </a:solidFill>
                <a:effectLst/>
                <a:latin typeface="arial" panose="020B0604020202020204" pitchFamily="34" charset="0"/>
              </a:rPr>
              <a:t>operation(⋈)</a:t>
            </a:r>
            <a:endParaRPr lang="en-US" sz="2800" i="0" dirty="0">
              <a:solidFill>
                <a:srgbClr val="222222"/>
              </a:solidFill>
              <a:effectLst/>
              <a:latin typeface="arial" panose="020B0604020202020204" pitchFamily="34" charset="0"/>
            </a:endParaRPr>
          </a:p>
        </p:txBody>
      </p:sp>
      <p:pic>
        <p:nvPicPr>
          <p:cNvPr id="11" name="Picture 10">
            <a:extLst>
              <a:ext uri="{FF2B5EF4-FFF2-40B4-BE49-F238E27FC236}">
                <a16:creationId xmlns="" xmlns:a16="http://schemas.microsoft.com/office/drawing/2014/main" id="{28A1CF06-F0C0-433A-A417-9C5B8D9B1379}"/>
              </a:ext>
            </a:extLst>
          </p:cNvPr>
          <p:cNvPicPr>
            <a:picLocks noChangeAspect="1"/>
          </p:cNvPicPr>
          <p:nvPr/>
        </p:nvPicPr>
        <p:blipFill>
          <a:blip r:embed="rId3"/>
          <a:stretch>
            <a:fillRect/>
          </a:stretch>
        </p:blipFill>
        <p:spPr>
          <a:xfrm>
            <a:off x="1281567" y="1577009"/>
            <a:ext cx="8094254" cy="5071912"/>
          </a:xfrm>
          <a:prstGeom prst="rect">
            <a:avLst/>
          </a:prstGeom>
        </p:spPr>
      </p:pic>
    </p:spTree>
    <p:extLst>
      <p:ext uri="{BB962C8B-B14F-4D97-AF65-F5344CB8AC3E}">
        <p14:creationId xmlns:p14="http://schemas.microsoft.com/office/powerpoint/2010/main" val="13562476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Natural Join </a:t>
            </a:r>
            <a:r>
              <a:rPr lang="en-US" sz="2800" b="1" i="0" dirty="0">
                <a:solidFill>
                  <a:srgbClr val="222222"/>
                </a:solidFill>
                <a:effectLst/>
                <a:latin typeface="arial" panose="020B0604020202020204" pitchFamily="34" charset="0"/>
              </a:rPr>
              <a:t>operation(⋈) Example</a:t>
            </a:r>
            <a:endParaRPr lang="en-US" sz="2800" i="0" dirty="0">
              <a:solidFill>
                <a:srgbClr val="222222"/>
              </a:solidFill>
              <a:effectLst/>
              <a:latin typeface="arial" panose="020B0604020202020204" pitchFamily="34" charset="0"/>
            </a:endParaRPr>
          </a:p>
        </p:txBody>
      </p:sp>
      <p:pic>
        <p:nvPicPr>
          <p:cNvPr id="37" name="Picture 36">
            <a:extLst>
              <a:ext uri="{FF2B5EF4-FFF2-40B4-BE49-F238E27FC236}">
                <a16:creationId xmlns="" xmlns:a16="http://schemas.microsoft.com/office/drawing/2014/main" id="{2D7FC222-105D-4C82-AC2B-4AC3CBB6689E}"/>
              </a:ext>
            </a:extLst>
          </p:cNvPr>
          <p:cNvPicPr>
            <a:picLocks noChangeAspect="1"/>
          </p:cNvPicPr>
          <p:nvPr/>
        </p:nvPicPr>
        <p:blipFill>
          <a:blip r:embed="rId3"/>
          <a:stretch>
            <a:fillRect/>
          </a:stretch>
        </p:blipFill>
        <p:spPr>
          <a:xfrm>
            <a:off x="1281567" y="1486958"/>
            <a:ext cx="8094254" cy="5026384"/>
          </a:xfrm>
          <a:prstGeom prst="rect">
            <a:avLst/>
          </a:prstGeom>
        </p:spPr>
      </p:pic>
    </p:spTree>
    <p:extLst>
      <p:ext uri="{BB962C8B-B14F-4D97-AF65-F5344CB8AC3E}">
        <p14:creationId xmlns:p14="http://schemas.microsoft.com/office/powerpoint/2010/main" val="15031341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A2FC4774-EC21-4603-90BD-799A29962197}"/>
              </a:ext>
            </a:extLst>
          </p:cNvPr>
          <p:cNvPicPr>
            <a:picLocks noChangeAspect="1"/>
          </p:cNvPicPr>
          <p:nvPr/>
        </p:nvPicPr>
        <p:blipFill>
          <a:blip r:embed="rId3"/>
          <a:stretch>
            <a:fillRect/>
          </a:stretch>
        </p:blipFill>
        <p:spPr>
          <a:xfrm>
            <a:off x="1281567" y="1577009"/>
            <a:ext cx="8094254" cy="4944285"/>
          </a:xfrm>
          <a:prstGeom prst="rect">
            <a:avLst/>
          </a:prstGeom>
        </p:spPr>
      </p:pic>
      <p:sp>
        <p:nvSpPr>
          <p:cNvPr id="7" name="Text Box 4">
            <a:extLst>
              <a:ext uri="{FF2B5EF4-FFF2-40B4-BE49-F238E27FC236}">
                <a16:creationId xmlns="" xmlns:a16="http://schemas.microsoft.com/office/drawing/2014/main" id="{116376D7-B5CE-438E-95C9-7A5DC617A74A}"/>
              </a:ext>
            </a:extLst>
          </p:cNvPr>
          <p:cNvSpPr txBox="1">
            <a:spLocks noChangeArrowheads="1"/>
          </p:cNvSpPr>
          <p:nvPr/>
        </p:nvSpPr>
        <p:spPr bwMode="auto">
          <a:xfrm>
            <a:off x="2970628" y="1226258"/>
            <a:ext cx="969963"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r </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s</a:t>
            </a:r>
            <a:r>
              <a:rPr lang="en-US" altLang="en-US" sz="2400" dirty="0">
                <a:latin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18960303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 Example</a:t>
            </a:r>
            <a:endParaRPr lang="en-US" sz="2800" i="0" dirty="0">
              <a:solidFill>
                <a:srgbClr val="222222"/>
              </a:solidFill>
              <a:effectLst/>
              <a:latin typeface="arial" panose="020B0604020202020204" pitchFamily="34" charset="0"/>
            </a:endParaRPr>
          </a:p>
        </p:txBody>
      </p:sp>
      <p:pic>
        <p:nvPicPr>
          <p:cNvPr id="31" name="Picture 30">
            <a:extLst>
              <a:ext uri="{FF2B5EF4-FFF2-40B4-BE49-F238E27FC236}">
                <a16:creationId xmlns="" xmlns:a16="http://schemas.microsoft.com/office/drawing/2014/main" id="{0D3FD8D6-849E-4C0F-BA17-73A2B8B0835F}"/>
              </a:ext>
            </a:extLst>
          </p:cNvPr>
          <p:cNvPicPr>
            <a:picLocks noChangeAspect="1"/>
          </p:cNvPicPr>
          <p:nvPr/>
        </p:nvPicPr>
        <p:blipFill>
          <a:blip r:embed="rId3"/>
          <a:stretch>
            <a:fillRect/>
          </a:stretch>
        </p:blipFill>
        <p:spPr>
          <a:xfrm>
            <a:off x="1281567" y="1566214"/>
            <a:ext cx="8094254" cy="4841400"/>
          </a:xfrm>
          <a:prstGeom prst="rect">
            <a:avLst/>
          </a:prstGeom>
        </p:spPr>
      </p:pic>
    </p:spTree>
    <p:extLst>
      <p:ext uri="{BB962C8B-B14F-4D97-AF65-F5344CB8AC3E}">
        <p14:creationId xmlns:p14="http://schemas.microsoft.com/office/powerpoint/2010/main" val="340049064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  Another Example</a:t>
            </a:r>
            <a:endParaRPr lang="en-US" sz="2800" i="0" dirty="0">
              <a:solidFill>
                <a:srgbClr val="222222"/>
              </a:solidFill>
              <a:effectLst/>
              <a:latin typeface="arial" panose="020B0604020202020204" pitchFamily="34" charset="0"/>
            </a:endParaRPr>
          </a:p>
        </p:txBody>
      </p:sp>
      <p:pic>
        <p:nvPicPr>
          <p:cNvPr id="54" name="Picture 53">
            <a:extLst>
              <a:ext uri="{FF2B5EF4-FFF2-40B4-BE49-F238E27FC236}">
                <a16:creationId xmlns="" xmlns:a16="http://schemas.microsoft.com/office/drawing/2014/main" id="{04567D87-F5B2-48A5-90A0-C0A74AFA5D58}"/>
              </a:ext>
            </a:extLst>
          </p:cNvPr>
          <p:cNvPicPr>
            <a:picLocks noChangeAspect="1"/>
          </p:cNvPicPr>
          <p:nvPr/>
        </p:nvPicPr>
        <p:blipFill>
          <a:blip r:embed="rId3"/>
          <a:stretch>
            <a:fillRect/>
          </a:stretch>
        </p:blipFill>
        <p:spPr>
          <a:xfrm>
            <a:off x="1281567" y="1577009"/>
            <a:ext cx="8094254" cy="4978536"/>
          </a:xfrm>
          <a:prstGeom prst="rect">
            <a:avLst/>
          </a:prstGeom>
        </p:spPr>
      </p:pic>
    </p:spTree>
    <p:extLst>
      <p:ext uri="{BB962C8B-B14F-4D97-AF65-F5344CB8AC3E}">
        <p14:creationId xmlns:p14="http://schemas.microsoft.com/office/powerpoint/2010/main" val="20833942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2"/>
            <a:ext cx="8094254" cy="2930565"/>
          </a:xfrm>
          <a:prstGeom prst="rect">
            <a:avLst/>
          </a:prstGeom>
        </p:spPr>
        <p:txBody>
          <a:bodyPr vert="horz" lIns="91440" tIns="45720" rIns="91440" bIns="45720" rtlCol="0" anchor="t">
            <a:normAutofit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8</a:t>
            </a:r>
          </a:p>
          <a:p>
            <a:pPr algn="just">
              <a:buClr>
                <a:schemeClr val="tx1"/>
              </a:buClr>
              <a:buSzPct val="71000"/>
            </a:pPr>
            <a:r>
              <a:rPr lang="en-US" sz="2800" dirty="0">
                <a:solidFill>
                  <a:srgbClr val="222222"/>
                </a:solidFill>
                <a:latin typeface="arial" panose="020B0604020202020204" pitchFamily="34" charset="0"/>
              </a:rPr>
              <a:t> account(</a:t>
            </a:r>
            <a:r>
              <a:rPr lang="en-US" sz="2800" dirty="0" err="1">
                <a:solidFill>
                  <a:srgbClr val="222222"/>
                </a:solidFill>
                <a:latin typeface="arial" panose="020B0604020202020204" pitchFamily="34" charset="0"/>
              </a:rPr>
              <a:t>ano,bname,bal</a:t>
            </a:r>
            <a:r>
              <a:rPr lang="en-US" sz="2800" dirty="0">
                <a:solidFill>
                  <a:srgbClr val="222222"/>
                </a:solidFill>
                <a:latin typeface="arial" panose="020B0604020202020204" pitchFamily="34" charset="0"/>
              </a:rPr>
              <a:t>)</a:t>
            </a:r>
          </a:p>
          <a:p>
            <a:pPr algn="just">
              <a:buClr>
                <a:schemeClr val="tx1"/>
              </a:buClr>
              <a:buSzPct val="71000"/>
            </a:pPr>
            <a:r>
              <a:rPr lang="en-US" sz="2800" dirty="0">
                <a:solidFill>
                  <a:srgbClr val="222222"/>
                </a:solidFill>
                <a:latin typeface="arial" panose="020B0604020202020204" pitchFamily="34" charset="0"/>
              </a:rPr>
              <a:t> depositor(</a:t>
            </a:r>
            <a:r>
              <a:rPr lang="en-US" sz="2800" dirty="0" err="1">
                <a:solidFill>
                  <a:srgbClr val="222222"/>
                </a:solidFill>
                <a:latin typeface="arial" panose="020B0604020202020204" pitchFamily="34" charset="0"/>
              </a:rPr>
              <a:t>cname,ano</a:t>
            </a:r>
            <a:r>
              <a:rPr lang="en-US" sz="2800" dirty="0">
                <a:solidFill>
                  <a:srgbClr val="222222"/>
                </a:solidFill>
                <a:latin typeface="arial" panose="020B0604020202020204" pitchFamily="34" charset="0"/>
              </a:rPr>
              <a:t>)</a:t>
            </a:r>
          </a:p>
          <a:p>
            <a:pPr algn="just">
              <a:buClr>
                <a:schemeClr val="tx1"/>
              </a:buClr>
              <a:buSzPct val="71000"/>
            </a:pPr>
            <a:r>
              <a:rPr lang="en-US" sz="2800" dirty="0">
                <a:solidFill>
                  <a:srgbClr val="222222"/>
                </a:solidFill>
                <a:latin typeface="arial" panose="020B0604020202020204" pitchFamily="34" charset="0"/>
              </a:rPr>
              <a:t> branch(</a:t>
            </a:r>
            <a:r>
              <a:rPr lang="en-US" sz="2800" dirty="0" err="1">
                <a:solidFill>
                  <a:srgbClr val="222222"/>
                </a:solidFill>
                <a:latin typeface="arial" panose="020B0604020202020204" pitchFamily="34" charset="0"/>
              </a:rPr>
              <a:t>bname,bcity,assets</a:t>
            </a:r>
            <a:r>
              <a:rPr lang="en-US" sz="2800" dirty="0">
                <a:solidFill>
                  <a:srgbClr val="222222"/>
                </a:solidFill>
                <a:latin typeface="arial" panose="020B0604020202020204" pitchFamily="34" charset="0"/>
              </a:rPr>
              <a:t>)</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who have account at all branches located at “Dhangadhi”.</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34541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8</a:t>
            </a:r>
          </a:p>
          <a:p>
            <a:pPr lvl="1" algn="just">
              <a:buClr>
                <a:schemeClr val="tx1"/>
              </a:buClr>
              <a:buSzPct val="71000"/>
            </a:pPr>
            <a:r>
              <a:rPr lang="en-US" sz="2400" dirty="0">
                <a:solidFill>
                  <a:srgbClr val="222222"/>
                </a:solidFill>
                <a:latin typeface="arial" panose="020B0604020202020204" pitchFamily="34" charset="0"/>
              </a:rPr>
              <a:t>First,</a:t>
            </a:r>
          </a:p>
          <a:p>
            <a:pPr lvl="1" algn="just">
              <a:buClr>
                <a:schemeClr val="tx1"/>
              </a:buClr>
              <a:buSzPct val="71000"/>
            </a:pPr>
            <a:r>
              <a:rPr lang="en-US" sz="2400" dirty="0">
                <a:solidFill>
                  <a:srgbClr val="222222"/>
                </a:solidFill>
                <a:latin typeface="arial" panose="020B0604020202020204" pitchFamily="34" charset="0"/>
              </a:rPr>
              <a:t>R1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bname</a:t>
            </a:r>
            <a:r>
              <a:rPr lang="en-US" sz="2400" i="0" dirty="0">
                <a:solidFill>
                  <a:srgbClr val="222222"/>
                </a:solidFill>
                <a:effectLst/>
                <a:latin typeface="arial" panose="020B0604020202020204" pitchFamily="34" charset="0"/>
              </a:rPr>
              <a:t>(𝜎</a:t>
            </a:r>
            <a:r>
              <a:rPr lang="en-US" sz="2400" i="0" baseline="-25000" dirty="0" err="1">
                <a:solidFill>
                  <a:srgbClr val="222222"/>
                </a:solidFill>
                <a:effectLst/>
                <a:latin typeface="arial" panose="020B0604020202020204" pitchFamily="34" charset="0"/>
              </a:rPr>
              <a:t>bcity</a:t>
            </a:r>
            <a:r>
              <a:rPr lang="en-US" sz="2400" i="0" baseline="-25000" dirty="0">
                <a:solidFill>
                  <a:srgbClr val="222222"/>
                </a:solidFill>
                <a:effectLst/>
                <a:latin typeface="arial" panose="020B0604020202020204" pitchFamily="34" charset="0"/>
              </a:rPr>
              <a:t>=</a:t>
            </a:r>
            <a:r>
              <a:rPr lang="en-US" sz="2400" baseline="-25000" dirty="0">
                <a:solidFill>
                  <a:srgbClr val="222222"/>
                </a:solidFill>
                <a:latin typeface="arial" panose="020B0604020202020204" pitchFamily="34" charset="0"/>
              </a:rPr>
              <a:t>“Dhangadhi”</a:t>
            </a:r>
            <a:r>
              <a:rPr lang="en-US" sz="2400" i="0" dirty="0">
                <a:solidFill>
                  <a:srgbClr val="222222"/>
                </a:solidFill>
                <a:effectLst/>
                <a:latin typeface="arial" panose="020B0604020202020204" pitchFamily="34" charset="0"/>
              </a:rPr>
              <a:t>(branch))</a:t>
            </a:r>
          </a:p>
          <a:p>
            <a:pPr lvl="1" algn="just">
              <a:buClr>
                <a:schemeClr val="tx1"/>
              </a:buClr>
              <a:buSzPct val="71000"/>
            </a:pPr>
            <a:r>
              <a:rPr lang="en-US" sz="2400" dirty="0">
                <a:solidFill>
                  <a:srgbClr val="222222"/>
                </a:solidFill>
                <a:latin typeface="arial" panose="020B0604020202020204" pitchFamily="34" charset="0"/>
              </a:rPr>
              <a:t>Then,</a:t>
            </a:r>
          </a:p>
          <a:p>
            <a:pPr lvl="1" algn="just">
              <a:buClr>
                <a:schemeClr val="tx1"/>
              </a:buClr>
              <a:buSzPct val="71000"/>
            </a:pPr>
            <a:r>
              <a:rPr lang="en-US" sz="2400" dirty="0">
                <a:solidFill>
                  <a:srgbClr val="222222"/>
                </a:solidFill>
                <a:latin typeface="arial" panose="020B0604020202020204" pitchFamily="34" charset="0"/>
              </a:rPr>
              <a:t>R2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cname</a:t>
            </a:r>
            <a:r>
              <a:rPr lang="en-US" sz="2400" baseline="-25000" dirty="0" err="1">
                <a:solidFill>
                  <a:srgbClr val="222222"/>
                </a:solidFill>
                <a:latin typeface="arial" panose="020B0604020202020204" pitchFamily="34" charset="0"/>
              </a:rPr>
              <a:t>,</a:t>
            </a:r>
            <a:r>
              <a:rPr lang="en-US" sz="2400" i="0" baseline="-25000" dirty="0" err="1">
                <a:solidFill>
                  <a:srgbClr val="222222"/>
                </a:solidFill>
                <a:effectLst/>
                <a:latin typeface="arial" panose="020B0604020202020204" pitchFamily="34" charset="0"/>
              </a:rPr>
              <a:t>bname</a:t>
            </a:r>
            <a:r>
              <a:rPr lang="en-US" sz="2400" i="0" dirty="0">
                <a:solidFill>
                  <a:srgbClr val="222222"/>
                </a:solidFill>
                <a:effectLst/>
                <a:latin typeface="arial" panose="020B0604020202020204" pitchFamily="34" charset="0"/>
              </a:rPr>
              <a:t>(depositor </a:t>
            </a:r>
            <a:r>
              <a:rPr lang="en-US" sz="2400" b="1" i="0" dirty="0">
                <a:solidFill>
                  <a:srgbClr val="222222"/>
                </a:solidFill>
                <a:effectLst/>
                <a:latin typeface="arial" panose="020B0604020202020204" pitchFamily="34" charset="0"/>
              </a:rPr>
              <a:t>⋈</a:t>
            </a:r>
            <a:r>
              <a:rPr lang="en-US" sz="2400" i="0" dirty="0">
                <a:solidFill>
                  <a:srgbClr val="222222"/>
                </a:solidFill>
                <a:effectLst/>
                <a:latin typeface="arial" panose="020B0604020202020204" pitchFamily="34" charset="0"/>
              </a:rPr>
              <a:t> account)</a:t>
            </a:r>
          </a:p>
          <a:p>
            <a:pPr lvl="1" algn="just">
              <a:buClr>
                <a:schemeClr val="tx1"/>
              </a:buClr>
              <a:buSzPct val="71000"/>
            </a:pPr>
            <a:r>
              <a:rPr lang="en-US" sz="2400" dirty="0">
                <a:solidFill>
                  <a:srgbClr val="222222"/>
                </a:solidFill>
                <a:latin typeface="arial" panose="020B0604020202020204" pitchFamily="34" charset="0"/>
              </a:rPr>
              <a:t>Final Query</a:t>
            </a:r>
          </a:p>
          <a:p>
            <a:pPr lvl="1" algn="just">
              <a:buClr>
                <a:schemeClr val="tx1"/>
              </a:buClr>
              <a:buSzPct val="71000"/>
            </a:pPr>
            <a:r>
              <a:rPr lang="en-US" sz="2400" dirty="0">
                <a:solidFill>
                  <a:srgbClr val="222222"/>
                </a:solidFill>
                <a:latin typeface="arial" panose="020B0604020202020204" pitchFamily="34" charset="0"/>
              </a:rPr>
              <a:t>	R2</a:t>
            </a:r>
            <a:r>
              <a:rPr lang="en-US" sz="2400" b="1" i="0" dirty="0">
                <a:solidFill>
                  <a:srgbClr val="222222"/>
                </a:solidFill>
                <a:effectLst/>
                <a:latin typeface="arial" panose="020B0604020202020204" pitchFamily="34" charset="0"/>
              </a:rPr>
              <a:t>÷</a:t>
            </a:r>
            <a:r>
              <a:rPr lang="en-US" sz="2400" dirty="0">
                <a:solidFill>
                  <a:srgbClr val="222222"/>
                </a:solidFill>
                <a:latin typeface="arial" panose="020B0604020202020204" pitchFamily="34" charset="0"/>
              </a:rPr>
              <a:t> R1</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i="0" dirty="0">
                <a:solidFill>
                  <a:srgbClr val="222222"/>
                </a:solidFill>
                <a:effectLst/>
                <a:latin typeface="arial" panose="020B0604020202020204" pitchFamily="34" charset="0"/>
              </a:rPr>
              <a:t> </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0894600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Assignment operation(</a:t>
            </a:r>
            <a:r>
              <a:rPr kumimoji="1" lang="en-US" altLang="en-US" sz="28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 xmlns:a16="http://schemas.microsoft.com/office/drawing/2014/main" id="{52991F4A-8486-4372-B85E-2BDEF275555F}"/>
              </a:ext>
            </a:extLst>
          </p:cNvPr>
          <p:cNvPicPr>
            <a:picLocks noChangeAspect="1"/>
          </p:cNvPicPr>
          <p:nvPr/>
        </p:nvPicPr>
        <p:blipFill>
          <a:blip r:embed="rId3"/>
          <a:stretch>
            <a:fillRect/>
          </a:stretch>
        </p:blipFill>
        <p:spPr>
          <a:xfrm>
            <a:off x="1281566" y="1711979"/>
            <a:ext cx="8094253" cy="4706520"/>
          </a:xfrm>
          <a:prstGeom prst="rect">
            <a:avLst/>
          </a:prstGeom>
        </p:spPr>
      </p:pic>
    </p:spTree>
    <p:extLst>
      <p:ext uri="{BB962C8B-B14F-4D97-AF65-F5344CB8AC3E}">
        <p14:creationId xmlns:p14="http://schemas.microsoft.com/office/powerpoint/2010/main" val="13558284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2"/>
            <a:ext cx="8094254" cy="2930565"/>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9</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who have account but no loan.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3911359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9</a:t>
            </a:r>
          </a:p>
          <a:p>
            <a:pPr lvl="1" algn="just">
              <a:buClr>
                <a:schemeClr val="tx1"/>
              </a:buClr>
              <a:buSzPct val="71000"/>
            </a:pPr>
            <a:r>
              <a:rPr lang="en-US" sz="2400" dirty="0">
                <a:solidFill>
                  <a:srgbClr val="222222"/>
                </a:solidFill>
                <a:latin typeface="arial" panose="020B0604020202020204" pitchFamily="34" charset="0"/>
              </a:rPr>
              <a:t>First,</a:t>
            </a:r>
          </a:p>
          <a:p>
            <a:pPr lvl="1" algn="just">
              <a:buClr>
                <a:schemeClr val="tx1"/>
              </a:buClr>
              <a:buSzPct val="71000"/>
            </a:pPr>
            <a:r>
              <a:rPr lang="en-US" sz="2400" dirty="0">
                <a:solidFill>
                  <a:srgbClr val="222222"/>
                </a:solidFill>
                <a:latin typeface="arial" panose="020B0604020202020204" pitchFamily="34" charset="0"/>
              </a:rPr>
              <a:t>R1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name</a:t>
            </a:r>
            <a:r>
              <a:rPr lang="en-US" sz="2400" i="0" dirty="0">
                <a:solidFill>
                  <a:srgbClr val="222222"/>
                </a:solidFill>
                <a:effectLst/>
                <a:latin typeface="arial" panose="020B0604020202020204" pitchFamily="34" charset="0"/>
              </a:rPr>
              <a:t>(depositor)</a:t>
            </a:r>
          </a:p>
          <a:p>
            <a:pPr lvl="1" algn="just">
              <a:buClr>
                <a:schemeClr val="tx1"/>
              </a:buClr>
              <a:buSzPct val="71000"/>
            </a:pPr>
            <a:r>
              <a:rPr lang="en-US" sz="2400" dirty="0">
                <a:solidFill>
                  <a:srgbClr val="222222"/>
                </a:solidFill>
                <a:latin typeface="arial" panose="020B0604020202020204" pitchFamily="34" charset="0"/>
              </a:rPr>
              <a:t>Then,</a:t>
            </a:r>
          </a:p>
          <a:p>
            <a:pPr lvl="1" algn="just">
              <a:buClr>
                <a:schemeClr val="tx1"/>
              </a:buClr>
              <a:buSzPct val="71000"/>
            </a:pPr>
            <a:r>
              <a:rPr lang="en-US" sz="2400" dirty="0">
                <a:solidFill>
                  <a:srgbClr val="222222"/>
                </a:solidFill>
                <a:latin typeface="arial" panose="020B0604020202020204" pitchFamily="34" charset="0"/>
              </a:rPr>
              <a:t>R2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cname</a:t>
            </a:r>
            <a:r>
              <a:rPr lang="en-US" sz="2400" i="0" dirty="0">
                <a:solidFill>
                  <a:srgbClr val="222222"/>
                </a:solidFill>
                <a:effectLst/>
                <a:latin typeface="arial" panose="020B0604020202020204" pitchFamily="34" charset="0"/>
              </a:rPr>
              <a:t>(borrower)</a:t>
            </a:r>
          </a:p>
          <a:p>
            <a:pPr lvl="1" algn="just">
              <a:buClr>
                <a:schemeClr val="tx1"/>
              </a:buClr>
              <a:buSzPct val="71000"/>
            </a:pPr>
            <a:r>
              <a:rPr lang="en-US" sz="2400" dirty="0">
                <a:solidFill>
                  <a:srgbClr val="222222"/>
                </a:solidFill>
                <a:latin typeface="arial" panose="020B0604020202020204" pitchFamily="34" charset="0"/>
              </a:rPr>
              <a:t>Final Query</a:t>
            </a:r>
          </a:p>
          <a:p>
            <a:pPr lvl="1" algn="just">
              <a:buClr>
                <a:schemeClr val="tx1"/>
              </a:buClr>
              <a:buSzPct val="71000"/>
            </a:pPr>
            <a:r>
              <a:rPr lang="en-US" sz="2400" dirty="0">
                <a:solidFill>
                  <a:srgbClr val="222222"/>
                </a:solidFill>
                <a:latin typeface="arial" panose="020B0604020202020204" pitchFamily="34" charset="0"/>
              </a:rPr>
              <a:t>	R1</a:t>
            </a:r>
            <a:r>
              <a:rPr lang="en-US" sz="2400" b="1" dirty="0">
                <a:solidFill>
                  <a:srgbClr val="222222"/>
                </a:solidFill>
                <a:latin typeface="arial" panose="020B0604020202020204" pitchFamily="34" charset="0"/>
              </a:rPr>
              <a:t> -</a:t>
            </a:r>
            <a:r>
              <a:rPr lang="en-US" sz="2400" dirty="0">
                <a:solidFill>
                  <a:srgbClr val="222222"/>
                </a:solidFill>
                <a:latin typeface="arial" panose="020B0604020202020204" pitchFamily="34" charset="0"/>
              </a:rPr>
              <a:t> R2</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i="0" dirty="0">
                <a:solidFill>
                  <a:srgbClr val="222222"/>
                </a:solidFill>
                <a:effectLst/>
                <a:latin typeface="arial" panose="020B0604020202020204" pitchFamily="34" charset="0"/>
              </a:rPr>
              <a:t> </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3126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1895061"/>
          </a:xfrm>
        </p:spPr>
        <p:txBody>
          <a:bodyPr>
            <a:normAutofit fontScale="92500"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3. Relationship Type and Relationship Set: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 set of relationships of same type is known as relationship set.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following relationship set depicts S1 is enrolled in C2, S2 is enrolled in C1 and S3 is enrolled in C3.</a:t>
            </a:r>
            <a:endParaRPr lang="en-US" sz="2400" dirty="0">
              <a:solidFill>
                <a:schemeClr val="tx1"/>
              </a:solidFill>
              <a:latin typeface="Arial" panose="020B0604020202020204" pitchFamily="34" charset="0"/>
              <a:cs typeface="Arial" panose="020B0604020202020204" pitchFamily="34" charset="0"/>
            </a:endParaRPr>
          </a:p>
        </p:txBody>
      </p:sp>
      <p:pic>
        <p:nvPicPr>
          <p:cNvPr id="11266" name="Picture 2">
            <a:extLst>
              <a:ext uri="{FF2B5EF4-FFF2-40B4-BE49-F238E27FC236}">
                <a16:creationId xmlns="" xmlns:a16="http://schemas.microsoft.com/office/drawing/2014/main" id="{967D5C0A-1573-4DA5-A244-32C55230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3034748"/>
            <a:ext cx="8094254" cy="29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3854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51552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Extended Relational-Algebra-Operations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Generalized Projection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Aggregate Functions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Left 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Right 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Full Outer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Inner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Theta Join</a:t>
            </a:r>
          </a:p>
          <a:p>
            <a:pPr marL="914389" lvl="1" indent="-457200" algn="just">
              <a:buClr>
                <a:schemeClr val="tx1"/>
              </a:buClr>
              <a:buSzPct val="71000"/>
              <a:buFont typeface="Wingdings" panose="05000000000000000000" pitchFamily="2" charset="2"/>
              <a:buChar char="v"/>
            </a:pPr>
            <a:r>
              <a:rPr lang="en-US" sz="2600" dirty="0" err="1">
                <a:solidFill>
                  <a:srgbClr val="222222"/>
                </a:solidFill>
                <a:latin typeface="arial" panose="020B0604020202020204" pitchFamily="34" charset="0"/>
              </a:rPr>
              <a:t>Equi</a:t>
            </a:r>
            <a:r>
              <a:rPr lang="en-US" sz="2600" dirty="0">
                <a:solidFill>
                  <a:srgbClr val="222222"/>
                </a:solidFill>
                <a:latin typeface="arial" panose="020B0604020202020204" pitchFamily="34" charset="0"/>
              </a:rPr>
              <a:t>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Natural Join (We have already discussed)</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2201286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Generalized Projection(</a:t>
            </a:r>
            <a:r>
              <a:rPr lang="el-GR" sz="2800" b="1" i="0" dirty="0">
                <a:solidFill>
                  <a:srgbClr val="222222"/>
                </a:solidFill>
                <a:effectLst/>
                <a:latin typeface="arial" panose="020B0604020202020204" pitchFamily="34" charset="0"/>
              </a:rPr>
              <a:t>π</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03717DF6-9AC1-4C9A-8948-FCD13C6FBB89}"/>
              </a:ext>
            </a:extLst>
          </p:cNvPr>
          <p:cNvPicPr>
            <a:picLocks noChangeAspect="1"/>
          </p:cNvPicPr>
          <p:nvPr/>
        </p:nvPicPr>
        <p:blipFill>
          <a:blip r:embed="rId4"/>
          <a:stretch>
            <a:fillRect/>
          </a:stretch>
        </p:blipFill>
        <p:spPr>
          <a:xfrm>
            <a:off x="1281567" y="1577009"/>
            <a:ext cx="8094254" cy="4852422"/>
          </a:xfrm>
          <a:prstGeom prst="rect">
            <a:avLst/>
          </a:prstGeom>
        </p:spPr>
      </p:pic>
      <p:graphicFrame>
        <p:nvGraphicFramePr>
          <p:cNvPr id="9" name="Object 4">
            <a:extLst>
              <a:ext uri="{FF2B5EF4-FFF2-40B4-BE49-F238E27FC236}">
                <a16:creationId xmlns="" xmlns:a16="http://schemas.microsoft.com/office/drawing/2014/main" id="{DD3239AF-EB37-44B5-ABD2-FA7942ECC0EB}"/>
              </a:ext>
            </a:extLst>
          </p:cNvPr>
          <p:cNvGraphicFramePr>
            <a:graphicFrameLocks noChangeAspect="1"/>
          </p:cNvGraphicFramePr>
          <p:nvPr>
            <p:extLst>
              <p:ext uri="{D42A27DB-BD31-4B8C-83A1-F6EECF244321}">
                <p14:modId xmlns:p14="http://schemas.microsoft.com/office/powerpoint/2010/main" val="3861048410"/>
              </p:ext>
            </p:extLst>
          </p:nvPr>
        </p:nvGraphicFramePr>
        <p:xfrm>
          <a:off x="3390900" y="2311400"/>
          <a:ext cx="1512888" cy="407988"/>
        </p:xfrm>
        <a:graphic>
          <a:graphicData uri="http://schemas.openxmlformats.org/presentationml/2006/ole">
            <mc:AlternateContent xmlns:mc="http://schemas.openxmlformats.org/markup-compatibility/2006">
              <mc:Choice xmlns:v="urn:schemas-microsoft-com:vml" Requires="v">
                <p:oleObj spid="_x0000_s2052" name="Equation" r:id="rId5" imgW="1574640" imgH="355320" progId="Equation.3">
                  <p:embed/>
                </p:oleObj>
              </mc:Choice>
              <mc:Fallback>
                <p:oleObj name="Equation" r:id="rId5" imgW="157464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00" y="2311400"/>
                        <a:ext cx="15128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19067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8" name="Picture 7">
            <a:extLst>
              <a:ext uri="{FF2B5EF4-FFF2-40B4-BE49-F238E27FC236}">
                <a16:creationId xmlns="" xmlns:a16="http://schemas.microsoft.com/office/drawing/2014/main" id="{DF5DCA5F-DED1-4467-8C17-41C76B38C3CF}"/>
              </a:ext>
            </a:extLst>
          </p:cNvPr>
          <p:cNvPicPr>
            <a:picLocks noChangeAspect="1"/>
          </p:cNvPicPr>
          <p:nvPr/>
        </p:nvPicPr>
        <p:blipFill>
          <a:blip r:embed="rId4"/>
          <a:stretch>
            <a:fillRect/>
          </a:stretch>
        </p:blipFill>
        <p:spPr>
          <a:xfrm>
            <a:off x="1281567" y="1665739"/>
            <a:ext cx="8094254" cy="4174128"/>
          </a:xfrm>
          <a:prstGeom prst="rect">
            <a:avLst/>
          </a:prstGeom>
        </p:spPr>
      </p:pic>
      <p:graphicFrame>
        <p:nvGraphicFramePr>
          <p:cNvPr id="12" name="Object 4">
            <a:extLst>
              <a:ext uri="{FF2B5EF4-FFF2-40B4-BE49-F238E27FC236}">
                <a16:creationId xmlns="" xmlns:a16="http://schemas.microsoft.com/office/drawing/2014/main" id="{6E4B1D52-3B11-4459-9EE7-60A94AEC22EF}"/>
              </a:ext>
            </a:extLst>
          </p:cNvPr>
          <p:cNvGraphicFramePr>
            <a:graphicFrameLocks noChangeAspect="1"/>
          </p:cNvGraphicFramePr>
          <p:nvPr>
            <p:extLst>
              <p:ext uri="{D42A27DB-BD31-4B8C-83A1-F6EECF244321}">
                <p14:modId xmlns:p14="http://schemas.microsoft.com/office/powerpoint/2010/main" val="4012517506"/>
              </p:ext>
            </p:extLst>
          </p:nvPr>
        </p:nvGraphicFramePr>
        <p:xfrm>
          <a:off x="2816179" y="3752803"/>
          <a:ext cx="3349625" cy="450850"/>
        </p:xfrm>
        <a:graphic>
          <a:graphicData uri="http://schemas.openxmlformats.org/presentationml/2006/ole">
            <mc:AlternateContent xmlns:mc="http://schemas.openxmlformats.org/markup-compatibility/2006">
              <mc:Choice xmlns:v="urn:schemas-microsoft-com:vml" Requires="v">
                <p:oleObj spid="_x0000_s3076" name="Equation" r:id="rId5" imgW="2641320" imgH="355320" progId="Equation.3">
                  <p:embed/>
                </p:oleObj>
              </mc:Choice>
              <mc:Fallback>
                <p:oleObj name="Equation" r:id="rId5" imgW="264132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179" y="3752803"/>
                        <a:ext cx="3349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59020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 Example</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 xmlns:a16="http://schemas.microsoft.com/office/drawing/2014/main" id="{404AC3AE-7D8E-4DBB-B85A-27882968EF5D}"/>
              </a:ext>
            </a:extLst>
          </p:cNvPr>
          <p:cNvPicPr>
            <a:picLocks noChangeAspect="1"/>
          </p:cNvPicPr>
          <p:nvPr/>
        </p:nvPicPr>
        <p:blipFill>
          <a:blip r:embed="rId3"/>
          <a:stretch>
            <a:fillRect/>
          </a:stretch>
        </p:blipFill>
        <p:spPr>
          <a:xfrm>
            <a:off x="1281567" y="1711773"/>
            <a:ext cx="8094254" cy="4695840"/>
          </a:xfrm>
          <a:prstGeom prst="rect">
            <a:avLst/>
          </a:prstGeom>
        </p:spPr>
      </p:pic>
    </p:spTree>
    <p:extLst>
      <p:ext uri="{BB962C8B-B14F-4D97-AF65-F5344CB8AC3E}">
        <p14:creationId xmlns:p14="http://schemas.microsoft.com/office/powerpoint/2010/main" val="27574920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 Another Example</a:t>
            </a:r>
            <a:endParaRPr lang="en-US" sz="2800" i="0" dirty="0">
              <a:solidFill>
                <a:srgbClr val="222222"/>
              </a:solidFill>
              <a:effectLst/>
              <a:latin typeface="arial" panose="020B0604020202020204" pitchFamily="34" charset="0"/>
            </a:endParaRPr>
          </a:p>
        </p:txBody>
      </p:sp>
      <p:pic>
        <p:nvPicPr>
          <p:cNvPr id="18" name="Picture 17">
            <a:extLst>
              <a:ext uri="{FF2B5EF4-FFF2-40B4-BE49-F238E27FC236}">
                <a16:creationId xmlns="" xmlns:a16="http://schemas.microsoft.com/office/drawing/2014/main" id="{9A33C2F7-060D-421D-8061-10AFE76526C0}"/>
              </a:ext>
            </a:extLst>
          </p:cNvPr>
          <p:cNvPicPr>
            <a:picLocks noChangeAspect="1"/>
          </p:cNvPicPr>
          <p:nvPr/>
        </p:nvPicPr>
        <p:blipFill>
          <a:blip r:embed="rId3"/>
          <a:stretch>
            <a:fillRect/>
          </a:stretch>
        </p:blipFill>
        <p:spPr>
          <a:xfrm>
            <a:off x="1281567" y="1615742"/>
            <a:ext cx="8094254" cy="4791871"/>
          </a:xfrm>
          <a:prstGeom prst="rect">
            <a:avLst/>
          </a:prstGeom>
        </p:spPr>
      </p:pic>
    </p:spTree>
    <p:extLst>
      <p:ext uri="{BB962C8B-B14F-4D97-AF65-F5344CB8AC3E}">
        <p14:creationId xmlns:p14="http://schemas.microsoft.com/office/powerpoint/2010/main" val="1419571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653A0046-9BB1-43EC-9EC9-32812D1BDAAD}"/>
              </a:ext>
            </a:extLst>
          </p:cNvPr>
          <p:cNvPicPr>
            <a:picLocks noChangeAspect="1"/>
          </p:cNvPicPr>
          <p:nvPr/>
        </p:nvPicPr>
        <p:blipFill>
          <a:blip r:embed="rId3"/>
          <a:stretch>
            <a:fillRect/>
          </a:stretch>
        </p:blipFill>
        <p:spPr>
          <a:xfrm>
            <a:off x="1281567" y="1577009"/>
            <a:ext cx="8094254" cy="4913802"/>
          </a:xfrm>
          <a:prstGeom prst="rect">
            <a:avLst/>
          </a:prstGeom>
        </p:spPr>
      </p:pic>
      <p:sp>
        <p:nvSpPr>
          <p:cNvPr id="7" name="Rectangle 4">
            <a:extLst>
              <a:ext uri="{FF2B5EF4-FFF2-40B4-BE49-F238E27FC236}">
                <a16:creationId xmlns="" xmlns:a16="http://schemas.microsoft.com/office/drawing/2014/main" id="{3F537EA9-90D3-4CCB-BD4B-9D444708D95C}"/>
              </a:ext>
            </a:extLst>
          </p:cNvPr>
          <p:cNvSpPr>
            <a:spLocks noChangeArrowheads="1"/>
          </p:cNvSpPr>
          <p:nvPr/>
        </p:nvSpPr>
        <p:spPr bwMode="auto">
          <a:xfrm>
            <a:off x="2001294" y="3182426"/>
            <a:ext cx="66548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800" i="1" baseline="-25000" dirty="0" err="1"/>
              <a:t>branch_name</a:t>
            </a:r>
            <a:r>
              <a:rPr lang="en-US" altLang="en-US" sz="2400" dirty="0">
                <a:latin typeface="Times New Roman" panose="02020603050405020304" pitchFamily="18" charset="0"/>
              </a:rPr>
              <a:t> </a:t>
            </a:r>
            <a:r>
              <a:rPr lang="en-US" altLang="en-US" sz="2400" i="1" dirty="0">
                <a:latin typeface="Lucida Sans Unicode" panose="020B0602030504020204" pitchFamily="34" charset="0"/>
                <a:sym typeface="Symbol" panose="05050102010706020507" pitchFamily="18" charset="2"/>
              </a:rPr>
              <a:t>g </a:t>
            </a:r>
            <a:r>
              <a:rPr lang="en-US" altLang="en-US" sz="2800" b="1" i="1" baseline="-25000" dirty="0">
                <a:sym typeface="Symbol" panose="05050102010706020507" pitchFamily="18" charset="2"/>
              </a:rPr>
              <a:t>sum</a:t>
            </a:r>
            <a:r>
              <a:rPr lang="en-US" altLang="en-US" sz="2800" i="1" baseline="-25000" dirty="0">
                <a:sym typeface="Symbol" panose="05050102010706020507" pitchFamily="18" charset="2"/>
              </a:rPr>
              <a:t>(balance) </a:t>
            </a:r>
            <a:r>
              <a:rPr lang="en-US" altLang="en-US" sz="2800" b="1" i="1" baseline="-25000" dirty="0">
                <a:sym typeface="Symbol" panose="05050102010706020507" pitchFamily="18" charset="2"/>
              </a:rPr>
              <a:t>as</a:t>
            </a:r>
            <a:r>
              <a:rPr lang="en-US" altLang="en-US" sz="2800" i="1" baseline="-25000" dirty="0">
                <a:sym typeface="Symbol" panose="05050102010706020507" pitchFamily="18" charset="2"/>
              </a:rPr>
              <a:t> </a:t>
            </a:r>
            <a:r>
              <a:rPr lang="en-US" altLang="en-US" sz="2800" i="1" baseline="-25000" dirty="0" err="1">
                <a:sym typeface="Symbol" panose="05050102010706020507" pitchFamily="18" charset="2"/>
              </a:rPr>
              <a:t>sum_balance</a:t>
            </a:r>
            <a:r>
              <a:rPr lang="en-US" altLang="en-US" sz="2800" i="1" baseline="-25000" dirty="0">
                <a:sym typeface="Symbol" panose="05050102010706020507" pitchFamily="18" charset="2"/>
              </a:rPr>
              <a:t> </a:t>
            </a:r>
            <a:r>
              <a:rPr lang="en-US" altLang="en-US" sz="2400" dirty="0">
                <a:sym typeface="Symbol" panose="05050102010706020507" pitchFamily="18" charset="2"/>
              </a:rPr>
              <a:t>(</a:t>
            </a:r>
            <a:r>
              <a:rPr lang="en-US" altLang="en-US" sz="2000" i="1" dirty="0">
                <a:sym typeface="Symbol" panose="05050102010706020507" pitchFamily="18" charset="2"/>
              </a:rPr>
              <a:t>account</a:t>
            </a:r>
            <a:r>
              <a:rPr lang="en-US" altLang="en-US" sz="2400" dirty="0">
                <a:sym typeface="Symbol" panose="05050102010706020507" pitchFamily="18" charset="2"/>
              </a:rPr>
              <a: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197279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 xmlns:a16="http://schemas.microsoft.com/office/drawing/2014/main" id="{7478AB9B-1097-4397-9052-32DA0318846F}"/>
              </a:ext>
            </a:extLst>
          </p:cNvPr>
          <p:cNvPicPr>
            <a:picLocks noChangeAspect="1"/>
          </p:cNvPicPr>
          <p:nvPr/>
        </p:nvPicPr>
        <p:blipFill>
          <a:blip r:embed="rId3"/>
          <a:stretch>
            <a:fillRect/>
          </a:stretch>
        </p:blipFill>
        <p:spPr>
          <a:xfrm>
            <a:off x="1281567" y="1577009"/>
            <a:ext cx="8094254" cy="4661586"/>
          </a:xfrm>
          <a:prstGeom prst="rect">
            <a:avLst/>
          </a:prstGeom>
        </p:spPr>
      </p:pic>
    </p:spTree>
    <p:extLst>
      <p:ext uri="{BB962C8B-B14F-4D97-AF65-F5344CB8AC3E}">
        <p14:creationId xmlns:p14="http://schemas.microsoft.com/office/powerpoint/2010/main" val="22236367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20" name="Picture 19">
            <a:extLst>
              <a:ext uri="{FF2B5EF4-FFF2-40B4-BE49-F238E27FC236}">
                <a16:creationId xmlns="" xmlns:a16="http://schemas.microsoft.com/office/drawing/2014/main" id="{86EB2F69-D928-40CB-A5CA-2888AC478570}"/>
              </a:ext>
            </a:extLst>
          </p:cNvPr>
          <p:cNvPicPr>
            <a:picLocks noChangeAspect="1"/>
          </p:cNvPicPr>
          <p:nvPr/>
        </p:nvPicPr>
        <p:blipFill>
          <a:blip r:embed="rId3"/>
          <a:stretch>
            <a:fillRect/>
          </a:stretch>
        </p:blipFill>
        <p:spPr>
          <a:xfrm>
            <a:off x="1281566" y="1711773"/>
            <a:ext cx="8094253" cy="4401693"/>
          </a:xfrm>
          <a:prstGeom prst="rect">
            <a:avLst/>
          </a:prstGeom>
        </p:spPr>
      </p:pic>
    </p:spTree>
    <p:extLst>
      <p:ext uri="{BB962C8B-B14F-4D97-AF65-F5344CB8AC3E}">
        <p14:creationId xmlns:p14="http://schemas.microsoft.com/office/powerpoint/2010/main" val="32273535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32" name="Picture 31">
            <a:extLst>
              <a:ext uri="{FF2B5EF4-FFF2-40B4-BE49-F238E27FC236}">
                <a16:creationId xmlns="" xmlns:a16="http://schemas.microsoft.com/office/drawing/2014/main" id="{00296051-07B2-45CB-805A-8B35E070FD49}"/>
              </a:ext>
            </a:extLst>
          </p:cNvPr>
          <p:cNvPicPr>
            <a:picLocks noChangeAspect="1"/>
          </p:cNvPicPr>
          <p:nvPr/>
        </p:nvPicPr>
        <p:blipFill>
          <a:blip r:embed="rId3"/>
          <a:stretch>
            <a:fillRect/>
          </a:stretch>
        </p:blipFill>
        <p:spPr>
          <a:xfrm>
            <a:off x="1281568" y="1577009"/>
            <a:ext cx="8094254" cy="4830604"/>
          </a:xfrm>
          <a:prstGeom prst="rect">
            <a:avLst/>
          </a:prstGeom>
        </p:spPr>
      </p:pic>
    </p:spTree>
    <p:extLst>
      <p:ext uri="{BB962C8B-B14F-4D97-AF65-F5344CB8AC3E}">
        <p14:creationId xmlns:p14="http://schemas.microsoft.com/office/powerpoint/2010/main" val="353600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38" name="Picture 37">
            <a:extLst>
              <a:ext uri="{FF2B5EF4-FFF2-40B4-BE49-F238E27FC236}">
                <a16:creationId xmlns="" xmlns:a16="http://schemas.microsoft.com/office/drawing/2014/main" id="{B6AA1942-BF72-4F0A-928A-726A468CB5C7}"/>
              </a:ext>
            </a:extLst>
          </p:cNvPr>
          <p:cNvPicPr>
            <a:picLocks noChangeAspect="1"/>
          </p:cNvPicPr>
          <p:nvPr/>
        </p:nvPicPr>
        <p:blipFill>
          <a:blip r:embed="rId3"/>
          <a:stretch>
            <a:fillRect/>
          </a:stretch>
        </p:blipFill>
        <p:spPr>
          <a:xfrm>
            <a:off x="1281567" y="1711773"/>
            <a:ext cx="8094254" cy="4871126"/>
          </a:xfrm>
          <a:prstGeom prst="rect">
            <a:avLst/>
          </a:prstGeom>
        </p:spPr>
      </p:pic>
    </p:spTree>
    <p:extLst>
      <p:ext uri="{BB962C8B-B14F-4D97-AF65-F5344CB8AC3E}">
        <p14:creationId xmlns:p14="http://schemas.microsoft.com/office/powerpoint/2010/main" val="406061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782955"/>
          </a:xfrm>
        </p:spPr>
        <p:txBody>
          <a:bodyPr>
            <a:normAutofit fontScale="92500" lnSpcReduction="1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Degree of a r</a:t>
            </a:r>
            <a:r>
              <a:rPr lang="en-US" sz="2400" b="1" i="0" dirty="0">
                <a:solidFill>
                  <a:srgbClr val="222222"/>
                </a:solidFill>
                <a:effectLst/>
                <a:latin typeface="Arial" panose="020B0604020202020204" pitchFamily="34" charset="0"/>
                <a:cs typeface="Arial" panose="020B0604020202020204" pitchFamily="34" charset="0"/>
              </a:rPr>
              <a:t>elationship Set: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number of different entity sets participating in a relationship set is called as degree of a relationship set.</a:t>
            </a:r>
          </a:p>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1. </a:t>
            </a:r>
            <a:r>
              <a:rPr lang="en-US" sz="2400" dirty="0">
                <a:solidFill>
                  <a:srgbClr val="FF0000"/>
                </a:solidFill>
                <a:latin typeface="Arial" panose="020B0604020202020204" pitchFamily="34" charset="0"/>
                <a:cs typeface="Arial" panose="020B0604020202020204" pitchFamily="34" charset="0"/>
              </a:rPr>
              <a:t>Unary Relationship </a:t>
            </a:r>
            <a:r>
              <a:rPr lang="en-US" sz="2400" dirty="0">
                <a:solidFill>
                  <a:schemeClr val="tx1"/>
                </a:solidFill>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When there is only ONE entity set participating in a relation, the relationship is called as unary relationship. </a:t>
            </a:r>
          </a:p>
          <a:p>
            <a:pPr marL="342900" indent="-342900" algn="just">
              <a:buClr>
                <a:schemeClr val="tx1"/>
              </a:buClr>
              <a:buSzPct val="71000"/>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For example, one person is married to only one person.</a:t>
            </a:r>
          </a:p>
        </p:txBody>
      </p:sp>
      <p:pic>
        <p:nvPicPr>
          <p:cNvPr id="12290" name="Picture 2">
            <a:extLst>
              <a:ext uri="{FF2B5EF4-FFF2-40B4-BE49-F238E27FC236}">
                <a16:creationId xmlns="" xmlns:a16="http://schemas.microsoft.com/office/drawing/2014/main" id="{D040C6F5-2CD8-4C7F-ADB5-7C69E11F3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919" y="4057404"/>
            <a:ext cx="5543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03697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NULL Values</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C98175A8-4BEA-430D-8BE4-4993DC7E28CC}"/>
              </a:ext>
            </a:extLst>
          </p:cNvPr>
          <p:cNvPicPr>
            <a:picLocks noChangeAspect="1"/>
          </p:cNvPicPr>
          <p:nvPr/>
        </p:nvPicPr>
        <p:blipFill>
          <a:blip r:embed="rId3"/>
          <a:stretch>
            <a:fillRect/>
          </a:stretch>
        </p:blipFill>
        <p:spPr>
          <a:xfrm>
            <a:off x="1281567" y="1611263"/>
            <a:ext cx="8094254" cy="4877223"/>
          </a:xfrm>
          <a:prstGeom prst="rect">
            <a:avLst/>
          </a:prstGeom>
        </p:spPr>
      </p:pic>
    </p:spTree>
    <p:extLst>
      <p:ext uri="{BB962C8B-B14F-4D97-AF65-F5344CB8AC3E}">
        <p14:creationId xmlns:p14="http://schemas.microsoft.com/office/powerpoint/2010/main" val="3579014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 xmlns:a16="http://schemas.microsoft.com/office/drawing/2014/main" id="{E1D7809E-089C-434E-9A26-1396CD5024CD}"/>
              </a:ext>
            </a:extLst>
          </p:cNvPr>
          <p:cNvSpPr>
            <a:spLocks noGrp="1"/>
          </p:cNvSpPr>
          <p:nvPr>
            <p:ph type="subTitle" idx="1"/>
          </p:nvPr>
        </p:nvSpPr>
        <p:spPr>
          <a:xfrm>
            <a:off x="1281567" y="1139688"/>
            <a:ext cx="8094254" cy="4704522"/>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Inner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an inner join, only those tuples that satisfy the matching criteria are included, while the rest are excluded.</a:t>
            </a:r>
          </a:p>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958250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 xmlns:a16="http://schemas.microsoft.com/office/drawing/2014/main" id="{E1D7809E-089C-434E-9A26-1396CD5024CD}"/>
              </a:ext>
            </a:extLst>
          </p:cNvPr>
          <p:cNvSpPr>
            <a:spLocks noGrp="1"/>
          </p:cNvSpPr>
          <p:nvPr>
            <p:ph type="subTitle" idx="1"/>
          </p:nvPr>
        </p:nvSpPr>
        <p:spPr>
          <a:xfrm>
            <a:off x="1281567" y="1139688"/>
            <a:ext cx="8094254" cy="4704522"/>
          </a:xfrm>
        </p:spPr>
        <p:txBody>
          <a:bodyPr>
            <a:normAutofit fontScale="92500"/>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endParaRPr lang="en-US" sz="2800" b="1" i="0" dirty="0">
              <a:solidFill>
                <a:srgbClr val="222222"/>
              </a:solidFill>
              <a:effectLst/>
              <a:latin typeface="arial" panose="020B0604020202020204" pitchFamily="34" charset="0"/>
            </a:endParaRP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Theta join combines tuples from different relations provided they satisfy the theta condition.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Notation : R1 ⋈</a:t>
            </a:r>
            <a:r>
              <a:rPr lang="el-GR" sz="2800" baseline="-25000" dirty="0">
                <a:solidFill>
                  <a:srgbClr val="222222"/>
                </a:solidFill>
                <a:latin typeface="arial" panose="020B0604020202020204" pitchFamily="34" charset="0"/>
              </a:rPr>
              <a:t>θ</a:t>
            </a:r>
            <a:r>
              <a:rPr lang="el-GR" sz="2800" dirty="0">
                <a:solidFill>
                  <a:srgbClr val="222222"/>
                </a:solidFill>
                <a:latin typeface="arial" panose="020B0604020202020204" pitchFamily="34" charset="0"/>
              </a:rPr>
              <a:t> </a:t>
            </a:r>
            <a:r>
              <a:rPr lang="en-US" sz="2800" dirty="0">
                <a:solidFill>
                  <a:srgbClr val="222222"/>
                </a:solidFill>
                <a:latin typeface="arial" panose="020B0604020202020204" pitchFamily="34" charset="0"/>
              </a:rPr>
              <a:t>R2</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R1 and R2 are relations having attributes (A1, A2, .., An) and (B1, B2,.. ,Bn) such that the attributes don’t have anything in common, </a:t>
            </a:r>
            <a:r>
              <a:rPr lang="en-US" sz="2400" dirty="0">
                <a:solidFill>
                  <a:srgbClr val="222222"/>
                </a:solidFill>
                <a:latin typeface="arial" panose="020B0604020202020204" pitchFamily="34" charset="0"/>
              </a:rPr>
              <a:t>that is R1 ∩ R2 = Φ.</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Theta join can use all kinds of comparison operators.</a:t>
            </a:r>
          </a:p>
        </p:txBody>
      </p:sp>
    </p:spTree>
    <p:extLst>
      <p:ext uri="{BB962C8B-B14F-4D97-AF65-F5344CB8AC3E}">
        <p14:creationId xmlns:p14="http://schemas.microsoft.com/office/powerpoint/2010/main" val="37715981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 xmlns:a16="http://schemas.microsoft.com/office/drawing/2014/main" id="{E1D7809E-089C-434E-9A26-1396CD5024CD}"/>
              </a:ext>
            </a:extLst>
          </p:cNvPr>
          <p:cNvSpPr>
            <a:spLocks noGrp="1"/>
          </p:cNvSpPr>
          <p:nvPr>
            <p:ph type="subTitle" idx="1"/>
          </p:nvPr>
        </p:nvSpPr>
        <p:spPr>
          <a:xfrm>
            <a:off x="1281567" y="1139688"/>
            <a:ext cx="8094254" cy="554538"/>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r>
              <a:rPr lang="en-US" sz="2800" b="1" i="0" dirty="0">
                <a:solidFill>
                  <a:srgbClr val="222222"/>
                </a:solidFill>
                <a:effectLst/>
                <a:latin typeface="arial" panose="020B0604020202020204" pitchFamily="34" charset="0"/>
              </a:rPr>
              <a:t> Example</a:t>
            </a:r>
          </a:p>
        </p:txBody>
      </p:sp>
      <p:graphicFrame>
        <p:nvGraphicFramePr>
          <p:cNvPr id="3" name="Table 2">
            <a:extLst>
              <a:ext uri="{FF2B5EF4-FFF2-40B4-BE49-F238E27FC236}">
                <a16:creationId xmlns="" xmlns:a16="http://schemas.microsoft.com/office/drawing/2014/main" id="{B8A6A136-B6D9-4F76-A36E-56C3DCCE72E5}"/>
              </a:ext>
            </a:extLst>
          </p:cNvPr>
          <p:cNvGraphicFramePr>
            <a:graphicFrameLocks noGrp="1"/>
          </p:cNvGraphicFramePr>
          <p:nvPr>
            <p:extLst>
              <p:ext uri="{D42A27DB-BD31-4B8C-83A1-F6EECF244321}">
                <p14:modId xmlns:p14="http://schemas.microsoft.com/office/powerpoint/2010/main" val="2997783561"/>
              </p:ext>
            </p:extLst>
          </p:nvPr>
        </p:nvGraphicFramePr>
        <p:xfrm>
          <a:off x="1384183" y="1828989"/>
          <a:ext cx="3033072" cy="1706880"/>
        </p:xfrm>
        <a:graphic>
          <a:graphicData uri="http://schemas.openxmlformats.org/drawingml/2006/table">
            <a:tbl>
              <a:tblPr/>
              <a:tblGrid>
                <a:gridCol w="1011024">
                  <a:extLst>
                    <a:ext uri="{9D8B030D-6E8A-4147-A177-3AD203B41FA5}">
                      <a16:colId xmlns="" xmlns:a16="http://schemas.microsoft.com/office/drawing/2014/main" val="887723567"/>
                    </a:ext>
                  </a:extLst>
                </a:gridCol>
                <a:gridCol w="1011024">
                  <a:extLst>
                    <a:ext uri="{9D8B030D-6E8A-4147-A177-3AD203B41FA5}">
                      <a16:colId xmlns="" xmlns:a16="http://schemas.microsoft.com/office/drawing/2014/main" val="333386670"/>
                    </a:ext>
                  </a:extLst>
                </a:gridCol>
                <a:gridCol w="1011024">
                  <a:extLst>
                    <a:ext uri="{9D8B030D-6E8A-4147-A177-3AD203B41FA5}">
                      <a16:colId xmlns="" xmlns:a16="http://schemas.microsoft.com/office/drawing/2014/main" val="2957300696"/>
                    </a:ext>
                  </a:extLst>
                </a:gridCol>
              </a:tblGrid>
              <a:tr h="0">
                <a:tc gridSpan="3">
                  <a:txBody>
                    <a:bodyPr/>
                    <a:lstStyle/>
                    <a:p>
                      <a:pPr algn="ctr" fontAlgn="t"/>
                      <a:r>
                        <a:rPr lang="en-US">
                          <a:effectLst/>
                        </a:rPr>
                        <a:t>Student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4070519406"/>
                  </a:ext>
                </a:extLst>
              </a:tr>
              <a:tr h="0">
                <a:tc>
                  <a:txBody>
                    <a:bodyPr/>
                    <a:lstStyle/>
                    <a:p>
                      <a:pPr fontAlgn="t"/>
                      <a:r>
                        <a:rPr lang="en-US">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733729628"/>
                  </a:ext>
                </a:extLst>
              </a:tr>
              <a:tr h="0">
                <a:tc>
                  <a:txBody>
                    <a:bodyPr/>
                    <a:lstStyle/>
                    <a:p>
                      <a:pPr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639684161"/>
                  </a:ext>
                </a:extLst>
              </a:tr>
              <a:tr h="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834156933"/>
                  </a:ext>
                </a:extLst>
              </a:tr>
            </a:tbl>
          </a:graphicData>
        </a:graphic>
      </p:graphicFrame>
      <p:graphicFrame>
        <p:nvGraphicFramePr>
          <p:cNvPr id="4" name="Table 3">
            <a:extLst>
              <a:ext uri="{FF2B5EF4-FFF2-40B4-BE49-F238E27FC236}">
                <a16:creationId xmlns="" xmlns:a16="http://schemas.microsoft.com/office/drawing/2014/main" id="{81CD1264-A8FB-4043-94B0-E7E39BB77958}"/>
              </a:ext>
            </a:extLst>
          </p:cNvPr>
          <p:cNvGraphicFramePr>
            <a:graphicFrameLocks noGrp="1"/>
          </p:cNvGraphicFramePr>
          <p:nvPr>
            <p:extLst>
              <p:ext uri="{D42A27DB-BD31-4B8C-83A1-F6EECF244321}">
                <p14:modId xmlns:p14="http://schemas.microsoft.com/office/powerpoint/2010/main" val="1760684019"/>
              </p:ext>
            </p:extLst>
          </p:nvPr>
        </p:nvGraphicFramePr>
        <p:xfrm>
          <a:off x="4797081" y="1828989"/>
          <a:ext cx="3711540" cy="2560320"/>
        </p:xfrm>
        <a:graphic>
          <a:graphicData uri="http://schemas.openxmlformats.org/drawingml/2006/table">
            <a:tbl>
              <a:tblPr/>
              <a:tblGrid>
                <a:gridCol w="1855770">
                  <a:extLst>
                    <a:ext uri="{9D8B030D-6E8A-4147-A177-3AD203B41FA5}">
                      <a16:colId xmlns="" xmlns:a16="http://schemas.microsoft.com/office/drawing/2014/main" val="734994002"/>
                    </a:ext>
                  </a:extLst>
                </a:gridCol>
                <a:gridCol w="1855770">
                  <a:extLst>
                    <a:ext uri="{9D8B030D-6E8A-4147-A177-3AD203B41FA5}">
                      <a16:colId xmlns="" xmlns:a16="http://schemas.microsoft.com/office/drawing/2014/main" val="770908461"/>
                    </a:ext>
                  </a:extLst>
                </a:gridCol>
              </a:tblGrid>
              <a:tr h="0">
                <a:tc gridSpan="2">
                  <a:txBody>
                    <a:bodyPr/>
                    <a:lstStyle/>
                    <a:p>
                      <a:pPr algn="ctr" fontAlgn="t"/>
                      <a:r>
                        <a:rPr lang="en-US" dirty="0">
                          <a:effectLst/>
                        </a:rPr>
                        <a:t>Subjects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 xmlns:a16="http://schemas.microsoft.com/office/drawing/2014/main" val="1444083654"/>
                  </a:ext>
                </a:extLst>
              </a:tr>
              <a:tr h="0">
                <a:tc>
                  <a:txBody>
                    <a:bodyPr/>
                    <a:lstStyle/>
                    <a:p>
                      <a:pPr fontAlgn="t"/>
                      <a:r>
                        <a:rPr lang="en-US">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973758279"/>
                  </a:ext>
                </a:extLst>
              </a:tr>
              <a:tr h="0">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26142349"/>
                  </a:ext>
                </a:extLst>
              </a:tr>
              <a:tr h="0">
                <a:tc>
                  <a:txBody>
                    <a:bodyPr/>
                    <a:lstStyle/>
                    <a:p>
                      <a:pP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92720046"/>
                  </a:ext>
                </a:extLst>
              </a:tr>
              <a:tr h="0">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67062635"/>
                  </a:ext>
                </a:extLst>
              </a:tr>
              <a:tr h="0">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832591568"/>
                  </a:ext>
                </a:extLst>
              </a:tr>
            </a:tbl>
          </a:graphicData>
        </a:graphic>
      </p:graphicFrame>
    </p:spTree>
    <p:extLst>
      <p:ext uri="{BB962C8B-B14F-4D97-AF65-F5344CB8AC3E}">
        <p14:creationId xmlns:p14="http://schemas.microsoft.com/office/powerpoint/2010/main" val="39775928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 xmlns:a16="http://schemas.microsoft.com/office/drawing/2014/main" id="{E1D7809E-089C-434E-9A26-1396CD5024CD}"/>
              </a:ext>
            </a:extLst>
          </p:cNvPr>
          <p:cNvSpPr>
            <a:spLocks noGrp="1"/>
          </p:cNvSpPr>
          <p:nvPr>
            <p:ph type="subTitle" idx="1"/>
          </p:nvPr>
        </p:nvSpPr>
        <p:spPr>
          <a:xfrm>
            <a:off x="1281567" y="1139688"/>
            <a:ext cx="8094254" cy="554538"/>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r>
              <a:rPr lang="en-US" sz="2800" b="1" i="0" dirty="0">
                <a:solidFill>
                  <a:srgbClr val="222222"/>
                </a:solidFill>
                <a:effectLst/>
                <a:latin typeface="arial" panose="020B0604020202020204" pitchFamily="34" charset="0"/>
              </a:rPr>
              <a:t> Example</a:t>
            </a:r>
          </a:p>
        </p:txBody>
      </p:sp>
      <p:sp>
        <p:nvSpPr>
          <p:cNvPr id="8" name="TextBox 7">
            <a:extLst>
              <a:ext uri="{FF2B5EF4-FFF2-40B4-BE49-F238E27FC236}">
                <a16:creationId xmlns="" xmlns:a16="http://schemas.microsoft.com/office/drawing/2014/main" id="{B0803C40-953E-4E58-8FCA-DFD3E97821DB}"/>
              </a:ext>
            </a:extLst>
          </p:cNvPr>
          <p:cNvSpPr txBox="1"/>
          <p:nvPr/>
        </p:nvSpPr>
        <p:spPr>
          <a:xfrm>
            <a:off x="1373212" y="1828989"/>
            <a:ext cx="6196818" cy="923330"/>
          </a:xfrm>
          <a:prstGeom prst="rect">
            <a:avLst/>
          </a:prstGeom>
          <a:noFill/>
        </p:spPr>
        <p:txBody>
          <a:bodyPr wrap="square">
            <a:spAutoFit/>
          </a:bodyPr>
          <a:lstStyle/>
          <a:p>
            <a:r>
              <a:rPr lang="en-US" dirty="0" err="1"/>
              <a:t>Student_Detail</a:t>
            </a:r>
            <a:r>
              <a:rPr lang="en-US" dirty="0"/>
              <a:t> −</a:t>
            </a:r>
          </a:p>
          <a:p>
            <a:endParaRPr lang="en-US" dirty="0"/>
          </a:p>
          <a:p>
            <a:r>
              <a:rPr lang="en-US" dirty="0"/>
              <a:t>STUDENT ⋈</a:t>
            </a:r>
            <a:r>
              <a:rPr lang="en-US" baseline="-25000" dirty="0" err="1"/>
              <a:t>Student.Std</a:t>
            </a:r>
            <a:r>
              <a:rPr lang="en-US" baseline="-25000" dirty="0"/>
              <a:t> = </a:t>
            </a:r>
            <a:r>
              <a:rPr lang="en-US" baseline="-25000" dirty="0" err="1"/>
              <a:t>Subject.Class</a:t>
            </a:r>
            <a:r>
              <a:rPr lang="en-US" baseline="-25000" dirty="0"/>
              <a:t> </a:t>
            </a:r>
            <a:r>
              <a:rPr lang="en-US" dirty="0"/>
              <a:t>SUBJECT</a:t>
            </a:r>
          </a:p>
        </p:txBody>
      </p:sp>
      <p:graphicFrame>
        <p:nvGraphicFramePr>
          <p:cNvPr id="9" name="Table 8">
            <a:extLst>
              <a:ext uri="{FF2B5EF4-FFF2-40B4-BE49-F238E27FC236}">
                <a16:creationId xmlns="" xmlns:a16="http://schemas.microsoft.com/office/drawing/2014/main" id="{7D610847-23CF-41CD-992B-CC7E153E803C}"/>
              </a:ext>
            </a:extLst>
          </p:cNvPr>
          <p:cNvGraphicFramePr>
            <a:graphicFrameLocks noGrp="1"/>
          </p:cNvGraphicFramePr>
          <p:nvPr>
            <p:extLst>
              <p:ext uri="{D42A27DB-BD31-4B8C-83A1-F6EECF244321}">
                <p14:modId xmlns:p14="http://schemas.microsoft.com/office/powerpoint/2010/main" val="3465432541"/>
              </p:ext>
            </p:extLst>
          </p:nvPr>
        </p:nvGraphicFramePr>
        <p:xfrm>
          <a:off x="1434172" y="3157992"/>
          <a:ext cx="6305550" cy="2560320"/>
        </p:xfrm>
        <a:graphic>
          <a:graphicData uri="http://schemas.openxmlformats.org/drawingml/2006/table">
            <a:tbl>
              <a:tblPr/>
              <a:tblGrid>
                <a:gridCol w="1261110">
                  <a:extLst>
                    <a:ext uri="{9D8B030D-6E8A-4147-A177-3AD203B41FA5}">
                      <a16:colId xmlns="" xmlns:a16="http://schemas.microsoft.com/office/drawing/2014/main" val="3222309350"/>
                    </a:ext>
                  </a:extLst>
                </a:gridCol>
                <a:gridCol w="1261110">
                  <a:extLst>
                    <a:ext uri="{9D8B030D-6E8A-4147-A177-3AD203B41FA5}">
                      <a16:colId xmlns="" xmlns:a16="http://schemas.microsoft.com/office/drawing/2014/main" val="2227567400"/>
                    </a:ext>
                  </a:extLst>
                </a:gridCol>
                <a:gridCol w="1261110">
                  <a:extLst>
                    <a:ext uri="{9D8B030D-6E8A-4147-A177-3AD203B41FA5}">
                      <a16:colId xmlns="" xmlns:a16="http://schemas.microsoft.com/office/drawing/2014/main" val="3135673922"/>
                    </a:ext>
                  </a:extLst>
                </a:gridCol>
                <a:gridCol w="1261110">
                  <a:extLst>
                    <a:ext uri="{9D8B030D-6E8A-4147-A177-3AD203B41FA5}">
                      <a16:colId xmlns="" xmlns:a16="http://schemas.microsoft.com/office/drawing/2014/main" val="1867114097"/>
                    </a:ext>
                  </a:extLst>
                </a:gridCol>
                <a:gridCol w="1261110">
                  <a:extLst>
                    <a:ext uri="{9D8B030D-6E8A-4147-A177-3AD203B41FA5}">
                      <a16:colId xmlns="" xmlns:a16="http://schemas.microsoft.com/office/drawing/2014/main" val="3649919300"/>
                    </a:ext>
                  </a:extLst>
                </a:gridCol>
              </a:tblGrid>
              <a:tr h="307600">
                <a:tc gridSpan="5">
                  <a:txBody>
                    <a:bodyPr/>
                    <a:lstStyle/>
                    <a:p>
                      <a:pPr algn="ctr" fontAlgn="t"/>
                      <a:r>
                        <a:rPr lang="en-US" dirty="0" err="1">
                          <a:effectLst/>
                        </a:rPr>
                        <a:t>Student_detail</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908902877"/>
                  </a:ext>
                </a:extLst>
              </a:tr>
              <a:tr h="307600">
                <a:tc>
                  <a:txBody>
                    <a:bodyPr/>
                    <a:lstStyle/>
                    <a:p>
                      <a:pPr fontAlgn="t"/>
                      <a:r>
                        <a:rPr lang="en-US">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69031260"/>
                  </a:ext>
                </a:extLst>
              </a:tr>
              <a:tr h="307600">
                <a:tc>
                  <a:txBody>
                    <a:bodyPr/>
                    <a:lstStyle/>
                    <a:p>
                      <a:pPr fontAlgn="t"/>
                      <a:r>
                        <a:rPr lang="en-US" dirty="0">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64831891"/>
                  </a:ext>
                </a:extLst>
              </a:tr>
              <a:tr h="307600">
                <a:tc>
                  <a:txBody>
                    <a:bodyPr/>
                    <a:lstStyle/>
                    <a:p>
                      <a:pPr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4087876581"/>
                  </a:ext>
                </a:extLst>
              </a:tr>
              <a:tr h="30760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842824191"/>
                  </a:ext>
                </a:extLst>
              </a:tr>
              <a:tr h="30760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597741175"/>
                  </a:ext>
                </a:extLst>
              </a:tr>
            </a:tbl>
          </a:graphicData>
        </a:graphic>
      </p:graphicFrame>
    </p:spTree>
    <p:extLst>
      <p:ext uri="{BB962C8B-B14F-4D97-AF65-F5344CB8AC3E}">
        <p14:creationId xmlns:p14="http://schemas.microsoft.com/office/powerpoint/2010/main" val="6056135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 xmlns:a16="http://schemas.microsoft.com/office/drawing/2014/main" id="{E1D7809E-089C-434E-9A26-1396CD5024CD}"/>
              </a:ext>
            </a:extLst>
          </p:cNvPr>
          <p:cNvSpPr>
            <a:spLocks noGrp="1"/>
          </p:cNvSpPr>
          <p:nvPr>
            <p:ph type="subTitle" idx="1"/>
          </p:nvPr>
        </p:nvSpPr>
        <p:spPr>
          <a:xfrm>
            <a:off x="1281567" y="1139688"/>
            <a:ext cx="8094254" cy="4704522"/>
          </a:xfrm>
        </p:spPr>
        <p:txBody>
          <a:bodyPr>
            <a:normAutofit/>
          </a:bodyPr>
          <a:lstStyle/>
          <a:p>
            <a:pPr algn="l">
              <a:buClr>
                <a:schemeClr val="tx1"/>
              </a:buClr>
              <a:buSzPct val="71000"/>
            </a:pPr>
            <a:r>
              <a:rPr lang="en-US" sz="2800" b="1" i="0" dirty="0" err="1">
                <a:solidFill>
                  <a:srgbClr val="222222"/>
                </a:solidFill>
                <a:effectLst/>
                <a:latin typeface="arial" panose="020B0604020202020204" pitchFamily="34" charset="0"/>
              </a:rPr>
              <a:t>Equi</a:t>
            </a:r>
            <a:r>
              <a:rPr lang="en-US" sz="2800" b="1" i="0" dirty="0">
                <a:solidFill>
                  <a:srgbClr val="222222"/>
                </a:solidFill>
                <a:effectLst/>
                <a:latin typeface="arial" panose="020B0604020202020204" pitchFamily="34" charset="0"/>
              </a:rPr>
              <a:t> Join </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Theta join uses only equality comparison operator, it is said to be equijoin. </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previous example corresponds to equijoin.</a:t>
            </a:r>
          </a:p>
        </p:txBody>
      </p:sp>
    </p:spTree>
    <p:extLst>
      <p:ext uri="{BB962C8B-B14F-4D97-AF65-F5344CB8AC3E}">
        <p14:creationId xmlns:p14="http://schemas.microsoft.com/office/powerpoint/2010/main" val="6291885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515524"/>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Modification of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content of the database may be modified using the following operations: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Deletion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Insertion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Updating</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All these operations are expressed using the assignment operator</a:t>
            </a:r>
          </a:p>
        </p:txBody>
      </p:sp>
    </p:spTree>
    <p:extLst>
      <p:ext uri="{BB962C8B-B14F-4D97-AF65-F5344CB8AC3E}">
        <p14:creationId xmlns:p14="http://schemas.microsoft.com/office/powerpoint/2010/main" val="4147576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Deletion</a:t>
            </a:r>
            <a:endParaRPr lang="en-US" sz="2800" i="0" dirty="0">
              <a:solidFill>
                <a:srgbClr val="222222"/>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63C16891-563C-4A66-B32E-9EF08F379EB5}"/>
              </a:ext>
            </a:extLst>
          </p:cNvPr>
          <p:cNvPicPr>
            <a:picLocks noChangeAspect="1"/>
          </p:cNvPicPr>
          <p:nvPr/>
        </p:nvPicPr>
        <p:blipFill>
          <a:blip r:embed="rId3"/>
          <a:stretch>
            <a:fillRect/>
          </a:stretch>
        </p:blipFill>
        <p:spPr>
          <a:xfrm>
            <a:off x="1281567" y="1577009"/>
            <a:ext cx="8094254" cy="4602879"/>
          </a:xfrm>
          <a:prstGeom prst="rect">
            <a:avLst/>
          </a:prstGeom>
        </p:spPr>
      </p:pic>
    </p:spTree>
    <p:extLst>
      <p:ext uri="{BB962C8B-B14F-4D97-AF65-F5344CB8AC3E}">
        <p14:creationId xmlns:p14="http://schemas.microsoft.com/office/powerpoint/2010/main" val="12988034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Deletion Examples</a:t>
            </a:r>
            <a:endParaRPr lang="en-US" sz="2800" i="0" dirty="0">
              <a:solidFill>
                <a:srgbClr val="222222"/>
              </a:solidFill>
              <a:effectLst/>
              <a:latin typeface="arial" panose="020B0604020202020204" pitchFamily="34" charset="0"/>
            </a:endParaRPr>
          </a:p>
        </p:txBody>
      </p:sp>
      <p:pic>
        <p:nvPicPr>
          <p:cNvPr id="19" name="Picture 18">
            <a:extLst>
              <a:ext uri="{FF2B5EF4-FFF2-40B4-BE49-F238E27FC236}">
                <a16:creationId xmlns="" xmlns:a16="http://schemas.microsoft.com/office/drawing/2014/main" id="{C51176B0-48A2-4D46-A690-4193C2ED96F7}"/>
              </a:ext>
            </a:extLst>
          </p:cNvPr>
          <p:cNvPicPr>
            <a:picLocks noChangeAspect="1"/>
          </p:cNvPicPr>
          <p:nvPr/>
        </p:nvPicPr>
        <p:blipFill>
          <a:blip r:embed="rId3"/>
          <a:stretch>
            <a:fillRect/>
          </a:stretch>
        </p:blipFill>
        <p:spPr>
          <a:xfrm>
            <a:off x="1281567" y="1577009"/>
            <a:ext cx="8094254" cy="2699569"/>
          </a:xfrm>
          <a:prstGeom prst="rect">
            <a:avLst/>
          </a:prstGeom>
        </p:spPr>
      </p:pic>
    </p:spTree>
    <p:extLst>
      <p:ext uri="{BB962C8B-B14F-4D97-AF65-F5344CB8AC3E}">
        <p14:creationId xmlns:p14="http://schemas.microsoft.com/office/powerpoint/2010/main" val="7298957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Insertion</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36A2C074-98C9-4F46-8777-C2D343A141F8}"/>
              </a:ext>
            </a:extLst>
          </p:cNvPr>
          <p:cNvPicPr>
            <a:picLocks noChangeAspect="1"/>
          </p:cNvPicPr>
          <p:nvPr/>
        </p:nvPicPr>
        <p:blipFill>
          <a:blip r:embed="rId3"/>
          <a:stretch>
            <a:fillRect/>
          </a:stretch>
        </p:blipFill>
        <p:spPr>
          <a:xfrm>
            <a:off x="1281567" y="1493811"/>
            <a:ext cx="8094254" cy="4913802"/>
          </a:xfrm>
          <a:prstGeom prst="rect">
            <a:avLst/>
          </a:prstGeom>
        </p:spPr>
      </p:pic>
    </p:spTree>
    <p:extLst>
      <p:ext uri="{BB962C8B-B14F-4D97-AF65-F5344CB8AC3E}">
        <p14:creationId xmlns:p14="http://schemas.microsoft.com/office/powerpoint/2010/main" val="235378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782955"/>
          </a:xfrm>
        </p:spPr>
        <p:txBody>
          <a:bodyPr>
            <a:normAutofit fontScale="92500" lnSpcReduction="1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Degree of a r</a:t>
            </a:r>
            <a:r>
              <a:rPr lang="en-US" sz="2400" b="1" i="0" dirty="0">
                <a:solidFill>
                  <a:srgbClr val="222222"/>
                </a:solidFill>
                <a:effectLst/>
                <a:latin typeface="Arial" panose="020B0604020202020204" pitchFamily="34" charset="0"/>
                <a:cs typeface="Arial" panose="020B0604020202020204" pitchFamily="34" charset="0"/>
              </a:rPr>
              <a:t>elationship Set: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number of different entity sets participating in a relationship set is called as degree of a relationship set.</a:t>
            </a:r>
          </a:p>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2. </a:t>
            </a:r>
            <a:r>
              <a:rPr lang="en-US" sz="2400" dirty="0">
                <a:solidFill>
                  <a:srgbClr val="FF0000"/>
                </a:solidFill>
                <a:latin typeface="Arial" panose="020B0604020202020204" pitchFamily="34" charset="0"/>
                <a:cs typeface="Arial" panose="020B0604020202020204" pitchFamily="34" charset="0"/>
              </a:rPr>
              <a:t>Binary Relationship </a:t>
            </a:r>
            <a:r>
              <a:rPr lang="en-US" sz="2400" dirty="0">
                <a:solidFill>
                  <a:schemeClr val="tx1"/>
                </a:solidFill>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When there are TWO entities set participating in a relation, the relationship is called as binary relationship.</a:t>
            </a:r>
          </a:p>
          <a:p>
            <a:pPr marL="342900" indent="-342900" algn="just">
              <a:buClr>
                <a:schemeClr val="tx1"/>
              </a:buClr>
              <a:buSzPct val="71000"/>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For example, Student is enrolled in Course.</a:t>
            </a:r>
          </a:p>
        </p:txBody>
      </p:sp>
      <p:pic>
        <p:nvPicPr>
          <p:cNvPr id="13314" name="Picture 2">
            <a:extLst>
              <a:ext uri="{FF2B5EF4-FFF2-40B4-BE49-F238E27FC236}">
                <a16:creationId xmlns="" xmlns:a16="http://schemas.microsoft.com/office/drawing/2014/main" id="{B49FFE67-1E55-42AD-BC7C-3F1213F9E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4083907"/>
            <a:ext cx="8094254"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564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Insertion Examples</a:t>
            </a:r>
            <a:endParaRPr lang="en-US" sz="2800" i="0" dirty="0">
              <a:solidFill>
                <a:srgbClr val="222222"/>
              </a:solidFill>
              <a:effectLst/>
              <a:latin typeface="arial" panose="020B0604020202020204" pitchFamily="34" charset="0"/>
            </a:endParaRPr>
          </a:p>
        </p:txBody>
      </p:sp>
      <p:pic>
        <p:nvPicPr>
          <p:cNvPr id="4" name="Picture 3">
            <a:extLst>
              <a:ext uri="{FF2B5EF4-FFF2-40B4-BE49-F238E27FC236}">
                <a16:creationId xmlns="" xmlns:a16="http://schemas.microsoft.com/office/drawing/2014/main" id="{107B2593-C52D-4C99-949A-D653C854F561}"/>
              </a:ext>
            </a:extLst>
          </p:cNvPr>
          <p:cNvPicPr>
            <a:picLocks noChangeAspect="1"/>
          </p:cNvPicPr>
          <p:nvPr/>
        </p:nvPicPr>
        <p:blipFill>
          <a:blip r:embed="rId3"/>
          <a:stretch>
            <a:fillRect/>
          </a:stretch>
        </p:blipFill>
        <p:spPr>
          <a:xfrm>
            <a:off x="1281567" y="1711773"/>
            <a:ext cx="8094254" cy="1804572"/>
          </a:xfrm>
          <a:prstGeom prst="rect">
            <a:avLst/>
          </a:prstGeom>
        </p:spPr>
      </p:pic>
    </p:spTree>
    <p:extLst>
      <p:ext uri="{BB962C8B-B14F-4D97-AF65-F5344CB8AC3E}">
        <p14:creationId xmlns:p14="http://schemas.microsoft.com/office/powerpoint/2010/main" val="101900668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Updating</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5D257504-3487-40B2-85A1-6C3CE391D12B}"/>
              </a:ext>
            </a:extLst>
          </p:cNvPr>
          <p:cNvPicPr>
            <a:picLocks noChangeAspect="1"/>
          </p:cNvPicPr>
          <p:nvPr/>
        </p:nvPicPr>
        <p:blipFill>
          <a:blip r:embed="rId4"/>
          <a:stretch>
            <a:fillRect/>
          </a:stretch>
        </p:blipFill>
        <p:spPr>
          <a:xfrm>
            <a:off x="1281567" y="1711773"/>
            <a:ext cx="8094254" cy="3542083"/>
          </a:xfrm>
          <a:prstGeom prst="rect">
            <a:avLst/>
          </a:prstGeom>
        </p:spPr>
      </p:pic>
      <p:graphicFrame>
        <p:nvGraphicFramePr>
          <p:cNvPr id="7" name="Object 4">
            <a:extLst>
              <a:ext uri="{FF2B5EF4-FFF2-40B4-BE49-F238E27FC236}">
                <a16:creationId xmlns="" xmlns:a16="http://schemas.microsoft.com/office/drawing/2014/main" id="{4E633A06-BBD0-4C7F-AFD3-D5B18C6CCFCB}"/>
              </a:ext>
            </a:extLst>
          </p:cNvPr>
          <p:cNvGraphicFramePr>
            <a:graphicFrameLocks noChangeAspect="1"/>
          </p:cNvGraphicFramePr>
          <p:nvPr>
            <p:extLst>
              <p:ext uri="{D42A27DB-BD31-4B8C-83A1-F6EECF244321}">
                <p14:modId xmlns:p14="http://schemas.microsoft.com/office/powerpoint/2010/main" val="650504605"/>
              </p:ext>
            </p:extLst>
          </p:nvPr>
        </p:nvGraphicFramePr>
        <p:xfrm>
          <a:off x="2976538" y="2836179"/>
          <a:ext cx="2128838" cy="446087"/>
        </p:xfrm>
        <a:graphic>
          <a:graphicData uri="http://schemas.openxmlformats.org/presentationml/2006/ole">
            <mc:AlternateContent xmlns:mc="http://schemas.openxmlformats.org/markup-compatibility/2006">
              <mc:Choice xmlns:v="urn:schemas-microsoft-com:vml" Requires="v">
                <p:oleObj spid="_x0000_s4100" name="Equation" r:id="rId5" imgW="1701800" imgH="355600" progId="Equation.3">
                  <p:embed/>
                </p:oleObj>
              </mc:Choice>
              <mc:Fallback>
                <p:oleObj name="Equation" r:id="rId5" imgW="17018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538" y="2836179"/>
                        <a:ext cx="21288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7661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Updating Examples</a:t>
            </a:r>
            <a:endParaRPr lang="en-US" sz="2800" i="0" dirty="0">
              <a:solidFill>
                <a:srgbClr val="222222"/>
              </a:solidFill>
              <a:effectLst/>
              <a:latin typeface="arial" panose="020B0604020202020204" pitchFamily="34" charset="0"/>
            </a:endParaRPr>
          </a:p>
        </p:txBody>
      </p:sp>
      <p:pic>
        <p:nvPicPr>
          <p:cNvPr id="18" name="Picture 17">
            <a:extLst>
              <a:ext uri="{FF2B5EF4-FFF2-40B4-BE49-F238E27FC236}">
                <a16:creationId xmlns="" xmlns:a16="http://schemas.microsoft.com/office/drawing/2014/main" id="{29757887-E25E-4ABA-A407-997CA0BDA99A}"/>
              </a:ext>
            </a:extLst>
          </p:cNvPr>
          <p:cNvPicPr>
            <a:picLocks noChangeAspect="1"/>
          </p:cNvPicPr>
          <p:nvPr/>
        </p:nvPicPr>
        <p:blipFill>
          <a:blip r:embed="rId3"/>
          <a:stretch>
            <a:fillRect/>
          </a:stretch>
        </p:blipFill>
        <p:spPr>
          <a:xfrm>
            <a:off x="1281568" y="1711773"/>
            <a:ext cx="8094254" cy="4562418"/>
          </a:xfrm>
          <a:prstGeom prst="rect">
            <a:avLst/>
          </a:prstGeom>
        </p:spPr>
      </p:pic>
    </p:spTree>
    <p:extLst>
      <p:ext uri="{BB962C8B-B14F-4D97-AF65-F5344CB8AC3E}">
        <p14:creationId xmlns:p14="http://schemas.microsoft.com/office/powerpoint/2010/main" val="237391029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smtClean="0">
                <a:solidFill>
                  <a:schemeClr val="bg1"/>
                </a:solidFill>
              </a:rPr>
              <a:t>Relational Algeb</a:t>
            </a:r>
            <a:r>
              <a:rPr lang="en-US" sz="2800" smtClean="0">
                <a:solidFill>
                  <a:schemeClr val="bg1"/>
                </a:solidFill>
              </a:rPr>
              <a:t>ra</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A view is a virtual table derived from one or more tables or other views. </a:t>
            </a:r>
          </a:p>
          <a:p>
            <a:pPr marL="457200" indent="-457200" algn="just">
              <a:buClr>
                <a:schemeClr val="tx1"/>
              </a:buClr>
              <a:buSzPct val="71000"/>
              <a:buFont typeface="Wingdings" panose="05000000000000000000" pitchFamily="2" charset="2"/>
              <a:buChar char="v"/>
            </a:pPr>
            <a:r>
              <a:rPr lang="en-US" sz="2400" dirty="0">
                <a:solidFill>
                  <a:schemeClr val="tx1"/>
                </a:solidFill>
              </a:rPr>
              <a:t>Views allow you to hide data or limit access to a select number of columns; therefore, they can also be used for security purposes.</a:t>
            </a:r>
          </a:p>
          <a:p>
            <a:pPr marL="457200" indent="-457200" algn="just">
              <a:buClr>
                <a:schemeClr val="tx1"/>
              </a:buClr>
              <a:buSzPct val="71000"/>
              <a:buFont typeface="Wingdings" panose="05000000000000000000" pitchFamily="2" charset="2"/>
              <a:buChar char="v"/>
            </a:pPr>
            <a:r>
              <a:rPr lang="en-US" sz="2400" dirty="0">
                <a:solidFill>
                  <a:schemeClr val="tx1"/>
                </a:solidFill>
              </a:rPr>
              <a:t>A view can be used for the following purposes: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Provides user security functions.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Simplifies the constructions of complex queries.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Summarize data from multiple tables.</a:t>
            </a:r>
          </a:p>
          <a:p>
            <a:pPr marL="457200" indent="-457200" algn="just">
              <a:buClr>
                <a:schemeClr val="tx1"/>
              </a:buClr>
              <a:buSzPct val="71000"/>
              <a:buFont typeface="Wingdings" panose="05000000000000000000" pitchFamily="2" charset="2"/>
              <a:buChar char="v"/>
            </a:pPr>
            <a:endParaRPr lang="en-US" sz="2200" dirty="0">
              <a:solidFill>
                <a:schemeClr val="tx1"/>
              </a:solidFill>
            </a:endParaRPr>
          </a:p>
        </p:txBody>
      </p:sp>
    </p:spTree>
    <p:extLst>
      <p:ext uri="{BB962C8B-B14F-4D97-AF65-F5344CB8AC3E}">
        <p14:creationId xmlns:p14="http://schemas.microsoft.com/office/powerpoint/2010/main" val="11718853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Algebra</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 definition</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View is defined by using the create view statement.</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The general structure is</a:t>
            </a:r>
          </a:p>
          <a:p>
            <a:pPr algn="just">
              <a:buClr>
                <a:schemeClr val="tx1"/>
              </a:buClr>
              <a:buSzPct val="71000"/>
            </a:pPr>
            <a:r>
              <a:rPr lang="en-US" sz="2400" dirty="0">
                <a:solidFill>
                  <a:srgbClr val="222222"/>
                </a:solidFill>
                <a:latin typeface="Consolas" panose="020B0609020204030204" pitchFamily="49" charset="0"/>
              </a:rPr>
              <a:t>	</a:t>
            </a:r>
            <a:r>
              <a:rPr lang="en-US" sz="2000" dirty="0">
                <a:solidFill>
                  <a:srgbClr val="222222"/>
                </a:solidFill>
                <a:latin typeface="Consolas" panose="020B0609020204030204" pitchFamily="49" charset="0"/>
              </a:rPr>
              <a:t>Create view &lt;view name&gt; as &lt;query expression&gt;</a:t>
            </a:r>
          </a:p>
          <a:p>
            <a:pPr lvl="1" algn="just">
              <a:buClr>
                <a:schemeClr val="tx1"/>
              </a:buClr>
              <a:buSzPct val="71000"/>
            </a:pPr>
            <a:r>
              <a:rPr lang="en-US" sz="2200" dirty="0">
                <a:solidFill>
                  <a:srgbClr val="222222"/>
                </a:solidFill>
                <a:latin typeface="arial" panose="020B0604020202020204" pitchFamily="34" charset="0"/>
              </a:rPr>
              <a:t>where &lt;query expression&gt; is any legal relational-algebra query expression.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Once a view is defined, it can refer by its virtual name, called view name. </a:t>
            </a:r>
            <a:endParaRPr lang="en-US" sz="2200" dirty="0">
              <a:solidFill>
                <a:schemeClr val="tx1"/>
              </a:solidFill>
            </a:endParaRPr>
          </a:p>
        </p:txBody>
      </p:sp>
    </p:spTree>
    <p:extLst>
      <p:ext uri="{BB962C8B-B14F-4D97-AF65-F5344CB8AC3E}">
        <p14:creationId xmlns:p14="http://schemas.microsoft.com/office/powerpoint/2010/main" val="28540322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Algebra</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 Examples</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Create a view “all-customer” consisting branches and their customers.</a:t>
            </a:r>
          </a:p>
          <a:p>
            <a:pPr algn="just">
              <a:buClr>
                <a:schemeClr val="tx1"/>
              </a:buClr>
              <a:buSzPct val="71000"/>
            </a:pPr>
            <a:r>
              <a:rPr lang="en-US" sz="2400" dirty="0">
                <a:solidFill>
                  <a:srgbClr val="222222"/>
                </a:solidFill>
                <a:latin typeface="arial" panose="020B0604020202020204" pitchFamily="34" charset="0"/>
              </a:rPr>
              <a:t>Create view all-customer as </a:t>
            </a:r>
          </a:p>
          <a:p>
            <a:pPr algn="just">
              <a:buClr>
                <a:schemeClr val="tx1"/>
              </a:buClr>
              <a:buSzPct val="71000"/>
            </a:pPr>
            <a:r>
              <a:rPr lang="en-US" sz="2200" dirty="0">
                <a:solidFill>
                  <a:schemeClr val="tx1"/>
                </a:solidFill>
              </a:rPr>
              <a:t> 	 ∏ </a:t>
            </a:r>
            <a:r>
              <a:rPr lang="en-US" sz="2200" baseline="-25000" dirty="0" err="1">
                <a:solidFill>
                  <a:schemeClr val="tx1"/>
                </a:solidFill>
              </a:rPr>
              <a:t>branch_name,customer_name</a:t>
            </a:r>
            <a:r>
              <a:rPr lang="en-US" sz="2200" dirty="0">
                <a:solidFill>
                  <a:schemeClr val="tx1"/>
                </a:solidFill>
              </a:rPr>
              <a:t>(depositor </a:t>
            </a:r>
            <a:r>
              <a:rPr lang="en-US" sz="2400" b="1" i="0" dirty="0">
                <a:solidFill>
                  <a:srgbClr val="222222"/>
                </a:solidFill>
                <a:effectLst/>
                <a:latin typeface="arial" panose="020B0604020202020204" pitchFamily="34" charset="0"/>
              </a:rPr>
              <a:t>⋈</a:t>
            </a:r>
            <a:r>
              <a:rPr lang="en-US" sz="2200" dirty="0">
                <a:solidFill>
                  <a:schemeClr val="tx1"/>
                </a:solidFill>
              </a:rPr>
              <a:t> account) </a:t>
            </a:r>
          </a:p>
          <a:p>
            <a:pPr algn="just">
              <a:buClr>
                <a:schemeClr val="tx1"/>
              </a:buClr>
              <a:buSzPct val="71000"/>
            </a:pPr>
            <a:r>
              <a:rPr lang="en-US" sz="2200" dirty="0">
                <a:solidFill>
                  <a:schemeClr val="tx1"/>
                </a:solidFill>
              </a:rPr>
              <a:t>	U ∏ </a:t>
            </a:r>
            <a:r>
              <a:rPr lang="en-US" sz="2200" baseline="-25000" dirty="0" err="1">
                <a:solidFill>
                  <a:schemeClr val="tx1"/>
                </a:solidFill>
              </a:rPr>
              <a:t>branch_name,customer_name</a:t>
            </a:r>
            <a:r>
              <a:rPr lang="en-US" sz="2200" baseline="-25000" dirty="0">
                <a:solidFill>
                  <a:schemeClr val="tx1"/>
                </a:solidFill>
              </a:rPr>
              <a:t> </a:t>
            </a:r>
            <a:r>
              <a:rPr lang="en-US" sz="2200" dirty="0">
                <a:solidFill>
                  <a:schemeClr val="tx1"/>
                </a:solidFill>
              </a:rPr>
              <a:t>(borrower </a:t>
            </a:r>
            <a:r>
              <a:rPr lang="en-US" sz="2400" b="1" i="0" dirty="0">
                <a:solidFill>
                  <a:srgbClr val="222222"/>
                </a:solidFill>
                <a:effectLst/>
                <a:latin typeface="arial" panose="020B0604020202020204" pitchFamily="34" charset="0"/>
              </a:rPr>
              <a:t>⋈</a:t>
            </a:r>
            <a:r>
              <a:rPr lang="en-US" sz="2200" dirty="0">
                <a:solidFill>
                  <a:schemeClr val="tx1"/>
                </a:solidFill>
              </a:rPr>
              <a:t> loan)</a:t>
            </a:r>
          </a:p>
          <a:p>
            <a:pPr algn="just">
              <a:buClr>
                <a:schemeClr val="tx1"/>
              </a:buClr>
              <a:buSzPct val="71000"/>
            </a:pPr>
            <a:r>
              <a:rPr lang="en-US" sz="2200" dirty="0">
                <a:solidFill>
                  <a:schemeClr val="tx1"/>
                </a:solidFill>
              </a:rPr>
              <a:t>We can query on this view as in other relation. </a:t>
            </a:r>
          </a:p>
          <a:p>
            <a:pPr algn="just">
              <a:buClr>
                <a:schemeClr val="tx1"/>
              </a:buClr>
              <a:buSzPct val="71000"/>
            </a:pPr>
            <a:r>
              <a:rPr lang="en-US" sz="2200" dirty="0">
                <a:solidFill>
                  <a:schemeClr val="tx1"/>
                </a:solidFill>
              </a:rPr>
              <a:t>For example,</a:t>
            </a:r>
          </a:p>
          <a:p>
            <a:pPr algn="just">
              <a:buClr>
                <a:schemeClr val="tx1"/>
              </a:buClr>
              <a:buSzPct val="71000"/>
            </a:pPr>
            <a:r>
              <a:rPr lang="en-US" sz="2200" dirty="0">
                <a:solidFill>
                  <a:schemeClr val="tx1"/>
                </a:solidFill>
              </a:rPr>
              <a:t>	Query: find all customer of “B1” branch.</a:t>
            </a:r>
          </a:p>
          <a:p>
            <a:pPr algn="just">
              <a:buClr>
                <a:schemeClr val="tx1"/>
              </a:buClr>
              <a:buSzPct val="71000"/>
            </a:pPr>
            <a:r>
              <a:rPr lang="en-US" sz="2200" dirty="0">
                <a:solidFill>
                  <a:schemeClr val="tx1"/>
                </a:solidFill>
              </a:rPr>
              <a:t> ∏ </a:t>
            </a:r>
            <a:r>
              <a:rPr lang="en-US" sz="2200" baseline="-25000" dirty="0" err="1">
                <a:solidFill>
                  <a:schemeClr val="tx1"/>
                </a:solidFill>
              </a:rPr>
              <a:t>customer_name</a:t>
            </a:r>
            <a:r>
              <a:rPr lang="en-US" sz="2200" dirty="0">
                <a:solidFill>
                  <a:schemeClr val="tx1"/>
                </a:solidFill>
              </a:rPr>
              <a:t>(σ </a:t>
            </a:r>
            <a:r>
              <a:rPr lang="en-US" sz="2200" baseline="-25000" dirty="0" err="1">
                <a:solidFill>
                  <a:schemeClr val="tx1"/>
                </a:solidFill>
              </a:rPr>
              <a:t>branch_name</a:t>
            </a:r>
            <a:r>
              <a:rPr lang="en-US" sz="2200" baseline="-25000" dirty="0">
                <a:solidFill>
                  <a:schemeClr val="tx1"/>
                </a:solidFill>
              </a:rPr>
              <a:t>=”B1” </a:t>
            </a:r>
            <a:r>
              <a:rPr lang="en-US" sz="2200" dirty="0">
                <a:solidFill>
                  <a:schemeClr val="tx1"/>
                </a:solidFill>
              </a:rPr>
              <a:t>(all-customer)) </a:t>
            </a:r>
          </a:p>
        </p:txBody>
      </p:sp>
    </p:spTree>
    <p:extLst>
      <p:ext uri="{BB962C8B-B14F-4D97-AF65-F5344CB8AC3E}">
        <p14:creationId xmlns:p14="http://schemas.microsoft.com/office/powerpoint/2010/main" val="253903390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8956" y="2644170"/>
            <a:ext cx="8507895" cy="1569660"/>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This is the end of the lecture!</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I hope you enjoyed it.</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Thank You</a:t>
            </a:r>
            <a:endParaRPr lang="en-US" sz="3200" b="0" cap="none" spc="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endParaRPr>
          </a:p>
        </p:txBody>
      </p:sp>
    </p:spTree>
    <p:extLst>
      <p:ext uri="{BB962C8B-B14F-4D97-AF65-F5344CB8AC3E}">
        <p14:creationId xmlns:p14="http://schemas.microsoft.com/office/powerpoint/2010/main" val="3930731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782955"/>
          </a:xfrm>
        </p:spPr>
        <p:txBody>
          <a:bodyPr>
            <a:normAutofit/>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Degree of a r</a:t>
            </a:r>
            <a:r>
              <a:rPr lang="en-US" sz="2400" b="1" i="0" dirty="0">
                <a:solidFill>
                  <a:srgbClr val="222222"/>
                </a:solidFill>
                <a:effectLst/>
                <a:latin typeface="Arial" panose="020B0604020202020204" pitchFamily="34" charset="0"/>
                <a:cs typeface="Arial" panose="020B0604020202020204" pitchFamily="34" charset="0"/>
              </a:rPr>
              <a:t>elationship Set: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number of different entity sets participating in a relationship set is called as degree of a relationship set.</a:t>
            </a:r>
          </a:p>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2. </a:t>
            </a:r>
            <a:r>
              <a:rPr lang="en-US" sz="2400" dirty="0">
                <a:solidFill>
                  <a:srgbClr val="FF0000"/>
                </a:solidFill>
                <a:latin typeface="Arial" panose="020B0604020202020204" pitchFamily="34" charset="0"/>
                <a:cs typeface="Arial" panose="020B0604020202020204" pitchFamily="34" charset="0"/>
              </a:rPr>
              <a:t>n-</a:t>
            </a:r>
            <a:r>
              <a:rPr lang="en-US" sz="2400" dirty="0" err="1">
                <a:solidFill>
                  <a:srgbClr val="FF0000"/>
                </a:solidFill>
                <a:latin typeface="Arial" panose="020B0604020202020204" pitchFamily="34" charset="0"/>
                <a:cs typeface="Arial" panose="020B0604020202020204" pitchFamily="34" charset="0"/>
              </a:rPr>
              <a:t>ary</a:t>
            </a:r>
            <a:r>
              <a:rPr lang="en-US" sz="2400" dirty="0">
                <a:solidFill>
                  <a:srgbClr val="FF0000"/>
                </a:solidFill>
                <a:latin typeface="Arial" panose="020B0604020202020204" pitchFamily="34" charset="0"/>
                <a:cs typeface="Arial" panose="020B0604020202020204" pitchFamily="34" charset="0"/>
              </a:rPr>
              <a:t> Relationship </a:t>
            </a:r>
            <a:r>
              <a:rPr lang="en-US" sz="2400" dirty="0">
                <a:solidFill>
                  <a:schemeClr val="tx1"/>
                </a:solidFill>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When there are n entities set participating in a relation, the relationship is called as n-</a:t>
            </a:r>
            <a:r>
              <a:rPr lang="en-US" sz="2400" dirty="0" err="1">
                <a:solidFill>
                  <a:schemeClr val="tx1"/>
                </a:solidFill>
                <a:latin typeface="Arial" panose="020B0604020202020204" pitchFamily="34" charset="0"/>
                <a:cs typeface="Arial" panose="020B0604020202020204" pitchFamily="34" charset="0"/>
              </a:rPr>
              <a:t>ary</a:t>
            </a:r>
            <a:r>
              <a:rPr lang="en-US" sz="2400" dirty="0">
                <a:solidFill>
                  <a:schemeClr val="tx1"/>
                </a:solidFill>
                <a:latin typeface="Arial" panose="020B0604020202020204" pitchFamily="34" charset="0"/>
                <a:cs typeface="Arial" panose="020B0604020202020204" pitchFamily="34" charset="0"/>
              </a:rPr>
              <a:t> relationship.</a:t>
            </a:r>
          </a:p>
        </p:txBody>
      </p:sp>
      <p:pic>
        <p:nvPicPr>
          <p:cNvPr id="14338" name="Picture 2" descr="What is the degree of relation in DBMS?">
            <a:extLst>
              <a:ext uri="{FF2B5EF4-FFF2-40B4-BE49-F238E27FC236}">
                <a16:creationId xmlns="" xmlns:a16="http://schemas.microsoft.com/office/drawing/2014/main" id="{3A11628B-EF14-4C0F-A071-374192262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295" y="3922642"/>
            <a:ext cx="7040798" cy="225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84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3816626"/>
          </a:xfrm>
        </p:spPr>
        <p:txBody>
          <a:bodyPr>
            <a:normAutofit/>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number of times an entity of an entity set participates in a relationship set is known as cardinality.</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Cardinality can be of different types:</a:t>
            </a:r>
          </a:p>
          <a:p>
            <a:pPr marL="800089" lvl="1" indent="-342900" algn="just">
              <a:buClr>
                <a:schemeClr val="tx1"/>
              </a:buClr>
              <a:buSzPct val="71000"/>
              <a:buFont typeface="Wingdings" panose="05000000000000000000" pitchFamily="2" charset="2"/>
              <a:buChar char="Ø"/>
            </a:pPr>
            <a:r>
              <a:rPr lang="en-US" sz="2200" i="0" dirty="0">
                <a:solidFill>
                  <a:srgbClr val="222222"/>
                </a:solidFill>
                <a:effectLst/>
                <a:latin typeface="Arial" panose="020B0604020202020204" pitchFamily="34" charset="0"/>
                <a:cs typeface="Arial" panose="020B0604020202020204" pitchFamily="34" charset="0"/>
              </a:rPr>
              <a:t>One-to-one</a:t>
            </a:r>
          </a:p>
          <a:p>
            <a:pPr marL="800089" lvl="1" indent="-342900" algn="just">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Many-to-one</a:t>
            </a:r>
          </a:p>
          <a:p>
            <a:pPr marL="800089" lvl="1" indent="-342900" algn="just">
              <a:buClr>
                <a:schemeClr val="tx1"/>
              </a:buClr>
              <a:buSzPct val="71000"/>
              <a:buFont typeface="Wingdings" panose="05000000000000000000" pitchFamily="2" charset="2"/>
              <a:buChar char="Ø"/>
            </a:pPr>
            <a:r>
              <a:rPr lang="en-US" sz="2200" i="0" dirty="0">
                <a:solidFill>
                  <a:srgbClr val="222222"/>
                </a:solidFill>
                <a:effectLst/>
                <a:latin typeface="Arial" panose="020B0604020202020204" pitchFamily="34" charset="0"/>
                <a:cs typeface="Arial" panose="020B0604020202020204" pitchFamily="34" charset="0"/>
              </a:rPr>
              <a:t>Many-to-many</a:t>
            </a:r>
          </a:p>
          <a:p>
            <a:pPr marL="342900" indent="-342900" algn="just">
              <a:buClr>
                <a:schemeClr val="tx1"/>
              </a:buClr>
              <a:buSzPct val="71000"/>
              <a:buFont typeface="Wingdings" panose="05000000000000000000" pitchFamily="2" charset="2"/>
              <a:buChar char="v"/>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160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411896"/>
          </a:xfrm>
        </p:spPr>
        <p:txBody>
          <a:bodyPr>
            <a:normAutofit fontScale="92500" lnSpcReduction="2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1. One to one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When each entity in each entity set can take part only once in the relationship, the cardinality is one to one.</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Let us assume that a male can marry to one female and a female can marry to one male. So the relationship will be one to one.</a:t>
            </a:r>
            <a:endParaRPr lang="en-US" sz="2400" i="0" dirty="0">
              <a:solidFill>
                <a:srgbClr val="222222"/>
              </a:solidFill>
              <a:effectLst/>
              <a:latin typeface="Arial" panose="020B0604020202020204" pitchFamily="34" charset="0"/>
              <a:cs typeface="Arial" panose="020B0604020202020204" pitchFamily="34" charset="0"/>
            </a:endParaRPr>
          </a:p>
          <a:p>
            <a:pPr marL="342900" indent="-342900" algn="just">
              <a:buClr>
                <a:schemeClr val="tx1"/>
              </a:buClr>
              <a:buSzPct val="71000"/>
              <a:buFont typeface="Wingdings" panose="05000000000000000000" pitchFamily="2" charset="2"/>
              <a:buChar char="v"/>
            </a:pPr>
            <a:endParaRPr lang="en-US" sz="2400" dirty="0">
              <a:solidFill>
                <a:schemeClr val="tx1"/>
              </a:solidFill>
              <a:latin typeface="Arial" panose="020B0604020202020204" pitchFamily="34" charset="0"/>
              <a:cs typeface="Arial" panose="020B0604020202020204" pitchFamily="34" charset="0"/>
            </a:endParaRPr>
          </a:p>
        </p:txBody>
      </p:sp>
      <p:pic>
        <p:nvPicPr>
          <p:cNvPr id="15362" name="Picture 2">
            <a:extLst>
              <a:ext uri="{FF2B5EF4-FFF2-40B4-BE49-F238E27FC236}">
                <a16:creationId xmlns="" xmlns:a16="http://schemas.microsoft.com/office/drawing/2014/main" id="{ECCF6CA6-6DFD-4117-9BAD-5A7F3A83F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626" y="3686345"/>
            <a:ext cx="64405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916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8"/>
            <a:ext cx="8094254" cy="1351722"/>
          </a:xfrm>
        </p:spPr>
        <p:txBody>
          <a:bodyPr>
            <a:normAutofit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1. One to one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Using Sets, it can be represented as:</a:t>
            </a:r>
          </a:p>
        </p:txBody>
      </p:sp>
      <p:pic>
        <p:nvPicPr>
          <p:cNvPr id="17410" name="Picture 2">
            <a:extLst>
              <a:ext uri="{FF2B5EF4-FFF2-40B4-BE49-F238E27FC236}">
                <a16:creationId xmlns="" xmlns:a16="http://schemas.microsoft.com/office/drawing/2014/main" id="{DF68FA4E-AAAC-4CAA-8313-0CD55FD1E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923" y="2491410"/>
            <a:ext cx="730567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954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6"/>
            <a:ext cx="8094254" cy="3366053"/>
          </a:xfrm>
        </p:spPr>
        <p:txBody>
          <a:bodyPr>
            <a:normAutofit fontScale="85000"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2. Many to one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When entities in one entity set can take part only once in the relationship set and entities in other entity set can take part more than once in the relationship set, cardinality is many to one.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Let us assume that a student can take only one course but one course can be taken by many students. So the cardinality will be n to 1.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It means that for one course there can be n students but for one student, there will be only one course.</a:t>
            </a:r>
            <a:endParaRPr lang="en-US" sz="2400" dirty="0">
              <a:solidFill>
                <a:schemeClr val="tx1"/>
              </a:solidFill>
              <a:latin typeface="Arial" panose="020B0604020202020204" pitchFamily="34" charset="0"/>
              <a:cs typeface="Arial" panose="020B0604020202020204" pitchFamily="34" charset="0"/>
            </a:endParaRPr>
          </a:p>
        </p:txBody>
      </p:sp>
      <p:pic>
        <p:nvPicPr>
          <p:cNvPr id="19458" name="Picture 2">
            <a:extLst>
              <a:ext uri="{FF2B5EF4-FFF2-40B4-BE49-F238E27FC236}">
                <a16:creationId xmlns="" xmlns:a16="http://schemas.microsoft.com/office/drawing/2014/main" id="{BC5CFD5D-37A5-4D2C-BDB5-58E71156E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4640500"/>
            <a:ext cx="7547021"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17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An Entity–relationship model (ER model) describes the structure of a database with the help of a diagram, which is known as Entity Relationship Diagram (ER Diagram).</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 An ER model is a design or blueprint of a database that can later be implemented as a database. The main components of E-R model are: entity set and relationship set.</a:t>
            </a:r>
          </a:p>
          <a:p>
            <a:pPr marL="457200" indent="-457200" algn="just">
              <a:buClr>
                <a:schemeClr val="tx1"/>
              </a:buClr>
              <a:buSzPct val="71000"/>
              <a:buFont typeface="Wingdings" panose="05000000000000000000" pitchFamily="2" charset="2"/>
              <a:buChar char="v"/>
            </a:pPr>
            <a:r>
              <a:rPr lang="en-US" sz="2400" b="0" i="0" dirty="0">
                <a:solidFill>
                  <a:srgbClr val="222426"/>
                </a:solidFill>
                <a:effectLst/>
                <a:latin typeface="Arial" panose="020B0604020202020204" pitchFamily="34" charset="0"/>
                <a:cs typeface="Arial" panose="020B0604020202020204" pitchFamily="34" charset="0"/>
              </a:rPr>
              <a:t>An ER diagram shows the relationship among entity sets. </a:t>
            </a:r>
          </a:p>
          <a:p>
            <a:pPr marL="457200" indent="-457200" algn="just">
              <a:buClr>
                <a:schemeClr val="tx1"/>
              </a:buClr>
              <a:buSzPct val="71000"/>
              <a:buFont typeface="Wingdings" panose="05000000000000000000" pitchFamily="2" charset="2"/>
              <a:buChar char="v"/>
            </a:pPr>
            <a:r>
              <a:rPr lang="en-US" sz="2400" b="0" i="0" dirty="0">
                <a:solidFill>
                  <a:srgbClr val="222426"/>
                </a:solidFill>
                <a:effectLst/>
                <a:latin typeface="Arial" panose="020B0604020202020204" pitchFamily="34" charset="0"/>
                <a:cs typeface="Arial" panose="020B0604020202020204" pitchFamily="34" charset="0"/>
              </a:rPr>
              <a:t>An entity set is a group of similar entities and these entities can have attributes. </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22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8"/>
            <a:ext cx="8094254" cy="1351722"/>
          </a:xfrm>
        </p:spPr>
        <p:txBody>
          <a:bodyPr>
            <a:normAutofit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2. Many to one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Using Sets, it can be represented as:</a:t>
            </a:r>
          </a:p>
        </p:txBody>
      </p:sp>
      <p:pic>
        <p:nvPicPr>
          <p:cNvPr id="18434" name="Picture 2">
            <a:extLst>
              <a:ext uri="{FF2B5EF4-FFF2-40B4-BE49-F238E27FC236}">
                <a16:creationId xmlns="" xmlns:a16="http://schemas.microsoft.com/office/drawing/2014/main" id="{B6881075-BDEE-45E5-A295-61E649120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466" y="2750446"/>
            <a:ext cx="7181850" cy="323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95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6"/>
            <a:ext cx="8094254" cy="3366053"/>
          </a:xfrm>
        </p:spPr>
        <p:txBody>
          <a:bodyPr>
            <a:normAutofit/>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3. Many to many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When entities in all entity sets can take part more than once in the relationship cardinality is many to many.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Let us assume that a student can take more than one course and one course can be taken by many students. So the relationship will be many to many.</a:t>
            </a:r>
            <a:endParaRPr lang="en-US" sz="2400" dirty="0">
              <a:solidFill>
                <a:schemeClr val="tx1"/>
              </a:solidFill>
              <a:latin typeface="Arial" panose="020B0604020202020204" pitchFamily="34" charset="0"/>
              <a:cs typeface="Arial" panose="020B0604020202020204" pitchFamily="34" charset="0"/>
            </a:endParaRPr>
          </a:p>
        </p:txBody>
      </p:sp>
      <p:pic>
        <p:nvPicPr>
          <p:cNvPr id="21506" name="Picture 2">
            <a:extLst>
              <a:ext uri="{FF2B5EF4-FFF2-40B4-BE49-F238E27FC236}">
                <a16:creationId xmlns="" xmlns:a16="http://schemas.microsoft.com/office/drawing/2014/main" id="{D5AE0228-71EE-4A8B-9ED7-1AF0F273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29" y="4332632"/>
            <a:ext cx="7531129"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6574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8"/>
            <a:ext cx="8094254" cy="1351722"/>
          </a:xfrm>
        </p:spPr>
        <p:txBody>
          <a:bodyPr>
            <a:normAutofit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3. Many to many –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Using Sets, it can be represented as:</a:t>
            </a:r>
          </a:p>
        </p:txBody>
      </p:sp>
      <p:pic>
        <p:nvPicPr>
          <p:cNvPr id="20482" name="Picture 2">
            <a:extLst>
              <a:ext uri="{FF2B5EF4-FFF2-40B4-BE49-F238E27FC236}">
                <a16:creationId xmlns="" xmlns:a16="http://schemas.microsoft.com/office/drawing/2014/main" id="{105B8D3B-C3F5-4E8E-A872-F802CDCD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769" y="2835965"/>
            <a:ext cx="7181850" cy="340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8094254" cy="251791"/>
          </a:xfrm>
        </p:spPr>
        <p:txBody>
          <a:bodyPr>
            <a:normAutofit fontScale="55000" lnSpcReduction="2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Cardinality:</a:t>
            </a:r>
          </a:p>
        </p:txBody>
      </p:sp>
      <p:pic>
        <p:nvPicPr>
          <p:cNvPr id="28674" name="Picture 2">
            <a:extLst>
              <a:ext uri="{FF2B5EF4-FFF2-40B4-BE49-F238E27FC236}">
                <a16:creationId xmlns="" xmlns:a16="http://schemas.microsoft.com/office/drawing/2014/main" id="{4288F87C-EC2C-4140-93DB-3F33B9B2F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343" y="1391478"/>
            <a:ext cx="7990477" cy="532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91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5267926"/>
          </a:xfrm>
        </p:spPr>
        <p:txBody>
          <a:bodyPr>
            <a:normAutofit/>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Participation Constraint:</a:t>
            </a:r>
          </a:p>
          <a:p>
            <a:pPr marL="342900" indent="-342900" algn="l">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Participation Constraint is applied on the entity participating in the relationship set.</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1. Total Participation – </a:t>
            </a:r>
          </a:p>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Each entity in the entity set must participate in the relationship. If each student must enroll in a course, the participation of student will be total. Total participation is shown by double line in ER diagram.</a:t>
            </a:r>
          </a:p>
          <a:p>
            <a:pPr algn="just">
              <a:buClr>
                <a:schemeClr val="tx1"/>
              </a:buClr>
              <a:buSzPct val="71000"/>
            </a:pPr>
            <a:r>
              <a:rPr lang="en-US" sz="2400" b="1" dirty="0">
                <a:solidFill>
                  <a:srgbClr val="FF0000"/>
                </a:solidFill>
                <a:latin typeface="Arial" panose="020B0604020202020204" pitchFamily="34" charset="0"/>
                <a:cs typeface="Arial" panose="020B0604020202020204" pitchFamily="34" charset="0"/>
              </a:rPr>
              <a:t>2. Partial Participation – </a:t>
            </a:r>
          </a:p>
          <a:p>
            <a:pPr algn="just">
              <a:buClr>
                <a:schemeClr val="tx1"/>
              </a:buClr>
              <a:buSzPct val="71000"/>
            </a:pPr>
            <a:r>
              <a:rPr lang="en-US" sz="2400" dirty="0">
                <a:solidFill>
                  <a:schemeClr val="tx1"/>
                </a:solidFill>
                <a:latin typeface="Arial" panose="020B0604020202020204" pitchFamily="34" charset="0"/>
                <a:cs typeface="Arial" panose="020B0604020202020204" pitchFamily="34" charset="0"/>
              </a:rPr>
              <a:t>The entity in the entity set may or may NOT participate in the relationship. If some courses are not enrolled by any of the student, the participation of course will be partial.</a:t>
            </a:r>
          </a:p>
        </p:txBody>
      </p:sp>
    </p:spTree>
    <p:extLst>
      <p:ext uri="{BB962C8B-B14F-4D97-AF65-F5344CB8AC3E}">
        <p14:creationId xmlns:p14="http://schemas.microsoft.com/office/powerpoint/2010/main" val="3578595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093843"/>
          </a:xfrm>
        </p:spPr>
        <p:txBody>
          <a:bodyPr>
            <a:normAutofit/>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Participation Constraint:</a:t>
            </a:r>
            <a:endParaRPr lang="en-US" sz="2400" b="1" dirty="0">
              <a:solidFill>
                <a:srgbClr val="FF0000"/>
              </a:solidFill>
              <a:latin typeface="Arial" panose="020B0604020202020204" pitchFamily="34" charset="0"/>
              <a:cs typeface="Arial" panose="020B0604020202020204" pitchFamily="34" charset="0"/>
            </a:endParaRP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The diagram depicts the ‘Enrolled in’ relationship set with Student Entity set having total participation and Course Entity set having partial participation.</a:t>
            </a:r>
          </a:p>
          <a:p>
            <a:pPr marL="342900" indent="-342900" algn="just">
              <a:buClr>
                <a:schemeClr val="tx1"/>
              </a:buClr>
              <a:buSzPct val="71000"/>
              <a:buFont typeface="Wingdings" panose="05000000000000000000" pitchFamily="2" charset="2"/>
              <a:buChar char="v"/>
            </a:pPr>
            <a:endParaRPr lang="en-US" sz="2400" dirty="0">
              <a:solidFill>
                <a:srgbClr val="222222"/>
              </a:solidFill>
              <a:latin typeface="Arial" panose="020B0604020202020204" pitchFamily="34" charset="0"/>
              <a:cs typeface="Arial" panose="020B0604020202020204" pitchFamily="34" charset="0"/>
            </a:endParaRPr>
          </a:p>
        </p:txBody>
      </p:sp>
      <p:pic>
        <p:nvPicPr>
          <p:cNvPr id="22530" name="Picture 2">
            <a:extLst>
              <a:ext uri="{FF2B5EF4-FFF2-40B4-BE49-F238E27FC236}">
                <a16:creationId xmlns="" xmlns:a16="http://schemas.microsoft.com/office/drawing/2014/main" id="{8DF9935B-853A-45CE-A458-5B46AFCDD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340" y="3368292"/>
            <a:ext cx="6361043" cy="23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2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093843"/>
          </a:xfrm>
        </p:spPr>
        <p:txBody>
          <a:bodyPr>
            <a:normAutofit lnSpcReduction="1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Participation Constraint:</a:t>
            </a:r>
            <a:endParaRPr lang="en-US" sz="2400" b="1" dirty="0">
              <a:solidFill>
                <a:srgbClr val="FF0000"/>
              </a:solidFill>
              <a:latin typeface="Arial" panose="020B0604020202020204" pitchFamily="34" charset="0"/>
              <a:cs typeface="Arial" panose="020B0604020202020204" pitchFamily="34" charset="0"/>
            </a:endParaRP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Using set, it can be represented as</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Every student in Student Entity set is participating in relationship but there exists a course C4 which is not taking part in the relationship.</a:t>
            </a:r>
          </a:p>
        </p:txBody>
      </p:sp>
      <p:pic>
        <p:nvPicPr>
          <p:cNvPr id="24578" name="Picture 2">
            <a:extLst>
              <a:ext uri="{FF2B5EF4-FFF2-40B4-BE49-F238E27FC236}">
                <a16:creationId xmlns="" xmlns:a16="http://schemas.microsoft.com/office/drawing/2014/main" id="{F25FE844-37D7-4AB6-9987-3D37E108D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1408" y="3368292"/>
            <a:ext cx="5830957" cy="286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072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6"/>
            <a:ext cx="8094254" cy="3922643"/>
          </a:xfrm>
        </p:spPr>
        <p:txBody>
          <a:bodyPr>
            <a:normAutofit fontScale="62500" lnSpcReduction="20000"/>
          </a:bodyPr>
          <a:lstStyle/>
          <a:p>
            <a:pPr algn="l">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Weak Entity Type and Identifying Relationship:</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An entity type has a key attribute which uniquely identifies each entity in the entity set.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But there exists some entity type for which key attribute can’t be defined. These are called Weak Entity type.</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For example, A company may store the information of dependents (Parents, Children, Spouse) of an Employee.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But the dependents don’t have existence without the employee. So Dependent will be weak entity type and Employee will be Identifying Entity type for Dependent.</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A weak entity type is represented by a double rectangle.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The participation of weak entity type is always total.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The relationship between weak entity type and its identifying strong entity type is called identifying relationship and it is represented by double diamond.</a:t>
            </a:r>
          </a:p>
        </p:txBody>
      </p:sp>
      <p:pic>
        <p:nvPicPr>
          <p:cNvPr id="25602" name="Picture 2">
            <a:extLst>
              <a:ext uri="{FF2B5EF4-FFF2-40B4-BE49-F238E27FC236}">
                <a16:creationId xmlns="" xmlns:a16="http://schemas.microsoft.com/office/drawing/2014/main" id="{92925BD9-F86D-4CFB-8604-A74A44205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895" y="4973906"/>
            <a:ext cx="6314661" cy="14888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 xmlns:a16="http://schemas.microsoft.com/office/drawing/2014/main" id="{57525C78-E511-430A-92B3-33C6B9AE98C3}"/>
              </a:ext>
            </a:extLst>
          </p:cNvPr>
          <p:cNvCxnSpPr>
            <a:cxnSpLocks/>
          </p:cNvCxnSpPr>
          <p:nvPr/>
        </p:nvCxnSpPr>
        <p:spPr>
          <a:xfrm>
            <a:off x="6042992" y="5771322"/>
            <a:ext cx="88789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82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6"/>
            <a:ext cx="8094254" cy="1828801"/>
          </a:xfrm>
        </p:spPr>
        <p:txBody>
          <a:bodyPr>
            <a:normAutofit lnSpcReduction="1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Role indicator</a:t>
            </a:r>
            <a:r>
              <a:rPr lang="en-US" sz="2400" b="1" i="0" dirty="0">
                <a:solidFill>
                  <a:srgbClr val="222222"/>
                </a:solidFill>
                <a:effectLst/>
                <a:latin typeface="Arial" panose="020B0604020202020204" pitchFamily="34" charset="0"/>
                <a:cs typeface="Arial" panose="020B0604020202020204" pitchFamily="34" charset="0"/>
              </a:rPr>
              <a:t>:</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If an entity set plays more than one role, role indicators describe the different purpose in the relationship.</a:t>
            </a:r>
          </a:p>
        </p:txBody>
      </p:sp>
      <p:pic>
        <p:nvPicPr>
          <p:cNvPr id="27650" name="Picture 2">
            <a:extLst>
              <a:ext uri="{FF2B5EF4-FFF2-40B4-BE49-F238E27FC236}">
                <a16:creationId xmlns="" xmlns:a16="http://schemas.microsoft.com/office/drawing/2014/main" id="{C8CDA74A-0129-4916-9192-146EC2CD2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757" y="2796209"/>
            <a:ext cx="7812064" cy="306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1026" name="Picture 2" descr="16 &#10;ENTITY-RELATIONSHIP DIAGRAMS &#10; Crow’s foot notation: A type of cardinality notation. It is &#10;called crow's foot notati...">
            <a:extLst>
              <a:ext uri="{FF2B5EF4-FFF2-40B4-BE49-F238E27FC236}">
                <a16:creationId xmlns="" xmlns:a16="http://schemas.microsoft.com/office/drawing/2014/main" id="{EBC041E0-3D10-472E-ADE8-701A048B4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004925"/>
            <a:ext cx="8094253" cy="540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6086642" cy="4990657"/>
          </a:xfrm>
        </p:spPr>
        <p:txBody>
          <a:bodyPr>
            <a:normAutofit fontScale="92500"/>
          </a:bodyPr>
          <a:lstStyle/>
          <a:p>
            <a:pPr algn="just">
              <a:buClr>
                <a:schemeClr val="tx1"/>
              </a:buClr>
              <a:buSzPct val="71000"/>
            </a:pPr>
            <a:r>
              <a:rPr lang="en-US" sz="2400" i="0" dirty="0">
                <a:solidFill>
                  <a:srgbClr val="222222"/>
                </a:solidFill>
                <a:effectLst/>
                <a:latin typeface="Arial" panose="020B0604020202020204" pitchFamily="34" charset="0"/>
                <a:cs typeface="Arial" panose="020B0604020202020204" pitchFamily="34" charset="0"/>
              </a:rPr>
              <a:t>1. </a:t>
            </a:r>
            <a:r>
              <a:rPr lang="en-US" sz="2400" b="1" i="0" dirty="0">
                <a:solidFill>
                  <a:srgbClr val="222222"/>
                </a:solidFill>
                <a:effectLst/>
                <a:latin typeface="Arial" panose="020B0604020202020204" pitchFamily="34" charset="0"/>
                <a:cs typeface="Arial" panose="020B0604020202020204" pitchFamily="34" charset="0"/>
              </a:rPr>
              <a:t>Entity, Entity Type, Entity Set :</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An Entity may be an object with a physical existence - a particular person, car, house, or employee – or it may be an object with a conceptual existence – a company, a job, or a university course.</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An Entity is an object of Entity Type and set of all entities is called as entity set. </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Example,</a:t>
            </a:r>
            <a:r>
              <a:rPr lang="en-US" sz="2400" i="0" dirty="0">
                <a:solidFill>
                  <a:srgbClr val="222222"/>
                </a:solidFill>
                <a:effectLst/>
                <a:latin typeface="Arial" panose="020B0604020202020204" pitchFamily="34" charset="0"/>
                <a:cs typeface="Arial" panose="020B0604020202020204" pitchFamily="34" charset="0"/>
              </a:rPr>
              <a:t> E1 is an entity having Entity Type Student and set of all students is called Entity Set.</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In E-R diagram, Entity is represented by a rectangle.</a:t>
            </a:r>
            <a:endParaRPr lang="en-US" sz="2400" dirty="0">
              <a:solidFill>
                <a:schemeClr val="tx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 xmlns:a16="http://schemas.microsoft.com/office/drawing/2014/main" id="{252145E6-1E2A-4E4C-A17F-34E741796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0711" y="1362075"/>
            <a:ext cx="1955110" cy="3965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75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2054" name="Picture 6" descr="Technical Programming and Design: Biological database PublicHouse  visualized with MySQL Workbench">
            <a:extLst>
              <a:ext uri="{FF2B5EF4-FFF2-40B4-BE49-F238E27FC236}">
                <a16:creationId xmlns="" xmlns:a16="http://schemas.microsoft.com/office/drawing/2014/main" id="{5984F651-EA54-45DE-B6BB-BD0B201DB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179444"/>
            <a:ext cx="8094254" cy="475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43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pic>
        <p:nvPicPr>
          <p:cNvPr id="3074" name="Picture 2" descr="SUMMARY OF SYMBOLS USED IN E-R NOTATION &#10;Crows feet notation &#10; ">
            <a:extLst>
              <a:ext uri="{FF2B5EF4-FFF2-40B4-BE49-F238E27FC236}">
                <a16:creationId xmlns="" xmlns:a16="http://schemas.microsoft.com/office/drawing/2014/main" id="{A1D67B4E-4926-4DAE-AD43-96774E3C1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147762"/>
            <a:ext cx="8193737"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364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7" name="Picture 6">
            <a:extLst>
              <a:ext uri="{FF2B5EF4-FFF2-40B4-BE49-F238E27FC236}">
                <a16:creationId xmlns="" xmlns:a16="http://schemas.microsoft.com/office/drawing/2014/main" id="{C5AF6ECA-1549-4BBE-8510-22F87EEF89F5}"/>
              </a:ext>
            </a:extLst>
          </p:cNvPr>
          <p:cNvPicPr>
            <a:picLocks noChangeAspect="1"/>
          </p:cNvPicPr>
          <p:nvPr/>
        </p:nvPicPr>
        <p:blipFill>
          <a:blip r:embed="rId3"/>
          <a:stretch>
            <a:fillRect/>
          </a:stretch>
        </p:blipFill>
        <p:spPr>
          <a:xfrm>
            <a:off x="1281567" y="1055693"/>
            <a:ext cx="8094254" cy="4938188"/>
          </a:xfrm>
          <a:prstGeom prst="rect">
            <a:avLst/>
          </a:prstGeom>
        </p:spPr>
      </p:pic>
    </p:spTree>
    <p:extLst>
      <p:ext uri="{BB962C8B-B14F-4D97-AF65-F5344CB8AC3E}">
        <p14:creationId xmlns:p14="http://schemas.microsoft.com/office/powerpoint/2010/main" val="132557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Model</a:t>
            </a:r>
            <a:endParaRPr lang="en-US" sz="2800" dirty="0">
              <a:solidFill>
                <a:schemeClr val="bg1"/>
              </a:solidFill>
            </a:endParaRPr>
          </a:p>
        </p:txBody>
      </p:sp>
      <p:pic>
        <p:nvPicPr>
          <p:cNvPr id="5" name="Picture 4">
            <a:extLst>
              <a:ext uri="{FF2B5EF4-FFF2-40B4-BE49-F238E27FC236}">
                <a16:creationId xmlns="" xmlns:a16="http://schemas.microsoft.com/office/drawing/2014/main" id="{971741ED-FD6D-4614-BE4D-35AA068A2B5A}"/>
              </a:ext>
            </a:extLst>
          </p:cNvPr>
          <p:cNvPicPr>
            <a:picLocks noChangeAspect="1"/>
          </p:cNvPicPr>
          <p:nvPr/>
        </p:nvPicPr>
        <p:blipFill>
          <a:blip r:embed="rId3"/>
          <a:stretch>
            <a:fillRect/>
          </a:stretch>
        </p:blipFill>
        <p:spPr>
          <a:xfrm>
            <a:off x="1281567" y="1135620"/>
            <a:ext cx="8094254" cy="5169856"/>
          </a:xfrm>
          <a:prstGeom prst="rect">
            <a:avLst/>
          </a:prstGeom>
        </p:spPr>
      </p:pic>
    </p:spTree>
    <p:extLst>
      <p:ext uri="{BB962C8B-B14F-4D97-AF65-F5344CB8AC3E}">
        <p14:creationId xmlns:p14="http://schemas.microsoft.com/office/powerpoint/2010/main" val="3862255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pic>
        <p:nvPicPr>
          <p:cNvPr id="6" name="Picture 5">
            <a:extLst>
              <a:ext uri="{FF2B5EF4-FFF2-40B4-BE49-F238E27FC236}">
                <a16:creationId xmlns="" xmlns:a16="http://schemas.microsoft.com/office/drawing/2014/main" id="{4958C4E3-736E-49EF-A27F-16A1EF0B05D1}"/>
              </a:ext>
            </a:extLst>
          </p:cNvPr>
          <p:cNvPicPr>
            <a:picLocks noChangeAspect="1"/>
          </p:cNvPicPr>
          <p:nvPr/>
        </p:nvPicPr>
        <p:blipFill>
          <a:blip r:embed="rId3"/>
          <a:stretch>
            <a:fillRect/>
          </a:stretch>
        </p:blipFill>
        <p:spPr>
          <a:xfrm>
            <a:off x="1281567" y="1065480"/>
            <a:ext cx="8094254" cy="5169856"/>
          </a:xfrm>
          <a:prstGeom prst="rect">
            <a:avLst/>
          </a:prstGeom>
        </p:spPr>
      </p:pic>
    </p:spTree>
    <p:extLst>
      <p:ext uri="{BB962C8B-B14F-4D97-AF65-F5344CB8AC3E}">
        <p14:creationId xmlns:p14="http://schemas.microsoft.com/office/powerpoint/2010/main" val="1265742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69" name="Picture 68">
            <a:extLst>
              <a:ext uri="{FF2B5EF4-FFF2-40B4-BE49-F238E27FC236}">
                <a16:creationId xmlns="" xmlns:a16="http://schemas.microsoft.com/office/drawing/2014/main" id="{22806114-97D3-4F6E-BD30-0C98FAA91BA8}"/>
              </a:ext>
            </a:extLst>
          </p:cNvPr>
          <p:cNvPicPr>
            <a:picLocks noChangeAspect="1"/>
          </p:cNvPicPr>
          <p:nvPr/>
        </p:nvPicPr>
        <p:blipFill>
          <a:blip r:embed="rId3"/>
          <a:stretch>
            <a:fillRect/>
          </a:stretch>
        </p:blipFill>
        <p:spPr>
          <a:xfrm>
            <a:off x="1281568" y="1237757"/>
            <a:ext cx="8094254" cy="5169856"/>
          </a:xfrm>
          <a:prstGeom prst="rect">
            <a:avLst/>
          </a:prstGeom>
        </p:spPr>
      </p:pic>
    </p:spTree>
    <p:extLst>
      <p:ext uri="{BB962C8B-B14F-4D97-AF65-F5344CB8AC3E}">
        <p14:creationId xmlns:p14="http://schemas.microsoft.com/office/powerpoint/2010/main" val="976717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5" name="Picture 4">
            <a:extLst>
              <a:ext uri="{FF2B5EF4-FFF2-40B4-BE49-F238E27FC236}">
                <a16:creationId xmlns="" xmlns:a16="http://schemas.microsoft.com/office/drawing/2014/main" id="{AFAE90F2-1EE3-4989-AE46-37080B7777A9}"/>
              </a:ext>
            </a:extLst>
          </p:cNvPr>
          <p:cNvPicPr>
            <a:picLocks noChangeAspect="1"/>
          </p:cNvPicPr>
          <p:nvPr/>
        </p:nvPicPr>
        <p:blipFill>
          <a:blip r:embed="rId3"/>
          <a:stretch>
            <a:fillRect/>
          </a:stretch>
        </p:blipFill>
        <p:spPr>
          <a:xfrm>
            <a:off x="1281567" y="1237757"/>
            <a:ext cx="8094254" cy="5169856"/>
          </a:xfrm>
          <a:prstGeom prst="rect">
            <a:avLst/>
          </a:prstGeom>
        </p:spPr>
      </p:pic>
    </p:spTree>
    <p:extLst>
      <p:ext uri="{BB962C8B-B14F-4D97-AF65-F5344CB8AC3E}">
        <p14:creationId xmlns:p14="http://schemas.microsoft.com/office/powerpoint/2010/main" val="3502415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pic>
        <p:nvPicPr>
          <p:cNvPr id="38" name="Picture 37">
            <a:extLst>
              <a:ext uri="{FF2B5EF4-FFF2-40B4-BE49-F238E27FC236}">
                <a16:creationId xmlns="" xmlns:a16="http://schemas.microsoft.com/office/drawing/2014/main" id="{EB3472EA-D48A-4657-8835-462A2F641C2A}"/>
              </a:ext>
            </a:extLst>
          </p:cNvPr>
          <p:cNvPicPr>
            <a:picLocks noChangeAspect="1"/>
          </p:cNvPicPr>
          <p:nvPr/>
        </p:nvPicPr>
        <p:blipFill>
          <a:blip r:embed="rId3"/>
          <a:stretch>
            <a:fillRect/>
          </a:stretch>
        </p:blipFill>
        <p:spPr>
          <a:xfrm>
            <a:off x="1281568" y="1144992"/>
            <a:ext cx="8094254" cy="5169856"/>
          </a:xfrm>
          <a:prstGeom prst="rect">
            <a:avLst/>
          </a:prstGeom>
        </p:spPr>
      </p:pic>
    </p:spTree>
    <p:extLst>
      <p:ext uri="{BB962C8B-B14F-4D97-AF65-F5344CB8AC3E}">
        <p14:creationId xmlns:p14="http://schemas.microsoft.com/office/powerpoint/2010/main" val="256498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2.3 E-R Model</a:t>
            </a:r>
          </a:p>
        </p:txBody>
      </p:sp>
      <p:sp>
        <p:nvSpPr>
          <p:cNvPr id="3" name="Subtitle 2"/>
          <p:cNvSpPr>
            <a:spLocks noGrp="1"/>
          </p:cNvSpPr>
          <p:nvPr>
            <p:ph type="subTitle" idx="1"/>
          </p:nvPr>
        </p:nvSpPr>
        <p:spPr>
          <a:xfrm>
            <a:off x="1281567" y="1139686"/>
            <a:ext cx="8094254" cy="344557"/>
          </a:xfrm>
        </p:spPr>
        <p:txBody>
          <a:bodyPr>
            <a:normAutofit fontScale="70000" lnSpcReduction="2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Example : </a:t>
            </a:r>
            <a:r>
              <a:rPr lang="en-US" sz="2900" dirty="0">
                <a:solidFill>
                  <a:srgbClr val="222222"/>
                </a:solidFill>
                <a:latin typeface="Arial" panose="020B0604020202020204" pitchFamily="34" charset="0"/>
                <a:cs typeface="Arial" panose="020B0604020202020204" pitchFamily="34" charset="0"/>
              </a:rPr>
              <a:t>E-R diagram of Banking Enterprises.</a:t>
            </a:r>
          </a:p>
        </p:txBody>
      </p:sp>
      <p:pic>
        <p:nvPicPr>
          <p:cNvPr id="4100" name="Picture 4" descr="DR_2578] Er Diagram Dbms Ppt Free Diagram">
            <a:extLst>
              <a:ext uri="{FF2B5EF4-FFF2-40B4-BE49-F238E27FC236}">
                <a16:creationId xmlns="" xmlns:a16="http://schemas.microsoft.com/office/drawing/2014/main" id="{EA665891-D265-45C6-A33B-BC353975D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484243"/>
            <a:ext cx="8094253"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366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 </a:t>
            </a:r>
          </a:p>
        </p:txBody>
      </p:sp>
      <p:sp>
        <p:nvSpPr>
          <p:cNvPr id="3" name="Subtitle 2"/>
          <p:cNvSpPr>
            <a:spLocks noGrp="1"/>
          </p:cNvSpPr>
          <p:nvPr>
            <p:ph type="subTitle" idx="1"/>
          </p:nvPr>
        </p:nvSpPr>
        <p:spPr>
          <a:xfrm>
            <a:off x="1281567" y="1139686"/>
            <a:ext cx="8094254" cy="4996071"/>
          </a:xfrm>
        </p:spPr>
        <p:txBody>
          <a:bodyPr>
            <a:normAutofit fontScale="77500" lnSpcReduction="2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Assignment :</a:t>
            </a:r>
          </a:p>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Practice ER Diagram Question – A Sample Solution</a:t>
            </a:r>
          </a:p>
          <a:p>
            <a:pPr algn="l">
              <a:buClr>
                <a:schemeClr val="tx1"/>
              </a:buClr>
              <a:buSzPct val="71000"/>
            </a:pPr>
            <a:r>
              <a:rPr lang="en-US" sz="2400" dirty="0">
                <a:solidFill>
                  <a:srgbClr val="222222"/>
                </a:solidFill>
                <a:latin typeface="Arial" panose="020B0604020202020204" pitchFamily="34" charset="0"/>
                <a:cs typeface="Arial" panose="020B0604020202020204" pitchFamily="34" charset="0"/>
              </a:rPr>
              <a:t>Suppose you are given the following requirements for a simple database for the National Cricket League (NCL):</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the NCL has many teams,</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each team has a name, a city, a coach, a captain, and a set of players,</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each player belongs to only one team,</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each player has a name, a position (such as left wing or goalie), a skill level, and a set of injury records,</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a team captain is also a player,</a:t>
            </a:r>
          </a:p>
          <a:p>
            <a:pPr marL="800089" lvl="1" indent="-342900" algn="l">
              <a:buClr>
                <a:schemeClr val="tx1"/>
              </a:buClr>
              <a:buSzPct val="71000"/>
              <a:buFont typeface="Wingdings" panose="05000000000000000000" pitchFamily="2" charset="2"/>
              <a:buChar char="Ø"/>
            </a:pPr>
            <a:r>
              <a:rPr lang="en-US" sz="2200" dirty="0">
                <a:solidFill>
                  <a:srgbClr val="222222"/>
                </a:solidFill>
                <a:latin typeface="Arial" panose="020B0604020202020204" pitchFamily="34" charset="0"/>
                <a:cs typeface="Arial" panose="020B0604020202020204" pitchFamily="34" charset="0"/>
              </a:rPr>
              <a:t>a game is played between two teams (referred to as </a:t>
            </a:r>
            <a:r>
              <a:rPr lang="en-US" sz="2200" dirty="0" err="1">
                <a:solidFill>
                  <a:srgbClr val="222222"/>
                </a:solidFill>
                <a:latin typeface="Arial" panose="020B0604020202020204" pitchFamily="34" charset="0"/>
                <a:cs typeface="Arial" panose="020B0604020202020204" pitchFamily="34" charset="0"/>
              </a:rPr>
              <a:t>host_team</a:t>
            </a:r>
            <a:r>
              <a:rPr lang="en-US" sz="2200" dirty="0">
                <a:solidFill>
                  <a:srgbClr val="222222"/>
                </a:solidFill>
                <a:latin typeface="Arial" panose="020B0604020202020204" pitchFamily="34" charset="0"/>
                <a:cs typeface="Arial" panose="020B0604020202020204" pitchFamily="34" charset="0"/>
              </a:rPr>
              <a:t> and </a:t>
            </a:r>
            <a:r>
              <a:rPr lang="en-US" sz="2200" dirty="0" err="1">
                <a:solidFill>
                  <a:srgbClr val="222222"/>
                </a:solidFill>
                <a:latin typeface="Arial" panose="020B0604020202020204" pitchFamily="34" charset="0"/>
                <a:cs typeface="Arial" panose="020B0604020202020204" pitchFamily="34" charset="0"/>
              </a:rPr>
              <a:t>guest_team</a:t>
            </a:r>
            <a:r>
              <a:rPr lang="en-US" sz="2200" dirty="0">
                <a:solidFill>
                  <a:srgbClr val="222222"/>
                </a:solidFill>
                <a:latin typeface="Arial" panose="020B0604020202020204" pitchFamily="34" charset="0"/>
                <a:cs typeface="Arial" panose="020B0604020202020204" pitchFamily="34" charset="0"/>
              </a:rPr>
              <a:t>) and has a date (such as </a:t>
            </a:r>
            <a:r>
              <a:rPr lang="en-US" sz="2200" dirty="0" err="1">
                <a:solidFill>
                  <a:srgbClr val="222222"/>
                </a:solidFill>
                <a:latin typeface="Arial" panose="020B0604020202020204" pitchFamily="34" charset="0"/>
                <a:cs typeface="Arial" panose="020B0604020202020204" pitchFamily="34" charset="0"/>
              </a:rPr>
              <a:t>OCt</a:t>
            </a:r>
            <a:r>
              <a:rPr lang="en-US" sz="2200" dirty="0">
                <a:solidFill>
                  <a:srgbClr val="222222"/>
                </a:solidFill>
                <a:latin typeface="Arial" panose="020B0604020202020204" pitchFamily="34" charset="0"/>
                <a:cs typeface="Arial" panose="020B0604020202020204" pitchFamily="34" charset="0"/>
              </a:rPr>
              <a:t> 3rd, 2020) and a score (such as 4 to 2).</a:t>
            </a:r>
          </a:p>
          <a:p>
            <a:pPr algn="l">
              <a:buClr>
                <a:schemeClr val="tx1"/>
              </a:buClr>
              <a:buSzPct val="71000"/>
            </a:pPr>
            <a:r>
              <a:rPr lang="en-US" sz="2400" dirty="0">
                <a:solidFill>
                  <a:srgbClr val="222222"/>
                </a:solidFill>
                <a:latin typeface="Arial" panose="020B0604020202020204" pitchFamily="34" charset="0"/>
                <a:cs typeface="Arial" panose="020B0604020202020204" pitchFamily="34" charset="0"/>
              </a:rPr>
              <a:t>Construct a clean and concise ER diagram for the NCL database. List your assumptions and clearly indicate the cardinality mappings as well as any role indicators in your ER diagram.</a:t>
            </a:r>
          </a:p>
        </p:txBody>
      </p:sp>
    </p:spTree>
    <p:extLst>
      <p:ext uri="{BB962C8B-B14F-4D97-AF65-F5344CB8AC3E}">
        <p14:creationId xmlns:p14="http://schemas.microsoft.com/office/powerpoint/2010/main" val="961911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5397529" cy="4990657"/>
          </a:xfrm>
        </p:spPr>
        <p:txBody>
          <a:bodyPr>
            <a:normAutofit/>
          </a:bodyPr>
          <a:lstStyle/>
          <a:p>
            <a:pPr algn="just">
              <a:buClr>
                <a:schemeClr val="tx1"/>
              </a:buClr>
              <a:buSzPct val="71000"/>
            </a:pPr>
            <a:r>
              <a:rPr lang="en-US" sz="2400" dirty="0">
                <a:solidFill>
                  <a:srgbClr val="222222"/>
                </a:solidFill>
                <a:latin typeface="Arial" panose="020B0604020202020204" pitchFamily="34" charset="0"/>
                <a:cs typeface="Arial" panose="020B0604020202020204" pitchFamily="34" charset="0"/>
              </a:rPr>
              <a:t>2. </a:t>
            </a:r>
            <a:r>
              <a:rPr lang="en-US" sz="2400" b="1" i="0" dirty="0">
                <a:solidFill>
                  <a:srgbClr val="222222"/>
                </a:solidFill>
                <a:effectLst/>
                <a:latin typeface="Arial" panose="020B0604020202020204" pitchFamily="34" charset="0"/>
                <a:cs typeface="Arial" panose="020B0604020202020204" pitchFamily="34" charset="0"/>
              </a:rPr>
              <a:t>Attribute(s):</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Attributes are the properties which define the entity type.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For example, </a:t>
            </a:r>
            <a:r>
              <a:rPr lang="en-US" sz="2400" i="0" dirty="0" err="1">
                <a:solidFill>
                  <a:srgbClr val="222222"/>
                </a:solidFill>
                <a:effectLst/>
                <a:latin typeface="Arial" panose="020B0604020202020204" pitchFamily="34" charset="0"/>
                <a:cs typeface="Arial" panose="020B0604020202020204" pitchFamily="34" charset="0"/>
              </a:rPr>
              <a:t>Roll_No</a:t>
            </a:r>
            <a:r>
              <a:rPr lang="en-US" sz="2400" i="0" dirty="0">
                <a:solidFill>
                  <a:srgbClr val="222222"/>
                </a:solidFill>
                <a:effectLst/>
                <a:latin typeface="Arial" panose="020B0604020202020204" pitchFamily="34" charset="0"/>
                <a:cs typeface="Arial" panose="020B0604020202020204" pitchFamily="34" charset="0"/>
              </a:rPr>
              <a:t>, Name, DOB, Age, Address, </a:t>
            </a:r>
            <a:r>
              <a:rPr lang="en-US" sz="2400" i="0" dirty="0" err="1">
                <a:solidFill>
                  <a:srgbClr val="222222"/>
                </a:solidFill>
                <a:effectLst/>
                <a:latin typeface="Arial" panose="020B0604020202020204" pitchFamily="34" charset="0"/>
                <a:cs typeface="Arial" panose="020B0604020202020204" pitchFamily="34" charset="0"/>
              </a:rPr>
              <a:t>Mobile_No</a:t>
            </a:r>
            <a:r>
              <a:rPr lang="en-US" sz="2400" i="0" dirty="0">
                <a:solidFill>
                  <a:srgbClr val="222222"/>
                </a:solidFill>
                <a:effectLst/>
                <a:latin typeface="Arial" panose="020B0604020202020204" pitchFamily="34" charset="0"/>
                <a:cs typeface="Arial" panose="020B0604020202020204" pitchFamily="34" charset="0"/>
              </a:rPr>
              <a:t> are the attributes which defines entity type Student.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In ER diagram, attribute is represented by an oval.</a:t>
            </a:r>
            <a:endParaRPr lang="en-US" sz="2400" dirty="0">
              <a:solidFill>
                <a:schemeClr val="tx1"/>
              </a:solidFill>
              <a:latin typeface="Arial" panose="020B0604020202020204" pitchFamily="34" charset="0"/>
              <a:cs typeface="Arial" panose="020B0604020202020204" pitchFamily="34" charset="0"/>
            </a:endParaRPr>
          </a:p>
        </p:txBody>
      </p:sp>
      <p:pic>
        <p:nvPicPr>
          <p:cNvPr id="3074" name="Picture 2">
            <a:extLst>
              <a:ext uri="{FF2B5EF4-FFF2-40B4-BE49-F238E27FC236}">
                <a16:creationId xmlns="" xmlns:a16="http://schemas.microsoft.com/office/drawing/2014/main" id="{0BC205BF-C069-455F-8F87-5CB3AEFF6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021" y="2172114"/>
            <a:ext cx="2209800" cy="125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849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 </a:t>
            </a:r>
          </a:p>
        </p:txBody>
      </p:sp>
      <p:sp>
        <p:nvSpPr>
          <p:cNvPr id="3" name="Subtitle 2"/>
          <p:cNvSpPr>
            <a:spLocks noGrp="1"/>
          </p:cNvSpPr>
          <p:nvPr>
            <p:ph type="subTitle" idx="1"/>
          </p:nvPr>
        </p:nvSpPr>
        <p:spPr>
          <a:xfrm>
            <a:off x="1281567" y="1139686"/>
            <a:ext cx="8094254" cy="768627"/>
          </a:xfrm>
        </p:spPr>
        <p:txBody>
          <a:bodyPr>
            <a:normAutofit fontScale="92500" lnSpcReduction="20000"/>
          </a:bodyPr>
          <a:lstStyle/>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Assignment :</a:t>
            </a:r>
          </a:p>
          <a:p>
            <a:pPr algn="l">
              <a:buClr>
                <a:schemeClr val="tx1"/>
              </a:buClr>
              <a:buSzPct val="71000"/>
            </a:pPr>
            <a:r>
              <a:rPr lang="en-US" sz="2400" b="1" dirty="0">
                <a:solidFill>
                  <a:srgbClr val="222222"/>
                </a:solidFill>
                <a:latin typeface="Arial" panose="020B0604020202020204" pitchFamily="34" charset="0"/>
                <a:cs typeface="Arial" panose="020B0604020202020204" pitchFamily="34" charset="0"/>
              </a:rPr>
              <a:t>Practice ER Diagram Question – A Sample Solution</a:t>
            </a:r>
          </a:p>
        </p:txBody>
      </p:sp>
      <p:pic>
        <p:nvPicPr>
          <p:cNvPr id="2052" name="Picture 4">
            <a:extLst>
              <a:ext uri="{FF2B5EF4-FFF2-40B4-BE49-F238E27FC236}">
                <a16:creationId xmlns="" xmlns:a16="http://schemas.microsoft.com/office/drawing/2014/main" id="{6B99466B-5B42-4606-A147-B5F866693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2043074"/>
            <a:ext cx="8094253" cy="436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8315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4990657"/>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endParaRPr lang="en-US" sz="2000" i="0" dirty="0">
              <a:solidFill>
                <a:srgbClr val="222222"/>
              </a:solidFill>
              <a:effectLst/>
              <a:latin typeface="arial" panose="020B0604020202020204" pitchFamily="34" charset="0"/>
            </a:endParaRP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A</a:t>
            </a:r>
            <a:r>
              <a:rPr lang="en-US" sz="2000" i="0" dirty="0">
                <a:solidFill>
                  <a:srgbClr val="222222"/>
                </a:solidFill>
                <a:effectLst/>
                <a:latin typeface="arial" panose="020B0604020202020204" pitchFamily="34" charset="0"/>
              </a:rPr>
              <a:t>s part of the Enhanced ER Model, along with other improvements, three new concepts were added to the existing ER Model, they were:</a:t>
            </a:r>
          </a:p>
          <a:p>
            <a:pPr marL="914389" lvl="1" indent="-457200" algn="just">
              <a:buClr>
                <a:schemeClr val="tx1"/>
              </a:buClr>
              <a:buSzPct val="71000"/>
              <a:buFont typeface="Wingdings" panose="05000000000000000000" pitchFamily="2" charset="2"/>
              <a:buChar char="v"/>
            </a:pPr>
            <a:r>
              <a:rPr lang="en-US" sz="2000" i="0" dirty="0">
                <a:solidFill>
                  <a:srgbClr val="222222"/>
                </a:solidFill>
                <a:effectLst/>
                <a:latin typeface="arial" panose="020B0604020202020204" pitchFamily="34" charset="0"/>
              </a:rPr>
              <a:t>Generalization</a:t>
            </a:r>
          </a:p>
          <a:p>
            <a:pPr marL="914389" lvl="1" indent="-457200" algn="just">
              <a:buClr>
                <a:schemeClr val="tx1"/>
              </a:buClr>
              <a:buSzPct val="71000"/>
              <a:buFont typeface="Wingdings" panose="05000000000000000000" pitchFamily="2" charset="2"/>
              <a:buChar char="v"/>
            </a:pPr>
            <a:r>
              <a:rPr lang="en-US" sz="2000" i="0" dirty="0">
                <a:solidFill>
                  <a:srgbClr val="222222"/>
                </a:solidFill>
                <a:effectLst/>
                <a:latin typeface="arial" panose="020B0604020202020204" pitchFamily="34" charset="0"/>
              </a:rPr>
              <a:t>Specialization</a:t>
            </a:r>
          </a:p>
          <a:p>
            <a:pPr marL="914389" lvl="1" indent="-457200" algn="just">
              <a:buClr>
                <a:schemeClr val="tx1"/>
              </a:buClr>
              <a:buSzPct val="71000"/>
              <a:buFont typeface="Wingdings" panose="05000000000000000000" pitchFamily="2" charset="2"/>
              <a:buChar char="v"/>
            </a:pPr>
            <a:r>
              <a:rPr lang="en-US" sz="2000" i="0" dirty="0">
                <a:solidFill>
                  <a:srgbClr val="222222"/>
                </a:solidFill>
                <a:effectLst/>
                <a:latin typeface="arial" panose="020B0604020202020204" pitchFamily="34" charset="0"/>
              </a:rPr>
              <a:t>Aggregation</a:t>
            </a:r>
          </a:p>
          <a:p>
            <a:pPr marL="457200" indent="-457200" algn="just">
              <a:buClr>
                <a:schemeClr val="tx1"/>
              </a:buClr>
              <a:buSzPct val="71000"/>
              <a:buFont typeface="Wingdings" panose="05000000000000000000" pitchFamily="2" charset="2"/>
              <a:buChar char="v"/>
            </a:pPr>
            <a:r>
              <a:rPr lang="en-US" sz="2000" i="0" dirty="0">
                <a:solidFill>
                  <a:srgbClr val="222222"/>
                </a:solidFill>
                <a:effectLst/>
                <a:latin typeface="arial" panose="020B0604020202020204" pitchFamily="34" charset="0"/>
              </a:rPr>
              <a:t>Let's understand what they are, and why were they added to the existing ER Model</a:t>
            </a:r>
          </a:p>
        </p:txBody>
      </p:sp>
    </p:spTree>
    <p:extLst>
      <p:ext uri="{BB962C8B-B14F-4D97-AF65-F5344CB8AC3E}">
        <p14:creationId xmlns:p14="http://schemas.microsoft.com/office/powerpoint/2010/main" val="3092528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4990657"/>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endParaRPr lang="en-US" sz="2000" i="0" dirty="0">
              <a:solidFill>
                <a:srgbClr val="222222"/>
              </a:solidFill>
              <a:effectLst/>
              <a:latin typeface="arial" panose="020B0604020202020204" pitchFamily="34" charset="0"/>
            </a:endParaRPr>
          </a:p>
          <a:p>
            <a:pPr algn="just">
              <a:buClr>
                <a:schemeClr val="tx1"/>
              </a:buClr>
              <a:buSzPct val="71000"/>
            </a:pPr>
            <a:r>
              <a:rPr lang="en-US" sz="2000" dirty="0">
                <a:solidFill>
                  <a:srgbClr val="FF0000"/>
                </a:solidFill>
                <a:latin typeface="arial" panose="020B0604020202020204" pitchFamily="34" charset="0"/>
              </a:rPr>
              <a:t>1. Generalization</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Generalization is a bottom-up approach in which two lower level entities combine to form a higher level entity. </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In generalization, the higher level entity can also combine with other lower level entities to make further higher level entity.</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It's more like Superclass and Subclass system, but the only difference is the approach, which is bottom-up. </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Hence, entities are combined to form a more generalized entity, in other words, sub-classes are combined to form a super-class.</a:t>
            </a:r>
            <a:endParaRPr lang="en-US" sz="20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0742826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2.3 E-R Model</a:t>
            </a:r>
          </a:p>
        </p:txBody>
      </p:sp>
      <p:sp>
        <p:nvSpPr>
          <p:cNvPr id="3" name="Subtitle 2"/>
          <p:cNvSpPr>
            <a:spLocks noGrp="1"/>
          </p:cNvSpPr>
          <p:nvPr>
            <p:ph type="subTitle" idx="1"/>
          </p:nvPr>
        </p:nvSpPr>
        <p:spPr>
          <a:xfrm>
            <a:off x="1281567" y="1139687"/>
            <a:ext cx="8094254" cy="1828800"/>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endParaRPr lang="en-US" sz="2000" i="0" dirty="0">
              <a:solidFill>
                <a:srgbClr val="222222"/>
              </a:solidFill>
              <a:effectLst/>
              <a:latin typeface="arial" panose="020B0604020202020204" pitchFamily="34" charset="0"/>
            </a:endParaRPr>
          </a:p>
          <a:p>
            <a:pPr algn="just">
              <a:buClr>
                <a:schemeClr val="tx1"/>
              </a:buClr>
              <a:buSzPct val="71000"/>
            </a:pPr>
            <a:r>
              <a:rPr lang="en-US" sz="2000" dirty="0">
                <a:solidFill>
                  <a:srgbClr val="FF0000"/>
                </a:solidFill>
                <a:latin typeface="arial" panose="020B0604020202020204" pitchFamily="34" charset="0"/>
              </a:rPr>
              <a:t>1. Generalization</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For example, Saving and Current account types entities can be generalized and an entity with name Account can be created, which covers both.</a:t>
            </a:r>
          </a:p>
        </p:txBody>
      </p:sp>
      <p:pic>
        <p:nvPicPr>
          <p:cNvPr id="5122" name="Picture 2" descr="generalization in ER model">
            <a:extLst>
              <a:ext uri="{FF2B5EF4-FFF2-40B4-BE49-F238E27FC236}">
                <a16:creationId xmlns="" xmlns:a16="http://schemas.microsoft.com/office/drawing/2014/main" id="{4B1FBE05-C281-4C39-AB4A-436F46445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191" y="2968487"/>
            <a:ext cx="5242399" cy="320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50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4990657"/>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endParaRPr lang="en-US" sz="2000" i="0" dirty="0">
              <a:solidFill>
                <a:srgbClr val="222222"/>
              </a:solidFill>
              <a:effectLst/>
              <a:latin typeface="arial" panose="020B0604020202020204" pitchFamily="34" charset="0"/>
            </a:endParaRPr>
          </a:p>
          <a:p>
            <a:pPr algn="just">
              <a:buClr>
                <a:schemeClr val="tx1"/>
              </a:buClr>
              <a:buSzPct val="71000"/>
            </a:pPr>
            <a:r>
              <a:rPr lang="en-US" sz="2000" dirty="0">
                <a:solidFill>
                  <a:srgbClr val="FF0000"/>
                </a:solidFill>
                <a:latin typeface="arial" panose="020B0604020202020204" pitchFamily="34" charset="0"/>
              </a:rPr>
              <a:t>2. Specialization</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Specialization is opposite to Generalization. </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It is a top-down approach in which one higher level entity can be broken down into two lower level entity. </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In specialization, a higher level entity may not have any lower-level entity sets, it's possible.</a:t>
            </a:r>
          </a:p>
          <a:p>
            <a:pPr algn="just">
              <a:buClr>
                <a:schemeClr val="tx1"/>
              </a:buClr>
              <a:buSzPct val="71000"/>
            </a:pPr>
            <a:endParaRPr lang="en-US" sz="2000" dirty="0">
              <a:solidFill>
                <a:srgbClr val="222222"/>
              </a:solidFill>
              <a:latin typeface="arial" panose="020B0604020202020204" pitchFamily="34" charset="0"/>
            </a:endParaRPr>
          </a:p>
        </p:txBody>
      </p:sp>
      <p:pic>
        <p:nvPicPr>
          <p:cNvPr id="13314" name="Picture 2" descr="Specialization in ER Model">
            <a:extLst>
              <a:ext uri="{FF2B5EF4-FFF2-40B4-BE49-F238E27FC236}">
                <a16:creationId xmlns="" xmlns:a16="http://schemas.microsoft.com/office/drawing/2014/main" id="{6FF99232-189B-4983-92AC-B8C4E28ED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268" y="3800248"/>
            <a:ext cx="4292384" cy="2736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93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8094254" cy="5267926"/>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endParaRPr lang="en-US" sz="2000" i="0" dirty="0">
              <a:solidFill>
                <a:srgbClr val="222222"/>
              </a:solidFill>
              <a:effectLst/>
              <a:latin typeface="arial" panose="020B0604020202020204" pitchFamily="34" charset="0"/>
            </a:endParaRPr>
          </a:p>
          <a:p>
            <a:pPr algn="just">
              <a:buClr>
                <a:schemeClr val="tx1"/>
              </a:buClr>
              <a:buSzPct val="71000"/>
            </a:pPr>
            <a:r>
              <a:rPr lang="en-US" sz="2000" dirty="0">
                <a:solidFill>
                  <a:srgbClr val="FF0000"/>
                </a:solidFill>
                <a:latin typeface="arial" panose="020B0604020202020204" pitchFamily="34" charset="0"/>
              </a:rPr>
              <a:t>3. Aggregation</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Aggregation is a process when relation between two entities is treated as a single entity.</a:t>
            </a:r>
          </a:p>
          <a:p>
            <a:pPr marL="457200" indent="-457200" algn="just">
              <a:buClr>
                <a:schemeClr val="tx1"/>
              </a:buClr>
              <a:buSzPct val="71000"/>
              <a:buFont typeface="Wingdings" panose="05000000000000000000" pitchFamily="2" charset="2"/>
              <a:buChar char="v"/>
            </a:pPr>
            <a:r>
              <a:rPr lang="en-US" sz="2000" dirty="0">
                <a:solidFill>
                  <a:srgbClr val="222222"/>
                </a:solidFill>
                <a:latin typeface="arial" panose="020B0604020202020204" pitchFamily="34" charset="0"/>
              </a:rPr>
              <a:t>In the diagram above, the relationship between Center and Course together, is acting as an Entity, which is in relationship with another entity Visitor.</a:t>
            </a:r>
          </a:p>
          <a:p>
            <a:pPr algn="just">
              <a:buClr>
                <a:schemeClr val="tx1"/>
              </a:buClr>
              <a:buSzPct val="71000"/>
            </a:pPr>
            <a:endParaRPr lang="en-US" sz="2000" dirty="0">
              <a:solidFill>
                <a:srgbClr val="222222"/>
              </a:solidFill>
              <a:latin typeface="arial" panose="020B0604020202020204" pitchFamily="34" charset="0"/>
            </a:endParaRPr>
          </a:p>
        </p:txBody>
      </p:sp>
      <p:pic>
        <p:nvPicPr>
          <p:cNvPr id="15362" name="Picture 2" descr="aggregration">
            <a:extLst>
              <a:ext uri="{FF2B5EF4-FFF2-40B4-BE49-F238E27FC236}">
                <a16:creationId xmlns="" xmlns:a16="http://schemas.microsoft.com/office/drawing/2014/main" id="{DDD39C6B-2B01-4121-A11C-554C2352A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063" y="3734873"/>
            <a:ext cx="4762500" cy="267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832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371061"/>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r>
              <a:rPr lang="en-US" sz="2000" b="1" i="0" dirty="0">
                <a:solidFill>
                  <a:srgbClr val="FF0000"/>
                </a:solidFill>
                <a:effectLst/>
                <a:latin typeface="arial" panose="020B0604020202020204" pitchFamily="34" charset="0"/>
              </a:rPr>
              <a:t>Specialization and Generalization</a:t>
            </a:r>
            <a:r>
              <a:rPr lang="en-US" sz="2000" b="1" i="0" dirty="0">
                <a:solidFill>
                  <a:srgbClr val="222222"/>
                </a:solidFill>
                <a:effectLst/>
                <a:latin typeface="arial" panose="020B0604020202020204" pitchFamily="34" charset="0"/>
              </a:rPr>
              <a:t>								</a:t>
            </a:r>
            <a:endParaRPr lang="en-US" sz="2000" i="0" dirty="0">
              <a:solidFill>
                <a:srgbClr val="222222"/>
              </a:solidFill>
              <a:effectLst/>
              <a:latin typeface="arial" panose="020B0604020202020204" pitchFamily="34" charset="0"/>
            </a:endParaRPr>
          </a:p>
          <a:p>
            <a:pPr algn="just">
              <a:buClr>
                <a:schemeClr val="tx1"/>
              </a:buClr>
              <a:buSzPct val="71000"/>
            </a:pPr>
            <a:endParaRPr lang="en-US" sz="2000" dirty="0">
              <a:solidFill>
                <a:srgbClr val="222222"/>
              </a:solidFill>
              <a:latin typeface="arial" panose="020B0604020202020204" pitchFamily="34" charset="0"/>
            </a:endParaRPr>
          </a:p>
        </p:txBody>
      </p:sp>
      <p:pic>
        <p:nvPicPr>
          <p:cNvPr id="16386" name="Picture 2" descr="Specialization, Generalization and Aggregation - CSVeda">
            <a:extLst>
              <a:ext uri="{FF2B5EF4-FFF2-40B4-BE49-F238E27FC236}">
                <a16:creationId xmlns="" xmlns:a16="http://schemas.microsoft.com/office/drawing/2014/main" id="{B3654C81-A75D-49E9-A142-B7CFC759B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524000"/>
            <a:ext cx="8094254" cy="488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371061"/>
          </a:xfrm>
        </p:spPr>
        <p:txBody>
          <a:bodyPr>
            <a:noAutofit/>
          </a:bodyPr>
          <a:lstStyle/>
          <a:p>
            <a:pPr algn="just">
              <a:buClr>
                <a:schemeClr val="tx1"/>
              </a:buClr>
              <a:buSzPct val="71000"/>
            </a:pPr>
            <a:r>
              <a:rPr lang="en-US" sz="2000" b="1" i="0" dirty="0">
                <a:solidFill>
                  <a:srgbClr val="222222"/>
                </a:solidFill>
                <a:effectLst/>
                <a:latin typeface="arial" panose="020B0604020202020204" pitchFamily="34" charset="0"/>
              </a:rPr>
              <a:t>Extended feature of E-R Model:	</a:t>
            </a:r>
            <a:r>
              <a:rPr lang="en-US" sz="2000" b="1" i="0" dirty="0">
                <a:solidFill>
                  <a:srgbClr val="FF0000"/>
                </a:solidFill>
                <a:effectLst/>
                <a:latin typeface="arial" panose="020B0604020202020204" pitchFamily="34" charset="0"/>
              </a:rPr>
              <a:t>Aggregation</a:t>
            </a:r>
            <a:r>
              <a:rPr lang="en-US" sz="2000" b="1" i="0" dirty="0">
                <a:solidFill>
                  <a:srgbClr val="222222"/>
                </a:solidFill>
                <a:effectLst/>
                <a:latin typeface="arial" panose="020B0604020202020204" pitchFamily="34" charset="0"/>
              </a:rPr>
              <a:t>								</a:t>
            </a:r>
            <a:endParaRPr lang="en-US" sz="2000" i="0" dirty="0">
              <a:solidFill>
                <a:srgbClr val="222222"/>
              </a:solidFill>
              <a:effectLst/>
              <a:latin typeface="arial" panose="020B0604020202020204" pitchFamily="34" charset="0"/>
            </a:endParaRPr>
          </a:p>
          <a:p>
            <a:pPr algn="just">
              <a:buClr>
                <a:schemeClr val="tx1"/>
              </a:buClr>
              <a:buSzPct val="71000"/>
            </a:pPr>
            <a:endParaRPr lang="en-US" sz="2000" dirty="0">
              <a:solidFill>
                <a:srgbClr val="222222"/>
              </a:solidFill>
              <a:latin typeface="arial" panose="020B0604020202020204" pitchFamily="34" charset="0"/>
            </a:endParaRPr>
          </a:p>
        </p:txBody>
      </p:sp>
      <p:pic>
        <p:nvPicPr>
          <p:cNvPr id="17410" name="Picture 2" descr="DBMS Generalization, Specialization and Aggregation - Ducat Tutorials">
            <a:extLst>
              <a:ext uri="{FF2B5EF4-FFF2-40B4-BE49-F238E27FC236}">
                <a16:creationId xmlns="" xmlns:a16="http://schemas.microsoft.com/office/drawing/2014/main" id="{F5B2561E-8EDC-47F4-9841-94E66A6DE5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28"/>
          <a:stretch/>
        </p:blipFill>
        <p:spPr bwMode="auto">
          <a:xfrm>
            <a:off x="1281566" y="1510748"/>
            <a:ext cx="8094253"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1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2.3 E-R Model</a:t>
            </a:r>
          </a:p>
        </p:txBody>
      </p:sp>
      <p:sp>
        <p:nvSpPr>
          <p:cNvPr id="3" name="Subtitle 2"/>
          <p:cNvSpPr>
            <a:spLocks noGrp="1"/>
          </p:cNvSpPr>
          <p:nvPr>
            <p:ph type="subTitle" idx="1"/>
          </p:nvPr>
        </p:nvSpPr>
        <p:spPr>
          <a:xfrm>
            <a:off x="1281567" y="1139687"/>
            <a:ext cx="8094254" cy="3313043"/>
          </a:xfrm>
        </p:spPr>
        <p:txBody>
          <a:bodyPr>
            <a:noAutofit/>
          </a:bodyPr>
          <a:lstStyle/>
          <a:p>
            <a:pPr algn="just">
              <a:buClr>
                <a:schemeClr val="tx1"/>
              </a:buClr>
              <a:buSzPct val="71000"/>
            </a:pPr>
            <a:r>
              <a:rPr lang="en-US" sz="2000" b="1" dirty="0">
                <a:solidFill>
                  <a:srgbClr val="222222"/>
                </a:solidFill>
                <a:latin typeface="arial" panose="020B0604020202020204" pitchFamily="34" charset="0"/>
              </a:rPr>
              <a:t>Assignment</a:t>
            </a:r>
          </a:p>
          <a:p>
            <a:pPr algn="just">
              <a:buClr>
                <a:schemeClr val="tx1"/>
              </a:buClr>
              <a:buSzPct val="71000"/>
            </a:pPr>
            <a:r>
              <a:rPr lang="en-US" sz="2000" b="1" dirty="0">
                <a:solidFill>
                  <a:srgbClr val="222222"/>
                </a:solidFill>
                <a:latin typeface="arial" panose="020B0604020202020204" pitchFamily="34" charset="0"/>
              </a:rPr>
              <a:t>Draw an ER diagram of library management system.</a:t>
            </a:r>
          </a:p>
          <a:p>
            <a:pPr algn="just">
              <a:buClr>
                <a:schemeClr val="tx1"/>
              </a:buClr>
              <a:buSzPct val="71000"/>
            </a:pPr>
            <a:r>
              <a:rPr lang="en-US" sz="2000" b="1" i="0" dirty="0">
                <a:solidFill>
                  <a:srgbClr val="222222"/>
                </a:solidFill>
                <a:effectLst/>
                <a:latin typeface="arial" panose="020B0604020202020204" pitchFamily="34" charset="0"/>
              </a:rPr>
              <a:t>								</a:t>
            </a:r>
            <a:endParaRPr lang="en-US" sz="2000" i="0" dirty="0">
              <a:solidFill>
                <a:srgbClr val="222222"/>
              </a:solidFill>
              <a:effectLst/>
              <a:latin typeface="arial" panose="020B0604020202020204" pitchFamily="34" charset="0"/>
            </a:endParaRPr>
          </a:p>
          <a:p>
            <a:pPr algn="just">
              <a:buClr>
                <a:schemeClr val="tx1"/>
              </a:buClr>
              <a:buSzPct val="71000"/>
            </a:pPr>
            <a:endParaRPr lang="en-US"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029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Relational Model was proposed by Dr. Edgar F. Codd to form data in the form of relations or tables.</a:t>
            </a:r>
          </a:p>
          <a:p>
            <a:pPr marL="457200" indent="-457200" algn="just">
              <a:buClr>
                <a:schemeClr val="tx1"/>
              </a:buClr>
              <a:buSzPct val="71000"/>
              <a:buFont typeface="Wingdings" panose="05000000000000000000" pitchFamily="2" charset="2"/>
              <a:buChar char="v"/>
            </a:pPr>
            <a:r>
              <a:rPr lang="en-US" sz="2800" dirty="0">
                <a:solidFill>
                  <a:schemeClr val="tx1"/>
                </a:solidFill>
              </a:rPr>
              <a:t>Relation model was attempted to specify the database structure in term of matrix i.e. the database should contain tables. </a:t>
            </a:r>
          </a:p>
          <a:p>
            <a:pPr marL="457200" indent="-457200" algn="just">
              <a:buClr>
                <a:schemeClr val="tx1"/>
              </a:buClr>
              <a:buSzPct val="71000"/>
              <a:buFont typeface="Wingdings" panose="05000000000000000000" pitchFamily="2" charset="2"/>
              <a:buChar char="v"/>
            </a:pPr>
            <a:r>
              <a:rPr lang="en-US" sz="2800" dirty="0">
                <a:solidFill>
                  <a:schemeClr val="tx1"/>
                </a:solidFill>
              </a:rPr>
              <a:t>The table is in form of set of Columns and Rows. </a:t>
            </a:r>
          </a:p>
          <a:p>
            <a:pPr marL="457200" indent="-457200" algn="just">
              <a:buClr>
                <a:schemeClr val="tx1"/>
              </a:buClr>
              <a:buSzPct val="71000"/>
              <a:buFont typeface="Wingdings" panose="05000000000000000000" pitchFamily="2" charset="2"/>
              <a:buChar char="v"/>
            </a:pPr>
            <a:r>
              <a:rPr lang="en-US" sz="2800" dirty="0">
                <a:solidFill>
                  <a:schemeClr val="tx1"/>
                </a:solidFill>
              </a:rPr>
              <a:t>Tables in the database is known as relation and Columns in the table is called as attributes of an tables and rows in the table is called records or tuples. </a:t>
            </a:r>
          </a:p>
        </p:txBody>
      </p:sp>
    </p:spTree>
    <p:extLst>
      <p:ext uri="{BB962C8B-B14F-4D97-AF65-F5344CB8AC3E}">
        <p14:creationId xmlns:p14="http://schemas.microsoft.com/office/powerpoint/2010/main" val="226753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5397529" cy="4990657"/>
          </a:xfrm>
        </p:spPr>
        <p:txBody>
          <a:bodyPr>
            <a:normAutofit/>
          </a:bodyPr>
          <a:lstStyle/>
          <a:p>
            <a:pPr algn="just">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Types of At</a:t>
            </a:r>
            <a:r>
              <a:rPr lang="en-US" sz="2400" b="1" dirty="0">
                <a:solidFill>
                  <a:srgbClr val="222222"/>
                </a:solidFill>
                <a:latin typeface="Arial" panose="020B0604020202020204" pitchFamily="34" charset="0"/>
                <a:cs typeface="Arial" panose="020B0604020202020204" pitchFamily="34" charset="0"/>
              </a:rPr>
              <a:t>tribute:</a:t>
            </a:r>
            <a:endParaRPr lang="en-US" sz="2400" b="1" i="0" dirty="0">
              <a:solidFill>
                <a:srgbClr val="222222"/>
              </a:solidFill>
              <a:effectLst/>
              <a:latin typeface="Arial" panose="020B0604020202020204" pitchFamily="34" charset="0"/>
              <a:cs typeface="Arial" panose="020B0604020202020204" pitchFamily="34" charset="0"/>
            </a:endParaRPr>
          </a:p>
          <a:p>
            <a:pPr algn="just">
              <a:buClr>
                <a:schemeClr val="tx1"/>
              </a:buClr>
              <a:buSzPct val="71000"/>
            </a:pPr>
            <a:r>
              <a:rPr lang="en-US" sz="2400" i="0" dirty="0">
                <a:solidFill>
                  <a:srgbClr val="222222"/>
                </a:solidFill>
                <a:effectLst/>
                <a:latin typeface="Arial" panose="020B0604020202020204" pitchFamily="34" charset="0"/>
                <a:cs typeface="Arial" panose="020B0604020202020204" pitchFamily="34" charset="0"/>
              </a:rPr>
              <a:t>a. </a:t>
            </a:r>
            <a:r>
              <a:rPr lang="en-US" sz="2400" i="0" dirty="0">
                <a:solidFill>
                  <a:srgbClr val="FF0000"/>
                </a:solidFill>
                <a:effectLst/>
                <a:latin typeface="Arial" panose="020B0604020202020204" pitchFamily="34" charset="0"/>
                <a:cs typeface="Arial" panose="020B0604020202020204" pitchFamily="34" charset="0"/>
              </a:rPr>
              <a:t>Key Attribute </a:t>
            </a:r>
            <a:r>
              <a:rPr lang="en-US" sz="2400" i="0" dirty="0">
                <a:solidFill>
                  <a:srgbClr val="222222"/>
                </a:solidFill>
                <a:effectLst/>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The attribute which uniquely identifies each entity in the entity set is called key attribute.</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For example, </a:t>
            </a:r>
            <a:r>
              <a:rPr lang="en-US" sz="2400" i="0" dirty="0" err="1">
                <a:solidFill>
                  <a:srgbClr val="222222"/>
                </a:solidFill>
                <a:effectLst/>
                <a:latin typeface="Arial" panose="020B0604020202020204" pitchFamily="34" charset="0"/>
                <a:cs typeface="Arial" panose="020B0604020202020204" pitchFamily="34" charset="0"/>
              </a:rPr>
              <a:t>Roll_No</a:t>
            </a:r>
            <a:r>
              <a:rPr lang="en-US" sz="2400" i="0" dirty="0">
                <a:solidFill>
                  <a:srgbClr val="222222"/>
                </a:solidFill>
                <a:effectLst/>
                <a:latin typeface="Arial" panose="020B0604020202020204" pitchFamily="34" charset="0"/>
                <a:cs typeface="Arial" panose="020B0604020202020204" pitchFamily="34" charset="0"/>
              </a:rPr>
              <a:t> will be unique for each student.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In ER diagram, key attribute is represented by an oval with underlying lines.</a:t>
            </a:r>
            <a:endParaRPr lang="en-US" sz="2400" dirty="0">
              <a:solidFill>
                <a:schemeClr val="tx1"/>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 xmlns:a16="http://schemas.microsoft.com/office/drawing/2014/main" id="{C4AC9B08-7091-472B-BE11-DA197D257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178" y="2728705"/>
            <a:ext cx="22098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6323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pic>
        <p:nvPicPr>
          <p:cNvPr id="1026" name="Picture 2">
            <a:extLst>
              <a:ext uri="{FF2B5EF4-FFF2-40B4-BE49-F238E27FC236}">
                <a16:creationId xmlns="" xmlns:a16="http://schemas.microsoft.com/office/drawing/2014/main" id="{80BFD0E1-9217-4F7D-8E22-A00F2C6E3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395412"/>
            <a:ext cx="8094253" cy="444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77500" lnSpcReduction="20000"/>
          </a:bodyPr>
          <a:lstStyle/>
          <a:p>
            <a:pPr algn="just">
              <a:buClr>
                <a:schemeClr val="tx1"/>
              </a:buClr>
              <a:buSzPct val="71000"/>
            </a:pPr>
            <a:r>
              <a:rPr lang="en-US" sz="2800" b="1" dirty="0">
                <a:solidFill>
                  <a:srgbClr val="222222"/>
                </a:solidFill>
                <a:latin typeface="arial" panose="020B0604020202020204" pitchFamily="34" charset="0"/>
              </a:rPr>
              <a:t>Relational Model Terminology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Attribute: </a:t>
            </a:r>
            <a:r>
              <a:rPr lang="en-US" sz="2800" i="0" dirty="0">
                <a:solidFill>
                  <a:srgbClr val="222222"/>
                </a:solidFill>
                <a:effectLst/>
                <a:latin typeface="arial" panose="020B0604020202020204" pitchFamily="34" charset="0"/>
              </a:rPr>
              <a:t>Each column in a Table. Attributes are the properties which define a relation. e.g., </a:t>
            </a:r>
            <a:r>
              <a:rPr lang="en-US" sz="2800" i="0" dirty="0" err="1">
                <a:solidFill>
                  <a:srgbClr val="222222"/>
                </a:solidFill>
                <a:effectLst/>
                <a:latin typeface="arial" panose="020B0604020202020204" pitchFamily="34" charset="0"/>
              </a:rPr>
              <a:t>Student_Rollno</a:t>
            </a:r>
            <a:r>
              <a:rPr lang="en-US" sz="2800" i="0" dirty="0">
                <a:solidFill>
                  <a:srgbClr val="222222"/>
                </a:solidFill>
                <a:effectLst/>
                <a:latin typeface="arial" panose="020B0604020202020204" pitchFamily="34" charset="0"/>
              </a:rPr>
              <a:t>, </a:t>
            </a:r>
            <a:r>
              <a:rPr lang="en-US" sz="2800" i="0" dirty="0" err="1">
                <a:solidFill>
                  <a:srgbClr val="222222"/>
                </a:solidFill>
                <a:effectLst/>
                <a:latin typeface="arial" panose="020B0604020202020204" pitchFamily="34" charset="0"/>
              </a:rPr>
              <a:t>NAME,etc</a:t>
            </a:r>
            <a:r>
              <a:rPr lang="en-US" sz="2800" i="0" dirty="0">
                <a:solidFill>
                  <a:srgbClr val="222222"/>
                </a:solidFill>
                <a:effectLst/>
                <a:latin typeface="arial" panose="020B0604020202020204" pitchFamily="34" charset="0"/>
              </a:rPr>
              <a:t>.</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Tables: </a:t>
            </a:r>
            <a:r>
              <a:rPr lang="en-US" sz="2800" i="0" dirty="0">
                <a:solidFill>
                  <a:srgbClr val="222222"/>
                </a:solidFill>
                <a:effectLst/>
                <a:latin typeface="arial" panose="020B0604020202020204" pitchFamily="34" charset="0"/>
              </a:rPr>
              <a:t>In the Relational model the, relations are saved in the table format. It is stored along with its entities. A table has two properties rows and columns. Rows represent records and columns represent attributes.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Tuple:</a:t>
            </a:r>
            <a:r>
              <a:rPr lang="en-US" sz="2800" i="0" dirty="0">
                <a:solidFill>
                  <a:srgbClr val="222222"/>
                </a:solidFill>
                <a:effectLst/>
                <a:latin typeface="arial" panose="020B0604020202020204" pitchFamily="34" charset="0"/>
              </a:rPr>
              <a:t> It is nothing but a single row of a table, which contains a single record.</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Schema:</a:t>
            </a:r>
            <a:r>
              <a:rPr lang="en-US" sz="2800" i="0" dirty="0">
                <a:solidFill>
                  <a:srgbClr val="222222"/>
                </a:solidFill>
                <a:effectLst/>
                <a:latin typeface="arial" panose="020B0604020202020204" pitchFamily="34" charset="0"/>
              </a:rPr>
              <a:t> A relation schema represents the name of the relation with its attributes.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Degree: </a:t>
            </a:r>
            <a:r>
              <a:rPr lang="en-US" sz="2800" i="0" dirty="0">
                <a:solidFill>
                  <a:srgbClr val="222222"/>
                </a:solidFill>
                <a:effectLst/>
                <a:latin typeface="arial" panose="020B0604020202020204" pitchFamily="34" charset="0"/>
              </a:rPr>
              <a:t>The total number of attributes which in the relation is called the degree of the relation.</a:t>
            </a:r>
          </a:p>
        </p:txBody>
      </p:sp>
    </p:spTree>
    <p:extLst>
      <p:ext uri="{BB962C8B-B14F-4D97-AF65-F5344CB8AC3E}">
        <p14:creationId xmlns:p14="http://schemas.microsoft.com/office/powerpoint/2010/main" val="3527281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rgbClr val="222222"/>
                </a:solidFill>
                <a:latin typeface="arial" panose="020B0604020202020204" pitchFamily="34" charset="0"/>
              </a:rPr>
              <a:t>Relational Model Terminology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Cardinality: </a:t>
            </a:r>
            <a:r>
              <a:rPr lang="en-US" sz="2800" i="0" dirty="0">
                <a:solidFill>
                  <a:srgbClr val="222222"/>
                </a:solidFill>
                <a:effectLst/>
                <a:latin typeface="arial" panose="020B0604020202020204" pitchFamily="34" charset="0"/>
              </a:rPr>
              <a:t>Total number of rows present in the Table.</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Column: </a:t>
            </a:r>
            <a:r>
              <a:rPr lang="en-US" sz="2800" i="0" dirty="0">
                <a:solidFill>
                  <a:srgbClr val="222222"/>
                </a:solidFill>
                <a:effectLst/>
                <a:latin typeface="arial" panose="020B0604020202020204" pitchFamily="34" charset="0"/>
              </a:rPr>
              <a:t>The column represents the set of values for a specific attribute.</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instance: </a:t>
            </a:r>
            <a:r>
              <a:rPr lang="en-US" sz="2800" i="0" dirty="0">
                <a:solidFill>
                  <a:srgbClr val="222222"/>
                </a:solidFill>
                <a:effectLst/>
                <a:latin typeface="arial" panose="020B0604020202020204" pitchFamily="34" charset="0"/>
              </a:rPr>
              <a:t>Relation instance is a finite set of tuples in the RDBMS system. Relation instances never have duplicate tuples.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key: </a:t>
            </a:r>
            <a:r>
              <a:rPr lang="en-US" sz="2800" i="0" dirty="0">
                <a:solidFill>
                  <a:srgbClr val="222222"/>
                </a:solidFill>
                <a:effectLst/>
                <a:latin typeface="arial" panose="020B0604020202020204" pitchFamily="34" charset="0"/>
              </a:rPr>
              <a:t>Every row has one, two or multiple attributes, which is called relation key.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Attribute domain: </a:t>
            </a:r>
            <a:r>
              <a:rPr lang="en-US" sz="2800" i="0" dirty="0">
                <a:solidFill>
                  <a:srgbClr val="222222"/>
                </a:solidFill>
                <a:effectLst/>
                <a:latin typeface="arial" panose="020B0604020202020204" pitchFamily="34" charset="0"/>
              </a:rPr>
              <a:t>Every attribute has some pre-defined value and scope which is known as attribute domain</a:t>
            </a:r>
            <a:endParaRPr lang="en-US" sz="2600" dirty="0">
              <a:solidFill>
                <a:schemeClr val="tx1"/>
              </a:solidFill>
            </a:endParaRPr>
          </a:p>
        </p:txBody>
      </p:sp>
    </p:spTree>
    <p:extLst>
      <p:ext uri="{BB962C8B-B14F-4D97-AF65-F5344CB8AC3E}">
        <p14:creationId xmlns:p14="http://schemas.microsoft.com/office/powerpoint/2010/main" val="550800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Reducing E-R diagram to Tables</a:t>
            </a:r>
          </a:p>
        </p:txBody>
      </p:sp>
      <p:pic>
        <p:nvPicPr>
          <p:cNvPr id="3074" name="Picture 2" descr="DBMS Reduction of ER diagram to Table">
            <a:extLst>
              <a:ext uri="{FF2B5EF4-FFF2-40B4-BE49-F238E27FC236}">
                <a16:creationId xmlns="" xmlns:a16="http://schemas.microsoft.com/office/drawing/2014/main" id="{0EFB03BC-2DE2-4889-B496-3508B6F6C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274901"/>
            <a:ext cx="8094253" cy="501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387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Reducing E-R diagram to Tables</a:t>
            </a:r>
          </a:p>
        </p:txBody>
      </p:sp>
      <p:sp>
        <p:nvSpPr>
          <p:cNvPr id="3" name="TextBox 2">
            <a:extLst>
              <a:ext uri="{FF2B5EF4-FFF2-40B4-BE49-F238E27FC236}">
                <a16:creationId xmlns="" xmlns:a16="http://schemas.microsoft.com/office/drawing/2014/main" id="{335A3302-AC7F-4559-A44C-8A6F69A555C5}"/>
              </a:ext>
            </a:extLst>
          </p:cNvPr>
          <p:cNvSpPr txBox="1"/>
          <p:nvPr/>
        </p:nvSpPr>
        <p:spPr>
          <a:xfrm>
            <a:off x="8450993" y="635593"/>
            <a:ext cx="924828" cy="369332"/>
          </a:xfrm>
          <a:prstGeom prst="rect">
            <a:avLst/>
          </a:prstGeom>
          <a:noFill/>
        </p:spPr>
        <p:txBody>
          <a:bodyPr wrap="square" rtlCol="0">
            <a:spAutoFit/>
          </a:bodyPr>
          <a:lstStyle/>
          <a:p>
            <a:r>
              <a:rPr lang="en-US" dirty="0">
                <a:solidFill>
                  <a:schemeClr val="tx1">
                    <a:lumMod val="50000"/>
                    <a:lumOff val="50000"/>
                  </a:schemeClr>
                </a:solidFill>
              </a:rPr>
              <a:t>Contd.</a:t>
            </a:r>
          </a:p>
        </p:txBody>
      </p:sp>
      <p:sp>
        <p:nvSpPr>
          <p:cNvPr id="6" name="Subtitle 2">
            <a:extLst>
              <a:ext uri="{FF2B5EF4-FFF2-40B4-BE49-F238E27FC236}">
                <a16:creationId xmlns="" xmlns:a16="http://schemas.microsoft.com/office/drawing/2014/main" id="{1B0FB6E9-EDDB-4CDC-9A8B-E7815F086BA4}"/>
              </a:ext>
            </a:extLst>
          </p:cNvPr>
          <p:cNvSpPr>
            <a:spLocks noGrp="1"/>
          </p:cNvSpPr>
          <p:nvPr>
            <p:ph type="subTitle" idx="1"/>
          </p:nvPr>
        </p:nvSpPr>
        <p:spPr>
          <a:xfrm>
            <a:off x="1281567" y="1192696"/>
            <a:ext cx="8094254" cy="4937648"/>
          </a:xfrm>
        </p:spPr>
        <p:txBody>
          <a:bodyPr>
            <a:normAutofit fontScale="77500" lnSpcReduction="20000"/>
          </a:bodyPr>
          <a:lstStyle/>
          <a:p>
            <a:pPr algn="just">
              <a:buClr>
                <a:schemeClr val="tx1"/>
              </a:buClr>
              <a:buSzPct val="71000"/>
            </a:pPr>
            <a:r>
              <a:rPr lang="en-US" sz="2800" dirty="0">
                <a:solidFill>
                  <a:srgbClr val="FF0000"/>
                </a:solidFill>
                <a:latin typeface="arial" panose="020B0604020202020204" pitchFamily="34" charset="0"/>
              </a:rPr>
              <a:t>Some points to remember:</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Entity type becomes a table.</a:t>
            </a:r>
          </a:p>
          <a:p>
            <a:pPr marL="914389" lvl="1" indent="-457200" algn="just">
              <a:buClr>
                <a:schemeClr val="tx1"/>
              </a:buClr>
              <a:buSzPct val="71000"/>
              <a:buFont typeface="Wingdings" panose="05000000000000000000" pitchFamily="2" charset="2"/>
              <a:buChar char="Ø"/>
            </a:pPr>
            <a:r>
              <a:rPr lang="en-US" sz="2400" dirty="0">
                <a:solidFill>
                  <a:srgbClr val="222222"/>
                </a:solidFill>
                <a:latin typeface="arial" panose="020B0604020202020204" pitchFamily="34" charset="0"/>
              </a:rPr>
              <a:t>In the given ER diagram, LECTURE, STUDENT, SUBJECT and COURSE forms individual tables.</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All single-valued attribute becomes a column for the table.</a:t>
            </a:r>
          </a:p>
          <a:p>
            <a:pPr marL="914389" lvl="1" indent="-457200" algn="just">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In the STUDENT entity, STUDENT_NAME and STUDENT_ID form the column of STUDENT table. Similarly, COURSE_NAME and COURSE_ID form the column of COURSE table and so on.</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A key attribute of the entity type represented by the primary key.</a:t>
            </a:r>
          </a:p>
          <a:p>
            <a:pPr marL="914389" lvl="1" indent="-457200" algn="just">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In the given ER diagram, COURSE_ID, STUDENT_ID, SUBJECT_ID, and LECTURE_ID are the key attribute of the entity.</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695083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Reducing E-R diagram to Tables</a:t>
            </a:r>
          </a:p>
        </p:txBody>
      </p:sp>
      <p:sp>
        <p:nvSpPr>
          <p:cNvPr id="3" name="TextBox 2">
            <a:extLst>
              <a:ext uri="{FF2B5EF4-FFF2-40B4-BE49-F238E27FC236}">
                <a16:creationId xmlns="" xmlns:a16="http://schemas.microsoft.com/office/drawing/2014/main" id="{335A3302-AC7F-4559-A44C-8A6F69A555C5}"/>
              </a:ext>
            </a:extLst>
          </p:cNvPr>
          <p:cNvSpPr txBox="1"/>
          <p:nvPr/>
        </p:nvSpPr>
        <p:spPr>
          <a:xfrm>
            <a:off x="8450993" y="635593"/>
            <a:ext cx="924828" cy="369332"/>
          </a:xfrm>
          <a:prstGeom prst="rect">
            <a:avLst/>
          </a:prstGeom>
          <a:noFill/>
        </p:spPr>
        <p:txBody>
          <a:bodyPr wrap="square" rtlCol="0">
            <a:spAutoFit/>
          </a:bodyPr>
          <a:lstStyle/>
          <a:p>
            <a:r>
              <a:rPr lang="en-US" dirty="0">
                <a:solidFill>
                  <a:schemeClr val="tx1">
                    <a:lumMod val="50000"/>
                    <a:lumOff val="50000"/>
                  </a:schemeClr>
                </a:solidFill>
              </a:rPr>
              <a:t>Contd.</a:t>
            </a:r>
          </a:p>
        </p:txBody>
      </p:sp>
      <p:sp>
        <p:nvSpPr>
          <p:cNvPr id="6" name="Subtitle 2">
            <a:extLst>
              <a:ext uri="{FF2B5EF4-FFF2-40B4-BE49-F238E27FC236}">
                <a16:creationId xmlns="" xmlns:a16="http://schemas.microsoft.com/office/drawing/2014/main" id="{1B0FB6E9-EDDB-4CDC-9A8B-E7815F086BA4}"/>
              </a:ext>
            </a:extLst>
          </p:cNvPr>
          <p:cNvSpPr>
            <a:spLocks noGrp="1"/>
          </p:cNvSpPr>
          <p:nvPr>
            <p:ph type="subTitle" idx="1"/>
          </p:nvPr>
        </p:nvSpPr>
        <p:spPr>
          <a:xfrm>
            <a:off x="1281567" y="1192696"/>
            <a:ext cx="8094254" cy="4937648"/>
          </a:xfrm>
        </p:spPr>
        <p:txBody>
          <a:bodyPr>
            <a:normAutofit fontScale="70000" lnSpcReduction="20000"/>
          </a:bodyPr>
          <a:lstStyle/>
          <a:p>
            <a:pPr algn="just">
              <a:buClr>
                <a:schemeClr val="tx1"/>
              </a:buClr>
              <a:buSzPct val="71000"/>
            </a:pPr>
            <a:r>
              <a:rPr lang="en-US" sz="2800" dirty="0">
                <a:solidFill>
                  <a:srgbClr val="FF0000"/>
                </a:solidFill>
                <a:latin typeface="arial" panose="020B0604020202020204" pitchFamily="34" charset="0"/>
              </a:rPr>
              <a:t>Some points to remember:</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The multivalued attribute is represented by a separate table.</a:t>
            </a:r>
          </a:p>
          <a:p>
            <a:pPr marL="914389" lvl="1" indent="-457200" algn="just">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In the student table, a hobby is a multivalued attribute. So it is not possible to represent multiple values in a single column of STUDENT table. Hence we create a table STUD_HOBBY with column name STUDENT_ID and HOBBY. Using both the column, we create a composite key.</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Composite attribute represented by components.</a:t>
            </a:r>
          </a:p>
          <a:p>
            <a:pPr marL="914389" lvl="1" indent="-457200" algn="just">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In the given ER diagram, student address is a composite attribute. It contains CITY, PIN, DOOR#, STREET, and STATE. In the STUDENT table, these attributes can merge as an individual column.</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Derived attributes are not considered in the table.</a:t>
            </a:r>
          </a:p>
          <a:p>
            <a:pPr marL="914389" lvl="1" indent="-457200" algn="just">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In the STUDENT table, Age is the derived attribute. It can be calculated at any point of time by calculating the difference between current date and Date of Birth.</a:t>
            </a:r>
          </a:p>
        </p:txBody>
      </p:sp>
    </p:spTree>
    <p:extLst>
      <p:ext uri="{BB962C8B-B14F-4D97-AF65-F5344CB8AC3E}">
        <p14:creationId xmlns:p14="http://schemas.microsoft.com/office/powerpoint/2010/main" val="38207727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Reducing E-R diagram to Tables</a:t>
            </a:r>
          </a:p>
        </p:txBody>
      </p:sp>
      <p:sp>
        <p:nvSpPr>
          <p:cNvPr id="3" name="TextBox 2">
            <a:extLst>
              <a:ext uri="{FF2B5EF4-FFF2-40B4-BE49-F238E27FC236}">
                <a16:creationId xmlns="" xmlns:a16="http://schemas.microsoft.com/office/drawing/2014/main" id="{335A3302-AC7F-4559-A44C-8A6F69A555C5}"/>
              </a:ext>
            </a:extLst>
          </p:cNvPr>
          <p:cNvSpPr txBox="1"/>
          <p:nvPr/>
        </p:nvSpPr>
        <p:spPr>
          <a:xfrm>
            <a:off x="8450993" y="635593"/>
            <a:ext cx="924828" cy="369332"/>
          </a:xfrm>
          <a:prstGeom prst="rect">
            <a:avLst/>
          </a:prstGeom>
          <a:noFill/>
        </p:spPr>
        <p:txBody>
          <a:bodyPr wrap="square" rtlCol="0">
            <a:spAutoFit/>
          </a:bodyPr>
          <a:lstStyle/>
          <a:p>
            <a:r>
              <a:rPr lang="en-US" dirty="0">
                <a:solidFill>
                  <a:schemeClr val="tx1">
                    <a:lumMod val="50000"/>
                    <a:lumOff val="50000"/>
                  </a:schemeClr>
                </a:solidFill>
              </a:rPr>
              <a:t>Contd.</a:t>
            </a:r>
          </a:p>
        </p:txBody>
      </p:sp>
      <p:pic>
        <p:nvPicPr>
          <p:cNvPr id="4098" name="Picture 2" descr="DBMS Reduction of ER diagram to Table">
            <a:extLst>
              <a:ext uri="{FF2B5EF4-FFF2-40B4-BE49-F238E27FC236}">
                <a16:creationId xmlns="" xmlns:a16="http://schemas.microsoft.com/office/drawing/2014/main" id="{581184C1-EF0E-4696-804F-1C7DB2098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709530"/>
            <a:ext cx="8094254" cy="46980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325BF9E6-C139-469D-A2A9-07478712A055}"/>
              </a:ext>
            </a:extLst>
          </p:cNvPr>
          <p:cNvSpPr txBox="1"/>
          <p:nvPr/>
        </p:nvSpPr>
        <p:spPr>
          <a:xfrm>
            <a:off x="1281566" y="1172561"/>
            <a:ext cx="8094253" cy="369332"/>
          </a:xfrm>
          <a:prstGeom prst="rect">
            <a:avLst/>
          </a:prstGeom>
          <a:noFill/>
        </p:spPr>
        <p:txBody>
          <a:bodyPr wrap="square" rtlCol="0">
            <a:spAutoFit/>
          </a:bodyPr>
          <a:lstStyle/>
          <a:p>
            <a:r>
              <a:rPr lang="en-US" dirty="0"/>
              <a:t>Table structure for the given ER diagram is as below:</a:t>
            </a:r>
          </a:p>
        </p:txBody>
      </p:sp>
    </p:spTree>
    <p:extLst>
      <p:ext uri="{BB962C8B-B14F-4D97-AF65-F5344CB8AC3E}">
        <p14:creationId xmlns:p14="http://schemas.microsoft.com/office/powerpoint/2010/main" val="35467677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Reducing E-R diagram to Tables</a:t>
            </a:r>
          </a:p>
        </p:txBody>
      </p:sp>
      <p:sp>
        <p:nvSpPr>
          <p:cNvPr id="7" name="TextBox 6">
            <a:extLst>
              <a:ext uri="{FF2B5EF4-FFF2-40B4-BE49-F238E27FC236}">
                <a16:creationId xmlns="" xmlns:a16="http://schemas.microsoft.com/office/drawing/2014/main" id="{325BF9E6-C139-469D-A2A9-07478712A055}"/>
              </a:ext>
            </a:extLst>
          </p:cNvPr>
          <p:cNvSpPr txBox="1"/>
          <p:nvPr/>
        </p:nvSpPr>
        <p:spPr>
          <a:xfrm>
            <a:off x="1281567" y="1172561"/>
            <a:ext cx="8094253" cy="954107"/>
          </a:xfrm>
          <a:prstGeom prst="rect">
            <a:avLst/>
          </a:prstGeom>
          <a:noFill/>
        </p:spPr>
        <p:txBody>
          <a:bodyPr wrap="square" rtlCol="0">
            <a:spAutoFit/>
          </a:bodyPr>
          <a:lstStyle/>
          <a:p>
            <a:r>
              <a:rPr lang="en-US" sz="2800" dirty="0"/>
              <a:t>If you want to know more about how to reduce E-R diagram to tables, just go to the given links.</a:t>
            </a:r>
          </a:p>
        </p:txBody>
      </p:sp>
      <p:sp>
        <p:nvSpPr>
          <p:cNvPr id="4" name="TextBox 3">
            <a:extLst>
              <a:ext uri="{FF2B5EF4-FFF2-40B4-BE49-F238E27FC236}">
                <a16:creationId xmlns="" xmlns:a16="http://schemas.microsoft.com/office/drawing/2014/main" id="{B40EE1E8-9EC0-4A07-9519-67CF825501D9}"/>
              </a:ext>
            </a:extLst>
          </p:cNvPr>
          <p:cNvSpPr txBox="1"/>
          <p:nvPr/>
        </p:nvSpPr>
        <p:spPr>
          <a:xfrm>
            <a:off x="1281566" y="2636926"/>
            <a:ext cx="8094253" cy="3539430"/>
          </a:xfrm>
          <a:prstGeom prst="rect">
            <a:avLst/>
          </a:prstGeom>
          <a:noFill/>
        </p:spPr>
        <p:txBody>
          <a:bodyPr wrap="square" rtlCol="0">
            <a:spAutoFit/>
          </a:bodyPr>
          <a:lstStyle/>
          <a:p>
            <a:r>
              <a:rPr lang="en-US" sz="2800" dirty="0">
                <a:hlinkClick r:id="rId3"/>
              </a:rPr>
              <a:t>http://www.exploredatabase.com/2017/07/reduce-er-diagram-to-relation-table-solved-exercise.html</a:t>
            </a:r>
            <a:endParaRPr lang="en-US" sz="2800" dirty="0"/>
          </a:p>
          <a:p>
            <a:endParaRPr lang="en-US" sz="2800" dirty="0"/>
          </a:p>
          <a:p>
            <a:r>
              <a:rPr lang="en-US" sz="2800" dirty="0">
                <a:hlinkClick r:id="rId4"/>
              </a:rPr>
              <a:t>http://www.exploredatabase.com/2016/04/convert-entity-relationship-diagram-to-relation-schemas-exercises.html</a:t>
            </a:r>
            <a:endParaRPr lang="en-US" sz="2800" dirty="0"/>
          </a:p>
          <a:p>
            <a:endParaRPr lang="en-US" sz="2800" dirty="0"/>
          </a:p>
        </p:txBody>
      </p:sp>
    </p:spTree>
    <p:extLst>
      <p:ext uri="{BB962C8B-B14F-4D97-AF65-F5344CB8AC3E}">
        <p14:creationId xmlns:p14="http://schemas.microsoft.com/office/powerpoint/2010/main" val="13587379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7"/>
            <a:ext cx="8094254" cy="4990657"/>
          </a:xfrm>
        </p:spPr>
        <p:txBody>
          <a:bodyPr>
            <a:normAutofit fontScale="925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The relational model has following structural characteristics:</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A relational database contains multiple tables.</a:t>
            </a:r>
          </a:p>
          <a:p>
            <a:pPr marL="914389" lvl="1" indent="-457200" algn="l">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Each table stores data about one specific entity or object.</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Fields contain data describing the entity of a table.</a:t>
            </a:r>
          </a:p>
          <a:p>
            <a:pPr marL="914389" lvl="1" indent="-457200" algn="l">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Records are particular instances of the subject of a table.</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A special primary key field uniquely identifies each record in a table.</a:t>
            </a:r>
          </a:p>
        </p:txBody>
      </p:sp>
    </p:spTree>
    <p:extLst>
      <p:ext uri="{BB962C8B-B14F-4D97-AF65-F5344CB8AC3E}">
        <p14:creationId xmlns:p14="http://schemas.microsoft.com/office/powerpoint/2010/main" val="25312165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8"/>
            <a:ext cx="8094254" cy="1497496"/>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To illustrate basic structure of database, let us consider a table “account”</a:t>
            </a:r>
          </a:p>
        </p:txBody>
      </p:sp>
      <p:pic>
        <p:nvPicPr>
          <p:cNvPr id="4" name="Picture 3">
            <a:extLst>
              <a:ext uri="{FF2B5EF4-FFF2-40B4-BE49-F238E27FC236}">
                <a16:creationId xmlns="" xmlns:a16="http://schemas.microsoft.com/office/drawing/2014/main" id="{584E01E1-A763-4AB2-8A6F-5E6F16F57FDF}"/>
              </a:ext>
            </a:extLst>
          </p:cNvPr>
          <p:cNvPicPr>
            <a:picLocks noChangeAspect="1"/>
          </p:cNvPicPr>
          <p:nvPr/>
        </p:nvPicPr>
        <p:blipFill>
          <a:blip r:embed="rId3"/>
          <a:stretch>
            <a:fillRect/>
          </a:stretch>
        </p:blipFill>
        <p:spPr>
          <a:xfrm>
            <a:off x="1884449" y="2725564"/>
            <a:ext cx="7491372" cy="3038475"/>
          </a:xfrm>
          <a:prstGeom prst="rect">
            <a:avLst/>
          </a:prstGeom>
        </p:spPr>
      </p:pic>
    </p:spTree>
    <p:extLst>
      <p:ext uri="{BB962C8B-B14F-4D97-AF65-F5344CB8AC3E}">
        <p14:creationId xmlns:p14="http://schemas.microsoft.com/office/powerpoint/2010/main" val="18314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8094254" cy="2473000"/>
          </a:xfrm>
        </p:spPr>
        <p:txBody>
          <a:bodyPr>
            <a:normAutofit fontScale="77500" lnSpcReduction="20000"/>
          </a:bodyPr>
          <a:lstStyle/>
          <a:p>
            <a:pPr algn="just">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Types of At</a:t>
            </a:r>
            <a:r>
              <a:rPr lang="en-US" sz="2400" b="1" dirty="0">
                <a:solidFill>
                  <a:srgbClr val="222222"/>
                </a:solidFill>
                <a:latin typeface="Arial" panose="020B0604020202020204" pitchFamily="34" charset="0"/>
                <a:cs typeface="Arial" panose="020B0604020202020204" pitchFamily="34" charset="0"/>
              </a:rPr>
              <a:t>tribute:</a:t>
            </a:r>
            <a:endParaRPr lang="en-US" sz="2400" b="1" i="0" dirty="0">
              <a:solidFill>
                <a:srgbClr val="222222"/>
              </a:solidFill>
              <a:effectLst/>
              <a:latin typeface="Arial" panose="020B0604020202020204" pitchFamily="34" charset="0"/>
              <a:cs typeface="Arial" panose="020B0604020202020204" pitchFamily="34" charset="0"/>
            </a:endParaRPr>
          </a:p>
          <a:p>
            <a:pPr algn="just">
              <a:buClr>
                <a:schemeClr val="tx1"/>
              </a:buClr>
              <a:buSzPct val="71000"/>
            </a:pPr>
            <a:r>
              <a:rPr lang="en-US" sz="2400" dirty="0">
                <a:solidFill>
                  <a:srgbClr val="222222"/>
                </a:solidFill>
                <a:latin typeface="Arial" panose="020B0604020202020204" pitchFamily="34" charset="0"/>
                <a:cs typeface="Arial" panose="020B0604020202020204" pitchFamily="34" charset="0"/>
              </a:rPr>
              <a:t>b.</a:t>
            </a:r>
            <a:r>
              <a:rPr lang="en-US" sz="2400" i="0" dirty="0">
                <a:solidFill>
                  <a:srgbClr val="222222"/>
                </a:solidFill>
                <a:effectLst/>
                <a:latin typeface="Arial" panose="020B0604020202020204" pitchFamily="34" charset="0"/>
                <a:cs typeface="Arial" panose="020B0604020202020204" pitchFamily="34" charset="0"/>
              </a:rPr>
              <a:t> </a:t>
            </a:r>
            <a:r>
              <a:rPr lang="en-US" sz="2400" i="0" dirty="0">
                <a:solidFill>
                  <a:srgbClr val="FF0000"/>
                </a:solidFill>
                <a:effectLst/>
                <a:latin typeface="Arial" panose="020B0604020202020204" pitchFamily="34" charset="0"/>
                <a:cs typeface="Arial" panose="020B0604020202020204" pitchFamily="34" charset="0"/>
              </a:rPr>
              <a:t>Composite Attribute –</a:t>
            </a:r>
          </a:p>
          <a:p>
            <a:pPr marL="342900" indent="-342900" algn="just">
              <a:buClr>
                <a:schemeClr val="tx1"/>
              </a:buClr>
              <a:buSzPct val="71000"/>
              <a:buFont typeface="Wingdings" panose="05000000000000000000" pitchFamily="2" charset="2"/>
              <a:buChar char="v"/>
            </a:pPr>
            <a:r>
              <a:rPr lang="en-US" sz="2400" i="0" dirty="0">
                <a:solidFill>
                  <a:schemeClr val="tx1"/>
                </a:solidFill>
                <a:effectLst/>
                <a:latin typeface="Arial" panose="020B0604020202020204" pitchFamily="34" charset="0"/>
                <a:cs typeface="Arial" panose="020B0604020202020204" pitchFamily="34" charset="0"/>
              </a:rPr>
              <a:t>An attribute composed of many other attribute is called as composite attribute. </a:t>
            </a:r>
          </a:p>
          <a:p>
            <a:pPr marL="342900" indent="-342900" algn="just">
              <a:buClr>
                <a:schemeClr val="tx1"/>
              </a:buClr>
              <a:buSzPct val="71000"/>
              <a:buFont typeface="Wingdings" panose="05000000000000000000" pitchFamily="2" charset="2"/>
              <a:buChar char="v"/>
            </a:pPr>
            <a:r>
              <a:rPr lang="en-US" sz="2400" i="0" dirty="0">
                <a:solidFill>
                  <a:schemeClr val="tx1"/>
                </a:solidFill>
                <a:effectLst/>
                <a:latin typeface="Arial" panose="020B0604020202020204" pitchFamily="34" charset="0"/>
                <a:cs typeface="Arial" panose="020B0604020202020204" pitchFamily="34" charset="0"/>
              </a:rPr>
              <a:t>For example, Address attribute of student Entity type consists of Street, City, State, and Country. </a:t>
            </a:r>
          </a:p>
          <a:p>
            <a:pPr marL="342900" indent="-342900" algn="just">
              <a:buClr>
                <a:schemeClr val="tx1"/>
              </a:buClr>
              <a:buSzPct val="71000"/>
              <a:buFont typeface="Wingdings" panose="05000000000000000000" pitchFamily="2" charset="2"/>
              <a:buChar char="v"/>
            </a:pPr>
            <a:r>
              <a:rPr lang="en-US" sz="2400" i="0" dirty="0">
                <a:solidFill>
                  <a:schemeClr val="tx1"/>
                </a:solidFill>
                <a:effectLst/>
                <a:latin typeface="Arial" panose="020B0604020202020204" pitchFamily="34" charset="0"/>
                <a:cs typeface="Arial" panose="020B0604020202020204" pitchFamily="34" charset="0"/>
              </a:rPr>
              <a:t>In ER diagram, composite attribute is represented by an oval comprising of ovals.</a:t>
            </a:r>
            <a:endParaRPr lang="en-US" sz="2400" dirty="0">
              <a:solidFill>
                <a:schemeClr val="tx1"/>
              </a:solidFill>
              <a:latin typeface="Arial" panose="020B0604020202020204" pitchFamily="34" charset="0"/>
              <a:cs typeface="Arial" panose="020B0604020202020204" pitchFamily="34" charset="0"/>
            </a:endParaRPr>
          </a:p>
        </p:txBody>
      </p:sp>
      <p:pic>
        <p:nvPicPr>
          <p:cNvPr id="4100" name="Picture 4">
            <a:extLst>
              <a:ext uri="{FF2B5EF4-FFF2-40B4-BE49-F238E27FC236}">
                <a16:creationId xmlns="" xmlns:a16="http://schemas.microsoft.com/office/drawing/2014/main" id="{BB69A62F-3F98-4FC7-B70F-13B7BBA3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3747448"/>
            <a:ext cx="8094254" cy="2186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51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8"/>
            <a:ext cx="8094254" cy="39756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p:txBody>
      </p:sp>
      <p:pic>
        <p:nvPicPr>
          <p:cNvPr id="5" name="Picture 4">
            <a:extLst>
              <a:ext uri="{FF2B5EF4-FFF2-40B4-BE49-F238E27FC236}">
                <a16:creationId xmlns="" xmlns:a16="http://schemas.microsoft.com/office/drawing/2014/main" id="{0841367C-35E2-4892-BFD7-6684BC6F0590}"/>
              </a:ext>
            </a:extLst>
          </p:cNvPr>
          <p:cNvPicPr>
            <a:picLocks noChangeAspect="1"/>
          </p:cNvPicPr>
          <p:nvPr/>
        </p:nvPicPr>
        <p:blipFill>
          <a:blip r:embed="rId3"/>
          <a:stretch>
            <a:fillRect/>
          </a:stretch>
        </p:blipFill>
        <p:spPr>
          <a:xfrm>
            <a:off x="1281567" y="1537252"/>
            <a:ext cx="8094254" cy="4870361"/>
          </a:xfrm>
          <a:prstGeom prst="rect">
            <a:avLst/>
          </a:prstGeom>
        </p:spPr>
      </p:pic>
    </p:spTree>
    <p:extLst>
      <p:ext uri="{BB962C8B-B14F-4D97-AF65-F5344CB8AC3E}">
        <p14:creationId xmlns:p14="http://schemas.microsoft.com/office/powerpoint/2010/main" val="4202063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8"/>
            <a:ext cx="8094254" cy="39756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Attribute types</a:t>
            </a:r>
          </a:p>
        </p:txBody>
      </p:sp>
      <p:pic>
        <p:nvPicPr>
          <p:cNvPr id="4" name="Picture 3">
            <a:extLst>
              <a:ext uri="{FF2B5EF4-FFF2-40B4-BE49-F238E27FC236}">
                <a16:creationId xmlns="" xmlns:a16="http://schemas.microsoft.com/office/drawing/2014/main" id="{44CF139F-8556-42D8-AD5D-A45B717FFAD7}"/>
              </a:ext>
            </a:extLst>
          </p:cNvPr>
          <p:cNvPicPr>
            <a:picLocks noChangeAspect="1"/>
          </p:cNvPicPr>
          <p:nvPr/>
        </p:nvPicPr>
        <p:blipFill>
          <a:blip r:embed="rId3"/>
          <a:stretch>
            <a:fillRect/>
          </a:stretch>
        </p:blipFill>
        <p:spPr>
          <a:xfrm>
            <a:off x="1281567" y="1537252"/>
            <a:ext cx="8094254" cy="4735598"/>
          </a:xfrm>
          <a:prstGeom prst="rect">
            <a:avLst/>
          </a:prstGeom>
        </p:spPr>
      </p:pic>
    </p:spTree>
    <p:extLst>
      <p:ext uri="{BB962C8B-B14F-4D97-AF65-F5344CB8AC3E}">
        <p14:creationId xmlns:p14="http://schemas.microsoft.com/office/powerpoint/2010/main" val="3448726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Database Schema(Relation Schema)</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A relation schema is a list of attributes and their corresponding domains.</a:t>
            </a:r>
          </a:p>
          <a:p>
            <a:pPr marL="457200" indent="-457200" algn="l">
              <a:buClr>
                <a:schemeClr val="tx1"/>
              </a:buClr>
              <a:buSzPct val="71000"/>
              <a:buFont typeface="Wingdings" panose="05000000000000000000" pitchFamily="2" charset="2"/>
              <a:buChar char="v"/>
            </a:pPr>
            <a:r>
              <a:rPr lang="en-US" sz="2600" i="0" dirty="0">
                <a:solidFill>
                  <a:srgbClr val="222222"/>
                </a:solidFill>
                <a:effectLst/>
                <a:latin typeface="arial" panose="020B0604020202020204" pitchFamily="34" charset="0"/>
              </a:rPr>
              <a:t>It is a logical design of the database. </a:t>
            </a:r>
          </a:p>
          <a:p>
            <a:pPr marL="457200" indent="-457200" algn="l">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Database instance (relation instance) is a snapshot of the data in the database at a given instant in time.</a:t>
            </a:r>
          </a:p>
          <a:p>
            <a:pPr marL="457200" indent="-457200" algn="l">
              <a:buClr>
                <a:schemeClr val="tx1"/>
              </a:buClr>
              <a:buSzPct val="71000"/>
              <a:buFont typeface="Wingdings" panose="05000000000000000000" pitchFamily="2" charset="2"/>
              <a:buChar char="v"/>
            </a:pPr>
            <a:r>
              <a:rPr lang="en-US" sz="2600" i="0" dirty="0">
                <a:solidFill>
                  <a:srgbClr val="222222"/>
                </a:solidFill>
                <a:effectLst/>
                <a:latin typeface="arial" panose="020B0604020202020204" pitchFamily="34" charset="0"/>
              </a:rPr>
              <a:t>Contents of relation instance (i.e. value) may change with time as relation is updated.</a:t>
            </a:r>
          </a:p>
          <a:p>
            <a:pPr marL="457200" indent="-457200" algn="l">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But schema of a relation does not change generally.</a:t>
            </a:r>
            <a:endParaRPr lang="en-US" sz="26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057961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7"/>
            <a:ext cx="8094254" cy="4990657"/>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Relation Schema</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 For example, the relation schema for relation customer is express as</a:t>
            </a:r>
          </a:p>
          <a:p>
            <a:pPr algn="l">
              <a:buClr>
                <a:schemeClr val="tx1"/>
              </a:buClr>
              <a:buSzPct val="71000"/>
            </a:pPr>
            <a:r>
              <a:rPr lang="en-US" sz="1900" i="0" dirty="0">
                <a:solidFill>
                  <a:srgbClr val="222222"/>
                </a:solidFill>
                <a:effectLst/>
                <a:latin typeface="Consolas" panose="020B0609020204030204" pitchFamily="49" charset="0"/>
              </a:rPr>
              <a:t>	Customer-schema = (</a:t>
            </a:r>
            <a:r>
              <a:rPr lang="en-US" sz="1900" i="0" dirty="0" err="1">
                <a:solidFill>
                  <a:srgbClr val="222222"/>
                </a:solidFill>
                <a:effectLst/>
                <a:latin typeface="Consolas" panose="020B0609020204030204" pitchFamily="49" charset="0"/>
              </a:rPr>
              <a:t>customer_id</a:t>
            </a:r>
            <a:r>
              <a:rPr lang="en-US" sz="1900" i="0" dirty="0">
                <a:solidFill>
                  <a:srgbClr val="222222"/>
                </a:solidFill>
                <a:effectLst/>
                <a:latin typeface="Consolas" panose="020B0609020204030204" pitchFamily="49" charset="0"/>
              </a:rPr>
              <a:t>, </a:t>
            </a:r>
            <a:r>
              <a:rPr lang="en-US" sz="1900" i="0" dirty="0" err="1">
                <a:solidFill>
                  <a:srgbClr val="222222"/>
                </a:solidFill>
                <a:effectLst/>
                <a:latin typeface="Consolas" panose="020B0609020204030204" pitchFamily="49" charset="0"/>
              </a:rPr>
              <a:t>customer_name</a:t>
            </a:r>
            <a:r>
              <a:rPr lang="en-US" sz="1900" i="0" dirty="0">
                <a:solidFill>
                  <a:srgbClr val="222222"/>
                </a:solidFill>
                <a:effectLst/>
                <a:latin typeface="Consolas" panose="020B0609020204030204" pitchFamily="49" charset="0"/>
              </a:rPr>
              <a:t>, 													</a:t>
            </a:r>
            <a:r>
              <a:rPr lang="en-US" sz="1900" i="0" dirty="0" err="1">
                <a:solidFill>
                  <a:srgbClr val="222222"/>
                </a:solidFill>
                <a:effectLst/>
                <a:latin typeface="Consolas" panose="020B0609020204030204" pitchFamily="49" charset="0"/>
              </a:rPr>
              <a:t>customer_city</a:t>
            </a:r>
            <a:r>
              <a:rPr lang="en-US" sz="1900" i="0" dirty="0">
                <a:solidFill>
                  <a:srgbClr val="222222"/>
                </a:solidFill>
                <a:effectLst/>
                <a:latin typeface="Consolas" panose="020B0609020204030204" pitchFamily="49" charset="0"/>
              </a:rPr>
              <a:t>)</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We may also specify domains of attributes as</a:t>
            </a:r>
          </a:p>
          <a:p>
            <a:pPr algn="l">
              <a:buClr>
                <a:schemeClr val="tx1"/>
              </a:buClr>
              <a:buSzPct val="71000"/>
            </a:pPr>
            <a:r>
              <a:rPr lang="en-US" i="0" dirty="0">
                <a:solidFill>
                  <a:srgbClr val="222222"/>
                </a:solidFill>
                <a:effectLst/>
                <a:latin typeface="Consolas" panose="020B0609020204030204" pitchFamily="49" charset="0"/>
              </a:rPr>
              <a:t>		Customer-schema = (</a:t>
            </a:r>
            <a:r>
              <a:rPr lang="en-US" i="0" dirty="0" err="1">
                <a:solidFill>
                  <a:srgbClr val="222222"/>
                </a:solidFill>
                <a:effectLst/>
                <a:latin typeface="Consolas" panose="020B0609020204030204" pitchFamily="49" charset="0"/>
              </a:rPr>
              <a:t>customer_id</a:t>
            </a:r>
            <a:r>
              <a:rPr lang="en-US" i="0" dirty="0">
                <a:solidFill>
                  <a:srgbClr val="222222"/>
                </a:solidFill>
                <a:effectLst/>
                <a:latin typeface="Consolas" panose="020B0609020204030204" pitchFamily="49" charset="0"/>
              </a:rPr>
              <a:t>: integer, </a:t>
            </a:r>
            <a:r>
              <a:rPr lang="en-US" i="0" dirty="0" err="1">
                <a:solidFill>
                  <a:srgbClr val="222222"/>
                </a:solidFill>
                <a:effectLst/>
                <a:latin typeface="Consolas" panose="020B0609020204030204" pitchFamily="49" charset="0"/>
              </a:rPr>
              <a:t>customer_name</a:t>
            </a:r>
            <a:r>
              <a:rPr lang="en-US" i="0" dirty="0">
                <a:solidFill>
                  <a:srgbClr val="222222"/>
                </a:solidFill>
                <a:effectLst/>
                <a:latin typeface="Consolas" panose="020B0609020204030204" pitchFamily="49" charset="0"/>
              </a:rPr>
              <a:t>: 								</a:t>
            </a:r>
            <a:r>
              <a:rPr lang="en-US" i="0" dirty="0" err="1">
                <a:solidFill>
                  <a:srgbClr val="222222"/>
                </a:solidFill>
                <a:effectLst/>
                <a:latin typeface="Consolas" panose="020B0609020204030204" pitchFamily="49" charset="0"/>
              </a:rPr>
              <a:t>string,customer_city:string</a:t>
            </a:r>
            <a:r>
              <a:rPr lang="en-US" i="0" dirty="0">
                <a:solidFill>
                  <a:srgbClr val="222222"/>
                </a:solidFill>
                <a:effectLst/>
                <a:latin typeface="Consolas" panose="020B0609020204030204" pitchFamily="49" charset="0"/>
              </a:rPr>
              <a:t>)</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We may state customer is a relation on Customer-schema by</a:t>
            </a:r>
          </a:p>
          <a:p>
            <a:pPr algn="l">
              <a:buClr>
                <a:schemeClr val="tx1"/>
              </a:buClr>
              <a:buSzPct val="71000"/>
            </a:pPr>
            <a:r>
              <a:rPr lang="en-US" i="0" dirty="0">
                <a:solidFill>
                  <a:srgbClr val="222222"/>
                </a:solidFill>
                <a:effectLst/>
                <a:latin typeface="Consolas" panose="020B0609020204030204" pitchFamily="49" charset="0"/>
              </a:rPr>
              <a:t>		customer(Customer-schema)</a:t>
            </a:r>
          </a:p>
        </p:txBody>
      </p:sp>
    </p:spTree>
    <p:extLst>
      <p:ext uri="{BB962C8B-B14F-4D97-AF65-F5344CB8AC3E}">
        <p14:creationId xmlns:p14="http://schemas.microsoft.com/office/powerpoint/2010/main" val="27237579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Structure </a:t>
            </a:r>
            <a:r>
              <a:rPr lang="en-US" sz="2800" dirty="0">
                <a:solidFill>
                  <a:schemeClr val="bg1"/>
                </a:solidFill>
              </a:rPr>
              <a:t>of relational database</a:t>
            </a:r>
          </a:p>
        </p:txBody>
      </p:sp>
      <p:sp>
        <p:nvSpPr>
          <p:cNvPr id="3" name="Subtitle 2"/>
          <p:cNvSpPr>
            <a:spLocks noGrp="1"/>
          </p:cNvSpPr>
          <p:nvPr>
            <p:ph type="subTitle" idx="1"/>
          </p:nvPr>
        </p:nvSpPr>
        <p:spPr>
          <a:xfrm>
            <a:off x="1281567" y="1139687"/>
            <a:ext cx="8094254" cy="4990657"/>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Database Schema(Relation Schema)</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Relational database is a collection of relations and relational database schema is a collection of schemas for relations in database.</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Database schemas for banking enterprise </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Branch-schema = (</a:t>
            </a:r>
            <a:r>
              <a:rPr lang="en-US" sz="1800" i="0" dirty="0" err="1">
                <a:solidFill>
                  <a:srgbClr val="222222"/>
                </a:solidFill>
                <a:effectLst/>
                <a:latin typeface="Consolas" panose="020B0609020204030204" pitchFamily="49" charset="0"/>
              </a:rPr>
              <a:t>branch_name,branch_city,assets</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err="1">
                <a:solidFill>
                  <a:srgbClr val="222222"/>
                </a:solidFill>
                <a:effectLst/>
                <a:latin typeface="Consolas" panose="020B0609020204030204" pitchFamily="49" charset="0"/>
              </a:rPr>
              <a:t>Account_schema</a:t>
            </a:r>
            <a:r>
              <a:rPr lang="en-US" sz="1800" i="0" dirty="0">
                <a:solidFill>
                  <a:srgbClr val="222222"/>
                </a:solidFill>
                <a:effectLst/>
                <a:latin typeface="Consolas" panose="020B0609020204030204" pitchFamily="49" charset="0"/>
              </a:rPr>
              <a:t> = (</a:t>
            </a:r>
            <a:r>
              <a:rPr lang="en-US" sz="1800" i="0" dirty="0" err="1">
                <a:solidFill>
                  <a:srgbClr val="222222"/>
                </a:solidFill>
                <a:effectLst/>
                <a:latin typeface="Consolas" panose="020B0609020204030204" pitchFamily="49" charset="0"/>
              </a:rPr>
              <a:t>account_number,branch_name,balance</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Customer-schema = (</a:t>
            </a:r>
            <a:r>
              <a:rPr lang="en-US" sz="1800" i="0" dirty="0" err="1">
                <a:solidFill>
                  <a:srgbClr val="222222"/>
                </a:solidFill>
                <a:effectLst/>
                <a:latin typeface="Consolas" panose="020B0609020204030204" pitchFamily="49" charset="0"/>
              </a:rPr>
              <a:t>customer_id,customer_name,customer_street,customer_city</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Depositor-schema = (</a:t>
            </a:r>
            <a:r>
              <a:rPr lang="en-US" sz="1800" i="0" dirty="0" err="1">
                <a:solidFill>
                  <a:srgbClr val="222222"/>
                </a:solidFill>
                <a:effectLst/>
                <a:latin typeface="Consolas" panose="020B0609020204030204" pitchFamily="49" charset="0"/>
              </a:rPr>
              <a:t>customer_id,account_number</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Loan-schema = (</a:t>
            </a:r>
            <a:r>
              <a:rPr lang="en-US" sz="1800" i="0" dirty="0" err="1">
                <a:solidFill>
                  <a:srgbClr val="222222"/>
                </a:solidFill>
                <a:effectLst/>
                <a:latin typeface="Consolas" panose="020B0609020204030204" pitchFamily="49" charset="0"/>
              </a:rPr>
              <a:t>loan_number,branch_name,amount</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Borrower-schema = (</a:t>
            </a:r>
            <a:r>
              <a:rPr lang="en-US" sz="1800" i="0" dirty="0" err="1">
                <a:solidFill>
                  <a:srgbClr val="222222"/>
                </a:solidFill>
                <a:effectLst/>
                <a:latin typeface="Consolas" panose="020B0609020204030204" pitchFamily="49" charset="0"/>
              </a:rPr>
              <a:t>customer_id,loan_no</a:t>
            </a:r>
            <a:r>
              <a:rPr lang="en-US" sz="1800" i="0" dirty="0">
                <a:solidFill>
                  <a:srgbClr val="222222"/>
                </a:solidFill>
                <a:effectLst/>
                <a:latin typeface="Consolas" panose="020B0609020204030204" pitchFamily="49" charset="0"/>
              </a:rPr>
              <a:t>)</a:t>
            </a:r>
          </a:p>
        </p:txBody>
      </p:sp>
    </p:spTree>
    <p:extLst>
      <p:ext uri="{BB962C8B-B14F-4D97-AF65-F5344CB8AC3E}">
        <p14:creationId xmlns:p14="http://schemas.microsoft.com/office/powerpoint/2010/main" val="2062632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An attribute or the set of attribute in the table that uniquely identifies each record in the entity set is called a key for that entity set.</a:t>
            </a:r>
          </a:p>
          <a:p>
            <a:pPr algn="just">
              <a:buClr>
                <a:schemeClr val="tx1"/>
              </a:buClr>
              <a:buSzPct val="71000"/>
            </a:pPr>
            <a:r>
              <a:rPr lang="en-US" sz="2400" b="1" dirty="0">
                <a:solidFill>
                  <a:srgbClr val="222222"/>
                </a:solidFill>
                <a:latin typeface="arial" panose="020B0604020202020204" pitchFamily="34" charset="0"/>
              </a:rPr>
              <a:t>Types of keys</a:t>
            </a:r>
          </a:p>
          <a:p>
            <a:pPr marL="342900" indent="-342900" algn="just">
              <a:buClr>
                <a:schemeClr val="tx1"/>
              </a:buClr>
              <a:buSzPct val="71000"/>
              <a:buFont typeface="Wingdings" panose="05000000000000000000" pitchFamily="2" charset="2"/>
              <a:buChar char="Ø"/>
            </a:pPr>
            <a:r>
              <a:rPr lang="en-US" sz="2400" b="1" dirty="0">
                <a:solidFill>
                  <a:srgbClr val="222222"/>
                </a:solidFill>
                <a:latin typeface="arial" panose="020B0604020202020204" pitchFamily="34" charset="0"/>
              </a:rPr>
              <a:t>Simple key </a:t>
            </a:r>
            <a:r>
              <a:rPr lang="en-US" sz="2400" dirty="0">
                <a:solidFill>
                  <a:srgbClr val="222222"/>
                </a:solidFill>
                <a:latin typeface="arial" panose="020B0604020202020204" pitchFamily="34" charset="0"/>
              </a:rPr>
              <a:t>– A key which has single attribute is known as a simple key.</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Composite Key </a:t>
            </a:r>
            <a:r>
              <a:rPr lang="en-US" sz="2400" i="0" dirty="0">
                <a:solidFill>
                  <a:srgbClr val="222222"/>
                </a:solidFill>
                <a:effectLst/>
                <a:latin typeface="arial" panose="020B0604020202020204" pitchFamily="34" charset="0"/>
              </a:rPr>
              <a:t>-  If any single attribute of a table is not capable of being the key i.e. it cannot identify a row uniquely, then we combine two or more attributes to form a key. This is known as a composite key.</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Super Key </a:t>
            </a:r>
            <a:r>
              <a:rPr lang="en-US" sz="2400" i="0" dirty="0">
                <a:solidFill>
                  <a:srgbClr val="222222"/>
                </a:solidFill>
                <a:effectLst/>
                <a:latin typeface="arial" panose="020B0604020202020204" pitchFamily="34" charset="0"/>
              </a:rPr>
              <a:t>- Super Key is the superset of primary key. The super key contains a set of attributes, including the primary key, which can uniquely identify any data row in the table.</a:t>
            </a:r>
            <a:endParaRPr lang="en-US" sz="2400" dirty="0">
              <a:solidFill>
                <a:srgbClr val="222222"/>
              </a:solidFill>
              <a:latin typeface="arial" panose="020B0604020202020204" pitchFamily="34" charset="0"/>
            </a:endParaRPr>
          </a:p>
          <a:p>
            <a:pPr algn="just">
              <a:buClr>
                <a:schemeClr val="tx1"/>
              </a:buClr>
              <a:buSzPct val="71000"/>
            </a:pPr>
            <a:endParaRPr lang="en-US" sz="24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580570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t>
            </a:r>
            <a:r>
              <a:rPr lang="en-US" sz="2800" dirty="0" smtClean="0">
                <a:solidFill>
                  <a:schemeClr val="bg1"/>
                </a:solidFill>
              </a:rPr>
              <a:t>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400" b="1" dirty="0">
                <a:solidFill>
                  <a:srgbClr val="222222"/>
                </a:solidFill>
                <a:latin typeface="arial" panose="020B0604020202020204" pitchFamily="34" charset="0"/>
              </a:rPr>
              <a:t>Types of keys</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Candidate Key </a:t>
            </a:r>
            <a:r>
              <a:rPr lang="en-US" sz="2400" i="0" dirty="0">
                <a:solidFill>
                  <a:srgbClr val="222222"/>
                </a:solidFill>
                <a:effectLst/>
                <a:latin typeface="arial" panose="020B0604020202020204" pitchFamily="34" charset="0"/>
              </a:rPr>
              <a:t>- The candidate keys in a table are defined as the set of keys that is minimal and can uniquely identify any data row in the table.</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Primary Key </a:t>
            </a:r>
            <a:r>
              <a:rPr lang="en-US" sz="2400" i="0" dirty="0">
                <a:solidFill>
                  <a:srgbClr val="222222"/>
                </a:solidFill>
                <a:effectLst/>
                <a:latin typeface="arial" panose="020B0604020202020204" pitchFamily="34" charset="0"/>
              </a:rPr>
              <a:t>- The primary key is selected from one of the candidate keys and becomes the identifying key of a table. It can uniquely identify any data row of the table.</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Foreign Key </a:t>
            </a:r>
            <a:r>
              <a:rPr lang="en-US" sz="2400" i="0" dirty="0">
                <a:solidFill>
                  <a:srgbClr val="222222"/>
                </a:solidFill>
                <a:effectLst/>
                <a:latin typeface="arial" panose="020B0604020202020204" pitchFamily="34" charset="0"/>
              </a:rPr>
              <a:t>- A foreign key is an attribute value in a table that acts as the primary key in another. Hence, the foreign key is useful in linking together two tables. Data should be entered in the foreign key column with great care, as wrongly entered data can invalidate the relationship between the two tables.</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Alternate or Secondary Key </a:t>
            </a:r>
            <a:r>
              <a:rPr lang="en-US" sz="2400" i="0" dirty="0">
                <a:solidFill>
                  <a:srgbClr val="222222"/>
                </a:solidFill>
                <a:effectLst/>
                <a:latin typeface="arial" panose="020B0604020202020204" pitchFamily="34" charset="0"/>
              </a:rPr>
              <a:t>- Only one of the candidate keys is selected as the primary key. The rest of them are known as secondary keys.</a:t>
            </a:r>
          </a:p>
          <a:p>
            <a:pPr algn="just">
              <a:buClr>
                <a:schemeClr val="tx1"/>
              </a:buClr>
              <a:buSzPct val="71000"/>
            </a:pPr>
            <a:endParaRPr lang="en-US" sz="24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500508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t>
            </a:r>
            <a:r>
              <a:rPr lang="en-US" sz="2800" dirty="0" smtClean="0">
                <a:solidFill>
                  <a:schemeClr val="bg1"/>
                </a:solidFill>
              </a:rPr>
              <a:t>Model</a:t>
            </a:r>
            <a:endParaRPr lang="en-US" sz="2800" dirty="0">
              <a:solidFill>
                <a:schemeClr val="bg1"/>
              </a:solidFill>
            </a:endParaRP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graphicFrame>
        <p:nvGraphicFramePr>
          <p:cNvPr id="6" name="Table 5">
            <a:extLst>
              <a:ext uri="{FF2B5EF4-FFF2-40B4-BE49-F238E27FC236}">
                <a16:creationId xmlns="" xmlns:a16="http://schemas.microsoft.com/office/drawing/2014/main" id="{901579A5-12D6-4CF4-A9BE-783FCBB20761}"/>
              </a:ext>
            </a:extLst>
          </p:cNvPr>
          <p:cNvGraphicFramePr>
            <a:graphicFrameLocks noGrp="1"/>
          </p:cNvGraphicFramePr>
          <p:nvPr>
            <p:extLst>
              <p:ext uri="{D42A27DB-BD31-4B8C-83A1-F6EECF244321}">
                <p14:modId xmlns:p14="http://schemas.microsoft.com/office/powerpoint/2010/main" val="1656556014"/>
              </p:ext>
            </p:extLst>
          </p:nvPr>
        </p:nvGraphicFramePr>
        <p:xfrm>
          <a:off x="1281567" y="2222810"/>
          <a:ext cx="7552580" cy="1706880"/>
        </p:xfrm>
        <a:graphic>
          <a:graphicData uri="http://schemas.openxmlformats.org/drawingml/2006/table">
            <a:tbl>
              <a:tblPr/>
              <a:tblGrid>
                <a:gridCol w="1888145">
                  <a:extLst>
                    <a:ext uri="{9D8B030D-6E8A-4147-A177-3AD203B41FA5}">
                      <a16:colId xmlns="" xmlns:a16="http://schemas.microsoft.com/office/drawing/2014/main" val="1244735379"/>
                    </a:ext>
                  </a:extLst>
                </a:gridCol>
                <a:gridCol w="1888145">
                  <a:extLst>
                    <a:ext uri="{9D8B030D-6E8A-4147-A177-3AD203B41FA5}">
                      <a16:colId xmlns="" xmlns:a16="http://schemas.microsoft.com/office/drawing/2014/main" val="2091923512"/>
                    </a:ext>
                  </a:extLst>
                </a:gridCol>
                <a:gridCol w="1888145">
                  <a:extLst>
                    <a:ext uri="{9D8B030D-6E8A-4147-A177-3AD203B41FA5}">
                      <a16:colId xmlns="" xmlns:a16="http://schemas.microsoft.com/office/drawing/2014/main" val="412976673"/>
                    </a:ext>
                  </a:extLst>
                </a:gridCol>
                <a:gridCol w="1888145">
                  <a:extLst>
                    <a:ext uri="{9D8B030D-6E8A-4147-A177-3AD203B41FA5}">
                      <a16:colId xmlns="" xmlns:a16="http://schemas.microsoft.com/office/drawing/2014/main" val="2714960737"/>
                    </a:ext>
                  </a:extLst>
                </a:gridCol>
              </a:tblGrid>
              <a:tr h="388515">
                <a:tc>
                  <a:txBody>
                    <a:bodyPr/>
                    <a:lstStyle/>
                    <a:p>
                      <a:pPr algn="ctr" fontAlgn="t"/>
                      <a:r>
                        <a:rPr lang="en-US">
                          <a:effectLst/>
                        </a:rPr>
                        <a:t>Student_Number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Student_Name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Student_Phone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317103790"/>
                  </a:ext>
                </a:extLst>
              </a:tr>
              <a:tr h="388515">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Andrew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6615927284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731401560"/>
                  </a:ext>
                </a:extLst>
              </a:tr>
              <a:tr h="388515">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Sara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6583654865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74308291"/>
                  </a:ext>
                </a:extLst>
              </a:tr>
              <a:tr h="388515">
                <a:tc>
                  <a:txBody>
                    <a:bodyPr/>
                    <a:lstStyle/>
                    <a:p>
                      <a:pPr algn="ct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Harry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4647567463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890464881"/>
                  </a:ext>
                </a:extLst>
              </a:tr>
            </a:tbl>
          </a:graphicData>
        </a:graphic>
      </p:graphicFrame>
      <p:graphicFrame>
        <p:nvGraphicFramePr>
          <p:cNvPr id="7" name="Table 6">
            <a:extLst>
              <a:ext uri="{FF2B5EF4-FFF2-40B4-BE49-F238E27FC236}">
                <a16:creationId xmlns="" xmlns:a16="http://schemas.microsoft.com/office/drawing/2014/main" id="{54ABF8D6-C694-43C4-AFE4-C81F817A9837}"/>
              </a:ext>
            </a:extLst>
          </p:cNvPr>
          <p:cNvGraphicFramePr>
            <a:graphicFrameLocks noGrp="1"/>
          </p:cNvGraphicFramePr>
          <p:nvPr>
            <p:extLst>
              <p:ext uri="{D42A27DB-BD31-4B8C-83A1-F6EECF244321}">
                <p14:modId xmlns:p14="http://schemas.microsoft.com/office/powerpoint/2010/main" val="3483203817"/>
              </p:ext>
            </p:extLst>
          </p:nvPr>
        </p:nvGraphicFramePr>
        <p:xfrm>
          <a:off x="1281567" y="4323700"/>
          <a:ext cx="7552581" cy="1706880"/>
        </p:xfrm>
        <a:graphic>
          <a:graphicData uri="http://schemas.openxmlformats.org/drawingml/2006/table">
            <a:tbl>
              <a:tblPr/>
              <a:tblGrid>
                <a:gridCol w="2517527">
                  <a:extLst>
                    <a:ext uri="{9D8B030D-6E8A-4147-A177-3AD203B41FA5}">
                      <a16:colId xmlns="" xmlns:a16="http://schemas.microsoft.com/office/drawing/2014/main" val="3911418452"/>
                    </a:ext>
                  </a:extLst>
                </a:gridCol>
                <a:gridCol w="2517527">
                  <a:extLst>
                    <a:ext uri="{9D8B030D-6E8A-4147-A177-3AD203B41FA5}">
                      <a16:colId xmlns="" xmlns:a16="http://schemas.microsoft.com/office/drawing/2014/main" val="3457623353"/>
                    </a:ext>
                  </a:extLst>
                </a:gridCol>
                <a:gridCol w="2517527">
                  <a:extLst>
                    <a:ext uri="{9D8B030D-6E8A-4147-A177-3AD203B41FA5}">
                      <a16:colId xmlns="" xmlns:a16="http://schemas.microsoft.com/office/drawing/2014/main" val="57093990"/>
                    </a:ext>
                  </a:extLst>
                </a:gridCol>
              </a:tblGrid>
              <a:tr h="0">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Subject_Instructor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17668562"/>
                  </a:ext>
                </a:extLst>
              </a:tr>
              <a:tr h="0">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Korth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626210253"/>
                  </a:ext>
                </a:extLst>
              </a:tr>
              <a:tr h="0">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Algorithms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Cormen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649215000"/>
                  </a:ext>
                </a:extLst>
              </a:tr>
              <a:tr h="0">
                <a:tc>
                  <a:txBody>
                    <a:bodyPr/>
                    <a:lstStyle/>
                    <a:p>
                      <a:pPr algn="ctr" fontAlgn="t"/>
                      <a:r>
                        <a:rPr lang="en-US">
                          <a:effectLst/>
                        </a:rPr>
                        <a:t>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Algorithms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err="1">
                          <a:effectLst/>
                        </a:rPr>
                        <a:t>Leiserson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195690312"/>
                  </a:ext>
                </a:extLst>
              </a:tr>
            </a:tbl>
          </a:graphicData>
        </a:graphic>
      </p:graphicFrame>
      <p:sp>
        <p:nvSpPr>
          <p:cNvPr id="9" name="TextBox 8">
            <a:extLst>
              <a:ext uri="{FF2B5EF4-FFF2-40B4-BE49-F238E27FC236}">
                <a16:creationId xmlns="" xmlns:a16="http://schemas.microsoft.com/office/drawing/2014/main" id="{DE6EFB99-D91A-436F-990E-52E9F8E329C7}"/>
              </a:ext>
            </a:extLst>
          </p:cNvPr>
          <p:cNvSpPr txBox="1"/>
          <p:nvPr/>
        </p:nvSpPr>
        <p:spPr>
          <a:xfrm>
            <a:off x="1417983" y="1815548"/>
            <a:ext cx="1563756" cy="369332"/>
          </a:xfrm>
          <a:prstGeom prst="rect">
            <a:avLst/>
          </a:prstGeom>
          <a:noFill/>
        </p:spPr>
        <p:txBody>
          <a:bodyPr wrap="square" rtlCol="0">
            <a:spAutoFit/>
          </a:bodyPr>
          <a:lstStyle/>
          <a:p>
            <a:r>
              <a:rPr lang="en-US" dirty="0"/>
              <a:t>Student</a:t>
            </a:r>
          </a:p>
        </p:txBody>
      </p:sp>
      <p:sp>
        <p:nvSpPr>
          <p:cNvPr id="11" name="TextBox 10">
            <a:extLst>
              <a:ext uri="{FF2B5EF4-FFF2-40B4-BE49-F238E27FC236}">
                <a16:creationId xmlns="" xmlns:a16="http://schemas.microsoft.com/office/drawing/2014/main" id="{4C313624-162B-4346-B36D-FC41A4E84A37}"/>
              </a:ext>
            </a:extLst>
          </p:cNvPr>
          <p:cNvSpPr txBox="1"/>
          <p:nvPr/>
        </p:nvSpPr>
        <p:spPr>
          <a:xfrm>
            <a:off x="1281567" y="3929690"/>
            <a:ext cx="1563756" cy="369332"/>
          </a:xfrm>
          <a:prstGeom prst="rect">
            <a:avLst/>
          </a:prstGeom>
          <a:noFill/>
        </p:spPr>
        <p:txBody>
          <a:bodyPr wrap="square" rtlCol="0">
            <a:spAutoFit/>
          </a:bodyPr>
          <a:lstStyle/>
          <a:p>
            <a:r>
              <a:rPr lang="en-US" dirty="0"/>
              <a:t>Subject</a:t>
            </a:r>
          </a:p>
        </p:txBody>
      </p:sp>
    </p:spTree>
    <p:extLst>
      <p:ext uri="{BB962C8B-B14F-4D97-AF65-F5344CB8AC3E}">
        <p14:creationId xmlns:p14="http://schemas.microsoft.com/office/powerpoint/2010/main" val="826531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t>
            </a:r>
            <a:r>
              <a:rPr lang="en-US" sz="2800" dirty="0" smtClean="0">
                <a:solidFill>
                  <a:schemeClr val="bg1"/>
                </a:solidFill>
              </a:rPr>
              <a:t>Model</a:t>
            </a:r>
            <a:endParaRPr lang="en-US" sz="2800" dirty="0">
              <a:solidFill>
                <a:schemeClr val="bg1"/>
              </a:solidFill>
            </a:endParaRP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sp>
        <p:nvSpPr>
          <p:cNvPr id="9" name="TextBox 8">
            <a:extLst>
              <a:ext uri="{FF2B5EF4-FFF2-40B4-BE49-F238E27FC236}">
                <a16:creationId xmlns="" xmlns:a16="http://schemas.microsoft.com/office/drawing/2014/main" id="{DE6EFB99-D91A-436F-990E-52E9F8E329C7}"/>
              </a:ext>
            </a:extLst>
          </p:cNvPr>
          <p:cNvSpPr txBox="1"/>
          <p:nvPr/>
        </p:nvSpPr>
        <p:spPr>
          <a:xfrm>
            <a:off x="1417983" y="1815548"/>
            <a:ext cx="1563756" cy="369332"/>
          </a:xfrm>
          <a:prstGeom prst="rect">
            <a:avLst/>
          </a:prstGeom>
          <a:noFill/>
        </p:spPr>
        <p:txBody>
          <a:bodyPr wrap="square" rtlCol="0">
            <a:spAutoFit/>
          </a:bodyPr>
          <a:lstStyle/>
          <a:p>
            <a:r>
              <a:rPr lang="en-US" dirty="0"/>
              <a:t>Enroll</a:t>
            </a:r>
          </a:p>
        </p:txBody>
      </p:sp>
      <p:graphicFrame>
        <p:nvGraphicFramePr>
          <p:cNvPr id="4" name="Table 3">
            <a:extLst>
              <a:ext uri="{FF2B5EF4-FFF2-40B4-BE49-F238E27FC236}">
                <a16:creationId xmlns="" xmlns:a16="http://schemas.microsoft.com/office/drawing/2014/main" id="{ACFF29A6-4386-4E80-87E3-BCEE7A2F6D92}"/>
              </a:ext>
            </a:extLst>
          </p:cNvPr>
          <p:cNvGraphicFramePr>
            <a:graphicFrameLocks noGrp="1"/>
          </p:cNvGraphicFramePr>
          <p:nvPr>
            <p:extLst>
              <p:ext uri="{D42A27DB-BD31-4B8C-83A1-F6EECF244321}">
                <p14:modId xmlns:p14="http://schemas.microsoft.com/office/powerpoint/2010/main" val="3909628160"/>
              </p:ext>
            </p:extLst>
          </p:nvPr>
        </p:nvGraphicFramePr>
        <p:xfrm>
          <a:off x="1417983" y="2306961"/>
          <a:ext cx="6305550" cy="1706880"/>
        </p:xfrm>
        <a:graphic>
          <a:graphicData uri="http://schemas.openxmlformats.org/drawingml/2006/table">
            <a:tbl>
              <a:tblPr/>
              <a:tblGrid>
                <a:gridCol w="3152775">
                  <a:extLst>
                    <a:ext uri="{9D8B030D-6E8A-4147-A177-3AD203B41FA5}">
                      <a16:colId xmlns="" xmlns:a16="http://schemas.microsoft.com/office/drawing/2014/main" val="4293124057"/>
                    </a:ext>
                  </a:extLst>
                </a:gridCol>
                <a:gridCol w="3152775">
                  <a:extLst>
                    <a:ext uri="{9D8B030D-6E8A-4147-A177-3AD203B41FA5}">
                      <a16:colId xmlns="" xmlns:a16="http://schemas.microsoft.com/office/drawing/2014/main" val="4153780766"/>
                    </a:ext>
                  </a:extLst>
                </a:gridCol>
              </a:tblGrid>
              <a:tr h="389404">
                <a:tc>
                  <a:txBody>
                    <a:bodyPr/>
                    <a:lstStyle/>
                    <a:p>
                      <a:pPr algn="ctr" fontAlgn="t"/>
                      <a:r>
                        <a:rPr lang="en-US" dirty="0" err="1">
                          <a:effectLst/>
                        </a:rPr>
                        <a:t>Student_Number</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402893220"/>
                  </a:ext>
                </a:extLst>
              </a:tr>
              <a:tr h="389404">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69822158"/>
                  </a:ext>
                </a:extLst>
              </a:tr>
              <a:tr h="389404">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711430580"/>
                  </a:ext>
                </a:extLst>
              </a:tr>
              <a:tr h="389404">
                <a:tc>
                  <a:txBody>
                    <a:bodyPr/>
                    <a:lstStyle/>
                    <a:p>
                      <a:pPr algn="ct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59945434"/>
                  </a:ext>
                </a:extLst>
              </a:tr>
            </a:tbl>
          </a:graphicData>
        </a:graphic>
      </p:graphicFrame>
      <p:sp>
        <p:nvSpPr>
          <p:cNvPr id="10" name="Subtitle 2">
            <a:extLst>
              <a:ext uri="{FF2B5EF4-FFF2-40B4-BE49-F238E27FC236}">
                <a16:creationId xmlns="" xmlns:a16="http://schemas.microsoft.com/office/drawing/2014/main" id="{412FE8CC-8714-4A5F-A631-8F0353CF5AC2}"/>
              </a:ext>
            </a:extLst>
          </p:cNvPr>
          <p:cNvSpPr txBox="1">
            <a:spLocks/>
          </p:cNvSpPr>
          <p:nvPr/>
        </p:nvSpPr>
        <p:spPr>
          <a:xfrm>
            <a:off x="1417983" y="4220657"/>
            <a:ext cx="8094254" cy="2186956"/>
          </a:xfrm>
          <a:prstGeom prst="rect">
            <a:avLst/>
          </a:prstGeom>
        </p:spPr>
        <p:txBody>
          <a:bodyPr vert="horz" lIns="91440" tIns="45720" rIns="91440" bIns="45720" rtlCol="0" anchor="t">
            <a:normAutofit fontScale="850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&lt;Subject&gt;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Subject_Number,Subject_Instructor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Subject_Number,Subject_Name,Subject_Instructor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Subject_Name,Subject_Instructor</a:t>
            </a:r>
            <a:r>
              <a:rPr lang="en-US" sz="22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501691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a:t>
            </a:r>
            <a:r>
              <a:rPr lang="en-US" sz="2800" dirty="0" smtClean="0">
                <a:solidFill>
                  <a:schemeClr val="bg1"/>
                </a:solidFill>
              </a:rPr>
              <a:t>Model</a:t>
            </a:r>
            <a:endParaRPr lang="en-US" sz="2800" dirty="0">
              <a:solidFill>
                <a:schemeClr val="bg1"/>
              </a:solidFill>
            </a:endParaRP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sp>
        <p:nvSpPr>
          <p:cNvPr id="10" name="Subtitle 2">
            <a:extLst>
              <a:ext uri="{FF2B5EF4-FFF2-40B4-BE49-F238E27FC236}">
                <a16:creationId xmlns="" xmlns:a16="http://schemas.microsoft.com/office/drawing/2014/main" id="{412FE8CC-8714-4A5F-A631-8F0353CF5AC2}"/>
              </a:ext>
            </a:extLst>
          </p:cNvPr>
          <p:cNvSpPr txBox="1">
            <a:spLocks/>
          </p:cNvSpPr>
          <p:nvPr/>
        </p:nvSpPr>
        <p:spPr>
          <a:xfrm>
            <a:off x="1281567" y="1963561"/>
            <a:ext cx="8094254" cy="3933656"/>
          </a:xfrm>
          <a:prstGeom prst="rect">
            <a:avLst/>
          </a:prstGeom>
        </p:spPr>
        <p:txBody>
          <a:bodyPr vert="horz" lIns="91440" tIns="45720" rIns="91440" bIns="45720" rtlCol="0" anchor="t">
            <a:normAutofit fontScale="700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&lt;Student&gt;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Student_Phone,Student_Name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Student_Number,Student_Phone,Subject_Number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Student_Phone,Student_Name,Subject_Number</a:t>
            </a:r>
            <a:r>
              <a:rPr lang="en-US" sz="2200" dirty="0">
                <a:solidFill>
                  <a:srgbClr val="222222"/>
                </a:solidFill>
                <a:latin typeface="Consolas" panose="020B0609020204030204" pitchFamily="49" charset="0"/>
              </a:rPr>
              <a:t>}</a:t>
            </a:r>
          </a:p>
        </p:txBody>
      </p:sp>
      <p:sp>
        <p:nvSpPr>
          <p:cNvPr id="6" name="Subtitle 2">
            <a:extLst>
              <a:ext uri="{FF2B5EF4-FFF2-40B4-BE49-F238E27FC236}">
                <a16:creationId xmlns="" xmlns:a16="http://schemas.microsoft.com/office/drawing/2014/main" id="{3634CFD7-FE69-455E-AD8A-099334D8364A}"/>
              </a:ext>
            </a:extLst>
          </p:cNvPr>
          <p:cNvSpPr txBox="1">
            <a:spLocks/>
          </p:cNvSpPr>
          <p:nvPr/>
        </p:nvSpPr>
        <p:spPr>
          <a:xfrm>
            <a:off x="1414089" y="5897217"/>
            <a:ext cx="8094254" cy="689112"/>
          </a:xfrm>
          <a:prstGeom prst="rect">
            <a:avLst/>
          </a:prstGeom>
        </p:spPr>
        <p:txBody>
          <a:bodyPr vert="horz" lIns="91440" tIns="45720" rIns="91440" bIns="45720" rtlCol="0" anchor="t">
            <a:normAutofit fontScale="77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a:t>
            </a:r>
            <a:r>
              <a:rPr lang="en-US" sz="2400" b="1" dirty="0">
                <a:solidFill>
                  <a:srgbClr val="000000"/>
                </a:solidFill>
                <a:latin typeface="Arial" panose="020B0604020202020204" pitchFamily="34" charset="0"/>
              </a:rPr>
              <a:t>Enroll</a:t>
            </a:r>
            <a:r>
              <a:rPr lang="en-US" sz="2400" b="1" i="0" dirty="0">
                <a:solidFill>
                  <a:srgbClr val="000000"/>
                </a:solidFill>
                <a:effectLst/>
                <a:latin typeface="Arial" panose="020B0604020202020204" pitchFamily="34" charset="0"/>
              </a:rPr>
              <a: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Student_Number,Subject_Number</a:t>
            </a:r>
            <a:r>
              <a:rPr lang="en-US" sz="22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63539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5397529" cy="4990657"/>
          </a:xfrm>
        </p:spPr>
        <p:txBody>
          <a:bodyPr>
            <a:normAutofit/>
          </a:bodyPr>
          <a:lstStyle/>
          <a:p>
            <a:pPr algn="just">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Types of At</a:t>
            </a:r>
            <a:r>
              <a:rPr lang="en-US" sz="2400" b="1" dirty="0">
                <a:solidFill>
                  <a:srgbClr val="222222"/>
                </a:solidFill>
                <a:latin typeface="Arial" panose="020B0604020202020204" pitchFamily="34" charset="0"/>
                <a:cs typeface="Arial" panose="020B0604020202020204" pitchFamily="34" charset="0"/>
              </a:rPr>
              <a:t>tribute:</a:t>
            </a:r>
            <a:endParaRPr lang="en-US" sz="2400" b="1" i="0" dirty="0">
              <a:solidFill>
                <a:srgbClr val="222222"/>
              </a:solidFill>
              <a:effectLst/>
              <a:latin typeface="Arial" panose="020B0604020202020204" pitchFamily="34" charset="0"/>
              <a:cs typeface="Arial" panose="020B0604020202020204" pitchFamily="34" charset="0"/>
            </a:endParaRPr>
          </a:p>
          <a:p>
            <a:pPr algn="just">
              <a:buClr>
                <a:schemeClr val="tx1"/>
              </a:buClr>
              <a:buSzPct val="71000"/>
            </a:pPr>
            <a:r>
              <a:rPr lang="en-US" sz="2400" dirty="0">
                <a:solidFill>
                  <a:srgbClr val="222222"/>
                </a:solidFill>
                <a:latin typeface="Arial" panose="020B0604020202020204" pitchFamily="34" charset="0"/>
                <a:cs typeface="Arial" panose="020B0604020202020204" pitchFamily="34" charset="0"/>
              </a:rPr>
              <a:t>c</a:t>
            </a:r>
            <a:r>
              <a:rPr lang="en-US" sz="2400" i="0" dirty="0">
                <a:solidFill>
                  <a:srgbClr val="222222"/>
                </a:solidFill>
                <a:effectLst/>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Multivalued </a:t>
            </a:r>
            <a:r>
              <a:rPr lang="en-US" sz="2400" i="0" dirty="0">
                <a:solidFill>
                  <a:srgbClr val="FF0000"/>
                </a:solidFill>
                <a:effectLst/>
                <a:latin typeface="Arial" panose="020B0604020202020204" pitchFamily="34" charset="0"/>
                <a:cs typeface="Arial" panose="020B0604020202020204" pitchFamily="34" charset="0"/>
              </a:rPr>
              <a:t>Attribute </a:t>
            </a:r>
            <a:r>
              <a:rPr lang="en-US" sz="2400" i="0" dirty="0">
                <a:solidFill>
                  <a:srgbClr val="222222"/>
                </a:solidFill>
                <a:effectLst/>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An attribute consisting more than one value for a given entity.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For example, </a:t>
            </a:r>
            <a:r>
              <a:rPr lang="en-US" sz="2400" i="0" dirty="0" err="1">
                <a:solidFill>
                  <a:srgbClr val="222222"/>
                </a:solidFill>
                <a:effectLst/>
                <a:latin typeface="Arial" panose="020B0604020202020204" pitchFamily="34" charset="0"/>
                <a:cs typeface="Arial" panose="020B0604020202020204" pitchFamily="34" charset="0"/>
              </a:rPr>
              <a:t>Phone_No</a:t>
            </a:r>
            <a:r>
              <a:rPr lang="en-US" sz="2400" i="0" dirty="0">
                <a:solidFill>
                  <a:srgbClr val="222222"/>
                </a:solidFill>
                <a:effectLst/>
                <a:latin typeface="Arial" panose="020B0604020202020204" pitchFamily="34" charset="0"/>
                <a:cs typeface="Arial" panose="020B0604020202020204" pitchFamily="34" charset="0"/>
              </a:rPr>
              <a:t> (can be more than one for a given student).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In ER diagram, multivalued attribute is represented by double oval.</a:t>
            </a:r>
            <a:endParaRPr lang="en-US" sz="2400" dirty="0">
              <a:solidFill>
                <a:schemeClr val="tx1"/>
              </a:solidFill>
              <a:latin typeface="Arial" panose="020B0604020202020204" pitchFamily="34" charset="0"/>
              <a:cs typeface="Arial" panose="020B0604020202020204" pitchFamily="34" charset="0"/>
            </a:endParaRPr>
          </a:p>
        </p:txBody>
      </p:sp>
      <p:pic>
        <p:nvPicPr>
          <p:cNvPr id="6146" name="Picture 2">
            <a:extLst>
              <a:ext uri="{FF2B5EF4-FFF2-40B4-BE49-F238E27FC236}">
                <a16:creationId xmlns="" xmlns:a16="http://schemas.microsoft.com/office/drawing/2014/main" id="{83BDFF89-69E6-41A6-898E-C42EB12B9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5521" y="2752725"/>
            <a:ext cx="240030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130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a:t>
            </a:r>
            <a:r>
              <a:rPr lang="en-US" sz="2800" dirty="0" smtClean="0">
                <a:solidFill>
                  <a:schemeClr val="bg1"/>
                </a:solidFill>
              </a:rPr>
              <a:t>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5393635"/>
          </a:xfrm>
        </p:spPr>
        <p:txBody>
          <a:bodyPr>
            <a:normAutofit fontScale="625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algn="l">
              <a:buClr>
                <a:schemeClr val="tx1"/>
              </a:buClr>
              <a:buSzPct val="71000"/>
            </a:pPr>
            <a:endParaRPr lang="en-US" sz="2800" b="1" i="0" dirty="0">
              <a:solidFill>
                <a:srgbClr val="222222"/>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or {</a:t>
            </a:r>
            <a:r>
              <a:rPr lang="en-US" sz="2600" b="0" i="0" dirty="0" err="1">
                <a:solidFill>
                  <a:srgbClr val="000000"/>
                </a:solidFill>
                <a:effectLst/>
                <a:latin typeface="Arial" panose="020B0604020202020204" pitchFamily="34" charset="0"/>
              </a:rPr>
              <a:t>Student_Phone</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&lt;Subject&gt; table is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 or {</a:t>
            </a:r>
            <a:r>
              <a:rPr lang="en-US" sz="2600" b="0" i="0" dirty="0" err="1">
                <a:solidFill>
                  <a:srgbClr val="000000"/>
                </a:solidFill>
                <a:effectLst/>
                <a:latin typeface="Arial" panose="020B0604020202020204" pitchFamily="34" charset="0"/>
              </a:rPr>
              <a:t>Subject_Name,Subject_Instructor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&lt;Subject&gt; table is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&lt;Enroll&gt;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Composite Key in &lt;Enroll&gt;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Secondary Key in &lt;Student&gt; table is {</a:t>
            </a:r>
            <a:r>
              <a:rPr lang="en-US" sz="2600" b="0" i="0" dirty="0" err="1">
                <a:solidFill>
                  <a:srgbClr val="000000"/>
                </a:solidFill>
                <a:effectLst/>
                <a:latin typeface="Arial" panose="020B0604020202020204" pitchFamily="34" charset="0"/>
              </a:rPr>
              <a:t>Student_Phone</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Secondary Key in &lt;Subject&gt; table is {</a:t>
            </a:r>
            <a:r>
              <a:rPr lang="en-US" sz="2600" b="0" i="0" dirty="0" err="1">
                <a:solidFill>
                  <a:srgbClr val="000000"/>
                </a:solidFill>
                <a:effectLst/>
                <a:latin typeface="Arial" panose="020B0604020202020204" pitchFamily="34" charset="0"/>
              </a:rPr>
              <a:t>Subject_Name,Subject_Instructor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 is the Foreign Key of &lt;Student&gt; table and Primary key of &lt;Subject&gt; table.</a:t>
            </a:r>
            <a:endParaRPr lang="en-US" sz="26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81147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a:solidFill>
                  <a:srgbClr val="222222"/>
                </a:solidFill>
                <a:latin typeface="arial" panose="020B0604020202020204" pitchFamily="34" charset="0"/>
              </a:rPr>
              <a:t>Schema and Schema Diagram</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Relation Schema – list of attributes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Database Schema – collection of relational schema</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Schema diagram is a graphical representation of database schema along with primary key and foreign key dependencies.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In schema diagram, each relation is represented by box where attributes are listed inside box and relation name is specified above it.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Primary key in relation is place above the horizontal line that crosses the box.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Foreign key in schema diagram appear as arrow from the foreign key attributes of the referencing relation to the primary key of the referenced relation.</a:t>
            </a:r>
            <a:endParaRPr lang="en-US" sz="2200" dirty="0">
              <a:solidFill>
                <a:schemeClr val="tx1"/>
              </a:solidFill>
            </a:endParaRPr>
          </a:p>
        </p:txBody>
      </p:sp>
    </p:spTree>
    <p:extLst>
      <p:ext uri="{BB962C8B-B14F-4D97-AF65-F5344CB8AC3E}">
        <p14:creationId xmlns:p14="http://schemas.microsoft.com/office/powerpoint/2010/main" val="2551779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Relational Model</a:t>
            </a:r>
            <a:endParaRPr lang="en-US" sz="2800" dirty="0">
              <a:solidFill>
                <a:schemeClr val="bg1"/>
              </a:solidFill>
            </a:endParaRPr>
          </a:p>
        </p:txBody>
      </p:sp>
      <p:sp>
        <p:nvSpPr>
          <p:cNvPr id="3" name="Subtitle 2"/>
          <p:cNvSpPr>
            <a:spLocks noGrp="1"/>
          </p:cNvSpPr>
          <p:nvPr>
            <p:ph type="subTitle" idx="1"/>
          </p:nvPr>
        </p:nvSpPr>
        <p:spPr>
          <a:xfrm>
            <a:off x="1281567" y="1139688"/>
            <a:ext cx="8094254" cy="365556"/>
          </a:xfrm>
        </p:spPr>
        <p:txBody>
          <a:bodyPr>
            <a:normAutofit fontScale="77500" lnSpcReduction="20000"/>
          </a:bodyPr>
          <a:lstStyle/>
          <a:p>
            <a:pPr algn="just">
              <a:buClr>
                <a:schemeClr val="tx1"/>
              </a:buClr>
              <a:buSzPct val="71000"/>
            </a:pPr>
            <a:r>
              <a:rPr lang="en-US" sz="2800" b="1" dirty="0">
                <a:solidFill>
                  <a:srgbClr val="222222"/>
                </a:solidFill>
                <a:latin typeface="arial" panose="020B0604020202020204" pitchFamily="34" charset="0"/>
              </a:rPr>
              <a:t>Schema Diagram</a:t>
            </a:r>
          </a:p>
        </p:txBody>
      </p:sp>
      <p:pic>
        <p:nvPicPr>
          <p:cNvPr id="4" name="Picture 3">
            <a:extLst>
              <a:ext uri="{FF2B5EF4-FFF2-40B4-BE49-F238E27FC236}">
                <a16:creationId xmlns="" xmlns:a16="http://schemas.microsoft.com/office/drawing/2014/main" id="{2BDE770F-D472-4B64-AC21-1C1278F74211}"/>
              </a:ext>
            </a:extLst>
          </p:cNvPr>
          <p:cNvPicPr>
            <a:picLocks noChangeAspect="1"/>
          </p:cNvPicPr>
          <p:nvPr/>
        </p:nvPicPr>
        <p:blipFill>
          <a:blip r:embed="rId3"/>
          <a:stretch>
            <a:fillRect/>
          </a:stretch>
        </p:blipFill>
        <p:spPr>
          <a:xfrm>
            <a:off x="1281567" y="1770183"/>
            <a:ext cx="8094254" cy="4405533"/>
          </a:xfrm>
          <a:prstGeom prst="rect">
            <a:avLst/>
          </a:prstGeom>
        </p:spPr>
      </p:pic>
    </p:spTree>
    <p:extLst>
      <p:ext uri="{BB962C8B-B14F-4D97-AF65-F5344CB8AC3E}">
        <p14:creationId xmlns:p14="http://schemas.microsoft.com/office/powerpoint/2010/main" val="1869033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704522"/>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Query Language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Language in which user requests information from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Categories of languages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Procedural</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Non-procedural, or declarative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“Pure” languages: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Relational algebra</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Tuple relational calculus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Domain relational calculus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Pure languages form underlying basis of query languages that people use.</a:t>
            </a:r>
          </a:p>
        </p:txBody>
      </p:sp>
      <p:sp>
        <p:nvSpPr>
          <p:cNvPr id="4" name="TextBox 3">
            <a:extLst>
              <a:ext uri="{FF2B5EF4-FFF2-40B4-BE49-F238E27FC236}">
                <a16:creationId xmlns="" xmlns:a16="http://schemas.microsoft.com/office/drawing/2014/main" id="{323A3AC5-D306-40AC-8D75-B3BAA0F60D95}"/>
              </a:ext>
            </a:extLst>
          </p:cNvPr>
          <p:cNvSpPr txBox="1"/>
          <p:nvPr/>
        </p:nvSpPr>
        <p:spPr>
          <a:xfrm>
            <a:off x="1281567" y="5844210"/>
            <a:ext cx="8286503" cy="369332"/>
          </a:xfrm>
          <a:prstGeom prst="rect">
            <a:avLst/>
          </a:prstGeom>
          <a:noFill/>
        </p:spPr>
        <p:txBody>
          <a:bodyPr wrap="square" rtlCol="0">
            <a:spAutoFit/>
          </a:bodyPr>
          <a:lstStyle/>
          <a:p>
            <a:r>
              <a:rPr lang="en-US" dirty="0">
                <a:solidFill>
                  <a:srgbClr val="FF0000"/>
                </a:solidFill>
              </a:rPr>
              <a:t>* </a:t>
            </a:r>
            <a:r>
              <a:rPr lang="en-US" b="1" i="1" dirty="0">
                <a:solidFill>
                  <a:srgbClr val="FF0000"/>
                </a:solidFill>
              </a:rPr>
              <a:t>Assignment</a:t>
            </a:r>
            <a:r>
              <a:rPr lang="en-US" i="1" dirty="0">
                <a:solidFill>
                  <a:srgbClr val="FF0000"/>
                </a:solidFill>
              </a:rPr>
              <a:t> : Difference between Procedural and Non-procedural language.</a:t>
            </a:r>
          </a:p>
        </p:txBody>
      </p:sp>
    </p:spTree>
    <p:extLst>
      <p:ext uri="{BB962C8B-B14F-4D97-AF65-F5344CB8AC3E}">
        <p14:creationId xmlns:p14="http://schemas.microsoft.com/office/powerpoint/2010/main" val="102558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1219199"/>
          </a:xfrm>
        </p:spPr>
        <p:txBody>
          <a:bodyPr>
            <a:normAutofit fontScale="77500" lnSpcReduction="20000"/>
          </a:bodyPr>
          <a:lstStyle/>
          <a:p>
            <a:pPr algn="l">
              <a:buClr>
                <a:schemeClr val="tx1"/>
              </a:buClr>
              <a:buSzPct val="71000"/>
            </a:pPr>
            <a:r>
              <a:rPr lang="en-US" sz="2800" b="1" i="0" dirty="0">
                <a:solidFill>
                  <a:srgbClr val="222222"/>
                </a:solidFill>
                <a:effectLst/>
                <a:latin typeface="arial" panose="020B0604020202020204" pitchFamily="34" charset="0"/>
              </a:rPr>
              <a:t>Relational Algebra</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Procedural language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Basic operators are</a:t>
            </a:r>
          </a:p>
        </p:txBody>
      </p:sp>
      <p:pic>
        <p:nvPicPr>
          <p:cNvPr id="5" name="Picture 4">
            <a:extLst>
              <a:ext uri="{FF2B5EF4-FFF2-40B4-BE49-F238E27FC236}">
                <a16:creationId xmlns="" xmlns:a16="http://schemas.microsoft.com/office/drawing/2014/main" id="{447915BA-462B-454F-9925-34505D927F06}"/>
              </a:ext>
            </a:extLst>
          </p:cNvPr>
          <p:cNvPicPr>
            <a:picLocks noChangeAspect="1"/>
          </p:cNvPicPr>
          <p:nvPr/>
        </p:nvPicPr>
        <p:blipFill>
          <a:blip r:embed="rId3"/>
          <a:stretch>
            <a:fillRect/>
          </a:stretch>
        </p:blipFill>
        <p:spPr>
          <a:xfrm>
            <a:off x="1861303" y="2358886"/>
            <a:ext cx="6934781" cy="2663687"/>
          </a:xfrm>
          <a:prstGeom prst="rect">
            <a:avLst/>
          </a:prstGeom>
        </p:spPr>
      </p:pic>
      <p:sp>
        <p:nvSpPr>
          <p:cNvPr id="6" name="Subtitle 2">
            <a:extLst>
              <a:ext uri="{FF2B5EF4-FFF2-40B4-BE49-F238E27FC236}">
                <a16:creationId xmlns="" xmlns:a16="http://schemas.microsoft.com/office/drawing/2014/main" id="{7058C66E-5583-49D9-AD2B-885BF1101432}"/>
              </a:ext>
            </a:extLst>
          </p:cNvPr>
          <p:cNvSpPr txBox="1">
            <a:spLocks/>
          </p:cNvSpPr>
          <p:nvPr/>
        </p:nvSpPr>
        <p:spPr>
          <a:xfrm>
            <a:off x="1374332" y="5170727"/>
            <a:ext cx="8094254" cy="109517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operators take one or  two relations as inputs and produce a new relation as a result.</a:t>
            </a:r>
          </a:p>
        </p:txBody>
      </p:sp>
    </p:spTree>
    <p:extLst>
      <p:ext uri="{BB962C8B-B14F-4D97-AF65-F5344CB8AC3E}">
        <p14:creationId xmlns:p14="http://schemas.microsoft.com/office/powerpoint/2010/main" val="1771573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Selection operation(</a:t>
            </a:r>
            <a:r>
              <a:rPr lang="en-US" sz="2800" dirty="0">
                <a:solidFill>
                  <a:srgbClr val="222222"/>
                </a:solidFill>
                <a:latin typeface="arial" panose="020B0604020202020204" pitchFamily="34" charset="0"/>
              </a:rPr>
              <a:t>𝜎</a:t>
            </a:r>
            <a:r>
              <a:rPr lang="en-US" sz="2800" b="1" i="0" dirty="0">
                <a:solidFill>
                  <a:srgbClr val="222222"/>
                </a:solidFill>
                <a:effectLst/>
                <a:latin typeface="arial" panose="020B0604020202020204" pitchFamily="34" charset="0"/>
              </a:rPr>
              <a:t>) : </a:t>
            </a:r>
            <a:r>
              <a:rPr lang="en-US" sz="2800" i="0" dirty="0">
                <a:solidFill>
                  <a:srgbClr val="222222"/>
                </a:solidFill>
                <a:effectLst/>
                <a:latin typeface="arial" panose="020B0604020202020204" pitchFamily="34" charset="0"/>
              </a:rPr>
              <a:t>Selects  a subset of tuples</a:t>
            </a:r>
          </a:p>
        </p:txBody>
      </p:sp>
      <p:pic>
        <p:nvPicPr>
          <p:cNvPr id="8" name="Picture 7">
            <a:extLst>
              <a:ext uri="{FF2B5EF4-FFF2-40B4-BE49-F238E27FC236}">
                <a16:creationId xmlns="" xmlns:a16="http://schemas.microsoft.com/office/drawing/2014/main" id="{426DD5B4-050C-4140-94F0-FD8159446C17}"/>
              </a:ext>
            </a:extLst>
          </p:cNvPr>
          <p:cNvPicPr>
            <a:picLocks noChangeAspect="1"/>
          </p:cNvPicPr>
          <p:nvPr/>
        </p:nvPicPr>
        <p:blipFill>
          <a:blip r:embed="rId3"/>
          <a:stretch>
            <a:fillRect/>
          </a:stretch>
        </p:blipFill>
        <p:spPr>
          <a:xfrm>
            <a:off x="1679132" y="1536093"/>
            <a:ext cx="6901270" cy="4182218"/>
          </a:xfrm>
          <a:prstGeom prst="rect">
            <a:avLst/>
          </a:prstGeom>
        </p:spPr>
      </p:pic>
    </p:spTree>
    <p:extLst>
      <p:ext uri="{BB962C8B-B14F-4D97-AF65-F5344CB8AC3E}">
        <p14:creationId xmlns:p14="http://schemas.microsoft.com/office/powerpoint/2010/main" val="3714444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Selection operation Example</a:t>
            </a:r>
          </a:p>
        </p:txBody>
      </p:sp>
      <p:pic>
        <p:nvPicPr>
          <p:cNvPr id="4" name="Picture 3">
            <a:extLst>
              <a:ext uri="{FF2B5EF4-FFF2-40B4-BE49-F238E27FC236}">
                <a16:creationId xmlns="" xmlns:a16="http://schemas.microsoft.com/office/drawing/2014/main" id="{4A03E0F1-CE41-4A30-B7AE-157E77AA306C}"/>
              </a:ext>
            </a:extLst>
          </p:cNvPr>
          <p:cNvPicPr>
            <a:picLocks noChangeAspect="1"/>
          </p:cNvPicPr>
          <p:nvPr/>
        </p:nvPicPr>
        <p:blipFill>
          <a:blip r:embed="rId3"/>
          <a:stretch>
            <a:fillRect/>
          </a:stretch>
        </p:blipFill>
        <p:spPr>
          <a:xfrm>
            <a:off x="1281566" y="1585912"/>
            <a:ext cx="7531129" cy="3635445"/>
          </a:xfrm>
          <a:prstGeom prst="rect">
            <a:avLst/>
          </a:prstGeom>
        </p:spPr>
      </p:pic>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188801" y="5426951"/>
            <a:ext cx="8094254" cy="775066"/>
          </a:xfrm>
          <a:prstGeom prst="rect">
            <a:avLst/>
          </a:prstGeom>
        </p:spPr>
        <p:txBody>
          <a:bodyPr vert="horz" lIns="91440" tIns="45720" rIns="91440" bIns="45720" rtlCol="0" anchor="t">
            <a:normAutofit fontScale="6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degree is equal with initial relation degree.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cardinality is less or equal with initial relation cardinality.</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9819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1</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Selects tuples from books where subject is database.</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 records from books where subject is database and price is Rs 450.</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7828475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1</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𝜎</a:t>
            </a:r>
            <a:r>
              <a:rPr lang="en-US" sz="2600" baseline="-25000" dirty="0">
                <a:solidFill>
                  <a:srgbClr val="222222"/>
                </a:solidFill>
                <a:latin typeface="arial" panose="020B0604020202020204" pitchFamily="34" charset="0"/>
              </a:rPr>
              <a:t>subject=“database”</a:t>
            </a:r>
            <a:r>
              <a:rPr lang="en-US" sz="2600" dirty="0">
                <a:solidFill>
                  <a:srgbClr val="222222"/>
                </a:solidFill>
                <a:latin typeface="arial" panose="020B0604020202020204" pitchFamily="34" charset="0"/>
              </a:rPr>
              <a:t> (Books)</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𝜎</a:t>
            </a:r>
            <a:r>
              <a:rPr lang="en-US" sz="2600" baseline="-25000" dirty="0">
                <a:solidFill>
                  <a:srgbClr val="222222"/>
                </a:solidFill>
                <a:latin typeface="arial" panose="020B0604020202020204" pitchFamily="34" charset="0"/>
              </a:rPr>
              <a:t>subject=“database”</a:t>
            </a:r>
            <a:r>
              <a:rPr lang="en-US" sz="2600" dirty="0">
                <a:solidFill>
                  <a:srgbClr val="222222"/>
                </a:solidFill>
                <a:latin typeface="arial" panose="020B0604020202020204" pitchFamily="34" charset="0"/>
              </a:rPr>
              <a:t> </a:t>
            </a:r>
            <a:r>
              <a:rPr lang="en-US" sz="2600" baseline="-25000" dirty="0">
                <a:solidFill>
                  <a:srgbClr val="222222"/>
                </a:solidFill>
                <a:latin typeface="arial" panose="020B0604020202020204" pitchFamily="34" charset="0"/>
              </a:rPr>
              <a:t>and price = “450” </a:t>
            </a:r>
            <a:r>
              <a:rPr lang="en-US" sz="2600" dirty="0">
                <a:solidFill>
                  <a:srgbClr val="222222"/>
                </a:solidFill>
                <a:latin typeface="arial" panose="020B0604020202020204" pitchFamily="34" charset="0"/>
              </a:rPr>
              <a:t>(Books)</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906390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85000" lnSpcReduction="10000"/>
          </a:bodyPr>
          <a:lstStyle/>
          <a:p>
            <a:pPr algn="l">
              <a:buClr>
                <a:schemeClr val="tx1"/>
              </a:buClr>
              <a:buSzPct val="71000"/>
            </a:pPr>
            <a:r>
              <a:rPr lang="en-US" sz="2800" b="1" dirty="0">
                <a:solidFill>
                  <a:srgbClr val="222222"/>
                </a:solidFill>
                <a:latin typeface="arial" panose="020B0604020202020204" pitchFamily="34" charset="0"/>
              </a:rPr>
              <a:t>Projection</a:t>
            </a:r>
            <a:r>
              <a:rPr lang="en-US" sz="2800" b="1" i="0" dirty="0">
                <a:solidFill>
                  <a:srgbClr val="222222"/>
                </a:solidFill>
                <a:effectLst/>
                <a:latin typeface="arial" panose="020B0604020202020204" pitchFamily="34" charset="0"/>
              </a:rPr>
              <a:t> operation(</a:t>
            </a:r>
            <a:r>
              <a:rPr lang="en-US" sz="2800" i="0" dirty="0">
                <a:solidFill>
                  <a:srgbClr val="222222"/>
                </a:solidFill>
                <a:effectLst/>
                <a:latin typeface="arial" panose="020B0604020202020204" pitchFamily="34" charset="0"/>
              </a:rPr>
              <a:t>𝜋</a:t>
            </a:r>
            <a:r>
              <a:rPr lang="en-US" sz="2800" b="1" i="0" dirty="0">
                <a:solidFill>
                  <a:srgbClr val="222222"/>
                </a:solidFill>
                <a:effectLst/>
                <a:latin typeface="arial" panose="020B0604020202020204" pitchFamily="34" charset="0"/>
              </a:rPr>
              <a:t>): </a:t>
            </a:r>
            <a:r>
              <a:rPr lang="en-US" sz="2800" i="0" dirty="0">
                <a:solidFill>
                  <a:srgbClr val="222222"/>
                </a:solidFill>
                <a:effectLst/>
                <a:latin typeface="arial" panose="020B0604020202020204" pitchFamily="34" charset="0"/>
              </a:rPr>
              <a:t>Selects a subset of attributes</a:t>
            </a:r>
          </a:p>
        </p:txBody>
      </p:sp>
      <p:pic>
        <p:nvPicPr>
          <p:cNvPr id="6" name="Picture 5">
            <a:extLst>
              <a:ext uri="{FF2B5EF4-FFF2-40B4-BE49-F238E27FC236}">
                <a16:creationId xmlns="" xmlns:a16="http://schemas.microsoft.com/office/drawing/2014/main" id="{6AB57252-2C24-4F05-9C49-6A0E2C873BCC}"/>
              </a:ext>
            </a:extLst>
          </p:cNvPr>
          <p:cNvPicPr>
            <a:picLocks noChangeAspect="1"/>
          </p:cNvPicPr>
          <p:nvPr/>
        </p:nvPicPr>
        <p:blipFill>
          <a:blip r:embed="rId4"/>
          <a:stretch>
            <a:fillRect/>
          </a:stretch>
        </p:blipFill>
        <p:spPr>
          <a:xfrm>
            <a:off x="1281567" y="1711774"/>
            <a:ext cx="7901101" cy="4695840"/>
          </a:xfrm>
          <a:prstGeom prst="rect">
            <a:avLst/>
          </a:prstGeom>
        </p:spPr>
      </p:pic>
      <p:graphicFrame>
        <p:nvGraphicFramePr>
          <p:cNvPr id="7" name="Object 4">
            <a:extLst>
              <a:ext uri="{FF2B5EF4-FFF2-40B4-BE49-F238E27FC236}">
                <a16:creationId xmlns="" xmlns:a16="http://schemas.microsoft.com/office/drawing/2014/main" id="{705215F2-E9C5-4DA6-B2AC-8D1D43E1C7C2}"/>
              </a:ext>
            </a:extLst>
          </p:cNvPr>
          <p:cNvGraphicFramePr>
            <a:graphicFrameLocks noChangeAspect="1"/>
          </p:cNvGraphicFramePr>
          <p:nvPr>
            <p:extLst>
              <p:ext uri="{D42A27DB-BD31-4B8C-83A1-F6EECF244321}">
                <p14:modId xmlns:p14="http://schemas.microsoft.com/office/powerpoint/2010/main" val="2081665617"/>
              </p:ext>
            </p:extLst>
          </p:nvPr>
        </p:nvGraphicFramePr>
        <p:xfrm>
          <a:off x="3425542" y="1920254"/>
          <a:ext cx="1806575" cy="461962"/>
        </p:xfrm>
        <a:graphic>
          <a:graphicData uri="http://schemas.openxmlformats.org/presentationml/2006/ole">
            <mc:AlternateContent xmlns:mc="http://schemas.openxmlformats.org/markup-compatibility/2006">
              <mc:Choice xmlns:v="urn:schemas-microsoft-com:vml" Requires="v">
                <p:oleObj spid="_x0000_s1028" name="Equation" r:id="rId5" imgW="1295280" imgH="355320" progId="Equation.3">
                  <p:embed/>
                </p:oleObj>
              </mc:Choice>
              <mc:Fallback>
                <p:oleObj name="Equation" r:id="rId5" imgW="1295280" imgH="355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542" y="1920254"/>
                        <a:ext cx="180657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938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E-R </a:t>
            </a:r>
            <a:r>
              <a:rPr lang="en-US" sz="2800" dirty="0">
                <a:solidFill>
                  <a:schemeClr val="bg1"/>
                </a:solidFill>
              </a:rPr>
              <a:t>Model</a:t>
            </a:r>
          </a:p>
        </p:txBody>
      </p:sp>
      <p:sp>
        <p:nvSpPr>
          <p:cNvPr id="3" name="Subtitle 2"/>
          <p:cNvSpPr>
            <a:spLocks noGrp="1"/>
          </p:cNvSpPr>
          <p:nvPr>
            <p:ph type="subTitle" idx="1"/>
          </p:nvPr>
        </p:nvSpPr>
        <p:spPr>
          <a:xfrm>
            <a:off x="1281567" y="1139687"/>
            <a:ext cx="5397529" cy="4990657"/>
          </a:xfrm>
        </p:spPr>
        <p:txBody>
          <a:bodyPr>
            <a:normAutofit/>
          </a:bodyPr>
          <a:lstStyle/>
          <a:p>
            <a:pPr algn="just">
              <a:buClr>
                <a:schemeClr val="tx1"/>
              </a:buClr>
              <a:buSzPct val="71000"/>
            </a:pPr>
            <a:r>
              <a:rPr lang="en-US" sz="2400" b="1" i="0" dirty="0">
                <a:solidFill>
                  <a:srgbClr val="222222"/>
                </a:solidFill>
                <a:effectLst/>
                <a:latin typeface="Arial" panose="020B0604020202020204" pitchFamily="34" charset="0"/>
                <a:cs typeface="Arial" panose="020B0604020202020204" pitchFamily="34" charset="0"/>
              </a:rPr>
              <a:t>Types of At</a:t>
            </a:r>
            <a:r>
              <a:rPr lang="en-US" sz="2400" b="1" dirty="0">
                <a:solidFill>
                  <a:srgbClr val="222222"/>
                </a:solidFill>
                <a:latin typeface="Arial" panose="020B0604020202020204" pitchFamily="34" charset="0"/>
                <a:cs typeface="Arial" panose="020B0604020202020204" pitchFamily="34" charset="0"/>
              </a:rPr>
              <a:t>tribute:</a:t>
            </a:r>
            <a:endParaRPr lang="en-US" sz="2400" b="1" i="0" dirty="0">
              <a:solidFill>
                <a:srgbClr val="222222"/>
              </a:solidFill>
              <a:effectLst/>
              <a:latin typeface="Arial" panose="020B0604020202020204" pitchFamily="34" charset="0"/>
              <a:cs typeface="Arial" panose="020B0604020202020204" pitchFamily="34" charset="0"/>
            </a:endParaRPr>
          </a:p>
          <a:p>
            <a:pPr algn="just">
              <a:buClr>
                <a:schemeClr val="tx1"/>
              </a:buClr>
              <a:buSzPct val="71000"/>
            </a:pPr>
            <a:r>
              <a:rPr lang="en-US" sz="2400" i="0" dirty="0">
                <a:solidFill>
                  <a:srgbClr val="222222"/>
                </a:solidFill>
                <a:effectLst/>
                <a:latin typeface="Arial" panose="020B0604020202020204" pitchFamily="34" charset="0"/>
                <a:cs typeface="Arial" panose="020B0604020202020204" pitchFamily="34" charset="0"/>
              </a:rPr>
              <a:t>d. </a:t>
            </a:r>
            <a:r>
              <a:rPr lang="en-US" sz="2400" i="0" dirty="0">
                <a:solidFill>
                  <a:srgbClr val="FF0000"/>
                </a:solidFill>
                <a:effectLst/>
                <a:latin typeface="Arial" panose="020B0604020202020204" pitchFamily="34" charset="0"/>
                <a:cs typeface="Arial" panose="020B0604020202020204" pitchFamily="34" charset="0"/>
              </a:rPr>
              <a:t>Derived</a:t>
            </a:r>
            <a:r>
              <a:rPr lang="en-US" sz="2400" dirty="0">
                <a:solidFill>
                  <a:srgbClr val="FF0000"/>
                </a:solidFill>
                <a:latin typeface="Arial" panose="020B0604020202020204" pitchFamily="34" charset="0"/>
                <a:cs typeface="Arial" panose="020B0604020202020204" pitchFamily="34" charset="0"/>
              </a:rPr>
              <a:t> </a:t>
            </a:r>
            <a:r>
              <a:rPr lang="en-US" sz="2400" i="0" dirty="0">
                <a:solidFill>
                  <a:srgbClr val="FF0000"/>
                </a:solidFill>
                <a:effectLst/>
                <a:latin typeface="Arial" panose="020B0604020202020204" pitchFamily="34" charset="0"/>
                <a:cs typeface="Arial" panose="020B0604020202020204" pitchFamily="34" charset="0"/>
              </a:rPr>
              <a:t>Attribute </a:t>
            </a:r>
            <a:r>
              <a:rPr lang="en-US" sz="2400" i="0" dirty="0">
                <a:solidFill>
                  <a:srgbClr val="222222"/>
                </a:solidFill>
                <a:effectLst/>
                <a:latin typeface="Arial" panose="020B0604020202020204" pitchFamily="34" charset="0"/>
                <a:cs typeface="Arial" panose="020B0604020202020204" pitchFamily="34" charset="0"/>
              </a:rPr>
              <a:t>–</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An attribute which can be derived from other attributes of the entity type is known as derived attribute.</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cs typeface="Arial" panose="020B0604020202020204" pitchFamily="34" charset="0"/>
              </a:rPr>
              <a:t>Example,</a:t>
            </a:r>
            <a:r>
              <a:rPr lang="en-US" sz="2400" i="0" dirty="0">
                <a:solidFill>
                  <a:srgbClr val="222222"/>
                </a:solidFill>
                <a:effectLst/>
                <a:latin typeface="Arial" panose="020B0604020202020204" pitchFamily="34" charset="0"/>
                <a:cs typeface="Arial" panose="020B0604020202020204" pitchFamily="34" charset="0"/>
              </a:rPr>
              <a:t> Age (can be derived from DOB). </a:t>
            </a:r>
          </a:p>
          <a:p>
            <a:pPr marL="342900" indent="-3429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cs typeface="Arial" panose="020B0604020202020204" pitchFamily="34" charset="0"/>
              </a:rPr>
              <a:t>In ER diagram, derived attribute is represented by dashed oval.</a:t>
            </a:r>
            <a:endParaRPr lang="en-US" sz="2400" dirty="0">
              <a:solidFill>
                <a:schemeClr val="tx1"/>
              </a:solidFill>
              <a:latin typeface="Arial" panose="020B0604020202020204" pitchFamily="34" charset="0"/>
              <a:cs typeface="Arial" panose="020B0604020202020204" pitchFamily="34" charset="0"/>
            </a:endParaRPr>
          </a:p>
        </p:txBody>
      </p:sp>
      <p:pic>
        <p:nvPicPr>
          <p:cNvPr id="7170" name="Picture 2">
            <a:extLst>
              <a:ext uri="{FF2B5EF4-FFF2-40B4-BE49-F238E27FC236}">
                <a16:creationId xmlns="" xmlns:a16="http://schemas.microsoft.com/office/drawing/2014/main" id="{3E29CB33-B812-40FF-A935-88274E2B2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6021" y="2940740"/>
            <a:ext cx="22098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9358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P</a:t>
            </a:r>
            <a:r>
              <a:rPr lang="en-US" sz="2800" b="1" dirty="0">
                <a:solidFill>
                  <a:srgbClr val="222222"/>
                </a:solidFill>
                <a:latin typeface="arial" panose="020B0604020202020204" pitchFamily="34" charset="0"/>
              </a:rPr>
              <a:t>rojection</a:t>
            </a:r>
            <a:r>
              <a:rPr lang="en-US" sz="2800" b="1" i="0" dirty="0">
                <a:solidFill>
                  <a:srgbClr val="222222"/>
                </a:solidFill>
                <a:effectLst/>
                <a:latin typeface="arial" panose="020B0604020202020204" pitchFamily="34" charset="0"/>
              </a:rPr>
              <a:t> operation Example</a:t>
            </a:r>
          </a:p>
        </p:txBody>
      </p:sp>
      <p:pic>
        <p:nvPicPr>
          <p:cNvPr id="5" name="Picture 4">
            <a:extLst>
              <a:ext uri="{FF2B5EF4-FFF2-40B4-BE49-F238E27FC236}">
                <a16:creationId xmlns="" xmlns:a16="http://schemas.microsoft.com/office/drawing/2014/main" id="{A1C3AC13-CC13-4C95-AEBB-BF294C7BCB04}"/>
              </a:ext>
            </a:extLst>
          </p:cNvPr>
          <p:cNvPicPr>
            <a:picLocks noChangeAspect="1"/>
          </p:cNvPicPr>
          <p:nvPr/>
        </p:nvPicPr>
        <p:blipFill>
          <a:blip r:embed="rId3"/>
          <a:stretch>
            <a:fillRect/>
          </a:stretch>
        </p:blipFill>
        <p:spPr>
          <a:xfrm>
            <a:off x="1529999" y="1711773"/>
            <a:ext cx="7597390" cy="3848100"/>
          </a:xfrm>
          <a:prstGeom prst="rect">
            <a:avLst/>
          </a:prstGeom>
        </p:spPr>
      </p:pic>
      <p:sp>
        <p:nvSpPr>
          <p:cNvPr id="4" name="Subtitle 2">
            <a:extLst>
              <a:ext uri="{FF2B5EF4-FFF2-40B4-BE49-F238E27FC236}">
                <a16:creationId xmlns="" xmlns:a16="http://schemas.microsoft.com/office/drawing/2014/main" id="{E3DA3681-F821-496E-8CAF-B886748CB247}"/>
              </a:ext>
            </a:extLst>
          </p:cNvPr>
          <p:cNvSpPr txBox="1">
            <a:spLocks/>
          </p:cNvSpPr>
          <p:nvPr/>
        </p:nvSpPr>
        <p:spPr>
          <a:xfrm>
            <a:off x="1188801" y="5426951"/>
            <a:ext cx="8094254" cy="775066"/>
          </a:xfrm>
          <a:prstGeom prst="rect">
            <a:avLst/>
          </a:prstGeom>
        </p:spPr>
        <p:txBody>
          <a:bodyPr vert="horz" lIns="91440" tIns="45720" rIns="91440" bIns="45720" rtlCol="0" anchor="t">
            <a:normAutofit fontScale="6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degree is equal with no. of attributes selected.</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cardinality is less or equal with initial relation cardinality.</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8355682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2</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Selects or projects columns named as subject and author item relation books.</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List all loan numbers and amount of the loan.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668097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2</a:t>
            </a:r>
          </a:p>
          <a:p>
            <a:pPr marL="971539" lvl="1" indent="-514350" algn="just">
              <a:buClr>
                <a:schemeClr val="tx1"/>
              </a:buClr>
              <a:buSzPct val="71000"/>
              <a:buAutoNum type="arabicPeriod"/>
            </a:pP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subject, author</a:t>
            </a:r>
            <a:r>
              <a:rPr lang="en-US" sz="2400" i="0" dirty="0">
                <a:solidFill>
                  <a:srgbClr val="222222"/>
                </a:solidFill>
                <a:effectLst/>
                <a:latin typeface="arial" panose="020B0604020202020204" pitchFamily="34" charset="0"/>
              </a:rPr>
              <a:t> (Books)</a:t>
            </a:r>
          </a:p>
          <a:p>
            <a:pPr marL="971539" lvl="1" indent="-514350" algn="just">
              <a:buClr>
                <a:schemeClr val="tx1"/>
              </a:buClr>
              <a:buSzPct val="71000"/>
              <a:buAutoNum type="arabicPeriod"/>
            </a:pPr>
            <a:r>
              <a:rPr lang="en-US" sz="2800" i="0" dirty="0">
                <a:solidFill>
                  <a:srgbClr val="222222"/>
                </a:solidFill>
                <a:effectLst/>
                <a:latin typeface="arial" panose="020B0604020202020204" pitchFamily="34" charset="0"/>
              </a:rPr>
              <a:t>𝜋</a:t>
            </a:r>
            <a:r>
              <a:rPr lang="en-US" sz="2800" i="0" baseline="-25000" dirty="0" err="1">
                <a:solidFill>
                  <a:srgbClr val="222222"/>
                </a:solidFill>
                <a:effectLst/>
                <a:latin typeface="arial" panose="020B0604020202020204" pitchFamily="34" charset="0"/>
              </a:rPr>
              <a:t>loan</a:t>
            </a:r>
            <a:r>
              <a:rPr lang="en-US" sz="2800" baseline="-25000" dirty="0" err="1">
                <a:solidFill>
                  <a:srgbClr val="222222"/>
                </a:solidFill>
                <a:latin typeface="arial" panose="020B0604020202020204" pitchFamily="34" charset="0"/>
              </a:rPr>
              <a:t>_number</a:t>
            </a:r>
            <a:r>
              <a:rPr lang="en-US" sz="2800" baseline="-25000" dirty="0">
                <a:solidFill>
                  <a:srgbClr val="222222"/>
                </a:solidFill>
                <a:latin typeface="arial" panose="020B0604020202020204" pitchFamily="34" charset="0"/>
              </a:rPr>
              <a:t> , amount</a:t>
            </a:r>
            <a:r>
              <a:rPr lang="en-US" sz="2800" i="0" dirty="0">
                <a:solidFill>
                  <a:srgbClr val="222222"/>
                </a:solidFill>
                <a:effectLst/>
                <a:latin typeface="arial" panose="020B0604020202020204" pitchFamily="34" charset="0"/>
              </a:rPr>
              <a:t> (Loan)</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7728855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5267924"/>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Composition </a:t>
            </a:r>
            <a:r>
              <a:rPr lang="en-US" sz="2800" b="1" dirty="0">
                <a:solidFill>
                  <a:srgbClr val="222222"/>
                </a:solidFill>
                <a:latin typeface="arial" panose="020B0604020202020204" pitchFamily="34" charset="0"/>
              </a:rPr>
              <a:t>of </a:t>
            </a:r>
            <a:r>
              <a:rPr lang="en-US" sz="2800" b="1" i="0" dirty="0">
                <a:solidFill>
                  <a:srgbClr val="222222"/>
                </a:solidFill>
                <a:effectLst/>
                <a:latin typeface="arial" panose="020B0604020202020204" pitchFamily="34" charset="0"/>
              </a:rPr>
              <a:t>operation</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Can build expressions using multiple operations.</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Example:</a:t>
            </a:r>
          </a:p>
          <a:p>
            <a:pPr algn="l">
              <a:buClr>
                <a:schemeClr val="tx1"/>
              </a:buClr>
              <a:buSzPct val="71000"/>
            </a:pPr>
            <a:r>
              <a:rPr lang="en-US" sz="2800" i="0" dirty="0">
                <a:solidFill>
                  <a:srgbClr val="222222"/>
                </a:solidFill>
                <a:effectLst/>
                <a:latin typeface="arial" panose="020B0604020202020204" pitchFamily="34" charset="0"/>
              </a:rPr>
              <a:t>	1. 𝜋</a:t>
            </a:r>
            <a:r>
              <a:rPr lang="en-US" sz="2800" i="0" baseline="-25000" dirty="0" err="1">
                <a:solidFill>
                  <a:srgbClr val="222222"/>
                </a:solidFill>
                <a:effectLst/>
                <a:latin typeface="arial" panose="020B0604020202020204" pitchFamily="34" charset="0"/>
              </a:rPr>
              <a:t>Fname,Lname,Salary</a:t>
            </a:r>
            <a:r>
              <a:rPr lang="en-US" sz="2800" i="0" dirty="0">
                <a:solidFill>
                  <a:srgbClr val="222222"/>
                </a:solidFill>
                <a:effectLst/>
                <a:latin typeface="arial" panose="020B0604020202020204" pitchFamily="34" charset="0"/>
              </a:rPr>
              <a:t> (𝜎</a:t>
            </a:r>
            <a:r>
              <a:rPr lang="en-US" sz="2800" i="0" baseline="-25000" dirty="0" err="1">
                <a:solidFill>
                  <a:srgbClr val="222222"/>
                </a:solidFill>
                <a:effectLst/>
                <a:latin typeface="arial" panose="020B0604020202020204" pitchFamily="34" charset="0"/>
              </a:rPr>
              <a:t>Dno</a:t>
            </a:r>
            <a:r>
              <a:rPr lang="en-US" sz="2800" i="0" baseline="-25000" dirty="0">
                <a:solidFill>
                  <a:srgbClr val="222222"/>
                </a:solidFill>
                <a:effectLst/>
                <a:latin typeface="arial" panose="020B0604020202020204" pitchFamily="34" charset="0"/>
              </a:rPr>
              <a:t>=5</a:t>
            </a:r>
            <a:r>
              <a:rPr lang="en-US" sz="2800" i="0" dirty="0">
                <a:solidFill>
                  <a:srgbClr val="222222"/>
                </a:solidFill>
                <a:effectLst/>
                <a:latin typeface="arial" panose="020B0604020202020204" pitchFamily="34" charset="0"/>
              </a:rPr>
              <a:t>(EMPLOYEE))</a:t>
            </a: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r>
              <a:rPr lang="en-US" sz="2800" dirty="0">
                <a:solidFill>
                  <a:srgbClr val="222222"/>
                </a:solidFill>
                <a:latin typeface="arial" panose="020B0604020202020204" pitchFamily="34" charset="0"/>
              </a:rPr>
              <a:t>	</a:t>
            </a:r>
            <a:endParaRPr lang="en-US" sz="2800" i="0" dirty="0">
              <a:solidFill>
                <a:srgbClr val="222222"/>
              </a:solidFill>
              <a:effectLst/>
              <a:latin typeface="arial" panose="020B0604020202020204" pitchFamily="34" charset="0"/>
            </a:endParaRPr>
          </a:p>
          <a:p>
            <a:pPr algn="l">
              <a:buClr>
                <a:schemeClr val="tx1"/>
              </a:buClr>
              <a:buSzPct val="71000"/>
            </a:pPr>
            <a:endParaRPr lang="en-US" sz="2000" i="1" dirty="0">
              <a:solidFill>
                <a:srgbClr val="222222"/>
              </a:solidFill>
              <a:effectLst/>
              <a:latin typeface="arial" panose="020B0604020202020204" pitchFamily="34" charset="0"/>
            </a:endParaRP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endParaRPr lang="en-US" sz="28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1162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3</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those customers name who live in Dhangadhi from Customer relation.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 of subject taught by “Bhaskar” from Course relation.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2185807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3</a:t>
            </a:r>
          </a:p>
          <a:p>
            <a:pPr marL="971539" lvl="1" indent="-514350" algn="just">
              <a:buClr>
                <a:schemeClr val="tx1"/>
              </a:buClr>
              <a:buSzPct val="71000"/>
              <a:buAutoNum type="arabicPeriod"/>
            </a:pPr>
            <a:r>
              <a:rPr lang="en-US" sz="2400" i="0" dirty="0">
                <a:solidFill>
                  <a:srgbClr val="222222"/>
                </a:solidFill>
                <a:effectLst/>
                <a:latin typeface="arial" panose="020B0604020202020204" pitchFamily="34" charset="0"/>
              </a:rPr>
              <a:t>𝜋</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ustomer_name</a:t>
            </a:r>
            <a:r>
              <a:rPr lang="en-US" sz="2400" i="0" dirty="0">
                <a:solidFill>
                  <a:srgbClr val="222222"/>
                </a:solidFill>
                <a:effectLst/>
                <a:latin typeface="arial" panose="020B0604020202020204" pitchFamily="34" charset="0"/>
              </a:rPr>
              <a:t>(𝜎</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ustomer_city</a:t>
            </a:r>
            <a:r>
              <a:rPr lang="en-US" sz="2400" i="0" baseline="-25000" dirty="0">
                <a:solidFill>
                  <a:srgbClr val="222222"/>
                </a:solidFill>
                <a:effectLst/>
                <a:latin typeface="arial" panose="020B0604020202020204" pitchFamily="34" charset="0"/>
              </a:rPr>
              <a:t>=</a:t>
            </a:r>
            <a:r>
              <a:rPr lang="en-US" sz="2400" baseline="-25000" dirty="0">
                <a:solidFill>
                  <a:srgbClr val="222222"/>
                </a:solidFill>
                <a:latin typeface="arial" panose="020B0604020202020204" pitchFamily="34" charset="0"/>
              </a:rPr>
              <a:t>“Dhangadhi”</a:t>
            </a:r>
            <a:r>
              <a:rPr lang="en-US" sz="2400" i="0" dirty="0">
                <a:solidFill>
                  <a:srgbClr val="222222"/>
                </a:solidFill>
                <a:effectLst/>
                <a:latin typeface="arial" panose="020B0604020202020204" pitchFamily="34" charset="0"/>
              </a:rPr>
              <a:t>(Customer)) </a:t>
            </a:r>
          </a:p>
          <a:p>
            <a:pPr marL="971539" lvl="1" indent="-514350" algn="just">
              <a:buClr>
                <a:schemeClr val="tx1"/>
              </a:buClr>
              <a:buSzPct val="71000"/>
              <a:buAutoNum type="arabicPeriod"/>
            </a:pPr>
            <a:r>
              <a:rPr lang="en-US" sz="2800" i="0" dirty="0">
                <a:solidFill>
                  <a:srgbClr val="222222"/>
                </a:solidFill>
                <a:effectLst/>
                <a:latin typeface="arial" panose="020B0604020202020204" pitchFamily="34" charset="0"/>
              </a:rPr>
              <a:t>𝜋</a:t>
            </a:r>
            <a:r>
              <a:rPr lang="en-US" sz="2800" baseline="-25000" dirty="0" err="1">
                <a:solidFill>
                  <a:srgbClr val="222222"/>
                </a:solidFill>
                <a:latin typeface="arial" panose="020B0604020202020204" pitchFamily="34" charset="0"/>
              </a:rPr>
              <a:t>subject</a:t>
            </a:r>
            <a:r>
              <a:rPr lang="en-US" sz="2800" i="0" baseline="-25000" dirty="0" err="1">
                <a:solidFill>
                  <a:srgbClr val="222222"/>
                </a:solidFill>
                <a:effectLst/>
                <a:latin typeface="arial" panose="020B0604020202020204" pitchFamily="34" charset="0"/>
              </a:rPr>
              <a:t>_name</a:t>
            </a:r>
            <a:r>
              <a:rPr lang="en-US" sz="2800" i="0" dirty="0">
                <a:solidFill>
                  <a:srgbClr val="222222"/>
                </a:solidFill>
                <a:effectLst/>
                <a:latin typeface="arial" panose="020B0604020202020204" pitchFamily="34" charset="0"/>
              </a:rPr>
              <a:t>(𝜎</a:t>
            </a:r>
            <a:r>
              <a:rPr lang="en-US" sz="2800" i="0" baseline="-25000" dirty="0">
                <a:solidFill>
                  <a:srgbClr val="222222"/>
                </a:solidFill>
                <a:effectLst/>
                <a:latin typeface="arial" panose="020B0604020202020204" pitchFamily="34" charset="0"/>
              </a:rPr>
              <a:t>lecturer=</a:t>
            </a:r>
            <a:r>
              <a:rPr lang="en-US" sz="2800" baseline="-25000" dirty="0">
                <a:solidFill>
                  <a:srgbClr val="222222"/>
                </a:solidFill>
                <a:latin typeface="arial" panose="020B0604020202020204" pitchFamily="34" charset="0"/>
              </a:rPr>
              <a:t>“Bhaskar”</a:t>
            </a:r>
            <a:r>
              <a:rPr lang="en-US" sz="2800" i="0" dirty="0">
                <a:solidFill>
                  <a:srgbClr val="222222"/>
                </a:solidFill>
                <a:effectLst/>
                <a:latin typeface="arial" panose="020B0604020202020204" pitchFamily="34" charset="0"/>
              </a:rPr>
              <a:t>(Course))</a:t>
            </a:r>
          </a:p>
        </p:txBody>
      </p:sp>
    </p:spTree>
    <p:extLst>
      <p:ext uri="{BB962C8B-B14F-4D97-AF65-F5344CB8AC3E}">
        <p14:creationId xmlns:p14="http://schemas.microsoft.com/office/powerpoint/2010/main" val="27130441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Union operation(</a:t>
            </a:r>
            <a:r>
              <a:rPr lang="en-US" altLang="en-US" sz="2800" dirty="0">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 xmlns:a16="http://schemas.microsoft.com/office/drawing/2014/main" id="{59FB9B90-C27E-4369-86A2-32EC8B64B806}"/>
              </a:ext>
            </a:extLst>
          </p:cNvPr>
          <p:cNvPicPr>
            <a:picLocks noChangeAspect="1"/>
          </p:cNvPicPr>
          <p:nvPr/>
        </p:nvPicPr>
        <p:blipFill>
          <a:blip r:embed="rId3"/>
          <a:stretch>
            <a:fillRect/>
          </a:stretch>
        </p:blipFill>
        <p:spPr>
          <a:xfrm>
            <a:off x="1281567" y="1641030"/>
            <a:ext cx="7901101" cy="4913802"/>
          </a:xfrm>
          <a:prstGeom prst="rect">
            <a:avLst/>
          </a:prstGeom>
        </p:spPr>
      </p:pic>
    </p:spTree>
    <p:extLst>
      <p:ext uri="{BB962C8B-B14F-4D97-AF65-F5344CB8AC3E}">
        <p14:creationId xmlns:p14="http://schemas.microsoft.com/office/powerpoint/2010/main" val="3479017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Union operation Example</a:t>
            </a:r>
          </a:p>
        </p:txBody>
      </p:sp>
      <p:pic>
        <p:nvPicPr>
          <p:cNvPr id="23" name="Picture 22">
            <a:extLst>
              <a:ext uri="{FF2B5EF4-FFF2-40B4-BE49-F238E27FC236}">
                <a16:creationId xmlns="" xmlns:a16="http://schemas.microsoft.com/office/drawing/2014/main" id="{0160A224-8A04-4967-9390-351B2340C443}"/>
              </a:ext>
            </a:extLst>
          </p:cNvPr>
          <p:cNvPicPr>
            <a:picLocks noChangeAspect="1"/>
          </p:cNvPicPr>
          <p:nvPr/>
        </p:nvPicPr>
        <p:blipFill>
          <a:blip r:embed="rId3"/>
          <a:stretch>
            <a:fillRect/>
          </a:stretch>
        </p:blipFill>
        <p:spPr>
          <a:xfrm>
            <a:off x="1281567" y="1577009"/>
            <a:ext cx="8001488" cy="4830604"/>
          </a:xfrm>
          <a:prstGeom prst="rect">
            <a:avLst/>
          </a:prstGeom>
        </p:spPr>
      </p:pic>
    </p:spTree>
    <p:extLst>
      <p:ext uri="{BB962C8B-B14F-4D97-AF65-F5344CB8AC3E}">
        <p14:creationId xmlns:p14="http://schemas.microsoft.com/office/powerpoint/2010/main" val="1410068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3</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names of all bank customers who have either an account or a loan or both.</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Projects the name of author who have either written a book or an article or both .</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334821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3</a:t>
            </a:r>
          </a:p>
          <a:p>
            <a:pPr lvl="1" algn="just">
              <a:buClr>
                <a:schemeClr val="tx1"/>
              </a:buClr>
              <a:buSzPct val="71000"/>
            </a:pPr>
            <a:r>
              <a:rPr lang="en-US" sz="2400" i="0" dirty="0">
                <a:solidFill>
                  <a:srgbClr val="222222"/>
                </a:solidFill>
                <a:effectLst/>
                <a:latin typeface="arial" panose="020B0604020202020204" pitchFamily="34" charset="0"/>
              </a:rPr>
              <a:t>1. </a:t>
            </a:r>
            <a:r>
              <a:rPr lang="en-US" sz="1700" i="0" dirty="0">
                <a:solidFill>
                  <a:srgbClr val="222222"/>
                </a:solidFill>
                <a:effectLst/>
                <a:latin typeface="arial" panose="020B0604020202020204" pitchFamily="34" charset="0"/>
              </a:rPr>
              <a:t>First, find the names of all customers with a loan in the bank.</a:t>
            </a:r>
          </a:p>
          <a:p>
            <a:pPr lvl="2" algn="just">
              <a:buClr>
                <a:schemeClr val="tx1"/>
              </a:buClr>
              <a:buSzPct val="71000"/>
            </a:pPr>
            <a:r>
              <a:rPr lang="en-US" sz="2200" i="0" dirty="0">
                <a:solidFill>
                  <a:srgbClr val="222222"/>
                </a:solidFill>
                <a:effectLst/>
                <a:latin typeface="arial" panose="020B0604020202020204" pitchFamily="34" charset="0"/>
              </a:rPr>
              <a:t>	𝜋</a:t>
            </a:r>
            <a:r>
              <a:rPr lang="en-US" sz="2200" i="0" baseline="-25000" dirty="0" err="1">
                <a:solidFill>
                  <a:srgbClr val="222222"/>
                </a:solidFill>
                <a:effectLst/>
                <a:latin typeface="arial" panose="020B0604020202020204" pitchFamily="34" charset="0"/>
              </a:rPr>
              <a:t>customer_name</a:t>
            </a:r>
            <a:r>
              <a:rPr lang="en-US" sz="2200" i="0" baseline="-25000" dirty="0">
                <a:solidFill>
                  <a:srgbClr val="222222"/>
                </a:solidFill>
                <a:effectLst/>
                <a:latin typeface="arial" panose="020B0604020202020204" pitchFamily="34" charset="0"/>
              </a:rPr>
              <a:t> </a:t>
            </a:r>
            <a:r>
              <a:rPr lang="en-US" sz="2200" i="0" dirty="0">
                <a:solidFill>
                  <a:srgbClr val="222222"/>
                </a:solidFill>
                <a:effectLst/>
                <a:latin typeface="arial" panose="020B0604020202020204" pitchFamily="34" charset="0"/>
              </a:rPr>
              <a:t>(borrower)</a:t>
            </a:r>
          </a:p>
          <a:p>
            <a:pPr lvl="1" algn="just">
              <a:buClr>
                <a:schemeClr val="tx1"/>
              </a:buClr>
              <a:buSzPct val="71000"/>
            </a:pPr>
            <a:r>
              <a:rPr lang="en-US" sz="2400" i="0" dirty="0">
                <a:solidFill>
                  <a:srgbClr val="222222"/>
                </a:solidFill>
                <a:effectLst/>
                <a:latin typeface="arial" panose="020B0604020202020204" pitchFamily="34" charset="0"/>
              </a:rPr>
              <a:t>	</a:t>
            </a:r>
            <a:r>
              <a:rPr lang="en-US" i="0" dirty="0">
                <a:solidFill>
                  <a:srgbClr val="222222"/>
                </a:solidFill>
                <a:effectLst/>
                <a:latin typeface="arial" panose="020B0604020202020204" pitchFamily="34" charset="0"/>
              </a:rPr>
              <a:t>Also, find the name of all customers with an 	account in 	the bank.</a:t>
            </a:r>
          </a:p>
          <a:p>
            <a:pPr lvl="1" algn="just">
              <a:buClr>
                <a:schemeClr val="tx1"/>
              </a:buClr>
              <a:buSzPct val="71000"/>
            </a:pP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baseline="-25000" dirty="0">
                <a:solidFill>
                  <a:srgbClr val="222222"/>
                </a:solidFill>
                <a:effectLst/>
                <a:latin typeface="arial" panose="020B0604020202020204" pitchFamily="34" charset="0"/>
              </a:rPr>
              <a:t> </a:t>
            </a:r>
            <a:r>
              <a:rPr lang="en-US" sz="2400" i="0" dirty="0">
                <a:solidFill>
                  <a:srgbClr val="222222"/>
                </a:solidFill>
                <a:effectLst/>
                <a:latin typeface="arial" panose="020B0604020202020204" pitchFamily="34" charset="0"/>
              </a:rPr>
              <a:t>(depositor)</a:t>
            </a:r>
          </a:p>
          <a:p>
            <a:pPr lvl="1" algn="just">
              <a:buClr>
                <a:schemeClr val="tx1"/>
              </a:buClr>
              <a:buSzPct val="71000"/>
            </a:pPr>
            <a:r>
              <a:rPr lang="en-US" sz="2400" i="0" dirty="0">
                <a:solidFill>
                  <a:srgbClr val="222222"/>
                </a:solidFill>
                <a:effectLst/>
                <a:latin typeface="arial" panose="020B0604020202020204" pitchFamily="34" charset="0"/>
              </a:rPr>
              <a:t>	</a:t>
            </a:r>
            <a:r>
              <a:rPr lang="en-US" i="0" dirty="0">
                <a:solidFill>
                  <a:srgbClr val="222222"/>
                </a:solidFill>
                <a:effectLst/>
                <a:latin typeface="arial" panose="020B0604020202020204" pitchFamily="34" charset="0"/>
              </a:rPr>
              <a:t>To answer the query, we need the union of these 	two sets</a:t>
            </a:r>
          </a:p>
          <a:p>
            <a:pPr lvl="1" algn="just">
              <a:buClr>
                <a:schemeClr val="tx1"/>
              </a:buClr>
              <a:buSzPct val="71000"/>
            </a:pP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 ∪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36110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 </a:t>
            </a:r>
            <a:r>
              <a:rPr lang="en-US" sz="2800" dirty="0">
                <a:solidFill>
                  <a:schemeClr val="bg1"/>
                </a:solidFill>
              </a:rPr>
              <a:t>E-R Model</a:t>
            </a:r>
          </a:p>
        </p:txBody>
      </p:sp>
      <p:sp>
        <p:nvSpPr>
          <p:cNvPr id="3" name="Subtitle 2"/>
          <p:cNvSpPr>
            <a:spLocks noGrp="1"/>
          </p:cNvSpPr>
          <p:nvPr>
            <p:ph type="subTitle" idx="1"/>
          </p:nvPr>
        </p:nvSpPr>
        <p:spPr>
          <a:xfrm>
            <a:off x="1281567" y="1139687"/>
            <a:ext cx="8094254" cy="2531166"/>
          </a:xfrm>
        </p:spPr>
        <p:txBody>
          <a:bodyPr>
            <a:normAutofit fontScale="77500" lnSpcReduction="20000"/>
          </a:bodyPr>
          <a:lstStyle/>
          <a:p>
            <a:pPr algn="l">
              <a:buClr>
                <a:schemeClr val="tx1"/>
              </a:buClr>
              <a:buSzPct val="71000"/>
            </a:pPr>
            <a:r>
              <a:rPr lang="en-US" sz="2400" b="1" i="0" dirty="0">
                <a:solidFill>
                  <a:schemeClr val="tx1"/>
                </a:solidFill>
                <a:effectLst/>
                <a:latin typeface="Arial" panose="020B0604020202020204" pitchFamily="34" charset="0"/>
                <a:cs typeface="Arial" panose="020B0604020202020204" pitchFamily="34" charset="0"/>
              </a:rPr>
              <a:t>Types of attribute</a:t>
            </a:r>
          </a:p>
          <a:p>
            <a:pPr algn="l">
              <a:buClr>
                <a:schemeClr val="tx1"/>
              </a:buClr>
              <a:buSzPct val="71000"/>
            </a:pPr>
            <a:r>
              <a:rPr lang="en-US" sz="2400" b="1" i="0" dirty="0">
                <a:solidFill>
                  <a:schemeClr val="tx1"/>
                </a:solidFill>
                <a:effectLst/>
                <a:latin typeface="Arial" panose="020B0604020202020204" pitchFamily="34" charset="0"/>
                <a:cs typeface="Arial" panose="020B0604020202020204" pitchFamily="34" charset="0"/>
              </a:rPr>
              <a:t>e. </a:t>
            </a:r>
            <a:r>
              <a:rPr lang="en-US" sz="2400" b="1" i="0" dirty="0">
                <a:solidFill>
                  <a:schemeClr val="accent1"/>
                </a:solidFill>
                <a:effectLst/>
                <a:latin typeface="Arial" panose="020B0604020202020204" pitchFamily="34" charset="0"/>
                <a:cs typeface="Arial" panose="020B0604020202020204" pitchFamily="34" charset="0"/>
              </a:rPr>
              <a:t>Descriptive attribute</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The attribute(s) used for describing the relationship is called descriptive attributes, also referred as relationship attributes.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They are actually used for storing information about the relationship. </a:t>
            </a:r>
          </a:p>
          <a:p>
            <a:pPr marL="342900" indent="-342900" algn="just">
              <a:spcBef>
                <a:spcPts val="600"/>
              </a:spcBef>
              <a:buClr>
                <a:schemeClr val="tx1"/>
              </a:buClr>
              <a:buSzPct val="71000"/>
              <a:buFont typeface="Wingdings" panose="05000000000000000000" pitchFamily="2" charset="2"/>
              <a:buChar char="v"/>
            </a:pPr>
            <a:r>
              <a:rPr lang="en-US" sz="2900" dirty="0">
                <a:solidFill>
                  <a:srgbClr val="222222"/>
                </a:solidFill>
                <a:latin typeface="Arial" panose="020B0604020202020204" pitchFamily="34" charset="0"/>
                <a:cs typeface="Arial" panose="020B0604020202020204" pitchFamily="34" charset="0"/>
              </a:rPr>
              <a:t>A relationship can have zero or more attributes.</a:t>
            </a:r>
          </a:p>
        </p:txBody>
      </p:sp>
      <p:pic>
        <p:nvPicPr>
          <p:cNvPr id="26626" name="Picture 2">
            <a:extLst>
              <a:ext uri="{FF2B5EF4-FFF2-40B4-BE49-F238E27FC236}">
                <a16:creationId xmlns="" xmlns:a16="http://schemas.microsoft.com/office/drawing/2014/main" id="{95813A9A-8FF7-4062-97DC-3F6294F7F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148" y="3805615"/>
            <a:ext cx="6241774" cy="1714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3C1C1964-5F60-469A-9AF0-884FD3C2A7F0}"/>
              </a:ext>
            </a:extLst>
          </p:cNvPr>
          <p:cNvSpPr txBox="1"/>
          <p:nvPr/>
        </p:nvSpPr>
        <p:spPr>
          <a:xfrm>
            <a:off x="1712844" y="6038281"/>
            <a:ext cx="6102626" cy="369332"/>
          </a:xfrm>
          <a:prstGeom prst="rect">
            <a:avLst/>
          </a:prstGeom>
          <a:noFill/>
        </p:spPr>
        <p:txBody>
          <a:bodyPr wrap="square">
            <a:spAutoFit/>
          </a:bodyPr>
          <a:lstStyle/>
          <a:p>
            <a:r>
              <a:rPr lang="en-US" b="0" i="0" dirty="0">
                <a:solidFill>
                  <a:srgbClr val="222222"/>
                </a:solidFill>
                <a:effectLst/>
                <a:latin typeface="book antiqua" panose="02040602050305030304" pitchFamily="18" charset="0"/>
              </a:rPr>
              <a:t>-LAD (Last Accessed Date)</a:t>
            </a:r>
            <a:endParaRPr lang="en-US" dirty="0"/>
          </a:p>
        </p:txBody>
      </p:sp>
    </p:spTree>
    <p:extLst>
      <p:ext uri="{BB962C8B-B14F-4D97-AF65-F5344CB8AC3E}">
        <p14:creationId xmlns:p14="http://schemas.microsoft.com/office/powerpoint/2010/main" val="6024046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Difference operation(</a:t>
            </a:r>
            <a:r>
              <a:rPr lang="en-US" sz="2800" b="1" i="0" dirty="0">
                <a:solidFill>
                  <a:srgbClr val="222222"/>
                </a:solidFill>
                <a:effectLst/>
                <a:latin typeface="arial" panose="020B0604020202020204" pitchFamily="34" charset="0"/>
                <a:sym typeface="Symbol" panose="05050102010706020507" pitchFamily="18" charset="2"/>
              </a:rPr>
              <a:t> -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A00D0DE2-A805-4C12-8352-CBBABB350BA0}"/>
              </a:ext>
            </a:extLst>
          </p:cNvPr>
          <p:cNvPicPr>
            <a:picLocks noChangeAspect="1"/>
          </p:cNvPicPr>
          <p:nvPr/>
        </p:nvPicPr>
        <p:blipFill>
          <a:blip r:embed="rId3"/>
          <a:stretch>
            <a:fillRect/>
          </a:stretch>
        </p:blipFill>
        <p:spPr>
          <a:xfrm>
            <a:off x="1281567" y="1775795"/>
            <a:ext cx="8094254" cy="4810536"/>
          </a:xfrm>
          <a:prstGeom prst="rect">
            <a:avLst/>
          </a:prstGeom>
        </p:spPr>
      </p:pic>
    </p:spTree>
    <p:extLst>
      <p:ext uri="{BB962C8B-B14F-4D97-AF65-F5344CB8AC3E}">
        <p14:creationId xmlns:p14="http://schemas.microsoft.com/office/powerpoint/2010/main" val="14765829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Difference operation Example</a:t>
            </a:r>
          </a:p>
        </p:txBody>
      </p:sp>
      <p:pic>
        <p:nvPicPr>
          <p:cNvPr id="21" name="Picture 20">
            <a:extLst>
              <a:ext uri="{FF2B5EF4-FFF2-40B4-BE49-F238E27FC236}">
                <a16:creationId xmlns="" xmlns:a16="http://schemas.microsoft.com/office/drawing/2014/main" id="{F86E6426-A398-472F-A2A6-70AEA0233DD4}"/>
              </a:ext>
            </a:extLst>
          </p:cNvPr>
          <p:cNvPicPr>
            <a:picLocks noChangeAspect="1"/>
          </p:cNvPicPr>
          <p:nvPr/>
        </p:nvPicPr>
        <p:blipFill>
          <a:blip r:embed="rId3"/>
          <a:stretch>
            <a:fillRect/>
          </a:stretch>
        </p:blipFill>
        <p:spPr>
          <a:xfrm>
            <a:off x="1281566" y="1711773"/>
            <a:ext cx="8094253" cy="4695840"/>
          </a:xfrm>
          <a:prstGeom prst="rect">
            <a:avLst/>
          </a:prstGeom>
        </p:spPr>
      </p:pic>
    </p:spTree>
    <p:extLst>
      <p:ext uri="{BB962C8B-B14F-4D97-AF65-F5344CB8AC3E}">
        <p14:creationId xmlns:p14="http://schemas.microsoft.com/office/powerpoint/2010/main" val="41135662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4</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of the bank who have an account but not a loan.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Results the name of authors who has written books but not articles.</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676144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264819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4</a:t>
            </a:r>
          </a:p>
          <a:p>
            <a:pPr lvl="1" algn="just">
              <a:buClr>
                <a:schemeClr val="tx1"/>
              </a:buClr>
              <a:buSzPct val="71000"/>
            </a:pPr>
            <a:r>
              <a:rPr lang="en-US" sz="2400" i="0" dirty="0">
                <a:solidFill>
                  <a:srgbClr val="222222"/>
                </a:solidFill>
                <a:effectLst/>
                <a:latin typeface="arial" panose="020B0604020202020204" pitchFamily="34" charset="0"/>
              </a:rPr>
              <a:t>1.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 </a:t>
            </a:r>
            <a:r>
              <a:rPr lang="en-US" sz="2400" dirty="0">
                <a:solidFill>
                  <a:srgbClr val="222222"/>
                </a:solidFill>
                <a:latin typeface="arial" panose="020B0604020202020204" pitchFamily="34" charset="0"/>
              </a:rPr>
              <a:t>-</a:t>
            </a: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62935750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Cartesian Product operation(</a:t>
            </a:r>
            <a:r>
              <a:rPr lang="en-US" sz="2800" b="1" i="0" dirty="0">
                <a:solidFill>
                  <a:srgbClr val="222222"/>
                </a:solidFill>
                <a:effectLst/>
                <a:latin typeface="arial" panose="020B0604020202020204" pitchFamily="34" charset="0"/>
                <a:sym typeface="Symbol" panose="05050102010706020507" pitchFamily="18" charset="2"/>
              </a:rPr>
              <a:t> </a:t>
            </a:r>
            <a:r>
              <a:rPr lang="en-US" sz="2800" b="1" dirty="0">
                <a:solidFill>
                  <a:srgbClr val="222222"/>
                </a:solidFill>
                <a:latin typeface="arial" panose="020B0604020202020204" pitchFamily="34" charset="0"/>
                <a:sym typeface="Symbol" panose="05050102010706020507" pitchFamily="18" charset="2"/>
              </a:rPr>
              <a:t>x</a:t>
            </a:r>
            <a:r>
              <a:rPr lang="en-US" sz="2800" b="1" i="0" dirty="0">
                <a:solidFill>
                  <a:srgbClr val="222222"/>
                </a:solidFill>
                <a:effectLst/>
                <a:latin typeface="arial" panose="020B0604020202020204" pitchFamily="34" charset="0"/>
                <a:sym typeface="Symbol" panose="05050102010706020507" pitchFamily="18" charset="2"/>
              </a:rPr>
              <a:t>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1D7DF7D5-7164-4D02-9578-35674CA152C1}"/>
              </a:ext>
            </a:extLst>
          </p:cNvPr>
          <p:cNvPicPr>
            <a:picLocks noChangeAspect="1"/>
          </p:cNvPicPr>
          <p:nvPr/>
        </p:nvPicPr>
        <p:blipFill>
          <a:blip r:embed="rId3"/>
          <a:stretch>
            <a:fillRect/>
          </a:stretch>
        </p:blipFill>
        <p:spPr>
          <a:xfrm>
            <a:off x="1281567" y="1577009"/>
            <a:ext cx="7943776" cy="4913802"/>
          </a:xfrm>
          <a:prstGeom prst="rect">
            <a:avLst/>
          </a:prstGeom>
        </p:spPr>
      </p:pic>
    </p:spTree>
    <p:extLst>
      <p:ext uri="{BB962C8B-B14F-4D97-AF65-F5344CB8AC3E}">
        <p14:creationId xmlns:p14="http://schemas.microsoft.com/office/powerpoint/2010/main" val="31597880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Cartesian product operation Example</a:t>
            </a:r>
          </a:p>
        </p:txBody>
      </p:sp>
      <p:pic>
        <p:nvPicPr>
          <p:cNvPr id="54" name="Picture 53">
            <a:extLst>
              <a:ext uri="{FF2B5EF4-FFF2-40B4-BE49-F238E27FC236}">
                <a16:creationId xmlns="" xmlns:a16="http://schemas.microsoft.com/office/drawing/2014/main" id="{08CD62A9-2BD9-45B5-AC2B-285D92825E95}"/>
              </a:ext>
            </a:extLst>
          </p:cNvPr>
          <p:cNvPicPr>
            <a:picLocks noChangeAspect="1"/>
          </p:cNvPicPr>
          <p:nvPr/>
        </p:nvPicPr>
        <p:blipFill>
          <a:blip r:embed="rId3"/>
          <a:stretch>
            <a:fillRect/>
          </a:stretch>
        </p:blipFill>
        <p:spPr>
          <a:xfrm>
            <a:off x="1580411" y="1577009"/>
            <a:ext cx="7096359" cy="4969565"/>
          </a:xfrm>
          <a:prstGeom prst="rect">
            <a:avLst/>
          </a:prstGeom>
        </p:spPr>
      </p:pic>
    </p:spTree>
    <p:extLst>
      <p:ext uri="{BB962C8B-B14F-4D97-AF65-F5344CB8AC3E}">
        <p14:creationId xmlns:p14="http://schemas.microsoft.com/office/powerpoint/2010/main" val="41219746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5</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 all books and articles written by William.</a:t>
            </a:r>
          </a:p>
        </p:txBody>
      </p:sp>
    </p:spTree>
    <p:extLst>
      <p:ext uri="{BB962C8B-B14F-4D97-AF65-F5344CB8AC3E}">
        <p14:creationId xmlns:p14="http://schemas.microsoft.com/office/powerpoint/2010/main" val="3891612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1468749"/>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5</a:t>
            </a:r>
          </a:p>
          <a:p>
            <a:pPr lvl="1" algn="just">
              <a:buClr>
                <a:schemeClr val="tx1"/>
              </a:buClr>
              <a:buSzPct val="71000"/>
            </a:pPr>
            <a:r>
              <a:rPr lang="en-US" sz="2400" dirty="0">
                <a:solidFill>
                  <a:srgbClr val="222222"/>
                </a:solidFill>
                <a:latin typeface="arial" panose="020B0604020202020204" pitchFamily="34" charset="0"/>
              </a:rPr>
              <a:t>1. </a:t>
            </a:r>
            <a:r>
              <a:rPr lang="en-US" sz="2800" i="0" dirty="0">
                <a:solidFill>
                  <a:srgbClr val="222222"/>
                </a:solidFill>
                <a:effectLst/>
                <a:latin typeface="arial" panose="020B0604020202020204" pitchFamily="34" charset="0"/>
              </a:rPr>
              <a:t>𝜎 </a:t>
            </a:r>
            <a:r>
              <a:rPr lang="en-US" sz="2800" baseline="-25000" dirty="0">
                <a:solidFill>
                  <a:srgbClr val="222222"/>
                </a:solidFill>
                <a:latin typeface="arial" panose="020B0604020202020204" pitchFamily="34" charset="0"/>
              </a:rPr>
              <a:t>author = “William”</a:t>
            </a:r>
            <a:r>
              <a:rPr lang="en-US" sz="2800" i="0" dirty="0">
                <a:solidFill>
                  <a:srgbClr val="222222"/>
                </a:solidFill>
                <a:effectLst/>
                <a:latin typeface="arial" panose="020B0604020202020204" pitchFamily="34" charset="0"/>
              </a:rPr>
              <a:t>(Books x 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5254905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Rename operation(</a:t>
            </a:r>
            <a:r>
              <a:rPr lang="en-US" sz="2800" b="1" i="0" dirty="0">
                <a:solidFill>
                  <a:srgbClr val="222222"/>
                </a:solidFill>
                <a:effectLst/>
                <a:latin typeface="arial" panose="020B0604020202020204" pitchFamily="34" charset="0"/>
                <a:sym typeface="Symbol" panose="05050102010706020507" pitchFamily="18" charset="2"/>
              </a:rPr>
              <a:t>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E16CC5B0-D8B3-49B6-A741-387C8937B751}"/>
              </a:ext>
            </a:extLst>
          </p:cNvPr>
          <p:cNvPicPr>
            <a:picLocks noChangeAspect="1"/>
          </p:cNvPicPr>
          <p:nvPr/>
        </p:nvPicPr>
        <p:blipFill>
          <a:blip r:embed="rId3"/>
          <a:stretch>
            <a:fillRect/>
          </a:stretch>
        </p:blipFill>
        <p:spPr>
          <a:xfrm>
            <a:off x="1281567" y="1467309"/>
            <a:ext cx="8094254" cy="4913802"/>
          </a:xfrm>
          <a:prstGeom prst="rect">
            <a:avLst/>
          </a:prstGeom>
        </p:spPr>
      </p:pic>
      <p:pic>
        <p:nvPicPr>
          <p:cNvPr id="11" name="Picture 10">
            <a:extLst>
              <a:ext uri="{FF2B5EF4-FFF2-40B4-BE49-F238E27FC236}">
                <a16:creationId xmlns="" xmlns:a16="http://schemas.microsoft.com/office/drawing/2014/main" id="{C4379630-5676-481D-8440-383F0019FC67}"/>
              </a:ext>
            </a:extLst>
          </p:cNvPr>
          <p:cNvPicPr>
            <a:picLocks noChangeAspect="1"/>
          </p:cNvPicPr>
          <p:nvPr/>
        </p:nvPicPr>
        <p:blipFill>
          <a:blip r:embed="rId4"/>
          <a:stretch>
            <a:fillRect/>
          </a:stretch>
        </p:blipFill>
        <p:spPr>
          <a:xfrm>
            <a:off x="3762491" y="4548478"/>
            <a:ext cx="2069592" cy="411480"/>
          </a:xfrm>
          <a:prstGeom prst="rect">
            <a:avLst/>
          </a:prstGeom>
        </p:spPr>
      </p:pic>
    </p:spTree>
    <p:extLst>
      <p:ext uri="{BB962C8B-B14F-4D97-AF65-F5344CB8AC3E}">
        <p14:creationId xmlns:p14="http://schemas.microsoft.com/office/powerpoint/2010/main" val="12969617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 xmlns:a16="http://schemas.microsoft.com/office/drawing/2014/main"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6</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Rename Name in the relation Student to </a:t>
            </a:r>
            <a:r>
              <a:rPr lang="en-US" sz="2600" dirty="0" err="1">
                <a:solidFill>
                  <a:srgbClr val="222222"/>
                </a:solidFill>
                <a:latin typeface="arial" panose="020B0604020202020204" pitchFamily="34" charset="0"/>
              </a:rPr>
              <a:t>SName</a:t>
            </a:r>
            <a:r>
              <a:rPr lang="en-US" sz="2600" dirty="0">
                <a:solidFill>
                  <a:srgbClr val="222222"/>
                </a:solidFill>
                <a:latin typeface="arial" panose="020B0604020202020204" pitchFamily="34" charset="0"/>
              </a:rPr>
              <a:t>.</a:t>
            </a:r>
          </a:p>
        </p:txBody>
      </p:sp>
    </p:spTree>
    <p:extLst>
      <p:ext uri="{BB962C8B-B14F-4D97-AF65-F5344CB8AC3E}">
        <p14:creationId xmlns:p14="http://schemas.microsoft.com/office/powerpoint/2010/main" val="1226084225"/>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2039</TotalTime>
  <Words>5258</Words>
  <Application>Microsoft Office PowerPoint</Application>
  <PresentationFormat>Custom</PresentationFormat>
  <Paragraphs>931</Paragraphs>
  <Slides>146</Slides>
  <Notes>146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146</vt:i4>
      </vt:variant>
    </vt:vector>
  </HeadingPairs>
  <TitlesOfParts>
    <vt:vector size="148" baseType="lpstr">
      <vt:lpstr>Facet</vt:lpstr>
      <vt:lpstr>Equation</vt:lpstr>
      <vt:lpstr>Chapter 2 ER and Relational Models</vt:lpstr>
      <vt:lpstr> E-R Model</vt:lpstr>
      <vt:lpstr> E-R Model</vt:lpstr>
      <vt:lpstr>E-R Model</vt:lpstr>
      <vt:lpstr> E-R Model</vt:lpstr>
      <vt:lpstr>E-R Model</vt:lpstr>
      <vt:lpstr>E-R Model</vt:lpstr>
      <vt:lpstr>E-R Model</vt:lpstr>
      <vt:lpstr> E-R Model</vt:lpstr>
      <vt:lpstr>E-R Model</vt:lpstr>
      <vt:lpstr>E-R Model</vt:lpstr>
      <vt:lpstr>E-R Model</vt:lpstr>
      <vt:lpstr>E-R Model</vt:lpstr>
      <vt:lpstr>E-R Model</vt:lpstr>
      <vt:lpstr>E-R Model</vt:lpstr>
      <vt:lpstr>E-R Model</vt:lpstr>
      <vt:lpstr>E-R Model</vt:lpstr>
      <vt:lpstr>E-R Model</vt:lpstr>
      <vt:lpstr>E-R Model</vt:lpstr>
      <vt:lpstr>E-R Model</vt:lpstr>
      <vt:lpstr>E-R Model</vt:lpstr>
      <vt:lpstr>E-R Model</vt:lpstr>
      <vt:lpstr> E-R Model</vt:lpstr>
      <vt:lpstr>E-R Model</vt:lpstr>
      <vt:lpstr>E-R Model</vt:lpstr>
      <vt:lpstr>E-R Model</vt:lpstr>
      <vt:lpstr>E-R Model</vt:lpstr>
      <vt:lpstr>E-R Model</vt:lpstr>
      <vt:lpstr>E-R Model</vt:lpstr>
      <vt:lpstr>E-R Model</vt:lpstr>
      <vt:lpstr> E-R Model</vt:lpstr>
      <vt:lpstr>E-R Model</vt:lpstr>
      <vt:lpstr>Model</vt:lpstr>
      <vt:lpstr> E-R Model</vt:lpstr>
      <vt:lpstr>E-R Model</vt:lpstr>
      <vt:lpstr>E-R Model</vt:lpstr>
      <vt:lpstr>E-R Model</vt:lpstr>
      <vt:lpstr>2.3 E-R Model</vt:lpstr>
      <vt:lpstr>E-R Model </vt:lpstr>
      <vt:lpstr> E-R Model </vt:lpstr>
      <vt:lpstr>E-R Model</vt:lpstr>
      <vt:lpstr>E-R Model</vt:lpstr>
      <vt:lpstr>2.3 E-R Model</vt:lpstr>
      <vt:lpstr>E-R Model</vt:lpstr>
      <vt:lpstr> E-R Model</vt:lpstr>
      <vt:lpstr>E-R Model</vt:lpstr>
      <vt:lpstr>E-R Model</vt:lpstr>
      <vt:lpstr>2.3 E-R Model</vt:lpstr>
      <vt:lpstr>Relational Model</vt:lpstr>
      <vt:lpstr>Relational Model</vt:lpstr>
      <vt:lpstr>Relational Model</vt:lpstr>
      <vt:lpstr>Relational Model</vt:lpstr>
      <vt:lpstr>Reducing E-R diagram to Tables</vt:lpstr>
      <vt:lpstr>Reducing E-R diagram to Tables</vt:lpstr>
      <vt:lpstr>Reducing E-R diagram to Tables</vt:lpstr>
      <vt:lpstr>Reducing E-R diagram to Tables</vt:lpstr>
      <vt:lpstr>Reducing E-R diagram to Tables</vt:lpstr>
      <vt:lpstr>Structure of relational database</vt:lpstr>
      <vt:lpstr>Structure of relational database</vt:lpstr>
      <vt:lpstr>Structure of relational database</vt:lpstr>
      <vt:lpstr>Structure of relational database</vt:lpstr>
      <vt:lpstr>Structure of relational database</vt:lpstr>
      <vt:lpstr>Structure of relational database</vt:lpstr>
      <vt:lpstr>Structure of relational database</vt:lpstr>
      <vt:lpstr>Relational Model</vt:lpstr>
      <vt:lpstr>Relational Model</vt:lpstr>
      <vt:lpstr>Relational Model</vt:lpstr>
      <vt:lpstr>Relational Model</vt:lpstr>
      <vt:lpstr>Relational Model</vt:lpstr>
      <vt:lpstr>Relational Model</vt:lpstr>
      <vt:lpstr>Relational Model</vt:lpstr>
      <vt:lpstr>Relational Model</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Relational Algebra</vt:lpstr>
      <vt:lpstr>Relational Algebra</vt:lpstr>
      <vt:lpstr>Relational Algebra</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city</cp:lastModifiedBy>
  <cp:revision>489</cp:revision>
  <dcterms:created xsi:type="dcterms:W3CDTF">2017-09-13T07:21:00Z</dcterms:created>
  <dcterms:modified xsi:type="dcterms:W3CDTF">2023-11-29T16:03:29Z</dcterms:modified>
</cp:coreProperties>
</file>