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04"/>
  </p:notesMasterIdLst>
  <p:sldIdLst>
    <p:sldId id="257" r:id="rId2"/>
    <p:sldId id="383" r:id="rId3"/>
    <p:sldId id="307" r:id="rId4"/>
    <p:sldId id="309" r:id="rId5"/>
    <p:sldId id="384" r:id="rId6"/>
    <p:sldId id="385" r:id="rId7"/>
    <p:sldId id="386" r:id="rId8"/>
    <p:sldId id="387" r:id="rId9"/>
    <p:sldId id="388" r:id="rId10"/>
    <p:sldId id="389" r:id="rId11"/>
    <p:sldId id="390" r:id="rId12"/>
    <p:sldId id="277" r:id="rId13"/>
    <p:sldId id="391" r:id="rId14"/>
    <p:sldId id="392" r:id="rId15"/>
    <p:sldId id="393" r:id="rId16"/>
    <p:sldId id="394" r:id="rId17"/>
    <p:sldId id="395" r:id="rId18"/>
    <p:sldId id="396" r:id="rId19"/>
    <p:sldId id="397" r:id="rId20"/>
    <p:sldId id="398" r:id="rId21"/>
    <p:sldId id="399" r:id="rId22"/>
    <p:sldId id="400" r:id="rId23"/>
    <p:sldId id="401" r:id="rId24"/>
    <p:sldId id="402" r:id="rId25"/>
    <p:sldId id="403" r:id="rId26"/>
    <p:sldId id="404" r:id="rId27"/>
    <p:sldId id="405" r:id="rId28"/>
    <p:sldId id="406" r:id="rId29"/>
    <p:sldId id="411" r:id="rId30"/>
    <p:sldId id="412" r:id="rId31"/>
    <p:sldId id="407" r:id="rId32"/>
    <p:sldId id="408" r:id="rId33"/>
    <p:sldId id="413" r:id="rId34"/>
    <p:sldId id="414" r:id="rId35"/>
    <p:sldId id="409"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 id="432" r:id="rId54"/>
    <p:sldId id="433" r:id="rId55"/>
    <p:sldId id="434" r:id="rId56"/>
    <p:sldId id="435" r:id="rId57"/>
    <p:sldId id="436" r:id="rId58"/>
    <p:sldId id="437" r:id="rId59"/>
    <p:sldId id="438" r:id="rId60"/>
    <p:sldId id="439" r:id="rId61"/>
    <p:sldId id="440" r:id="rId62"/>
    <p:sldId id="441" r:id="rId63"/>
    <p:sldId id="442" r:id="rId64"/>
    <p:sldId id="443" r:id="rId65"/>
    <p:sldId id="444" r:id="rId66"/>
    <p:sldId id="447" r:id="rId67"/>
    <p:sldId id="445" r:id="rId68"/>
    <p:sldId id="446" r:id="rId69"/>
    <p:sldId id="448" r:id="rId70"/>
    <p:sldId id="449" r:id="rId71"/>
    <p:sldId id="450" r:id="rId72"/>
    <p:sldId id="451" r:id="rId73"/>
    <p:sldId id="452" r:id="rId74"/>
    <p:sldId id="453" r:id="rId75"/>
    <p:sldId id="454" r:id="rId76"/>
    <p:sldId id="455" r:id="rId77"/>
    <p:sldId id="456" r:id="rId78"/>
    <p:sldId id="457" r:id="rId79"/>
    <p:sldId id="458" r:id="rId80"/>
    <p:sldId id="459" r:id="rId81"/>
    <p:sldId id="460"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4" r:id="rId96"/>
    <p:sldId id="475" r:id="rId97"/>
    <p:sldId id="476" r:id="rId98"/>
    <p:sldId id="477" r:id="rId99"/>
    <p:sldId id="478" r:id="rId100"/>
    <p:sldId id="479" r:id="rId101"/>
    <p:sldId id="480" r:id="rId102"/>
    <p:sldId id="275"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102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73DF-4ACA-4A4E-BE24-698A41846534}" type="datetimeFigureOut">
              <a:rPr lang="en-US" smtClean="0"/>
              <a:t>5/21/2023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F0832-C019-46EE-973A-B4AFD6309CA0}" type="slidenum">
              <a:rPr lang="en-US" smtClean="0"/>
              <a:t>‹#›</a:t>
            </a:fld>
            <a:endParaRPr lang="en-US"/>
          </a:p>
        </p:txBody>
      </p:sp>
    </p:spTree>
    <p:extLst>
      <p:ext uri="{BB962C8B-B14F-4D97-AF65-F5344CB8AC3E}">
        <p14:creationId xmlns:p14="http://schemas.microsoft.com/office/powerpoint/2010/main" val="2471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a:t>
            </a:fld>
            <a:endParaRPr lang="en-US"/>
          </a:p>
        </p:txBody>
      </p:sp>
    </p:spTree>
    <p:extLst>
      <p:ext uri="{BB962C8B-B14F-4D97-AF65-F5344CB8AC3E}">
        <p14:creationId xmlns:p14="http://schemas.microsoft.com/office/powerpoint/2010/main" val="25669579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100</a:t>
            </a:fld>
            <a:endParaRPr lang="en-US"/>
          </a:p>
        </p:txBody>
      </p:sp>
    </p:spTree>
    <p:extLst>
      <p:ext uri="{BB962C8B-B14F-4D97-AF65-F5344CB8AC3E}">
        <p14:creationId xmlns:p14="http://schemas.microsoft.com/office/powerpoint/2010/main" val="188185946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101</a:t>
            </a:fld>
            <a:endParaRPr lang="en-US"/>
          </a:p>
        </p:txBody>
      </p:sp>
    </p:spTree>
    <p:extLst>
      <p:ext uri="{BB962C8B-B14F-4D97-AF65-F5344CB8AC3E}">
        <p14:creationId xmlns:p14="http://schemas.microsoft.com/office/powerpoint/2010/main" val="9937086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102</a:t>
            </a:fld>
            <a:endParaRPr lang="en-US"/>
          </a:p>
        </p:txBody>
      </p:sp>
    </p:spTree>
    <p:extLst>
      <p:ext uri="{BB962C8B-B14F-4D97-AF65-F5344CB8AC3E}">
        <p14:creationId xmlns:p14="http://schemas.microsoft.com/office/powerpoint/2010/main" val="1025001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a:t>
            </a:fld>
            <a:endParaRPr lang="en-US"/>
          </a:p>
        </p:txBody>
      </p:sp>
    </p:spTree>
    <p:extLst>
      <p:ext uri="{BB962C8B-B14F-4D97-AF65-F5344CB8AC3E}">
        <p14:creationId xmlns:p14="http://schemas.microsoft.com/office/powerpoint/2010/main" val="1410134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a:t>
            </a:fld>
            <a:endParaRPr lang="en-US"/>
          </a:p>
        </p:txBody>
      </p:sp>
    </p:spTree>
    <p:extLst>
      <p:ext uri="{BB962C8B-B14F-4D97-AF65-F5344CB8AC3E}">
        <p14:creationId xmlns:p14="http://schemas.microsoft.com/office/powerpoint/2010/main" val="2057081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a:t>
            </a:fld>
            <a:endParaRPr lang="en-US"/>
          </a:p>
        </p:txBody>
      </p:sp>
    </p:spTree>
    <p:extLst>
      <p:ext uri="{BB962C8B-B14F-4D97-AF65-F5344CB8AC3E}">
        <p14:creationId xmlns:p14="http://schemas.microsoft.com/office/powerpoint/2010/main" val="3212048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a:t>
            </a:fld>
            <a:endParaRPr lang="en-US"/>
          </a:p>
        </p:txBody>
      </p:sp>
    </p:spTree>
    <p:extLst>
      <p:ext uri="{BB962C8B-B14F-4D97-AF65-F5344CB8AC3E}">
        <p14:creationId xmlns:p14="http://schemas.microsoft.com/office/powerpoint/2010/main" val="171152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15</a:t>
            </a:fld>
            <a:endParaRPr lang="en-US"/>
          </a:p>
        </p:txBody>
      </p:sp>
    </p:spTree>
    <p:extLst>
      <p:ext uri="{BB962C8B-B14F-4D97-AF65-F5344CB8AC3E}">
        <p14:creationId xmlns:p14="http://schemas.microsoft.com/office/powerpoint/2010/main" val="1795257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16</a:t>
            </a:fld>
            <a:endParaRPr lang="en-US"/>
          </a:p>
        </p:txBody>
      </p:sp>
    </p:spTree>
    <p:extLst>
      <p:ext uri="{BB962C8B-B14F-4D97-AF65-F5344CB8AC3E}">
        <p14:creationId xmlns:p14="http://schemas.microsoft.com/office/powerpoint/2010/main" val="28823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17</a:t>
            </a:fld>
            <a:endParaRPr lang="en-US"/>
          </a:p>
        </p:txBody>
      </p:sp>
    </p:spTree>
    <p:extLst>
      <p:ext uri="{BB962C8B-B14F-4D97-AF65-F5344CB8AC3E}">
        <p14:creationId xmlns:p14="http://schemas.microsoft.com/office/powerpoint/2010/main" val="1518406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18</a:t>
            </a:fld>
            <a:endParaRPr lang="en-US"/>
          </a:p>
        </p:txBody>
      </p:sp>
    </p:spTree>
    <p:extLst>
      <p:ext uri="{BB962C8B-B14F-4D97-AF65-F5344CB8AC3E}">
        <p14:creationId xmlns:p14="http://schemas.microsoft.com/office/powerpoint/2010/main" val="2408353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19</a:t>
            </a:fld>
            <a:endParaRPr lang="en-US"/>
          </a:p>
        </p:txBody>
      </p:sp>
    </p:spTree>
    <p:extLst>
      <p:ext uri="{BB962C8B-B14F-4D97-AF65-F5344CB8AC3E}">
        <p14:creationId xmlns:p14="http://schemas.microsoft.com/office/powerpoint/2010/main" val="2231788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20</a:t>
            </a:fld>
            <a:endParaRPr lang="en-US"/>
          </a:p>
        </p:txBody>
      </p:sp>
    </p:spTree>
    <p:extLst>
      <p:ext uri="{BB962C8B-B14F-4D97-AF65-F5344CB8AC3E}">
        <p14:creationId xmlns:p14="http://schemas.microsoft.com/office/powerpoint/2010/main" val="1784824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21</a:t>
            </a:fld>
            <a:endParaRPr lang="en-US"/>
          </a:p>
        </p:txBody>
      </p:sp>
    </p:spTree>
    <p:extLst>
      <p:ext uri="{BB962C8B-B14F-4D97-AF65-F5344CB8AC3E}">
        <p14:creationId xmlns:p14="http://schemas.microsoft.com/office/powerpoint/2010/main" val="3372819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22</a:t>
            </a:fld>
            <a:endParaRPr lang="en-US"/>
          </a:p>
        </p:txBody>
      </p:sp>
    </p:spTree>
    <p:extLst>
      <p:ext uri="{BB962C8B-B14F-4D97-AF65-F5344CB8AC3E}">
        <p14:creationId xmlns:p14="http://schemas.microsoft.com/office/powerpoint/2010/main" val="1492502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23</a:t>
            </a:fld>
            <a:endParaRPr lang="en-US"/>
          </a:p>
        </p:txBody>
      </p:sp>
    </p:spTree>
    <p:extLst>
      <p:ext uri="{BB962C8B-B14F-4D97-AF65-F5344CB8AC3E}">
        <p14:creationId xmlns:p14="http://schemas.microsoft.com/office/powerpoint/2010/main" val="3041443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24</a:t>
            </a:fld>
            <a:endParaRPr lang="en-US"/>
          </a:p>
        </p:txBody>
      </p:sp>
    </p:spTree>
    <p:extLst>
      <p:ext uri="{BB962C8B-B14F-4D97-AF65-F5344CB8AC3E}">
        <p14:creationId xmlns:p14="http://schemas.microsoft.com/office/powerpoint/2010/main" val="161389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25</a:t>
            </a:fld>
            <a:endParaRPr lang="en-US"/>
          </a:p>
        </p:txBody>
      </p:sp>
    </p:spTree>
    <p:extLst>
      <p:ext uri="{BB962C8B-B14F-4D97-AF65-F5344CB8AC3E}">
        <p14:creationId xmlns:p14="http://schemas.microsoft.com/office/powerpoint/2010/main" val="3744974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26</a:t>
            </a:fld>
            <a:endParaRPr lang="en-US"/>
          </a:p>
        </p:txBody>
      </p:sp>
    </p:spTree>
    <p:extLst>
      <p:ext uri="{BB962C8B-B14F-4D97-AF65-F5344CB8AC3E}">
        <p14:creationId xmlns:p14="http://schemas.microsoft.com/office/powerpoint/2010/main" val="28353252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27</a:t>
            </a:fld>
            <a:endParaRPr lang="en-US"/>
          </a:p>
        </p:txBody>
      </p:sp>
    </p:spTree>
    <p:extLst>
      <p:ext uri="{BB962C8B-B14F-4D97-AF65-F5344CB8AC3E}">
        <p14:creationId xmlns:p14="http://schemas.microsoft.com/office/powerpoint/2010/main" val="32152689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28</a:t>
            </a:fld>
            <a:endParaRPr lang="en-US"/>
          </a:p>
        </p:txBody>
      </p:sp>
    </p:spTree>
    <p:extLst>
      <p:ext uri="{BB962C8B-B14F-4D97-AF65-F5344CB8AC3E}">
        <p14:creationId xmlns:p14="http://schemas.microsoft.com/office/powerpoint/2010/main" val="3991679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29</a:t>
            </a:fld>
            <a:endParaRPr lang="en-US"/>
          </a:p>
        </p:txBody>
      </p:sp>
    </p:spTree>
    <p:extLst>
      <p:ext uri="{BB962C8B-B14F-4D97-AF65-F5344CB8AC3E}">
        <p14:creationId xmlns:p14="http://schemas.microsoft.com/office/powerpoint/2010/main" val="63433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a:t>
            </a:fld>
            <a:endParaRPr lang="en-US"/>
          </a:p>
        </p:txBody>
      </p:sp>
    </p:spTree>
    <p:extLst>
      <p:ext uri="{BB962C8B-B14F-4D97-AF65-F5344CB8AC3E}">
        <p14:creationId xmlns:p14="http://schemas.microsoft.com/office/powerpoint/2010/main" val="1018164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30</a:t>
            </a:fld>
            <a:endParaRPr lang="en-US"/>
          </a:p>
        </p:txBody>
      </p:sp>
    </p:spTree>
    <p:extLst>
      <p:ext uri="{BB962C8B-B14F-4D97-AF65-F5344CB8AC3E}">
        <p14:creationId xmlns:p14="http://schemas.microsoft.com/office/powerpoint/2010/main" val="1622103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31</a:t>
            </a:fld>
            <a:endParaRPr lang="en-US"/>
          </a:p>
        </p:txBody>
      </p:sp>
    </p:spTree>
    <p:extLst>
      <p:ext uri="{BB962C8B-B14F-4D97-AF65-F5344CB8AC3E}">
        <p14:creationId xmlns:p14="http://schemas.microsoft.com/office/powerpoint/2010/main" val="2125500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32</a:t>
            </a:fld>
            <a:endParaRPr lang="en-US"/>
          </a:p>
        </p:txBody>
      </p:sp>
    </p:spTree>
    <p:extLst>
      <p:ext uri="{BB962C8B-B14F-4D97-AF65-F5344CB8AC3E}">
        <p14:creationId xmlns:p14="http://schemas.microsoft.com/office/powerpoint/2010/main" val="24849131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33</a:t>
            </a:fld>
            <a:endParaRPr lang="en-US"/>
          </a:p>
        </p:txBody>
      </p:sp>
    </p:spTree>
    <p:extLst>
      <p:ext uri="{BB962C8B-B14F-4D97-AF65-F5344CB8AC3E}">
        <p14:creationId xmlns:p14="http://schemas.microsoft.com/office/powerpoint/2010/main" val="1913290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34</a:t>
            </a:fld>
            <a:endParaRPr lang="en-US"/>
          </a:p>
        </p:txBody>
      </p:sp>
    </p:spTree>
    <p:extLst>
      <p:ext uri="{BB962C8B-B14F-4D97-AF65-F5344CB8AC3E}">
        <p14:creationId xmlns:p14="http://schemas.microsoft.com/office/powerpoint/2010/main" val="26491415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35</a:t>
            </a:fld>
            <a:endParaRPr lang="en-US"/>
          </a:p>
        </p:txBody>
      </p:sp>
    </p:spTree>
    <p:extLst>
      <p:ext uri="{BB962C8B-B14F-4D97-AF65-F5344CB8AC3E}">
        <p14:creationId xmlns:p14="http://schemas.microsoft.com/office/powerpoint/2010/main" val="3326814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36</a:t>
            </a:fld>
            <a:endParaRPr lang="en-US"/>
          </a:p>
        </p:txBody>
      </p:sp>
    </p:spTree>
    <p:extLst>
      <p:ext uri="{BB962C8B-B14F-4D97-AF65-F5344CB8AC3E}">
        <p14:creationId xmlns:p14="http://schemas.microsoft.com/office/powerpoint/2010/main" val="36052544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37</a:t>
            </a:fld>
            <a:endParaRPr lang="en-US"/>
          </a:p>
        </p:txBody>
      </p:sp>
    </p:spTree>
    <p:extLst>
      <p:ext uri="{BB962C8B-B14F-4D97-AF65-F5344CB8AC3E}">
        <p14:creationId xmlns:p14="http://schemas.microsoft.com/office/powerpoint/2010/main" val="3673386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38</a:t>
            </a:fld>
            <a:endParaRPr lang="en-US"/>
          </a:p>
        </p:txBody>
      </p:sp>
    </p:spTree>
    <p:extLst>
      <p:ext uri="{BB962C8B-B14F-4D97-AF65-F5344CB8AC3E}">
        <p14:creationId xmlns:p14="http://schemas.microsoft.com/office/powerpoint/2010/main" val="3657322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39</a:t>
            </a:fld>
            <a:endParaRPr lang="en-US"/>
          </a:p>
        </p:txBody>
      </p:sp>
    </p:spTree>
    <p:extLst>
      <p:ext uri="{BB962C8B-B14F-4D97-AF65-F5344CB8AC3E}">
        <p14:creationId xmlns:p14="http://schemas.microsoft.com/office/powerpoint/2010/main" val="230071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a:t>
            </a:fld>
            <a:endParaRPr lang="en-US"/>
          </a:p>
        </p:txBody>
      </p:sp>
    </p:spTree>
    <p:extLst>
      <p:ext uri="{BB962C8B-B14F-4D97-AF65-F5344CB8AC3E}">
        <p14:creationId xmlns:p14="http://schemas.microsoft.com/office/powerpoint/2010/main" val="2143616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40</a:t>
            </a:fld>
            <a:endParaRPr lang="en-US"/>
          </a:p>
        </p:txBody>
      </p:sp>
    </p:spTree>
    <p:extLst>
      <p:ext uri="{BB962C8B-B14F-4D97-AF65-F5344CB8AC3E}">
        <p14:creationId xmlns:p14="http://schemas.microsoft.com/office/powerpoint/2010/main" val="3920395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41</a:t>
            </a:fld>
            <a:endParaRPr lang="en-US"/>
          </a:p>
        </p:txBody>
      </p:sp>
    </p:spTree>
    <p:extLst>
      <p:ext uri="{BB962C8B-B14F-4D97-AF65-F5344CB8AC3E}">
        <p14:creationId xmlns:p14="http://schemas.microsoft.com/office/powerpoint/2010/main" val="2143860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42</a:t>
            </a:fld>
            <a:endParaRPr lang="en-US"/>
          </a:p>
        </p:txBody>
      </p:sp>
    </p:spTree>
    <p:extLst>
      <p:ext uri="{BB962C8B-B14F-4D97-AF65-F5344CB8AC3E}">
        <p14:creationId xmlns:p14="http://schemas.microsoft.com/office/powerpoint/2010/main" val="13452403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43</a:t>
            </a:fld>
            <a:endParaRPr lang="en-US"/>
          </a:p>
        </p:txBody>
      </p:sp>
    </p:spTree>
    <p:extLst>
      <p:ext uri="{BB962C8B-B14F-4D97-AF65-F5344CB8AC3E}">
        <p14:creationId xmlns:p14="http://schemas.microsoft.com/office/powerpoint/2010/main" val="39038052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44</a:t>
            </a:fld>
            <a:endParaRPr lang="en-US"/>
          </a:p>
        </p:txBody>
      </p:sp>
    </p:spTree>
    <p:extLst>
      <p:ext uri="{BB962C8B-B14F-4D97-AF65-F5344CB8AC3E}">
        <p14:creationId xmlns:p14="http://schemas.microsoft.com/office/powerpoint/2010/main" val="19868169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45</a:t>
            </a:fld>
            <a:endParaRPr lang="en-US"/>
          </a:p>
        </p:txBody>
      </p:sp>
    </p:spTree>
    <p:extLst>
      <p:ext uri="{BB962C8B-B14F-4D97-AF65-F5344CB8AC3E}">
        <p14:creationId xmlns:p14="http://schemas.microsoft.com/office/powerpoint/2010/main" val="28182680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46</a:t>
            </a:fld>
            <a:endParaRPr lang="en-US"/>
          </a:p>
        </p:txBody>
      </p:sp>
    </p:spTree>
    <p:extLst>
      <p:ext uri="{BB962C8B-B14F-4D97-AF65-F5344CB8AC3E}">
        <p14:creationId xmlns:p14="http://schemas.microsoft.com/office/powerpoint/2010/main" val="18535208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47</a:t>
            </a:fld>
            <a:endParaRPr lang="en-US"/>
          </a:p>
        </p:txBody>
      </p:sp>
    </p:spTree>
    <p:extLst>
      <p:ext uri="{BB962C8B-B14F-4D97-AF65-F5344CB8AC3E}">
        <p14:creationId xmlns:p14="http://schemas.microsoft.com/office/powerpoint/2010/main" val="40716134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48</a:t>
            </a:fld>
            <a:endParaRPr lang="en-US"/>
          </a:p>
        </p:txBody>
      </p:sp>
    </p:spTree>
    <p:extLst>
      <p:ext uri="{BB962C8B-B14F-4D97-AF65-F5344CB8AC3E}">
        <p14:creationId xmlns:p14="http://schemas.microsoft.com/office/powerpoint/2010/main" val="20603912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49</a:t>
            </a:fld>
            <a:endParaRPr lang="en-US"/>
          </a:p>
        </p:txBody>
      </p:sp>
    </p:spTree>
    <p:extLst>
      <p:ext uri="{BB962C8B-B14F-4D97-AF65-F5344CB8AC3E}">
        <p14:creationId xmlns:p14="http://schemas.microsoft.com/office/powerpoint/2010/main" val="288867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a:t>
            </a:fld>
            <a:endParaRPr lang="en-US"/>
          </a:p>
        </p:txBody>
      </p:sp>
    </p:spTree>
    <p:extLst>
      <p:ext uri="{BB962C8B-B14F-4D97-AF65-F5344CB8AC3E}">
        <p14:creationId xmlns:p14="http://schemas.microsoft.com/office/powerpoint/2010/main" val="13698297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50</a:t>
            </a:fld>
            <a:endParaRPr lang="en-US"/>
          </a:p>
        </p:txBody>
      </p:sp>
    </p:spTree>
    <p:extLst>
      <p:ext uri="{BB962C8B-B14F-4D97-AF65-F5344CB8AC3E}">
        <p14:creationId xmlns:p14="http://schemas.microsoft.com/office/powerpoint/2010/main" val="229898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51</a:t>
            </a:fld>
            <a:endParaRPr lang="en-US"/>
          </a:p>
        </p:txBody>
      </p:sp>
    </p:spTree>
    <p:extLst>
      <p:ext uri="{BB962C8B-B14F-4D97-AF65-F5344CB8AC3E}">
        <p14:creationId xmlns:p14="http://schemas.microsoft.com/office/powerpoint/2010/main" val="41882790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52</a:t>
            </a:fld>
            <a:endParaRPr lang="en-US"/>
          </a:p>
        </p:txBody>
      </p:sp>
    </p:spTree>
    <p:extLst>
      <p:ext uri="{BB962C8B-B14F-4D97-AF65-F5344CB8AC3E}">
        <p14:creationId xmlns:p14="http://schemas.microsoft.com/office/powerpoint/2010/main" val="39613434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53</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54</a:t>
            </a:fld>
            <a:endParaRPr lang="en-US"/>
          </a:p>
        </p:txBody>
      </p:sp>
    </p:spTree>
    <p:extLst>
      <p:ext uri="{BB962C8B-B14F-4D97-AF65-F5344CB8AC3E}">
        <p14:creationId xmlns:p14="http://schemas.microsoft.com/office/powerpoint/2010/main" val="31321680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55</a:t>
            </a:fld>
            <a:endParaRPr lang="en-US"/>
          </a:p>
        </p:txBody>
      </p:sp>
    </p:spTree>
    <p:extLst>
      <p:ext uri="{BB962C8B-B14F-4D97-AF65-F5344CB8AC3E}">
        <p14:creationId xmlns:p14="http://schemas.microsoft.com/office/powerpoint/2010/main" val="26886949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56</a:t>
            </a:fld>
            <a:endParaRPr lang="en-US"/>
          </a:p>
        </p:txBody>
      </p:sp>
    </p:spTree>
    <p:extLst>
      <p:ext uri="{BB962C8B-B14F-4D97-AF65-F5344CB8AC3E}">
        <p14:creationId xmlns:p14="http://schemas.microsoft.com/office/powerpoint/2010/main" val="8687748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57</a:t>
            </a:fld>
            <a:endParaRPr lang="en-US"/>
          </a:p>
        </p:txBody>
      </p:sp>
    </p:spTree>
    <p:extLst>
      <p:ext uri="{BB962C8B-B14F-4D97-AF65-F5344CB8AC3E}">
        <p14:creationId xmlns:p14="http://schemas.microsoft.com/office/powerpoint/2010/main" val="38185505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58</a:t>
            </a:fld>
            <a:endParaRPr lang="en-US"/>
          </a:p>
        </p:txBody>
      </p:sp>
    </p:spTree>
    <p:extLst>
      <p:ext uri="{BB962C8B-B14F-4D97-AF65-F5344CB8AC3E}">
        <p14:creationId xmlns:p14="http://schemas.microsoft.com/office/powerpoint/2010/main" val="5380001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59</a:t>
            </a:fld>
            <a:endParaRPr lang="en-US"/>
          </a:p>
        </p:txBody>
      </p:sp>
    </p:spTree>
    <p:extLst>
      <p:ext uri="{BB962C8B-B14F-4D97-AF65-F5344CB8AC3E}">
        <p14:creationId xmlns:p14="http://schemas.microsoft.com/office/powerpoint/2010/main" val="1034266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a:t>
            </a:fld>
            <a:endParaRPr lang="en-US"/>
          </a:p>
        </p:txBody>
      </p:sp>
    </p:spTree>
    <p:extLst>
      <p:ext uri="{BB962C8B-B14F-4D97-AF65-F5344CB8AC3E}">
        <p14:creationId xmlns:p14="http://schemas.microsoft.com/office/powerpoint/2010/main" val="41857789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60</a:t>
            </a:fld>
            <a:endParaRPr lang="en-US"/>
          </a:p>
        </p:txBody>
      </p:sp>
    </p:spTree>
    <p:extLst>
      <p:ext uri="{BB962C8B-B14F-4D97-AF65-F5344CB8AC3E}">
        <p14:creationId xmlns:p14="http://schemas.microsoft.com/office/powerpoint/2010/main" val="14497496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61</a:t>
            </a:fld>
            <a:endParaRPr lang="en-US"/>
          </a:p>
        </p:txBody>
      </p:sp>
    </p:spTree>
    <p:extLst>
      <p:ext uri="{BB962C8B-B14F-4D97-AF65-F5344CB8AC3E}">
        <p14:creationId xmlns:p14="http://schemas.microsoft.com/office/powerpoint/2010/main" val="28736816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62</a:t>
            </a:fld>
            <a:endParaRPr lang="en-US"/>
          </a:p>
        </p:txBody>
      </p:sp>
    </p:spTree>
    <p:extLst>
      <p:ext uri="{BB962C8B-B14F-4D97-AF65-F5344CB8AC3E}">
        <p14:creationId xmlns:p14="http://schemas.microsoft.com/office/powerpoint/2010/main" val="1579058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63</a:t>
            </a:fld>
            <a:endParaRPr lang="en-US"/>
          </a:p>
        </p:txBody>
      </p:sp>
    </p:spTree>
    <p:extLst>
      <p:ext uri="{BB962C8B-B14F-4D97-AF65-F5344CB8AC3E}">
        <p14:creationId xmlns:p14="http://schemas.microsoft.com/office/powerpoint/2010/main" val="2804876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64</a:t>
            </a:fld>
            <a:endParaRPr lang="en-US"/>
          </a:p>
        </p:txBody>
      </p:sp>
    </p:spTree>
    <p:extLst>
      <p:ext uri="{BB962C8B-B14F-4D97-AF65-F5344CB8AC3E}">
        <p14:creationId xmlns:p14="http://schemas.microsoft.com/office/powerpoint/2010/main" val="2433803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65</a:t>
            </a:fld>
            <a:endParaRPr lang="en-US"/>
          </a:p>
        </p:txBody>
      </p:sp>
    </p:spTree>
    <p:extLst>
      <p:ext uri="{BB962C8B-B14F-4D97-AF65-F5344CB8AC3E}">
        <p14:creationId xmlns:p14="http://schemas.microsoft.com/office/powerpoint/2010/main" val="6768996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66</a:t>
            </a:fld>
            <a:endParaRPr lang="en-US"/>
          </a:p>
        </p:txBody>
      </p:sp>
    </p:spTree>
    <p:extLst>
      <p:ext uri="{BB962C8B-B14F-4D97-AF65-F5344CB8AC3E}">
        <p14:creationId xmlns:p14="http://schemas.microsoft.com/office/powerpoint/2010/main" val="2708678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67</a:t>
            </a:fld>
            <a:endParaRPr lang="en-US"/>
          </a:p>
        </p:txBody>
      </p:sp>
    </p:spTree>
    <p:extLst>
      <p:ext uri="{BB962C8B-B14F-4D97-AF65-F5344CB8AC3E}">
        <p14:creationId xmlns:p14="http://schemas.microsoft.com/office/powerpoint/2010/main" val="36195829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68</a:t>
            </a:fld>
            <a:endParaRPr lang="en-US"/>
          </a:p>
        </p:txBody>
      </p:sp>
    </p:spTree>
    <p:extLst>
      <p:ext uri="{BB962C8B-B14F-4D97-AF65-F5344CB8AC3E}">
        <p14:creationId xmlns:p14="http://schemas.microsoft.com/office/powerpoint/2010/main" val="26512803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69</a:t>
            </a:fld>
            <a:endParaRPr lang="en-US"/>
          </a:p>
        </p:txBody>
      </p:sp>
    </p:spTree>
    <p:extLst>
      <p:ext uri="{BB962C8B-B14F-4D97-AF65-F5344CB8AC3E}">
        <p14:creationId xmlns:p14="http://schemas.microsoft.com/office/powerpoint/2010/main" val="2610490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a:t>
            </a:fld>
            <a:endParaRPr lang="en-US"/>
          </a:p>
        </p:txBody>
      </p:sp>
    </p:spTree>
    <p:extLst>
      <p:ext uri="{BB962C8B-B14F-4D97-AF65-F5344CB8AC3E}">
        <p14:creationId xmlns:p14="http://schemas.microsoft.com/office/powerpoint/2010/main" val="40984481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70</a:t>
            </a:fld>
            <a:endParaRPr lang="en-US"/>
          </a:p>
        </p:txBody>
      </p:sp>
    </p:spTree>
    <p:extLst>
      <p:ext uri="{BB962C8B-B14F-4D97-AF65-F5344CB8AC3E}">
        <p14:creationId xmlns:p14="http://schemas.microsoft.com/office/powerpoint/2010/main" val="35872427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71</a:t>
            </a:fld>
            <a:endParaRPr lang="en-US"/>
          </a:p>
        </p:txBody>
      </p:sp>
    </p:spTree>
    <p:extLst>
      <p:ext uri="{BB962C8B-B14F-4D97-AF65-F5344CB8AC3E}">
        <p14:creationId xmlns:p14="http://schemas.microsoft.com/office/powerpoint/2010/main" val="1131412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72</a:t>
            </a:fld>
            <a:endParaRPr lang="en-US"/>
          </a:p>
        </p:txBody>
      </p:sp>
    </p:spTree>
    <p:extLst>
      <p:ext uri="{BB962C8B-B14F-4D97-AF65-F5344CB8AC3E}">
        <p14:creationId xmlns:p14="http://schemas.microsoft.com/office/powerpoint/2010/main" val="42810018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73</a:t>
            </a:fld>
            <a:endParaRPr lang="en-US"/>
          </a:p>
        </p:txBody>
      </p:sp>
    </p:spTree>
    <p:extLst>
      <p:ext uri="{BB962C8B-B14F-4D97-AF65-F5344CB8AC3E}">
        <p14:creationId xmlns:p14="http://schemas.microsoft.com/office/powerpoint/2010/main" val="330938965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74</a:t>
            </a:fld>
            <a:endParaRPr lang="en-US"/>
          </a:p>
        </p:txBody>
      </p:sp>
    </p:spTree>
    <p:extLst>
      <p:ext uri="{BB962C8B-B14F-4D97-AF65-F5344CB8AC3E}">
        <p14:creationId xmlns:p14="http://schemas.microsoft.com/office/powerpoint/2010/main" val="42455502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75</a:t>
            </a:fld>
            <a:endParaRPr lang="en-US"/>
          </a:p>
        </p:txBody>
      </p:sp>
    </p:spTree>
    <p:extLst>
      <p:ext uri="{BB962C8B-B14F-4D97-AF65-F5344CB8AC3E}">
        <p14:creationId xmlns:p14="http://schemas.microsoft.com/office/powerpoint/2010/main" val="2833563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76</a:t>
            </a:fld>
            <a:endParaRPr lang="en-US"/>
          </a:p>
        </p:txBody>
      </p:sp>
    </p:spTree>
    <p:extLst>
      <p:ext uri="{BB962C8B-B14F-4D97-AF65-F5344CB8AC3E}">
        <p14:creationId xmlns:p14="http://schemas.microsoft.com/office/powerpoint/2010/main" val="5062003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77</a:t>
            </a:fld>
            <a:endParaRPr lang="en-US"/>
          </a:p>
        </p:txBody>
      </p:sp>
    </p:spTree>
    <p:extLst>
      <p:ext uri="{BB962C8B-B14F-4D97-AF65-F5344CB8AC3E}">
        <p14:creationId xmlns:p14="http://schemas.microsoft.com/office/powerpoint/2010/main" val="169824711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78</a:t>
            </a:fld>
            <a:endParaRPr lang="en-US"/>
          </a:p>
        </p:txBody>
      </p:sp>
    </p:spTree>
    <p:extLst>
      <p:ext uri="{BB962C8B-B14F-4D97-AF65-F5344CB8AC3E}">
        <p14:creationId xmlns:p14="http://schemas.microsoft.com/office/powerpoint/2010/main" val="31125347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79</a:t>
            </a:fld>
            <a:endParaRPr lang="en-US"/>
          </a:p>
        </p:txBody>
      </p:sp>
    </p:spTree>
    <p:extLst>
      <p:ext uri="{BB962C8B-B14F-4D97-AF65-F5344CB8AC3E}">
        <p14:creationId xmlns:p14="http://schemas.microsoft.com/office/powerpoint/2010/main" val="1847371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a:t>
            </a:fld>
            <a:endParaRPr lang="en-US"/>
          </a:p>
        </p:txBody>
      </p:sp>
    </p:spTree>
    <p:extLst>
      <p:ext uri="{BB962C8B-B14F-4D97-AF65-F5344CB8AC3E}">
        <p14:creationId xmlns:p14="http://schemas.microsoft.com/office/powerpoint/2010/main" val="32517571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80</a:t>
            </a:fld>
            <a:endParaRPr lang="en-US"/>
          </a:p>
        </p:txBody>
      </p:sp>
    </p:spTree>
    <p:extLst>
      <p:ext uri="{BB962C8B-B14F-4D97-AF65-F5344CB8AC3E}">
        <p14:creationId xmlns:p14="http://schemas.microsoft.com/office/powerpoint/2010/main" val="29780438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81</a:t>
            </a:fld>
            <a:endParaRPr lang="en-US"/>
          </a:p>
        </p:txBody>
      </p:sp>
    </p:spTree>
    <p:extLst>
      <p:ext uri="{BB962C8B-B14F-4D97-AF65-F5344CB8AC3E}">
        <p14:creationId xmlns:p14="http://schemas.microsoft.com/office/powerpoint/2010/main" val="17279203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82</a:t>
            </a:fld>
            <a:endParaRPr lang="en-US"/>
          </a:p>
        </p:txBody>
      </p:sp>
    </p:spTree>
    <p:extLst>
      <p:ext uri="{BB962C8B-B14F-4D97-AF65-F5344CB8AC3E}">
        <p14:creationId xmlns:p14="http://schemas.microsoft.com/office/powerpoint/2010/main" val="2194031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83</a:t>
            </a:fld>
            <a:endParaRPr lang="en-US"/>
          </a:p>
        </p:txBody>
      </p:sp>
    </p:spTree>
    <p:extLst>
      <p:ext uri="{BB962C8B-B14F-4D97-AF65-F5344CB8AC3E}">
        <p14:creationId xmlns:p14="http://schemas.microsoft.com/office/powerpoint/2010/main" val="27401392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84</a:t>
            </a:fld>
            <a:endParaRPr lang="en-US"/>
          </a:p>
        </p:txBody>
      </p:sp>
    </p:spTree>
    <p:extLst>
      <p:ext uri="{BB962C8B-B14F-4D97-AF65-F5344CB8AC3E}">
        <p14:creationId xmlns:p14="http://schemas.microsoft.com/office/powerpoint/2010/main" val="91300656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85</a:t>
            </a:fld>
            <a:endParaRPr lang="en-US"/>
          </a:p>
        </p:txBody>
      </p:sp>
    </p:spTree>
    <p:extLst>
      <p:ext uri="{BB962C8B-B14F-4D97-AF65-F5344CB8AC3E}">
        <p14:creationId xmlns:p14="http://schemas.microsoft.com/office/powerpoint/2010/main" val="413004790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86</a:t>
            </a:fld>
            <a:endParaRPr lang="en-US"/>
          </a:p>
        </p:txBody>
      </p:sp>
    </p:spTree>
    <p:extLst>
      <p:ext uri="{BB962C8B-B14F-4D97-AF65-F5344CB8AC3E}">
        <p14:creationId xmlns:p14="http://schemas.microsoft.com/office/powerpoint/2010/main" val="38430887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87</a:t>
            </a:fld>
            <a:endParaRPr lang="en-US"/>
          </a:p>
        </p:txBody>
      </p:sp>
    </p:spTree>
    <p:extLst>
      <p:ext uri="{BB962C8B-B14F-4D97-AF65-F5344CB8AC3E}">
        <p14:creationId xmlns:p14="http://schemas.microsoft.com/office/powerpoint/2010/main" val="14457600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88</a:t>
            </a:fld>
            <a:endParaRPr lang="en-US"/>
          </a:p>
        </p:txBody>
      </p:sp>
    </p:spTree>
    <p:extLst>
      <p:ext uri="{BB962C8B-B14F-4D97-AF65-F5344CB8AC3E}">
        <p14:creationId xmlns:p14="http://schemas.microsoft.com/office/powerpoint/2010/main" val="109378900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89</a:t>
            </a:fld>
            <a:endParaRPr lang="en-US"/>
          </a:p>
        </p:txBody>
      </p:sp>
    </p:spTree>
    <p:extLst>
      <p:ext uri="{BB962C8B-B14F-4D97-AF65-F5344CB8AC3E}">
        <p14:creationId xmlns:p14="http://schemas.microsoft.com/office/powerpoint/2010/main" val="325258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a:t>
            </a:fld>
            <a:endParaRPr lang="en-US"/>
          </a:p>
        </p:txBody>
      </p:sp>
    </p:spTree>
    <p:extLst>
      <p:ext uri="{BB962C8B-B14F-4D97-AF65-F5344CB8AC3E}">
        <p14:creationId xmlns:p14="http://schemas.microsoft.com/office/powerpoint/2010/main" val="121105933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90</a:t>
            </a:fld>
            <a:endParaRPr lang="en-US"/>
          </a:p>
        </p:txBody>
      </p:sp>
    </p:spTree>
    <p:extLst>
      <p:ext uri="{BB962C8B-B14F-4D97-AF65-F5344CB8AC3E}">
        <p14:creationId xmlns:p14="http://schemas.microsoft.com/office/powerpoint/2010/main" val="317731969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91</a:t>
            </a:fld>
            <a:endParaRPr lang="en-US"/>
          </a:p>
        </p:txBody>
      </p:sp>
    </p:spTree>
    <p:extLst>
      <p:ext uri="{BB962C8B-B14F-4D97-AF65-F5344CB8AC3E}">
        <p14:creationId xmlns:p14="http://schemas.microsoft.com/office/powerpoint/2010/main" val="3071014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92</a:t>
            </a:fld>
            <a:endParaRPr lang="en-US"/>
          </a:p>
        </p:txBody>
      </p:sp>
    </p:spTree>
    <p:extLst>
      <p:ext uri="{BB962C8B-B14F-4D97-AF65-F5344CB8AC3E}">
        <p14:creationId xmlns:p14="http://schemas.microsoft.com/office/powerpoint/2010/main" val="20529258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93</a:t>
            </a:fld>
            <a:endParaRPr lang="en-US"/>
          </a:p>
        </p:txBody>
      </p:sp>
    </p:spTree>
    <p:extLst>
      <p:ext uri="{BB962C8B-B14F-4D97-AF65-F5344CB8AC3E}">
        <p14:creationId xmlns:p14="http://schemas.microsoft.com/office/powerpoint/2010/main" val="36495182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94</a:t>
            </a:fld>
            <a:endParaRPr lang="en-US"/>
          </a:p>
        </p:txBody>
      </p:sp>
    </p:spTree>
    <p:extLst>
      <p:ext uri="{BB962C8B-B14F-4D97-AF65-F5344CB8AC3E}">
        <p14:creationId xmlns:p14="http://schemas.microsoft.com/office/powerpoint/2010/main" val="4459893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95</a:t>
            </a:fld>
            <a:endParaRPr lang="en-US"/>
          </a:p>
        </p:txBody>
      </p:sp>
    </p:spTree>
    <p:extLst>
      <p:ext uri="{BB962C8B-B14F-4D97-AF65-F5344CB8AC3E}">
        <p14:creationId xmlns:p14="http://schemas.microsoft.com/office/powerpoint/2010/main" val="391234363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96</a:t>
            </a:fld>
            <a:endParaRPr lang="en-US"/>
          </a:p>
        </p:txBody>
      </p:sp>
    </p:spTree>
    <p:extLst>
      <p:ext uri="{BB962C8B-B14F-4D97-AF65-F5344CB8AC3E}">
        <p14:creationId xmlns:p14="http://schemas.microsoft.com/office/powerpoint/2010/main" val="293816141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97</a:t>
            </a:fld>
            <a:endParaRPr lang="en-US"/>
          </a:p>
        </p:txBody>
      </p:sp>
    </p:spTree>
    <p:extLst>
      <p:ext uri="{BB962C8B-B14F-4D97-AF65-F5344CB8AC3E}">
        <p14:creationId xmlns:p14="http://schemas.microsoft.com/office/powerpoint/2010/main" val="40409595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98</a:t>
            </a:fld>
            <a:endParaRPr lang="en-US"/>
          </a:p>
        </p:txBody>
      </p:sp>
    </p:spTree>
    <p:extLst>
      <p:ext uri="{BB962C8B-B14F-4D97-AF65-F5344CB8AC3E}">
        <p14:creationId xmlns:p14="http://schemas.microsoft.com/office/powerpoint/2010/main" val="390222913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99</a:t>
            </a:fld>
            <a:endParaRPr lang="en-US"/>
          </a:p>
        </p:txBody>
      </p:sp>
    </p:spTree>
    <p:extLst>
      <p:ext uri="{BB962C8B-B14F-4D97-AF65-F5344CB8AC3E}">
        <p14:creationId xmlns:p14="http://schemas.microsoft.com/office/powerpoint/2010/main" val="272222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DD5E5-F825-4B33-AF67-A7F31E5A2821}"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7728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C2D58-99B7-4095-851E-63049442BAD8}"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604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D284E-D999-40E1-8CDE-80A918580BC2}"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C615-F352-46CA-997F-790F5C7AB59F}"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52536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F8DF6-B2D7-4891-924E-F205B4F4C5B0}"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502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9D3E9-44D4-4A6E-8282-3CFF4443A4B7}"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135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37C3A-3E20-4D7B-93C7-DC2476BB2AB9}"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39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BB382-714F-487B-894A-7320A737CBE1}"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97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645-7812-465D-BB5E-A8CA1F1DB31F}"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91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DDB56-25F5-4763-9EA5-68F834D6E811}" type="datetime1">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67538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901DB-480A-4D75-AD69-F9ABD9C9ECEB}" type="datetime1">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452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31EA-9561-4FDF-BCE1-CAE98AD0C4D5}" type="datetime1">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6553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8B6BF-29BB-4022-8B48-CF48B5627A0E}" type="datetime1">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231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9B8A-9C1C-47BE-9A52-00A57195BE87}" type="datetime1">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299844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F453E-3D4D-464A-831F-EB23A5A42A12}" type="datetime1">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21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9743A-56F0-4312-8259-E51533341499}" type="datetime1">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716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0269F-6FC2-45F3-9E5C-EE0DAD7DBF51}" type="datetime1">
              <a:rPr lang="en-US" smtClean="0"/>
              <a:t>5/21/2023</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08716904-6FC9-413C-90D2-F791BBDFC2B7}" type="slidenum">
              <a:rPr lang="en-US" smtClean="0"/>
              <a:t>‹#›</a:t>
            </a:fld>
            <a:endParaRPr lang="en-US"/>
          </a:p>
        </p:txBody>
      </p:sp>
    </p:spTree>
    <p:extLst>
      <p:ext uri="{BB962C8B-B14F-4D97-AF65-F5344CB8AC3E}">
        <p14:creationId xmlns:p14="http://schemas.microsoft.com/office/powerpoint/2010/main" val="21974075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30.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3.bin"/><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45.wmf"/><Relationship Id="rId5" Type="http://schemas.openxmlformats.org/officeDocument/2006/relationships/oleObject" Target="../embeddings/oleObject4.bin"/><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Chapter 3 Relational Model</a:t>
            </a:r>
          </a:p>
        </p:txBody>
      </p:sp>
      <p:sp>
        <p:nvSpPr>
          <p:cNvPr id="3" name="Subtitle 2"/>
          <p:cNvSpPr>
            <a:spLocks noGrp="1"/>
          </p:cNvSpPr>
          <p:nvPr>
            <p:ph type="subTitle" idx="1"/>
          </p:nvPr>
        </p:nvSpPr>
        <p:spPr>
          <a:xfrm>
            <a:off x="1281567" y="1139688"/>
            <a:ext cx="8094254" cy="4929808"/>
          </a:xfrm>
        </p:spPr>
        <p:txBody>
          <a:bodyPr>
            <a:normAutofit/>
          </a:bodyPr>
          <a:lstStyle/>
          <a:p>
            <a:pPr algn="l">
              <a:buClr>
                <a:schemeClr val="tx1"/>
              </a:buClr>
              <a:buSzPct val="71000"/>
            </a:pPr>
            <a:r>
              <a:rPr lang="en-US" sz="2800" dirty="0">
                <a:solidFill>
                  <a:schemeClr val="tx1"/>
                </a:solidFill>
              </a:rPr>
              <a:t>3.1 Definition and Terminology</a:t>
            </a:r>
          </a:p>
          <a:p>
            <a:pPr algn="l">
              <a:buClr>
                <a:schemeClr val="tx1"/>
              </a:buClr>
              <a:buSzPct val="71000"/>
            </a:pPr>
            <a:r>
              <a:rPr lang="en-US" sz="2800" dirty="0">
                <a:solidFill>
                  <a:schemeClr val="tx1"/>
                </a:solidFill>
              </a:rPr>
              <a:t>3.2 Structure of relational database</a:t>
            </a:r>
          </a:p>
          <a:p>
            <a:pPr algn="l">
              <a:buClr>
                <a:schemeClr val="tx1"/>
              </a:buClr>
              <a:buSzPct val="71000"/>
            </a:pPr>
            <a:r>
              <a:rPr lang="en-US" sz="2800" dirty="0">
                <a:solidFill>
                  <a:schemeClr val="tx1"/>
                </a:solidFill>
              </a:rPr>
              <a:t>3.3 The Relational Algebra</a:t>
            </a:r>
          </a:p>
          <a:p>
            <a:pPr algn="l">
              <a:buClr>
                <a:schemeClr val="tx1"/>
              </a:buClr>
              <a:buSzPct val="71000"/>
            </a:pPr>
            <a:r>
              <a:rPr lang="en-US" sz="2800" dirty="0">
                <a:solidFill>
                  <a:schemeClr val="tx1"/>
                </a:solidFill>
              </a:rPr>
              <a:t>3.4 Schema and Views</a:t>
            </a:r>
          </a:p>
          <a:p>
            <a:pPr algn="l">
              <a:buClr>
                <a:schemeClr val="tx1"/>
              </a:buClr>
              <a:buSzPct val="71000"/>
            </a:pPr>
            <a:r>
              <a:rPr lang="en-US" sz="2800" dirty="0">
                <a:solidFill>
                  <a:schemeClr val="tx1"/>
                </a:solidFill>
              </a:rPr>
              <a:t>3.5 Data Dictionary</a:t>
            </a: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81907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8"/>
            <a:ext cx="8094254" cy="4399722"/>
          </a:xfrm>
        </p:spPr>
        <p:txBody>
          <a:bodyPr>
            <a:normAutofit fontScale="92500"/>
          </a:bodyPr>
          <a:lstStyle/>
          <a:p>
            <a:pPr algn="just">
              <a:buClr>
                <a:schemeClr val="tx1"/>
              </a:buClr>
              <a:buSzPct val="71000"/>
            </a:pPr>
            <a:r>
              <a:rPr lang="en-US" sz="2800" b="1" dirty="0">
                <a:solidFill>
                  <a:srgbClr val="222222"/>
                </a:solidFill>
                <a:latin typeface="arial" panose="020B0604020202020204" pitchFamily="34" charset="0"/>
              </a:rPr>
              <a:t>3. Referential Integrity Constraints</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Referential Integrity constraints in DBMS are based on the concept of Foreign Keys.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A foreign key is an important attribute of a relation which should be referred to in other relationships.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Referential integrity constraint state happens where relation refers to a key attribute of a different or same relation.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However, that key element must exist in the table.</a:t>
            </a:r>
          </a:p>
        </p:txBody>
      </p:sp>
    </p:spTree>
    <p:extLst>
      <p:ext uri="{BB962C8B-B14F-4D97-AF65-F5344CB8AC3E}">
        <p14:creationId xmlns:p14="http://schemas.microsoft.com/office/powerpoint/2010/main" val="243040094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3.5 Data Dictionary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 data dictionary or metadata repository is a "centralized repository of information about data such as meaning, relationships to other data, origin, usage, and format.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 data dictionary contains a list of all files in the database, the number of records in each file, and the names and types of each field.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Most database management systems keep the data dictionary hidden from users to prevent them from accidentally destroying its contents.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Data dictionaries do not contain any actual data from the database, only bookkeeping information for managing it. </a:t>
            </a:r>
            <a:endParaRPr lang="en-US" sz="2200" dirty="0">
              <a:solidFill>
                <a:schemeClr val="tx1"/>
              </a:solidFill>
            </a:endParaRPr>
          </a:p>
        </p:txBody>
      </p:sp>
    </p:spTree>
    <p:extLst>
      <p:ext uri="{BB962C8B-B14F-4D97-AF65-F5344CB8AC3E}">
        <p14:creationId xmlns:p14="http://schemas.microsoft.com/office/powerpoint/2010/main" val="254012433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3.5 Data Dictionary</a:t>
            </a: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b="1" dirty="0">
                <a:solidFill>
                  <a:srgbClr val="222222"/>
                </a:solidFill>
                <a:latin typeface="arial" panose="020B0604020202020204" pitchFamily="34" charset="0"/>
              </a:rPr>
              <a:t>A useful data dictionary system should store and manage the following types of information:</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Descriptions of the schemas of the database system.</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Detailed information on physical database design, such as storage structures, access paths, and file, record sizes, and default value for column.</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Descriptions of the types of database users, their responsibilities, and their access rights.</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High-level descriptions of the database transactions and applications and of the relationships of users to transactions. This is called Integrity constraint information</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The relationship between database transactions and the data items referenced by them.</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The history of any changes made to the database and applications, and documentation that describes the reasons for these changes. </a:t>
            </a:r>
            <a:endParaRPr lang="en-US" sz="2200" dirty="0">
              <a:solidFill>
                <a:schemeClr val="tx1"/>
              </a:solidFill>
            </a:endParaRPr>
          </a:p>
        </p:txBody>
      </p:sp>
    </p:spTree>
    <p:extLst>
      <p:ext uri="{BB962C8B-B14F-4D97-AF65-F5344CB8AC3E}">
        <p14:creationId xmlns:p14="http://schemas.microsoft.com/office/powerpoint/2010/main" val="13305925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58956" y="2644170"/>
            <a:ext cx="8507895" cy="1569660"/>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This is the end of the lecture!</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I hope you enjoyed it.</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Thank You</a:t>
            </a:r>
            <a:endParaRPr lang="en-US" sz="3200" b="0" cap="none" spc="0" dirty="0">
              <a:ln w="0"/>
              <a:solidFill>
                <a:schemeClr val="tx1"/>
              </a:solidFill>
              <a:effectLst>
                <a:outerShdw blurRad="38100" dist="19050" dir="2700000" algn="tl" rotWithShape="0">
                  <a:schemeClr val="dk1">
                    <a:alpha val="40000"/>
                  </a:schemeClr>
                </a:outerShdw>
              </a:effectLst>
              <a:latin typeface="Eras Medium ITC" panose="020B0602030504020804" pitchFamily="34" charset="0"/>
            </a:endParaRPr>
          </a:p>
        </p:txBody>
      </p:sp>
    </p:spTree>
    <p:extLst>
      <p:ext uri="{BB962C8B-B14F-4D97-AF65-F5344CB8AC3E}">
        <p14:creationId xmlns:p14="http://schemas.microsoft.com/office/powerpoint/2010/main" val="393073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2289313"/>
          </a:xfrm>
        </p:spPr>
        <p:txBody>
          <a:bodyPr>
            <a:normAutofit fontScale="77500" lnSpcReduction="20000"/>
          </a:bodyPr>
          <a:lstStyle/>
          <a:p>
            <a:pPr algn="just">
              <a:buClr>
                <a:schemeClr val="tx1"/>
              </a:buClr>
              <a:buSzPct val="71000"/>
            </a:pPr>
            <a:r>
              <a:rPr lang="en-US" sz="2800" b="1" dirty="0">
                <a:solidFill>
                  <a:srgbClr val="222222"/>
                </a:solidFill>
                <a:latin typeface="arial" panose="020B0604020202020204" pitchFamily="34" charset="0"/>
              </a:rPr>
              <a:t>3. Referential Integrity Constraints</a:t>
            </a:r>
            <a:endParaRPr lang="en-US" sz="2800" i="0" dirty="0">
              <a:solidFill>
                <a:srgbClr val="222222"/>
              </a:solidFill>
              <a:effectLst/>
              <a:latin typeface="arial" panose="020B0604020202020204" pitchFamily="34" charset="0"/>
            </a:endParaRPr>
          </a:p>
          <a:p>
            <a:pPr algn="just">
              <a:buClr>
                <a:schemeClr val="tx1"/>
              </a:buClr>
              <a:buSzPct val="71000"/>
            </a:pPr>
            <a:r>
              <a:rPr lang="en-US" sz="2600" b="1" dirty="0">
                <a:solidFill>
                  <a:schemeClr val="tx1"/>
                </a:solidFill>
              </a:rPr>
              <a:t>Example:</a:t>
            </a:r>
          </a:p>
          <a:p>
            <a:pPr marL="457200" indent="-457200" algn="just">
              <a:buClr>
                <a:schemeClr val="tx1"/>
              </a:buClr>
              <a:buSzPct val="71000"/>
              <a:buFont typeface="Wingdings" panose="05000000000000000000" pitchFamily="2" charset="2"/>
              <a:buChar char="v"/>
            </a:pPr>
            <a:r>
              <a:rPr lang="en-US" sz="2600" dirty="0">
                <a:solidFill>
                  <a:schemeClr val="tx1"/>
                </a:solidFill>
              </a:rPr>
              <a:t>In the above example, we have 2 relations, Customer and Billing.</a:t>
            </a:r>
          </a:p>
          <a:p>
            <a:pPr marL="457200" indent="-457200" algn="just">
              <a:buClr>
                <a:schemeClr val="tx1"/>
              </a:buClr>
              <a:buSzPct val="71000"/>
              <a:buFont typeface="Wingdings" panose="05000000000000000000" pitchFamily="2" charset="2"/>
              <a:buChar char="v"/>
            </a:pPr>
            <a:r>
              <a:rPr lang="en-US" sz="2600" dirty="0">
                <a:solidFill>
                  <a:schemeClr val="tx1"/>
                </a:solidFill>
              </a:rPr>
              <a:t>Tuple for </a:t>
            </a:r>
            <a:r>
              <a:rPr lang="en-US" sz="2600" dirty="0" err="1">
                <a:solidFill>
                  <a:schemeClr val="tx1"/>
                </a:solidFill>
              </a:rPr>
              <a:t>CustomerID</a:t>
            </a:r>
            <a:r>
              <a:rPr lang="en-US" sz="2600" dirty="0">
                <a:solidFill>
                  <a:schemeClr val="tx1"/>
                </a:solidFill>
              </a:rPr>
              <a:t> =1 is referenced twice in the relation Billing. So we know </a:t>
            </a:r>
            <a:r>
              <a:rPr lang="en-US" sz="2600" dirty="0" err="1">
                <a:solidFill>
                  <a:schemeClr val="tx1"/>
                </a:solidFill>
              </a:rPr>
              <a:t>CustomerName</a:t>
            </a:r>
            <a:r>
              <a:rPr lang="en-US" sz="2600" dirty="0">
                <a:solidFill>
                  <a:schemeClr val="tx1"/>
                </a:solidFill>
              </a:rPr>
              <a:t>=Google has billing amount $300</a:t>
            </a:r>
          </a:p>
        </p:txBody>
      </p:sp>
      <p:pic>
        <p:nvPicPr>
          <p:cNvPr id="3074" name="Picture 2">
            <a:extLst>
              <a:ext uri="{FF2B5EF4-FFF2-40B4-BE49-F238E27FC236}">
                <a16:creationId xmlns:a16="http://schemas.microsoft.com/office/drawing/2014/main" xmlns="" id="{3205F85E-AF68-4BB8-B759-8B52C56D6A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165" y="2945091"/>
            <a:ext cx="6042992" cy="3084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669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4990657"/>
          </a:xfrm>
        </p:spPr>
        <p:txBody>
          <a:bodyPr>
            <a:normAutofit fontScale="92500"/>
          </a:bodyPr>
          <a:lstStyle/>
          <a:p>
            <a:pPr algn="l">
              <a:buClr>
                <a:schemeClr val="tx1"/>
              </a:buClr>
              <a:buSzPct val="71000"/>
            </a:pPr>
            <a:r>
              <a:rPr lang="en-US" sz="2800" b="1" i="0" dirty="0">
                <a:solidFill>
                  <a:srgbClr val="222222"/>
                </a:solidFill>
                <a:effectLst/>
                <a:latin typeface="arial" panose="020B0604020202020204" pitchFamily="34" charset="0"/>
              </a:rPr>
              <a:t>Basic Structure</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The relational model has following structural characteristics:</a:t>
            </a:r>
          </a:p>
          <a:p>
            <a:pPr marL="914389" lvl="1" indent="-457200" algn="l">
              <a:buClr>
                <a:schemeClr val="tx1"/>
              </a:buClr>
              <a:buSzPct val="71000"/>
              <a:buFont typeface="Wingdings" panose="05000000000000000000" pitchFamily="2" charset="2"/>
              <a:buChar char="Ø"/>
            </a:pPr>
            <a:r>
              <a:rPr lang="en-US" sz="2600" i="0" dirty="0">
                <a:solidFill>
                  <a:srgbClr val="222222"/>
                </a:solidFill>
                <a:effectLst/>
                <a:latin typeface="arial" panose="020B0604020202020204" pitchFamily="34" charset="0"/>
              </a:rPr>
              <a:t>A relational database contains multiple tables.</a:t>
            </a:r>
          </a:p>
          <a:p>
            <a:pPr marL="914389" lvl="1" indent="-457200" algn="l">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Each table stores data about one specific entity or object.</a:t>
            </a:r>
          </a:p>
          <a:p>
            <a:pPr marL="914389" lvl="1" indent="-457200" algn="l">
              <a:buClr>
                <a:schemeClr val="tx1"/>
              </a:buClr>
              <a:buSzPct val="71000"/>
              <a:buFont typeface="Wingdings" panose="05000000000000000000" pitchFamily="2" charset="2"/>
              <a:buChar char="Ø"/>
            </a:pPr>
            <a:r>
              <a:rPr lang="en-US" sz="2600" i="0" dirty="0">
                <a:solidFill>
                  <a:srgbClr val="222222"/>
                </a:solidFill>
                <a:effectLst/>
                <a:latin typeface="arial" panose="020B0604020202020204" pitchFamily="34" charset="0"/>
              </a:rPr>
              <a:t>Fields contain data describing the entity of a table.</a:t>
            </a:r>
          </a:p>
          <a:p>
            <a:pPr marL="914389" lvl="1" indent="-457200" algn="l">
              <a:buClr>
                <a:schemeClr val="tx1"/>
              </a:buClr>
              <a:buSzPct val="71000"/>
              <a:buFont typeface="Wingdings" panose="05000000000000000000" pitchFamily="2" charset="2"/>
              <a:buChar char="Ø"/>
            </a:pPr>
            <a:r>
              <a:rPr lang="en-US" sz="2600" dirty="0">
                <a:solidFill>
                  <a:srgbClr val="222222"/>
                </a:solidFill>
                <a:latin typeface="arial" panose="020B0604020202020204" pitchFamily="34" charset="0"/>
              </a:rPr>
              <a:t>Records are particular instances of the subject of a table.</a:t>
            </a:r>
          </a:p>
          <a:p>
            <a:pPr marL="914389" lvl="1" indent="-457200" algn="l">
              <a:buClr>
                <a:schemeClr val="tx1"/>
              </a:buClr>
              <a:buSzPct val="71000"/>
              <a:buFont typeface="Wingdings" panose="05000000000000000000" pitchFamily="2" charset="2"/>
              <a:buChar char="Ø"/>
            </a:pPr>
            <a:r>
              <a:rPr lang="en-US" sz="2600" i="0" dirty="0">
                <a:solidFill>
                  <a:srgbClr val="222222"/>
                </a:solidFill>
                <a:effectLst/>
                <a:latin typeface="arial" panose="020B0604020202020204" pitchFamily="34" charset="0"/>
              </a:rPr>
              <a:t>A special primary key field uniquely identifies each record in a table.</a:t>
            </a:r>
          </a:p>
        </p:txBody>
      </p:sp>
    </p:spTree>
    <p:extLst>
      <p:ext uri="{BB962C8B-B14F-4D97-AF65-F5344CB8AC3E}">
        <p14:creationId xmlns:p14="http://schemas.microsoft.com/office/powerpoint/2010/main" val="1813734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8"/>
            <a:ext cx="8094254" cy="1497496"/>
          </a:xfrm>
        </p:spPr>
        <p:txBody>
          <a:bodyPr>
            <a:normAutofit lnSpcReduction="10000"/>
          </a:bodyPr>
          <a:lstStyle/>
          <a:p>
            <a:pPr algn="l">
              <a:buClr>
                <a:schemeClr val="tx1"/>
              </a:buClr>
              <a:buSzPct val="71000"/>
            </a:pPr>
            <a:r>
              <a:rPr lang="en-US" sz="2800" b="1" i="0" dirty="0">
                <a:solidFill>
                  <a:srgbClr val="222222"/>
                </a:solidFill>
                <a:effectLst/>
                <a:latin typeface="arial" panose="020B0604020202020204" pitchFamily="34" charset="0"/>
              </a:rPr>
              <a:t>Basic Structure</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To illustrate basic structure of database, let us consider a table “account”</a:t>
            </a:r>
          </a:p>
        </p:txBody>
      </p:sp>
      <p:pic>
        <p:nvPicPr>
          <p:cNvPr id="4" name="Picture 3">
            <a:extLst>
              <a:ext uri="{FF2B5EF4-FFF2-40B4-BE49-F238E27FC236}">
                <a16:creationId xmlns:a16="http://schemas.microsoft.com/office/drawing/2014/main" xmlns="" id="{584E01E1-A763-4AB2-8A6F-5E6F16F57FDF}"/>
              </a:ext>
            </a:extLst>
          </p:cNvPr>
          <p:cNvPicPr>
            <a:picLocks noChangeAspect="1"/>
          </p:cNvPicPr>
          <p:nvPr/>
        </p:nvPicPr>
        <p:blipFill>
          <a:blip r:embed="rId3"/>
          <a:stretch>
            <a:fillRect/>
          </a:stretch>
        </p:blipFill>
        <p:spPr>
          <a:xfrm>
            <a:off x="1884449" y="2725564"/>
            <a:ext cx="7491372" cy="3038475"/>
          </a:xfrm>
          <a:prstGeom prst="rect">
            <a:avLst/>
          </a:prstGeom>
        </p:spPr>
      </p:pic>
    </p:spTree>
    <p:extLst>
      <p:ext uri="{BB962C8B-B14F-4D97-AF65-F5344CB8AC3E}">
        <p14:creationId xmlns:p14="http://schemas.microsoft.com/office/powerpoint/2010/main" val="156053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8"/>
            <a:ext cx="8094254" cy="397564"/>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Basic Structure</a:t>
            </a:r>
          </a:p>
        </p:txBody>
      </p:sp>
      <p:pic>
        <p:nvPicPr>
          <p:cNvPr id="5" name="Picture 4">
            <a:extLst>
              <a:ext uri="{FF2B5EF4-FFF2-40B4-BE49-F238E27FC236}">
                <a16:creationId xmlns:a16="http://schemas.microsoft.com/office/drawing/2014/main" xmlns="" id="{0841367C-35E2-4892-BFD7-6684BC6F0590}"/>
              </a:ext>
            </a:extLst>
          </p:cNvPr>
          <p:cNvPicPr>
            <a:picLocks noChangeAspect="1"/>
          </p:cNvPicPr>
          <p:nvPr/>
        </p:nvPicPr>
        <p:blipFill>
          <a:blip r:embed="rId3"/>
          <a:stretch>
            <a:fillRect/>
          </a:stretch>
        </p:blipFill>
        <p:spPr>
          <a:xfrm>
            <a:off x="1281567" y="1537252"/>
            <a:ext cx="8094254" cy="4870361"/>
          </a:xfrm>
          <a:prstGeom prst="rect">
            <a:avLst/>
          </a:prstGeom>
        </p:spPr>
      </p:pic>
    </p:spTree>
    <p:extLst>
      <p:ext uri="{BB962C8B-B14F-4D97-AF65-F5344CB8AC3E}">
        <p14:creationId xmlns:p14="http://schemas.microsoft.com/office/powerpoint/2010/main" val="131790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8"/>
            <a:ext cx="8094254" cy="397564"/>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Attribute types</a:t>
            </a:r>
          </a:p>
        </p:txBody>
      </p:sp>
      <p:pic>
        <p:nvPicPr>
          <p:cNvPr id="4" name="Picture 3">
            <a:extLst>
              <a:ext uri="{FF2B5EF4-FFF2-40B4-BE49-F238E27FC236}">
                <a16:creationId xmlns:a16="http://schemas.microsoft.com/office/drawing/2014/main" xmlns="" id="{44CF139F-8556-42D8-AD5D-A45B717FFAD7}"/>
              </a:ext>
            </a:extLst>
          </p:cNvPr>
          <p:cNvPicPr>
            <a:picLocks noChangeAspect="1"/>
          </p:cNvPicPr>
          <p:nvPr/>
        </p:nvPicPr>
        <p:blipFill>
          <a:blip r:embed="rId3"/>
          <a:stretch>
            <a:fillRect/>
          </a:stretch>
        </p:blipFill>
        <p:spPr>
          <a:xfrm>
            <a:off x="1281567" y="1537252"/>
            <a:ext cx="8094254" cy="4735598"/>
          </a:xfrm>
          <a:prstGeom prst="rect">
            <a:avLst/>
          </a:prstGeom>
        </p:spPr>
      </p:pic>
    </p:spTree>
    <p:extLst>
      <p:ext uri="{BB962C8B-B14F-4D97-AF65-F5344CB8AC3E}">
        <p14:creationId xmlns:p14="http://schemas.microsoft.com/office/powerpoint/2010/main" val="209729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l">
              <a:buClr>
                <a:schemeClr val="tx1"/>
              </a:buClr>
              <a:buSzPct val="71000"/>
            </a:pPr>
            <a:r>
              <a:rPr lang="en-US" sz="2800" b="1" i="0" dirty="0">
                <a:solidFill>
                  <a:srgbClr val="222222"/>
                </a:solidFill>
                <a:effectLst/>
                <a:latin typeface="arial" panose="020B0604020202020204" pitchFamily="34" charset="0"/>
              </a:rPr>
              <a:t>Database Schema(Relation Schema)</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A relation schema is a list of attributes and their corresponding domains.</a:t>
            </a:r>
          </a:p>
          <a:p>
            <a:pPr marL="457200" indent="-457200" algn="l">
              <a:buClr>
                <a:schemeClr val="tx1"/>
              </a:buClr>
              <a:buSzPct val="71000"/>
              <a:buFont typeface="Wingdings" panose="05000000000000000000" pitchFamily="2" charset="2"/>
              <a:buChar char="v"/>
            </a:pPr>
            <a:r>
              <a:rPr lang="en-US" sz="2600" i="0" dirty="0">
                <a:solidFill>
                  <a:srgbClr val="222222"/>
                </a:solidFill>
                <a:effectLst/>
                <a:latin typeface="arial" panose="020B0604020202020204" pitchFamily="34" charset="0"/>
              </a:rPr>
              <a:t>It is a logical design of the database. </a:t>
            </a:r>
          </a:p>
          <a:p>
            <a:pPr marL="457200" indent="-457200" algn="l">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Database instance (relation instance) is a snapshot of the data in the database at a given instant in time.</a:t>
            </a:r>
          </a:p>
          <a:p>
            <a:pPr marL="457200" indent="-457200" algn="l">
              <a:buClr>
                <a:schemeClr val="tx1"/>
              </a:buClr>
              <a:buSzPct val="71000"/>
              <a:buFont typeface="Wingdings" panose="05000000000000000000" pitchFamily="2" charset="2"/>
              <a:buChar char="v"/>
            </a:pPr>
            <a:r>
              <a:rPr lang="en-US" sz="2600" i="0" dirty="0">
                <a:solidFill>
                  <a:srgbClr val="222222"/>
                </a:solidFill>
                <a:effectLst/>
                <a:latin typeface="arial" panose="020B0604020202020204" pitchFamily="34" charset="0"/>
              </a:rPr>
              <a:t>Contents of relation instance (i.e. value) may change with time as relation is updated.</a:t>
            </a:r>
          </a:p>
          <a:p>
            <a:pPr marL="457200" indent="-457200" algn="l">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But schema of a relation does not change generally.</a:t>
            </a:r>
            <a:endParaRPr lang="en-US" sz="26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0454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4990657"/>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Relation Schema</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 For example, the relation schema for relation customer is express as</a:t>
            </a:r>
          </a:p>
          <a:p>
            <a:pPr algn="l">
              <a:buClr>
                <a:schemeClr val="tx1"/>
              </a:buClr>
              <a:buSzPct val="71000"/>
            </a:pPr>
            <a:r>
              <a:rPr lang="en-US" sz="1900" i="0" dirty="0">
                <a:solidFill>
                  <a:srgbClr val="222222"/>
                </a:solidFill>
                <a:effectLst/>
                <a:latin typeface="Consolas" panose="020B0609020204030204" pitchFamily="49" charset="0"/>
              </a:rPr>
              <a:t>	Customer-schema = (</a:t>
            </a:r>
            <a:r>
              <a:rPr lang="en-US" sz="1900" i="0" dirty="0" err="1">
                <a:solidFill>
                  <a:srgbClr val="222222"/>
                </a:solidFill>
                <a:effectLst/>
                <a:latin typeface="Consolas" panose="020B0609020204030204" pitchFamily="49" charset="0"/>
              </a:rPr>
              <a:t>customer_id</a:t>
            </a:r>
            <a:r>
              <a:rPr lang="en-US" sz="1900" i="0" dirty="0">
                <a:solidFill>
                  <a:srgbClr val="222222"/>
                </a:solidFill>
                <a:effectLst/>
                <a:latin typeface="Consolas" panose="020B0609020204030204" pitchFamily="49" charset="0"/>
              </a:rPr>
              <a:t>, </a:t>
            </a:r>
            <a:r>
              <a:rPr lang="en-US" sz="1900" i="0" dirty="0" err="1">
                <a:solidFill>
                  <a:srgbClr val="222222"/>
                </a:solidFill>
                <a:effectLst/>
                <a:latin typeface="Consolas" panose="020B0609020204030204" pitchFamily="49" charset="0"/>
              </a:rPr>
              <a:t>customer_name</a:t>
            </a:r>
            <a:r>
              <a:rPr lang="en-US" sz="1900" i="0" dirty="0">
                <a:solidFill>
                  <a:srgbClr val="222222"/>
                </a:solidFill>
                <a:effectLst/>
                <a:latin typeface="Consolas" panose="020B0609020204030204" pitchFamily="49" charset="0"/>
              </a:rPr>
              <a:t>, 													</a:t>
            </a:r>
            <a:r>
              <a:rPr lang="en-US" sz="1900" i="0" dirty="0" err="1">
                <a:solidFill>
                  <a:srgbClr val="222222"/>
                </a:solidFill>
                <a:effectLst/>
                <a:latin typeface="Consolas" panose="020B0609020204030204" pitchFamily="49" charset="0"/>
              </a:rPr>
              <a:t>customer_city</a:t>
            </a:r>
            <a:r>
              <a:rPr lang="en-US" sz="1900" i="0" dirty="0">
                <a:solidFill>
                  <a:srgbClr val="222222"/>
                </a:solidFill>
                <a:effectLst/>
                <a:latin typeface="Consolas" panose="020B0609020204030204" pitchFamily="49" charset="0"/>
              </a:rPr>
              <a:t>)</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We may also specify domains of attributes as</a:t>
            </a:r>
          </a:p>
          <a:p>
            <a:pPr algn="l">
              <a:buClr>
                <a:schemeClr val="tx1"/>
              </a:buClr>
              <a:buSzPct val="71000"/>
            </a:pPr>
            <a:r>
              <a:rPr lang="en-US" i="0" dirty="0">
                <a:solidFill>
                  <a:srgbClr val="222222"/>
                </a:solidFill>
                <a:effectLst/>
                <a:latin typeface="Consolas" panose="020B0609020204030204" pitchFamily="49" charset="0"/>
              </a:rPr>
              <a:t>		Customer-schema = (</a:t>
            </a:r>
            <a:r>
              <a:rPr lang="en-US" i="0" dirty="0" err="1">
                <a:solidFill>
                  <a:srgbClr val="222222"/>
                </a:solidFill>
                <a:effectLst/>
                <a:latin typeface="Consolas" panose="020B0609020204030204" pitchFamily="49" charset="0"/>
              </a:rPr>
              <a:t>customer_id</a:t>
            </a:r>
            <a:r>
              <a:rPr lang="en-US" i="0" dirty="0">
                <a:solidFill>
                  <a:srgbClr val="222222"/>
                </a:solidFill>
                <a:effectLst/>
                <a:latin typeface="Consolas" panose="020B0609020204030204" pitchFamily="49" charset="0"/>
              </a:rPr>
              <a:t>: integer, </a:t>
            </a:r>
            <a:r>
              <a:rPr lang="en-US" i="0" dirty="0" err="1">
                <a:solidFill>
                  <a:srgbClr val="222222"/>
                </a:solidFill>
                <a:effectLst/>
                <a:latin typeface="Consolas" panose="020B0609020204030204" pitchFamily="49" charset="0"/>
              </a:rPr>
              <a:t>customer_name</a:t>
            </a:r>
            <a:r>
              <a:rPr lang="en-US" i="0" dirty="0">
                <a:solidFill>
                  <a:srgbClr val="222222"/>
                </a:solidFill>
                <a:effectLst/>
                <a:latin typeface="Consolas" panose="020B0609020204030204" pitchFamily="49" charset="0"/>
              </a:rPr>
              <a:t>: 								</a:t>
            </a:r>
            <a:r>
              <a:rPr lang="en-US" i="0" dirty="0" err="1">
                <a:solidFill>
                  <a:srgbClr val="222222"/>
                </a:solidFill>
                <a:effectLst/>
                <a:latin typeface="Consolas" panose="020B0609020204030204" pitchFamily="49" charset="0"/>
              </a:rPr>
              <a:t>string,customer_city:string</a:t>
            </a:r>
            <a:r>
              <a:rPr lang="en-US" i="0" dirty="0">
                <a:solidFill>
                  <a:srgbClr val="222222"/>
                </a:solidFill>
                <a:effectLst/>
                <a:latin typeface="Consolas" panose="020B0609020204030204" pitchFamily="49" charset="0"/>
              </a:rPr>
              <a:t>)</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We may state customer is a relation on Customer-schema by</a:t>
            </a:r>
          </a:p>
          <a:p>
            <a:pPr algn="l">
              <a:buClr>
                <a:schemeClr val="tx1"/>
              </a:buClr>
              <a:buSzPct val="71000"/>
            </a:pPr>
            <a:r>
              <a:rPr lang="en-US" i="0" dirty="0">
                <a:solidFill>
                  <a:srgbClr val="222222"/>
                </a:solidFill>
                <a:effectLst/>
                <a:latin typeface="Consolas" panose="020B0609020204030204" pitchFamily="49" charset="0"/>
              </a:rPr>
              <a:t>		customer(Customer-schema)</a:t>
            </a:r>
          </a:p>
        </p:txBody>
      </p:sp>
    </p:spTree>
    <p:extLst>
      <p:ext uri="{BB962C8B-B14F-4D97-AF65-F5344CB8AC3E}">
        <p14:creationId xmlns:p14="http://schemas.microsoft.com/office/powerpoint/2010/main" val="146327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4990657"/>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Database Schema(Relation Schema)</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rPr>
              <a:t>Relational database is a collection of relations and relational database schema is a collection of schemas for relations in database.</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rPr>
              <a:t>Database schemas for banking enterprise </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Branch-schema = (</a:t>
            </a:r>
            <a:r>
              <a:rPr lang="en-US" sz="1800" i="0" dirty="0" err="1">
                <a:solidFill>
                  <a:srgbClr val="222222"/>
                </a:solidFill>
                <a:effectLst/>
                <a:latin typeface="Consolas" panose="020B0609020204030204" pitchFamily="49" charset="0"/>
              </a:rPr>
              <a:t>branch_name,branch_city,assets</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err="1">
                <a:solidFill>
                  <a:srgbClr val="222222"/>
                </a:solidFill>
                <a:effectLst/>
                <a:latin typeface="Consolas" panose="020B0609020204030204" pitchFamily="49" charset="0"/>
              </a:rPr>
              <a:t>Account_schema</a:t>
            </a:r>
            <a:r>
              <a:rPr lang="en-US" sz="1800" i="0" dirty="0">
                <a:solidFill>
                  <a:srgbClr val="222222"/>
                </a:solidFill>
                <a:effectLst/>
                <a:latin typeface="Consolas" panose="020B0609020204030204" pitchFamily="49" charset="0"/>
              </a:rPr>
              <a:t> = (</a:t>
            </a:r>
            <a:r>
              <a:rPr lang="en-US" sz="1800" i="0" dirty="0" err="1">
                <a:solidFill>
                  <a:srgbClr val="222222"/>
                </a:solidFill>
                <a:effectLst/>
                <a:latin typeface="Consolas" panose="020B0609020204030204" pitchFamily="49" charset="0"/>
              </a:rPr>
              <a:t>account_number,branch_name,balance</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Customer-schema = (</a:t>
            </a:r>
            <a:r>
              <a:rPr lang="en-US" sz="1800" i="0" dirty="0" err="1">
                <a:solidFill>
                  <a:srgbClr val="222222"/>
                </a:solidFill>
                <a:effectLst/>
                <a:latin typeface="Consolas" panose="020B0609020204030204" pitchFamily="49" charset="0"/>
              </a:rPr>
              <a:t>customer_id,customer_name,customer_street,customer_city</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Depositor-schema = (</a:t>
            </a:r>
            <a:r>
              <a:rPr lang="en-US" sz="1800" i="0" dirty="0" err="1">
                <a:solidFill>
                  <a:srgbClr val="222222"/>
                </a:solidFill>
                <a:effectLst/>
                <a:latin typeface="Consolas" panose="020B0609020204030204" pitchFamily="49" charset="0"/>
              </a:rPr>
              <a:t>customer_id,account_number</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Loan-schema = (</a:t>
            </a:r>
            <a:r>
              <a:rPr lang="en-US" sz="1800" i="0" dirty="0" err="1">
                <a:solidFill>
                  <a:srgbClr val="222222"/>
                </a:solidFill>
                <a:effectLst/>
                <a:latin typeface="Consolas" panose="020B0609020204030204" pitchFamily="49" charset="0"/>
              </a:rPr>
              <a:t>loan_number,branch_name,amount</a:t>
            </a:r>
            <a:r>
              <a:rPr lang="en-US" sz="1800" i="0" dirty="0">
                <a:solidFill>
                  <a:srgbClr val="222222"/>
                </a:solidFill>
                <a:effectLst/>
                <a:latin typeface="Consolas" panose="020B0609020204030204" pitchFamily="49" charset="0"/>
              </a:rPr>
              <a:t>)</a:t>
            </a:r>
          </a:p>
          <a:p>
            <a:pPr lvl="2" algn="l">
              <a:spcBef>
                <a:spcPts val="600"/>
              </a:spcBef>
              <a:buClr>
                <a:schemeClr val="tx1"/>
              </a:buClr>
              <a:buSzPct val="71000"/>
            </a:pPr>
            <a:r>
              <a:rPr lang="en-US" sz="1800" i="0" dirty="0">
                <a:solidFill>
                  <a:srgbClr val="222222"/>
                </a:solidFill>
                <a:effectLst/>
                <a:latin typeface="Consolas" panose="020B0609020204030204" pitchFamily="49" charset="0"/>
              </a:rPr>
              <a:t>Borrower-schema = (</a:t>
            </a:r>
            <a:r>
              <a:rPr lang="en-US" sz="1800" i="0" dirty="0" err="1">
                <a:solidFill>
                  <a:srgbClr val="222222"/>
                </a:solidFill>
                <a:effectLst/>
                <a:latin typeface="Consolas" panose="020B0609020204030204" pitchFamily="49" charset="0"/>
              </a:rPr>
              <a:t>customer_id,loan_no</a:t>
            </a:r>
            <a:r>
              <a:rPr lang="en-US" sz="1800" i="0" dirty="0">
                <a:solidFill>
                  <a:srgbClr val="222222"/>
                </a:solidFill>
                <a:effectLst/>
                <a:latin typeface="Consolas" panose="020B0609020204030204" pitchFamily="49" charset="0"/>
              </a:rPr>
              <a:t>)</a:t>
            </a:r>
          </a:p>
        </p:txBody>
      </p:sp>
    </p:spTree>
    <p:extLst>
      <p:ext uri="{BB962C8B-B14F-4D97-AF65-F5344CB8AC3E}">
        <p14:creationId xmlns:p14="http://schemas.microsoft.com/office/powerpoint/2010/main" val="2016787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i="0" dirty="0">
                <a:solidFill>
                  <a:srgbClr val="222222"/>
                </a:solidFill>
                <a:effectLst/>
                <a:latin typeface="arial" panose="020B0604020202020204" pitchFamily="34" charset="0"/>
              </a:rPr>
              <a:t>An attribute or the set of attribute in the table that uniquely identifies each record in the entity set is called a key for that entity set.</a:t>
            </a:r>
          </a:p>
          <a:p>
            <a:pPr algn="just">
              <a:buClr>
                <a:schemeClr val="tx1"/>
              </a:buClr>
              <a:buSzPct val="71000"/>
            </a:pPr>
            <a:r>
              <a:rPr lang="en-US" sz="2400" b="1" dirty="0">
                <a:solidFill>
                  <a:srgbClr val="222222"/>
                </a:solidFill>
                <a:latin typeface="arial" panose="020B0604020202020204" pitchFamily="34" charset="0"/>
              </a:rPr>
              <a:t>Types of keys</a:t>
            </a:r>
          </a:p>
          <a:p>
            <a:pPr marL="342900" indent="-342900" algn="just">
              <a:buClr>
                <a:schemeClr val="tx1"/>
              </a:buClr>
              <a:buSzPct val="71000"/>
              <a:buFont typeface="Wingdings" panose="05000000000000000000" pitchFamily="2" charset="2"/>
              <a:buChar char="Ø"/>
            </a:pPr>
            <a:r>
              <a:rPr lang="en-US" sz="2400" b="1" dirty="0">
                <a:solidFill>
                  <a:srgbClr val="222222"/>
                </a:solidFill>
                <a:latin typeface="arial" panose="020B0604020202020204" pitchFamily="34" charset="0"/>
              </a:rPr>
              <a:t>Simple key </a:t>
            </a:r>
            <a:r>
              <a:rPr lang="en-US" sz="2400" dirty="0">
                <a:solidFill>
                  <a:srgbClr val="222222"/>
                </a:solidFill>
                <a:latin typeface="arial" panose="020B0604020202020204" pitchFamily="34" charset="0"/>
              </a:rPr>
              <a:t>– A key which has single attribute is known as a simple key.</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Composite Key </a:t>
            </a:r>
            <a:r>
              <a:rPr lang="en-US" sz="2400" i="0" dirty="0">
                <a:solidFill>
                  <a:srgbClr val="222222"/>
                </a:solidFill>
                <a:effectLst/>
                <a:latin typeface="arial" panose="020B0604020202020204" pitchFamily="34" charset="0"/>
              </a:rPr>
              <a:t>-  If any single attribute of a table is not capable of being the key i.e. it cannot identify a row uniquely, then we combine two or more attributes to form a key. This is known as a composite key.</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Super Key </a:t>
            </a:r>
            <a:r>
              <a:rPr lang="en-US" sz="2400" i="0" dirty="0">
                <a:solidFill>
                  <a:srgbClr val="222222"/>
                </a:solidFill>
                <a:effectLst/>
                <a:latin typeface="arial" panose="020B0604020202020204" pitchFamily="34" charset="0"/>
              </a:rPr>
              <a:t>- Super Key is the superset of primary key. The super key contains a set of attributes, including the primary key, which can uniquely identify any data row in the table.</a:t>
            </a:r>
            <a:endParaRPr lang="en-US" sz="2400" dirty="0">
              <a:solidFill>
                <a:srgbClr val="222222"/>
              </a:solidFill>
              <a:latin typeface="arial" panose="020B0604020202020204" pitchFamily="34" charset="0"/>
            </a:endParaRPr>
          </a:p>
          <a:p>
            <a:pPr algn="just">
              <a:buClr>
                <a:schemeClr val="tx1"/>
              </a:buClr>
              <a:buSzPct val="71000"/>
            </a:pPr>
            <a:endParaRPr lang="en-US" sz="24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75961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4990657"/>
          </a:xfrm>
        </p:spPr>
        <p:txBody>
          <a:bodyPr>
            <a:normAutofit fontScale="92500"/>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Relational Model was proposed by Dr. Edgar F. Codd to form data in the form of relations or tables.</a:t>
            </a:r>
          </a:p>
          <a:p>
            <a:pPr marL="457200" indent="-457200" algn="just">
              <a:buClr>
                <a:schemeClr val="tx1"/>
              </a:buClr>
              <a:buSzPct val="71000"/>
              <a:buFont typeface="Wingdings" panose="05000000000000000000" pitchFamily="2" charset="2"/>
              <a:buChar char="v"/>
            </a:pPr>
            <a:r>
              <a:rPr lang="en-US" sz="2800" dirty="0">
                <a:solidFill>
                  <a:schemeClr val="tx1"/>
                </a:solidFill>
              </a:rPr>
              <a:t>Relation model was attempted to specify the database structure in term of matrix i.e. the database should contain tables. </a:t>
            </a:r>
          </a:p>
          <a:p>
            <a:pPr marL="457200" indent="-457200" algn="just">
              <a:buClr>
                <a:schemeClr val="tx1"/>
              </a:buClr>
              <a:buSzPct val="71000"/>
              <a:buFont typeface="Wingdings" panose="05000000000000000000" pitchFamily="2" charset="2"/>
              <a:buChar char="v"/>
            </a:pPr>
            <a:r>
              <a:rPr lang="en-US" sz="2800" dirty="0">
                <a:solidFill>
                  <a:schemeClr val="tx1"/>
                </a:solidFill>
              </a:rPr>
              <a:t>The table is in form of set of Columns and Rows. </a:t>
            </a:r>
          </a:p>
          <a:p>
            <a:pPr marL="457200" indent="-457200" algn="just">
              <a:buClr>
                <a:schemeClr val="tx1"/>
              </a:buClr>
              <a:buSzPct val="71000"/>
              <a:buFont typeface="Wingdings" panose="05000000000000000000" pitchFamily="2" charset="2"/>
              <a:buChar char="v"/>
            </a:pPr>
            <a:r>
              <a:rPr lang="en-US" sz="2800" dirty="0">
                <a:solidFill>
                  <a:schemeClr val="tx1"/>
                </a:solidFill>
              </a:rPr>
              <a:t>Tables in the database is known as relation and Columns in the table is called as attributes of an tables and rows in the table is called records or tuples. </a:t>
            </a:r>
          </a:p>
        </p:txBody>
      </p:sp>
    </p:spTree>
    <p:extLst>
      <p:ext uri="{BB962C8B-B14F-4D97-AF65-F5344CB8AC3E}">
        <p14:creationId xmlns:p14="http://schemas.microsoft.com/office/powerpoint/2010/main" val="22870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400" b="1" dirty="0">
                <a:solidFill>
                  <a:srgbClr val="222222"/>
                </a:solidFill>
                <a:latin typeface="arial" panose="020B0604020202020204" pitchFamily="34" charset="0"/>
              </a:rPr>
              <a:t>Types of keys</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Candidate Key </a:t>
            </a:r>
            <a:r>
              <a:rPr lang="en-US" sz="2400" i="0" dirty="0">
                <a:solidFill>
                  <a:srgbClr val="222222"/>
                </a:solidFill>
                <a:effectLst/>
                <a:latin typeface="arial" panose="020B0604020202020204" pitchFamily="34" charset="0"/>
              </a:rPr>
              <a:t>- The candidate keys in a table are defined as the set of keys that is minimal and can uniquely identify any data row in the table.</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Primary Key </a:t>
            </a:r>
            <a:r>
              <a:rPr lang="en-US" sz="2400" i="0" dirty="0">
                <a:solidFill>
                  <a:srgbClr val="222222"/>
                </a:solidFill>
                <a:effectLst/>
                <a:latin typeface="arial" panose="020B0604020202020204" pitchFamily="34" charset="0"/>
              </a:rPr>
              <a:t>- The primary key is selected from one of the candidate keys and becomes the identifying key of a table. It can uniquely identify any data row of the table.</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Foreign Key </a:t>
            </a:r>
            <a:r>
              <a:rPr lang="en-US" sz="2400" i="0" dirty="0">
                <a:solidFill>
                  <a:srgbClr val="222222"/>
                </a:solidFill>
                <a:effectLst/>
                <a:latin typeface="arial" panose="020B0604020202020204" pitchFamily="34" charset="0"/>
              </a:rPr>
              <a:t>- A foreign key is an attribute value in a table that acts as the primary key in another. Hence, the foreign key is useful in linking together two tables. Data should be entered in the foreign key column with great care, as wrongly entered data can invalidate the relationship between the two tables.</a:t>
            </a:r>
          </a:p>
          <a:p>
            <a:pPr marL="342900" indent="-342900" algn="just">
              <a:buClr>
                <a:schemeClr val="tx1"/>
              </a:buClr>
              <a:buSzPct val="71000"/>
              <a:buFont typeface="Wingdings" panose="05000000000000000000" pitchFamily="2" charset="2"/>
              <a:buChar char="Ø"/>
            </a:pPr>
            <a:r>
              <a:rPr lang="en-US" sz="2400" b="1" i="0" dirty="0">
                <a:solidFill>
                  <a:srgbClr val="222222"/>
                </a:solidFill>
                <a:effectLst/>
                <a:latin typeface="arial" panose="020B0604020202020204" pitchFamily="34" charset="0"/>
              </a:rPr>
              <a:t>Alternate or Secondary Key </a:t>
            </a:r>
            <a:r>
              <a:rPr lang="en-US" sz="2400" i="0" dirty="0">
                <a:solidFill>
                  <a:srgbClr val="222222"/>
                </a:solidFill>
                <a:effectLst/>
                <a:latin typeface="arial" panose="020B0604020202020204" pitchFamily="34" charset="0"/>
              </a:rPr>
              <a:t>- Only one of the candidate keys is selected as the primary key. The rest of them are known as secondary keys.</a:t>
            </a:r>
          </a:p>
          <a:p>
            <a:pPr algn="just">
              <a:buClr>
                <a:schemeClr val="tx1"/>
              </a:buClr>
              <a:buSzPct val="71000"/>
            </a:pPr>
            <a:endParaRPr lang="en-US" sz="24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93387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8"/>
            <a:ext cx="8094254" cy="689112"/>
          </a:xfrm>
        </p:spPr>
        <p:txBody>
          <a:bodyPr>
            <a:normAutofit fontScale="700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b="0" i="0" dirty="0">
                <a:solidFill>
                  <a:srgbClr val="000000"/>
                </a:solidFill>
                <a:effectLst/>
                <a:latin typeface="Arial" panose="020B0604020202020204" pitchFamily="34" charset="0"/>
              </a:rPr>
              <a:t>An example to explain the different keys is −</a:t>
            </a:r>
            <a:endParaRPr lang="en-US" sz="2400" i="0" dirty="0">
              <a:solidFill>
                <a:srgbClr val="222222"/>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xmlns="" id="{901579A5-12D6-4CF4-A9BE-783FCBB20761}"/>
              </a:ext>
            </a:extLst>
          </p:cNvPr>
          <p:cNvGraphicFramePr>
            <a:graphicFrameLocks noGrp="1"/>
          </p:cNvGraphicFramePr>
          <p:nvPr>
            <p:extLst>
              <p:ext uri="{D42A27DB-BD31-4B8C-83A1-F6EECF244321}">
                <p14:modId xmlns:p14="http://schemas.microsoft.com/office/powerpoint/2010/main" val="1683675484"/>
              </p:ext>
            </p:extLst>
          </p:nvPr>
        </p:nvGraphicFramePr>
        <p:xfrm>
          <a:off x="1281567" y="2222810"/>
          <a:ext cx="7552580" cy="1706880"/>
        </p:xfrm>
        <a:graphic>
          <a:graphicData uri="http://schemas.openxmlformats.org/drawingml/2006/table">
            <a:tbl>
              <a:tblPr/>
              <a:tblGrid>
                <a:gridCol w="1888145">
                  <a:extLst>
                    <a:ext uri="{9D8B030D-6E8A-4147-A177-3AD203B41FA5}">
                      <a16:colId xmlns:a16="http://schemas.microsoft.com/office/drawing/2014/main" xmlns="" val="1244735379"/>
                    </a:ext>
                  </a:extLst>
                </a:gridCol>
                <a:gridCol w="1888145">
                  <a:extLst>
                    <a:ext uri="{9D8B030D-6E8A-4147-A177-3AD203B41FA5}">
                      <a16:colId xmlns:a16="http://schemas.microsoft.com/office/drawing/2014/main" xmlns="" val="2091923512"/>
                    </a:ext>
                  </a:extLst>
                </a:gridCol>
                <a:gridCol w="1888145">
                  <a:extLst>
                    <a:ext uri="{9D8B030D-6E8A-4147-A177-3AD203B41FA5}">
                      <a16:colId xmlns:a16="http://schemas.microsoft.com/office/drawing/2014/main" xmlns="" val="412976673"/>
                    </a:ext>
                  </a:extLst>
                </a:gridCol>
                <a:gridCol w="1888145">
                  <a:extLst>
                    <a:ext uri="{9D8B030D-6E8A-4147-A177-3AD203B41FA5}">
                      <a16:colId xmlns:a16="http://schemas.microsoft.com/office/drawing/2014/main" xmlns="" val="2714960737"/>
                    </a:ext>
                  </a:extLst>
                </a:gridCol>
              </a:tblGrid>
              <a:tr h="388515">
                <a:tc>
                  <a:txBody>
                    <a:bodyPr/>
                    <a:lstStyle/>
                    <a:p>
                      <a:pPr algn="ctr" fontAlgn="t"/>
                      <a:r>
                        <a:rPr lang="en-US">
                          <a:effectLst/>
                        </a:rPr>
                        <a:t>Student_Number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Student_Name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Student_Phone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317103790"/>
                  </a:ext>
                </a:extLst>
              </a:tr>
              <a:tr h="388515">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Andrew</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6615927284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731401560"/>
                  </a:ext>
                </a:extLst>
              </a:tr>
              <a:tr h="388515">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Sara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6583654865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74308291"/>
                  </a:ext>
                </a:extLst>
              </a:tr>
              <a:tr h="388515">
                <a:tc>
                  <a:txBody>
                    <a:bodyPr/>
                    <a:lstStyle/>
                    <a:p>
                      <a:pPr algn="ctr" fontAlgn="t"/>
                      <a:r>
                        <a:rPr lang="en-US" dirty="0">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Harry</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4647567463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90464881"/>
                  </a:ext>
                </a:extLst>
              </a:tr>
            </a:tbl>
          </a:graphicData>
        </a:graphic>
      </p:graphicFrame>
      <p:graphicFrame>
        <p:nvGraphicFramePr>
          <p:cNvPr id="7" name="Table 6">
            <a:extLst>
              <a:ext uri="{FF2B5EF4-FFF2-40B4-BE49-F238E27FC236}">
                <a16:creationId xmlns:a16="http://schemas.microsoft.com/office/drawing/2014/main" xmlns="" id="{54ABF8D6-C694-43C4-AFE4-C81F817A9837}"/>
              </a:ext>
            </a:extLst>
          </p:cNvPr>
          <p:cNvGraphicFramePr>
            <a:graphicFrameLocks noGrp="1"/>
          </p:cNvGraphicFramePr>
          <p:nvPr>
            <p:extLst>
              <p:ext uri="{D42A27DB-BD31-4B8C-83A1-F6EECF244321}">
                <p14:modId xmlns:p14="http://schemas.microsoft.com/office/powerpoint/2010/main" val="1620281654"/>
              </p:ext>
            </p:extLst>
          </p:nvPr>
        </p:nvGraphicFramePr>
        <p:xfrm>
          <a:off x="1281567" y="4323700"/>
          <a:ext cx="7552581" cy="1706880"/>
        </p:xfrm>
        <a:graphic>
          <a:graphicData uri="http://schemas.openxmlformats.org/drawingml/2006/table">
            <a:tbl>
              <a:tblPr/>
              <a:tblGrid>
                <a:gridCol w="2517527">
                  <a:extLst>
                    <a:ext uri="{9D8B030D-6E8A-4147-A177-3AD203B41FA5}">
                      <a16:colId xmlns:a16="http://schemas.microsoft.com/office/drawing/2014/main" xmlns="" val="3911418452"/>
                    </a:ext>
                  </a:extLst>
                </a:gridCol>
                <a:gridCol w="2517527">
                  <a:extLst>
                    <a:ext uri="{9D8B030D-6E8A-4147-A177-3AD203B41FA5}">
                      <a16:colId xmlns:a16="http://schemas.microsoft.com/office/drawing/2014/main" xmlns="" val="3457623353"/>
                    </a:ext>
                  </a:extLst>
                </a:gridCol>
                <a:gridCol w="2517527">
                  <a:extLst>
                    <a:ext uri="{9D8B030D-6E8A-4147-A177-3AD203B41FA5}">
                      <a16:colId xmlns:a16="http://schemas.microsoft.com/office/drawing/2014/main" xmlns="" val="57093990"/>
                    </a:ext>
                  </a:extLst>
                </a:gridCol>
              </a:tblGrid>
              <a:tr h="0">
                <a:tc>
                  <a:txBody>
                    <a:bodyPr/>
                    <a:lstStyle/>
                    <a:p>
                      <a:pPr algn="ctr" fontAlgn="t"/>
                      <a:r>
                        <a:rPr lang="en-US">
                          <a:effectLst/>
                        </a:rPr>
                        <a:t>Subject_Number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Subject_Instructor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17668562"/>
                  </a:ext>
                </a:extLst>
              </a:tr>
              <a:tr h="0">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Korth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626210253"/>
                  </a:ext>
                </a:extLst>
              </a:tr>
              <a:tr h="0">
                <a:tc>
                  <a:txBody>
                    <a:bodyPr/>
                    <a:lstStyle/>
                    <a:p>
                      <a:pPr algn="ct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Algorithms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Cormen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649215000"/>
                  </a:ext>
                </a:extLst>
              </a:tr>
              <a:tr h="0">
                <a:tc>
                  <a:txBody>
                    <a:bodyPr/>
                    <a:lstStyle/>
                    <a:p>
                      <a:pPr algn="ctr" fontAlgn="t"/>
                      <a:r>
                        <a:rPr lang="en-US">
                          <a:effectLst/>
                        </a:rPr>
                        <a:t>30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Algorithms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err="1">
                          <a:effectLst/>
                        </a:rPr>
                        <a:t>Leiserson</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195690312"/>
                  </a:ext>
                </a:extLst>
              </a:tr>
            </a:tbl>
          </a:graphicData>
        </a:graphic>
      </p:graphicFrame>
      <p:sp>
        <p:nvSpPr>
          <p:cNvPr id="9" name="TextBox 8">
            <a:extLst>
              <a:ext uri="{FF2B5EF4-FFF2-40B4-BE49-F238E27FC236}">
                <a16:creationId xmlns:a16="http://schemas.microsoft.com/office/drawing/2014/main" xmlns="" id="{DE6EFB99-D91A-436F-990E-52E9F8E329C7}"/>
              </a:ext>
            </a:extLst>
          </p:cNvPr>
          <p:cNvSpPr txBox="1"/>
          <p:nvPr/>
        </p:nvSpPr>
        <p:spPr>
          <a:xfrm>
            <a:off x="1417983" y="1815548"/>
            <a:ext cx="1563756" cy="369332"/>
          </a:xfrm>
          <a:prstGeom prst="rect">
            <a:avLst/>
          </a:prstGeom>
          <a:noFill/>
        </p:spPr>
        <p:txBody>
          <a:bodyPr wrap="square" rtlCol="0">
            <a:spAutoFit/>
          </a:bodyPr>
          <a:lstStyle/>
          <a:p>
            <a:r>
              <a:rPr lang="en-US" dirty="0"/>
              <a:t>Student</a:t>
            </a:r>
          </a:p>
        </p:txBody>
      </p:sp>
      <p:sp>
        <p:nvSpPr>
          <p:cNvPr id="11" name="TextBox 10">
            <a:extLst>
              <a:ext uri="{FF2B5EF4-FFF2-40B4-BE49-F238E27FC236}">
                <a16:creationId xmlns:a16="http://schemas.microsoft.com/office/drawing/2014/main" xmlns="" id="{4C313624-162B-4346-B36D-FC41A4E84A37}"/>
              </a:ext>
            </a:extLst>
          </p:cNvPr>
          <p:cNvSpPr txBox="1"/>
          <p:nvPr/>
        </p:nvSpPr>
        <p:spPr>
          <a:xfrm>
            <a:off x="1281567" y="3929690"/>
            <a:ext cx="1563756" cy="369332"/>
          </a:xfrm>
          <a:prstGeom prst="rect">
            <a:avLst/>
          </a:prstGeom>
          <a:noFill/>
        </p:spPr>
        <p:txBody>
          <a:bodyPr wrap="square" rtlCol="0">
            <a:spAutoFit/>
          </a:bodyPr>
          <a:lstStyle/>
          <a:p>
            <a:r>
              <a:rPr lang="en-US" dirty="0"/>
              <a:t>Subject</a:t>
            </a:r>
          </a:p>
        </p:txBody>
      </p:sp>
    </p:spTree>
    <p:extLst>
      <p:ext uri="{BB962C8B-B14F-4D97-AF65-F5344CB8AC3E}">
        <p14:creationId xmlns:p14="http://schemas.microsoft.com/office/powerpoint/2010/main" val="122898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8"/>
            <a:ext cx="8094254" cy="689112"/>
          </a:xfrm>
        </p:spPr>
        <p:txBody>
          <a:bodyPr>
            <a:normAutofit fontScale="700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b="0" i="0" dirty="0">
                <a:solidFill>
                  <a:srgbClr val="000000"/>
                </a:solidFill>
                <a:effectLst/>
                <a:latin typeface="Arial" panose="020B0604020202020204" pitchFamily="34" charset="0"/>
              </a:rPr>
              <a:t>An example to explain the different keys is −</a:t>
            </a:r>
            <a:endParaRPr lang="en-US" sz="2400" i="0" dirty="0">
              <a:solidFill>
                <a:srgbClr val="222222"/>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DE6EFB99-D91A-436F-990E-52E9F8E329C7}"/>
              </a:ext>
            </a:extLst>
          </p:cNvPr>
          <p:cNvSpPr txBox="1"/>
          <p:nvPr/>
        </p:nvSpPr>
        <p:spPr>
          <a:xfrm>
            <a:off x="1417983" y="1815548"/>
            <a:ext cx="1563756" cy="369332"/>
          </a:xfrm>
          <a:prstGeom prst="rect">
            <a:avLst/>
          </a:prstGeom>
          <a:noFill/>
        </p:spPr>
        <p:txBody>
          <a:bodyPr wrap="square" rtlCol="0">
            <a:spAutoFit/>
          </a:bodyPr>
          <a:lstStyle/>
          <a:p>
            <a:r>
              <a:rPr lang="en-US" dirty="0"/>
              <a:t>Enroll</a:t>
            </a:r>
          </a:p>
        </p:txBody>
      </p:sp>
      <p:graphicFrame>
        <p:nvGraphicFramePr>
          <p:cNvPr id="4" name="Table 3">
            <a:extLst>
              <a:ext uri="{FF2B5EF4-FFF2-40B4-BE49-F238E27FC236}">
                <a16:creationId xmlns:a16="http://schemas.microsoft.com/office/drawing/2014/main" xmlns="" id="{ACFF29A6-4386-4E80-87E3-BCEE7A2F6D92}"/>
              </a:ext>
            </a:extLst>
          </p:cNvPr>
          <p:cNvGraphicFramePr>
            <a:graphicFrameLocks noGrp="1"/>
          </p:cNvGraphicFramePr>
          <p:nvPr>
            <p:extLst>
              <p:ext uri="{D42A27DB-BD31-4B8C-83A1-F6EECF244321}">
                <p14:modId xmlns:p14="http://schemas.microsoft.com/office/powerpoint/2010/main" val="2307847206"/>
              </p:ext>
            </p:extLst>
          </p:nvPr>
        </p:nvGraphicFramePr>
        <p:xfrm>
          <a:off x="1417983" y="2306961"/>
          <a:ext cx="6305550" cy="1706880"/>
        </p:xfrm>
        <a:graphic>
          <a:graphicData uri="http://schemas.openxmlformats.org/drawingml/2006/table">
            <a:tbl>
              <a:tblPr/>
              <a:tblGrid>
                <a:gridCol w="3152775">
                  <a:extLst>
                    <a:ext uri="{9D8B030D-6E8A-4147-A177-3AD203B41FA5}">
                      <a16:colId xmlns:a16="http://schemas.microsoft.com/office/drawing/2014/main" xmlns="" val="4293124057"/>
                    </a:ext>
                  </a:extLst>
                </a:gridCol>
                <a:gridCol w="3152775">
                  <a:extLst>
                    <a:ext uri="{9D8B030D-6E8A-4147-A177-3AD203B41FA5}">
                      <a16:colId xmlns:a16="http://schemas.microsoft.com/office/drawing/2014/main" xmlns="" val="4153780766"/>
                    </a:ext>
                  </a:extLst>
                </a:gridCol>
              </a:tblGrid>
              <a:tr h="389404">
                <a:tc>
                  <a:txBody>
                    <a:bodyPr/>
                    <a:lstStyle/>
                    <a:p>
                      <a:pPr algn="ctr" fontAlgn="t"/>
                      <a:r>
                        <a:rPr lang="en-US" dirty="0" err="1">
                          <a:effectLst/>
                        </a:rPr>
                        <a:t>Student_Number</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a:effectLst/>
                        </a:rPr>
                        <a:t>Subject_Number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2402893220"/>
                  </a:ext>
                </a:extLst>
              </a:tr>
              <a:tr h="389404">
                <a:tc>
                  <a:txBody>
                    <a:bodyPr/>
                    <a:lstStyle/>
                    <a:p>
                      <a:pPr algn="ctr" fontAlgn="t"/>
                      <a:r>
                        <a:rPr lang="en-US">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369822158"/>
                  </a:ext>
                </a:extLst>
              </a:tr>
              <a:tr h="389404">
                <a:tc>
                  <a:txBody>
                    <a:bodyPr/>
                    <a:lstStyle/>
                    <a:p>
                      <a:pPr algn="ctr" fontAlgn="t"/>
                      <a:r>
                        <a:rPr lang="en-US">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a:effectLst/>
                        </a:rPr>
                        <a:t>20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711430580"/>
                  </a:ext>
                </a:extLst>
              </a:tr>
              <a:tr h="389404">
                <a:tc>
                  <a:txBody>
                    <a:bodyPr/>
                    <a:lstStyle/>
                    <a:p>
                      <a:pPr algn="ctr" fontAlgn="t"/>
                      <a:r>
                        <a:rPr lang="en-US">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fontAlgn="t"/>
                      <a:r>
                        <a:rPr lang="en-US"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359945434"/>
                  </a:ext>
                </a:extLst>
              </a:tr>
            </a:tbl>
          </a:graphicData>
        </a:graphic>
      </p:graphicFrame>
      <p:sp>
        <p:nvSpPr>
          <p:cNvPr id="10" name="Subtitle 2">
            <a:extLst>
              <a:ext uri="{FF2B5EF4-FFF2-40B4-BE49-F238E27FC236}">
                <a16:creationId xmlns:a16="http://schemas.microsoft.com/office/drawing/2014/main" xmlns="" id="{412FE8CC-8714-4A5F-A631-8F0353CF5AC2}"/>
              </a:ext>
            </a:extLst>
          </p:cNvPr>
          <p:cNvSpPr txBox="1">
            <a:spLocks/>
          </p:cNvSpPr>
          <p:nvPr/>
        </p:nvSpPr>
        <p:spPr>
          <a:xfrm>
            <a:off x="1417983" y="4220657"/>
            <a:ext cx="8094254" cy="2186956"/>
          </a:xfrm>
          <a:prstGeom prst="rect">
            <a:avLst/>
          </a:prstGeom>
        </p:spPr>
        <p:txBody>
          <a:bodyPr vert="horz" lIns="91440" tIns="45720" rIns="91440" bIns="45720" rtlCol="0" anchor="t">
            <a:normAutofit fontScale="850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buClr>
                <a:schemeClr val="tx1"/>
              </a:buClr>
              <a:buSzPct val="71000"/>
            </a:pPr>
            <a:r>
              <a:rPr lang="en-US" sz="2400" b="0" i="0" dirty="0">
                <a:solidFill>
                  <a:srgbClr val="000000"/>
                </a:solidFill>
                <a:effectLst/>
                <a:latin typeface="Arial" panose="020B0604020202020204" pitchFamily="34" charset="0"/>
              </a:rPr>
              <a:t>The Super Keys in</a:t>
            </a:r>
            <a:r>
              <a:rPr lang="en-US" sz="2400" b="1" i="0" dirty="0">
                <a:solidFill>
                  <a:srgbClr val="000000"/>
                </a:solidFill>
                <a:effectLst/>
                <a:latin typeface="Arial" panose="020B0604020202020204" pitchFamily="34" charset="0"/>
              </a:rPr>
              <a:t> &lt;Subject&gt;</a:t>
            </a:r>
            <a:r>
              <a:rPr lang="en-US" sz="2400" b="0" i="0" dirty="0">
                <a:solidFill>
                  <a:srgbClr val="000000"/>
                </a:solidFill>
                <a:effectLst/>
                <a:latin typeface="Arial" panose="020B0604020202020204" pitchFamily="34" charset="0"/>
              </a:rPr>
              <a:t> table are −</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Subject_Number,Subject_Name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Subject_Number,Subject_Instructor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Subject_Number,Subject_Name,Subject_Instructor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Subject_Name,Subject_Instructor</a:t>
            </a:r>
            <a:r>
              <a:rPr lang="en-US" sz="22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2258898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8"/>
            <a:ext cx="8094254" cy="689112"/>
          </a:xfrm>
        </p:spPr>
        <p:txBody>
          <a:bodyPr>
            <a:normAutofit fontScale="700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marL="457200" indent="-457200" algn="just">
              <a:buClr>
                <a:schemeClr val="tx1"/>
              </a:buClr>
              <a:buSzPct val="71000"/>
              <a:buFont typeface="Wingdings" panose="05000000000000000000" pitchFamily="2" charset="2"/>
              <a:buChar char="v"/>
            </a:pPr>
            <a:r>
              <a:rPr lang="en-US" sz="2400" b="0" i="0" dirty="0">
                <a:solidFill>
                  <a:srgbClr val="000000"/>
                </a:solidFill>
                <a:effectLst/>
                <a:latin typeface="Arial" panose="020B0604020202020204" pitchFamily="34" charset="0"/>
              </a:rPr>
              <a:t>An example to explain the different keys is −</a:t>
            </a:r>
            <a:endParaRPr lang="en-US" sz="2400" i="0" dirty="0">
              <a:solidFill>
                <a:srgbClr val="222222"/>
              </a:solidFill>
              <a:effectLst/>
              <a:latin typeface="arial" panose="020B0604020202020204" pitchFamily="34" charset="0"/>
            </a:endParaRPr>
          </a:p>
        </p:txBody>
      </p:sp>
      <p:sp>
        <p:nvSpPr>
          <p:cNvPr id="10" name="Subtitle 2">
            <a:extLst>
              <a:ext uri="{FF2B5EF4-FFF2-40B4-BE49-F238E27FC236}">
                <a16:creationId xmlns:a16="http://schemas.microsoft.com/office/drawing/2014/main" xmlns="" id="{412FE8CC-8714-4A5F-A631-8F0353CF5AC2}"/>
              </a:ext>
            </a:extLst>
          </p:cNvPr>
          <p:cNvSpPr txBox="1">
            <a:spLocks/>
          </p:cNvSpPr>
          <p:nvPr/>
        </p:nvSpPr>
        <p:spPr>
          <a:xfrm>
            <a:off x="1281567" y="1963561"/>
            <a:ext cx="8094254" cy="3933656"/>
          </a:xfrm>
          <a:prstGeom prst="rect">
            <a:avLst/>
          </a:prstGeom>
        </p:spPr>
        <p:txBody>
          <a:bodyPr vert="horz" lIns="91440" tIns="45720" rIns="91440" bIns="45720" rtlCol="0" anchor="t">
            <a:normAutofit fontScale="700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buClr>
                <a:schemeClr val="tx1"/>
              </a:buClr>
              <a:buSzPct val="71000"/>
            </a:pPr>
            <a:r>
              <a:rPr lang="en-US" sz="2400" b="0" i="0" dirty="0">
                <a:solidFill>
                  <a:srgbClr val="000000"/>
                </a:solidFill>
                <a:effectLst/>
                <a:latin typeface="Arial" panose="020B0604020202020204" pitchFamily="34" charset="0"/>
              </a:rPr>
              <a:t>The Super Keys in</a:t>
            </a:r>
            <a:r>
              <a:rPr lang="en-US" sz="2400" b="1" i="0" dirty="0">
                <a:solidFill>
                  <a:srgbClr val="000000"/>
                </a:solidFill>
                <a:effectLst/>
                <a:latin typeface="Arial" panose="020B0604020202020204" pitchFamily="34" charset="0"/>
              </a:rPr>
              <a:t> &lt;Student&gt;</a:t>
            </a:r>
            <a:r>
              <a:rPr lang="en-US" sz="2400" b="0" i="0" dirty="0">
                <a:solidFill>
                  <a:srgbClr val="000000"/>
                </a:solidFill>
                <a:effectLst/>
                <a:latin typeface="Arial" panose="020B0604020202020204" pitchFamily="34" charset="0"/>
              </a:rPr>
              <a:t> table are −</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Student_Number,Student_Name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Student_Number,Student_Phone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Student_Phone,Student_Name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Student_Number,Student_Name,Student_Phone</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Student_Number,Student_Phone,Subject_Number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Student_Number,Student_Name,Subject_Number</a:t>
            </a:r>
            <a:r>
              <a:rPr lang="en-US" sz="2200" dirty="0">
                <a:solidFill>
                  <a:srgbClr val="222222"/>
                </a:solidFill>
                <a:latin typeface="Consolas" panose="020B0609020204030204" pitchFamily="49" charset="0"/>
              </a:rPr>
              <a:t>}</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Student_Phone,Student_Name,Subject_Number</a:t>
            </a:r>
            <a:r>
              <a:rPr lang="en-US" sz="2200" dirty="0">
                <a:solidFill>
                  <a:srgbClr val="222222"/>
                </a:solidFill>
                <a:latin typeface="Consolas" panose="020B0609020204030204" pitchFamily="49" charset="0"/>
              </a:rPr>
              <a:t>}</a:t>
            </a:r>
          </a:p>
        </p:txBody>
      </p:sp>
      <p:sp>
        <p:nvSpPr>
          <p:cNvPr id="6" name="Subtitle 2">
            <a:extLst>
              <a:ext uri="{FF2B5EF4-FFF2-40B4-BE49-F238E27FC236}">
                <a16:creationId xmlns:a16="http://schemas.microsoft.com/office/drawing/2014/main" xmlns="" id="{3634CFD7-FE69-455E-AD8A-099334D8364A}"/>
              </a:ext>
            </a:extLst>
          </p:cNvPr>
          <p:cNvSpPr txBox="1">
            <a:spLocks/>
          </p:cNvSpPr>
          <p:nvPr/>
        </p:nvSpPr>
        <p:spPr>
          <a:xfrm>
            <a:off x="1414089" y="5897217"/>
            <a:ext cx="8094254" cy="689112"/>
          </a:xfrm>
          <a:prstGeom prst="rect">
            <a:avLst/>
          </a:prstGeom>
        </p:spPr>
        <p:txBody>
          <a:bodyPr vert="horz" lIns="91440" tIns="45720" rIns="91440" bIns="45720" rtlCol="0" anchor="t">
            <a:normAutofit fontScale="77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buClr>
                <a:schemeClr val="tx1"/>
              </a:buClr>
              <a:buSzPct val="71000"/>
            </a:pPr>
            <a:r>
              <a:rPr lang="en-US" sz="2400" b="0" i="0" dirty="0">
                <a:solidFill>
                  <a:srgbClr val="000000"/>
                </a:solidFill>
                <a:effectLst/>
                <a:latin typeface="Arial" panose="020B0604020202020204" pitchFamily="34" charset="0"/>
              </a:rPr>
              <a:t>The Super Keys in</a:t>
            </a:r>
            <a:r>
              <a:rPr lang="en-US" sz="2400" b="1" i="0" dirty="0">
                <a:solidFill>
                  <a:srgbClr val="000000"/>
                </a:solidFill>
                <a:effectLst/>
                <a:latin typeface="Arial" panose="020B0604020202020204" pitchFamily="34" charset="0"/>
              </a:rPr>
              <a:t> &lt;</a:t>
            </a:r>
            <a:r>
              <a:rPr lang="en-US" sz="2400" b="1" dirty="0">
                <a:solidFill>
                  <a:srgbClr val="000000"/>
                </a:solidFill>
                <a:latin typeface="Arial" panose="020B0604020202020204" pitchFamily="34" charset="0"/>
              </a:rPr>
              <a:t>Enroll</a:t>
            </a:r>
            <a:r>
              <a:rPr lang="en-US" sz="2400" b="1" i="0" dirty="0">
                <a:solidFill>
                  <a:srgbClr val="000000"/>
                </a:solidFill>
                <a:effectLst/>
                <a:latin typeface="Arial" panose="020B0604020202020204" pitchFamily="34" charset="0"/>
              </a:rPr>
              <a:t>&gt;</a:t>
            </a:r>
            <a:r>
              <a:rPr lang="en-US" sz="2400" b="0" i="0" dirty="0">
                <a:solidFill>
                  <a:srgbClr val="000000"/>
                </a:solidFill>
                <a:effectLst/>
                <a:latin typeface="Arial" panose="020B0604020202020204" pitchFamily="34" charset="0"/>
              </a:rPr>
              <a:t> table are −</a:t>
            </a:r>
          </a:p>
          <a:p>
            <a:pPr lvl="1" algn="just">
              <a:buClr>
                <a:schemeClr val="tx1"/>
              </a:buClr>
              <a:buSzPct val="71000"/>
            </a:pPr>
            <a:r>
              <a:rPr lang="en-US" sz="2200" dirty="0">
                <a:solidFill>
                  <a:srgbClr val="222222"/>
                </a:solidFill>
                <a:latin typeface="Consolas" panose="020B0609020204030204" pitchFamily="49" charset="0"/>
              </a:rPr>
              <a:t>{</a:t>
            </a:r>
            <a:r>
              <a:rPr lang="en-US" sz="2200" dirty="0" err="1">
                <a:solidFill>
                  <a:srgbClr val="222222"/>
                </a:solidFill>
                <a:latin typeface="Consolas" panose="020B0609020204030204" pitchFamily="49" charset="0"/>
              </a:rPr>
              <a:t>Student_Number,Subject_Number</a:t>
            </a:r>
            <a:r>
              <a:rPr lang="en-US" sz="22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950153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3.2 Structure of relational database</a:t>
            </a:r>
          </a:p>
        </p:txBody>
      </p:sp>
      <p:sp>
        <p:nvSpPr>
          <p:cNvPr id="3" name="Subtitle 2"/>
          <p:cNvSpPr>
            <a:spLocks noGrp="1"/>
          </p:cNvSpPr>
          <p:nvPr>
            <p:ph type="subTitle" idx="1"/>
          </p:nvPr>
        </p:nvSpPr>
        <p:spPr>
          <a:xfrm>
            <a:off x="1281567" y="1139687"/>
            <a:ext cx="8094254" cy="5393635"/>
          </a:xfrm>
        </p:spPr>
        <p:txBody>
          <a:bodyPr>
            <a:normAutofit fontScale="62500" lnSpcReduction="20000"/>
          </a:bodyPr>
          <a:lstStyle/>
          <a:p>
            <a:pPr algn="l">
              <a:buClr>
                <a:schemeClr val="tx1"/>
              </a:buClr>
              <a:buSzPct val="71000"/>
            </a:pPr>
            <a:r>
              <a:rPr lang="en-US" sz="2800" b="1" i="0" dirty="0">
                <a:solidFill>
                  <a:srgbClr val="222222"/>
                </a:solidFill>
                <a:effectLst/>
                <a:latin typeface="arial" panose="020B0604020202020204" pitchFamily="34" charset="0"/>
              </a:rPr>
              <a:t>Keys</a:t>
            </a:r>
          </a:p>
          <a:p>
            <a:pPr algn="l">
              <a:buClr>
                <a:schemeClr val="tx1"/>
              </a:buClr>
              <a:buSzPct val="71000"/>
            </a:pPr>
            <a:endParaRPr lang="en-US" sz="2800" b="1" i="0" dirty="0">
              <a:solidFill>
                <a:srgbClr val="222222"/>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Candidate Key in &lt;Student&gt;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or {</a:t>
            </a:r>
            <a:r>
              <a:rPr lang="en-US" sz="2600" b="0" i="0" dirty="0" err="1">
                <a:solidFill>
                  <a:srgbClr val="000000"/>
                </a:solidFill>
                <a:effectLst/>
                <a:latin typeface="Arial" panose="020B0604020202020204" pitchFamily="34" charset="0"/>
              </a:rPr>
              <a:t>Student_Phone</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Candidate Key in &lt;Subject&gt; table is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 or {</a:t>
            </a:r>
            <a:r>
              <a:rPr lang="en-US" sz="2600" b="0" i="0" dirty="0" err="1">
                <a:solidFill>
                  <a:srgbClr val="000000"/>
                </a:solidFill>
                <a:effectLst/>
                <a:latin typeface="Arial" panose="020B0604020202020204" pitchFamily="34" charset="0"/>
              </a:rPr>
              <a:t>Subject_Name,Subject_Instructor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Candidate Key in &lt;Student&gt;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Primary Key in &lt;Student&gt;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Primary Key in &lt;Subject&gt; table is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Primary Key in &lt;Enroll&gt;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Composite Key in &lt;Enroll&gt; table is {</a:t>
            </a:r>
            <a:r>
              <a:rPr lang="en-US" sz="2600" b="0" i="0" dirty="0" err="1">
                <a:solidFill>
                  <a:srgbClr val="000000"/>
                </a:solidFill>
                <a:effectLst/>
                <a:latin typeface="Arial" panose="020B0604020202020204" pitchFamily="34" charset="0"/>
              </a:rPr>
              <a:t>Student_Number</a:t>
            </a:r>
            <a:r>
              <a:rPr lang="en-US" sz="2600" b="0" i="0" dirty="0">
                <a:solidFill>
                  <a:srgbClr val="000000"/>
                </a:solidFill>
                <a:effectLst/>
                <a:latin typeface="Arial" panose="020B0604020202020204" pitchFamily="34" charset="0"/>
              </a:rPr>
              <a:t>, </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Secondary Key in &lt;Student&gt; table is {</a:t>
            </a:r>
            <a:r>
              <a:rPr lang="en-US" sz="2600" b="0" i="0" dirty="0" err="1">
                <a:solidFill>
                  <a:srgbClr val="000000"/>
                </a:solidFill>
                <a:effectLst/>
                <a:latin typeface="Arial" panose="020B0604020202020204" pitchFamily="34" charset="0"/>
              </a:rPr>
              <a:t>Student_Phone</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The Secondary Key in &lt;Subject&gt; table is {</a:t>
            </a:r>
            <a:r>
              <a:rPr lang="en-US" sz="2600" b="0" i="0" dirty="0" err="1">
                <a:solidFill>
                  <a:srgbClr val="000000"/>
                </a:solidFill>
                <a:effectLst/>
                <a:latin typeface="Arial" panose="020B0604020202020204" pitchFamily="34" charset="0"/>
              </a:rPr>
              <a:t>Subject_Name,Subject_Instructor</a:t>
            </a:r>
            <a:r>
              <a:rPr lang="en-US" sz="2600" b="0" i="0" dirty="0">
                <a:solidFill>
                  <a:srgbClr val="000000"/>
                </a:solidFill>
                <a:effectLst/>
                <a:latin typeface="Arial" panose="020B0604020202020204" pitchFamily="34" charset="0"/>
              </a:rPr>
              <a:t>}</a:t>
            </a:r>
          </a:p>
          <a:p>
            <a:pPr marL="457200" indent="-457200" algn="just">
              <a:spcBef>
                <a:spcPts val="0"/>
              </a:spcBef>
              <a:buClr>
                <a:schemeClr val="tx1"/>
              </a:buClr>
              <a:buSzPct val="71000"/>
              <a:buFont typeface="Wingdings" panose="05000000000000000000" pitchFamily="2" charset="2"/>
              <a:buChar char="v"/>
            </a:pPr>
            <a:endParaRPr lang="en-US" sz="2600" b="0" i="0" dirty="0">
              <a:solidFill>
                <a:srgbClr val="000000"/>
              </a:solidFill>
              <a:effectLst/>
              <a:latin typeface="Arial" panose="020B0604020202020204" pitchFamily="34" charset="0"/>
            </a:endParaRPr>
          </a:p>
          <a:p>
            <a:pPr marL="457200" indent="-457200" algn="just">
              <a:spcBef>
                <a:spcPts val="0"/>
              </a:spcBef>
              <a:buClr>
                <a:schemeClr val="tx1"/>
              </a:buClr>
              <a:buSzPct val="71000"/>
              <a:buFont typeface="Wingdings" panose="05000000000000000000" pitchFamily="2" charset="2"/>
              <a:buChar char="v"/>
            </a:pPr>
            <a:r>
              <a:rPr lang="en-US" sz="2600" b="0" i="0" dirty="0">
                <a:solidFill>
                  <a:srgbClr val="000000"/>
                </a:solidFill>
                <a:effectLst/>
                <a:latin typeface="Arial" panose="020B0604020202020204" pitchFamily="34" charset="0"/>
              </a:rPr>
              <a:t>{</a:t>
            </a:r>
            <a:r>
              <a:rPr lang="en-US" sz="2600" b="0" i="0" dirty="0" err="1">
                <a:solidFill>
                  <a:srgbClr val="000000"/>
                </a:solidFill>
                <a:effectLst/>
                <a:latin typeface="Arial" panose="020B0604020202020204" pitchFamily="34" charset="0"/>
              </a:rPr>
              <a:t>Subject_Number</a:t>
            </a:r>
            <a:r>
              <a:rPr lang="en-US" sz="2600" b="0" i="0" dirty="0">
                <a:solidFill>
                  <a:srgbClr val="000000"/>
                </a:solidFill>
                <a:effectLst/>
                <a:latin typeface="Arial" panose="020B0604020202020204" pitchFamily="34" charset="0"/>
              </a:rPr>
              <a:t>} is the Foreign Key of &lt;Student&gt; table and Primary key of &lt;Subject&gt; table.</a:t>
            </a:r>
            <a:endParaRPr lang="en-US" sz="260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747665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4704522"/>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Query Language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Language in which user requests information from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Categories of languages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Procedural</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Non-procedural, or declarative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“Pure” languages: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Relational algebra</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Tuple relational calculus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Domain relational calculus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Pure languages form underlying basis of query languages that people use.</a:t>
            </a:r>
          </a:p>
        </p:txBody>
      </p:sp>
      <p:sp>
        <p:nvSpPr>
          <p:cNvPr id="4" name="TextBox 3">
            <a:extLst>
              <a:ext uri="{FF2B5EF4-FFF2-40B4-BE49-F238E27FC236}">
                <a16:creationId xmlns:a16="http://schemas.microsoft.com/office/drawing/2014/main" xmlns="" id="{323A3AC5-D306-40AC-8D75-B3BAA0F60D95}"/>
              </a:ext>
            </a:extLst>
          </p:cNvPr>
          <p:cNvSpPr txBox="1"/>
          <p:nvPr/>
        </p:nvSpPr>
        <p:spPr>
          <a:xfrm>
            <a:off x="1281567" y="5844210"/>
            <a:ext cx="8286503" cy="369332"/>
          </a:xfrm>
          <a:prstGeom prst="rect">
            <a:avLst/>
          </a:prstGeom>
          <a:noFill/>
        </p:spPr>
        <p:txBody>
          <a:bodyPr wrap="square" rtlCol="0">
            <a:spAutoFit/>
          </a:bodyPr>
          <a:lstStyle/>
          <a:p>
            <a:r>
              <a:rPr lang="en-US" dirty="0">
                <a:solidFill>
                  <a:srgbClr val="FF0000"/>
                </a:solidFill>
              </a:rPr>
              <a:t>* </a:t>
            </a:r>
            <a:r>
              <a:rPr lang="en-US" b="1" i="1" dirty="0">
                <a:solidFill>
                  <a:srgbClr val="FF0000"/>
                </a:solidFill>
              </a:rPr>
              <a:t>Assignment</a:t>
            </a:r>
            <a:r>
              <a:rPr lang="en-US" i="1" dirty="0">
                <a:solidFill>
                  <a:srgbClr val="FF0000"/>
                </a:solidFill>
              </a:rPr>
              <a:t> : Difference between Procedural and Non-procedural language.</a:t>
            </a:r>
          </a:p>
        </p:txBody>
      </p:sp>
    </p:spTree>
    <p:extLst>
      <p:ext uri="{BB962C8B-B14F-4D97-AF65-F5344CB8AC3E}">
        <p14:creationId xmlns:p14="http://schemas.microsoft.com/office/powerpoint/2010/main" val="319284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1219199"/>
          </a:xfrm>
        </p:spPr>
        <p:txBody>
          <a:bodyPr>
            <a:normAutofit fontScale="77500" lnSpcReduction="20000"/>
          </a:bodyPr>
          <a:lstStyle/>
          <a:p>
            <a:pPr algn="l">
              <a:buClr>
                <a:schemeClr val="tx1"/>
              </a:buClr>
              <a:buSzPct val="71000"/>
            </a:pPr>
            <a:r>
              <a:rPr lang="en-US" sz="2800" b="1" i="0" dirty="0">
                <a:solidFill>
                  <a:srgbClr val="222222"/>
                </a:solidFill>
                <a:effectLst/>
                <a:latin typeface="arial" panose="020B0604020202020204" pitchFamily="34" charset="0"/>
              </a:rPr>
              <a:t>Relational Algebra</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Procedural language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Basic operators are</a:t>
            </a:r>
          </a:p>
        </p:txBody>
      </p:sp>
      <p:pic>
        <p:nvPicPr>
          <p:cNvPr id="5" name="Picture 4">
            <a:extLst>
              <a:ext uri="{FF2B5EF4-FFF2-40B4-BE49-F238E27FC236}">
                <a16:creationId xmlns:a16="http://schemas.microsoft.com/office/drawing/2014/main" xmlns="" id="{447915BA-462B-454F-9925-34505D927F06}"/>
              </a:ext>
            </a:extLst>
          </p:cNvPr>
          <p:cNvPicPr>
            <a:picLocks noChangeAspect="1"/>
          </p:cNvPicPr>
          <p:nvPr/>
        </p:nvPicPr>
        <p:blipFill>
          <a:blip r:embed="rId3"/>
          <a:stretch>
            <a:fillRect/>
          </a:stretch>
        </p:blipFill>
        <p:spPr>
          <a:xfrm>
            <a:off x="1861303" y="2358886"/>
            <a:ext cx="6934781" cy="2663687"/>
          </a:xfrm>
          <a:prstGeom prst="rect">
            <a:avLst/>
          </a:prstGeom>
        </p:spPr>
      </p:pic>
      <p:sp>
        <p:nvSpPr>
          <p:cNvPr id="6" name="Subtitle 2">
            <a:extLst>
              <a:ext uri="{FF2B5EF4-FFF2-40B4-BE49-F238E27FC236}">
                <a16:creationId xmlns:a16="http://schemas.microsoft.com/office/drawing/2014/main" xmlns="" id="{7058C66E-5583-49D9-AD2B-885BF1101432}"/>
              </a:ext>
            </a:extLst>
          </p:cNvPr>
          <p:cNvSpPr txBox="1">
            <a:spLocks/>
          </p:cNvSpPr>
          <p:nvPr/>
        </p:nvSpPr>
        <p:spPr>
          <a:xfrm>
            <a:off x="1374332" y="5170727"/>
            <a:ext cx="8094254" cy="109517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operators take one or  two relations as inputs and produce a new relation as a result.</a:t>
            </a:r>
          </a:p>
        </p:txBody>
      </p:sp>
    </p:spTree>
    <p:extLst>
      <p:ext uri="{BB962C8B-B14F-4D97-AF65-F5344CB8AC3E}">
        <p14:creationId xmlns:p14="http://schemas.microsoft.com/office/powerpoint/2010/main" val="21745139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Selection operation(</a:t>
            </a:r>
            <a:r>
              <a:rPr lang="en-US" sz="2800" dirty="0">
                <a:solidFill>
                  <a:srgbClr val="222222"/>
                </a:solidFill>
                <a:latin typeface="arial" panose="020B0604020202020204" pitchFamily="34" charset="0"/>
              </a:rPr>
              <a:t>𝜎</a:t>
            </a:r>
            <a:r>
              <a:rPr lang="en-US" sz="2800" b="1" i="0" dirty="0">
                <a:solidFill>
                  <a:srgbClr val="222222"/>
                </a:solidFill>
                <a:effectLst/>
                <a:latin typeface="arial" panose="020B0604020202020204" pitchFamily="34" charset="0"/>
              </a:rPr>
              <a:t>) : </a:t>
            </a:r>
            <a:r>
              <a:rPr lang="en-US" sz="2800" i="0" dirty="0">
                <a:solidFill>
                  <a:srgbClr val="222222"/>
                </a:solidFill>
                <a:effectLst/>
                <a:latin typeface="arial" panose="020B0604020202020204" pitchFamily="34" charset="0"/>
              </a:rPr>
              <a:t>Selects  a subset of tuples</a:t>
            </a:r>
          </a:p>
        </p:txBody>
      </p:sp>
      <p:pic>
        <p:nvPicPr>
          <p:cNvPr id="8" name="Picture 7">
            <a:extLst>
              <a:ext uri="{FF2B5EF4-FFF2-40B4-BE49-F238E27FC236}">
                <a16:creationId xmlns:a16="http://schemas.microsoft.com/office/drawing/2014/main" xmlns="" id="{426DD5B4-050C-4140-94F0-FD8159446C17}"/>
              </a:ext>
            </a:extLst>
          </p:cNvPr>
          <p:cNvPicPr>
            <a:picLocks noChangeAspect="1"/>
          </p:cNvPicPr>
          <p:nvPr/>
        </p:nvPicPr>
        <p:blipFill>
          <a:blip r:embed="rId3"/>
          <a:stretch>
            <a:fillRect/>
          </a:stretch>
        </p:blipFill>
        <p:spPr>
          <a:xfrm>
            <a:off x="1679132" y="1536093"/>
            <a:ext cx="6901270" cy="4182218"/>
          </a:xfrm>
          <a:prstGeom prst="rect">
            <a:avLst/>
          </a:prstGeom>
        </p:spPr>
      </p:pic>
    </p:spTree>
    <p:extLst>
      <p:ext uri="{BB962C8B-B14F-4D97-AF65-F5344CB8AC3E}">
        <p14:creationId xmlns:p14="http://schemas.microsoft.com/office/powerpoint/2010/main" val="26376186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Selection operation Example</a:t>
            </a:r>
          </a:p>
        </p:txBody>
      </p:sp>
      <p:pic>
        <p:nvPicPr>
          <p:cNvPr id="4" name="Picture 3">
            <a:extLst>
              <a:ext uri="{FF2B5EF4-FFF2-40B4-BE49-F238E27FC236}">
                <a16:creationId xmlns:a16="http://schemas.microsoft.com/office/drawing/2014/main" xmlns="" id="{4A03E0F1-CE41-4A30-B7AE-157E77AA306C}"/>
              </a:ext>
            </a:extLst>
          </p:cNvPr>
          <p:cNvPicPr>
            <a:picLocks noChangeAspect="1"/>
          </p:cNvPicPr>
          <p:nvPr/>
        </p:nvPicPr>
        <p:blipFill>
          <a:blip r:embed="rId3"/>
          <a:stretch>
            <a:fillRect/>
          </a:stretch>
        </p:blipFill>
        <p:spPr>
          <a:xfrm>
            <a:off x="1281566" y="1585912"/>
            <a:ext cx="7531129" cy="3635445"/>
          </a:xfrm>
          <a:prstGeom prst="rect">
            <a:avLst/>
          </a:prstGeom>
        </p:spPr>
      </p:pic>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188801" y="5426951"/>
            <a:ext cx="8094254" cy="775066"/>
          </a:xfrm>
          <a:prstGeom prst="rect">
            <a:avLst/>
          </a:prstGeom>
        </p:spPr>
        <p:txBody>
          <a:bodyPr vert="horz" lIns="91440" tIns="45720" rIns="91440" bIns="45720" rtlCol="0" anchor="t">
            <a:normAutofit fontScale="6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degree is equal with initial relation degree.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cardinality is less or equal with initial relation cardinality.</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773615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1</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Selects tuples from books where subject is database.</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 records from books where subject is database and price is Rs 450.</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493057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pic>
        <p:nvPicPr>
          <p:cNvPr id="1026" name="Picture 2">
            <a:extLst>
              <a:ext uri="{FF2B5EF4-FFF2-40B4-BE49-F238E27FC236}">
                <a16:creationId xmlns:a16="http://schemas.microsoft.com/office/drawing/2014/main" xmlns="" id="{80BFD0E1-9217-4F7D-8E22-A00F2C6E35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1395412"/>
            <a:ext cx="8094253" cy="4448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658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1</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𝜎</a:t>
            </a:r>
            <a:r>
              <a:rPr lang="en-US" sz="2600" baseline="-25000" dirty="0">
                <a:solidFill>
                  <a:srgbClr val="222222"/>
                </a:solidFill>
                <a:latin typeface="arial" panose="020B0604020202020204" pitchFamily="34" charset="0"/>
              </a:rPr>
              <a:t>subject=“database”</a:t>
            </a:r>
            <a:r>
              <a:rPr lang="en-US" sz="2600" dirty="0">
                <a:solidFill>
                  <a:srgbClr val="222222"/>
                </a:solidFill>
                <a:latin typeface="arial" panose="020B0604020202020204" pitchFamily="34" charset="0"/>
              </a:rPr>
              <a:t> (Books)</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𝜎</a:t>
            </a:r>
            <a:r>
              <a:rPr lang="en-US" sz="2600" baseline="-25000" dirty="0">
                <a:solidFill>
                  <a:srgbClr val="222222"/>
                </a:solidFill>
                <a:latin typeface="arial" panose="020B0604020202020204" pitchFamily="34" charset="0"/>
              </a:rPr>
              <a:t>subject=“database”</a:t>
            </a:r>
            <a:r>
              <a:rPr lang="en-US" sz="2600" dirty="0">
                <a:solidFill>
                  <a:srgbClr val="222222"/>
                </a:solidFill>
                <a:latin typeface="arial" panose="020B0604020202020204" pitchFamily="34" charset="0"/>
              </a:rPr>
              <a:t> </a:t>
            </a:r>
            <a:r>
              <a:rPr lang="en-US" sz="2600" baseline="-25000" dirty="0">
                <a:solidFill>
                  <a:srgbClr val="222222"/>
                </a:solidFill>
                <a:latin typeface="arial" panose="020B0604020202020204" pitchFamily="34" charset="0"/>
              </a:rPr>
              <a:t>and price = “450” </a:t>
            </a:r>
            <a:r>
              <a:rPr lang="en-US" sz="2600" dirty="0">
                <a:solidFill>
                  <a:srgbClr val="222222"/>
                </a:solidFill>
                <a:latin typeface="arial" panose="020B0604020202020204" pitchFamily="34" charset="0"/>
              </a:rPr>
              <a:t>(Books)</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045420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85000" lnSpcReduction="10000"/>
          </a:bodyPr>
          <a:lstStyle/>
          <a:p>
            <a:pPr algn="l">
              <a:buClr>
                <a:schemeClr val="tx1"/>
              </a:buClr>
              <a:buSzPct val="71000"/>
            </a:pPr>
            <a:r>
              <a:rPr lang="en-US" sz="2800" b="1" dirty="0">
                <a:solidFill>
                  <a:srgbClr val="222222"/>
                </a:solidFill>
                <a:latin typeface="arial" panose="020B0604020202020204" pitchFamily="34" charset="0"/>
              </a:rPr>
              <a:t>Projection</a:t>
            </a:r>
            <a:r>
              <a:rPr lang="en-US" sz="2800" b="1" i="0" dirty="0">
                <a:solidFill>
                  <a:srgbClr val="222222"/>
                </a:solidFill>
                <a:effectLst/>
                <a:latin typeface="arial" panose="020B0604020202020204" pitchFamily="34" charset="0"/>
              </a:rPr>
              <a:t> operation(</a:t>
            </a:r>
            <a:r>
              <a:rPr lang="en-US" sz="2800" i="0" dirty="0">
                <a:solidFill>
                  <a:srgbClr val="222222"/>
                </a:solidFill>
                <a:effectLst/>
                <a:latin typeface="arial" panose="020B0604020202020204" pitchFamily="34" charset="0"/>
              </a:rPr>
              <a:t>𝜋</a:t>
            </a:r>
            <a:r>
              <a:rPr lang="en-US" sz="2800" b="1" i="0" dirty="0">
                <a:solidFill>
                  <a:srgbClr val="222222"/>
                </a:solidFill>
                <a:effectLst/>
                <a:latin typeface="arial" panose="020B0604020202020204" pitchFamily="34" charset="0"/>
              </a:rPr>
              <a:t>): </a:t>
            </a:r>
            <a:r>
              <a:rPr lang="en-US" sz="2800" i="0" dirty="0">
                <a:solidFill>
                  <a:srgbClr val="222222"/>
                </a:solidFill>
                <a:effectLst/>
                <a:latin typeface="arial" panose="020B0604020202020204" pitchFamily="34" charset="0"/>
              </a:rPr>
              <a:t>Selects a subset of attributes</a:t>
            </a:r>
          </a:p>
        </p:txBody>
      </p:sp>
      <p:pic>
        <p:nvPicPr>
          <p:cNvPr id="6" name="Picture 5">
            <a:extLst>
              <a:ext uri="{FF2B5EF4-FFF2-40B4-BE49-F238E27FC236}">
                <a16:creationId xmlns:a16="http://schemas.microsoft.com/office/drawing/2014/main" xmlns="" id="{6AB57252-2C24-4F05-9C49-6A0E2C873BCC}"/>
              </a:ext>
            </a:extLst>
          </p:cNvPr>
          <p:cNvPicPr>
            <a:picLocks noChangeAspect="1"/>
          </p:cNvPicPr>
          <p:nvPr/>
        </p:nvPicPr>
        <p:blipFill>
          <a:blip r:embed="rId4"/>
          <a:stretch>
            <a:fillRect/>
          </a:stretch>
        </p:blipFill>
        <p:spPr>
          <a:xfrm>
            <a:off x="1281567" y="1711774"/>
            <a:ext cx="7901101" cy="4695840"/>
          </a:xfrm>
          <a:prstGeom prst="rect">
            <a:avLst/>
          </a:prstGeom>
        </p:spPr>
      </p:pic>
      <p:graphicFrame>
        <p:nvGraphicFramePr>
          <p:cNvPr id="7" name="Object 4">
            <a:extLst>
              <a:ext uri="{FF2B5EF4-FFF2-40B4-BE49-F238E27FC236}">
                <a16:creationId xmlns:a16="http://schemas.microsoft.com/office/drawing/2014/main" xmlns="" id="{705215F2-E9C5-4DA6-B2AC-8D1D43E1C7C2}"/>
              </a:ext>
            </a:extLst>
          </p:cNvPr>
          <p:cNvGraphicFramePr>
            <a:graphicFrameLocks noChangeAspect="1"/>
          </p:cNvGraphicFramePr>
          <p:nvPr>
            <p:extLst>
              <p:ext uri="{D42A27DB-BD31-4B8C-83A1-F6EECF244321}">
                <p14:modId xmlns:p14="http://schemas.microsoft.com/office/powerpoint/2010/main" val="3069983338"/>
              </p:ext>
            </p:extLst>
          </p:nvPr>
        </p:nvGraphicFramePr>
        <p:xfrm>
          <a:off x="3425542" y="1920254"/>
          <a:ext cx="1806575" cy="461962"/>
        </p:xfrm>
        <a:graphic>
          <a:graphicData uri="http://schemas.openxmlformats.org/presentationml/2006/ole">
            <mc:AlternateContent xmlns:mc="http://schemas.openxmlformats.org/markup-compatibility/2006">
              <mc:Choice xmlns:v="urn:schemas-microsoft-com:vml" Requires="v">
                <p:oleObj spid="_x0000_s1147" name="Equation" r:id="rId5" imgW="1295280" imgH="355320" progId="Equation.3">
                  <p:embed/>
                </p:oleObj>
              </mc:Choice>
              <mc:Fallback>
                <p:oleObj name="Equation" r:id="rId5" imgW="1295280" imgH="355320" progId="Equation.3">
                  <p:embed/>
                  <p:pic>
                    <p:nvPicPr>
                      <p:cNvPr id="40964" name="Object 4">
                        <a:extLst>
                          <a:ext uri="{FF2B5EF4-FFF2-40B4-BE49-F238E27FC236}">
                            <a16:creationId xmlns:a16="http://schemas.microsoft.com/office/drawing/2014/main" xmlns="" id="{C01CAE54-0EC3-43BE-A1B7-03640A9EB9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542" y="1920254"/>
                        <a:ext cx="1806575"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4938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P</a:t>
            </a:r>
            <a:r>
              <a:rPr lang="en-US" sz="2800" b="1" dirty="0">
                <a:solidFill>
                  <a:srgbClr val="222222"/>
                </a:solidFill>
                <a:latin typeface="arial" panose="020B0604020202020204" pitchFamily="34" charset="0"/>
              </a:rPr>
              <a:t>rojection</a:t>
            </a:r>
            <a:r>
              <a:rPr lang="en-US" sz="2800" b="1" i="0" dirty="0">
                <a:solidFill>
                  <a:srgbClr val="222222"/>
                </a:solidFill>
                <a:effectLst/>
                <a:latin typeface="arial" panose="020B0604020202020204" pitchFamily="34" charset="0"/>
              </a:rPr>
              <a:t> operation Example</a:t>
            </a:r>
          </a:p>
        </p:txBody>
      </p:sp>
      <p:pic>
        <p:nvPicPr>
          <p:cNvPr id="5" name="Picture 4">
            <a:extLst>
              <a:ext uri="{FF2B5EF4-FFF2-40B4-BE49-F238E27FC236}">
                <a16:creationId xmlns:a16="http://schemas.microsoft.com/office/drawing/2014/main" xmlns="" id="{A1C3AC13-CC13-4C95-AEBB-BF294C7BCB04}"/>
              </a:ext>
            </a:extLst>
          </p:cNvPr>
          <p:cNvPicPr>
            <a:picLocks noChangeAspect="1"/>
          </p:cNvPicPr>
          <p:nvPr/>
        </p:nvPicPr>
        <p:blipFill>
          <a:blip r:embed="rId3"/>
          <a:stretch>
            <a:fillRect/>
          </a:stretch>
        </p:blipFill>
        <p:spPr>
          <a:xfrm>
            <a:off x="1529999" y="1711773"/>
            <a:ext cx="7597390" cy="3848100"/>
          </a:xfrm>
          <a:prstGeom prst="rect">
            <a:avLst/>
          </a:prstGeom>
        </p:spPr>
      </p:pic>
      <p:sp>
        <p:nvSpPr>
          <p:cNvPr id="4" name="Subtitle 2">
            <a:extLst>
              <a:ext uri="{FF2B5EF4-FFF2-40B4-BE49-F238E27FC236}">
                <a16:creationId xmlns:a16="http://schemas.microsoft.com/office/drawing/2014/main" xmlns="" id="{E3DA3681-F821-496E-8CAF-B886748CB247}"/>
              </a:ext>
            </a:extLst>
          </p:cNvPr>
          <p:cNvSpPr txBox="1">
            <a:spLocks/>
          </p:cNvSpPr>
          <p:nvPr/>
        </p:nvSpPr>
        <p:spPr>
          <a:xfrm>
            <a:off x="1188801" y="5426951"/>
            <a:ext cx="8094254" cy="775066"/>
          </a:xfrm>
          <a:prstGeom prst="rect">
            <a:avLst/>
          </a:prstGeom>
        </p:spPr>
        <p:txBody>
          <a:bodyPr vert="horz" lIns="91440" tIns="45720" rIns="91440" bIns="45720" rtlCol="0" anchor="t">
            <a:normAutofit fontScale="6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degree is equal with no. of attributes selected.</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Resulting relation cardinality is less or equal with initial relation cardinality.</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3498698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2</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Selects or projects columns named as subject and author item relation books.</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List all loan numbers and amount of the loan.</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2264193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2</a:t>
            </a:r>
          </a:p>
          <a:p>
            <a:pPr marL="971539" lvl="1" indent="-514350" algn="just">
              <a:buClr>
                <a:schemeClr val="tx1"/>
              </a:buClr>
              <a:buSzPct val="71000"/>
              <a:buAutoNum type="arabicPeriod"/>
            </a:pP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subject, author</a:t>
            </a:r>
            <a:r>
              <a:rPr lang="en-US" sz="2400" i="0" dirty="0">
                <a:solidFill>
                  <a:srgbClr val="222222"/>
                </a:solidFill>
                <a:effectLst/>
                <a:latin typeface="arial" panose="020B0604020202020204" pitchFamily="34" charset="0"/>
              </a:rPr>
              <a:t> (Books)</a:t>
            </a:r>
          </a:p>
          <a:p>
            <a:pPr marL="971539" lvl="1" indent="-514350" algn="just">
              <a:buClr>
                <a:schemeClr val="tx1"/>
              </a:buClr>
              <a:buSzPct val="71000"/>
              <a:buAutoNum type="arabicPeriod"/>
            </a:pPr>
            <a:r>
              <a:rPr lang="en-US" sz="2800" i="0" dirty="0">
                <a:solidFill>
                  <a:srgbClr val="222222"/>
                </a:solidFill>
                <a:effectLst/>
                <a:latin typeface="arial" panose="020B0604020202020204" pitchFamily="34" charset="0"/>
              </a:rPr>
              <a:t>𝜋</a:t>
            </a:r>
            <a:r>
              <a:rPr lang="en-US" sz="2800" i="0" baseline="-25000" dirty="0" err="1">
                <a:solidFill>
                  <a:srgbClr val="222222"/>
                </a:solidFill>
                <a:effectLst/>
                <a:latin typeface="arial" panose="020B0604020202020204" pitchFamily="34" charset="0"/>
              </a:rPr>
              <a:t>loan</a:t>
            </a:r>
            <a:r>
              <a:rPr lang="en-US" sz="2800" baseline="-25000" dirty="0" err="1">
                <a:solidFill>
                  <a:srgbClr val="222222"/>
                </a:solidFill>
                <a:latin typeface="arial" panose="020B0604020202020204" pitchFamily="34" charset="0"/>
              </a:rPr>
              <a:t>_number</a:t>
            </a:r>
            <a:r>
              <a:rPr lang="en-US" sz="2800" baseline="-25000" dirty="0">
                <a:solidFill>
                  <a:srgbClr val="222222"/>
                </a:solidFill>
                <a:latin typeface="arial" panose="020B0604020202020204" pitchFamily="34" charset="0"/>
              </a:rPr>
              <a:t> , amount</a:t>
            </a:r>
            <a:r>
              <a:rPr lang="en-US" sz="2800" i="0" dirty="0">
                <a:solidFill>
                  <a:srgbClr val="222222"/>
                </a:solidFill>
                <a:effectLst/>
                <a:latin typeface="arial" panose="020B0604020202020204" pitchFamily="34" charset="0"/>
              </a:rPr>
              <a:t> (Loan)</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2773525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5267924"/>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Composition </a:t>
            </a:r>
            <a:r>
              <a:rPr lang="en-US" sz="2800" b="1" dirty="0">
                <a:solidFill>
                  <a:srgbClr val="222222"/>
                </a:solidFill>
                <a:latin typeface="arial" panose="020B0604020202020204" pitchFamily="34" charset="0"/>
              </a:rPr>
              <a:t>of </a:t>
            </a:r>
            <a:r>
              <a:rPr lang="en-US" sz="2800" b="1" i="0" dirty="0">
                <a:solidFill>
                  <a:srgbClr val="222222"/>
                </a:solidFill>
                <a:effectLst/>
                <a:latin typeface="arial" panose="020B0604020202020204" pitchFamily="34" charset="0"/>
              </a:rPr>
              <a:t>operation</a:t>
            </a:r>
          </a:p>
          <a:p>
            <a:pPr marL="457200" indent="-457200" algn="l">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Can build expressions using multiple operations.</a:t>
            </a:r>
          </a:p>
          <a:p>
            <a:pPr marL="457200" indent="-457200" algn="l">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Example:</a:t>
            </a:r>
          </a:p>
          <a:p>
            <a:pPr algn="l">
              <a:buClr>
                <a:schemeClr val="tx1"/>
              </a:buClr>
              <a:buSzPct val="71000"/>
            </a:pPr>
            <a:r>
              <a:rPr lang="en-US" sz="2800" i="0" dirty="0">
                <a:solidFill>
                  <a:srgbClr val="222222"/>
                </a:solidFill>
                <a:effectLst/>
                <a:latin typeface="arial" panose="020B0604020202020204" pitchFamily="34" charset="0"/>
              </a:rPr>
              <a:t>	1. 𝜋</a:t>
            </a:r>
            <a:r>
              <a:rPr lang="en-US" sz="2800" i="0" baseline="-25000" dirty="0" err="1">
                <a:solidFill>
                  <a:srgbClr val="222222"/>
                </a:solidFill>
                <a:effectLst/>
                <a:latin typeface="arial" panose="020B0604020202020204" pitchFamily="34" charset="0"/>
              </a:rPr>
              <a:t>Fname,Lname,Salary</a:t>
            </a:r>
            <a:r>
              <a:rPr lang="en-US" sz="2800" i="0" dirty="0">
                <a:solidFill>
                  <a:srgbClr val="222222"/>
                </a:solidFill>
                <a:effectLst/>
                <a:latin typeface="arial" panose="020B0604020202020204" pitchFamily="34" charset="0"/>
              </a:rPr>
              <a:t> (𝜎</a:t>
            </a:r>
            <a:r>
              <a:rPr lang="en-US" sz="2800" i="0" baseline="-25000" dirty="0" err="1">
                <a:solidFill>
                  <a:srgbClr val="222222"/>
                </a:solidFill>
                <a:effectLst/>
                <a:latin typeface="arial" panose="020B0604020202020204" pitchFamily="34" charset="0"/>
              </a:rPr>
              <a:t>Dno</a:t>
            </a:r>
            <a:r>
              <a:rPr lang="en-US" sz="2800" i="0" baseline="-25000" dirty="0">
                <a:solidFill>
                  <a:srgbClr val="222222"/>
                </a:solidFill>
                <a:effectLst/>
                <a:latin typeface="arial" panose="020B0604020202020204" pitchFamily="34" charset="0"/>
              </a:rPr>
              <a:t>=5</a:t>
            </a:r>
            <a:r>
              <a:rPr lang="en-US" sz="2800" i="0" dirty="0">
                <a:solidFill>
                  <a:srgbClr val="222222"/>
                </a:solidFill>
                <a:effectLst/>
                <a:latin typeface="arial" panose="020B0604020202020204" pitchFamily="34" charset="0"/>
              </a:rPr>
              <a:t>(EMPLOYEE))</a:t>
            </a:r>
          </a:p>
          <a:p>
            <a:pPr algn="l">
              <a:buClr>
                <a:schemeClr val="tx1"/>
              </a:buClr>
              <a:buSzPct val="71000"/>
            </a:pPr>
            <a:endParaRPr lang="en-US" sz="2800" i="0" dirty="0">
              <a:solidFill>
                <a:srgbClr val="222222"/>
              </a:solidFill>
              <a:effectLst/>
              <a:latin typeface="arial" panose="020B0604020202020204" pitchFamily="34" charset="0"/>
            </a:endParaRPr>
          </a:p>
          <a:p>
            <a:pPr algn="l">
              <a:buClr>
                <a:schemeClr val="tx1"/>
              </a:buClr>
              <a:buSzPct val="71000"/>
            </a:pPr>
            <a:r>
              <a:rPr lang="en-US" sz="2800" dirty="0">
                <a:solidFill>
                  <a:srgbClr val="222222"/>
                </a:solidFill>
                <a:latin typeface="arial" panose="020B0604020202020204" pitchFamily="34" charset="0"/>
              </a:rPr>
              <a:t>					</a:t>
            </a:r>
          </a:p>
          <a:p>
            <a:pPr algn="l">
              <a:buClr>
                <a:schemeClr val="tx1"/>
              </a:buClr>
              <a:buSzPct val="71000"/>
            </a:pPr>
            <a:r>
              <a:rPr lang="en-US" sz="2800" i="0" dirty="0">
                <a:solidFill>
                  <a:srgbClr val="222222"/>
                </a:solidFill>
                <a:effectLst/>
                <a:latin typeface="arial" panose="020B0604020202020204" pitchFamily="34" charset="0"/>
              </a:rPr>
              <a:t>	</a:t>
            </a:r>
            <a:r>
              <a:rPr lang="en-US" sz="2000" i="1" dirty="0" smtClean="0">
                <a:solidFill>
                  <a:srgbClr val="222222"/>
                </a:solidFill>
                <a:effectLst/>
                <a:latin typeface="arial" panose="020B0604020202020204" pitchFamily="34" charset="0"/>
              </a:rPr>
              <a:t>.</a:t>
            </a:r>
            <a:endParaRPr lang="en-US" sz="2000" i="1" dirty="0">
              <a:solidFill>
                <a:srgbClr val="222222"/>
              </a:solidFill>
              <a:effectLst/>
              <a:latin typeface="arial" panose="020B0604020202020204" pitchFamily="34" charset="0"/>
            </a:endParaRPr>
          </a:p>
          <a:p>
            <a:pPr algn="l">
              <a:buClr>
                <a:schemeClr val="tx1"/>
              </a:buClr>
              <a:buSzPct val="71000"/>
            </a:pPr>
            <a:endParaRPr lang="en-US" sz="2800" i="0" dirty="0">
              <a:solidFill>
                <a:srgbClr val="222222"/>
              </a:solidFill>
              <a:effectLst/>
              <a:latin typeface="arial" panose="020B0604020202020204" pitchFamily="34" charset="0"/>
            </a:endParaRPr>
          </a:p>
          <a:p>
            <a:pPr algn="l">
              <a:buClr>
                <a:schemeClr val="tx1"/>
              </a:buClr>
              <a:buSzPct val="71000"/>
            </a:pPr>
            <a:endParaRPr lang="en-US" sz="2800" i="0" dirty="0">
              <a:solidFill>
                <a:srgbClr val="222222"/>
              </a:solidFill>
              <a:effectLst/>
              <a:latin typeface="arial" panose="020B0604020202020204" pitchFamily="34" charset="0"/>
            </a:endParaRPr>
          </a:p>
          <a:p>
            <a:pPr algn="l">
              <a:buClr>
                <a:schemeClr val="tx1"/>
              </a:buClr>
              <a:buSzPct val="71000"/>
            </a:pPr>
            <a:endParaRPr lang="en-US" sz="2800" b="1"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11689499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3</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those customers name who live in Dhangadhi from Customer relation.</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the name of subject taught by “Bhaskar” from Course relation.</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4489301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3</a:t>
            </a:r>
          </a:p>
          <a:p>
            <a:pPr marL="971539" lvl="1" indent="-514350" algn="just">
              <a:buClr>
                <a:schemeClr val="tx1"/>
              </a:buClr>
              <a:buSzPct val="71000"/>
              <a:buAutoNum type="arabicPeriod"/>
            </a:pPr>
            <a:r>
              <a:rPr lang="en-US" sz="2400" i="0" dirty="0">
                <a:solidFill>
                  <a:srgbClr val="222222"/>
                </a:solidFill>
                <a:effectLst/>
                <a:latin typeface="arial" panose="020B0604020202020204" pitchFamily="34" charset="0"/>
              </a:rPr>
              <a:t>𝜋</a:t>
            </a:r>
            <a:r>
              <a:rPr lang="en-US" sz="2400" baseline="-25000" dirty="0" err="1">
                <a:solidFill>
                  <a:srgbClr val="222222"/>
                </a:solidFill>
                <a:latin typeface="arial" panose="020B0604020202020204" pitchFamily="34" charset="0"/>
              </a:rPr>
              <a:t>c</a:t>
            </a:r>
            <a:r>
              <a:rPr lang="en-US" sz="2400" i="0" baseline="-25000" dirty="0" err="1">
                <a:solidFill>
                  <a:srgbClr val="222222"/>
                </a:solidFill>
                <a:effectLst/>
                <a:latin typeface="arial" panose="020B0604020202020204" pitchFamily="34" charset="0"/>
              </a:rPr>
              <a:t>ustomer_name</a:t>
            </a:r>
            <a:r>
              <a:rPr lang="en-US" sz="2400" i="0" dirty="0">
                <a:solidFill>
                  <a:srgbClr val="222222"/>
                </a:solidFill>
                <a:effectLst/>
                <a:latin typeface="arial" panose="020B0604020202020204" pitchFamily="34" charset="0"/>
              </a:rPr>
              <a:t>(𝜎</a:t>
            </a:r>
            <a:r>
              <a:rPr lang="en-US" sz="2400" baseline="-25000" dirty="0" err="1">
                <a:solidFill>
                  <a:srgbClr val="222222"/>
                </a:solidFill>
                <a:latin typeface="arial" panose="020B0604020202020204" pitchFamily="34" charset="0"/>
              </a:rPr>
              <a:t>c</a:t>
            </a:r>
            <a:r>
              <a:rPr lang="en-US" sz="2400" i="0" baseline="-25000" dirty="0" err="1">
                <a:solidFill>
                  <a:srgbClr val="222222"/>
                </a:solidFill>
                <a:effectLst/>
                <a:latin typeface="arial" panose="020B0604020202020204" pitchFamily="34" charset="0"/>
              </a:rPr>
              <a:t>ustomer_city</a:t>
            </a:r>
            <a:r>
              <a:rPr lang="en-US" sz="2400" i="0" baseline="-25000" dirty="0">
                <a:solidFill>
                  <a:srgbClr val="222222"/>
                </a:solidFill>
                <a:effectLst/>
                <a:latin typeface="arial" panose="020B0604020202020204" pitchFamily="34" charset="0"/>
              </a:rPr>
              <a:t>=</a:t>
            </a:r>
            <a:r>
              <a:rPr lang="en-US" sz="2400" baseline="-25000" dirty="0">
                <a:solidFill>
                  <a:srgbClr val="222222"/>
                </a:solidFill>
                <a:latin typeface="arial" panose="020B0604020202020204" pitchFamily="34" charset="0"/>
              </a:rPr>
              <a:t>“Dhangadhi”</a:t>
            </a:r>
            <a:r>
              <a:rPr lang="en-US" sz="2400" i="0" dirty="0">
                <a:solidFill>
                  <a:srgbClr val="222222"/>
                </a:solidFill>
                <a:effectLst/>
                <a:latin typeface="arial" panose="020B0604020202020204" pitchFamily="34" charset="0"/>
              </a:rPr>
              <a:t>(Customer)) </a:t>
            </a:r>
          </a:p>
          <a:p>
            <a:pPr marL="971539" lvl="1" indent="-514350" algn="just">
              <a:buClr>
                <a:schemeClr val="tx1"/>
              </a:buClr>
              <a:buSzPct val="71000"/>
              <a:buAutoNum type="arabicPeriod"/>
            </a:pPr>
            <a:r>
              <a:rPr lang="en-US" sz="2800" i="0" dirty="0">
                <a:solidFill>
                  <a:srgbClr val="222222"/>
                </a:solidFill>
                <a:effectLst/>
                <a:latin typeface="arial" panose="020B0604020202020204" pitchFamily="34" charset="0"/>
              </a:rPr>
              <a:t>𝜋</a:t>
            </a:r>
            <a:r>
              <a:rPr lang="en-US" sz="2800" baseline="-25000" dirty="0" err="1">
                <a:solidFill>
                  <a:srgbClr val="222222"/>
                </a:solidFill>
                <a:latin typeface="arial" panose="020B0604020202020204" pitchFamily="34" charset="0"/>
              </a:rPr>
              <a:t>subject</a:t>
            </a:r>
            <a:r>
              <a:rPr lang="en-US" sz="2800" i="0" baseline="-25000" dirty="0" err="1">
                <a:solidFill>
                  <a:srgbClr val="222222"/>
                </a:solidFill>
                <a:effectLst/>
                <a:latin typeface="arial" panose="020B0604020202020204" pitchFamily="34" charset="0"/>
              </a:rPr>
              <a:t>_name</a:t>
            </a:r>
            <a:r>
              <a:rPr lang="en-US" sz="2800" i="0" dirty="0">
                <a:solidFill>
                  <a:srgbClr val="222222"/>
                </a:solidFill>
                <a:effectLst/>
                <a:latin typeface="arial" panose="020B0604020202020204" pitchFamily="34" charset="0"/>
              </a:rPr>
              <a:t>(𝜎</a:t>
            </a:r>
            <a:r>
              <a:rPr lang="en-US" sz="2800" i="0" baseline="-25000" dirty="0">
                <a:solidFill>
                  <a:srgbClr val="222222"/>
                </a:solidFill>
                <a:effectLst/>
                <a:latin typeface="arial" panose="020B0604020202020204" pitchFamily="34" charset="0"/>
              </a:rPr>
              <a:t>lecturer=</a:t>
            </a:r>
            <a:r>
              <a:rPr lang="en-US" sz="2800" baseline="-25000" dirty="0">
                <a:solidFill>
                  <a:srgbClr val="222222"/>
                </a:solidFill>
                <a:latin typeface="arial" panose="020B0604020202020204" pitchFamily="34" charset="0"/>
              </a:rPr>
              <a:t>“Bhaskar”</a:t>
            </a:r>
            <a:r>
              <a:rPr lang="en-US" sz="2800" i="0" dirty="0">
                <a:solidFill>
                  <a:srgbClr val="222222"/>
                </a:solidFill>
                <a:effectLst/>
                <a:latin typeface="arial" panose="020B0604020202020204" pitchFamily="34" charset="0"/>
              </a:rPr>
              <a:t>(Course))</a:t>
            </a:r>
          </a:p>
        </p:txBody>
      </p:sp>
    </p:spTree>
    <p:extLst>
      <p:ext uri="{BB962C8B-B14F-4D97-AF65-F5344CB8AC3E}">
        <p14:creationId xmlns:p14="http://schemas.microsoft.com/office/powerpoint/2010/main" val="17808266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Union operation(</a:t>
            </a:r>
            <a:r>
              <a:rPr lang="en-US" altLang="en-US" sz="2800" dirty="0">
                <a:sym typeface="Symbol" panose="05050102010706020507" pitchFamily="18" charset="2"/>
              </a:rPr>
              <a:t></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59FB9B90-C27E-4369-86A2-32EC8B64B806}"/>
              </a:ext>
            </a:extLst>
          </p:cNvPr>
          <p:cNvPicPr>
            <a:picLocks noChangeAspect="1"/>
          </p:cNvPicPr>
          <p:nvPr/>
        </p:nvPicPr>
        <p:blipFill>
          <a:blip r:embed="rId3"/>
          <a:stretch>
            <a:fillRect/>
          </a:stretch>
        </p:blipFill>
        <p:spPr>
          <a:xfrm>
            <a:off x="1281567" y="1641030"/>
            <a:ext cx="7901101" cy="4913802"/>
          </a:xfrm>
          <a:prstGeom prst="rect">
            <a:avLst/>
          </a:prstGeom>
        </p:spPr>
      </p:pic>
    </p:spTree>
    <p:extLst>
      <p:ext uri="{BB962C8B-B14F-4D97-AF65-F5344CB8AC3E}">
        <p14:creationId xmlns:p14="http://schemas.microsoft.com/office/powerpoint/2010/main" val="2821483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Union operation Example</a:t>
            </a:r>
          </a:p>
        </p:txBody>
      </p:sp>
      <p:pic>
        <p:nvPicPr>
          <p:cNvPr id="23" name="Picture 22">
            <a:extLst>
              <a:ext uri="{FF2B5EF4-FFF2-40B4-BE49-F238E27FC236}">
                <a16:creationId xmlns:a16="http://schemas.microsoft.com/office/drawing/2014/main" xmlns="" id="{0160A224-8A04-4967-9390-351B2340C443}"/>
              </a:ext>
            </a:extLst>
          </p:cNvPr>
          <p:cNvPicPr>
            <a:picLocks noChangeAspect="1"/>
          </p:cNvPicPr>
          <p:nvPr/>
        </p:nvPicPr>
        <p:blipFill>
          <a:blip r:embed="rId3"/>
          <a:stretch>
            <a:fillRect/>
          </a:stretch>
        </p:blipFill>
        <p:spPr>
          <a:xfrm>
            <a:off x="1281567" y="1577009"/>
            <a:ext cx="8001488" cy="4830604"/>
          </a:xfrm>
          <a:prstGeom prst="rect">
            <a:avLst/>
          </a:prstGeom>
        </p:spPr>
      </p:pic>
    </p:spTree>
    <p:extLst>
      <p:ext uri="{BB962C8B-B14F-4D97-AF65-F5344CB8AC3E}">
        <p14:creationId xmlns:p14="http://schemas.microsoft.com/office/powerpoint/2010/main" val="1252867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4990657"/>
          </a:xfrm>
        </p:spPr>
        <p:txBody>
          <a:bodyPr>
            <a:normAutofit fontScale="77500" lnSpcReduction="20000"/>
          </a:bodyPr>
          <a:lstStyle/>
          <a:p>
            <a:pPr algn="just">
              <a:buClr>
                <a:schemeClr val="tx1"/>
              </a:buClr>
              <a:buSzPct val="71000"/>
            </a:pPr>
            <a:r>
              <a:rPr lang="en-US" sz="2800" b="1" dirty="0">
                <a:solidFill>
                  <a:srgbClr val="222222"/>
                </a:solidFill>
                <a:latin typeface="arial" panose="020B0604020202020204" pitchFamily="34" charset="0"/>
              </a:rPr>
              <a:t>Relational Model Terminology</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Attribute: </a:t>
            </a:r>
            <a:r>
              <a:rPr lang="en-US" sz="2800" i="0" dirty="0">
                <a:solidFill>
                  <a:srgbClr val="222222"/>
                </a:solidFill>
                <a:effectLst/>
                <a:latin typeface="arial" panose="020B0604020202020204" pitchFamily="34" charset="0"/>
              </a:rPr>
              <a:t>Each column in a Table. Attributes are the properties which define a relation. e.g., </a:t>
            </a:r>
            <a:r>
              <a:rPr lang="en-US" sz="2800" i="0" dirty="0" err="1">
                <a:solidFill>
                  <a:srgbClr val="222222"/>
                </a:solidFill>
                <a:effectLst/>
                <a:latin typeface="arial" panose="020B0604020202020204" pitchFamily="34" charset="0"/>
              </a:rPr>
              <a:t>Student_Rollno</a:t>
            </a:r>
            <a:r>
              <a:rPr lang="en-US" sz="2800" i="0" dirty="0">
                <a:solidFill>
                  <a:srgbClr val="222222"/>
                </a:solidFill>
                <a:effectLst/>
                <a:latin typeface="arial" panose="020B0604020202020204" pitchFamily="34" charset="0"/>
              </a:rPr>
              <a:t>, </a:t>
            </a:r>
            <a:r>
              <a:rPr lang="en-US" sz="2800" i="0" dirty="0" err="1">
                <a:solidFill>
                  <a:srgbClr val="222222"/>
                </a:solidFill>
                <a:effectLst/>
                <a:latin typeface="arial" panose="020B0604020202020204" pitchFamily="34" charset="0"/>
              </a:rPr>
              <a:t>NAME,etc</a:t>
            </a:r>
            <a:r>
              <a:rPr lang="en-US" sz="2800" i="0" dirty="0">
                <a:solidFill>
                  <a:srgbClr val="222222"/>
                </a:solidFill>
                <a:effectLst/>
                <a:latin typeface="arial" panose="020B0604020202020204" pitchFamily="34" charset="0"/>
              </a:rPr>
              <a:t>.</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Tables: </a:t>
            </a:r>
            <a:r>
              <a:rPr lang="en-US" sz="2800" i="0" dirty="0">
                <a:solidFill>
                  <a:srgbClr val="222222"/>
                </a:solidFill>
                <a:effectLst/>
                <a:latin typeface="arial" panose="020B0604020202020204" pitchFamily="34" charset="0"/>
              </a:rPr>
              <a:t>In the Relational model the, relations are saved in the table format. It is stored along with its entities. A table has two properties rows and columns. Rows represent records and columns represent attributes.</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Tuple:</a:t>
            </a:r>
            <a:r>
              <a:rPr lang="en-US" sz="2800" i="0" dirty="0">
                <a:solidFill>
                  <a:srgbClr val="222222"/>
                </a:solidFill>
                <a:effectLst/>
                <a:latin typeface="arial" panose="020B0604020202020204" pitchFamily="34" charset="0"/>
              </a:rPr>
              <a:t> It is nothing but a single row of a table, which contains a single record.</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Relation Schema:</a:t>
            </a:r>
            <a:r>
              <a:rPr lang="en-US" sz="2800" i="0" dirty="0">
                <a:solidFill>
                  <a:srgbClr val="222222"/>
                </a:solidFill>
                <a:effectLst/>
                <a:latin typeface="arial" panose="020B0604020202020204" pitchFamily="34" charset="0"/>
              </a:rPr>
              <a:t> A relation schema represents the name of the relation with its attributes.</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Degree: </a:t>
            </a:r>
            <a:r>
              <a:rPr lang="en-US" sz="2800" i="0" dirty="0">
                <a:solidFill>
                  <a:srgbClr val="222222"/>
                </a:solidFill>
                <a:effectLst/>
                <a:latin typeface="arial" panose="020B0604020202020204" pitchFamily="34" charset="0"/>
              </a:rPr>
              <a:t>The total number of attributes which in the relation is called the degree of the relation.</a:t>
            </a:r>
          </a:p>
        </p:txBody>
      </p:sp>
    </p:spTree>
    <p:extLst>
      <p:ext uri="{BB962C8B-B14F-4D97-AF65-F5344CB8AC3E}">
        <p14:creationId xmlns:p14="http://schemas.microsoft.com/office/powerpoint/2010/main" val="2794389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3</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the names of all bank customers who have either an account or a loan or both.</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Projects the name of author who have either written a book or an article or both .</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9633525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3</a:t>
            </a:r>
          </a:p>
          <a:p>
            <a:pPr lvl="1" algn="just">
              <a:buClr>
                <a:schemeClr val="tx1"/>
              </a:buClr>
              <a:buSzPct val="71000"/>
            </a:pPr>
            <a:r>
              <a:rPr lang="en-US" sz="2400" i="0" dirty="0">
                <a:solidFill>
                  <a:srgbClr val="222222"/>
                </a:solidFill>
                <a:effectLst/>
                <a:latin typeface="arial" panose="020B0604020202020204" pitchFamily="34" charset="0"/>
              </a:rPr>
              <a:t>1. </a:t>
            </a:r>
            <a:r>
              <a:rPr lang="en-US" sz="1700" i="0" dirty="0">
                <a:solidFill>
                  <a:srgbClr val="222222"/>
                </a:solidFill>
                <a:effectLst/>
                <a:latin typeface="arial" panose="020B0604020202020204" pitchFamily="34" charset="0"/>
              </a:rPr>
              <a:t>First, find the names of all customers with a loan in the bank.</a:t>
            </a:r>
          </a:p>
          <a:p>
            <a:pPr lvl="2" algn="just">
              <a:buClr>
                <a:schemeClr val="tx1"/>
              </a:buClr>
              <a:buSzPct val="71000"/>
            </a:pPr>
            <a:r>
              <a:rPr lang="en-US" sz="2200" i="0" dirty="0">
                <a:solidFill>
                  <a:srgbClr val="222222"/>
                </a:solidFill>
                <a:effectLst/>
                <a:latin typeface="arial" panose="020B0604020202020204" pitchFamily="34" charset="0"/>
              </a:rPr>
              <a:t>	𝜋</a:t>
            </a:r>
            <a:r>
              <a:rPr lang="en-US" sz="2200" i="0" baseline="-25000" dirty="0" err="1">
                <a:solidFill>
                  <a:srgbClr val="222222"/>
                </a:solidFill>
                <a:effectLst/>
                <a:latin typeface="arial" panose="020B0604020202020204" pitchFamily="34" charset="0"/>
              </a:rPr>
              <a:t>customer_name</a:t>
            </a:r>
            <a:r>
              <a:rPr lang="en-US" sz="2200" i="0" baseline="-25000" dirty="0">
                <a:solidFill>
                  <a:srgbClr val="222222"/>
                </a:solidFill>
                <a:effectLst/>
                <a:latin typeface="arial" panose="020B0604020202020204" pitchFamily="34" charset="0"/>
              </a:rPr>
              <a:t> </a:t>
            </a:r>
            <a:r>
              <a:rPr lang="en-US" sz="2200" i="0" dirty="0">
                <a:solidFill>
                  <a:srgbClr val="222222"/>
                </a:solidFill>
                <a:effectLst/>
                <a:latin typeface="arial" panose="020B0604020202020204" pitchFamily="34" charset="0"/>
              </a:rPr>
              <a:t>(borrower)</a:t>
            </a:r>
          </a:p>
          <a:p>
            <a:pPr lvl="1" algn="just">
              <a:buClr>
                <a:schemeClr val="tx1"/>
              </a:buClr>
              <a:buSzPct val="71000"/>
            </a:pPr>
            <a:r>
              <a:rPr lang="en-US" sz="2400" i="0" dirty="0">
                <a:solidFill>
                  <a:srgbClr val="222222"/>
                </a:solidFill>
                <a:effectLst/>
                <a:latin typeface="arial" panose="020B0604020202020204" pitchFamily="34" charset="0"/>
              </a:rPr>
              <a:t>	</a:t>
            </a:r>
            <a:r>
              <a:rPr lang="en-US" i="0" dirty="0">
                <a:solidFill>
                  <a:srgbClr val="222222"/>
                </a:solidFill>
                <a:effectLst/>
                <a:latin typeface="arial" panose="020B0604020202020204" pitchFamily="34" charset="0"/>
              </a:rPr>
              <a:t>Also, find the name of all customers with an 	account in 	the bank.</a:t>
            </a:r>
          </a:p>
          <a:p>
            <a:pPr lvl="1" algn="just">
              <a:buClr>
                <a:schemeClr val="tx1"/>
              </a:buClr>
              <a:buSzPct val="71000"/>
            </a:pPr>
            <a:r>
              <a:rPr lang="en-US" sz="2400" i="0" dirty="0">
                <a:solidFill>
                  <a:srgbClr val="222222"/>
                </a:solidFill>
                <a:effectLst/>
                <a:latin typeface="arial" panose="020B0604020202020204" pitchFamily="34" charset="0"/>
              </a:rPr>
              <a:t>		𝜋</a:t>
            </a:r>
            <a:r>
              <a:rPr lang="en-US" sz="2400" i="0" baseline="-25000" dirty="0" err="1">
                <a:solidFill>
                  <a:srgbClr val="222222"/>
                </a:solidFill>
                <a:effectLst/>
                <a:latin typeface="arial" panose="020B0604020202020204" pitchFamily="34" charset="0"/>
              </a:rPr>
              <a:t>customer_name</a:t>
            </a:r>
            <a:r>
              <a:rPr lang="en-US" sz="2400" i="0" baseline="-25000" dirty="0">
                <a:solidFill>
                  <a:srgbClr val="222222"/>
                </a:solidFill>
                <a:effectLst/>
                <a:latin typeface="arial" panose="020B0604020202020204" pitchFamily="34" charset="0"/>
              </a:rPr>
              <a:t> </a:t>
            </a:r>
            <a:r>
              <a:rPr lang="en-US" sz="2400" i="0" dirty="0">
                <a:solidFill>
                  <a:srgbClr val="222222"/>
                </a:solidFill>
                <a:effectLst/>
                <a:latin typeface="arial" panose="020B0604020202020204" pitchFamily="34" charset="0"/>
              </a:rPr>
              <a:t>(depositor)</a:t>
            </a:r>
          </a:p>
          <a:p>
            <a:pPr lvl="1" algn="just">
              <a:buClr>
                <a:schemeClr val="tx1"/>
              </a:buClr>
              <a:buSzPct val="71000"/>
            </a:pPr>
            <a:r>
              <a:rPr lang="en-US" sz="2400" i="0" dirty="0">
                <a:solidFill>
                  <a:srgbClr val="222222"/>
                </a:solidFill>
                <a:effectLst/>
                <a:latin typeface="arial" panose="020B0604020202020204" pitchFamily="34" charset="0"/>
              </a:rPr>
              <a:t>	</a:t>
            </a:r>
            <a:r>
              <a:rPr lang="en-US" i="0" dirty="0">
                <a:solidFill>
                  <a:srgbClr val="222222"/>
                </a:solidFill>
                <a:effectLst/>
                <a:latin typeface="arial" panose="020B0604020202020204" pitchFamily="34" charset="0"/>
              </a:rPr>
              <a:t>To answer the query, we need the union of these 	two sets</a:t>
            </a:r>
          </a:p>
          <a:p>
            <a:pPr lvl="1" algn="just">
              <a:buClr>
                <a:schemeClr val="tx1"/>
              </a:buClr>
              <a:buSzPct val="71000"/>
            </a:pPr>
            <a:r>
              <a:rPr lang="en-US" sz="2400" i="0" dirty="0">
                <a:solidFill>
                  <a:srgbClr val="222222"/>
                </a:solidFill>
                <a:effectLst/>
                <a:latin typeface="arial" panose="020B0604020202020204" pitchFamily="34" charset="0"/>
              </a:rPr>
              <a:t>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(borrower) ∪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(depositor)</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dirty="0">
                <a:solidFill>
                  <a:srgbClr val="222222"/>
                </a:solidFill>
                <a:latin typeface="arial" panose="020B0604020202020204" pitchFamily="34" charset="0"/>
              </a:rPr>
              <a:t>2. </a:t>
            </a: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(Books) ∪ 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8005593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Set Difference operation(</a:t>
            </a:r>
            <a:r>
              <a:rPr lang="en-US" sz="2800" b="1" i="0" dirty="0">
                <a:solidFill>
                  <a:srgbClr val="222222"/>
                </a:solidFill>
                <a:effectLst/>
                <a:latin typeface="arial" panose="020B0604020202020204" pitchFamily="34" charset="0"/>
                <a:sym typeface="Symbol" panose="05050102010706020507" pitchFamily="18" charset="2"/>
              </a:rPr>
              <a:t> - </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a16="http://schemas.microsoft.com/office/drawing/2014/main" xmlns="" id="{A00D0DE2-A805-4C12-8352-CBBABB350BA0}"/>
              </a:ext>
            </a:extLst>
          </p:cNvPr>
          <p:cNvPicPr>
            <a:picLocks noChangeAspect="1"/>
          </p:cNvPicPr>
          <p:nvPr/>
        </p:nvPicPr>
        <p:blipFill>
          <a:blip r:embed="rId3"/>
          <a:stretch>
            <a:fillRect/>
          </a:stretch>
        </p:blipFill>
        <p:spPr>
          <a:xfrm>
            <a:off x="1281567" y="1775795"/>
            <a:ext cx="8094254" cy="4810536"/>
          </a:xfrm>
          <a:prstGeom prst="rect">
            <a:avLst/>
          </a:prstGeom>
        </p:spPr>
      </p:pic>
    </p:spTree>
    <p:extLst>
      <p:ext uri="{BB962C8B-B14F-4D97-AF65-F5344CB8AC3E}">
        <p14:creationId xmlns:p14="http://schemas.microsoft.com/office/powerpoint/2010/main" val="19098455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Set Difference operation Example</a:t>
            </a:r>
          </a:p>
        </p:txBody>
      </p:sp>
      <p:pic>
        <p:nvPicPr>
          <p:cNvPr id="21" name="Picture 20">
            <a:extLst>
              <a:ext uri="{FF2B5EF4-FFF2-40B4-BE49-F238E27FC236}">
                <a16:creationId xmlns:a16="http://schemas.microsoft.com/office/drawing/2014/main" xmlns="" id="{F86E6426-A398-472F-A2A6-70AEA0233DD4}"/>
              </a:ext>
            </a:extLst>
          </p:cNvPr>
          <p:cNvPicPr>
            <a:picLocks noChangeAspect="1"/>
          </p:cNvPicPr>
          <p:nvPr/>
        </p:nvPicPr>
        <p:blipFill>
          <a:blip r:embed="rId3"/>
          <a:stretch>
            <a:fillRect/>
          </a:stretch>
        </p:blipFill>
        <p:spPr>
          <a:xfrm>
            <a:off x="1281566" y="1711773"/>
            <a:ext cx="8094253" cy="4695840"/>
          </a:xfrm>
          <a:prstGeom prst="rect">
            <a:avLst/>
          </a:prstGeom>
        </p:spPr>
      </p:pic>
    </p:spTree>
    <p:extLst>
      <p:ext uri="{BB962C8B-B14F-4D97-AF65-F5344CB8AC3E}">
        <p14:creationId xmlns:p14="http://schemas.microsoft.com/office/powerpoint/2010/main" val="21559667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4</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all customers of the bank who have an account but not a loan.</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Results the name of authors who has written books but not articles.</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351682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264819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4</a:t>
            </a:r>
          </a:p>
          <a:p>
            <a:pPr lvl="1" algn="just">
              <a:buClr>
                <a:schemeClr val="tx1"/>
              </a:buClr>
              <a:buSzPct val="71000"/>
            </a:pPr>
            <a:r>
              <a:rPr lang="en-US" sz="2400" i="0" dirty="0">
                <a:solidFill>
                  <a:srgbClr val="222222"/>
                </a:solidFill>
                <a:effectLst/>
                <a:latin typeface="arial" panose="020B0604020202020204" pitchFamily="34" charset="0"/>
              </a:rPr>
              <a:t>1.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(depositor) </a:t>
            </a:r>
            <a:r>
              <a:rPr lang="en-US" sz="2400" dirty="0">
                <a:solidFill>
                  <a:srgbClr val="222222"/>
                </a:solidFill>
                <a:latin typeface="arial" panose="020B0604020202020204" pitchFamily="34" charset="0"/>
              </a:rPr>
              <a:t>-</a:t>
            </a:r>
            <a:r>
              <a:rPr lang="en-US" sz="2400" i="0" dirty="0">
                <a:solidFill>
                  <a:srgbClr val="222222"/>
                </a:solidFill>
                <a:effectLst/>
                <a:latin typeface="arial" panose="020B0604020202020204" pitchFamily="34" charset="0"/>
              </a:rPr>
              <a:t>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(borrower)</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dirty="0">
                <a:solidFill>
                  <a:srgbClr val="222222"/>
                </a:solidFill>
                <a:latin typeface="arial" panose="020B0604020202020204" pitchFamily="34" charset="0"/>
              </a:rPr>
              <a:t>2. </a:t>
            </a: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(Books) - 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7149667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Cartesian Product operation(</a:t>
            </a:r>
            <a:r>
              <a:rPr lang="en-US" sz="2800" b="1" i="0" dirty="0">
                <a:solidFill>
                  <a:srgbClr val="222222"/>
                </a:solidFill>
                <a:effectLst/>
                <a:latin typeface="arial" panose="020B0604020202020204" pitchFamily="34" charset="0"/>
                <a:sym typeface="Symbol" panose="05050102010706020507" pitchFamily="18" charset="2"/>
              </a:rPr>
              <a:t> </a:t>
            </a:r>
            <a:r>
              <a:rPr lang="en-US" sz="2800" b="1" dirty="0">
                <a:solidFill>
                  <a:srgbClr val="222222"/>
                </a:solidFill>
                <a:latin typeface="arial" panose="020B0604020202020204" pitchFamily="34" charset="0"/>
                <a:sym typeface="Symbol" panose="05050102010706020507" pitchFamily="18" charset="2"/>
              </a:rPr>
              <a:t>x</a:t>
            </a:r>
            <a:r>
              <a:rPr lang="en-US" sz="2800" b="1" i="0" dirty="0">
                <a:solidFill>
                  <a:srgbClr val="222222"/>
                </a:solidFill>
                <a:effectLst/>
                <a:latin typeface="arial" panose="020B0604020202020204" pitchFamily="34" charset="0"/>
                <a:sym typeface="Symbol" panose="05050102010706020507" pitchFamily="18" charset="2"/>
              </a:rPr>
              <a:t> </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1D7DF7D5-7164-4D02-9578-35674CA152C1}"/>
              </a:ext>
            </a:extLst>
          </p:cNvPr>
          <p:cNvPicPr>
            <a:picLocks noChangeAspect="1"/>
          </p:cNvPicPr>
          <p:nvPr/>
        </p:nvPicPr>
        <p:blipFill>
          <a:blip r:embed="rId3"/>
          <a:stretch>
            <a:fillRect/>
          </a:stretch>
        </p:blipFill>
        <p:spPr>
          <a:xfrm>
            <a:off x="1281567" y="1577009"/>
            <a:ext cx="7943776" cy="4913802"/>
          </a:xfrm>
          <a:prstGeom prst="rect">
            <a:avLst/>
          </a:prstGeom>
        </p:spPr>
      </p:pic>
    </p:spTree>
    <p:extLst>
      <p:ext uri="{BB962C8B-B14F-4D97-AF65-F5344CB8AC3E}">
        <p14:creationId xmlns:p14="http://schemas.microsoft.com/office/powerpoint/2010/main" val="34349413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Cartesian product operation Example</a:t>
            </a:r>
          </a:p>
        </p:txBody>
      </p:sp>
      <p:pic>
        <p:nvPicPr>
          <p:cNvPr id="54" name="Picture 53">
            <a:extLst>
              <a:ext uri="{FF2B5EF4-FFF2-40B4-BE49-F238E27FC236}">
                <a16:creationId xmlns:a16="http://schemas.microsoft.com/office/drawing/2014/main" xmlns="" id="{08CD62A9-2BD9-45B5-AC2B-285D92825E95}"/>
              </a:ext>
            </a:extLst>
          </p:cNvPr>
          <p:cNvPicPr>
            <a:picLocks noChangeAspect="1"/>
          </p:cNvPicPr>
          <p:nvPr/>
        </p:nvPicPr>
        <p:blipFill>
          <a:blip r:embed="rId3"/>
          <a:stretch>
            <a:fillRect/>
          </a:stretch>
        </p:blipFill>
        <p:spPr>
          <a:xfrm>
            <a:off x="1580411" y="1577009"/>
            <a:ext cx="7096359" cy="4969565"/>
          </a:xfrm>
          <a:prstGeom prst="rect">
            <a:avLst/>
          </a:prstGeom>
        </p:spPr>
      </p:pic>
    </p:spTree>
    <p:extLst>
      <p:ext uri="{BB962C8B-B14F-4D97-AF65-F5344CB8AC3E}">
        <p14:creationId xmlns:p14="http://schemas.microsoft.com/office/powerpoint/2010/main" val="2229418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5</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Select all books and articles written by William.</a:t>
            </a:r>
          </a:p>
        </p:txBody>
      </p:sp>
    </p:spTree>
    <p:extLst>
      <p:ext uri="{BB962C8B-B14F-4D97-AF65-F5344CB8AC3E}">
        <p14:creationId xmlns:p14="http://schemas.microsoft.com/office/powerpoint/2010/main" val="852949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1468749"/>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5</a:t>
            </a:r>
          </a:p>
          <a:p>
            <a:pPr lvl="1" algn="just">
              <a:buClr>
                <a:schemeClr val="tx1"/>
              </a:buClr>
              <a:buSzPct val="71000"/>
            </a:pPr>
            <a:r>
              <a:rPr lang="en-US" sz="2400" dirty="0">
                <a:solidFill>
                  <a:srgbClr val="222222"/>
                </a:solidFill>
                <a:latin typeface="arial" panose="020B0604020202020204" pitchFamily="34" charset="0"/>
              </a:rPr>
              <a:t>1. </a:t>
            </a:r>
            <a:r>
              <a:rPr lang="en-US" sz="2800" i="0" dirty="0">
                <a:solidFill>
                  <a:srgbClr val="222222"/>
                </a:solidFill>
                <a:effectLst/>
                <a:latin typeface="arial" panose="020B0604020202020204" pitchFamily="34" charset="0"/>
              </a:rPr>
              <a:t>𝜎 </a:t>
            </a:r>
            <a:r>
              <a:rPr lang="en-US" sz="2800" baseline="-25000" dirty="0">
                <a:solidFill>
                  <a:srgbClr val="222222"/>
                </a:solidFill>
                <a:latin typeface="arial" panose="020B0604020202020204" pitchFamily="34" charset="0"/>
              </a:rPr>
              <a:t>author = “William”</a:t>
            </a:r>
            <a:r>
              <a:rPr lang="en-US" sz="2800" i="0" dirty="0">
                <a:solidFill>
                  <a:srgbClr val="222222"/>
                </a:solidFill>
                <a:effectLst/>
                <a:latin typeface="arial" panose="020B0604020202020204" pitchFamily="34" charset="0"/>
              </a:rPr>
              <a:t>(Books x 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18669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rgbClr val="222222"/>
                </a:solidFill>
                <a:latin typeface="arial" panose="020B0604020202020204" pitchFamily="34" charset="0"/>
              </a:rPr>
              <a:t>Relational Model Terminology</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Cardinality: </a:t>
            </a:r>
            <a:r>
              <a:rPr lang="en-US" sz="2800" i="0" dirty="0">
                <a:solidFill>
                  <a:srgbClr val="222222"/>
                </a:solidFill>
                <a:effectLst/>
                <a:latin typeface="arial" panose="020B0604020202020204" pitchFamily="34" charset="0"/>
              </a:rPr>
              <a:t>Total number of rows present in the Table.</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Column: </a:t>
            </a:r>
            <a:r>
              <a:rPr lang="en-US" sz="2800" i="0" dirty="0">
                <a:solidFill>
                  <a:srgbClr val="222222"/>
                </a:solidFill>
                <a:effectLst/>
                <a:latin typeface="arial" panose="020B0604020202020204" pitchFamily="34" charset="0"/>
              </a:rPr>
              <a:t>The column represents the set of values for a specific attribute.</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Relation instance: </a:t>
            </a:r>
            <a:r>
              <a:rPr lang="en-US" sz="2800" i="0" dirty="0">
                <a:solidFill>
                  <a:srgbClr val="222222"/>
                </a:solidFill>
                <a:effectLst/>
                <a:latin typeface="arial" panose="020B0604020202020204" pitchFamily="34" charset="0"/>
              </a:rPr>
              <a:t>Relation instance is a finite set of tuples in the RDBMS system. Relation instances never have duplicate tuples.</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Relation key: </a:t>
            </a:r>
            <a:r>
              <a:rPr lang="en-US" sz="2800" i="0" dirty="0">
                <a:solidFill>
                  <a:srgbClr val="222222"/>
                </a:solidFill>
                <a:effectLst/>
                <a:latin typeface="arial" panose="020B0604020202020204" pitchFamily="34" charset="0"/>
              </a:rPr>
              <a:t>Every row has one, two or multiple attributes, which is called relation key.</a:t>
            </a:r>
          </a:p>
          <a:p>
            <a:pPr marL="457200" indent="-457200" algn="just">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Attribute domain: </a:t>
            </a:r>
            <a:r>
              <a:rPr lang="en-US" sz="2800" i="0" dirty="0">
                <a:solidFill>
                  <a:srgbClr val="222222"/>
                </a:solidFill>
                <a:effectLst/>
                <a:latin typeface="arial" panose="020B0604020202020204" pitchFamily="34" charset="0"/>
              </a:rPr>
              <a:t>Every attribute has some pre-defined value and scope which is known as attribute domain</a:t>
            </a:r>
            <a:endParaRPr lang="en-US" sz="2600" dirty="0">
              <a:solidFill>
                <a:schemeClr val="tx1"/>
              </a:solidFill>
            </a:endParaRPr>
          </a:p>
        </p:txBody>
      </p:sp>
    </p:spTree>
    <p:extLst>
      <p:ext uri="{BB962C8B-B14F-4D97-AF65-F5344CB8AC3E}">
        <p14:creationId xmlns:p14="http://schemas.microsoft.com/office/powerpoint/2010/main" val="23457057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Rename operation(</a:t>
            </a:r>
            <a:r>
              <a:rPr lang="en-US" sz="2800" b="1" i="0" dirty="0">
                <a:solidFill>
                  <a:srgbClr val="222222"/>
                </a:solidFill>
                <a:effectLst/>
                <a:latin typeface="arial" panose="020B0604020202020204" pitchFamily="34" charset="0"/>
                <a:sym typeface="Symbol" panose="05050102010706020507" pitchFamily="18" charset="2"/>
              </a:rPr>
              <a:t> </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a16="http://schemas.microsoft.com/office/drawing/2014/main" xmlns="" id="{E16CC5B0-D8B3-49B6-A741-387C8937B751}"/>
              </a:ext>
            </a:extLst>
          </p:cNvPr>
          <p:cNvPicPr>
            <a:picLocks noChangeAspect="1"/>
          </p:cNvPicPr>
          <p:nvPr/>
        </p:nvPicPr>
        <p:blipFill>
          <a:blip r:embed="rId3"/>
          <a:stretch>
            <a:fillRect/>
          </a:stretch>
        </p:blipFill>
        <p:spPr>
          <a:xfrm>
            <a:off x="1281567" y="1467309"/>
            <a:ext cx="8094254" cy="4913802"/>
          </a:xfrm>
          <a:prstGeom prst="rect">
            <a:avLst/>
          </a:prstGeom>
        </p:spPr>
      </p:pic>
      <p:pic>
        <p:nvPicPr>
          <p:cNvPr id="11" name="Picture 10">
            <a:extLst>
              <a:ext uri="{FF2B5EF4-FFF2-40B4-BE49-F238E27FC236}">
                <a16:creationId xmlns:a16="http://schemas.microsoft.com/office/drawing/2014/main" xmlns="" id="{C4379630-5676-481D-8440-383F0019FC67}"/>
              </a:ext>
            </a:extLst>
          </p:cNvPr>
          <p:cNvPicPr>
            <a:picLocks noChangeAspect="1"/>
          </p:cNvPicPr>
          <p:nvPr/>
        </p:nvPicPr>
        <p:blipFill>
          <a:blip r:embed="rId4"/>
          <a:stretch>
            <a:fillRect/>
          </a:stretch>
        </p:blipFill>
        <p:spPr>
          <a:xfrm>
            <a:off x="3762491" y="4548478"/>
            <a:ext cx="2069592" cy="411480"/>
          </a:xfrm>
          <a:prstGeom prst="rect">
            <a:avLst/>
          </a:prstGeom>
        </p:spPr>
      </p:pic>
    </p:spTree>
    <p:extLst>
      <p:ext uri="{BB962C8B-B14F-4D97-AF65-F5344CB8AC3E}">
        <p14:creationId xmlns:p14="http://schemas.microsoft.com/office/powerpoint/2010/main" val="28713346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6</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Rename Name in the relation Student to </a:t>
            </a:r>
            <a:r>
              <a:rPr lang="en-US" sz="2600" dirty="0" err="1">
                <a:solidFill>
                  <a:srgbClr val="222222"/>
                </a:solidFill>
                <a:latin typeface="arial" panose="020B0604020202020204" pitchFamily="34" charset="0"/>
              </a:rPr>
              <a:t>SName</a:t>
            </a:r>
            <a:r>
              <a:rPr lang="en-US" sz="2600" dirty="0">
                <a:solidFill>
                  <a:srgbClr val="222222"/>
                </a:solidFill>
                <a:latin typeface="arial" panose="020B0604020202020204" pitchFamily="34" charset="0"/>
              </a:rPr>
              <a:t>.</a:t>
            </a:r>
          </a:p>
        </p:txBody>
      </p:sp>
    </p:spTree>
    <p:extLst>
      <p:ext uri="{BB962C8B-B14F-4D97-AF65-F5344CB8AC3E}">
        <p14:creationId xmlns:p14="http://schemas.microsoft.com/office/powerpoint/2010/main" val="38969894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2356644"/>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6</a:t>
            </a:r>
          </a:p>
          <a:p>
            <a:pPr lvl="1" algn="just">
              <a:buClr>
                <a:schemeClr val="tx1"/>
              </a:buClr>
              <a:buSzPct val="71000"/>
            </a:pPr>
            <a:r>
              <a:rPr lang="en-US" sz="2400" dirty="0">
                <a:solidFill>
                  <a:srgbClr val="222222"/>
                </a:solidFill>
                <a:latin typeface="arial" panose="020B0604020202020204" pitchFamily="34" charset="0"/>
              </a:rPr>
              <a:t>1. </a:t>
            </a:r>
            <a:r>
              <a:rPr lang="en-US" sz="2800" i="0" dirty="0">
                <a:solidFill>
                  <a:srgbClr val="222222"/>
                </a:solidFill>
                <a:effectLst/>
                <a:latin typeface="arial" panose="020B0604020202020204" pitchFamily="34" charset="0"/>
                <a:sym typeface="Symbol" panose="05050102010706020507" pitchFamily="18" charset="2"/>
              </a:rPr>
              <a:t></a:t>
            </a:r>
            <a:r>
              <a:rPr lang="en-US" sz="2800" b="1" i="0" dirty="0">
                <a:solidFill>
                  <a:srgbClr val="222222"/>
                </a:solidFill>
                <a:effectLst/>
                <a:latin typeface="arial" panose="020B0604020202020204" pitchFamily="34" charset="0"/>
                <a:sym typeface="Symbol" panose="05050102010706020507" pitchFamily="18" charset="2"/>
              </a:rPr>
              <a:t> </a:t>
            </a:r>
            <a:r>
              <a:rPr lang="en-US" sz="2800" i="0" baseline="-25000" dirty="0">
                <a:solidFill>
                  <a:srgbClr val="222222"/>
                </a:solidFill>
                <a:effectLst/>
                <a:latin typeface="arial" panose="020B0604020202020204" pitchFamily="34" charset="0"/>
                <a:sym typeface="Symbol" panose="05050102010706020507" pitchFamily="18" charset="2"/>
              </a:rPr>
              <a:t>Studen</a:t>
            </a:r>
            <a:r>
              <a:rPr lang="en-US" sz="2800" baseline="-25000" dirty="0">
                <a:solidFill>
                  <a:srgbClr val="222222"/>
                </a:solidFill>
                <a:latin typeface="arial" panose="020B0604020202020204" pitchFamily="34" charset="0"/>
                <a:sym typeface="Symbol" panose="05050102010706020507" pitchFamily="18" charset="2"/>
              </a:rPr>
              <a:t>t (</a:t>
            </a:r>
            <a:r>
              <a:rPr lang="en-US" sz="2800" baseline="-25000" dirty="0" err="1">
                <a:solidFill>
                  <a:srgbClr val="222222"/>
                </a:solidFill>
                <a:latin typeface="arial" panose="020B0604020202020204" pitchFamily="34" charset="0"/>
                <a:sym typeface="Symbol" panose="05050102010706020507" pitchFamily="18" charset="2"/>
              </a:rPr>
              <a:t>Rollno</a:t>
            </a:r>
            <a:r>
              <a:rPr lang="en-US" sz="2800" baseline="-25000" dirty="0">
                <a:solidFill>
                  <a:srgbClr val="222222"/>
                </a:solidFill>
                <a:latin typeface="arial" panose="020B0604020202020204" pitchFamily="34" charset="0"/>
                <a:sym typeface="Symbol" panose="05050102010706020507" pitchFamily="18" charset="2"/>
              </a:rPr>
              <a:t>, </a:t>
            </a:r>
            <a:r>
              <a:rPr lang="en-US" sz="2800" baseline="-25000" dirty="0" err="1">
                <a:solidFill>
                  <a:srgbClr val="222222"/>
                </a:solidFill>
                <a:latin typeface="arial" panose="020B0604020202020204" pitchFamily="34" charset="0"/>
                <a:sym typeface="Symbol" panose="05050102010706020507" pitchFamily="18" charset="2"/>
              </a:rPr>
              <a:t>SName</a:t>
            </a:r>
            <a:r>
              <a:rPr lang="en-US" sz="2800" baseline="-25000" dirty="0">
                <a:solidFill>
                  <a:srgbClr val="222222"/>
                </a:solidFill>
                <a:latin typeface="arial" panose="020B0604020202020204" pitchFamily="34" charset="0"/>
                <a:sym typeface="Symbol" panose="05050102010706020507" pitchFamily="18" charset="2"/>
              </a:rPr>
              <a:t>, Address)</a:t>
            </a:r>
            <a:r>
              <a:rPr lang="en-US" sz="2800" i="0" dirty="0">
                <a:solidFill>
                  <a:srgbClr val="222222"/>
                </a:solidFill>
                <a:effectLst/>
                <a:latin typeface="arial" panose="020B0604020202020204" pitchFamily="34" charset="0"/>
              </a:rPr>
              <a:t>(Student)</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100107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Assume the following relations: </a:t>
            </a:r>
          </a:p>
          <a:p>
            <a:pPr algn="just">
              <a:buClr>
                <a:schemeClr val="tx1"/>
              </a:buClr>
              <a:buSzPct val="71000"/>
            </a:pPr>
            <a:r>
              <a:rPr lang="en-US" sz="2800" dirty="0">
                <a:solidFill>
                  <a:srgbClr val="222222"/>
                </a:solidFill>
                <a:latin typeface="Consolas" panose="020B0609020204030204" pitchFamily="49" charset="0"/>
              </a:rPr>
              <a:t>BOOKS (</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Title, Publisher, Year)</a:t>
            </a:r>
          </a:p>
          <a:p>
            <a:pPr algn="just">
              <a:buClr>
                <a:schemeClr val="tx1"/>
              </a:buClr>
              <a:buSzPct val="71000"/>
            </a:pPr>
            <a:r>
              <a:rPr lang="en-US" sz="2800" dirty="0">
                <a:solidFill>
                  <a:srgbClr val="222222"/>
                </a:solidFill>
                <a:latin typeface="Consolas" panose="020B0609020204030204" pitchFamily="49" charset="0"/>
              </a:rPr>
              <a:t>STUDENT(</a:t>
            </a:r>
            <a:r>
              <a:rPr lang="en-US" sz="2800" dirty="0" err="1">
                <a:solidFill>
                  <a:srgbClr val="222222"/>
                </a:solidFill>
                <a:latin typeface="Consolas" panose="020B0609020204030204" pitchFamily="49" charset="0"/>
              </a:rPr>
              <a:t>StdID</a:t>
            </a:r>
            <a:r>
              <a:rPr lang="en-US" sz="2800" dirty="0">
                <a:solidFill>
                  <a:srgbClr val="222222"/>
                </a:solidFill>
                <a:latin typeface="Consolas" panose="020B0609020204030204" pitchFamily="49" charset="0"/>
              </a:rPr>
              <a:t>, </a:t>
            </a:r>
            <a:r>
              <a:rPr lang="en-US" sz="2800" dirty="0" err="1">
                <a:solidFill>
                  <a:srgbClr val="222222"/>
                </a:solidFill>
                <a:latin typeface="Consolas" panose="020B0609020204030204" pitchFamily="49" charset="0"/>
              </a:rPr>
              <a:t>StName</a:t>
            </a:r>
            <a:r>
              <a:rPr lang="en-US" sz="2800" dirty="0">
                <a:solidFill>
                  <a:srgbClr val="222222"/>
                </a:solidFill>
                <a:latin typeface="Consolas" panose="020B0609020204030204" pitchFamily="49" charset="0"/>
              </a:rPr>
              <a:t>, Major, Age)</a:t>
            </a:r>
          </a:p>
          <a:p>
            <a:pPr algn="just">
              <a:buClr>
                <a:schemeClr val="tx1"/>
              </a:buClr>
              <a:buSzPct val="71000"/>
            </a:pPr>
            <a:r>
              <a:rPr lang="en-US" sz="2800" dirty="0">
                <a:solidFill>
                  <a:srgbClr val="222222"/>
                </a:solidFill>
                <a:latin typeface="Consolas" panose="020B0609020204030204" pitchFamily="49" charset="0"/>
              </a:rPr>
              <a:t>AUTHORS(</a:t>
            </a:r>
            <a:r>
              <a:rPr lang="en-US" sz="2800" dirty="0" err="1">
                <a:solidFill>
                  <a:srgbClr val="222222"/>
                </a:solidFill>
                <a:latin typeface="Consolas" panose="020B0609020204030204" pitchFamily="49" charset="0"/>
              </a:rPr>
              <a:t>AName</a:t>
            </a:r>
            <a:r>
              <a:rPr lang="en-US" sz="2800" dirty="0">
                <a:solidFill>
                  <a:srgbClr val="222222"/>
                </a:solidFill>
                <a:latin typeface="Consolas" panose="020B0609020204030204" pitchFamily="49" charset="0"/>
              </a:rPr>
              <a:t>, Address)</a:t>
            </a:r>
          </a:p>
          <a:p>
            <a:pPr algn="just">
              <a:buClr>
                <a:schemeClr val="tx1"/>
              </a:buClr>
              <a:buSzPct val="71000"/>
            </a:pPr>
            <a:r>
              <a:rPr lang="en-US" sz="2800" dirty="0">
                <a:solidFill>
                  <a:srgbClr val="222222"/>
                </a:solidFill>
                <a:latin typeface="Consolas" panose="020B0609020204030204" pitchFamily="49" charset="0"/>
              </a:rPr>
              <a:t>BORROWS(</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a:t>
            </a:r>
            <a:r>
              <a:rPr lang="en-US" sz="2800" dirty="0" err="1">
                <a:solidFill>
                  <a:srgbClr val="222222"/>
                </a:solidFill>
                <a:latin typeface="Consolas" panose="020B0609020204030204" pitchFamily="49" charset="0"/>
              </a:rPr>
              <a:t>StdID</a:t>
            </a:r>
            <a:r>
              <a:rPr lang="en-US" sz="2800" dirty="0">
                <a:solidFill>
                  <a:srgbClr val="222222"/>
                </a:solidFill>
                <a:latin typeface="Consolas" panose="020B0609020204030204" pitchFamily="49" charset="0"/>
              </a:rPr>
              <a:t>, Date)</a:t>
            </a:r>
          </a:p>
          <a:p>
            <a:pPr algn="just">
              <a:buClr>
                <a:schemeClr val="tx1"/>
              </a:buClr>
              <a:buSzPct val="71000"/>
            </a:pPr>
            <a:r>
              <a:rPr lang="en-US" sz="2800" dirty="0">
                <a:solidFill>
                  <a:srgbClr val="222222"/>
                </a:solidFill>
                <a:latin typeface="Consolas" panose="020B0609020204030204" pitchFamily="49" charset="0"/>
              </a:rPr>
              <a:t>HAS-WRITTEN(</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a:t>
            </a:r>
            <a:r>
              <a:rPr lang="en-US" sz="2800" dirty="0" err="1">
                <a:solidFill>
                  <a:srgbClr val="222222"/>
                </a:solidFill>
                <a:latin typeface="Consolas" panose="020B0609020204030204" pitchFamily="49" charset="0"/>
              </a:rPr>
              <a:t>AName</a:t>
            </a:r>
            <a:r>
              <a:rPr lang="en-US" sz="2800" dirty="0">
                <a:solidFill>
                  <a:srgbClr val="222222"/>
                </a:solidFill>
                <a:latin typeface="Consolas" panose="020B0609020204030204" pitchFamily="49" charset="0"/>
              </a:rPr>
              <a:t>)</a:t>
            </a:r>
          </a:p>
          <a:p>
            <a:pPr algn="just">
              <a:buClr>
                <a:schemeClr val="tx1"/>
              </a:buClr>
              <a:buSzPct val="71000"/>
            </a:pPr>
            <a:r>
              <a:rPr lang="en-US" sz="2800" dirty="0">
                <a:solidFill>
                  <a:srgbClr val="222222"/>
                </a:solidFill>
                <a:latin typeface="Consolas" panose="020B0609020204030204" pitchFamily="49" charset="0"/>
              </a:rPr>
              <a:t>DESCRIBES(</a:t>
            </a:r>
            <a:r>
              <a:rPr lang="en-US" sz="2800" dirty="0" err="1">
                <a:solidFill>
                  <a:srgbClr val="222222"/>
                </a:solidFill>
                <a:latin typeface="Consolas" panose="020B0609020204030204" pitchFamily="49" charset="0"/>
              </a:rPr>
              <a:t>DocID</a:t>
            </a:r>
            <a:r>
              <a:rPr lang="en-US" sz="2800" dirty="0">
                <a:solidFill>
                  <a:srgbClr val="222222"/>
                </a:solidFill>
                <a:latin typeface="Consolas" panose="020B0609020204030204" pitchFamily="49" charset="0"/>
              </a:rPr>
              <a:t>, Keyword)</a:t>
            </a:r>
          </a:p>
        </p:txBody>
      </p:sp>
    </p:spTree>
    <p:extLst>
      <p:ext uri="{BB962C8B-B14F-4D97-AF65-F5344CB8AC3E}">
        <p14:creationId xmlns:p14="http://schemas.microsoft.com/office/powerpoint/2010/main" val="1317043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									   </a:t>
            </a:r>
            <a:r>
              <a:rPr lang="en-US" i="1" dirty="0">
                <a:solidFill>
                  <a:srgbClr val="FF0000"/>
                </a:solidFill>
                <a:latin typeface="arial" panose="020B0604020202020204" pitchFamily="34" charset="0"/>
              </a:rPr>
              <a:t>Contd.</a:t>
            </a:r>
            <a:endParaRPr lang="en-US"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514350" indent="-514350" algn="just">
              <a:buClr>
                <a:schemeClr val="tx1"/>
              </a:buClr>
              <a:buSzPct val="71000"/>
              <a:buFont typeface="Wingdings" panose="05000000000000000000" pitchFamily="2" charset="2"/>
              <a:buChar char="v"/>
            </a:pPr>
            <a:r>
              <a:rPr lang="en-US" sz="2800" dirty="0">
                <a:solidFill>
                  <a:srgbClr val="222222"/>
                </a:solidFill>
                <a:latin typeface="Times New Roman" panose="02020603050405020304" pitchFamily="18" charset="0"/>
                <a:cs typeface="Times New Roman" panose="02020603050405020304" pitchFamily="18" charset="0"/>
              </a:rPr>
              <a:t>Write Relational algebra statements for following:</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the year and title of each book.</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all the information about students whose major is CS.</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all students with books they can borrow.</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all books published by McGraw-Hill before 1990.</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the name of those authors who are living in Davis.</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List the name of students who are older than 30 and who are not studying CS.</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Rename </a:t>
            </a:r>
            <a:r>
              <a:rPr lang="en-US" sz="2800" dirty="0" err="1">
                <a:solidFill>
                  <a:srgbClr val="222222"/>
                </a:solidFill>
                <a:latin typeface="Times New Roman" panose="02020603050405020304" pitchFamily="18" charset="0"/>
                <a:cs typeface="Times New Roman" panose="02020603050405020304" pitchFamily="18" charset="0"/>
              </a:rPr>
              <a:t>AName</a:t>
            </a:r>
            <a:r>
              <a:rPr lang="en-US" sz="2800" dirty="0">
                <a:solidFill>
                  <a:srgbClr val="222222"/>
                </a:solidFill>
                <a:latin typeface="Times New Roman" panose="02020603050405020304" pitchFamily="18" charset="0"/>
                <a:cs typeface="Times New Roman" panose="02020603050405020304" pitchFamily="18" charset="0"/>
              </a:rPr>
              <a:t> in the Authors to Name.</a:t>
            </a:r>
          </a:p>
        </p:txBody>
      </p:sp>
    </p:spTree>
    <p:extLst>
      <p:ext uri="{BB962C8B-B14F-4D97-AF65-F5344CB8AC3E}">
        <p14:creationId xmlns:p14="http://schemas.microsoft.com/office/powerpoint/2010/main" val="1321045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Assignment</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Assume the following relations:</a:t>
            </a:r>
          </a:p>
          <a:p>
            <a:pPr algn="l">
              <a:buClr>
                <a:schemeClr val="tx1"/>
              </a:buClr>
              <a:buSzPct val="71000"/>
            </a:pPr>
            <a:r>
              <a:rPr lang="en-US" sz="2000" dirty="0">
                <a:solidFill>
                  <a:srgbClr val="222222"/>
                </a:solidFill>
                <a:latin typeface="Consolas" panose="020B0609020204030204" pitchFamily="49" charset="0"/>
              </a:rPr>
              <a:t>branch(</a:t>
            </a:r>
            <a:r>
              <a:rPr lang="en-US" sz="2000" dirty="0" err="1">
                <a:solidFill>
                  <a:srgbClr val="222222"/>
                </a:solidFill>
                <a:latin typeface="Consolas" panose="020B0609020204030204" pitchFamily="49" charset="0"/>
              </a:rPr>
              <a:t>branch_name,branch_city,assets</a:t>
            </a:r>
            <a:r>
              <a:rPr lang="en-US" sz="2000" dirty="0">
                <a:solidFill>
                  <a:srgbClr val="222222"/>
                </a:solidFill>
                <a:latin typeface="Consolas" panose="020B0609020204030204" pitchFamily="49" charset="0"/>
              </a:rPr>
              <a:t>)</a:t>
            </a:r>
          </a:p>
          <a:p>
            <a:pPr algn="l">
              <a:buClr>
                <a:schemeClr val="tx1"/>
              </a:buClr>
              <a:buSzPct val="71000"/>
            </a:pPr>
            <a:r>
              <a:rPr lang="en-US" sz="2000" dirty="0">
                <a:solidFill>
                  <a:srgbClr val="222222"/>
                </a:solidFill>
                <a:latin typeface="Consolas" panose="020B0609020204030204" pitchFamily="49" charset="0"/>
              </a:rPr>
              <a:t>customer(</a:t>
            </a:r>
            <a:r>
              <a:rPr lang="en-US" sz="2000" dirty="0" err="1">
                <a:solidFill>
                  <a:srgbClr val="222222"/>
                </a:solidFill>
                <a:latin typeface="Consolas" panose="020B0609020204030204" pitchFamily="49" charset="0"/>
              </a:rPr>
              <a:t>customer_name</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customer_street</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customer_city</a:t>
            </a:r>
            <a:r>
              <a:rPr lang="en-US" sz="2000" dirty="0">
                <a:solidFill>
                  <a:srgbClr val="222222"/>
                </a:solidFill>
                <a:latin typeface="Consolas" panose="020B0609020204030204" pitchFamily="49" charset="0"/>
              </a:rPr>
              <a:t>)</a:t>
            </a:r>
          </a:p>
          <a:p>
            <a:pPr algn="l">
              <a:buClr>
                <a:schemeClr val="tx1"/>
              </a:buClr>
              <a:buSzPct val="71000"/>
            </a:pPr>
            <a:r>
              <a:rPr lang="en-US" sz="2000" dirty="0">
                <a:solidFill>
                  <a:srgbClr val="222222"/>
                </a:solidFill>
                <a:latin typeface="Consolas" panose="020B0609020204030204" pitchFamily="49" charset="0"/>
              </a:rPr>
              <a:t>account(</a:t>
            </a:r>
            <a:r>
              <a:rPr lang="en-US" sz="2000" dirty="0" err="1">
                <a:solidFill>
                  <a:srgbClr val="222222"/>
                </a:solidFill>
                <a:latin typeface="Consolas" panose="020B0609020204030204" pitchFamily="49" charset="0"/>
              </a:rPr>
              <a:t>account_number</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branch_name</a:t>
            </a:r>
            <a:r>
              <a:rPr lang="en-US" sz="2000" dirty="0">
                <a:solidFill>
                  <a:srgbClr val="222222"/>
                </a:solidFill>
                <a:latin typeface="Consolas" panose="020B0609020204030204" pitchFamily="49" charset="0"/>
              </a:rPr>
              <a:t>, balance)</a:t>
            </a:r>
          </a:p>
          <a:p>
            <a:pPr algn="l">
              <a:buClr>
                <a:schemeClr val="tx1"/>
              </a:buClr>
              <a:buSzPct val="71000"/>
            </a:pPr>
            <a:r>
              <a:rPr lang="en-US" sz="2000" dirty="0">
                <a:solidFill>
                  <a:srgbClr val="222222"/>
                </a:solidFill>
                <a:latin typeface="Consolas" panose="020B0609020204030204" pitchFamily="49" charset="0"/>
              </a:rPr>
              <a:t>loan(</a:t>
            </a:r>
            <a:r>
              <a:rPr lang="en-US" sz="2000" dirty="0" err="1">
                <a:solidFill>
                  <a:srgbClr val="222222"/>
                </a:solidFill>
                <a:latin typeface="Consolas" panose="020B0609020204030204" pitchFamily="49" charset="0"/>
              </a:rPr>
              <a:t>loan_number</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branch_name</a:t>
            </a:r>
            <a:r>
              <a:rPr lang="en-US" sz="2000" dirty="0">
                <a:solidFill>
                  <a:srgbClr val="222222"/>
                </a:solidFill>
                <a:latin typeface="Consolas" panose="020B0609020204030204" pitchFamily="49" charset="0"/>
              </a:rPr>
              <a:t>, amount)</a:t>
            </a:r>
          </a:p>
          <a:p>
            <a:pPr algn="l">
              <a:buClr>
                <a:schemeClr val="tx1"/>
              </a:buClr>
              <a:buSzPct val="71000"/>
            </a:pPr>
            <a:r>
              <a:rPr lang="en-US" sz="2000" dirty="0">
                <a:solidFill>
                  <a:srgbClr val="222222"/>
                </a:solidFill>
                <a:latin typeface="Consolas" panose="020B0609020204030204" pitchFamily="49" charset="0"/>
              </a:rPr>
              <a:t>depositor(</a:t>
            </a:r>
            <a:r>
              <a:rPr lang="en-US" sz="2000" dirty="0" err="1">
                <a:solidFill>
                  <a:srgbClr val="222222"/>
                </a:solidFill>
                <a:latin typeface="Consolas" panose="020B0609020204030204" pitchFamily="49" charset="0"/>
              </a:rPr>
              <a:t>customer_name</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account_number</a:t>
            </a:r>
            <a:r>
              <a:rPr lang="en-US" sz="2000" dirty="0">
                <a:solidFill>
                  <a:srgbClr val="222222"/>
                </a:solidFill>
                <a:latin typeface="Consolas" panose="020B0609020204030204" pitchFamily="49" charset="0"/>
              </a:rPr>
              <a:t>)</a:t>
            </a:r>
          </a:p>
          <a:p>
            <a:pPr algn="l">
              <a:buClr>
                <a:schemeClr val="tx1"/>
              </a:buClr>
              <a:buSzPct val="71000"/>
            </a:pPr>
            <a:r>
              <a:rPr lang="en-US" sz="2000" dirty="0">
                <a:solidFill>
                  <a:srgbClr val="222222"/>
                </a:solidFill>
                <a:latin typeface="Consolas" panose="020B0609020204030204" pitchFamily="49" charset="0"/>
              </a:rPr>
              <a:t>borrower(</a:t>
            </a:r>
            <a:r>
              <a:rPr lang="en-US" sz="2000" dirty="0" err="1">
                <a:solidFill>
                  <a:srgbClr val="222222"/>
                </a:solidFill>
                <a:latin typeface="Consolas" panose="020B0609020204030204" pitchFamily="49" charset="0"/>
              </a:rPr>
              <a:t>customer_name</a:t>
            </a:r>
            <a:r>
              <a:rPr lang="en-US" sz="2000" dirty="0">
                <a:solidFill>
                  <a:srgbClr val="222222"/>
                </a:solidFill>
                <a:latin typeface="Consolas" panose="020B0609020204030204" pitchFamily="49" charset="0"/>
              </a:rPr>
              <a:t>, </a:t>
            </a:r>
            <a:r>
              <a:rPr lang="en-US" sz="2000" dirty="0" err="1">
                <a:solidFill>
                  <a:srgbClr val="222222"/>
                </a:solidFill>
                <a:latin typeface="Consolas" panose="020B0609020204030204" pitchFamily="49" charset="0"/>
              </a:rPr>
              <a:t>loan_number</a:t>
            </a:r>
            <a:r>
              <a:rPr lang="en-US" sz="28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19549537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Assignment 											</a:t>
            </a:r>
            <a:r>
              <a:rPr lang="en-US" sz="2000" i="1" dirty="0">
                <a:solidFill>
                  <a:srgbClr val="FF0000"/>
                </a:solidFill>
                <a:latin typeface="arial" panose="020B0604020202020204" pitchFamily="34" charset="0"/>
              </a:rPr>
              <a:t>contd.</a:t>
            </a:r>
            <a:endParaRPr lang="en-US" sz="2000" i="1" dirty="0">
              <a:solidFill>
                <a:srgbClr val="FF0000"/>
              </a:solidFill>
              <a:effectLst/>
              <a:latin typeface="arial" panose="020B0604020202020204" pitchFamily="34" charset="0"/>
            </a:endParaRPr>
          </a:p>
        </p:txBody>
      </p:sp>
      <p:sp>
        <p:nvSpPr>
          <p:cNvPr id="4" name="Subtitle 2">
            <a:extLst>
              <a:ext uri="{FF2B5EF4-FFF2-40B4-BE49-F238E27FC236}">
                <a16:creationId xmlns:a16="http://schemas.microsoft.com/office/drawing/2014/main" xmlns="" id="{50EA1F34-8564-4629-8123-7876AA29B068}"/>
              </a:ext>
            </a:extLst>
          </p:cNvPr>
          <p:cNvSpPr txBox="1">
            <a:spLocks/>
          </p:cNvSpPr>
          <p:nvPr/>
        </p:nvSpPr>
        <p:spPr>
          <a:xfrm>
            <a:off x="1281567" y="1711773"/>
            <a:ext cx="8094254" cy="4695840"/>
          </a:xfrm>
          <a:prstGeom prst="rect">
            <a:avLst/>
          </a:prstGeom>
        </p:spPr>
        <p:txBody>
          <a:bodyPr vert="horz" lIns="91440" tIns="45720" rIns="91440" bIns="45720" rtlCol="0" anchor="t">
            <a:normAutofit fontScale="92500"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514350" indent="-514350" algn="just">
              <a:buClr>
                <a:schemeClr val="tx1"/>
              </a:buClr>
              <a:buSzPct val="71000"/>
              <a:buFont typeface="Wingdings" panose="05000000000000000000" pitchFamily="2" charset="2"/>
              <a:buChar char="v"/>
            </a:pPr>
            <a:r>
              <a:rPr lang="en-US" sz="2800" dirty="0">
                <a:solidFill>
                  <a:srgbClr val="222222"/>
                </a:solidFill>
                <a:latin typeface="Times New Roman" panose="02020603050405020304" pitchFamily="18" charset="0"/>
                <a:cs typeface="Times New Roman" panose="02020603050405020304" pitchFamily="18" charset="0"/>
              </a:rPr>
              <a:t>Write Relational algebra statements for following:</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all loans of over $1200.</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loan number for each loan of an amount greater than $1200.</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names of all customers who have a loan, an account, or both, from the bank.</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names of all customers who have a loan at the </a:t>
            </a:r>
            <a:r>
              <a:rPr lang="en-US" sz="2800" dirty="0" err="1">
                <a:solidFill>
                  <a:srgbClr val="222222"/>
                </a:solidFill>
                <a:latin typeface="Times New Roman" panose="02020603050405020304" pitchFamily="18" charset="0"/>
                <a:cs typeface="Times New Roman" panose="02020603050405020304" pitchFamily="18" charset="0"/>
              </a:rPr>
              <a:t>Perryridge</a:t>
            </a:r>
            <a:r>
              <a:rPr lang="en-US" sz="2800" dirty="0">
                <a:solidFill>
                  <a:srgbClr val="222222"/>
                </a:solidFill>
                <a:latin typeface="Times New Roman" panose="02020603050405020304" pitchFamily="18" charset="0"/>
                <a:cs typeface="Times New Roman" panose="02020603050405020304" pitchFamily="18" charset="0"/>
              </a:rPr>
              <a:t> branch.</a:t>
            </a:r>
          </a:p>
          <a:p>
            <a:pPr marL="514350" indent="-514350" algn="just">
              <a:buClr>
                <a:schemeClr val="tx1"/>
              </a:buClr>
              <a:buSzPct val="71000"/>
              <a:buAutoNum type="arabicPeriod"/>
            </a:pPr>
            <a:r>
              <a:rPr lang="en-US" sz="2800" dirty="0">
                <a:solidFill>
                  <a:srgbClr val="222222"/>
                </a:solidFill>
                <a:latin typeface="Times New Roman" panose="02020603050405020304" pitchFamily="18" charset="0"/>
                <a:cs typeface="Times New Roman" panose="02020603050405020304" pitchFamily="18" charset="0"/>
              </a:rPr>
              <a:t>Find the names of all customers who have a loan at the  </a:t>
            </a:r>
            <a:r>
              <a:rPr lang="en-US" sz="2800" dirty="0" err="1">
                <a:solidFill>
                  <a:srgbClr val="222222"/>
                </a:solidFill>
                <a:latin typeface="Times New Roman" panose="02020603050405020304" pitchFamily="18" charset="0"/>
                <a:cs typeface="Times New Roman" panose="02020603050405020304" pitchFamily="18" charset="0"/>
              </a:rPr>
              <a:t>Perryridge</a:t>
            </a:r>
            <a:r>
              <a:rPr lang="en-US" sz="2800" dirty="0">
                <a:solidFill>
                  <a:srgbClr val="222222"/>
                </a:solidFill>
                <a:latin typeface="Times New Roman" panose="02020603050405020304" pitchFamily="18" charset="0"/>
                <a:cs typeface="Times New Roman" panose="02020603050405020304" pitchFamily="18" charset="0"/>
              </a:rPr>
              <a:t> branch but do not have an account at any branch of the bank.</a:t>
            </a: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a:p>
            <a:pPr marL="514350" indent="-514350" algn="just">
              <a:buClr>
                <a:schemeClr val="tx1"/>
              </a:buClr>
              <a:buSzPct val="71000"/>
              <a:buAutoNum type="arabicPeriod"/>
            </a:pPr>
            <a:endParaRPr lang="en-US" sz="28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7823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2630454"/>
          </a:xfrm>
        </p:spPr>
        <p:txBody>
          <a:bodyPr>
            <a:normAutofit lnSpcReduction="10000"/>
          </a:bodyPr>
          <a:lstStyle/>
          <a:p>
            <a:pPr algn="l">
              <a:buClr>
                <a:schemeClr val="tx1"/>
              </a:buClr>
              <a:buSzPct val="71000"/>
            </a:pPr>
            <a:r>
              <a:rPr lang="en-US" sz="2800" b="1" i="0" dirty="0">
                <a:solidFill>
                  <a:srgbClr val="222222"/>
                </a:solidFill>
                <a:effectLst/>
                <a:latin typeface="arial" panose="020B0604020202020204" pitchFamily="34" charset="0"/>
              </a:rPr>
              <a:t>Additional Operations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Set intersection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Natural join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Division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Assignment</a:t>
            </a:r>
          </a:p>
        </p:txBody>
      </p:sp>
    </p:spTree>
    <p:extLst>
      <p:ext uri="{BB962C8B-B14F-4D97-AF65-F5344CB8AC3E}">
        <p14:creationId xmlns:p14="http://schemas.microsoft.com/office/powerpoint/2010/main" val="18641325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Set Intersection </a:t>
            </a:r>
            <a:r>
              <a:rPr lang="en-US" sz="2800" b="1" i="0" dirty="0">
                <a:solidFill>
                  <a:srgbClr val="222222"/>
                </a:solidFill>
                <a:effectLst/>
                <a:latin typeface="arial" panose="020B0604020202020204" pitchFamily="34" charset="0"/>
              </a:rPr>
              <a:t>operation(</a:t>
            </a:r>
            <a:r>
              <a:rPr lang="en-US" altLang="en-US" sz="2800" b="1" dirty="0">
                <a:sym typeface="Symbol" panose="05050102010706020507" pitchFamily="18" charset="2"/>
              </a:rPr>
              <a:t></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a16="http://schemas.microsoft.com/office/drawing/2014/main" xmlns="" id="{C908FFB6-E71D-4C25-A7B8-927A61FE5833}"/>
              </a:ext>
            </a:extLst>
          </p:cNvPr>
          <p:cNvPicPr>
            <a:picLocks noChangeAspect="1"/>
          </p:cNvPicPr>
          <p:nvPr/>
        </p:nvPicPr>
        <p:blipFill>
          <a:blip r:embed="rId3"/>
          <a:stretch>
            <a:fillRect/>
          </a:stretch>
        </p:blipFill>
        <p:spPr>
          <a:xfrm>
            <a:off x="1281567" y="1556201"/>
            <a:ext cx="8094254" cy="4851412"/>
          </a:xfrm>
          <a:prstGeom prst="rect">
            <a:avLst/>
          </a:prstGeom>
        </p:spPr>
      </p:pic>
    </p:spTree>
    <p:extLst>
      <p:ext uri="{BB962C8B-B14F-4D97-AF65-F5344CB8AC3E}">
        <p14:creationId xmlns:p14="http://schemas.microsoft.com/office/powerpoint/2010/main" val="37484346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Set Intersection operation Example</a:t>
            </a:r>
          </a:p>
        </p:txBody>
      </p:sp>
      <p:pic>
        <p:nvPicPr>
          <p:cNvPr id="29" name="Picture 28">
            <a:extLst>
              <a:ext uri="{FF2B5EF4-FFF2-40B4-BE49-F238E27FC236}">
                <a16:creationId xmlns:a16="http://schemas.microsoft.com/office/drawing/2014/main" xmlns="" id="{BDEABB20-7BA4-4ACD-AF2E-F27CAEE59824}"/>
              </a:ext>
            </a:extLst>
          </p:cNvPr>
          <p:cNvPicPr>
            <a:picLocks noChangeAspect="1"/>
          </p:cNvPicPr>
          <p:nvPr/>
        </p:nvPicPr>
        <p:blipFill>
          <a:blip r:embed="rId3"/>
          <a:stretch>
            <a:fillRect/>
          </a:stretch>
        </p:blipFill>
        <p:spPr>
          <a:xfrm>
            <a:off x="1281567" y="1528065"/>
            <a:ext cx="8094254" cy="4913802"/>
          </a:xfrm>
          <a:prstGeom prst="rect">
            <a:avLst/>
          </a:prstGeom>
        </p:spPr>
      </p:pic>
    </p:spTree>
    <p:extLst>
      <p:ext uri="{BB962C8B-B14F-4D97-AF65-F5344CB8AC3E}">
        <p14:creationId xmlns:p14="http://schemas.microsoft.com/office/powerpoint/2010/main" val="255582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rgbClr val="222222"/>
                </a:solidFill>
                <a:latin typeface="arial" panose="020B0604020202020204" pitchFamily="34" charset="0"/>
              </a:rPr>
              <a:t>Relational Integrity Constraints</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Relational Integrity constraints in DBMS are referred to conditions which must be present for a valid relation.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These constraints are checked before performing an operation (insertion, deletion and updating) in database.</a:t>
            </a:r>
          </a:p>
          <a:p>
            <a:pPr marL="457200" indent="-457200" algn="just">
              <a:buClr>
                <a:schemeClr val="tx1"/>
              </a:buClr>
              <a:buSzPct val="71000"/>
              <a:buFont typeface="Wingdings" panose="05000000000000000000" pitchFamily="2" charset="2"/>
              <a:buChar char="v"/>
            </a:pPr>
            <a:r>
              <a:rPr lang="en-US" sz="2600" dirty="0">
                <a:solidFill>
                  <a:schemeClr val="tx1"/>
                </a:solidFill>
              </a:rPr>
              <a:t>Constraints on the Relational database management system is mostly divided into three main categories are:</a:t>
            </a:r>
          </a:p>
          <a:p>
            <a:pPr marL="1371577" lvl="2" indent="-457200" algn="just">
              <a:buClr>
                <a:schemeClr val="tx1"/>
              </a:buClr>
              <a:buSzPct val="71000"/>
              <a:buFont typeface="Wingdings" panose="05000000000000000000" pitchFamily="2" charset="2"/>
              <a:buChar char="Ø"/>
            </a:pPr>
            <a:r>
              <a:rPr lang="en-US" sz="2200" dirty="0">
                <a:solidFill>
                  <a:schemeClr val="tx1"/>
                </a:solidFill>
              </a:rPr>
              <a:t>Domain Constraints</a:t>
            </a:r>
          </a:p>
          <a:p>
            <a:pPr marL="1371577" lvl="2" indent="-457200" algn="just">
              <a:buClr>
                <a:schemeClr val="tx1"/>
              </a:buClr>
              <a:buSzPct val="71000"/>
              <a:buFont typeface="Wingdings" panose="05000000000000000000" pitchFamily="2" charset="2"/>
              <a:buChar char="Ø"/>
            </a:pPr>
            <a:r>
              <a:rPr lang="en-US" sz="2200" dirty="0">
                <a:solidFill>
                  <a:schemeClr val="tx1"/>
                </a:solidFill>
              </a:rPr>
              <a:t>Key Constraints</a:t>
            </a:r>
          </a:p>
          <a:p>
            <a:pPr marL="1371577" lvl="2" indent="-457200" algn="just">
              <a:buClr>
                <a:schemeClr val="tx1"/>
              </a:buClr>
              <a:buSzPct val="71000"/>
              <a:buFont typeface="Wingdings" panose="05000000000000000000" pitchFamily="2" charset="2"/>
              <a:buChar char="Ø"/>
            </a:pPr>
            <a:r>
              <a:rPr lang="en-US" sz="2200" dirty="0">
                <a:solidFill>
                  <a:schemeClr val="tx1"/>
                </a:solidFill>
              </a:rPr>
              <a:t>Referential Integrity Constraints</a:t>
            </a:r>
          </a:p>
        </p:txBody>
      </p:sp>
    </p:spTree>
    <p:extLst>
      <p:ext uri="{BB962C8B-B14F-4D97-AF65-F5344CB8AC3E}">
        <p14:creationId xmlns:p14="http://schemas.microsoft.com/office/powerpoint/2010/main" val="1090536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3"/>
            <a:ext cx="8094254" cy="1853062"/>
          </a:xfrm>
          <a:prstGeom prst="rect">
            <a:avLst/>
          </a:prstGeom>
        </p:spPr>
        <p:txBody>
          <a:bodyPr vert="horz" lIns="91440" tIns="45720" rIns="91440" bIns="45720" rtlCol="0" anchor="t">
            <a:normAutofit fontScale="92500" lnSpcReduction="2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7</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the names of all bank customers who have both an account and a loan.</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Projects the name of author who has written a book and an article .</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90022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7</a:t>
            </a:r>
          </a:p>
          <a:p>
            <a:pPr lvl="1" algn="just">
              <a:buClr>
                <a:schemeClr val="tx1"/>
              </a:buClr>
              <a:buSzPct val="71000"/>
            </a:pPr>
            <a:r>
              <a:rPr lang="en-US" sz="2400" i="0" dirty="0">
                <a:solidFill>
                  <a:srgbClr val="222222"/>
                </a:solidFill>
                <a:effectLst/>
                <a:latin typeface="arial" panose="020B0604020202020204" pitchFamily="34" charset="0"/>
              </a:rPr>
              <a:t>1.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(borrower) ∩ 𝜋</a:t>
            </a:r>
            <a:r>
              <a:rPr lang="en-US" sz="2400" i="0" baseline="-25000" dirty="0" err="1">
                <a:solidFill>
                  <a:srgbClr val="222222"/>
                </a:solidFill>
                <a:effectLst/>
                <a:latin typeface="arial" panose="020B0604020202020204" pitchFamily="34" charset="0"/>
              </a:rPr>
              <a:t>customer_name</a:t>
            </a:r>
            <a:r>
              <a:rPr lang="en-US" sz="2400" i="0" dirty="0">
                <a:solidFill>
                  <a:srgbClr val="222222"/>
                </a:solidFill>
                <a:effectLst/>
                <a:latin typeface="arial" panose="020B0604020202020204" pitchFamily="34" charset="0"/>
              </a:rPr>
              <a:t>(depositor)</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dirty="0">
                <a:solidFill>
                  <a:srgbClr val="222222"/>
                </a:solidFill>
                <a:latin typeface="arial" panose="020B0604020202020204" pitchFamily="34" charset="0"/>
              </a:rPr>
              <a:t>2. </a:t>
            </a:r>
            <a:r>
              <a:rPr lang="en-US" sz="2400" i="0" dirty="0">
                <a:solidFill>
                  <a:srgbClr val="222222"/>
                </a:solidFill>
                <a:effectLst/>
                <a:latin typeface="arial" panose="020B0604020202020204" pitchFamily="34" charset="0"/>
              </a:rPr>
              <a:t>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(Books) ∩ 𝜋</a:t>
            </a:r>
            <a:r>
              <a:rPr lang="en-US" sz="2400" baseline="-25000" dirty="0">
                <a:solidFill>
                  <a:srgbClr val="222222"/>
                </a:solidFill>
                <a:latin typeface="arial" panose="020B0604020202020204" pitchFamily="34" charset="0"/>
              </a:rPr>
              <a:t>author</a:t>
            </a:r>
            <a:r>
              <a:rPr lang="en-US" sz="2400" i="0" dirty="0">
                <a:solidFill>
                  <a:srgbClr val="222222"/>
                </a:solidFill>
                <a:effectLst/>
                <a:latin typeface="arial" panose="020B0604020202020204" pitchFamily="34" charset="0"/>
              </a:rPr>
              <a:t>(Articles)</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657529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Natural Join </a:t>
            </a:r>
            <a:r>
              <a:rPr lang="en-US" sz="2800" b="1" i="0" dirty="0">
                <a:solidFill>
                  <a:srgbClr val="222222"/>
                </a:solidFill>
                <a:effectLst/>
                <a:latin typeface="arial" panose="020B0604020202020204" pitchFamily="34" charset="0"/>
              </a:rPr>
              <a:t>operation(⋈)</a:t>
            </a:r>
            <a:endParaRPr lang="en-US" sz="2800" i="0" dirty="0">
              <a:solidFill>
                <a:srgbClr val="222222"/>
              </a:solidFill>
              <a:effectLst/>
              <a:latin typeface="arial" panose="020B0604020202020204" pitchFamily="34" charset="0"/>
            </a:endParaRPr>
          </a:p>
        </p:txBody>
      </p:sp>
      <p:pic>
        <p:nvPicPr>
          <p:cNvPr id="11" name="Picture 10">
            <a:extLst>
              <a:ext uri="{FF2B5EF4-FFF2-40B4-BE49-F238E27FC236}">
                <a16:creationId xmlns:a16="http://schemas.microsoft.com/office/drawing/2014/main" xmlns="" id="{28A1CF06-F0C0-433A-A417-9C5B8D9B1379}"/>
              </a:ext>
            </a:extLst>
          </p:cNvPr>
          <p:cNvPicPr>
            <a:picLocks noChangeAspect="1"/>
          </p:cNvPicPr>
          <p:nvPr/>
        </p:nvPicPr>
        <p:blipFill>
          <a:blip r:embed="rId3"/>
          <a:stretch>
            <a:fillRect/>
          </a:stretch>
        </p:blipFill>
        <p:spPr>
          <a:xfrm>
            <a:off x="1281567" y="1577009"/>
            <a:ext cx="8094254" cy="5071912"/>
          </a:xfrm>
          <a:prstGeom prst="rect">
            <a:avLst/>
          </a:prstGeom>
        </p:spPr>
      </p:pic>
    </p:spTree>
    <p:extLst>
      <p:ext uri="{BB962C8B-B14F-4D97-AF65-F5344CB8AC3E}">
        <p14:creationId xmlns:p14="http://schemas.microsoft.com/office/powerpoint/2010/main" val="20519112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Natural Join </a:t>
            </a:r>
            <a:r>
              <a:rPr lang="en-US" sz="2800" b="1" i="0" dirty="0">
                <a:solidFill>
                  <a:srgbClr val="222222"/>
                </a:solidFill>
                <a:effectLst/>
                <a:latin typeface="arial" panose="020B0604020202020204" pitchFamily="34" charset="0"/>
              </a:rPr>
              <a:t>operation(⋈) Example</a:t>
            </a:r>
            <a:endParaRPr lang="en-US" sz="2800" i="0" dirty="0">
              <a:solidFill>
                <a:srgbClr val="222222"/>
              </a:solidFill>
              <a:effectLst/>
              <a:latin typeface="arial" panose="020B0604020202020204" pitchFamily="34" charset="0"/>
            </a:endParaRPr>
          </a:p>
        </p:txBody>
      </p:sp>
      <p:pic>
        <p:nvPicPr>
          <p:cNvPr id="37" name="Picture 36">
            <a:extLst>
              <a:ext uri="{FF2B5EF4-FFF2-40B4-BE49-F238E27FC236}">
                <a16:creationId xmlns:a16="http://schemas.microsoft.com/office/drawing/2014/main" xmlns="" id="{2D7FC222-105D-4C82-AC2B-4AC3CBB6689E}"/>
              </a:ext>
            </a:extLst>
          </p:cNvPr>
          <p:cNvPicPr>
            <a:picLocks noChangeAspect="1"/>
          </p:cNvPicPr>
          <p:nvPr/>
        </p:nvPicPr>
        <p:blipFill>
          <a:blip r:embed="rId3"/>
          <a:stretch>
            <a:fillRect/>
          </a:stretch>
        </p:blipFill>
        <p:spPr>
          <a:xfrm>
            <a:off x="1281567" y="1486958"/>
            <a:ext cx="8094254" cy="5026384"/>
          </a:xfrm>
          <a:prstGeom prst="rect">
            <a:avLst/>
          </a:prstGeom>
        </p:spPr>
      </p:pic>
    </p:spTree>
    <p:extLst>
      <p:ext uri="{BB962C8B-B14F-4D97-AF65-F5344CB8AC3E}">
        <p14:creationId xmlns:p14="http://schemas.microsoft.com/office/powerpoint/2010/main" val="38127159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Division </a:t>
            </a:r>
            <a:r>
              <a:rPr lang="en-US" sz="2800" b="1" i="0" dirty="0">
                <a:solidFill>
                  <a:srgbClr val="222222"/>
                </a:solidFill>
                <a:effectLst/>
                <a:latin typeface="arial" panose="020B0604020202020204" pitchFamily="34" charset="0"/>
              </a:rPr>
              <a:t>operation(÷)</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A2FC4774-EC21-4603-90BD-799A29962197}"/>
              </a:ext>
            </a:extLst>
          </p:cNvPr>
          <p:cNvPicPr>
            <a:picLocks noChangeAspect="1"/>
          </p:cNvPicPr>
          <p:nvPr/>
        </p:nvPicPr>
        <p:blipFill>
          <a:blip r:embed="rId3"/>
          <a:stretch>
            <a:fillRect/>
          </a:stretch>
        </p:blipFill>
        <p:spPr>
          <a:xfrm>
            <a:off x="1281567" y="1577009"/>
            <a:ext cx="8094254" cy="4944285"/>
          </a:xfrm>
          <a:prstGeom prst="rect">
            <a:avLst/>
          </a:prstGeom>
        </p:spPr>
      </p:pic>
      <p:sp>
        <p:nvSpPr>
          <p:cNvPr id="7" name="Text Box 4">
            <a:extLst>
              <a:ext uri="{FF2B5EF4-FFF2-40B4-BE49-F238E27FC236}">
                <a16:creationId xmlns:a16="http://schemas.microsoft.com/office/drawing/2014/main" xmlns="" id="{116376D7-B5CE-438E-95C9-7A5DC617A74A}"/>
              </a:ext>
            </a:extLst>
          </p:cNvPr>
          <p:cNvSpPr txBox="1">
            <a:spLocks noChangeArrowheads="1"/>
          </p:cNvSpPr>
          <p:nvPr/>
        </p:nvSpPr>
        <p:spPr bwMode="auto">
          <a:xfrm>
            <a:off x="2970628" y="1226258"/>
            <a:ext cx="969963" cy="8223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r </a:t>
            </a:r>
            <a:r>
              <a:rPr lang="en-US" altLang="en-US" sz="2400" dirty="0">
                <a:latin typeface="Times New Roman" panose="02020603050405020304" pitchFamily="18" charset="0"/>
                <a:sym typeface="Symbol" panose="05050102010706020507" pitchFamily="18" charset="2"/>
              </a:rPr>
              <a:t> </a:t>
            </a:r>
            <a:r>
              <a:rPr lang="en-US" altLang="en-US" sz="2400" i="1" dirty="0">
                <a:latin typeface="Times New Roman" panose="02020603050405020304" pitchFamily="18" charset="0"/>
                <a:sym typeface="Symbol" panose="05050102010706020507" pitchFamily="18" charset="2"/>
              </a:rPr>
              <a:t>s</a:t>
            </a:r>
            <a:r>
              <a:rPr lang="en-US" altLang="en-US" sz="2400" dirty="0">
                <a:latin typeface="Times New Roman" panose="02020603050405020304" pitchFamily="18" charset="0"/>
                <a:sym typeface="Symbol" panose="05050102010706020507" pitchFamily="18" charset="2"/>
              </a:rPr>
              <a:t> </a:t>
            </a:r>
          </a:p>
        </p:txBody>
      </p:sp>
    </p:spTree>
    <p:extLst>
      <p:ext uri="{BB962C8B-B14F-4D97-AF65-F5344CB8AC3E}">
        <p14:creationId xmlns:p14="http://schemas.microsoft.com/office/powerpoint/2010/main" val="16033883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Division </a:t>
            </a:r>
            <a:r>
              <a:rPr lang="en-US" sz="2800" b="1" i="0" dirty="0">
                <a:solidFill>
                  <a:srgbClr val="222222"/>
                </a:solidFill>
                <a:effectLst/>
                <a:latin typeface="arial" panose="020B0604020202020204" pitchFamily="34" charset="0"/>
              </a:rPr>
              <a:t>operation(÷) Example</a:t>
            </a:r>
            <a:endParaRPr lang="en-US" sz="2800" i="0" dirty="0">
              <a:solidFill>
                <a:srgbClr val="222222"/>
              </a:solidFill>
              <a:effectLst/>
              <a:latin typeface="arial" panose="020B0604020202020204" pitchFamily="34" charset="0"/>
            </a:endParaRPr>
          </a:p>
        </p:txBody>
      </p:sp>
      <p:pic>
        <p:nvPicPr>
          <p:cNvPr id="31" name="Picture 30">
            <a:extLst>
              <a:ext uri="{FF2B5EF4-FFF2-40B4-BE49-F238E27FC236}">
                <a16:creationId xmlns:a16="http://schemas.microsoft.com/office/drawing/2014/main" xmlns="" id="{0D3FD8D6-849E-4C0F-BA17-73A2B8B0835F}"/>
              </a:ext>
            </a:extLst>
          </p:cNvPr>
          <p:cNvPicPr>
            <a:picLocks noChangeAspect="1"/>
          </p:cNvPicPr>
          <p:nvPr/>
        </p:nvPicPr>
        <p:blipFill>
          <a:blip r:embed="rId3"/>
          <a:stretch>
            <a:fillRect/>
          </a:stretch>
        </p:blipFill>
        <p:spPr>
          <a:xfrm>
            <a:off x="1281567" y="1566214"/>
            <a:ext cx="8094254" cy="4841400"/>
          </a:xfrm>
          <a:prstGeom prst="rect">
            <a:avLst/>
          </a:prstGeom>
        </p:spPr>
      </p:pic>
    </p:spTree>
    <p:extLst>
      <p:ext uri="{BB962C8B-B14F-4D97-AF65-F5344CB8AC3E}">
        <p14:creationId xmlns:p14="http://schemas.microsoft.com/office/powerpoint/2010/main" val="38698894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dirty="0">
                <a:solidFill>
                  <a:srgbClr val="222222"/>
                </a:solidFill>
                <a:latin typeface="arial" panose="020B0604020202020204" pitchFamily="34" charset="0"/>
              </a:rPr>
              <a:t>Division </a:t>
            </a:r>
            <a:r>
              <a:rPr lang="en-US" sz="2800" b="1" i="0" dirty="0">
                <a:solidFill>
                  <a:srgbClr val="222222"/>
                </a:solidFill>
                <a:effectLst/>
                <a:latin typeface="arial" panose="020B0604020202020204" pitchFamily="34" charset="0"/>
              </a:rPr>
              <a:t>operation(÷)  Another Example</a:t>
            </a:r>
            <a:endParaRPr lang="en-US" sz="2800" i="0" dirty="0">
              <a:solidFill>
                <a:srgbClr val="222222"/>
              </a:solidFill>
              <a:effectLst/>
              <a:latin typeface="arial" panose="020B0604020202020204" pitchFamily="34" charset="0"/>
            </a:endParaRPr>
          </a:p>
        </p:txBody>
      </p:sp>
      <p:pic>
        <p:nvPicPr>
          <p:cNvPr id="54" name="Picture 53">
            <a:extLst>
              <a:ext uri="{FF2B5EF4-FFF2-40B4-BE49-F238E27FC236}">
                <a16:creationId xmlns:a16="http://schemas.microsoft.com/office/drawing/2014/main" xmlns="" id="{04567D87-F5B2-48A5-90A0-C0A74AFA5D58}"/>
              </a:ext>
            </a:extLst>
          </p:cNvPr>
          <p:cNvPicPr>
            <a:picLocks noChangeAspect="1"/>
          </p:cNvPicPr>
          <p:nvPr/>
        </p:nvPicPr>
        <p:blipFill>
          <a:blip r:embed="rId3"/>
          <a:stretch>
            <a:fillRect/>
          </a:stretch>
        </p:blipFill>
        <p:spPr>
          <a:xfrm>
            <a:off x="1281567" y="1577009"/>
            <a:ext cx="8094254" cy="4978536"/>
          </a:xfrm>
          <a:prstGeom prst="rect">
            <a:avLst/>
          </a:prstGeom>
        </p:spPr>
      </p:pic>
    </p:spTree>
    <p:extLst>
      <p:ext uri="{BB962C8B-B14F-4D97-AF65-F5344CB8AC3E}">
        <p14:creationId xmlns:p14="http://schemas.microsoft.com/office/powerpoint/2010/main" val="30011704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2"/>
            <a:ext cx="8094254" cy="2930565"/>
          </a:xfrm>
          <a:prstGeom prst="rect">
            <a:avLst/>
          </a:prstGeom>
        </p:spPr>
        <p:txBody>
          <a:bodyPr vert="horz" lIns="91440" tIns="45720" rIns="91440" bIns="45720" rtlCol="0" anchor="t">
            <a:normAutofit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8</a:t>
            </a:r>
          </a:p>
          <a:p>
            <a:pPr algn="just">
              <a:buClr>
                <a:schemeClr val="tx1"/>
              </a:buClr>
              <a:buSzPct val="71000"/>
            </a:pPr>
            <a:r>
              <a:rPr lang="en-US" sz="2800" dirty="0">
                <a:solidFill>
                  <a:srgbClr val="222222"/>
                </a:solidFill>
                <a:latin typeface="arial" panose="020B0604020202020204" pitchFamily="34" charset="0"/>
              </a:rPr>
              <a:t> account(</a:t>
            </a:r>
            <a:r>
              <a:rPr lang="en-US" sz="2800" dirty="0" err="1">
                <a:solidFill>
                  <a:srgbClr val="222222"/>
                </a:solidFill>
                <a:latin typeface="arial" panose="020B0604020202020204" pitchFamily="34" charset="0"/>
              </a:rPr>
              <a:t>ano,bname,bal</a:t>
            </a:r>
            <a:r>
              <a:rPr lang="en-US" sz="2800" dirty="0">
                <a:solidFill>
                  <a:srgbClr val="222222"/>
                </a:solidFill>
                <a:latin typeface="arial" panose="020B0604020202020204" pitchFamily="34" charset="0"/>
              </a:rPr>
              <a:t>)</a:t>
            </a:r>
          </a:p>
          <a:p>
            <a:pPr algn="just">
              <a:buClr>
                <a:schemeClr val="tx1"/>
              </a:buClr>
              <a:buSzPct val="71000"/>
            </a:pPr>
            <a:r>
              <a:rPr lang="en-US" sz="2800" dirty="0">
                <a:solidFill>
                  <a:srgbClr val="222222"/>
                </a:solidFill>
                <a:latin typeface="arial" panose="020B0604020202020204" pitchFamily="34" charset="0"/>
              </a:rPr>
              <a:t> depositor(</a:t>
            </a:r>
            <a:r>
              <a:rPr lang="en-US" sz="2800" dirty="0" err="1">
                <a:solidFill>
                  <a:srgbClr val="222222"/>
                </a:solidFill>
                <a:latin typeface="arial" panose="020B0604020202020204" pitchFamily="34" charset="0"/>
              </a:rPr>
              <a:t>cname,ano</a:t>
            </a:r>
            <a:r>
              <a:rPr lang="en-US" sz="2800" dirty="0">
                <a:solidFill>
                  <a:srgbClr val="222222"/>
                </a:solidFill>
                <a:latin typeface="arial" panose="020B0604020202020204" pitchFamily="34" charset="0"/>
              </a:rPr>
              <a:t>)</a:t>
            </a:r>
          </a:p>
          <a:p>
            <a:pPr algn="just">
              <a:buClr>
                <a:schemeClr val="tx1"/>
              </a:buClr>
              <a:buSzPct val="71000"/>
            </a:pPr>
            <a:r>
              <a:rPr lang="en-US" sz="2800" dirty="0">
                <a:solidFill>
                  <a:srgbClr val="222222"/>
                </a:solidFill>
                <a:latin typeface="arial" panose="020B0604020202020204" pitchFamily="34" charset="0"/>
              </a:rPr>
              <a:t> branch(</a:t>
            </a:r>
            <a:r>
              <a:rPr lang="en-US" sz="2800" dirty="0" err="1">
                <a:solidFill>
                  <a:srgbClr val="222222"/>
                </a:solidFill>
                <a:latin typeface="arial" panose="020B0604020202020204" pitchFamily="34" charset="0"/>
              </a:rPr>
              <a:t>bname,bcity,assets</a:t>
            </a:r>
            <a:r>
              <a:rPr lang="en-US" sz="2800" dirty="0">
                <a:solidFill>
                  <a:srgbClr val="222222"/>
                </a:solidFill>
                <a:latin typeface="arial" panose="020B0604020202020204" pitchFamily="34" charset="0"/>
              </a:rPr>
              <a:t>)</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all customers who have account at all branches located at “Dhangadhi”.</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8524974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8</a:t>
            </a:r>
          </a:p>
          <a:p>
            <a:pPr lvl="1" algn="just">
              <a:buClr>
                <a:schemeClr val="tx1"/>
              </a:buClr>
              <a:buSzPct val="71000"/>
            </a:pPr>
            <a:r>
              <a:rPr lang="en-US" sz="2400" dirty="0">
                <a:solidFill>
                  <a:srgbClr val="222222"/>
                </a:solidFill>
                <a:latin typeface="arial" panose="020B0604020202020204" pitchFamily="34" charset="0"/>
              </a:rPr>
              <a:t>First,</a:t>
            </a:r>
          </a:p>
          <a:p>
            <a:pPr lvl="1" algn="just">
              <a:buClr>
                <a:schemeClr val="tx1"/>
              </a:buClr>
              <a:buSzPct val="71000"/>
            </a:pPr>
            <a:r>
              <a:rPr lang="en-US" sz="2400" dirty="0">
                <a:solidFill>
                  <a:srgbClr val="222222"/>
                </a:solidFill>
                <a:latin typeface="arial" panose="020B0604020202020204" pitchFamily="34" charset="0"/>
              </a:rPr>
              <a:t>R1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i="0" baseline="-25000" dirty="0" err="1">
                <a:solidFill>
                  <a:srgbClr val="222222"/>
                </a:solidFill>
                <a:effectLst/>
                <a:latin typeface="arial" panose="020B0604020202020204" pitchFamily="34" charset="0"/>
              </a:rPr>
              <a:t>bname</a:t>
            </a:r>
            <a:r>
              <a:rPr lang="en-US" sz="2400" i="0" dirty="0">
                <a:solidFill>
                  <a:srgbClr val="222222"/>
                </a:solidFill>
                <a:effectLst/>
                <a:latin typeface="arial" panose="020B0604020202020204" pitchFamily="34" charset="0"/>
              </a:rPr>
              <a:t>(𝜎</a:t>
            </a:r>
            <a:r>
              <a:rPr lang="en-US" sz="2400" i="0" baseline="-25000" dirty="0" err="1">
                <a:solidFill>
                  <a:srgbClr val="222222"/>
                </a:solidFill>
                <a:effectLst/>
                <a:latin typeface="arial" panose="020B0604020202020204" pitchFamily="34" charset="0"/>
              </a:rPr>
              <a:t>bcity</a:t>
            </a:r>
            <a:r>
              <a:rPr lang="en-US" sz="2400" i="0" baseline="-25000" dirty="0">
                <a:solidFill>
                  <a:srgbClr val="222222"/>
                </a:solidFill>
                <a:effectLst/>
                <a:latin typeface="arial" panose="020B0604020202020204" pitchFamily="34" charset="0"/>
              </a:rPr>
              <a:t>=</a:t>
            </a:r>
            <a:r>
              <a:rPr lang="en-US" sz="2400" baseline="-25000" dirty="0">
                <a:solidFill>
                  <a:srgbClr val="222222"/>
                </a:solidFill>
                <a:latin typeface="arial" panose="020B0604020202020204" pitchFamily="34" charset="0"/>
              </a:rPr>
              <a:t>“Dhangadhi”</a:t>
            </a:r>
            <a:r>
              <a:rPr lang="en-US" sz="2400" i="0" dirty="0">
                <a:solidFill>
                  <a:srgbClr val="222222"/>
                </a:solidFill>
                <a:effectLst/>
                <a:latin typeface="arial" panose="020B0604020202020204" pitchFamily="34" charset="0"/>
              </a:rPr>
              <a:t>(branch))</a:t>
            </a:r>
          </a:p>
          <a:p>
            <a:pPr lvl="1" algn="just">
              <a:buClr>
                <a:schemeClr val="tx1"/>
              </a:buClr>
              <a:buSzPct val="71000"/>
            </a:pPr>
            <a:r>
              <a:rPr lang="en-US" sz="2400" dirty="0">
                <a:solidFill>
                  <a:srgbClr val="222222"/>
                </a:solidFill>
                <a:latin typeface="arial" panose="020B0604020202020204" pitchFamily="34" charset="0"/>
              </a:rPr>
              <a:t>Then,</a:t>
            </a:r>
          </a:p>
          <a:p>
            <a:pPr lvl="1" algn="just">
              <a:buClr>
                <a:schemeClr val="tx1"/>
              </a:buClr>
              <a:buSzPct val="71000"/>
            </a:pPr>
            <a:r>
              <a:rPr lang="en-US" sz="2400" dirty="0">
                <a:solidFill>
                  <a:srgbClr val="222222"/>
                </a:solidFill>
                <a:latin typeface="arial" panose="020B0604020202020204" pitchFamily="34" charset="0"/>
              </a:rPr>
              <a:t>R2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i="0" baseline="-25000" dirty="0" err="1">
                <a:solidFill>
                  <a:srgbClr val="222222"/>
                </a:solidFill>
                <a:effectLst/>
                <a:latin typeface="arial" panose="020B0604020202020204" pitchFamily="34" charset="0"/>
              </a:rPr>
              <a:t>cname</a:t>
            </a:r>
            <a:r>
              <a:rPr lang="en-US" sz="2400" baseline="-25000" dirty="0" err="1">
                <a:solidFill>
                  <a:srgbClr val="222222"/>
                </a:solidFill>
                <a:latin typeface="arial" panose="020B0604020202020204" pitchFamily="34" charset="0"/>
              </a:rPr>
              <a:t>,</a:t>
            </a:r>
            <a:r>
              <a:rPr lang="en-US" sz="2400" i="0" baseline="-25000" dirty="0" err="1">
                <a:solidFill>
                  <a:srgbClr val="222222"/>
                </a:solidFill>
                <a:effectLst/>
                <a:latin typeface="arial" panose="020B0604020202020204" pitchFamily="34" charset="0"/>
              </a:rPr>
              <a:t>bname</a:t>
            </a:r>
            <a:r>
              <a:rPr lang="en-US" sz="2400" i="0" dirty="0">
                <a:solidFill>
                  <a:srgbClr val="222222"/>
                </a:solidFill>
                <a:effectLst/>
                <a:latin typeface="arial" panose="020B0604020202020204" pitchFamily="34" charset="0"/>
              </a:rPr>
              <a:t>(depositor </a:t>
            </a:r>
            <a:r>
              <a:rPr lang="en-US" sz="2400" b="1" i="0" dirty="0">
                <a:solidFill>
                  <a:srgbClr val="222222"/>
                </a:solidFill>
                <a:effectLst/>
                <a:latin typeface="arial" panose="020B0604020202020204" pitchFamily="34" charset="0"/>
              </a:rPr>
              <a:t>⋈</a:t>
            </a:r>
            <a:r>
              <a:rPr lang="en-US" sz="2400" i="0" dirty="0">
                <a:solidFill>
                  <a:srgbClr val="222222"/>
                </a:solidFill>
                <a:effectLst/>
                <a:latin typeface="arial" panose="020B0604020202020204" pitchFamily="34" charset="0"/>
              </a:rPr>
              <a:t> account)</a:t>
            </a:r>
          </a:p>
          <a:p>
            <a:pPr lvl="1" algn="just">
              <a:buClr>
                <a:schemeClr val="tx1"/>
              </a:buClr>
              <a:buSzPct val="71000"/>
            </a:pPr>
            <a:r>
              <a:rPr lang="en-US" sz="2400" dirty="0">
                <a:solidFill>
                  <a:srgbClr val="222222"/>
                </a:solidFill>
                <a:latin typeface="arial" panose="020B0604020202020204" pitchFamily="34" charset="0"/>
              </a:rPr>
              <a:t>Final Query</a:t>
            </a:r>
          </a:p>
          <a:p>
            <a:pPr lvl="1" algn="just">
              <a:buClr>
                <a:schemeClr val="tx1"/>
              </a:buClr>
              <a:buSzPct val="71000"/>
            </a:pPr>
            <a:r>
              <a:rPr lang="en-US" sz="2400" dirty="0">
                <a:solidFill>
                  <a:srgbClr val="222222"/>
                </a:solidFill>
                <a:latin typeface="arial" panose="020B0604020202020204" pitchFamily="34" charset="0"/>
              </a:rPr>
              <a:t>	R2</a:t>
            </a:r>
            <a:r>
              <a:rPr lang="en-US" sz="2400" b="1" i="0" dirty="0">
                <a:solidFill>
                  <a:srgbClr val="222222"/>
                </a:solidFill>
                <a:effectLst/>
                <a:latin typeface="arial" panose="020B0604020202020204" pitchFamily="34" charset="0"/>
              </a:rPr>
              <a:t>÷</a:t>
            </a:r>
            <a:r>
              <a:rPr lang="en-US" sz="2400" dirty="0">
                <a:solidFill>
                  <a:srgbClr val="222222"/>
                </a:solidFill>
                <a:latin typeface="arial" panose="020B0604020202020204" pitchFamily="34" charset="0"/>
              </a:rPr>
              <a:t> R1</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i="0" dirty="0">
                <a:solidFill>
                  <a:srgbClr val="222222"/>
                </a:solidFill>
                <a:effectLst/>
                <a:latin typeface="arial" panose="020B0604020202020204" pitchFamily="34" charset="0"/>
              </a:rPr>
              <a:t> </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53111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Assignment operation(</a:t>
            </a:r>
            <a:r>
              <a:rPr kumimoji="1" lang="en-US" altLang="en-US" sz="28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52991F4A-8486-4372-B85E-2BDEF275555F}"/>
              </a:ext>
            </a:extLst>
          </p:cNvPr>
          <p:cNvPicPr>
            <a:picLocks noChangeAspect="1"/>
          </p:cNvPicPr>
          <p:nvPr/>
        </p:nvPicPr>
        <p:blipFill>
          <a:blip r:embed="rId3"/>
          <a:stretch>
            <a:fillRect/>
          </a:stretch>
        </p:blipFill>
        <p:spPr>
          <a:xfrm>
            <a:off x="1281566" y="1711979"/>
            <a:ext cx="8094253" cy="4706520"/>
          </a:xfrm>
          <a:prstGeom prst="rect">
            <a:avLst/>
          </a:prstGeom>
        </p:spPr>
      </p:pic>
    </p:spTree>
    <p:extLst>
      <p:ext uri="{BB962C8B-B14F-4D97-AF65-F5344CB8AC3E}">
        <p14:creationId xmlns:p14="http://schemas.microsoft.com/office/powerpoint/2010/main" val="3670006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rgbClr val="222222"/>
                </a:solidFill>
                <a:latin typeface="arial" panose="020B0604020202020204" pitchFamily="34" charset="0"/>
              </a:rPr>
              <a:t>1. Domain Constraints</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Domain constraints specify that within each tuple, and the value of each attribute must be unique.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This is specified as data types which include standard data types integers, real numbers, characters, Booleans, variable length strings, etc.</a:t>
            </a:r>
          </a:p>
          <a:p>
            <a:pPr algn="just">
              <a:buClr>
                <a:schemeClr val="tx1"/>
              </a:buClr>
              <a:buSzPct val="71000"/>
            </a:pPr>
            <a:r>
              <a:rPr lang="en-US" sz="2600" b="1" dirty="0">
                <a:solidFill>
                  <a:schemeClr val="tx1"/>
                </a:solidFill>
              </a:rPr>
              <a:t>Example:</a:t>
            </a:r>
          </a:p>
          <a:p>
            <a:pPr lvl="1" algn="just">
              <a:buClr>
                <a:schemeClr val="tx1"/>
              </a:buClr>
              <a:buSzPct val="71000"/>
            </a:pPr>
            <a:r>
              <a:rPr lang="en-US" sz="2400" dirty="0">
                <a:solidFill>
                  <a:schemeClr val="tx1"/>
                </a:solidFill>
                <a:latin typeface="Consolas" panose="020B0609020204030204" pitchFamily="49" charset="0"/>
              </a:rPr>
              <a:t>Create DOMAIN </a:t>
            </a:r>
            <a:r>
              <a:rPr lang="en-US" sz="2400" dirty="0" err="1">
                <a:solidFill>
                  <a:schemeClr val="tx1"/>
                </a:solidFill>
                <a:latin typeface="Consolas" panose="020B0609020204030204" pitchFamily="49" charset="0"/>
              </a:rPr>
              <a:t>CustomerName</a:t>
            </a:r>
            <a:endParaRPr lang="en-US" sz="2400" dirty="0">
              <a:solidFill>
                <a:schemeClr val="tx1"/>
              </a:solidFill>
              <a:latin typeface="Consolas" panose="020B0609020204030204" pitchFamily="49" charset="0"/>
            </a:endParaRPr>
          </a:p>
          <a:p>
            <a:pPr lvl="1" algn="just">
              <a:buClr>
                <a:schemeClr val="tx1"/>
              </a:buClr>
              <a:buSzPct val="71000"/>
            </a:pPr>
            <a:r>
              <a:rPr lang="en-US" sz="2400" dirty="0">
                <a:solidFill>
                  <a:schemeClr val="tx1"/>
                </a:solidFill>
                <a:latin typeface="Consolas" panose="020B0609020204030204" pitchFamily="49" charset="0"/>
              </a:rPr>
              <a:t>CHECK (value not NULL);</a:t>
            </a:r>
          </a:p>
          <a:p>
            <a:pPr marL="457200" indent="-457200" algn="just">
              <a:buClr>
                <a:schemeClr val="tx1"/>
              </a:buClr>
              <a:buSzPct val="71000"/>
              <a:buFont typeface="Wingdings" panose="05000000000000000000" pitchFamily="2" charset="2"/>
              <a:buChar char="v"/>
            </a:pPr>
            <a:r>
              <a:rPr lang="en-US" sz="2600" dirty="0">
                <a:solidFill>
                  <a:schemeClr val="tx1"/>
                </a:solidFill>
              </a:rPr>
              <a:t>The example shown demonstrates creating a domain constraint such that </a:t>
            </a:r>
            <a:r>
              <a:rPr lang="en-US" sz="2600" dirty="0" err="1">
                <a:solidFill>
                  <a:schemeClr val="tx1"/>
                </a:solidFill>
              </a:rPr>
              <a:t>CustomerName</a:t>
            </a:r>
            <a:r>
              <a:rPr lang="en-US" sz="2600" dirty="0">
                <a:solidFill>
                  <a:schemeClr val="tx1"/>
                </a:solidFill>
              </a:rPr>
              <a:t> is not NULL.</a:t>
            </a:r>
          </a:p>
        </p:txBody>
      </p:sp>
    </p:spTree>
    <p:extLst>
      <p:ext uri="{BB962C8B-B14F-4D97-AF65-F5344CB8AC3E}">
        <p14:creationId xmlns:p14="http://schemas.microsoft.com/office/powerpoint/2010/main" val="6081626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solve some problems.</a:t>
            </a:r>
            <a:endParaRPr lang="en-US" sz="2400" i="1" dirty="0">
              <a:solidFill>
                <a:srgbClr val="FF0000"/>
              </a:solidFill>
              <a:effectLst/>
              <a:latin typeface="arial" panose="020B0604020202020204" pitchFamily="34" charset="0"/>
            </a:endParaRPr>
          </a:p>
        </p:txBody>
      </p:sp>
      <p:sp>
        <p:nvSpPr>
          <p:cNvPr id="5" name="Subtitle 2">
            <a:extLst>
              <a:ext uri="{FF2B5EF4-FFF2-40B4-BE49-F238E27FC236}">
                <a16:creationId xmlns:a16="http://schemas.microsoft.com/office/drawing/2014/main" xmlns="" id="{EABE8B34-06B6-4C0F-9180-57C02B61DFC7}"/>
              </a:ext>
            </a:extLst>
          </p:cNvPr>
          <p:cNvSpPr txBox="1">
            <a:spLocks/>
          </p:cNvSpPr>
          <p:nvPr/>
        </p:nvSpPr>
        <p:spPr>
          <a:xfrm>
            <a:off x="1281567" y="1711772"/>
            <a:ext cx="8094254" cy="2930565"/>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Problem 9</a:t>
            </a:r>
          </a:p>
          <a:p>
            <a:pPr marL="971539" lvl="1" indent="-514350" algn="just">
              <a:buClr>
                <a:schemeClr val="tx1"/>
              </a:buClr>
              <a:buSzPct val="71000"/>
              <a:buAutoNum type="arabicPeriod"/>
            </a:pPr>
            <a:r>
              <a:rPr lang="en-US" sz="2600" dirty="0">
                <a:solidFill>
                  <a:srgbClr val="222222"/>
                </a:solidFill>
                <a:latin typeface="arial" panose="020B0604020202020204" pitchFamily="34" charset="0"/>
              </a:rPr>
              <a:t>Find all customers who have account but no loan.</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1113838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Here is solution of previous problems.</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xmlns="" id="{7F27C647-F86A-4088-B257-412E74591729}"/>
              </a:ext>
            </a:extLst>
          </p:cNvPr>
          <p:cNvSpPr txBox="1">
            <a:spLocks/>
          </p:cNvSpPr>
          <p:nvPr/>
        </p:nvSpPr>
        <p:spPr>
          <a:xfrm>
            <a:off x="1281567" y="1711773"/>
            <a:ext cx="8094254" cy="4695840"/>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Solution 9</a:t>
            </a:r>
          </a:p>
          <a:p>
            <a:pPr lvl="1" algn="just">
              <a:buClr>
                <a:schemeClr val="tx1"/>
              </a:buClr>
              <a:buSzPct val="71000"/>
            </a:pPr>
            <a:r>
              <a:rPr lang="en-US" sz="2400" dirty="0">
                <a:solidFill>
                  <a:srgbClr val="222222"/>
                </a:solidFill>
                <a:latin typeface="arial" panose="020B0604020202020204" pitchFamily="34" charset="0"/>
              </a:rPr>
              <a:t>First,</a:t>
            </a:r>
          </a:p>
          <a:p>
            <a:pPr lvl="1" algn="just">
              <a:buClr>
                <a:schemeClr val="tx1"/>
              </a:buClr>
              <a:buSzPct val="71000"/>
            </a:pPr>
            <a:r>
              <a:rPr lang="en-US" sz="2400" dirty="0">
                <a:solidFill>
                  <a:srgbClr val="222222"/>
                </a:solidFill>
                <a:latin typeface="arial" panose="020B0604020202020204" pitchFamily="34" charset="0"/>
              </a:rPr>
              <a:t>R1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baseline="-25000" dirty="0" err="1">
                <a:solidFill>
                  <a:srgbClr val="222222"/>
                </a:solidFill>
                <a:latin typeface="arial" panose="020B0604020202020204" pitchFamily="34" charset="0"/>
              </a:rPr>
              <a:t>c</a:t>
            </a:r>
            <a:r>
              <a:rPr lang="en-US" sz="2400" i="0" baseline="-25000" dirty="0" err="1">
                <a:solidFill>
                  <a:srgbClr val="222222"/>
                </a:solidFill>
                <a:effectLst/>
                <a:latin typeface="arial" panose="020B0604020202020204" pitchFamily="34" charset="0"/>
              </a:rPr>
              <a:t>name</a:t>
            </a:r>
            <a:r>
              <a:rPr lang="en-US" sz="2400" i="0" dirty="0">
                <a:solidFill>
                  <a:srgbClr val="222222"/>
                </a:solidFill>
                <a:effectLst/>
                <a:latin typeface="arial" panose="020B0604020202020204" pitchFamily="34" charset="0"/>
              </a:rPr>
              <a:t>(depositor)</a:t>
            </a:r>
          </a:p>
          <a:p>
            <a:pPr lvl="1" algn="just">
              <a:buClr>
                <a:schemeClr val="tx1"/>
              </a:buClr>
              <a:buSzPct val="71000"/>
            </a:pPr>
            <a:r>
              <a:rPr lang="en-US" sz="2400" dirty="0">
                <a:solidFill>
                  <a:srgbClr val="222222"/>
                </a:solidFill>
                <a:latin typeface="arial" panose="020B0604020202020204" pitchFamily="34" charset="0"/>
              </a:rPr>
              <a:t>Then,</a:t>
            </a:r>
          </a:p>
          <a:p>
            <a:pPr lvl="1" algn="just">
              <a:buClr>
                <a:schemeClr val="tx1"/>
              </a:buClr>
              <a:buSzPct val="71000"/>
            </a:pPr>
            <a:r>
              <a:rPr lang="en-US" sz="2400" dirty="0">
                <a:solidFill>
                  <a:srgbClr val="222222"/>
                </a:solidFill>
                <a:latin typeface="arial" panose="020B0604020202020204" pitchFamily="34" charset="0"/>
              </a:rPr>
              <a:t>R2 </a:t>
            </a:r>
            <a:r>
              <a:rPr kumimoji="1" lang="en-US" altLang="en-US" sz="20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a:t>
            </a:r>
            <a:r>
              <a:rPr kumimoji="1" lang="en-US" altLang="en-US" sz="1600" b="0" i="0" u="none" strike="noStrike" kern="1200" cap="none" spc="0" normalizeH="0" baseline="0" noProof="0" dirty="0">
                <a:ln>
                  <a:noFill/>
                </a:ln>
                <a:solidFill>
                  <a:srgbClr val="000000"/>
                </a:solidFill>
                <a:effectLst/>
                <a:uLnTx/>
                <a:uFillTx/>
                <a:latin typeface="Helvetica"/>
                <a:ea typeface="+mn-ea"/>
                <a:cs typeface="+mn-cs"/>
                <a:sym typeface="Symbol" panose="05050102010706020507" pitchFamily="18" charset="2"/>
              </a:rPr>
              <a:t> </a:t>
            </a:r>
            <a:r>
              <a:rPr lang="en-US" sz="2400" i="0" dirty="0">
                <a:solidFill>
                  <a:srgbClr val="222222"/>
                </a:solidFill>
                <a:effectLst/>
                <a:latin typeface="arial" panose="020B0604020202020204" pitchFamily="34" charset="0"/>
              </a:rPr>
              <a:t>𝜋</a:t>
            </a:r>
            <a:r>
              <a:rPr lang="en-US" sz="2400" i="0" baseline="-25000" dirty="0" err="1">
                <a:solidFill>
                  <a:srgbClr val="222222"/>
                </a:solidFill>
                <a:effectLst/>
                <a:latin typeface="arial" panose="020B0604020202020204" pitchFamily="34" charset="0"/>
              </a:rPr>
              <a:t>cname</a:t>
            </a:r>
            <a:r>
              <a:rPr lang="en-US" sz="2400" i="0" dirty="0">
                <a:solidFill>
                  <a:srgbClr val="222222"/>
                </a:solidFill>
                <a:effectLst/>
                <a:latin typeface="arial" panose="020B0604020202020204" pitchFamily="34" charset="0"/>
              </a:rPr>
              <a:t>(borrower)</a:t>
            </a:r>
          </a:p>
          <a:p>
            <a:pPr lvl="1" algn="just">
              <a:buClr>
                <a:schemeClr val="tx1"/>
              </a:buClr>
              <a:buSzPct val="71000"/>
            </a:pPr>
            <a:r>
              <a:rPr lang="en-US" sz="2400" dirty="0">
                <a:solidFill>
                  <a:srgbClr val="222222"/>
                </a:solidFill>
                <a:latin typeface="arial" panose="020B0604020202020204" pitchFamily="34" charset="0"/>
              </a:rPr>
              <a:t>Final Query</a:t>
            </a:r>
          </a:p>
          <a:p>
            <a:pPr lvl="1" algn="just">
              <a:buClr>
                <a:schemeClr val="tx1"/>
              </a:buClr>
              <a:buSzPct val="71000"/>
            </a:pPr>
            <a:r>
              <a:rPr lang="en-US" sz="2400" dirty="0">
                <a:solidFill>
                  <a:srgbClr val="222222"/>
                </a:solidFill>
                <a:latin typeface="arial" panose="020B0604020202020204" pitchFamily="34" charset="0"/>
              </a:rPr>
              <a:t>	R1</a:t>
            </a:r>
            <a:r>
              <a:rPr lang="en-US" sz="2400" b="1" dirty="0">
                <a:solidFill>
                  <a:srgbClr val="222222"/>
                </a:solidFill>
                <a:latin typeface="arial" panose="020B0604020202020204" pitchFamily="34" charset="0"/>
              </a:rPr>
              <a:t> -</a:t>
            </a:r>
            <a:r>
              <a:rPr lang="en-US" sz="2400" dirty="0">
                <a:solidFill>
                  <a:srgbClr val="222222"/>
                </a:solidFill>
                <a:latin typeface="arial" panose="020B0604020202020204" pitchFamily="34" charset="0"/>
              </a:rPr>
              <a:t> R2</a:t>
            </a:r>
          </a:p>
          <a:p>
            <a:pPr lvl="1" algn="just">
              <a:buClr>
                <a:schemeClr val="tx1"/>
              </a:buClr>
              <a:buSzPct val="71000"/>
            </a:pPr>
            <a:endParaRPr lang="en-US" sz="2400" i="0" dirty="0">
              <a:solidFill>
                <a:srgbClr val="222222"/>
              </a:solidFill>
              <a:effectLst/>
              <a:latin typeface="arial" panose="020B0604020202020204" pitchFamily="34" charset="0"/>
            </a:endParaRPr>
          </a:p>
          <a:p>
            <a:pPr lvl="1" algn="just">
              <a:buClr>
                <a:schemeClr val="tx1"/>
              </a:buClr>
              <a:buSzPct val="71000"/>
            </a:pPr>
            <a:r>
              <a:rPr lang="en-US" sz="2400" i="0" dirty="0">
                <a:solidFill>
                  <a:srgbClr val="222222"/>
                </a:solidFill>
                <a:effectLst/>
                <a:latin typeface="arial" panose="020B0604020202020204" pitchFamily="34" charset="0"/>
              </a:rPr>
              <a:t> </a:t>
            </a: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8366270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4515524"/>
          </a:xfrm>
        </p:spPr>
        <p:txBody>
          <a:bodyPr>
            <a:normAutofit fontScale="85000" lnSpcReduction="20000"/>
          </a:bodyPr>
          <a:lstStyle/>
          <a:p>
            <a:pPr algn="l">
              <a:buClr>
                <a:schemeClr val="tx1"/>
              </a:buClr>
              <a:buSzPct val="71000"/>
            </a:pPr>
            <a:r>
              <a:rPr lang="en-US" sz="2800" b="1" i="0" dirty="0">
                <a:solidFill>
                  <a:srgbClr val="222222"/>
                </a:solidFill>
                <a:effectLst/>
                <a:latin typeface="arial" panose="020B0604020202020204" pitchFamily="34" charset="0"/>
              </a:rPr>
              <a:t>Extended Relational-Algebra-Operations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Generalized Projection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Aggregate Functions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Outer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Left Outer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Right Outer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Full Outer Join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Inner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Theta Join</a:t>
            </a:r>
          </a:p>
          <a:p>
            <a:pPr marL="914389" lvl="1" indent="-457200" algn="just">
              <a:buClr>
                <a:schemeClr val="tx1"/>
              </a:buClr>
              <a:buSzPct val="71000"/>
              <a:buFont typeface="Wingdings" panose="05000000000000000000" pitchFamily="2" charset="2"/>
              <a:buChar char="v"/>
            </a:pPr>
            <a:r>
              <a:rPr lang="en-US" sz="2600" dirty="0" err="1">
                <a:solidFill>
                  <a:srgbClr val="222222"/>
                </a:solidFill>
                <a:latin typeface="arial" panose="020B0604020202020204" pitchFamily="34" charset="0"/>
              </a:rPr>
              <a:t>Equi</a:t>
            </a:r>
            <a:r>
              <a:rPr lang="en-US" sz="2600" dirty="0">
                <a:solidFill>
                  <a:srgbClr val="222222"/>
                </a:solidFill>
                <a:latin typeface="arial" panose="020B0604020202020204" pitchFamily="34" charset="0"/>
              </a:rPr>
              <a:t> Join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Natural Join (We have already discussed)</a:t>
            </a:r>
          </a:p>
          <a:p>
            <a:pPr marL="457200" indent="-457200" algn="just">
              <a:buClr>
                <a:schemeClr val="tx1"/>
              </a:buClr>
              <a:buSzPct val="71000"/>
              <a:buFont typeface="Wingdings" panose="05000000000000000000" pitchFamily="2" charset="2"/>
              <a:buChar char="v"/>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265657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Generalized Projection(</a:t>
            </a:r>
            <a:r>
              <a:rPr lang="el-GR" sz="2800" b="1" i="0" dirty="0">
                <a:solidFill>
                  <a:srgbClr val="222222"/>
                </a:solidFill>
                <a:effectLst/>
                <a:latin typeface="arial" panose="020B0604020202020204" pitchFamily="34" charset="0"/>
              </a:rPr>
              <a:t>π</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a16="http://schemas.microsoft.com/office/drawing/2014/main" xmlns="" id="{03717DF6-9AC1-4C9A-8948-FCD13C6FBB89}"/>
              </a:ext>
            </a:extLst>
          </p:cNvPr>
          <p:cNvPicPr>
            <a:picLocks noChangeAspect="1"/>
          </p:cNvPicPr>
          <p:nvPr/>
        </p:nvPicPr>
        <p:blipFill>
          <a:blip r:embed="rId4"/>
          <a:stretch>
            <a:fillRect/>
          </a:stretch>
        </p:blipFill>
        <p:spPr>
          <a:xfrm>
            <a:off x="1281567" y="1577009"/>
            <a:ext cx="8094254" cy="4852422"/>
          </a:xfrm>
          <a:prstGeom prst="rect">
            <a:avLst/>
          </a:prstGeom>
        </p:spPr>
      </p:pic>
      <p:graphicFrame>
        <p:nvGraphicFramePr>
          <p:cNvPr id="9" name="Object 4">
            <a:extLst>
              <a:ext uri="{FF2B5EF4-FFF2-40B4-BE49-F238E27FC236}">
                <a16:creationId xmlns:a16="http://schemas.microsoft.com/office/drawing/2014/main" xmlns="" id="{DD3239AF-EB37-44B5-ABD2-FA7942ECC0EB}"/>
              </a:ext>
            </a:extLst>
          </p:cNvPr>
          <p:cNvGraphicFramePr>
            <a:graphicFrameLocks noChangeAspect="1"/>
          </p:cNvGraphicFramePr>
          <p:nvPr>
            <p:extLst>
              <p:ext uri="{D42A27DB-BD31-4B8C-83A1-F6EECF244321}">
                <p14:modId xmlns:p14="http://schemas.microsoft.com/office/powerpoint/2010/main" val="755322616"/>
              </p:ext>
            </p:extLst>
          </p:nvPr>
        </p:nvGraphicFramePr>
        <p:xfrm>
          <a:off x="3390900" y="2311400"/>
          <a:ext cx="1512888" cy="407988"/>
        </p:xfrm>
        <a:graphic>
          <a:graphicData uri="http://schemas.openxmlformats.org/presentationml/2006/ole">
            <mc:AlternateContent xmlns:mc="http://schemas.openxmlformats.org/markup-compatibility/2006">
              <mc:Choice xmlns:v="urn:schemas-microsoft-com:vml" Requires="v">
                <p:oleObj spid="_x0000_s2089" name="Equation" r:id="rId5" imgW="1574640" imgH="355320" progId="Equation.3">
                  <p:embed/>
                </p:oleObj>
              </mc:Choice>
              <mc:Fallback>
                <p:oleObj name="Equation" r:id="rId5" imgW="1574640" imgH="355320" progId="Equation.3">
                  <p:embed/>
                  <p:pic>
                    <p:nvPicPr>
                      <p:cNvPr id="73732" name="Object 4">
                        <a:extLst>
                          <a:ext uri="{FF2B5EF4-FFF2-40B4-BE49-F238E27FC236}">
                            <a16:creationId xmlns:a16="http://schemas.microsoft.com/office/drawing/2014/main" xmlns="" id="{F770D31E-412F-4E65-A9CE-D342B4C609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0900" y="2311400"/>
                        <a:ext cx="1512888"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44539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8" name="Picture 7">
            <a:extLst>
              <a:ext uri="{FF2B5EF4-FFF2-40B4-BE49-F238E27FC236}">
                <a16:creationId xmlns:a16="http://schemas.microsoft.com/office/drawing/2014/main" xmlns="" id="{DF5DCA5F-DED1-4467-8C17-41C76B38C3CF}"/>
              </a:ext>
            </a:extLst>
          </p:cNvPr>
          <p:cNvPicPr>
            <a:picLocks noChangeAspect="1"/>
          </p:cNvPicPr>
          <p:nvPr/>
        </p:nvPicPr>
        <p:blipFill>
          <a:blip r:embed="rId4"/>
          <a:stretch>
            <a:fillRect/>
          </a:stretch>
        </p:blipFill>
        <p:spPr>
          <a:xfrm>
            <a:off x="1281567" y="1665739"/>
            <a:ext cx="8094254" cy="4174128"/>
          </a:xfrm>
          <a:prstGeom prst="rect">
            <a:avLst/>
          </a:prstGeom>
        </p:spPr>
      </p:pic>
      <p:graphicFrame>
        <p:nvGraphicFramePr>
          <p:cNvPr id="12" name="Object 4">
            <a:extLst>
              <a:ext uri="{FF2B5EF4-FFF2-40B4-BE49-F238E27FC236}">
                <a16:creationId xmlns:a16="http://schemas.microsoft.com/office/drawing/2014/main" xmlns="" id="{6E4B1D52-3B11-4459-9EE7-60A94AEC22EF}"/>
              </a:ext>
            </a:extLst>
          </p:cNvPr>
          <p:cNvGraphicFramePr>
            <a:graphicFrameLocks noChangeAspect="1"/>
          </p:cNvGraphicFramePr>
          <p:nvPr>
            <p:extLst>
              <p:ext uri="{D42A27DB-BD31-4B8C-83A1-F6EECF244321}">
                <p14:modId xmlns:p14="http://schemas.microsoft.com/office/powerpoint/2010/main" val="1333882098"/>
              </p:ext>
            </p:extLst>
          </p:nvPr>
        </p:nvGraphicFramePr>
        <p:xfrm>
          <a:off x="2816179" y="3752803"/>
          <a:ext cx="3349625" cy="450850"/>
        </p:xfrm>
        <a:graphic>
          <a:graphicData uri="http://schemas.openxmlformats.org/presentationml/2006/ole">
            <mc:AlternateContent xmlns:mc="http://schemas.openxmlformats.org/markup-compatibility/2006">
              <mc:Choice xmlns:v="urn:schemas-microsoft-com:vml" Requires="v">
                <p:oleObj spid="_x0000_s3113" name="Equation" r:id="rId5" imgW="2641320" imgH="355320" progId="Equation.3">
                  <p:embed/>
                </p:oleObj>
              </mc:Choice>
              <mc:Fallback>
                <p:oleObj name="Equation" r:id="rId5" imgW="2641320" imgH="355320" progId="Equation.3">
                  <p:embed/>
                  <p:pic>
                    <p:nvPicPr>
                      <p:cNvPr id="78852" name="Object 4">
                        <a:extLst>
                          <a:ext uri="{FF2B5EF4-FFF2-40B4-BE49-F238E27FC236}">
                            <a16:creationId xmlns:a16="http://schemas.microsoft.com/office/drawing/2014/main" xmlns="" id="{673C76A4-AF04-4E31-BDED-90243C6CF5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179" y="3752803"/>
                        <a:ext cx="33496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793488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 Example</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404AC3AE-7D8E-4DBB-B85A-27882968EF5D}"/>
              </a:ext>
            </a:extLst>
          </p:cNvPr>
          <p:cNvPicPr>
            <a:picLocks noChangeAspect="1"/>
          </p:cNvPicPr>
          <p:nvPr/>
        </p:nvPicPr>
        <p:blipFill>
          <a:blip r:embed="rId3"/>
          <a:stretch>
            <a:fillRect/>
          </a:stretch>
        </p:blipFill>
        <p:spPr>
          <a:xfrm>
            <a:off x="1281567" y="1711773"/>
            <a:ext cx="8094254" cy="4695840"/>
          </a:xfrm>
          <a:prstGeom prst="rect">
            <a:avLst/>
          </a:prstGeom>
        </p:spPr>
      </p:pic>
    </p:spTree>
    <p:extLst>
      <p:ext uri="{BB962C8B-B14F-4D97-AF65-F5344CB8AC3E}">
        <p14:creationId xmlns:p14="http://schemas.microsoft.com/office/powerpoint/2010/main" val="933967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 Another Example</a:t>
            </a:r>
            <a:endParaRPr lang="en-US" sz="2800" i="0" dirty="0">
              <a:solidFill>
                <a:srgbClr val="222222"/>
              </a:solidFill>
              <a:effectLst/>
              <a:latin typeface="arial" panose="020B0604020202020204" pitchFamily="34" charset="0"/>
            </a:endParaRPr>
          </a:p>
        </p:txBody>
      </p:sp>
      <p:pic>
        <p:nvPicPr>
          <p:cNvPr id="18" name="Picture 17">
            <a:extLst>
              <a:ext uri="{FF2B5EF4-FFF2-40B4-BE49-F238E27FC236}">
                <a16:creationId xmlns:a16="http://schemas.microsoft.com/office/drawing/2014/main" xmlns="" id="{9A33C2F7-060D-421D-8061-10AFE76526C0}"/>
              </a:ext>
            </a:extLst>
          </p:cNvPr>
          <p:cNvPicPr>
            <a:picLocks noChangeAspect="1"/>
          </p:cNvPicPr>
          <p:nvPr/>
        </p:nvPicPr>
        <p:blipFill>
          <a:blip r:embed="rId3"/>
          <a:stretch>
            <a:fillRect/>
          </a:stretch>
        </p:blipFill>
        <p:spPr>
          <a:xfrm>
            <a:off x="1281567" y="1615742"/>
            <a:ext cx="8094254" cy="4791871"/>
          </a:xfrm>
          <a:prstGeom prst="rect">
            <a:avLst/>
          </a:prstGeom>
        </p:spPr>
      </p:pic>
    </p:spTree>
    <p:extLst>
      <p:ext uri="{BB962C8B-B14F-4D97-AF65-F5344CB8AC3E}">
        <p14:creationId xmlns:p14="http://schemas.microsoft.com/office/powerpoint/2010/main" val="40184399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Aggregate Functions (</a:t>
            </a:r>
            <a:r>
              <a:rPr kumimoji="1" lang="en-US" altLang="en-US" sz="2800" i="1" dirty="0">
                <a:solidFill>
                  <a:schemeClr val="tx1"/>
                </a:solidFill>
                <a:latin typeface="Lucida Sans Unicode" panose="020B0602030504020204" pitchFamily="34" charset="0"/>
                <a:sym typeface="Symbol" panose="05050102010706020507" pitchFamily="18" charset="2"/>
              </a:rPr>
              <a:t>g</a:t>
            </a:r>
            <a:r>
              <a:rPr lang="en-US" sz="2800" b="1" i="0" dirty="0">
                <a:solidFill>
                  <a:srgbClr val="222222"/>
                </a:solidFill>
                <a:effectLst/>
                <a:latin typeface="arial" panose="020B0604020202020204" pitchFamily="34" charset="0"/>
              </a:rPr>
              <a:t>)</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653A0046-9BB1-43EC-9EC9-32812D1BDAAD}"/>
              </a:ext>
            </a:extLst>
          </p:cNvPr>
          <p:cNvPicPr>
            <a:picLocks noChangeAspect="1"/>
          </p:cNvPicPr>
          <p:nvPr/>
        </p:nvPicPr>
        <p:blipFill>
          <a:blip r:embed="rId3"/>
          <a:stretch>
            <a:fillRect/>
          </a:stretch>
        </p:blipFill>
        <p:spPr>
          <a:xfrm>
            <a:off x="1281567" y="1577009"/>
            <a:ext cx="8094254" cy="4913802"/>
          </a:xfrm>
          <a:prstGeom prst="rect">
            <a:avLst/>
          </a:prstGeom>
        </p:spPr>
      </p:pic>
      <p:sp>
        <p:nvSpPr>
          <p:cNvPr id="7" name="Rectangle 4">
            <a:extLst>
              <a:ext uri="{FF2B5EF4-FFF2-40B4-BE49-F238E27FC236}">
                <a16:creationId xmlns:a16="http://schemas.microsoft.com/office/drawing/2014/main" xmlns="" id="{3F537EA9-90D3-4CCB-BD4B-9D444708D95C}"/>
              </a:ext>
            </a:extLst>
          </p:cNvPr>
          <p:cNvSpPr>
            <a:spLocks noChangeArrowheads="1"/>
          </p:cNvSpPr>
          <p:nvPr/>
        </p:nvSpPr>
        <p:spPr bwMode="auto">
          <a:xfrm>
            <a:off x="2001294" y="3182426"/>
            <a:ext cx="665480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z="2800" i="1" baseline="-25000" dirty="0" err="1"/>
              <a:t>branch_name</a:t>
            </a:r>
            <a:r>
              <a:rPr lang="en-US" altLang="en-US" sz="2400" dirty="0">
                <a:latin typeface="Times New Roman" panose="02020603050405020304" pitchFamily="18" charset="0"/>
              </a:rPr>
              <a:t> </a:t>
            </a:r>
            <a:r>
              <a:rPr lang="en-US" altLang="en-US" sz="2400" i="1" dirty="0">
                <a:latin typeface="Lucida Sans Unicode" panose="020B0602030504020204" pitchFamily="34" charset="0"/>
                <a:sym typeface="Symbol" panose="05050102010706020507" pitchFamily="18" charset="2"/>
              </a:rPr>
              <a:t>g </a:t>
            </a:r>
            <a:r>
              <a:rPr lang="en-US" altLang="en-US" sz="2800" b="1" i="1" baseline="-25000" dirty="0">
                <a:sym typeface="Symbol" panose="05050102010706020507" pitchFamily="18" charset="2"/>
              </a:rPr>
              <a:t>sum</a:t>
            </a:r>
            <a:r>
              <a:rPr lang="en-US" altLang="en-US" sz="2800" i="1" baseline="-25000" dirty="0">
                <a:sym typeface="Symbol" panose="05050102010706020507" pitchFamily="18" charset="2"/>
              </a:rPr>
              <a:t>(balance) </a:t>
            </a:r>
            <a:r>
              <a:rPr lang="en-US" altLang="en-US" sz="2800" b="1" i="1" baseline="-25000" dirty="0">
                <a:sym typeface="Symbol" panose="05050102010706020507" pitchFamily="18" charset="2"/>
              </a:rPr>
              <a:t>as</a:t>
            </a:r>
            <a:r>
              <a:rPr lang="en-US" altLang="en-US" sz="2800" i="1" baseline="-25000" dirty="0">
                <a:sym typeface="Symbol" panose="05050102010706020507" pitchFamily="18" charset="2"/>
              </a:rPr>
              <a:t> </a:t>
            </a:r>
            <a:r>
              <a:rPr lang="en-US" altLang="en-US" sz="2800" i="1" baseline="-25000" dirty="0" err="1">
                <a:sym typeface="Symbol" panose="05050102010706020507" pitchFamily="18" charset="2"/>
              </a:rPr>
              <a:t>sum_balance</a:t>
            </a:r>
            <a:r>
              <a:rPr lang="en-US" altLang="en-US" sz="2800" i="1" baseline="-25000" dirty="0">
                <a:sym typeface="Symbol" panose="05050102010706020507" pitchFamily="18" charset="2"/>
              </a:rPr>
              <a:t> </a:t>
            </a:r>
            <a:r>
              <a:rPr lang="en-US" altLang="en-US" sz="2400" dirty="0">
                <a:sym typeface="Symbol" panose="05050102010706020507" pitchFamily="18" charset="2"/>
              </a:rPr>
              <a:t>(</a:t>
            </a:r>
            <a:r>
              <a:rPr lang="en-US" altLang="en-US" sz="2000" i="1" dirty="0">
                <a:sym typeface="Symbol" panose="05050102010706020507" pitchFamily="18" charset="2"/>
              </a:rPr>
              <a:t>account</a:t>
            </a:r>
            <a:r>
              <a:rPr lang="en-US" altLang="en-US" sz="2400" dirty="0">
                <a:sym typeface="Symbol" panose="05050102010706020507" pitchFamily="18" charset="2"/>
              </a:rPr>
              <a:t>)</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2052977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a:t>
            </a:r>
            <a:endParaRPr lang="en-US" sz="2800" i="0" dirty="0">
              <a:solidFill>
                <a:srgbClr val="222222"/>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7478AB9B-1097-4397-9052-32DA0318846F}"/>
              </a:ext>
            </a:extLst>
          </p:cNvPr>
          <p:cNvPicPr>
            <a:picLocks noChangeAspect="1"/>
          </p:cNvPicPr>
          <p:nvPr/>
        </p:nvPicPr>
        <p:blipFill>
          <a:blip r:embed="rId3"/>
          <a:stretch>
            <a:fillRect/>
          </a:stretch>
        </p:blipFill>
        <p:spPr>
          <a:xfrm>
            <a:off x="1281567" y="1577009"/>
            <a:ext cx="8094254" cy="4661586"/>
          </a:xfrm>
          <a:prstGeom prst="rect">
            <a:avLst/>
          </a:prstGeom>
        </p:spPr>
      </p:pic>
    </p:spTree>
    <p:extLst>
      <p:ext uri="{BB962C8B-B14F-4D97-AF65-F5344CB8AC3E}">
        <p14:creationId xmlns:p14="http://schemas.microsoft.com/office/powerpoint/2010/main" val="27688403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 Examples</a:t>
            </a:r>
            <a:endParaRPr lang="en-US" sz="2800" i="0" dirty="0">
              <a:solidFill>
                <a:srgbClr val="222222"/>
              </a:solidFill>
              <a:effectLst/>
              <a:latin typeface="arial" panose="020B0604020202020204" pitchFamily="34" charset="0"/>
            </a:endParaRPr>
          </a:p>
        </p:txBody>
      </p:sp>
      <p:pic>
        <p:nvPicPr>
          <p:cNvPr id="20" name="Picture 19">
            <a:extLst>
              <a:ext uri="{FF2B5EF4-FFF2-40B4-BE49-F238E27FC236}">
                <a16:creationId xmlns:a16="http://schemas.microsoft.com/office/drawing/2014/main" xmlns="" id="{86EB2F69-D928-40CB-A5CA-2888AC478570}"/>
              </a:ext>
            </a:extLst>
          </p:cNvPr>
          <p:cNvPicPr>
            <a:picLocks noChangeAspect="1"/>
          </p:cNvPicPr>
          <p:nvPr/>
        </p:nvPicPr>
        <p:blipFill>
          <a:blip r:embed="rId3"/>
          <a:stretch>
            <a:fillRect/>
          </a:stretch>
        </p:blipFill>
        <p:spPr>
          <a:xfrm>
            <a:off x="1281566" y="1711773"/>
            <a:ext cx="8094253" cy="4401693"/>
          </a:xfrm>
          <a:prstGeom prst="rect">
            <a:avLst/>
          </a:prstGeom>
        </p:spPr>
      </p:pic>
    </p:spTree>
    <p:extLst>
      <p:ext uri="{BB962C8B-B14F-4D97-AF65-F5344CB8AC3E}">
        <p14:creationId xmlns:p14="http://schemas.microsoft.com/office/powerpoint/2010/main" val="214040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8"/>
            <a:ext cx="8094254" cy="4399722"/>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2. Key Constraints</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An attribute that can uniquely identify a tuple in a relation is called the key of the table.</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The value of the attribute for different tuples in the relation has to be unique.</a:t>
            </a:r>
          </a:p>
        </p:txBody>
      </p:sp>
    </p:spTree>
    <p:extLst>
      <p:ext uri="{BB962C8B-B14F-4D97-AF65-F5344CB8AC3E}">
        <p14:creationId xmlns:p14="http://schemas.microsoft.com/office/powerpoint/2010/main" val="22385115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 Examples</a:t>
            </a:r>
            <a:endParaRPr lang="en-US" sz="2800" i="0" dirty="0">
              <a:solidFill>
                <a:srgbClr val="222222"/>
              </a:solidFill>
              <a:effectLst/>
              <a:latin typeface="arial" panose="020B0604020202020204" pitchFamily="34" charset="0"/>
            </a:endParaRPr>
          </a:p>
        </p:txBody>
      </p:sp>
      <p:pic>
        <p:nvPicPr>
          <p:cNvPr id="32" name="Picture 31">
            <a:extLst>
              <a:ext uri="{FF2B5EF4-FFF2-40B4-BE49-F238E27FC236}">
                <a16:creationId xmlns:a16="http://schemas.microsoft.com/office/drawing/2014/main" xmlns="" id="{00296051-07B2-45CB-805A-8B35E070FD49}"/>
              </a:ext>
            </a:extLst>
          </p:cNvPr>
          <p:cNvPicPr>
            <a:picLocks noChangeAspect="1"/>
          </p:cNvPicPr>
          <p:nvPr/>
        </p:nvPicPr>
        <p:blipFill>
          <a:blip r:embed="rId3"/>
          <a:stretch>
            <a:fillRect/>
          </a:stretch>
        </p:blipFill>
        <p:spPr>
          <a:xfrm>
            <a:off x="1281568" y="1577009"/>
            <a:ext cx="8094254" cy="4830604"/>
          </a:xfrm>
          <a:prstGeom prst="rect">
            <a:avLst/>
          </a:prstGeom>
        </p:spPr>
      </p:pic>
    </p:spTree>
    <p:extLst>
      <p:ext uri="{BB962C8B-B14F-4D97-AF65-F5344CB8AC3E}">
        <p14:creationId xmlns:p14="http://schemas.microsoft.com/office/powerpoint/2010/main" val="5204775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Outer Join Examples</a:t>
            </a:r>
            <a:endParaRPr lang="en-US" sz="2800" i="0" dirty="0">
              <a:solidFill>
                <a:srgbClr val="222222"/>
              </a:solidFill>
              <a:effectLst/>
              <a:latin typeface="arial" panose="020B0604020202020204" pitchFamily="34" charset="0"/>
            </a:endParaRPr>
          </a:p>
        </p:txBody>
      </p:sp>
      <p:pic>
        <p:nvPicPr>
          <p:cNvPr id="38" name="Picture 37">
            <a:extLst>
              <a:ext uri="{FF2B5EF4-FFF2-40B4-BE49-F238E27FC236}">
                <a16:creationId xmlns:a16="http://schemas.microsoft.com/office/drawing/2014/main" xmlns="" id="{B6AA1942-BF72-4F0A-928A-726A468CB5C7}"/>
              </a:ext>
            </a:extLst>
          </p:cNvPr>
          <p:cNvPicPr>
            <a:picLocks noChangeAspect="1"/>
          </p:cNvPicPr>
          <p:nvPr/>
        </p:nvPicPr>
        <p:blipFill>
          <a:blip r:embed="rId3"/>
          <a:stretch>
            <a:fillRect/>
          </a:stretch>
        </p:blipFill>
        <p:spPr>
          <a:xfrm>
            <a:off x="1281567" y="1711773"/>
            <a:ext cx="8094254" cy="4871126"/>
          </a:xfrm>
          <a:prstGeom prst="rect">
            <a:avLst/>
          </a:prstGeom>
        </p:spPr>
      </p:pic>
    </p:spTree>
    <p:extLst>
      <p:ext uri="{BB962C8B-B14F-4D97-AF65-F5344CB8AC3E}">
        <p14:creationId xmlns:p14="http://schemas.microsoft.com/office/powerpoint/2010/main" val="6519979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NULL Values</a:t>
            </a:r>
            <a:endParaRPr lang="en-US" sz="2800" i="0" dirty="0">
              <a:solidFill>
                <a:srgbClr val="222222"/>
              </a:solidFill>
              <a:effectLst/>
              <a:latin typeface="arial" panose="020B0604020202020204" pitchFamily="34" charset="0"/>
            </a:endParaRPr>
          </a:p>
        </p:txBody>
      </p:sp>
      <p:pic>
        <p:nvPicPr>
          <p:cNvPr id="7" name="Picture 6">
            <a:extLst>
              <a:ext uri="{FF2B5EF4-FFF2-40B4-BE49-F238E27FC236}">
                <a16:creationId xmlns:a16="http://schemas.microsoft.com/office/drawing/2014/main" xmlns="" id="{C98175A8-4BEA-430D-8BE4-4993DC7E28CC}"/>
              </a:ext>
            </a:extLst>
          </p:cNvPr>
          <p:cNvPicPr>
            <a:picLocks noChangeAspect="1"/>
          </p:cNvPicPr>
          <p:nvPr/>
        </p:nvPicPr>
        <p:blipFill>
          <a:blip r:embed="rId3"/>
          <a:stretch>
            <a:fillRect/>
          </a:stretch>
        </p:blipFill>
        <p:spPr>
          <a:xfrm>
            <a:off x="1281567" y="1611263"/>
            <a:ext cx="8094254" cy="4877223"/>
          </a:xfrm>
          <a:prstGeom prst="rect">
            <a:avLst/>
          </a:prstGeom>
        </p:spPr>
      </p:pic>
    </p:spTree>
    <p:extLst>
      <p:ext uri="{BB962C8B-B14F-4D97-AF65-F5344CB8AC3E}">
        <p14:creationId xmlns:p14="http://schemas.microsoft.com/office/powerpoint/2010/main" val="10035778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a16="http://schemas.microsoft.com/office/drawing/2014/main" xmlns="" id="{E1D7809E-089C-434E-9A26-1396CD5024CD}"/>
              </a:ext>
            </a:extLst>
          </p:cNvPr>
          <p:cNvSpPr>
            <a:spLocks noGrp="1"/>
          </p:cNvSpPr>
          <p:nvPr>
            <p:ph type="subTitle" idx="1"/>
          </p:nvPr>
        </p:nvSpPr>
        <p:spPr>
          <a:xfrm>
            <a:off x="1281567" y="1139688"/>
            <a:ext cx="8094254" cy="4704522"/>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Inner Join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 an inner join, only those tuples that satisfy the matching criteria are included, while the rest are excluded.</a:t>
            </a:r>
          </a:p>
          <a:p>
            <a:pPr algn="just">
              <a:buClr>
                <a:schemeClr val="tx1"/>
              </a:buClr>
              <a:buSzPct val="71000"/>
            </a:pPr>
            <a:endParaRPr lang="en-US" sz="2800" dirty="0">
              <a:solidFill>
                <a:srgbClr val="222222"/>
              </a:solidFill>
              <a:latin typeface="arial" panose="020B0604020202020204" pitchFamily="34" charset="0"/>
            </a:endParaRPr>
          </a:p>
          <a:p>
            <a:pPr algn="just">
              <a:buClr>
                <a:schemeClr val="tx1"/>
              </a:buClr>
              <a:buSzPct val="71000"/>
            </a:pP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9793160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a16="http://schemas.microsoft.com/office/drawing/2014/main" xmlns="" id="{E1D7809E-089C-434E-9A26-1396CD5024CD}"/>
              </a:ext>
            </a:extLst>
          </p:cNvPr>
          <p:cNvSpPr>
            <a:spLocks noGrp="1"/>
          </p:cNvSpPr>
          <p:nvPr>
            <p:ph type="subTitle" idx="1"/>
          </p:nvPr>
        </p:nvSpPr>
        <p:spPr>
          <a:xfrm>
            <a:off x="1281567" y="1139688"/>
            <a:ext cx="8094254" cy="4704522"/>
          </a:xfrm>
        </p:spPr>
        <p:txBody>
          <a:bodyPr>
            <a:normAutofit fontScale="92500"/>
          </a:bodyPr>
          <a:lstStyle/>
          <a:p>
            <a:pPr algn="l">
              <a:buClr>
                <a:schemeClr val="tx1"/>
              </a:buClr>
              <a:buSzPct val="71000"/>
            </a:pPr>
            <a:r>
              <a:rPr lang="en-US" sz="2800" b="1" i="0" dirty="0">
                <a:solidFill>
                  <a:srgbClr val="222222"/>
                </a:solidFill>
                <a:effectLst/>
                <a:latin typeface="arial" panose="020B0604020202020204" pitchFamily="34" charset="0"/>
              </a:rPr>
              <a:t>Theta Join </a:t>
            </a:r>
            <a:r>
              <a:rPr lang="el-GR" sz="2800" b="1" i="0" dirty="0">
                <a:solidFill>
                  <a:srgbClr val="222222"/>
                </a:solidFill>
                <a:effectLst/>
                <a:latin typeface="arial" panose="020B0604020202020204" pitchFamily="34" charset="0"/>
              </a:rPr>
              <a:t>(θ)</a:t>
            </a:r>
            <a:endParaRPr lang="en-US" sz="2800" b="1" i="0" dirty="0">
              <a:solidFill>
                <a:srgbClr val="222222"/>
              </a:solidFill>
              <a:effectLst/>
              <a:latin typeface="arial" panose="020B0604020202020204" pitchFamily="34" charset="0"/>
            </a:endParaRP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Theta join combines tuples from different relations provided they satisfy the theta condition.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Notation : R1 ⋈</a:t>
            </a:r>
            <a:r>
              <a:rPr lang="el-GR" sz="2800" baseline="-25000" dirty="0">
                <a:solidFill>
                  <a:srgbClr val="222222"/>
                </a:solidFill>
                <a:latin typeface="arial" panose="020B0604020202020204" pitchFamily="34" charset="0"/>
              </a:rPr>
              <a:t>θ</a:t>
            </a:r>
            <a:r>
              <a:rPr lang="el-GR" sz="2800" dirty="0">
                <a:solidFill>
                  <a:srgbClr val="222222"/>
                </a:solidFill>
                <a:latin typeface="arial" panose="020B0604020202020204" pitchFamily="34" charset="0"/>
              </a:rPr>
              <a:t> </a:t>
            </a:r>
            <a:r>
              <a:rPr lang="en-US" sz="2800" dirty="0">
                <a:solidFill>
                  <a:srgbClr val="222222"/>
                </a:solidFill>
                <a:latin typeface="arial" panose="020B0604020202020204" pitchFamily="34" charset="0"/>
              </a:rPr>
              <a:t>R2</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R1 and R2 are relations having attributes (A1, A2, .., An) and (B1, B2,.. ,Bn) such that the attributes don’t have anything in common, </a:t>
            </a:r>
            <a:r>
              <a:rPr lang="en-US" sz="2400" dirty="0">
                <a:solidFill>
                  <a:srgbClr val="222222"/>
                </a:solidFill>
                <a:latin typeface="arial" panose="020B0604020202020204" pitchFamily="34" charset="0"/>
              </a:rPr>
              <a:t>that is R1 ∩ R2 = Φ.</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Theta join can use all kinds of comparison operators.</a:t>
            </a:r>
          </a:p>
        </p:txBody>
      </p:sp>
    </p:spTree>
    <p:extLst>
      <p:ext uri="{BB962C8B-B14F-4D97-AF65-F5344CB8AC3E}">
        <p14:creationId xmlns:p14="http://schemas.microsoft.com/office/powerpoint/2010/main" val="5255373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a16="http://schemas.microsoft.com/office/drawing/2014/main" xmlns="" id="{E1D7809E-089C-434E-9A26-1396CD5024CD}"/>
              </a:ext>
            </a:extLst>
          </p:cNvPr>
          <p:cNvSpPr>
            <a:spLocks noGrp="1"/>
          </p:cNvSpPr>
          <p:nvPr>
            <p:ph type="subTitle" idx="1"/>
          </p:nvPr>
        </p:nvSpPr>
        <p:spPr>
          <a:xfrm>
            <a:off x="1281567" y="1139688"/>
            <a:ext cx="8094254" cy="554538"/>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Theta Join </a:t>
            </a:r>
            <a:r>
              <a:rPr lang="el-GR" sz="2800" b="1" i="0" dirty="0">
                <a:solidFill>
                  <a:srgbClr val="222222"/>
                </a:solidFill>
                <a:effectLst/>
                <a:latin typeface="arial" panose="020B0604020202020204" pitchFamily="34" charset="0"/>
              </a:rPr>
              <a:t>(θ)</a:t>
            </a:r>
            <a:r>
              <a:rPr lang="en-US" sz="2800" b="1" i="0" dirty="0">
                <a:solidFill>
                  <a:srgbClr val="222222"/>
                </a:solidFill>
                <a:effectLst/>
                <a:latin typeface="arial" panose="020B0604020202020204" pitchFamily="34" charset="0"/>
              </a:rPr>
              <a:t> Example</a:t>
            </a:r>
          </a:p>
        </p:txBody>
      </p:sp>
      <p:graphicFrame>
        <p:nvGraphicFramePr>
          <p:cNvPr id="3" name="Table 2">
            <a:extLst>
              <a:ext uri="{FF2B5EF4-FFF2-40B4-BE49-F238E27FC236}">
                <a16:creationId xmlns:a16="http://schemas.microsoft.com/office/drawing/2014/main" xmlns="" id="{B8A6A136-B6D9-4F76-A36E-56C3DCCE72E5}"/>
              </a:ext>
            </a:extLst>
          </p:cNvPr>
          <p:cNvGraphicFramePr>
            <a:graphicFrameLocks noGrp="1"/>
          </p:cNvGraphicFramePr>
          <p:nvPr>
            <p:extLst>
              <p:ext uri="{D42A27DB-BD31-4B8C-83A1-F6EECF244321}">
                <p14:modId xmlns:p14="http://schemas.microsoft.com/office/powerpoint/2010/main" val="2423430197"/>
              </p:ext>
            </p:extLst>
          </p:nvPr>
        </p:nvGraphicFramePr>
        <p:xfrm>
          <a:off x="1384183" y="1828989"/>
          <a:ext cx="3033072" cy="1706880"/>
        </p:xfrm>
        <a:graphic>
          <a:graphicData uri="http://schemas.openxmlformats.org/drawingml/2006/table">
            <a:tbl>
              <a:tblPr/>
              <a:tblGrid>
                <a:gridCol w="1011024">
                  <a:extLst>
                    <a:ext uri="{9D8B030D-6E8A-4147-A177-3AD203B41FA5}">
                      <a16:colId xmlns:a16="http://schemas.microsoft.com/office/drawing/2014/main" xmlns="" val="887723567"/>
                    </a:ext>
                  </a:extLst>
                </a:gridCol>
                <a:gridCol w="1011024">
                  <a:extLst>
                    <a:ext uri="{9D8B030D-6E8A-4147-A177-3AD203B41FA5}">
                      <a16:colId xmlns:a16="http://schemas.microsoft.com/office/drawing/2014/main" xmlns="" val="333386670"/>
                    </a:ext>
                  </a:extLst>
                </a:gridCol>
                <a:gridCol w="1011024">
                  <a:extLst>
                    <a:ext uri="{9D8B030D-6E8A-4147-A177-3AD203B41FA5}">
                      <a16:colId xmlns:a16="http://schemas.microsoft.com/office/drawing/2014/main" xmlns="" val="2957300696"/>
                    </a:ext>
                  </a:extLst>
                </a:gridCol>
              </a:tblGrid>
              <a:tr h="0">
                <a:tc gridSpan="3">
                  <a:txBody>
                    <a:bodyPr/>
                    <a:lstStyle/>
                    <a:p>
                      <a:pPr algn="ctr" fontAlgn="t"/>
                      <a:r>
                        <a:rPr lang="en-US">
                          <a:effectLst/>
                        </a:rPr>
                        <a:t>Student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070519406"/>
                  </a:ext>
                </a:extLst>
              </a:tr>
              <a:tr h="0">
                <a:tc>
                  <a:txBody>
                    <a:bodyPr/>
                    <a:lstStyle/>
                    <a:p>
                      <a:pPr fontAlgn="t"/>
                      <a:r>
                        <a:rPr lang="en-US">
                          <a:effectLst/>
                        </a:rPr>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2733729628"/>
                  </a:ext>
                </a:extLst>
              </a:tr>
              <a:tr h="0">
                <a:tc>
                  <a:txBody>
                    <a:bodyPr/>
                    <a:lstStyle/>
                    <a:p>
                      <a:pPr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639684161"/>
                  </a:ext>
                </a:extLst>
              </a:tr>
              <a:tr h="0">
                <a:tc>
                  <a:txBody>
                    <a:bodyPr/>
                    <a:lstStyle/>
                    <a:p>
                      <a:pPr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34156933"/>
                  </a:ext>
                </a:extLst>
              </a:tr>
            </a:tbl>
          </a:graphicData>
        </a:graphic>
      </p:graphicFrame>
      <p:graphicFrame>
        <p:nvGraphicFramePr>
          <p:cNvPr id="4" name="Table 3">
            <a:extLst>
              <a:ext uri="{FF2B5EF4-FFF2-40B4-BE49-F238E27FC236}">
                <a16:creationId xmlns:a16="http://schemas.microsoft.com/office/drawing/2014/main" xmlns="" id="{81CD1264-A8FB-4043-94B0-E7E39BB77958}"/>
              </a:ext>
            </a:extLst>
          </p:cNvPr>
          <p:cNvGraphicFramePr>
            <a:graphicFrameLocks noGrp="1"/>
          </p:cNvGraphicFramePr>
          <p:nvPr>
            <p:extLst>
              <p:ext uri="{D42A27DB-BD31-4B8C-83A1-F6EECF244321}">
                <p14:modId xmlns:p14="http://schemas.microsoft.com/office/powerpoint/2010/main" val="924392864"/>
              </p:ext>
            </p:extLst>
          </p:nvPr>
        </p:nvGraphicFramePr>
        <p:xfrm>
          <a:off x="4797081" y="1828989"/>
          <a:ext cx="3711540" cy="2560320"/>
        </p:xfrm>
        <a:graphic>
          <a:graphicData uri="http://schemas.openxmlformats.org/drawingml/2006/table">
            <a:tbl>
              <a:tblPr/>
              <a:tblGrid>
                <a:gridCol w="1855770">
                  <a:extLst>
                    <a:ext uri="{9D8B030D-6E8A-4147-A177-3AD203B41FA5}">
                      <a16:colId xmlns:a16="http://schemas.microsoft.com/office/drawing/2014/main" xmlns="" val="734994002"/>
                    </a:ext>
                  </a:extLst>
                </a:gridCol>
                <a:gridCol w="1855770">
                  <a:extLst>
                    <a:ext uri="{9D8B030D-6E8A-4147-A177-3AD203B41FA5}">
                      <a16:colId xmlns:a16="http://schemas.microsoft.com/office/drawing/2014/main" xmlns="" val="770908461"/>
                    </a:ext>
                  </a:extLst>
                </a:gridCol>
              </a:tblGrid>
              <a:tr h="0">
                <a:tc gridSpan="2">
                  <a:txBody>
                    <a:bodyPr/>
                    <a:lstStyle/>
                    <a:p>
                      <a:pPr algn="ctr" fontAlgn="t"/>
                      <a:r>
                        <a:rPr lang="en-US" dirty="0">
                          <a:effectLst/>
                        </a:rPr>
                        <a:t>Subjects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extLst>
                  <a:ext uri="{0D108BD9-81ED-4DB2-BD59-A6C34878D82A}">
                    <a16:rowId xmlns:a16="http://schemas.microsoft.com/office/drawing/2014/main" xmlns="" val="1444083654"/>
                  </a:ext>
                </a:extLst>
              </a:tr>
              <a:tr h="0">
                <a:tc>
                  <a:txBody>
                    <a:bodyPr/>
                    <a:lstStyle/>
                    <a:p>
                      <a:pPr fontAlgn="t"/>
                      <a:r>
                        <a:rPr lang="en-US">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2973758279"/>
                  </a:ext>
                </a:extLst>
              </a:tr>
              <a:tr h="0">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926142349"/>
                  </a:ext>
                </a:extLst>
              </a:tr>
              <a:tr h="0">
                <a:tc>
                  <a:txBody>
                    <a:bodyPr/>
                    <a:lstStyle/>
                    <a:p>
                      <a:pPr fontAlgn="t"/>
                      <a:r>
                        <a:rPr lang="en-US" dirty="0">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092720046"/>
                  </a:ext>
                </a:extLst>
              </a:tr>
              <a:tr h="0">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Music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967062635"/>
                  </a:ext>
                </a:extLst>
              </a:tr>
              <a:tr h="0">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Sports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32591568"/>
                  </a:ext>
                </a:extLst>
              </a:tr>
            </a:tbl>
          </a:graphicData>
        </a:graphic>
      </p:graphicFrame>
    </p:spTree>
    <p:extLst>
      <p:ext uri="{BB962C8B-B14F-4D97-AF65-F5344CB8AC3E}">
        <p14:creationId xmlns:p14="http://schemas.microsoft.com/office/powerpoint/2010/main" val="1687370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a16="http://schemas.microsoft.com/office/drawing/2014/main" xmlns="" id="{E1D7809E-089C-434E-9A26-1396CD5024CD}"/>
              </a:ext>
            </a:extLst>
          </p:cNvPr>
          <p:cNvSpPr>
            <a:spLocks noGrp="1"/>
          </p:cNvSpPr>
          <p:nvPr>
            <p:ph type="subTitle" idx="1"/>
          </p:nvPr>
        </p:nvSpPr>
        <p:spPr>
          <a:xfrm>
            <a:off x="1281567" y="1139688"/>
            <a:ext cx="8094254" cy="554538"/>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Theta Join </a:t>
            </a:r>
            <a:r>
              <a:rPr lang="el-GR" sz="2800" b="1" i="0" dirty="0">
                <a:solidFill>
                  <a:srgbClr val="222222"/>
                </a:solidFill>
                <a:effectLst/>
                <a:latin typeface="arial" panose="020B0604020202020204" pitchFamily="34" charset="0"/>
              </a:rPr>
              <a:t>(θ)</a:t>
            </a:r>
            <a:r>
              <a:rPr lang="en-US" sz="2800" b="1" i="0" dirty="0">
                <a:solidFill>
                  <a:srgbClr val="222222"/>
                </a:solidFill>
                <a:effectLst/>
                <a:latin typeface="arial" panose="020B0604020202020204" pitchFamily="34" charset="0"/>
              </a:rPr>
              <a:t> Example</a:t>
            </a:r>
          </a:p>
        </p:txBody>
      </p:sp>
      <p:sp>
        <p:nvSpPr>
          <p:cNvPr id="8" name="TextBox 7">
            <a:extLst>
              <a:ext uri="{FF2B5EF4-FFF2-40B4-BE49-F238E27FC236}">
                <a16:creationId xmlns:a16="http://schemas.microsoft.com/office/drawing/2014/main" xmlns="" id="{B0803C40-953E-4E58-8FCA-DFD3E97821DB}"/>
              </a:ext>
            </a:extLst>
          </p:cNvPr>
          <p:cNvSpPr txBox="1"/>
          <p:nvPr/>
        </p:nvSpPr>
        <p:spPr>
          <a:xfrm>
            <a:off x="1373212" y="1828989"/>
            <a:ext cx="6196818" cy="923330"/>
          </a:xfrm>
          <a:prstGeom prst="rect">
            <a:avLst/>
          </a:prstGeom>
          <a:noFill/>
        </p:spPr>
        <p:txBody>
          <a:bodyPr wrap="square">
            <a:spAutoFit/>
          </a:bodyPr>
          <a:lstStyle/>
          <a:p>
            <a:r>
              <a:rPr lang="en-US" dirty="0" err="1"/>
              <a:t>Student_Detail</a:t>
            </a:r>
            <a:r>
              <a:rPr lang="en-US" dirty="0"/>
              <a:t> −</a:t>
            </a:r>
          </a:p>
          <a:p>
            <a:endParaRPr lang="en-US" dirty="0"/>
          </a:p>
          <a:p>
            <a:r>
              <a:rPr lang="en-US" dirty="0"/>
              <a:t>STUDENT ⋈</a:t>
            </a:r>
            <a:r>
              <a:rPr lang="en-US" baseline="-25000" dirty="0" err="1"/>
              <a:t>Student.Std</a:t>
            </a:r>
            <a:r>
              <a:rPr lang="en-US" baseline="-25000" dirty="0"/>
              <a:t> = </a:t>
            </a:r>
            <a:r>
              <a:rPr lang="en-US" baseline="-25000" dirty="0" err="1"/>
              <a:t>Subject.Class</a:t>
            </a:r>
            <a:r>
              <a:rPr lang="en-US" baseline="-25000" dirty="0"/>
              <a:t> </a:t>
            </a:r>
            <a:r>
              <a:rPr lang="en-US" dirty="0"/>
              <a:t>SUBJECT</a:t>
            </a:r>
          </a:p>
        </p:txBody>
      </p:sp>
      <p:graphicFrame>
        <p:nvGraphicFramePr>
          <p:cNvPr id="9" name="Table 8">
            <a:extLst>
              <a:ext uri="{FF2B5EF4-FFF2-40B4-BE49-F238E27FC236}">
                <a16:creationId xmlns:a16="http://schemas.microsoft.com/office/drawing/2014/main" xmlns="" id="{7D610847-23CF-41CD-992B-CC7E153E803C}"/>
              </a:ext>
            </a:extLst>
          </p:cNvPr>
          <p:cNvGraphicFramePr>
            <a:graphicFrameLocks noGrp="1"/>
          </p:cNvGraphicFramePr>
          <p:nvPr>
            <p:extLst>
              <p:ext uri="{D42A27DB-BD31-4B8C-83A1-F6EECF244321}">
                <p14:modId xmlns:p14="http://schemas.microsoft.com/office/powerpoint/2010/main" val="3373753389"/>
              </p:ext>
            </p:extLst>
          </p:nvPr>
        </p:nvGraphicFramePr>
        <p:xfrm>
          <a:off x="1434172" y="3157992"/>
          <a:ext cx="6305550" cy="2560320"/>
        </p:xfrm>
        <a:graphic>
          <a:graphicData uri="http://schemas.openxmlformats.org/drawingml/2006/table">
            <a:tbl>
              <a:tblPr/>
              <a:tblGrid>
                <a:gridCol w="1261110">
                  <a:extLst>
                    <a:ext uri="{9D8B030D-6E8A-4147-A177-3AD203B41FA5}">
                      <a16:colId xmlns:a16="http://schemas.microsoft.com/office/drawing/2014/main" xmlns="" val="3222309350"/>
                    </a:ext>
                  </a:extLst>
                </a:gridCol>
                <a:gridCol w="1261110">
                  <a:extLst>
                    <a:ext uri="{9D8B030D-6E8A-4147-A177-3AD203B41FA5}">
                      <a16:colId xmlns:a16="http://schemas.microsoft.com/office/drawing/2014/main" xmlns="" val="2227567400"/>
                    </a:ext>
                  </a:extLst>
                </a:gridCol>
                <a:gridCol w="1261110">
                  <a:extLst>
                    <a:ext uri="{9D8B030D-6E8A-4147-A177-3AD203B41FA5}">
                      <a16:colId xmlns:a16="http://schemas.microsoft.com/office/drawing/2014/main" xmlns="" val="3135673922"/>
                    </a:ext>
                  </a:extLst>
                </a:gridCol>
                <a:gridCol w="1261110">
                  <a:extLst>
                    <a:ext uri="{9D8B030D-6E8A-4147-A177-3AD203B41FA5}">
                      <a16:colId xmlns:a16="http://schemas.microsoft.com/office/drawing/2014/main" xmlns="" val="1867114097"/>
                    </a:ext>
                  </a:extLst>
                </a:gridCol>
                <a:gridCol w="1261110">
                  <a:extLst>
                    <a:ext uri="{9D8B030D-6E8A-4147-A177-3AD203B41FA5}">
                      <a16:colId xmlns:a16="http://schemas.microsoft.com/office/drawing/2014/main" xmlns="" val="3649919300"/>
                    </a:ext>
                  </a:extLst>
                </a:gridCol>
              </a:tblGrid>
              <a:tr h="307600">
                <a:tc gridSpan="5">
                  <a:txBody>
                    <a:bodyPr/>
                    <a:lstStyle/>
                    <a:p>
                      <a:pPr algn="ctr" fontAlgn="t"/>
                      <a:r>
                        <a:rPr lang="en-US" dirty="0" err="1">
                          <a:effectLst/>
                        </a:rPr>
                        <a:t>Student_detail</a:t>
                      </a:r>
                      <a:endParaRPr lang="en-US"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908902877"/>
                  </a:ext>
                </a:extLst>
              </a:tr>
              <a:tr h="307600">
                <a:tc>
                  <a:txBody>
                    <a:bodyPr/>
                    <a:lstStyle/>
                    <a:p>
                      <a:pPr fontAlgn="t"/>
                      <a:r>
                        <a:rPr lang="en-US">
                          <a:effectLst/>
                        </a:rPr>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US">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69031260"/>
                  </a:ext>
                </a:extLst>
              </a:tr>
              <a:tr h="307600">
                <a:tc>
                  <a:txBody>
                    <a:bodyPr/>
                    <a:lstStyle/>
                    <a:p>
                      <a:pPr fontAlgn="t"/>
                      <a:r>
                        <a:rPr lang="en-US" dirty="0">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64831891"/>
                  </a:ext>
                </a:extLst>
              </a:tr>
              <a:tr h="307600">
                <a:tc>
                  <a:txBody>
                    <a:bodyPr/>
                    <a:lstStyle/>
                    <a:p>
                      <a:pPr fontAlgn="t"/>
                      <a:r>
                        <a:rPr lang="en-US">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87876581"/>
                  </a:ext>
                </a:extLst>
              </a:tr>
              <a:tr h="307600">
                <a:tc>
                  <a:txBody>
                    <a:bodyPr/>
                    <a:lstStyle/>
                    <a:p>
                      <a:pPr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Music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42824191"/>
                  </a:ext>
                </a:extLst>
              </a:tr>
              <a:tr h="307600">
                <a:tc>
                  <a:txBody>
                    <a:bodyPr/>
                    <a:lstStyle/>
                    <a:p>
                      <a:pPr fontAlgn="t"/>
                      <a:r>
                        <a:rPr lang="en-US">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Sports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597741175"/>
                  </a:ext>
                </a:extLst>
              </a:tr>
            </a:tbl>
          </a:graphicData>
        </a:graphic>
      </p:graphicFrame>
    </p:spTree>
    <p:extLst>
      <p:ext uri="{BB962C8B-B14F-4D97-AF65-F5344CB8AC3E}">
        <p14:creationId xmlns:p14="http://schemas.microsoft.com/office/powerpoint/2010/main" val="16839533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7" name="Subtitle 2">
            <a:extLst>
              <a:ext uri="{FF2B5EF4-FFF2-40B4-BE49-F238E27FC236}">
                <a16:creationId xmlns:a16="http://schemas.microsoft.com/office/drawing/2014/main" xmlns="" id="{E1D7809E-089C-434E-9A26-1396CD5024CD}"/>
              </a:ext>
            </a:extLst>
          </p:cNvPr>
          <p:cNvSpPr>
            <a:spLocks noGrp="1"/>
          </p:cNvSpPr>
          <p:nvPr>
            <p:ph type="subTitle" idx="1"/>
          </p:nvPr>
        </p:nvSpPr>
        <p:spPr>
          <a:xfrm>
            <a:off x="1281567" y="1139688"/>
            <a:ext cx="8094254" cy="4704522"/>
          </a:xfrm>
        </p:spPr>
        <p:txBody>
          <a:bodyPr>
            <a:normAutofit/>
          </a:bodyPr>
          <a:lstStyle/>
          <a:p>
            <a:pPr algn="l">
              <a:buClr>
                <a:schemeClr val="tx1"/>
              </a:buClr>
              <a:buSzPct val="71000"/>
            </a:pPr>
            <a:r>
              <a:rPr lang="en-US" sz="2800" b="1" i="0" dirty="0" err="1">
                <a:solidFill>
                  <a:srgbClr val="222222"/>
                </a:solidFill>
                <a:effectLst/>
                <a:latin typeface="arial" panose="020B0604020202020204" pitchFamily="34" charset="0"/>
              </a:rPr>
              <a:t>Equi</a:t>
            </a:r>
            <a:r>
              <a:rPr lang="en-US" sz="2800" b="1" i="0" dirty="0">
                <a:solidFill>
                  <a:srgbClr val="222222"/>
                </a:solidFill>
                <a:effectLst/>
                <a:latin typeface="arial" panose="020B0604020202020204" pitchFamily="34" charset="0"/>
              </a:rPr>
              <a:t> Join </a:t>
            </a:r>
          </a:p>
          <a:p>
            <a:pPr marL="457200" indent="-457200" algn="l">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Theta join uses only equality comparison operator, it is said to be equijoin. </a:t>
            </a:r>
          </a:p>
          <a:p>
            <a:pPr marL="457200" indent="-457200" algn="l">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previous example corresponds to equijoin.</a:t>
            </a:r>
          </a:p>
        </p:txBody>
      </p:sp>
    </p:spTree>
    <p:extLst>
      <p:ext uri="{BB962C8B-B14F-4D97-AF65-F5344CB8AC3E}">
        <p14:creationId xmlns:p14="http://schemas.microsoft.com/office/powerpoint/2010/main" val="25488668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8"/>
            <a:ext cx="8094254" cy="4515524"/>
          </a:xfrm>
        </p:spPr>
        <p:txBody>
          <a:bodyPr>
            <a:normAutofit/>
          </a:bodyPr>
          <a:lstStyle/>
          <a:p>
            <a:pPr algn="l">
              <a:buClr>
                <a:schemeClr val="tx1"/>
              </a:buClr>
              <a:buSzPct val="71000"/>
            </a:pPr>
            <a:r>
              <a:rPr lang="en-US" sz="2800" b="1" i="0" dirty="0">
                <a:solidFill>
                  <a:srgbClr val="222222"/>
                </a:solidFill>
                <a:effectLst/>
                <a:latin typeface="arial" panose="020B0604020202020204" pitchFamily="34" charset="0"/>
              </a:rPr>
              <a:t>Modification of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content of the database may be modified using the following operations:</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Deletion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Insertion</a:t>
            </a:r>
          </a:p>
          <a:p>
            <a:pPr marL="914389" lvl="1" indent="-457200" algn="just">
              <a:buClr>
                <a:schemeClr val="tx1"/>
              </a:buClr>
              <a:buSzPct val="71000"/>
              <a:buFont typeface="Wingdings" panose="05000000000000000000" pitchFamily="2" charset="2"/>
              <a:buChar char="v"/>
            </a:pPr>
            <a:r>
              <a:rPr lang="en-US" sz="2600" dirty="0">
                <a:solidFill>
                  <a:srgbClr val="222222"/>
                </a:solidFill>
                <a:latin typeface="arial" panose="020B0604020202020204" pitchFamily="34" charset="0"/>
              </a:rPr>
              <a:t>Updating</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All these operations are expressed using the assignment operator</a:t>
            </a:r>
          </a:p>
        </p:txBody>
      </p:sp>
    </p:spTree>
    <p:extLst>
      <p:ext uri="{BB962C8B-B14F-4D97-AF65-F5344CB8AC3E}">
        <p14:creationId xmlns:p14="http://schemas.microsoft.com/office/powerpoint/2010/main" val="1748766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Deletion</a:t>
            </a:r>
            <a:endParaRPr lang="en-US" sz="2800" i="0" dirty="0">
              <a:solidFill>
                <a:srgbClr val="222222"/>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63C16891-563C-4A66-B32E-9EF08F379EB5}"/>
              </a:ext>
            </a:extLst>
          </p:cNvPr>
          <p:cNvPicPr>
            <a:picLocks noChangeAspect="1"/>
          </p:cNvPicPr>
          <p:nvPr/>
        </p:nvPicPr>
        <p:blipFill>
          <a:blip r:embed="rId3"/>
          <a:stretch>
            <a:fillRect/>
          </a:stretch>
        </p:blipFill>
        <p:spPr>
          <a:xfrm>
            <a:off x="1281567" y="1577009"/>
            <a:ext cx="8094254" cy="4602879"/>
          </a:xfrm>
          <a:prstGeom prst="rect">
            <a:avLst/>
          </a:prstGeom>
        </p:spPr>
      </p:pic>
    </p:spTree>
    <p:extLst>
      <p:ext uri="{BB962C8B-B14F-4D97-AF65-F5344CB8AC3E}">
        <p14:creationId xmlns:p14="http://schemas.microsoft.com/office/powerpoint/2010/main" val="3032915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3.1 Definition and Terminology</a:t>
            </a:r>
          </a:p>
        </p:txBody>
      </p:sp>
      <p:sp>
        <p:nvSpPr>
          <p:cNvPr id="3" name="Subtitle 2"/>
          <p:cNvSpPr>
            <a:spLocks noGrp="1"/>
          </p:cNvSpPr>
          <p:nvPr>
            <p:ph type="subTitle" idx="1"/>
          </p:nvPr>
        </p:nvSpPr>
        <p:spPr>
          <a:xfrm>
            <a:off x="1281567" y="1139687"/>
            <a:ext cx="8094254" cy="2289313"/>
          </a:xfrm>
        </p:spPr>
        <p:txBody>
          <a:bodyPr>
            <a:normAutofit fontScale="92500" lnSpcReduction="20000"/>
          </a:bodyPr>
          <a:lstStyle/>
          <a:p>
            <a:pPr algn="just">
              <a:buClr>
                <a:schemeClr val="tx1"/>
              </a:buClr>
              <a:buSzPct val="71000"/>
            </a:pPr>
            <a:r>
              <a:rPr lang="en-US" sz="2800" b="1" dirty="0">
                <a:solidFill>
                  <a:srgbClr val="222222"/>
                </a:solidFill>
                <a:latin typeface="arial" panose="020B0604020202020204" pitchFamily="34" charset="0"/>
              </a:rPr>
              <a:t>2. Key Constraints</a:t>
            </a:r>
            <a:endParaRPr lang="en-US" sz="2800" i="0" dirty="0">
              <a:solidFill>
                <a:srgbClr val="222222"/>
              </a:solidFill>
              <a:effectLst/>
              <a:latin typeface="arial" panose="020B0604020202020204" pitchFamily="34" charset="0"/>
            </a:endParaRPr>
          </a:p>
          <a:p>
            <a:pPr algn="just">
              <a:buClr>
                <a:schemeClr val="tx1"/>
              </a:buClr>
              <a:buSzPct val="71000"/>
            </a:pPr>
            <a:r>
              <a:rPr lang="en-US" sz="2600" b="1" dirty="0">
                <a:solidFill>
                  <a:schemeClr val="tx1"/>
                </a:solidFill>
              </a:rPr>
              <a:t>Example:</a:t>
            </a:r>
          </a:p>
          <a:p>
            <a:pPr marL="457200" indent="-457200" algn="just">
              <a:buClr>
                <a:schemeClr val="tx1"/>
              </a:buClr>
              <a:buSzPct val="71000"/>
              <a:buFont typeface="Wingdings" panose="05000000000000000000" pitchFamily="2" charset="2"/>
              <a:buChar char="v"/>
            </a:pPr>
            <a:r>
              <a:rPr lang="en-US" sz="2600" dirty="0">
                <a:solidFill>
                  <a:schemeClr val="tx1"/>
                </a:solidFill>
              </a:rPr>
              <a:t>In the given table, </a:t>
            </a:r>
            <a:r>
              <a:rPr lang="en-US" sz="2600" dirty="0" err="1">
                <a:solidFill>
                  <a:schemeClr val="tx1"/>
                </a:solidFill>
              </a:rPr>
              <a:t>CustomerID</a:t>
            </a:r>
            <a:r>
              <a:rPr lang="en-US" sz="2600" dirty="0">
                <a:solidFill>
                  <a:schemeClr val="tx1"/>
                </a:solidFill>
              </a:rPr>
              <a:t> is a key attribute of Customer Table. It is most likely to have a single key for one customer, </a:t>
            </a:r>
            <a:r>
              <a:rPr lang="en-US" sz="2600" dirty="0" err="1">
                <a:solidFill>
                  <a:schemeClr val="tx1"/>
                </a:solidFill>
              </a:rPr>
              <a:t>CustomerID</a:t>
            </a:r>
            <a:r>
              <a:rPr lang="en-US" sz="2600" dirty="0">
                <a:solidFill>
                  <a:schemeClr val="tx1"/>
                </a:solidFill>
              </a:rPr>
              <a:t> =1 is only for the </a:t>
            </a:r>
            <a:r>
              <a:rPr lang="en-US" sz="2600" dirty="0" err="1">
                <a:solidFill>
                  <a:schemeClr val="tx1"/>
                </a:solidFill>
              </a:rPr>
              <a:t>CustomerName</a:t>
            </a:r>
            <a:r>
              <a:rPr lang="en-US" sz="2600" dirty="0">
                <a:solidFill>
                  <a:schemeClr val="tx1"/>
                </a:solidFill>
              </a:rPr>
              <a:t> =" Google".</a:t>
            </a:r>
          </a:p>
        </p:txBody>
      </p:sp>
      <p:pic>
        <p:nvPicPr>
          <p:cNvPr id="4" name="Picture 3">
            <a:extLst>
              <a:ext uri="{FF2B5EF4-FFF2-40B4-BE49-F238E27FC236}">
                <a16:creationId xmlns:a16="http://schemas.microsoft.com/office/drawing/2014/main" xmlns="" id="{AE23B0C5-3516-4835-9822-0811B9D20834}"/>
              </a:ext>
            </a:extLst>
          </p:cNvPr>
          <p:cNvPicPr>
            <a:picLocks noChangeAspect="1"/>
          </p:cNvPicPr>
          <p:nvPr/>
        </p:nvPicPr>
        <p:blipFill>
          <a:blip r:embed="rId3"/>
          <a:stretch>
            <a:fillRect/>
          </a:stretch>
        </p:blipFill>
        <p:spPr>
          <a:xfrm>
            <a:off x="1281567" y="3563762"/>
            <a:ext cx="8094254" cy="2664760"/>
          </a:xfrm>
          <a:prstGeom prst="rect">
            <a:avLst/>
          </a:prstGeom>
        </p:spPr>
      </p:pic>
    </p:spTree>
    <p:extLst>
      <p:ext uri="{BB962C8B-B14F-4D97-AF65-F5344CB8AC3E}">
        <p14:creationId xmlns:p14="http://schemas.microsoft.com/office/powerpoint/2010/main" val="21836917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Deletion Examples</a:t>
            </a:r>
            <a:endParaRPr lang="en-US" sz="2800" i="0" dirty="0">
              <a:solidFill>
                <a:srgbClr val="222222"/>
              </a:solidFill>
              <a:effectLst/>
              <a:latin typeface="arial" panose="020B0604020202020204" pitchFamily="34" charset="0"/>
            </a:endParaRPr>
          </a:p>
        </p:txBody>
      </p:sp>
      <p:pic>
        <p:nvPicPr>
          <p:cNvPr id="19" name="Picture 18">
            <a:extLst>
              <a:ext uri="{FF2B5EF4-FFF2-40B4-BE49-F238E27FC236}">
                <a16:creationId xmlns:a16="http://schemas.microsoft.com/office/drawing/2014/main" xmlns="" id="{C51176B0-48A2-4D46-A690-4193C2ED96F7}"/>
              </a:ext>
            </a:extLst>
          </p:cNvPr>
          <p:cNvPicPr>
            <a:picLocks noChangeAspect="1"/>
          </p:cNvPicPr>
          <p:nvPr/>
        </p:nvPicPr>
        <p:blipFill>
          <a:blip r:embed="rId3"/>
          <a:stretch>
            <a:fillRect/>
          </a:stretch>
        </p:blipFill>
        <p:spPr>
          <a:xfrm>
            <a:off x="1281567" y="1577009"/>
            <a:ext cx="8094254" cy="2699569"/>
          </a:xfrm>
          <a:prstGeom prst="rect">
            <a:avLst/>
          </a:prstGeom>
        </p:spPr>
      </p:pic>
    </p:spTree>
    <p:extLst>
      <p:ext uri="{BB962C8B-B14F-4D97-AF65-F5344CB8AC3E}">
        <p14:creationId xmlns:p14="http://schemas.microsoft.com/office/powerpoint/2010/main" val="25766087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Insertion</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36A2C074-98C9-4F46-8777-C2D343A141F8}"/>
              </a:ext>
            </a:extLst>
          </p:cNvPr>
          <p:cNvPicPr>
            <a:picLocks noChangeAspect="1"/>
          </p:cNvPicPr>
          <p:nvPr/>
        </p:nvPicPr>
        <p:blipFill>
          <a:blip r:embed="rId3"/>
          <a:stretch>
            <a:fillRect/>
          </a:stretch>
        </p:blipFill>
        <p:spPr>
          <a:xfrm>
            <a:off x="1281567" y="1493811"/>
            <a:ext cx="8094254" cy="4913802"/>
          </a:xfrm>
          <a:prstGeom prst="rect">
            <a:avLst/>
          </a:prstGeom>
        </p:spPr>
      </p:pic>
    </p:spTree>
    <p:extLst>
      <p:ext uri="{BB962C8B-B14F-4D97-AF65-F5344CB8AC3E}">
        <p14:creationId xmlns:p14="http://schemas.microsoft.com/office/powerpoint/2010/main" val="9265204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Insertion Examples</a:t>
            </a:r>
            <a:endParaRPr lang="en-US" sz="2800" i="0" dirty="0">
              <a:solidFill>
                <a:srgbClr val="222222"/>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107B2593-C52D-4C99-949A-D653C854F561}"/>
              </a:ext>
            </a:extLst>
          </p:cNvPr>
          <p:cNvPicPr>
            <a:picLocks noChangeAspect="1"/>
          </p:cNvPicPr>
          <p:nvPr/>
        </p:nvPicPr>
        <p:blipFill>
          <a:blip r:embed="rId3"/>
          <a:stretch>
            <a:fillRect/>
          </a:stretch>
        </p:blipFill>
        <p:spPr>
          <a:xfrm>
            <a:off x="1281567" y="1711773"/>
            <a:ext cx="8094254" cy="1804572"/>
          </a:xfrm>
          <a:prstGeom prst="rect">
            <a:avLst/>
          </a:prstGeom>
        </p:spPr>
      </p:pic>
    </p:spTree>
    <p:extLst>
      <p:ext uri="{BB962C8B-B14F-4D97-AF65-F5344CB8AC3E}">
        <p14:creationId xmlns:p14="http://schemas.microsoft.com/office/powerpoint/2010/main" val="13273661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Updating</a:t>
            </a:r>
            <a:endParaRPr lang="en-US" sz="2800" i="0" dirty="0">
              <a:solidFill>
                <a:srgbClr val="222222"/>
              </a:solidFill>
              <a:effectLst/>
              <a:latin typeface="arial" panose="020B0604020202020204" pitchFamily="34" charset="0"/>
            </a:endParaRPr>
          </a:p>
        </p:txBody>
      </p:sp>
      <p:pic>
        <p:nvPicPr>
          <p:cNvPr id="6" name="Picture 5">
            <a:extLst>
              <a:ext uri="{FF2B5EF4-FFF2-40B4-BE49-F238E27FC236}">
                <a16:creationId xmlns:a16="http://schemas.microsoft.com/office/drawing/2014/main" xmlns="" id="{5D257504-3487-40B2-85A1-6C3CE391D12B}"/>
              </a:ext>
            </a:extLst>
          </p:cNvPr>
          <p:cNvPicPr>
            <a:picLocks noChangeAspect="1"/>
          </p:cNvPicPr>
          <p:nvPr/>
        </p:nvPicPr>
        <p:blipFill>
          <a:blip r:embed="rId4"/>
          <a:stretch>
            <a:fillRect/>
          </a:stretch>
        </p:blipFill>
        <p:spPr>
          <a:xfrm>
            <a:off x="1281567" y="1711773"/>
            <a:ext cx="8094254" cy="3542083"/>
          </a:xfrm>
          <a:prstGeom prst="rect">
            <a:avLst/>
          </a:prstGeom>
        </p:spPr>
      </p:pic>
      <p:graphicFrame>
        <p:nvGraphicFramePr>
          <p:cNvPr id="7" name="Object 4">
            <a:extLst>
              <a:ext uri="{FF2B5EF4-FFF2-40B4-BE49-F238E27FC236}">
                <a16:creationId xmlns:a16="http://schemas.microsoft.com/office/drawing/2014/main" xmlns="" id="{4E633A06-BBD0-4C7F-AFD3-D5B18C6CCFCB}"/>
              </a:ext>
            </a:extLst>
          </p:cNvPr>
          <p:cNvGraphicFramePr>
            <a:graphicFrameLocks noChangeAspect="1"/>
          </p:cNvGraphicFramePr>
          <p:nvPr>
            <p:extLst>
              <p:ext uri="{D42A27DB-BD31-4B8C-83A1-F6EECF244321}">
                <p14:modId xmlns:p14="http://schemas.microsoft.com/office/powerpoint/2010/main" val="4084386701"/>
              </p:ext>
            </p:extLst>
          </p:nvPr>
        </p:nvGraphicFramePr>
        <p:xfrm>
          <a:off x="2976538" y="2836179"/>
          <a:ext cx="2128838" cy="446087"/>
        </p:xfrm>
        <a:graphic>
          <a:graphicData uri="http://schemas.openxmlformats.org/presentationml/2006/ole">
            <mc:AlternateContent xmlns:mc="http://schemas.openxmlformats.org/markup-compatibility/2006">
              <mc:Choice xmlns:v="urn:schemas-microsoft-com:vml" Requires="v">
                <p:oleObj spid="_x0000_s4115" name="Equation" r:id="rId5" imgW="1701800" imgH="355600" progId="Equation.3">
                  <p:embed/>
                </p:oleObj>
              </mc:Choice>
              <mc:Fallback>
                <p:oleObj name="Equation" r:id="rId5" imgW="1701800" imgH="355600" progId="Equation.3">
                  <p:embed/>
                  <p:pic>
                    <p:nvPicPr>
                      <p:cNvPr id="72708" name="Object 4">
                        <a:extLst>
                          <a:ext uri="{FF2B5EF4-FFF2-40B4-BE49-F238E27FC236}">
                            <a16:creationId xmlns:a16="http://schemas.microsoft.com/office/drawing/2014/main" xmlns="" id="{DDDC2ECC-21A7-465F-887C-99C6A0BC8B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538" y="2836179"/>
                        <a:ext cx="2128838"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220634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3.3 The Relational Algebra</a:t>
            </a:r>
          </a:p>
        </p:txBody>
      </p:sp>
      <p:sp>
        <p:nvSpPr>
          <p:cNvPr id="3" name="Subtitle 2"/>
          <p:cNvSpPr>
            <a:spLocks noGrp="1"/>
          </p:cNvSpPr>
          <p:nvPr>
            <p:ph type="subTitle" idx="1"/>
          </p:nvPr>
        </p:nvSpPr>
        <p:spPr>
          <a:xfrm>
            <a:off x="1281567" y="1139689"/>
            <a:ext cx="8094254" cy="437320"/>
          </a:xfrm>
        </p:spPr>
        <p:txBody>
          <a:bodyPr>
            <a:normAutofit fontScale="92500" lnSpcReduction="20000"/>
          </a:bodyPr>
          <a:lstStyle/>
          <a:p>
            <a:pPr algn="l">
              <a:buClr>
                <a:schemeClr val="tx1"/>
              </a:buClr>
              <a:buSzPct val="71000"/>
            </a:pPr>
            <a:r>
              <a:rPr lang="en-US" sz="2800" b="1" i="0" dirty="0">
                <a:solidFill>
                  <a:srgbClr val="222222"/>
                </a:solidFill>
                <a:effectLst/>
                <a:latin typeface="arial" panose="020B0604020202020204" pitchFamily="34" charset="0"/>
              </a:rPr>
              <a:t>Updating Examples</a:t>
            </a:r>
            <a:endParaRPr lang="en-US" sz="2800" i="0" dirty="0">
              <a:solidFill>
                <a:srgbClr val="222222"/>
              </a:solidFill>
              <a:effectLst/>
              <a:latin typeface="arial" panose="020B0604020202020204" pitchFamily="34" charset="0"/>
            </a:endParaRPr>
          </a:p>
        </p:txBody>
      </p:sp>
      <p:pic>
        <p:nvPicPr>
          <p:cNvPr id="18" name="Picture 17">
            <a:extLst>
              <a:ext uri="{FF2B5EF4-FFF2-40B4-BE49-F238E27FC236}">
                <a16:creationId xmlns:a16="http://schemas.microsoft.com/office/drawing/2014/main" xmlns="" id="{29757887-E25E-4ABA-A407-997CA0BDA99A}"/>
              </a:ext>
            </a:extLst>
          </p:cNvPr>
          <p:cNvPicPr>
            <a:picLocks noChangeAspect="1"/>
          </p:cNvPicPr>
          <p:nvPr/>
        </p:nvPicPr>
        <p:blipFill>
          <a:blip r:embed="rId3"/>
          <a:stretch>
            <a:fillRect/>
          </a:stretch>
        </p:blipFill>
        <p:spPr>
          <a:xfrm>
            <a:off x="1281568" y="1711773"/>
            <a:ext cx="8094254" cy="4562418"/>
          </a:xfrm>
          <a:prstGeom prst="rect">
            <a:avLst/>
          </a:prstGeom>
        </p:spPr>
      </p:pic>
    </p:spTree>
    <p:extLst>
      <p:ext uri="{BB962C8B-B14F-4D97-AF65-F5344CB8AC3E}">
        <p14:creationId xmlns:p14="http://schemas.microsoft.com/office/powerpoint/2010/main" val="8789588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3.4 Schema and Views</a:t>
            </a: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b="1" dirty="0">
                <a:solidFill>
                  <a:srgbClr val="222222"/>
                </a:solidFill>
                <a:latin typeface="arial" panose="020B0604020202020204" pitchFamily="34" charset="0"/>
              </a:rPr>
              <a:t>Schema and Schema Diagram</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Relation Schema – list of attributes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Database Schema – collection of relational schema</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Schema diagram is a graphical representation of database schema along with primary key and foreign key dependencies.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In schema diagram, each relation is represented by box where attributes are listed inside box and relation name is specified above it.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Primary key in relation is place above the horizontal line that crosses the box. </a:t>
            </a:r>
          </a:p>
          <a:p>
            <a:pPr marL="457200" indent="-457200" algn="just">
              <a:buClr>
                <a:schemeClr val="tx1"/>
              </a:buClr>
              <a:buSzPct val="71000"/>
              <a:buFont typeface="Wingdings" panose="05000000000000000000" pitchFamily="2" charset="2"/>
              <a:buChar char="v"/>
            </a:pPr>
            <a:r>
              <a:rPr lang="en-US" sz="2800" i="0" dirty="0">
                <a:solidFill>
                  <a:srgbClr val="222222"/>
                </a:solidFill>
                <a:effectLst/>
                <a:latin typeface="arial" panose="020B0604020202020204" pitchFamily="34" charset="0"/>
              </a:rPr>
              <a:t>Foreign key in schema diagram appear as arrow from the foreign key attributes of the referencing relation to the primary key of the referenced relation.</a:t>
            </a:r>
            <a:endParaRPr lang="en-US" sz="2200" dirty="0">
              <a:solidFill>
                <a:schemeClr val="tx1"/>
              </a:solidFill>
            </a:endParaRPr>
          </a:p>
        </p:txBody>
      </p:sp>
    </p:spTree>
    <p:extLst>
      <p:ext uri="{BB962C8B-B14F-4D97-AF65-F5344CB8AC3E}">
        <p14:creationId xmlns:p14="http://schemas.microsoft.com/office/powerpoint/2010/main" val="41364336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3.4 Schema and Views</a:t>
            </a:r>
          </a:p>
        </p:txBody>
      </p:sp>
      <p:sp>
        <p:nvSpPr>
          <p:cNvPr id="3" name="Subtitle 2"/>
          <p:cNvSpPr>
            <a:spLocks noGrp="1"/>
          </p:cNvSpPr>
          <p:nvPr>
            <p:ph type="subTitle" idx="1"/>
          </p:nvPr>
        </p:nvSpPr>
        <p:spPr>
          <a:xfrm>
            <a:off x="1281567" y="1139688"/>
            <a:ext cx="8094254" cy="365556"/>
          </a:xfrm>
        </p:spPr>
        <p:txBody>
          <a:bodyPr>
            <a:normAutofit fontScale="77500" lnSpcReduction="20000"/>
          </a:bodyPr>
          <a:lstStyle/>
          <a:p>
            <a:pPr algn="just">
              <a:buClr>
                <a:schemeClr val="tx1"/>
              </a:buClr>
              <a:buSzPct val="71000"/>
            </a:pPr>
            <a:r>
              <a:rPr lang="en-US" sz="2800" b="1" dirty="0">
                <a:solidFill>
                  <a:srgbClr val="222222"/>
                </a:solidFill>
                <a:latin typeface="arial" panose="020B0604020202020204" pitchFamily="34" charset="0"/>
              </a:rPr>
              <a:t>Schema Diagram</a:t>
            </a:r>
          </a:p>
        </p:txBody>
      </p:sp>
      <p:pic>
        <p:nvPicPr>
          <p:cNvPr id="4" name="Picture 3">
            <a:extLst>
              <a:ext uri="{FF2B5EF4-FFF2-40B4-BE49-F238E27FC236}">
                <a16:creationId xmlns:a16="http://schemas.microsoft.com/office/drawing/2014/main" xmlns="" id="{2BDE770F-D472-4B64-AC21-1C1278F74211}"/>
              </a:ext>
            </a:extLst>
          </p:cNvPr>
          <p:cNvPicPr>
            <a:picLocks noChangeAspect="1"/>
          </p:cNvPicPr>
          <p:nvPr/>
        </p:nvPicPr>
        <p:blipFill>
          <a:blip r:embed="rId3"/>
          <a:stretch>
            <a:fillRect/>
          </a:stretch>
        </p:blipFill>
        <p:spPr>
          <a:xfrm>
            <a:off x="1281567" y="1770183"/>
            <a:ext cx="8094254" cy="4405533"/>
          </a:xfrm>
          <a:prstGeom prst="rect">
            <a:avLst/>
          </a:prstGeom>
        </p:spPr>
      </p:pic>
    </p:spTree>
    <p:extLst>
      <p:ext uri="{BB962C8B-B14F-4D97-AF65-F5344CB8AC3E}">
        <p14:creationId xmlns:p14="http://schemas.microsoft.com/office/powerpoint/2010/main" val="38950962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3.4 Schema and Views</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Views</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A view is a virtual table derived from one or more tables or other views. </a:t>
            </a:r>
          </a:p>
          <a:p>
            <a:pPr marL="457200" indent="-457200" algn="just">
              <a:buClr>
                <a:schemeClr val="tx1"/>
              </a:buClr>
              <a:buSzPct val="71000"/>
              <a:buFont typeface="Wingdings" panose="05000000000000000000" pitchFamily="2" charset="2"/>
              <a:buChar char="v"/>
            </a:pPr>
            <a:r>
              <a:rPr lang="en-US" sz="2400" dirty="0">
                <a:solidFill>
                  <a:schemeClr val="tx1"/>
                </a:solidFill>
              </a:rPr>
              <a:t>Views allow you to hide data or limit access to a select number of columns; therefore, they can also be used for security purposes.</a:t>
            </a:r>
          </a:p>
          <a:p>
            <a:pPr marL="457200" indent="-457200" algn="just">
              <a:buClr>
                <a:schemeClr val="tx1"/>
              </a:buClr>
              <a:buSzPct val="71000"/>
              <a:buFont typeface="Wingdings" panose="05000000000000000000" pitchFamily="2" charset="2"/>
              <a:buChar char="v"/>
            </a:pPr>
            <a:r>
              <a:rPr lang="en-US" sz="2400" dirty="0">
                <a:solidFill>
                  <a:schemeClr val="tx1"/>
                </a:solidFill>
              </a:rPr>
              <a:t>A view can be used for the following purposes:</a:t>
            </a:r>
          </a:p>
          <a:p>
            <a:pPr marL="914389" lvl="1" indent="-457200" algn="just">
              <a:buClr>
                <a:schemeClr val="tx1"/>
              </a:buClr>
              <a:buSzPct val="71000"/>
              <a:buFont typeface="Wingdings" panose="05000000000000000000" pitchFamily="2" charset="2"/>
              <a:buChar char="Ø"/>
            </a:pPr>
            <a:r>
              <a:rPr lang="en-US" sz="2400" dirty="0">
                <a:solidFill>
                  <a:schemeClr val="tx1"/>
                </a:solidFill>
              </a:rPr>
              <a:t> Provides user security functions.</a:t>
            </a:r>
          </a:p>
          <a:p>
            <a:pPr marL="914389" lvl="1" indent="-457200" algn="just">
              <a:buClr>
                <a:schemeClr val="tx1"/>
              </a:buClr>
              <a:buSzPct val="71000"/>
              <a:buFont typeface="Wingdings" panose="05000000000000000000" pitchFamily="2" charset="2"/>
              <a:buChar char="Ø"/>
            </a:pPr>
            <a:r>
              <a:rPr lang="en-US" sz="2400" dirty="0">
                <a:solidFill>
                  <a:schemeClr val="tx1"/>
                </a:solidFill>
              </a:rPr>
              <a:t> Simplifies the constructions of complex queries.</a:t>
            </a:r>
          </a:p>
          <a:p>
            <a:pPr marL="914389" lvl="1" indent="-457200" algn="just">
              <a:buClr>
                <a:schemeClr val="tx1"/>
              </a:buClr>
              <a:buSzPct val="71000"/>
              <a:buFont typeface="Wingdings" panose="05000000000000000000" pitchFamily="2" charset="2"/>
              <a:buChar char="Ø"/>
            </a:pPr>
            <a:r>
              <a:rPr lang="en-US" sz="2400" dirty="0">
                <a:solidFill>
                  <a:schemeClr val="tx1"/>
                </a:solidFill>
              </a:rPr>
              <a:t> Summarize data from multiple tables.</a:t>
            </a:r>
          </a:p>
          <a:p>
            <a:pPr marL="457200" indent="-457200" algn="just">
              <a:buClr>
                <a:schemeClr val="tx1"/>
              </a:buClr>
              <a:buSzPct val="71000"/>
              <a:buFont typeface="Wingdings" panose="05000000000000000000" pitchFamily="2" charset="2"/>
              <a:buChar char="v"/>
            </a:pPr>
            <a:endParaRPr lang="en-US" sz="2200" dirty="0">
              <a:solidFill>
                <a:schemeClr val="tx1"/>
              </a:solidFill>
            </a:endParaRPr>
          </a:p>
        </p:txBody>
      </p:sp>
    </p:spTree>
    <p:extLst>
      <p:ext uri="{BB962C8B-B14F-4D97-AF65-F5344CB8AC3E}">
        <p14:creationId xmlns:p14="http://schemas.microsoft.com/office/powerpoint/2010/main" val="2403555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3.4 Schema and Views</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Views definition</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View is defined by using the create view statement.</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The general structure is</a:t>
            </a:r>
          </a:p>
          <a:p>
            <a:pPr algn="just">
              <a:buClr>
                <a:schemeClr val="tx1"/>
              </a:buClr>
              <a:buSzPct val="71000"/>
            </a:pPr>
            <a:r>
              <a:rPr lang="en-US" sz="2400" dirty="0">
                <a:solidFill>
                  <a:srgbClr val="222222"/>
                </a:solidFill>
                <a:latin typeface="Consolas" panose="020B0609020204030204" pitchFamily="49" charset="0"/>
              </a:rPr>
              <a:t>	</a:t>
            </a:r>
            <a:r>
              <a:rPr lang="en-US" sz="2000" dirty="0">
                <a:solidFill>
                  <a:srgbClr val="222222"/>
                </a:solidFill>
                <a:latin typeface="Consolas" panose="020B0609020204030204" pitchFamily="49" charset="0"/>
              </a:rPr>
              <a:t>Create view &lt;view name&gt; as &lt;query expression&gt;</a:t>
            </a:r>
          </a:p>
          <a:p>
            <a:pPr lvl="1" algn="just">
              <a:buClr>
                <a:schemeClr val="tx1"/>
              </a:buClr>
              <a:buSzPct val="71000"/>
            </a:pPr>
            <a:r>
              <a:rPr lang="en-US" sz="2200" dirty="0">
                <a:solidFill>
                  <a:srgbClr val="222222"/>
                </a:solidFill>
                <a:latin typeface="arial" panose="020B0604020202020204" pitchFamily="34" charset="0"/>
              </a:rPr>
              <a:t>where &lt;query expression&gt; is any legal relational-algebra query expression. </a:t>
            </a:r>
          </a:p>
          <a:p>
            <a:pPr marL="342900" indent="-3429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Once a view is defined, it can refer by its virtual name, called view name. </a:t>
            </a:r>
            <a:endParaRPr lang="en-US" sz="2200" dirty="0">
              <a:solidFill>
                <a:schemeClr val="tx1"/>
              </a:solidFill>
            </a:endParaRPr>
          </a:p>
        </p:txBody>
      </p:sp>
    </p:spTree>
    <p:extLst>
      <p:ext uri="{BB962C8B-B14F-4D97-AF65-F5344CB8AC3E}">
        <p14:creationId xmlns:p14="http://schemas.microsoft.com/office/powerpoint/2010/main" val="39144478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3.4 Schema and Views</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Views Examples</a:t>
            </a:r>
          </a:p>
          <a:p>
            <a:pPr marL="457200" indent="-457200" algn="just">
              <a:buClr>
                <a:schemeClr val="tx1"/>
              </a:buClr>
              <a:buSzPct val="71000"/>
              <a:buFont typeface="Wingdings" panose="05000000000000000000" pitchFamily="2" charset="2"/>
              <a:buChar char="v"/>
            </a:pPr>
            <a:r>
              <a:rPr lang="en-US" sz="2400" dirty="0">
                <a:solidFill>
                  <a:srgbClr val="222222"/>
                </a:solidFill>
                <a:latin typeface="arial" panose="020B0604020202020204" pitchFamily="34" charset="0"/>
              </a:rPr>
              <a:t>Create a view “all-customer” consisting branches and their customers.</a:t>
            </a:r>
          </a:p>
          <a:p>
            <a:pPr algn="just">
              <a:buClr>
                <a:schemeClr val="tx1"/>
              </a:buClr>
              <a:buSzPct val="71000"/>
            </a:pPr>
            <a:r>
              <a:rPr lang="en-US" sz="2400" dirty="0">
                <a:solidFill>
                  <a:srgbClr val="222222"/>
                </a:solidFill>
                <a:latin typeface="arial" panose="020B0604020202020204" pitchFamily="34" charset="0"/>
              </a:rPr>
              <a:t>Create view all-customer as </a:t>
            </a:r>
          </a:p>
          <a:p>
            <a:pPr algn="just">
              <a:buClr>
                <a:schemeClr val="tx1"/>
              </a:buClr>
              <a:buSzPct val="71000"/>
            </a:pPr>
            <a:r>
              <a:rPr lang="en-US" sz="2200" dirty="0">
                <a:solidFill>
                  <a:schemeClr val="tx1"/>
                </a:solidFill>
              </a:rPr>
              <a:t> 	 ∏ </a:t>
            </a:r>
            <a:r>
              <a:rPr lang="en-US" sz="2200" baseline="-25000" dirty="0" err="1">
                <a:solidFill>
                  <a:schemeClr val="tx1"/>
                </a:solidFill>
              </a:rPr>
              <a:t>branch_name,customer_name</a:t>
            </a:r>
            <a:r>
              <a:rPr lang="en-US" sz="2200" dirty="0">
                <a:solidFill>
                  <a:schemeClr val="tx1"/>
                </a:solidFill>
              </a:rPr>
              <a:t>(depositor </a:t>
            </a:r>
            <a:r>
              <a:rPr lang="en-US" sz="2400" b="1" i="0" dirty="0">
                <a:solidFill>
                  <a:srgbClr val="222222"/>
                </a:solidFill>
                <a:effectLst/>
                <a:latin typeface="arial" panose="020B0604020202020204" pitchFamily="34" charset="0"/>
              </a:rPr>
              <a:t>⋈</a:t>
            </a:r>
            <a:r>
              <a:rPr lang="en-US" sz="2200" dirty="0">
                <a:solidFill>
                  <a:schemeClr val="tx1"/>
                </a:solidFill>
              </a:rPr>
              <a:t> account) </a:t>
            </a:r>
          </a:p>
          <a:p>
            <a:pPr algn="just">
              <a:buClr>
                <a:schemeClr val="tx1"/>
              </a:buClr>
              <a:buSzPct val="71000"/>
            </a:pPr>
            <a:r>
              <a:rPr lang="en-US" sz="2200" dirty="0">
                <a:solidFill>
                  <a:schemeClr val="tx1"/>
                </a:solidFill>
              </a:rPr>
              <a:t>	U ∏ </a:t>
            </a:r>
            <a:r>
              <a:rPr lang="en-US" sz="2200" baseline="-25000" dirty="0" err="1">
                <a:solidFill>
                  <a:schemeClr val="tx1"/>
                </a:solidFill>
              </a:rPr>
              <a:t>branch_name,customer_name</a:t>
            </a:r>
            <a:r>
              <a:rPr lang="en-US" sz="2200" baseline="-25000" dirty="0">
                <a:solidFill>
                  <a:schemeClr val="tx1"/>
                </a:solidFill>
              </a:rPr>
              <a:t> </a:t>
            </a:r>
            <a:r>
              <a:rPr lang="en-US" sz="2200" dirty="0">
                <a:solidFill>
                  <a:schemeClr val="tx1"/>
                </a:solidFill>
              </a:rPr>
              <a:t>(borrower </a:t>
            </a:r>
            <a:r>
              <a:rPr lang="en-US" sz="2400" b="1" i="0" dirty="0">
                <a:solidFill>
                  <a:srgbClr val="222222"/>
                </a:solidFill>
                <a:effectLst/>
                <a:latin typeface="arial" panose="020B0604020202020204" pitchFamily="34" charset="0"/>
              </a:rPr>
              <a:t>⋈</a:t>
            </a:r>
            <a:r>
              <a:rPr lang="en-US" sz="2200" dirty="0">
                <a:solidFill>
                  <a:schemeClr val="tx1"/>
                </a:solidFill>
              </a:rPr>
              <a:t> loan)</a:t>
            </a:r>
          </a:p>
          <a:p>
            <a:pPr algn="just">
              <a:buClr>
                <a:schemeClr val="tx1"/>
              </a:buClr>
              <a:buSzPct val="71000"/>
            </a:pPr>
            <a:r>
              <a:rPr lang="en-US" sz="2200" dirty="0">
                <a:solidFill>
                  <a:schemeClr val="tx1"/>
                </a:solidFill>
              </a:rPr>
              <a:t>We can query on this view as in other relation. </a:t>
            </a:r>
          </a:p>
          <a:p>
            <a:pPr algn="just">
              <a:buClr>
                <a:schemeClr val="tx1"/>
              </a:buClr>
              <a:buSzPct val="71000"/>
            </a:pPr>
            <a:r>
              <a:rPr lang="en-US" sz="2200" dirty="0">
                <a:solidFill>
                  <a:schemeClr val="tx1"/>
                </a:solidFill>
              </a:rPr>
              <a:t>For example,</a:t>
            </a:r>
          </a:p>
          <a:p>
            <a:pPr algn="just">
              <a:buClr>
                <a:schemeClr val="tx1"/>
              </a:buClr>
              <a:buSzPct val="71000"/>
            </a:pPr>
            <a:r>
              <a:rPr lang="en-US" sz="2200" dirty="0">
                <a:solidFill>
                  <a:schemeClr val="tx1"/>
                </a:solidFill>
              </a:rPr>
              <a:t>	Query: find all customer of “B1” branch.</a:t>
            </a:r>
          </a:p>
          <a:p>
            <a:pPr algn="just">
              <a:buClr>
                <a:schemeClr val="tx1"/>
              </a:buClr>
              <a:buSzPct val="71000"/>
            </a:pPr>
            <a:r>
              <a:rPr lang="en-US" sz="2200" dirty="0">
                <a:solidFill>
                  <a:schemeClr val="tx1"/>
                </a:solidFill>
              </a:rPr>
              <a:t> ∏ </a:t>
            </a:r>
            <a:r>
              <a:rPr lang="en-US" sz="2200" baseline="-25000" dirty="0" err="1">
                <a:solidFill>
                  <a:schemeClr val="tx1"/>
                </a:solidFill>
              </a:rPr>
              <a:t>customer_name</a:t>
            </a:r>
            <a:r>
              <a:rPr lang="en-US" sz="2200" dirty="0">
                <a:solidFill>
                  <a:schemeClr val="tx1"/>
                </a:solidFill>
              </a:rPr>
              <a:t>(σ </a:t>
            </a:r>
            <a:r>
              <a:rPr lang="en-US" sz="2200" baseline="-25000" dirty="0" err="1">
                <a:solidFill>
                  <a:schemeClr val="tx1"/>
                </a:solidFill>
              </a:rPr>
              <a:t>branch_name</a:t>
            </a:r>
            <a:r>
              <a:rPr lang="en-US" sz="2200" baseline="-25000" dirty="0">
                <a:solidFill>
                  <a:schemeClr val="tx1"/>
                </a:solidFill>
              </a:rPr>
              <a:t>=”B1” </a:t>
            </a:r>
            <a:r>
              <a:rPr lang="en-US" sz="2200" dirty="0">
                <a:solidFill>
                  <a:schemeClr val="tx1"/>
                </a:solidFill>
              </a:rPr>
              <a:t>(all-customer)) </a:t>
            </a:r>
          </a:p>
        </p:txBody>
      </p:sp>
    </p:spTree>
    <p:extLst>
      <p:ext uri="{BB962C8B-B14F-4D97-AF65-F5344CB8AC3E}">
        <p14:creationId xmlns:p14="http://schemas.microsoft.com/office/powerpoint/2010/main" val="3470951410"/>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2970</TotalTime>
  <Words>3737</Words>
  <Application>Microsoft Office PowerPoint</Application>
  <PresentationFormat>Custom</PresentationFormat>
  <Paragraphs>706</Paragraphs>
  <Slides>102</Slides>
  <Notes>102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04" baseType="lpstr">
      <vt:lpstr>Facet</vt:lpstr>
      <vt:lpstr>Equation</vt:lpstr>
      <vt:lpstr>Chapter 3 Relational Model</vt:lpstr>
      <vt:lpstr>3.1 Definition and Terminology</vt:lpstr>
      <vt:lpstr>3.1 Definition and Terminology</vt:lpstr>
      <vt:lpstr>3.1 Definition and Terminology</vt:lpstr>
      <vt:lpstr>3.1 Definition and Terminology</vt:lpstr>
      <vt:lpstr>3.1 Definition and Terminology</vt:lpstr>
      <vt:lpstr>3.1 Definition and Terminology</vt:lpstr>
      <vt:lpstr>3.1 Definition and Terminology</vt:lpstr>
      <vt:lpstr>3.1 Definition and Terminology</vt:lpstr>
      <vt:lpstr>3.1 Definition and Terminology</vt:lpstr>
      <vt:lpstr>3.1 Definition and Terminology</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3.2 Structure of relational database</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3.3 The Relational Algebra</vt:lpstr>
      <vt:lpstr>3.4 Schema and Views</vt:lpstr>
      <vt:lpstr>3.4 Schema and Views</vt:lpstr>
      <vt:lpstr>3.4 Schema and Views</vt:lpstr>
      <vt:lpstr>3.4 Schema and Views</vt:lpstr>
      <vt:lpstr>3.4 Schema and Views</vt:lpstr>
      <vt:lpstr>3.5 Data Dictionary</vt:lpstr>
      <vt:lpstr>3.5 Data Dictionary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Access Behavior and Impact Analysis on Education and Social Transformation in Dhangadhi Sub-Metropolitan City</dc:title>
  <dc:creator>Ravi Khadka</dc:creator>
  <cp:lastModifiedBy>Nilima Rawal</cp:lastModifiedBy>
  <cp:revision>634</cp:revision>
  <dcterms:created xsi:type="dcterms:W3CDTF">2017-09-13T07:21:00Z</dcterms:created>
  <dcterms:modified xsi:type="dcterms:W3CDTF">2023-05-21T05:46:27Z</dcterms:modified>
</cp:coreProperties>
</file>