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44"/>
  </p:notesMasterIdLst>
  <p:sldIdLst>
    <p:sldId id="257" r:id="rId2"/>
    <p:sldId id="383" r:id="rId3"/>
    <p:sldId id="427" r:id="rId4"/>
    <p:sldId id="428" r:id="rId5"/>
    <p:sldId id="429" r:id="rId6"/>
    <p:sldId id="430" r:id="rId7"/>
    <p:sldId id="432" r:id="rId8"/>
    <p:sldId id="433" r:id="rId9"/>
    <p:sldId id="431" r:id="rId10"/>
    <p:sldId id="434" r:id="rId11"/>
    <p:sldId id="435" r:id="rId12"/>
    <p:sldId id="436" r:id="rId13"/>
    <p:sldId id="437" r:id="rId14"/>
    <p:sldId id="438" r:id="rId15"/>
    <p:sldId id="439" r:id="rId16"/>
    <p:sldId id="440" r:id="rId17"/>
    <p:sldId id="441" r:id="rId18"/>
    <p:sldId id="442" r:id="rId19"/>
    <p:sldId id="443" r:id="rId20"/>
    <p:sldId id="444" r:id="rId21"/>
    <p:sldId id="446" r:id="rId22"/>
    <p:sldId id="445" r:id="rId23"/>
    <p:sldId id="447" r:id="rId24"/>
    <p:sldId id="448" r:id="rId25"/>
    <p:sldId id="449" r:id="rId26"/>
    <p:sldId id="450" r:id="rId27"/>
    <p:sldId id="451" r:id="rId28"/>
    <p:sldId id="452" r:id="rId29"/>
    <p:sldId id="453" r:id="rId30"/>
    <p:sldId id="454" r:id="rId31"/>
    <p:sldId id="455" r:id="rId32"/>
    <p:sldId id="456" r:id="rId33"/>
    <p:sldId id="457" r:id="rId34"/>
    <p:sldId id="458" r:id="rId35"/>
    <p:sldId id="459" r:id="rId36"/>
    <p:sldId id="460" r:id="rId37"/>
    <p:sldId id="461" r:id="rId38"/>
    <p:sldId id="462" r:id="rId39"/>
    <p:sldId id="463" r:id="rId40"/>
    <p:sldId id="464" r:id="rId41"/>
    <p:sldId id="465" r:id="rId42"/>
    <p:sldId id="27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59" d="100"/>
          <a:sy n="59" d="100"/>
        </p:scale>
        <p:origin x="964"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C73DF-4ACA-4A4E-BE24-698A41846534}" type="datetimeFigureOut">
              <a:rPr lang="en-US" smtClean="0"/>
              <a:t>6/22/2025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F0832-C019-46EE-973A-B4AFD6309CA0}" type="slidenum">
              <a:rPr lang="en-US" smtClean="0"/>
              <a:t>‹#›</a:t>
            </a:fld>
            <a:endParaRPr lang="en-US"/>
          </a:p>
        </p:txBody>
      </p:sp>
    </p:spTree>
    <p:extLst>
      <p:ext uri="{BB962C8B-B14F-4D97-AF65-F5344CB8AC3E}">
        <p14:creationId xmlns:p14="http://schemas.microsoft.com/office/powerpoint/2010/main" val="247139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a:t>
            </a:fld>
            <a:endParaRPr lang="en-US"/>
          </a:p>
        </p:txBody>
      </p:sp>
    </p:spTree>
    <p:extLst>
      <p:ext uri="{BB962C8B-B14F-4D97-AF65-F5344CB8AC3E}">
        <p14:creationId xmlns:p14="http://schemas.microsoft.com/office/powerpoint/2010/main" val="3550778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10</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11</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12</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13</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14</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15</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16</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17</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18</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19</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20</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21</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22</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23</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24</a:t>
            </a:fld>
            <a:endParaRPr lang="en-US"/>
          </a:p>
        </p:txBody>
      </p:sp>
    </p:spTree>
    <p:extLst>
      <p:ext uri="{BB962C8B-B14F-4D97-AF65-F5344CB8AC3E}">
        <p14:creationId xmlns:p14="http://schemas.microsoft.com/office/powerpoint/2010/main" val="33224022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25</a:t>
            </a:fld>
            <a:endParaRPr lang="en-US"/>
          </a:p>
        </p:txBody>
      </p:sp>
    </p:spTree>
    <p:extLst>
      <p:ext uri="{BB962C8B-B14F-4D97-AF65-F5344CB8AC3E}">
        <p14:creationId xmlns:p14="http://schemas.microsoft.com/office/powerpoint/2010/main" val="3322402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26</a:t>
            </a:fld>
            <a:endParaRPr lang="en-US"/>
          </a:p>
        </p:txBody>
      </p:sp>
    </p:spTree>
    <p:extLst>
      <p:ext uri="{BB962C8B-B14F-4D97-AF65-F5344CB8AC3E}">
        <p14:creationId xmlns:p14="http://schemas.microsoft.com/office/powerpoint/2010/main" val="33224022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27</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28</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29</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30</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31</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32</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33</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34</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35</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36</a:t>
            </a:fld>
            <a:endParaRPr lang="en-US"/>
          </a:p>
        </p:txBody>
      </p:sp>
    </p:spTree>
    <p:extLst>
      <p:ext uri="{BB962C8B-B14F-4D97-AF65-F5344CB8AC3E}">
        <p14:creationId xmlns:p14="http://schemas.microsoft.com/office/powerpoint/2010/main" val="33224022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37</a:t>
            </a:fld>
            <a:endParaRPr lang="en-US"/>
          </a:p>
        </p:txBody>
      </p:sp>
    </p:spTree>
    <p:extLst>
      <p:ext uri="{BB962C8B-B14F-4D97-AF65-F5344CB8AC3E}">
        <p14:creationId xmlns:p14="http://schemas.microsoft.com/office/powerpoint/2010/main" val="332240225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38</a:t>
            </a:fld>
            <a:endParaRPr lang="en-US"/>
          </a:p>
        </p:txBody>
      </p:sp>
    </p:spTree>
    <p:extLst>
      <p:ext uri="{BB962C8B-B14F-4D97-AF65-F5344CB8AC3E}">
        <p14:creationId xmlns:p14="http://schemas.microsoft.com/office/powerpoint/2010/main" val="33224022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39</a:t>
            </a:fld>
            <a:endParaRPr lang="en-US"/>
          </a:p>
        </p:txBody>
      </p:sp>
    </p:spTree>
    <p:extLst>
      <p:ext uri="{BB962C8B-B14F-4D97-AF65-F5344CB8AC3E}">
        <p14:creationId xmlns:p14="http://schemas.microsoft.com/office/powerpoint/2010/main" val="3322402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40</a:t>
            </a:fld>
            <a:endParaRPr lang="en-US"/>
          </a:p>
        </p:txBody>
      </p:sp>
    </p:spTree>
    <p:extLst>
      <p:ext uri="{BB962C8B-B14F-4D97-AF65-F5344CB8AC3E}">
        <p14:creationId xmlns:p14="http://schemas.microsoft.com/office/powerpoint/2010/main" val="332240225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41</a:t>
            </a:fld>
            <a:endParaRPr lang="en-US"/>
          </a:p>
        </p:txBody>
      </p:sp>
    </p:spTree>
    <p:extLst>
      <p:ext uri="{BB962C8B-B14F-4D97-AF65-F5344CB8AC3E}">
        <p14:creationId xmlns:p14="http://schemas.microsoft.com/office/powerpoint/2010/main" val="332240225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42</a:t>
            </a:fld>
            <a:endParaRPr lang="en-US"/>
          </a:p>
        </p:txBody>
      </p:sp>
    </p:spTree>
    <p:extLst>
      <p:ext uri="{BB962C8B-B14F-4D97-AF65-F5344CB8AC3E}">
        <p14:creationId xmlns:p14="http://schemas.microsoft.com/office/powerpoint/2010/main" val="1025001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9</a:t>
            </a:fld>
            <a:endParaRPr lang="en-US"/>
          </a:p>
        </p:txBody>
      </p:sp>
    </p:spTree>
    <p:extLst>
      <p:ext uri="{BB962C8B-B14F-4D97-AF65-F5344CB8AC3E}">
        <p14:creationId xmlns:p14="http://schemas.microsoft.com/office/powerpoint/2010/main" val="3174051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7"/>
            <a:ext cx="7766936" cy="1096899"/>
          </a:xfr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4DD5E5-F825-4B33-AF67-A7F31E5A2821}" type="datetime1">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772834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BC2D58-99B7-4095-851E-63049442BAD8}" type="datetime1">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46047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5"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8D284E-D999-40E1-8CDE-80A918580BC2}" type="datetime1">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sz="1800" dirty="0">
              <a:solidFill>
                <a:schemeClr val="accent1">
                  <a:lumMod val="60000"/>
                  <a:lumOff val="40000"/>
                </a:schemeClr>
              </a:solidFill>
              <a:latin typeface="Arial"/>
            </a:endParaRPr>
          </a:p>
        </p:txBody>
      </p:sp>
    </p:spTree>
    <p:extLst>
      <p:ext uri="{BB962C8B-B14F-4D97-AF65-F5344CB8AC3E}">
        <p14:creationId xmlns:p14="http://schemas.microsoft.com/office/powerpoint/2010/main" val="2033399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92C615-F352-46CA-997F-790F5C7AB59F}" type="datetime1">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1525367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5"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F8DF6-B2D7-4891-924E-F205B4F4C5B0}" type="datetime1">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64502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C9D3E9-44D4-4A6E-8282-3CFF4443A4B7}" type="datetime1">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1413521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637C3A-3E20-4D7B-93C7-DC2476BB2AB9}" type="datetime1">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123934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5" y="609603"/>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7" y="609600"/>
            <a:ext cx="706015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1BB382-714F-487B-894A-7320A737CBE1}" type="datetime1">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3197136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B0A645-7812-465D-BB5E-A8CA1F1DB31F}" type="datetime1">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129163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71"/>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CDDB56-25F5-4763-9EA5-68F834D6E811}" type="datetime1">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3675387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6"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B901DB-480A-4D75-AD69-F9ABD9C9ECEB}" type="datetime1">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144528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7" y="2160983"/>
            <a:ext cx="4185623"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7" y="2737249"/>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4" y="2160983"/>
            <a:ext cx="4185619"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6" y="2737249"/>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2B31EA-9561-4FDF-BCE1-CAE98AD0C4D5}" type="datetime1">
              <a:rPr lang="en-US" smtClean="0"/>
              <a:t>6/22/2025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65533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08B6BF-29BB-4022-8B48-CF48B5627A0E}" type="datetime1">
              <a:rPr lang="en-US" smtClean="0"/>
              <a:t>6/22/2025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3123179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E9B8A-9C1C-47BE-9A52-00A57195BE87}" type="datetime1">
              <a:rPr lang="en-US" smtClean="0"/>
              <a:t>6/22/2025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299844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3" y="514928"/>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51" indent="0">
              <a:buNone/>
              <a:defRPr sz="1400"/>
            </a:lvl2pPr>
            <a:lvl3pPr marL="914104" indent="0">
              <a:buNone/>
              <a:defRPr sz="1200"/>
            </a:lvl3pPr>
            <a:lvl4pPr marL="1371155" indent="0">
              <a:buNone/>
              <a:defRPr sz="1000"/>
            </a:lvl4pPr>
            <a:lvl5pPr marL="1828205" indent="0">
              <a:buNone/>
              <a:defRPr sz="1000"/>
            </a:lvl5pPr>
            <a:lvl6pPr marL="2285258" indent="0">
              <a:buNone/>
              <a:defRPr sz="1000"/>
            </a:lvl6pPr>
            <a:lvl7pPr marL="2742309" indent="0">
              <a:buNone/>
              <a:defRPr sz="1000"/>
            </a:lvl7pPr>
            <a:lvl8pPr marL="3199360" indent="0">
              <a:buNone/>
              <a:defRPr sz="1000"/>
            </a:lvl8pPr>
            <a:lvl9pPr marL="3656411"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4F453E-3D4D-464A-831F-EB23A5A42A12}" type="datetime1">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4221830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6"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6" y="5367338"/>
            <a:ext cx="8596667" cy="674024"/>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B9743A-56F0-4312-8259-E51533341499}" type="datetime1">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4271604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6"/>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90269F-6FC2-45F3-9E5C-EE0DAD7DBF51}" type="datetime1">
              <a:rPr lang="en-US" smtClean="0"/>
              <a:t>6/22/2025</a:t>
            </a:fld>
            <a:endParaRPr lang="en-US"/>
          </a:p>
        </p:txBody>
      </p:sp>
      <p:sp>
        <p:nvSpPr>
          <p:cNvPr id="5" name="Footer Placeholder 4"/>
          <p:cNvSpPr>
            <a:spLocks noGrp="1"/>
          </p:cNvSpPr>
          <p:nvPr>
            <p:ph type="ftr" sz="quarter" idx="3"/>
          </p:nvPr>
        </p:nvSpPr>
        <p:spPr>
          <a:xfrm>
            <a:off x="677335" y="6041366"/>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5" y="6041366"/>
            <a:ext cx="683339" cy="365125"/>
          </a:xfrm>
          <a:prstGeom prst="rect">
            <a:avLst/>
          </a:prstGeom>
        </p:spPr>
        <p:txBody>
          <a:bodyPr vert="horz" lIns="91440" tIns="45720" rIns="91440" bIns="45720" rtlCol="0" anchor="ctr"/>
          <a:lstStyle>
            <a:lvl1pPr algn="r">
              <a:defRPr sz="900">
                <a:solidFill>
                  <a:schemeClr val="accent1"/>
                </a:solidFill>
              </a:defRPr>
            </a:lvl1pPr>
          </a:lstStyle>
          <a:p>
            <a:fld id="{08716904-6FC9-413C-90D2-F791BBDFC2B7}" type="slidenum">
              <a:rPr lang="en-US" smtClean="0"/>
              <a:t>‹#›</a:t>
            </a:fld>
            <a:endParaRPr lang="en-US"/>
          </a:p>
        </p:txBody>
      </p:sp>
    </p:spTree>
    <p:extLst>
      <p:ext uri="{BB962C8B-B14F-4D97-AF65-F5344CB8AC3E}">
        <p14:creationId xmlns:p14="http://schemas.microsoft.com/office/powerpoint/2010/main" val="219740759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hf sldNum="0" hdr="0" ftr="0" dt="0"/>
  <p:txStyles>
    <p:titleStyle>
      <a:lvl1pPr algn="l" defTabSz="457189"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357622"/>
            <a:ext cx="8094254" cy="554538"/>
          </a:xfrm>
        </p:spPr>
        <p:style>
          <a:lnRef idx="1">
            <a:schemeClr val="accent1"/>
          </a:lnRef>
          <a:fillRef idx="3">
            <a:schemeClr val="accent1"/>
          </a:fillRef>
          <a:effectRef idx="2">
            <a:schemeClr val="accent1"/>
          </a:effectRef>
          <a:fontRef idx="minor">
            <a:schemeClr val="lt1"/>
          </a:fontRef>
        </p:style>
        <p:txBody>
          <a:bodyPr/>
          <a:lstStyle/>
          <a:p>
            <a:pPr algn="l"/>
            <a:r>
              <a:rPr lang="en-US" sz="2800" dirty="0">
                <a:solidFill>
                  <a:schemeClr val="bg1"/>
                </a:solidFill>
              </a:rPr>
              <a:t>Chapter 5 Query Processing and Optimization</a:t>
            </a:r>
          </a:p>
        </p:txBody>
      </p:sp>
      <p:sp>
        <p:nvSpPr>
          <p:cNvPr id="3" name="Subtitle 2"/>
          <p:cNvSpPr>
            <a:spLocks noGrp="1"/>
          </p:cNvSpPr>
          <p:nvPr>
            <p:ph type="subTitle" idx="1"/>
          </p:nvPr>
        </p:nvSpPr>
        <p:spPr>
          <a:xfrm>
            <a:off x="1281567" y="1139688"/>
            <a:ext cx="8094254" cy="4929808"/>
          </a:xfrm>
        </p:spPr>
        <p:txBody>
          <a:bodyPr>
            <a:normAutofit/>
          </a:bodyPr>
          <a:lstStyle/>
          <a:p>
            <a:pPr algn="l">
              <a:buClr>
                <a:schemeClr val="tx1"/>
              </a:buClr>
              <a:buSzPct val="71000"/>
            </a:pPr>
            <a:r>
              <a:rPr lang="en-US" sz="2800" dirty="0">
                <a:solidFill>
                  <a:schemeClr val="tx1"/>
                </a:solidFill>
              </a:rPr>
              <a:t>5.1 Query Processing</a:t>
            </a:r>
          </a:p>
          <a:p>
            <a:pPr algn="l">
              <a:buClr>
                <a:schemeClr val="tx1"/>
              </a:buClr>
              <a:buSzPct val="71000"/>
            </a:pPr>
            <a:r>
              <a:rPr lang="en-US" sz="2800" dirty="0">
                <a:solidFill>
                  <a:schemeClr val="tx1"/>
                </a:solidFill>
              </a:rPr>
              <a:t>5.2 Equivalence of Expression</a:t>
            </a:r>
          </a:p>
          <a:p>
            <a:pPr algn="l">
              <a:buClr>
                <a:schemeClr val="tx1"/>
              </a:buClr>
              <a:buSzPct val="71000"/>
            </a:pPr>
            <a:r>
              <a:rPr lang="en-US" sz="2800" dirty="0">
                <a:solidFill>
                  <a:schemeClr val="tx1"/>
                </a:solidFill>
              </a:rPr>
              <a:t>5.3 Query Cost Estimation</a:t>
            </a:r>
          </a:p>
          <a:p>
            <a:pPr algn="l">
              <a:buClr>
                <a:schemeClr val="tx1"/>
              </a:buClr>
              <a:buSzPct val="71000"/>
            </a:pPr>
            <a:r>
              <a:rPr lang="en-US" sz="2800" dirty="0">
                <a:solidFill>
                  <a:schemeClr val="tx1"/>
                </a:solidFill>
              </a:rPr>
              <a:t>5.4 Query Optimization</a:t>
            </a:r>
          </a:p>
          <a:p>
            <a:pPr algn="l">
              <a:buClr>
                <a:schemeClr val="tx1"/>
              </a:buClr>
              <a:buSzPct val="71000"/>
            </a:pPr>
            <a:r>
              <a:rPr lang="en-US" sz="2800" dirty="0">
                <a:solidFill>
                  <a:schemeClr val="tx1"/>
                </a:solidFill>
              </a:rPr>
              <a:t>5.5 Query Evaluation and Execution plan</a:t>
            </a:r>
          </a:p>
          <a:p>
            <a:pPr algn="l">
              <a:buClr>
                <a:schemeClr val="tx1"/>
              </a:buClr>
              <a:buSzPct val="71000"/>
            </a:pPr>
            <a:endParaRPr lang="en-US" sz="2800" dirty="0">
              <a:solidFill>
                <a:schemeClr val="tx1"/>
              </a:solidFill>
            </a:endParaRPr>
          </a:p>
        </p:txBody>
      </p:sp>
    </p:spTree>
    <p:extLst>
      <p:ext uri="{BB962C8B-B14F-4D97-AF65-F5344CB8AC3E}">
        <p14:creationId xmlns:p14="http://schemas.microsoft.com/office/powerpoint/2010/main" val="2819078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5.1 Query Processing</a:t>
            </a:r>
          </a:p>
        </p:txBody>
      </p:sp>
      <p:sp>
        <p:nvSpPr>
          <p:cNvPr id="3" name="Subtitle 2"/>
          <p:cNvSpPr>
            <a:spLocks noGrp="1"/>
          </p:cNvSpPr>
          <p:nvPr>
            <p:ph type="subTitle" idx="1"/>
          </p:nvPr>
        </p:nvSpPr>
        <p:spPr>
          <a:xfrm>
            <a:off x="1281567" y="1139687"/>
            <a:ext cx="8094254" cy="4990657"/>
          </a:xfrm>
        </p:spPr>
        <p:txBody>
          <a:bodyPr>
            <a:normAutofit fontScale="92500" lnSpcReduction="20000"/>
          </a:bodyPr>
          <a:lstStyle/>
          <a:p>
            <a:pPr algn="just">
              <a:buClr>
                <a:schemeClr val="tx1"/>
              </a:buClr>
              <a:buSzPct val="71000"/>
            </a:pPr>
            <a:r>
              <a:rPr lang="en-US" sz="2800" b="1" dirty="0">
                <a:solidFill>
                  <a:schemeClr val="tx1"/>
                </a:solidFill>
                <a:latin typeface="Times New Roman" pitchFamily="18" charset="0"/>
                <a:cs typeface="Times New Roman" pitchFamily="18" charset="0"/>
              </a:rPr>
              <a:t>2. Optimization</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The cost of the query evaluation can vary for different types of queries. Although the system is responsible for constructing the evaluation plan, the user does need not to write their query efficiently.</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Usually, a database system generates an efficient query evaluation plan, which minimizes its cost. This type of task performed by the database system and is known as </a:t>
            </a:r>
            <a:r>
              <a:rPr lang="en-US" sz="2800" b="1" dirty="0">
                <a:solidFill>
                  <a:schemeClr val="tx1"/>
                </a:solidFill>
                <a:latin typeface="Times New Roman" pitchFamily="18" charset="0"/>
                <a:cs typeface="Times New Roman" pitchFamily="18" charset="0"/>
              </a:rPr>
              <a:t>Query Optimization.</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For optimizing a query, the query optimizer should have an estimated cost analysis of each operation. It is because the overall operation cost depends on the memory allocations to several operations, execution costs, and so on.</a:t>
            </a:r>
          </a:p>
        </p:txBody>
      </p:sp>
    </p:spTree>
    <p:extLst>
      <p:ext uri="{BB962C8B-B14F-4D97-AF65-F5344CB8AC3E}">
        <p14:creationId xmlns:p14="http://schemas.microsoft.com/office/powerpoint/2010/main" val="4923543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5.1 Query Processing</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a:solidFill>
                  <a:schemeClr val="tx1"/>
                </a:solidFill>
                <a:latin typeface="Times New Roman" pitchFamily="18" charset="0"/>
                <a:cs typeface="Times New Roman" pitchFamily="18" charset="0"/>
              </a:rPr>
              <a:t>3. Evaluation</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For this, with addition to the relational algebra translation, it is required to annotate the translated relational algebra expression with the instructions used for specifying and evaluating each operation.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Thus, after translating the user query, the system executes a query evaluation plan.</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The query evaluation engine takes a query evaluation plan, executes that plan and returns the answer to that query.</a:t>
            </a:r>
          </a:p>
          <a:p>
            <a:pPr marL="457200" indent="-457200" algn="just">
              <a:buClr>
                <a:schemeClr val="tx1"/>
              </a:buClr>
              <a:buSzPct val="71000"/>
              <a:buFont typeface="Wingdings" panose="05000000000000000000" pitchFamily="2" charset="2"/>
              <a:buChar char="v"/>
            </a:pP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24359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5.1 Query Processing</a:t>
            </a:r>
          </a:p>
        </p:txBody>
      </p:sp>
      <p:sp>
        <p:nvSpPr>
          <p:cNvPr id="3" name="Subtitle 2"/>
          <p:cNvSpPr>
            <a:spLocks noGrp="1"/>
          </p:cNvSpPr>
          <p:nvPr>
            <p:ph type="subTitle" idx="1"/>
          </p:nvPr>
        </p:nvSpPr>
        <p:spPr>
          <a:xfrm>
            <a:off x="1281567" y="1139687"/>
            <a:ext cx="8094254" cy="4990657"/>
          </a:xfrm>
        </p:spPr>
        <p:txBody>
          <a:bodyPr>
            <a:normAutofit lnSpcReduction="10000"/>
          </a:bodyPr>
          <a:lstStyle/>
          <a:p>
            <a:pPr algn="just">
              <a:buClr>
                <a:schemeClr val="tx1"/>
              </a:buClr>
              <a:buSzPct val="71000"/>
            </a:pPr>
            <a:r>
              <a:rPr lang="en-US" sz="2800" b="1" dirty="0">
                <a:solidFill>
                  <a:schemeClr val="tx1"/>
                </a:solidFill>
                <a:latin typeface="Times New Roman" pitchFamily="18" charset="0"/>
                <a:cs typeface="Times New Roman" pitchFamily="18" charset="0"/>
              </a:rPr>
              <a:t>3. Evaluation </a:t>
            </a:r>
          </a:p>
          <a:p>
            <a:pPr algn="just">
              <a:buClr>
                <a:schemeClr val="tx1"/>
              </a:buClr>
              <a:buSzPct val="71000"/>
            </a:pPr>
            <a:r>
              <a:rPr lang="en-US" sz="2400" b="1" dirty="0">
                <a:solidFill>
                  <a:schemeClr val="tx1"/>
                </a:solidFill>
                <a:latin typeface="Times New Roman" pitchFamily="18" charset="0"/>
                <a:cs typeface="Times New Roman" pitchFamily="18" charset="0"/>
              </a:rPr>
              <a:t>Query Evaluation Plan</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In order to fully evaluate a query, the system needs to construct a query evaluation plan.</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The annotations in the evaluation plan may refer to the algorithms to be used for the particular index or the specific operations.</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Such relational algebra with annotations is referred to as Evaluation Primitives. The evaluation primitives carry the instructions needed for the evaluation of the operation.</a:t>
            </a:r>
          </a:p>
        </p:txBody>
      </p:sp>
    </p:spTree>
    <p:extLst>
      <p:ext uri="{BB962C8B-B14F-4D97-AF65-F5344CB8AC3E}">
        <p14:creationId xmlns:p14="http://schemas.microsoft.com/office/powerpoint/2010/main" val="2328439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5.1 Query Processing</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a:solidFill>
                  <a:schemeClr val="tx1"/>
                </a:solidFill>
                <a:latin typeface="Times New Roman" pitchFamily="18" charset="0"/>
                <a:cs typeface="Times New Roman" pitchFamily="18" charset="0"/>
              </a:rPr>
              <a:t>3. Evaluation </a:t>
            </a:r>
          </a:p>
          <a:p>
            <a:pPr algn="just">
              <a:buClr>
                <a:schemeClr val="tx1"/>
              </a:buClr>
              <a:buSzPct val="71000"/>
            </a:pPr>
            <a:r>
              <a:rPr lang="en-US" sz="2400" b="1" dirty="0">
                <a:solidFill>
                  <a:schemeClr val="tx1"/>
                </a:solidFill>
                <a:latin typeface="Times New Roman" pitchFamily="18" charset="0"/>
                <a:cs typeface="Times New Roman" pitchFamily="18" charset="0"/>
              </a:rPr>
              <a:t>Query Evaluation Plan</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Thus, a query evaluation plan defines a sequence of primitive operations used for evaluating a query. The query evaluation plan is also referred to as the query execution plan.</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A query execution engine is responsible for generating the output of the given query. It takes the query execution plan, executes it, and finally makes the output for the user query.</a:t>
            </a:r>
          </a:p>
        </p:txBody>
      </p:sp>
    </p:spTree>
    <p:extLst>
      <p:ext uri="{BB962C8B-B14F-4D97-AF65-F5344CB8AC3E}">
        <p14:creationId xmlns:p14="http://schemas.microsoft.com/office/powerpoint/2010/main" val="2485097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5.2 Equivalence of Expression</a:t>
            </a:r>
          </a:p>
        </p:txBody>
      </p:sp>
      <p:sp>
        <p:nvSpPr>
          <p:cNvPr id="3" name="Subtitle 2"/>
          <p:cNvSpPr>
            <a:spLocks noGrp="1"/>
          </p:cNvSpPr>
          <p:nvPr>
            <p:ph type="subTitle" idx="1"/>
          </p:nvPr>
        </p:nvSpPr>
        <p:spPr>
          <a:xfrm>
            <a:off x="1281567" y="1139687"/>
            <a:ext cx="8094254" cy="4990657"/>
          </a:xfrm>
        </p:spPr>
        <p:txBody>
          <a:bodyPr>
            <a:normAutofit/>
          </a:bodyPr>
          <a:lstStyle/>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Two relation algebraic expression are said to be equivalent if they generate same result.</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Equivalent expression are very useful during query optimization to construct equivalent expression where different equivalent rules are used.</a:t>
            </a:r>
          </a:p>
        </p:txBody>
      </p:sp>
    </p:spTree>
    <p:extLst>
      <p:ext uri="{BB962C8B-B14F-4D97-AF65-F5344CB8AC3E}">
        <p14:creationId xmlns:p14="http://schemas.microsoft.com/office/powerpoint/2010/main" val="2218181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5.2 Equivalence of Expression</a:t>
            </a:r>
          </a:p>
        </p:txBody>
      </p:sp>
      <p:sp>
        <p:nvSpPr>
          <p:cNvPr id="3" name="Subtitle 2"/>
          <p:cNvSpPr>
            <a:spLocks noGrp="1"/>
          </p:cNvSpPr>
          <p:nvPr>
            <p:ph type="subTitle" idx="1"/>
          </p:nvPr>
        </p:nvSpPr>
        <p:spPr>
          <a:xfrm>
            <a:off x="1281567" y="1139687"/>
            <a:ext cx="8094254" cy="4990657"/>
          </a:xfrm>
        </p:spPr>
        <p:txBody>
          <a:bodyPr>
            <a:normAutofit fontScale="92500" lnSpcReduction="10000"/>
          </a:bodyPr>
          <a:lstStyle/>
          <a:p>
            <a:pPr algn="just">
              <a:buClr>
                <a:schemeClr val="tx1"/>
              </a:buClr>
              <a:buSzPct val="71000"/>
            </a:pPr>
            <a:r>
              <a:rPr lang="en-US" sz="2800" b="1" dirty="0">
                <a:solidFill>
                  <a:schemeClr val="tx1"/>
                </a:solidFill>
                <a:latin typeface="Times New Roman" pitchFamily="18" charset="0"/>
                <a:cs typeface="Times New Roman" pitchFamily="18" charset="0"/>
              </a:rPr>
              <a:t>Equivalence Rules:</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The equivalence rule says that expressions of two forms are the same or equivalent because both expressions produce the same outputs on any legal database instance.</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 It means that we can possibly replace the expression of the first form with that of the second form and replace the expression of the second form with an expression of the first form.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Thus, the optimizer of the query-evaluation plan uses such an equivalence rule or method for transforming expressions into the logically equivalent one.</a:t>
            </a:r>
          </a:p>
        </p:txBody>
      </p:sp>
    </p:spTree>
    <p:extLst>
      <p:ext uri="{BB962C8B-B14F-4D97-AF65-F5344CB8AC3E}">
        <p14:creationId xmlns:p14="http://schemas.microsoft.com/office/powerpoint/2010/main" val="1945486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5.2 Equivalence of Expression</a:t>
            </a:r>
          </a:p>
        </p:txBody>
      </p:sp>
      <p:sp>
        <p:nvSpPr>
          <p:cNvPr id="3" name="Subtitle 2"/>
          <p:cNvSpPr>
            <a:spLocks noGrp="1"/>
          </p:cNvSpPr>
          <p:nvPr>
            <p:ph type="subTitle" idx="1"/>
          </p:nvPr>
        </p:nvSpPr>
        <p:spPr>
          <a:xfrm>
            <a:off x="1281567" y="1139687"/>
            <a:ext cx="8094254" cy="4990657"/>
          </a:xfrm>
        </p:spPr>
        <p:txBody>
          <a:bodyPr>
            <a:normAutofit fontScale="92500" lnSpcReduction="20000"/>
          </a:bodyPr>
          <a:lstStyle/>
          <a:p>
            <a:pPr algn="just">
              <a:buClr>
                <a:schemeClr val="tx1"/>
              </a:buClr>
              <a:buSzPct val="71000"/>
            </a:pPr>
            <a:r>
              <a:rPr lang="en-US" sz="2800" b="1" dirty="0">
                <a:solidFill>
                  <a:schemeClr val="tx1"/>
                </a:solidFill>
                <a:latin typeface="Times New Roman" pitchFamily="18" charset="0"/>
                <a:cs typeface="Times New Roman" pitchFamily="18" charset="0"/>
              </a:rPr>
              <a:t>Equivalence Rules:</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The optimizer uses various equivalence rules on relational-algebra expressions for transforming the relational expressions.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For describing each rule, we will use the following symbols:</a:t>
            </a:r>
          </a:p>
          <a:p>
            <a:pPr marL="914389" lvl="1" indent="-457200" algn="just">
              <a:buClr>
                <a:schemeClr val="tx1"/>
              </a:buClr>
              <a:buSzPct val="71000"/>
              <a:buFont typeface="Wingdings" panose="05000000000000000000" pitchFamily="2" charset="2"/>
              <a:buChar char="v"/>
            </a:pPr>
            <a:r>
              <a:rPr lang="en-US" sz="2600" b="1" dirty="0">
                <a:solidFill>
                  <a:schemeClr val="tx1"/>
                </a:solidFill>
                <a:latin typeface="Times New Roman" pitchFamily="18" charset="0"/>
                <a:cs typeface="Times New Roman" pitchFamily="18" charset="0"/>
              </a:rPr>
              <a:t>θ, </a:t>
            </a:r>
            <a:r>
              <a:rPr lang="en-US" sz="2600" b="1" dirty="0" err="1">
                <a:solidFill>
                  <a:schemeClr val="tx1"/>
                </a:solidFill>
                <a:latin typeface="Times New Roman" pitchFamily="18" charset="0"/>
                <a:cs typeface="Times New Roman" pitchFamily="18" charset="0"/>
              </a:rPr>
              <a:t>θ1</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θ2</a:t>
            </a:r>
            <a:r>
              <a:rPr lang="en-US" sz="2600" b="1" dirty="0">
                <a:solidFill>
                  <a:schemeClr val="tx1"/>
                </a:solidFill>
                <a:latin typeface="Times New Roman" pitchFamily="18" charset="0"/>
                <a:cs typeface="Times New Roman" pitchFamily="18" charset="0"/>
              </a:rPr>
              <a:t> … : Used for denoting the predicates.</a:t>
            </a:r>
            <a:endParaRPr lang="en-US" sz="2800" b="1" dirty="0">
              <a:solidFill>
                <a:schemeClr val="tx1"/>
              </a:solidFill>
              <a:latin typeface="Times New Roman" pitchFamily="18" charset="0"/>
              <a:cs typeface="Times New Roman" pitchFamily="18" charset="0"/>
            </a:endParaRPr>
          </a:p>
          <a:p>
            <a:pPr marL="914389" lvl="1" indent="-457200" algn="just">
              <a:buClr>
                <a:schemeClr val="tx1"/>
              </a:buClr>
              <a:buSzPct val="71000"/>
              <a:buFont typeface="Wingdings" panose="05000000000000000000" pitchFamily="2" charset="2"/>
              <a:buChar char="v"/>
            </a:pPr>
            <a:r>
              <a:rPr lang="en-US" sz="2600" b="1" dirty="0" err="1">
                <a:solidFill>
                  <a:schemeClr val="tx1"/>
                </a:solidFill>
                <a:latin typeface="Times New Roman" pitchFamily="18" charset="0"/>
                <a:cs typeface="Times New Roman" pitchFamily="18" charset="0"/>
              </a:rPr>
              <a:t>L1</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L2</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L3</a:t>
            </a:r>
            <a:r>
              <a:rPr lang="en-US" sz="2600" b="1" dirty="0">
                <a:solidFill>
                  <a:schemeClr val="tx1"/>
                </a:solidFill>
                <a:latin typeface="Times New Roman" pitchFamily="18" charset="0"/>
                <a:cs typeface="Times New Roman" pitchFamily="18" charset="0"/>
              </a:rPr>
              <a:t> … : Used for denoting the list of attributes.</a:t>
            </a:r>
            <a:endParaRPr lang="en-US" sz="2800" b="1" dirty="0">
              <a:solidFill>
                <a:schemeClr val="tx1"/>
              </a:solidFill>
              <a:latin typeface="Times New Roman" pitchFamily="18" charset="0"/>
              <a:cs typeface="Times New Roman" pitchFamily="18" charset="0"/>
            </a:endParaRPr>
          </a:p>
          <a:p>
            <a:pPr marL="914389" lvl="1" indent="-457200" algn="just">
              <a:buClr>
                <a:schemeClr val="tx1"/>
              </a:buClr>
              <a:buSzPct val="71000"/>
              <a:buFont typeface="Wingdings" panose="05000000000000000000" pitchFamily="2" charset="2"/>
              <a:buChar char="v"/>
            </a:pPr>
            <a:r>
              <a:rPr lang="en-US" sz="2600" b="1" dirty="0">
                <a:solidFill>
                  <a:schemeClr val="tx1"/>
                </a:solidFill>
                <a:latin typeface="Times New Roman" pitchFamily="18" charset="0"/>
                <a:cs typeface="Times New Roman" pitchFamily="18" charset="0"/>
              </a:rPr>
              <a:t>E, </a:t>
            </a:r>
            <a:r>
              <a:rPr lang="en-US" sz="2600" b="1" dirty="0" err="1">
                <a:solidFill>
                  <a:schemeClr val="tx1"/>
                </a:solidFill>
                <a:latin typeface="Times New Roman" pitchFamily="18" charset="0"/>
                <a:cs typeface="Times New Roman" pitchFamily="18" charset="0"/>
              </a:rPr>
              <a:t>E1</a:t>
            </a:r>
            <a:r>
              <a:rPr lang="en-US" sz="2600" b="1" dirty="0">
                <a:solidFill>
                  <a:schemeClr val="tx1"/>
                </a:solidFill>
                <a:latin typeface="Times New Roman" pitchFamily="18" charset="0"/>
                <a:cs typeface="Times New Roman" pitchFamily="18" charset="0"/>
              </a:rPr>
              <a:t>, </a:t>
            </a:r>
            <a:r>
              <a:rPr lang="en-US" sz="2600" b="1" dirty="0" err="1">
                <a:solidFill>
                  <a:schemeClr val="tx1"/>
                </a:solidFill>
                <a:latin typeface="Times New Roman" pitchFamily="18" charset="0"/>
                <a:cs typeface="Times New Roman" pitchFamily="18" charset="0"/>
              </a:rPr>
              <a:t>E2</a:t>
            </a:r>
            <a:r>
              <a:rPr lang="en-US" sz="2600" b="1" dirty="0">
                <a:solidFill>
                  <a:schemeClr val="tx1"/>
                </a:solidFill>
                <a:latin typeface="Times New Roman" pitchFamily="18" charset="0"/>
                <a:cs typeface="Times New Roman" pitchFamily="18" charset="0"/>
              </a:rPr>
              <a:t> …. : Represents the relational-algebra expressions.</a:t>
            </a:r>
            <a:endParaRPr lang="en-US" sz="2800" b="1" dirty="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Let's discuss a number of equivalence rules:</a:t>
            </a:r>
          </a:p>
        </p:txBody>
      </p:sp>
    </p:spTree>
    <p:extLst>
      <p:ext uri="{BB962C8B-B14F-4D97-AF65-F5344CB8AC3E}">
        <p14:creationId xmlns:p14="http://schemas.microsoft.com/office/powerpoint/2010/main" val="896065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5.2 Equivalence of Expression</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a:solidFill>
                  <a:schemeClr val="tx1"/>
                </a:solidFill>
                <a:latin typeface="Times New Roman" pitchFamily="18" charset="0"/>
                <a:cs typeface="Times New Roman" pitchFamily="18" charset="0"/>
              </a:rPr>
              <a:t>Equivalence Rules:</a:t>
            </a:r>
          </a:p>
          <a:p>
            <a:pPr algn="just">
              <a:buClr>
                <a:schemeClr val="tx1"/>
              </a:buClr>
              <a:buSzPct val="71000"/>
            </a:pPr>
            <a:r>
              <a:rPr lang="en-US" sz="2600" b="1" i="1" dirty="0">
                <a:solidFill>
                  <a:schemeClr val="tx1"/>
                </a:solidFill>
                <a:latin typeface="Times New Roman" pitchFamily="18" charset="0"/>
                <a:cs typeface="Times New Roman" pitchFamily="18" charset="0"/>
              </a:rPr>
              <a:t>1. Conjunctive selection operations can be written as a sequence of individual selections. This is called a sigma-cascade. </a:t>
            </a:r>
          </a:p>
          <a:p>
            <a:pPr algn="just">
              <a:buClr>
                <a:schemeClr val="tx1"/>
              </a:buClr>
              <a:buSzPct val="71000"/>
            </a:pPr>
            <a:r>
              <a:rPr lang="en-US" sz="2800" b="1" i="1" dirty="0">
                <a:solidFill>
                  <a:schemeClr val="tx1"/>
                </a:solidFill>
                <a:latin typeface="Times New Roman" pitchFamily="18" charset="0"/>
                <a:cs typeface="Times New Roman" pitchFamily="18" charset="0"/>
              </a:rPr>
              <a:t>      </a:t>
            </a:r>
            <a:r>
              <a:rPr lang="el-GR" sz="2600" b="1" i="1" dirty="0"/>
              <a:t>σ</a:t>
            </a:r>
            <a:r>
              <a:rPr lang="el-GR" sz="2600" b="1" i="1" baseline="-25000" dirty="0"/>
              <a:t>θ1 ᴧ θ 2</a:t>
            </a:r>
            <a:r>
              <a:rPr lang="el-GR" sz="2600" b="1" i="1" dirty="0"/>
              <a:t> (</a:t>
            </a:r>
            <a:r>
              <a:rPr lang="en-GB" sz="2600" b="1" i="1" dirty="0"/>
              <a:t>E) = </a:t>
            </a:r>
            <a:r>
              <a:rPr lang="el-GR" sz="2600" b="1" i="1" dirty="0"/>
              <a:t>σ</a:t>
            </a:r>
            <a:r>
              <a:rPr lang="el-GR" sz="2600" b="1" i="1" baseline="-25000" dirty="0"/>
              <a:t>θ1</a:t>
            </a:r>
            <a:r>
              <a:rPr lang="el-GR" sz="2600" b="1" i="1" dirty="0"/>
              <a:t> (σ</a:t>
            </a:r>
            <a:r>
              <a:rPr lang="el-GR" sz="2600" b="1" i="1" baseline="-25000" dirty="0"/>
              <a:t>θ2</a:t>
            </a:r>
            <a:r>
              <a:rPr lang="el-GR" sz="2600" b="1" i="1" dirty="0"/>
              <a:t> (</a:t>
            </a:r>
            <a:r>
              <a:rPr lang="en-GB" sz="2600" b="1" i="1" dirty="0"/>
              <a:t>E))</a:t>
            </a:r>
          </a:p>
          <a:p>
            <a:pPr algn="just">
              <a:buClr>
                <a:schemeClr val="tx1"/>
              </a:buClr>
              <a:buSzPct val="71000"/>
            </a:pPr>
            <a:r>
              <a:rPr lang="en-GB" sz="2600" b="1" i="1" dirty="0">
                <a:solidFill>
                  <a:schemeClr val="tx1"/>
                </a:solidFill>
                <a:latin typeface="Times New Roman" pitchFamily="18" charset="0"/>
                <a:cs typeface="Times New Roman" pitchFamily="18" charset="0"/>
              </a:rPr>
              <a:t>2.  Selection is commutative. </a:t>
            </a:r>
          </a:p>
          <a:p>
            <a:pPr algn="just">
              <a:buClr>
                <a:schemeClr val="tx1"/>
              </a:buClr>
              <a:buSzPct val="71000"/>
            </a:pPr>
            <a:r>
              <a:rPr lang="en-GB" sz="2800" b="1" i="1" dirty="0"/>
              <a:t>     </a:t>
            </a:r>
            <a:r>
              <a:rPr lang="el-GR" sz="2800" b="1" i="1" dirty="0"/>
              <a:t>σ</a:t>
            </a:r>
            <a:r>
              <a:rPr lang="el-GR" sz="2800" b="1" i="1" baseline="-25000" dirty="0"/>
              <a:t>θ1</a:t>
            </a:r>
            <a:r>
              <a:rPr lang="el-GR" sz="2800" b="1" i="1" dirty="0"/>
              <a:t> (σ</a:t>
            </a:r>
            <a:r>
              <a:rPr lang="el-GR" sz="2800" b="1" i="1" baseline="-25000" dirty="0"/>
              <a:t>θ2</a:t>
            </a:r>
            <a:r>
              <a:rPr lang="el-GR" sz="2800" b="1" i="1" dirty="0"/>
              <a:t> (E)) = σ </a:t>
            </a:r>
            <a:r>
              <a:rPr lang="el-GR" sz="2800" b="1" i="1" baseline="-25000" dirty="0"/>
              <a:t>θ2</a:t>
            </a:r>
            <a:r>
              <a:rPr lang="el-GR" sz="2800" b="1" i="1" dirty="0"/>
              <a:t> (σ</a:t>
            </a:r>
            <a:r>
              <a:rPr lang="el-GR" sz="2800" b="1" i="1" baseline="-25000" dirty="0"/>
              <a:t>θ1</a:t>
            </a:r>
            <a:r>
              <a:rPr lang="el-GR" sz="2800" b="1" i="1" dirty="0"/>
              <a:t> (E))</a:t>
            </a:r>
            <a:endParaRPr lang="en-US" sz="2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695118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5.2 Equivalence of Expression</a:t>
            </a:r>
          </a:p>
        </p:txBody>
      </p:sp>
      <p:sp>
        <p:nvSpPr>
          <p:cNvPr id="3" name="Subtitle 2"/>
          <p:cNvSpPr>
            <a:spLocks noGrp="1"/>
          </p:cNvSpPr>
          <p:nvPr>
            <p:ph type="subTitle" idx="1"/>
          </p:nvPr>
        </p:nvSpPr>
        <p:spPr>
          <a:xfrm>
            <a:off x="1281567" y="1139687"/>
            <a:ext cx="8094254" cy="5124635"/>
          </a:xfrm>
        </p:spPr>
        <p:txBody>
          <a:bodyPr>
            <a:normAutofit/>
          </a:bodyPr>
          <a:lstStyle/>
          <a:p>
            <a:pPr algn="just">
              <a:buClr>
                <a:schemeClr val="tx1"/>
              </a:buClr>
              <a:buSzPct val="71000"/>
            </a:pPr>
            <a:r>
              <a:rPr lang="en-US" sz="2800" b="1" dirty="0">
                <a:solidFill>
                  <a:schemeClr val="tx1"/>
                </a:solidFill>
                <a:latin typeface="Times New Roman" pitchFamily="18" charset="0"/>
                <a:cs typeface="Times New Roman" pitchFamily="18" charset="0"/>
              </a:rPr>
              <a:t>Equivalence Rules:</a:t>
            </a:r>
          </a:p>
          <a:p>
            <a:pPr algn="just">
              <a:buClr>
                <a:schemeClr val="tx1"/>
              </a:buClr>
              <a:buSzPct val="71000"/>
            </a:pPr>
            <a:r>
              <a:rPr lang="en-US" sz="2600" b="1" i="1" dirty="0">
                <a:solidFill>
                  <a:schemeClr val="tx1"/>
                </a:solidFill>
                <a:latin typeface="Times New Roman" pitchFamily="18" charset="0"/>
                <a:cs typeface="Times New Roman" pitchFamily="18" charset="0"/>
              </a:rPr>
              <a:t>3. All following projections can be omitted, only the first projection is required. This is called a pi-cascade.  </a:t>
            </a:r>
          </a:p>
          <a:p>
            <a:pPr algn="just">
              <a:buClr>
                <a:schemeClr val="tx1"/>
              </a:buClr>
              <a:buSzPct val="71000"/>
            </a:pPr>
            <a:r>
              <a:rPr lang="en-US" sz="2800" b="1" i="1" dirty="0">
                <a:solidFill>
                  <a:schemeClr val="tx1"/>
                </a:solidFill>
                <a:latin typeface="Times New Roman" pitchFamily="18" charset="0"/>
                <a:cs typeface="Times New Roman" pitchFamily="18" charset="0"/>
              </a:rPr>
              <a:t>      </a:t>
            </a:r>
            <a:r>
              <a:rPr lang="el-GR" sz="2800" dirty="0"/>
              <a:t>Π</a:t>
            </a:r>
            <a:r>
              <a:rPr lang="en-GB" sz="2800" dirty="0" err="1"/>
              <a:t>L1</a:t>
            </a:r>
            <a:r>
              <a:rPr lang="en-GB" sz="2800" dirty="0"/>
              <a:t> (</a:t>
            </a:r>
            <a:r>
              <a:rPr lang="el-GR" sz="2800" dirty="0"/>
              <a:t>Π</a:t>
            </a:r>
            <a:r>
              <a:rPr lang="en-GB" sz="2800" dirty="0" err="1"/>
              <a:t>L2</a:t>
            </a:r>
            <a:r>
              <a:rPr lang="en-GB" sz="2800" dirty="0"/>
              <a:t> (. . .(</a:t>
            </a:r>
            <a:r>
              <a:rPr lang="el-GR" sz="2800" dirty="0"/>
              <a:t>Π</a:t>
            </a:r>
            <a:r>
              <a:rPr lang="en-GB" sz="2800" dirty="0"/>
              <a:t>Ln (E)). . .)) = </a:t>
            </a:r>
            <a:r>
              <a:rPr lang="el-GR" sz="2800" dirty="0"/>
              <a:t>Π</a:t>
            </a:r>
            <a:r>
              <a:rPr lang="en-GB" sz="2800" dirty="0" err="1"/>
              <a:t>L1</a:t>
            </a:r>
            <a:r>
              <a:rPr lang="en-GB" sz="2800" dirty="0"/>
              <a:t> (E)</a:t>
            </a:r>
          </a:p>
          <a:p>
            <a:pPr algn="just">
              <a:buClr>
                <a:schemeClr val="tx1"/>
              </a:buClr>
              <a:buSzPct val="71000"/>
            </a:pPr>
            <a:r>
              <a:rPr lang="en-GB" sz="2600" b="1" i="1" dirty="0">
                <a:solidFill>
                  <a:schemeClr val="tx1"/>
                </a:solidFill>
                <a:latin typeface="Times New Roman" pitchFamily="18" charset="0"/>
                <a:cs typeface="Times New Roman" pitchFamily="18" charset="0"/>
              </a:rPr>
              <a:t>4. </a:t>
            </a:r>
            <a:r>
              <a:rPr lang="en-US" sz="2600" b="1" i="1" dirty="0">
                <a:solidFill>
                  <a:schemeClr val="tx1"/>
                </a:solidFill>
                <a:latin typeface="Times New Roman" pitchFamily="18" charset="0"/>
                <a:cs typeface="Times New Roman" pitchFamily="18" charset="0"/>
              </a:rPr>
              <a:t>Selections on Cartesian Products can be re-written as Theta Joins. </a:t>
            </a:r>
          </a:p>
          <a:p>
            <a:pPr algn="just">
              <a:buClr>
                <a:schemeClr val="tx1"/>
              </a:buClr>
              <a:buSzPct val="71000"/>
            </a:pPr>
            <a:r>
              <a:rPr lang="en-GB" sz="2800" b="1" i="1" dirty="0"/>
              <a:t>     i. </a:t>
            </a:r>
            <a:r>
              <a:rPr lang="el-GR" sz="2800" b="1" i="1" dirty="0"/>
              <a:t>σ</a:t>
            </a:r>
            <a:r>
              <a:rPr lang="el-GR" sz="2800" b="1" i="1" baseline="-25000" dirty="0"/>
              <a:t>θ</a:t>
            </a:r>
            <a:r>
              <a:rPr lang="el-GR" sz="2800" b="1" i="1" dirty="0"/>
              <a:t> (</a:t>
            </a:r>
            <a:r>
              <a:rPr lang="en-GB" sz="2800" b="1" i="1" dirty="0" err="1"/>
              <a:t>E</a:t>
            </a:r>
            <a:r>
              <a:rPr lang="en-GB" sz="2800" b="1" i="1" baseline="-25000" dirty="0" err="1"/>
              <a:t>1</a:t>
            </a:r>
            <a:r>
              <a:rPr lang="en-GB" sz="2800" b="1" i="1" dirty="0"/>
              <a:t> x </a:t>
            </a:r>
            <a:r>
              <a:rPr lang="en-GB" sz="2800" b="1" i="1" dirty="0" err="1"/>
              <a:t>E</a:t>
            </a:r>
            <a:r>
              <a:rPr lang="en-GB" sz="2800" b="1" i="1" baseline="-25000" dirty="0" err="1"/>
              <a:t>2</a:t>
            </a:r>
            <a:r>
              <a:rPr lang="en-GB" sz="2800" b="1" i="1" dirty="0"/>
              <a:t>) = </a:t>
            </a:r>
            <a:r>
              <a:rPr lang="en-GB" sz="2800" b="1" i="1" dirty="0" err="1"/>
              <a:t>E</a:t>
            </a:r>
            <a:r>
              <a:rPr lang="en-GB" sz="2800" b="1" i="1" baseline="-25000" dirty="0" err="1"/>
              <a:t>1</a:t>
            </a:r>
            <a:r>
              <a:rPr lang="en-GB" sz="2800" b="1" i="1" baseline="-25000" dirty="0"/>
              <a:t> </a:t>
            </a:r>
            <a:r>
              <a:rPr lang="el-GR" sz="2800" b="1" i="1" baseline="-25000" dirty="0"/>
              <a:t>θ</a:t>
            </a:r>
            <a:r>
              <a:rPr lang="el-GR" sz="2800" b="1" i="1" dirty="0"/>
              <a:t> ⋈ </a:t>
            </a:r>
            <a:r>
              <a:rPr lang="en-GB" sz="2800" b="1" i="1" dirty="0" err="1"/>
              <a:t>E</a:t>
            </a:r>
            <a:r>
              <a:rPr lang="en-GB" sz="2800" b="1" i="1" baseline="-25000" dirty="0" err="1"/>
              <a:t>2</a:t>
            </a:r>
            <a:endParaRPr lang="en-GB" sz="2800" b="1" i="1" baseline="-25000" dirty="0"/>
          </a:p>
          <a:p>
            <a:pPr algn="l"/>
            <a:r>
              <a:rPr lang="en-GB" sz="2800" b="1" i="1" dirty="0"/>
              <a:t>     ii. </a:t>
            </a:r>
            <a:r>
              <a:rPr lang="el-GR" sz="2800" b="1" i="1" dirty="0"/>
              <a:t>σ</a:t>
            </a:r>
            <a:r>
              <a:rPr lang="el-GR" sz="2800" b="1" i="1" baseline="-25000" dirty="0"/>
              <a:t>θ1</a:t>
            </a:r>
            <a:r>
              <a:rPr lang="el-GR" sz="2800" b="1" i="1" dirty="0"/>
              <a:t> (</a:t>
            </a:r>
            <a:r>
              <a:rPr lang="en-GB" sz="2800" b="1" i="1" dirty="0" err="1"/>
              <a:t>E</a:t>
            </a:r>
            <a:r>
              <a:rPr lang="en-GB" sz="2800" b="1" i="1" baseline="-25000" dirty="0" err="1"/>
              <a:t>1</a:t>
            </a:r>
            <a:r>
              <a:rPr lang="en-GB" sz="2800" b="1" i="1" dirty="0"/>
              <a:t> ⋈ </a:t>
            </a:r>
            <a:r>
              <a:rPr lang="el-GR" sz="2800" b="1" i="1" baseline="-25000" dirty="0"/>
              <a:t>θ2</a:t>
            </a:r>
            <a:r>
              <a:rPr lang="el-GR" sz="2800" b="1" i="1" dirty="0"/>
              <a:t> </a:t>
            </a:r>
            <a:r>
              <a:rPr lang="en-GB" sz="2800" b="1" i="1" dirty="0" err="1"/>
              <a:t>E</a:t>
            </a:r>
            <a:r>
              <a:rPr lang="en-GB" sz="2800" b="1" i="1" baseline="-25000" dirty="0" err="1"/>
              <a:t>2</a:t>
            </a:r>
            <a:r>
              <a:rPr lang="en-GB" sz="2800" b="1" i="1" dirty="0"/>
              <a:t>) = </a:t>
            </a:r>
            <a:r>
              <a:rPr lang="en-GB" sz="2800" b="1" i="1" dirty="0" err="1"/>
              <a:t>E</a:t>
            </a:r>
            <a:r>
              <a:rPr lang="en-GB" sz="2800" b="1" i="1" baseline="-25000" dirty="0" err="1"/>
              <a:t>1</a:t>
            </a:r>
            <a:r>
              <a:rPr lang="en-GB" sz="2800" b="1" i="1" dirty="0"/>
              <a:t> ⋈ </a:t>
            </a:r>
            <a:r>
              <a:rPr lang="el-GR" sz="2800" b="1" i="1" baseline="-25000" dirty="0"/>
              <a:t>θ1ᴧθ2</a:t>
            </a:r>
            <a:r>
              <a:rPr lang="el-GR" sz="2800" b="1" i="1" dirty="0"/>
              <a:t> </a:t>
            </a:r>
            <a:r>
              <a:rPr lang="en-GB" sz="2800" b="1" i="1" dirty="0" err="1"/>
              <a:t>E</a:t>
            </a:r>
            <a:r>
              <a:rPr lang="en-GB" sz="2800" b="1" i="1" baseline="-25000" dirty="0" err="1"/>
              <a:t>2</a:t>
            </a:r>
            <a:endParaRPr lang="en-GB" sz="2800" dirty="0"/>
          </a:p>
          <a:p>
            <a:pPr algn="l"/>
            <a:endParaRPr lang="en-GB" sz="2800" dirty="0"/>
          </a:p>
        </p:txBody>
      </p:sp>
    </p:spTree>
    <p:extLst>
      <p:ext uri="{BB962C8B-B14F-4D97-AF65-F5344CB8AC3E}">
        <p14:creationId xmlns:p14="http://schemas.microsoft.com/office/powerpoint/2010/main" val="2056420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5.2 Equivalence of Expression</a:t>
            </a:r>
          </a:p>
        </p:txBody>
      </p:sp>
      <p:sp>
        <p:nvSpPr>
          <p:cNvPr id="3" name="Subtitle 2"/>
          <p:cNvSpPr>
            <a:spLocks noGrp="1"/>
          </p:cNvSpPr>
          <p:nvPr>
            <p:ph type="subTitle" idx="1"/>
          </p:nvPr>
        </p:nvSpPr>
        <p:spPr>
          <a:xfrm>
            <a:off x="1281567" y="1139687"/>
            <a:ext cx="8094254" cy="5124635"/>
          </a:xfrm>
        </p:spPr>
        <p:txBody>
          <a:bodyPr>
            <a:normAutofit fontScale="92500" lnSpcReduction="20000"/>
          </a:bodyPr>
          <a:lstStyle/>
          <a:p>
            <a:pPr algn="just">
              <a:buClr>
                <a:schemeClr val="tx1"/>
              </a:buClr>
              <a:buSzPct val="71000"/>
            </a:pPr>
            <a:r>
              <a:rPr lang="en-US" sz="2800" b="1" dirty="0">
                <a:solidFill>
                  <a:schemeClr val="tx1"/>
                </a:solidFill>
                <a:latin typeface="Times New Roman" pitchFamily="18" charset="0"/>
                <a:cs typeface="Times New Roman" pitchFamily="18" charset="0"/>
              </a:rPr>
              <a:t>Equivalence Rules:</a:t>
            </a:r>
          </a:p>
          <a:p>
            <a:pPr algn="just">
              <a:buClr>
                <a:schemeClr val="tx1"/>
              </a:buClr>
              <a:buSzPct val="71000"/>
            </a:pPr>
            <a:r>
              <a:rPr lang="en-US" sz="2600" b="1" i="1" dirty="0">
                <a:solidFill>
                  <a:schemeClr val="tx1"/>
                </a:solidFill>
                <a:latin typeface="Times New Roman" pitchFamily="18" charset="0"/>
                <a:cs typeface="Times New Roman" pitchFamily="18" charset="0"/>
              </a:rPr>
              <a:t>5. Theta Joins are commutative.</a:t>
            </a:r>
          </a:p>
          <a:p>
            <a:pPr algn="just">
              <a:buClr>
                <a:schemeClr val="tx1"/>
              </a:buClr>
              <a:buSzPct val="71000"/>
            </a:pPr>
            <a:r>
              <a:rPr lang="en-US" sz="2800" b="1" i="1" dirty="0"/>
              <a:t>       </a:t>
            </a:r>
            <a:r>
              <a:rPr lang="en-US" sz="2800" b="1" i="1" dirty="0" err="1"/>
              <a:t>E</a:t>
            </a:r>
            <a:r>
              <a:rPr lang="en-US" sz="2800" b="1" i="1" baseline="-25000" dirty="0" err="1"/>
              <a:t>1</a:t>
            </a:r>
            <a:r>
              <a:rPr lang="en-US" sz="2800" b="1" i="1" dirty="0"/>
              <a:t> ⋈ </a:t>
            </a:r>
            <a:r>
              <a:rPr lang="en-US" sz="2800" b="1" i="1" baseline="-25000" dirty="0"/>
              <a:t>θ</a:t>
            </a:r>
            <a:r>
              <a:rPr lang="en-US" sz="2800" b="1" i="1" dirty="0"/>
              <a:t> E </a:t>
            </a:r>
            <a:r>
              <a:rPr lang="en-US" sz="2800" b="1" i="1" baseline="-25000" dirty="0"/>
              <a:t>2</a:t>
            </a:r>
            <a:r>
              <a:rPr lang="en-US" sz="2800" b="1" i="1" dirty="0"/>
              <a:t> = E </a:t>
            </a:r>
            <a:r>
              <a:rPr lang="en-US" sz="2800" b="1" i="1" baseline="-25000" dirty="0"/>
              <a:t>2</a:t>
            </a:r>
            <a:r>
              <a:rPr lang="en-US" sz="2800" b="1" i="1" dirty="0"/>
              <a:t> ⋈ </a:t>
            </a:r>
            <a:r>
              <a:rPr lang="en-US" sz="2800" b="1" i="1" baseline="-25000" dirty="0"/>
              <a:t>θ</a:t>
            </a:r>
            <a:r>
              <a:rPr lang="en-US" sz="2800" b="1" i="1" dirty="0"/>
              <a:t> E </a:t>
            </a:r>
            <a:r>
              <a:rPr lang="en-US" sz="2800" b="1" i="1" baseline="-25000" dirty="0"/>
              <a:t>1</a:t>
            </a:r>
            <a:r>
              <a:rPr lang="en-US" sz="2800" b="1" i="1" dirty="0"/>
              <a:t> </a:t>
            </a:r>
          </a:p>
          <a:p>
            <a:pPr algn="just">
              <a:buClr>
                <a:schemeClr val="tx1"/>
              </a:buClr>
              <a:buSzPct val="71000"/>
            </a:pPr>
            <a:r>
              <a:rPr lang="en-GB" sz="2600" b="1" i="1" dirty="0">
                <a:solidFill>
                  <a:schemeClr val="tx1"/>
                </a:solidFill>
                <a:latin typeface="Times New Roman" pitchFamily="18" charset="0"/>
                <a:cs typeface="Times New Roman" pitchFamily="18" charset="0"/>
              </a:rPr>
              <a:t>5. </a:t>
            </a:r>
            <a:r>
              <a:rPr lang="en-US" sz="2600" b="1" i="1" dirty="0">
                <a:solidFill>
                  <a:schemeClr val="tx1"/>
                </a:solidFill>
                <a:latin typeface="Times New Roman" pitchFamily="18" charset="0"/>
                <a:cs typeface="Times New Roman" pitchFamily="18" charset="0"/>
              </a:rPr>
              <a:t>Join operations are associative. </a:t>
            </a:r>
          </a:p>
          <a:p>
            <a:pPr algn="just">
              <a:buClr>
                <a:schemeClr val="tx1"/>
              </a:buClr>
              <a:buSzPct val="71000"/>
            </a:pPr>
            <a:r>
              <a:rPr lang="en-US" sz="2600" b="1" i="1" dirty="0">
                <a:solidFill>
                  <a:schemeClr val="tx1"/>
                </a:solidFill>
                <a:latin typeface="Times New Roman" pitchFamily="18" charset="0"/>
                <a:cs typeface="Times New Roman" pitchFamily="18" charset="0"/>
              </a:rPr>
              <a:t>i. Natural Join</a:t>
            </a:r>
          </a:p>
          <a:p>
            <a:pPr algn="just">
              <a:buClr>
                <a:schemeClr val="tx1"/>
              </a:buClr>
              <a:buSzPct val="71000"/>
            </a:pPr>
            <a:r>
              <a:rPr lang="en-GB" sz="2800" b="1" i="1" dirty="0"/>
              <a:t>     (</a:t>
            </a:r>
            <a:r>
              <a:rPr lang="en-GB" sz="2800" b="1" i="1" dirty="0" err="1"/>
              <a:t>E1</a:t>
            </a:r>
            <a:r>
              <a:rPr lang="en-GB" sz="2800" b="1" i="1" dirty="0"/>
              <a:t> ⋈ </a:t>
            </a:r>
            <a:r>
              <a:rPr lang="en-GB" sz="2800" b="1" i="1" dirty="0" err="1"/>
              <a:t>E2</a:t>
            </a:r>
            <a:r>
              <a:rPr lang="en-GB" sz="2800" b="1" i="1" dirty="0"/>
              <a:t>) ⋈ </a:t>
            </a:r>
            <a:r>
              <a:rPr lang="en-GB" sz="2800" b="1" i="1" dirty="0" err="1"/>
              <a:t>E3</a:t>
            </a:r>
            <a:r>
              <a:rPr lang="en-GB" sz="2800" b="1" i="1" dirty="0"/>
              <a:t> = </a:t>
            </a:r>
            <a:r>
              <a:rPr lang="en-GB" sz="2800" b="1" i="1" dirty="0" err="1"/>
              <a:t>E1</a:t>
            </a:r>
            <a:r>
              <a:rPr lang="en-GB" sz="2800" b="1" i="1" dirty="0"/>
              <a:t> ⋈ (</a:t>
            </a:r>
            <a:r>
              <a:rPr lang="en-GB" sz="2800" b="1" i="1" dirty="0" err="1"/>
              <a:t>E2</a:t>
            </a:r>
            <a:r>
              <a:rPr lang="en-GB" sz="2800" b="1" i="1" dirty="0"/>
              <a:t> ⋈ </a:t>
            </a:r>
            <a:r>
              <a:rPr lang="en-GB" sz="2800" b="1" i="1" dirty="0" err="1"/>
              <a:t>E3</a:t>
            </a:r>
            <a:r>
              <a:rPr lang="en-GB" sz="2800" b="1" i="1" dirty="0"/>
              <a:t>)</a:t>
            </a:r>
          </a:p>
          <a:p>
            <a:pPr algn="just">
              <a:buClr>
                <a:schemeClr val="tx1"/>
              </a:buClr>
              <a:buSzPct val="71000"/>
            </a:pPr>
            <a:r>
              <a:rPr lang="en-US" sz="2800" b="1" i="1" dirty="0">
                <a:solidFill>
                  <a:schemeClr val="tx1"/>
                </a:solidFill>
                <a:latin typeface="Times New Roman" pitchFamily="18" charset="0"/>
                <a:cs typeface="Times New Roman" pitchFamily="18" charset="0"/>
              </a:rPr>
              <a:t>ii. Theta Join </a:t>
            </a:r>
          </a:p>
          <a:p>
            <a:pPr algn="just">
              <a:buClr>
                <a:schemeClr val="tx1"/>
              </a:buClr>
              <a:buSzPct val="71000"/>
            </a:pPr>
            <a:r>
              <a:rPr lang="en-GB" sz="2800" b="1" i="1" dirty="0"/>
              <a:t>   (</a:t>
            </a:r>
            <a:r>
              <a:rPr lang="en-GB" sz="2800" b="1" i="1" dirty="0" err="1"/>
              <a:t>E</a:t>
            </a:r>
            <a:r>
              <a:rPr lang="en-GB" sz="2800" b="1" i="1" baseline="-25000" dirty="0" err="1"/>
              <a:t>1</a:t>
            </a:r>
            <a:r>
              <a:rPr lang="en-GB" sz="2800" b="1" i="1" dirty="0"/>
              <a:t> ⋈ </a:t>
            </a:r>
            <a:r>
              <a:rPr lang="el-GR" sz="2800" b="1" i="1" baseline="-25000" dirty="0"/>
              <a:t>θ1</a:t>
            </a:r>
            <a:r>
              <a:rPr lang="el-GR" sz="2800" b="1" i="1" dirty="0"/>
              <a:t> </a:t>
            </a:r>
            <a:r>
              <a:rPr lang="en-GB" sz="2800" b="1" i="1" dirty="0" err="1"/>
              <a:t>E</a:t>
            </a:r>
            <a:r>
              <a:rPr lang="en-GB" sz="2800" b="1" i="1" baseline="-25000" dirty="0" err="1"/>
              <a:t>2</a:t>
            </a:r>
            <a:r>
              <a:rPr lang="en-GB" sz="2800" b="1" i="1" dirty="0"/>
              <a:t>) ⋈ </a:t>
            </a:r>
            <a:r>
              <a:rPr lang="el-GR" sz="2800" b="1" i="1" baseline="-25000" dirty="0"/>
              <a:t>θ2ᴧθ3</a:t>
            </a:r>
            <a:r>
              <a:rPr lang="el-GR" sz="2800" b="1" i="1" dirty="0"/>
              <a:t> </a:t>
            </a:r>
            <a:r>
              <a:rPr lang="en-GB" sz="2800" b="1" i="1" dirty="0" err="1"/>
              <a:t>E</a:t>
            </a:r>
            <a:r>
              <a:rPr lang="en-GB" sz="2800" b="1" i="1" baseline="-25000" dirty="0" err="1"/>
              <a:t>3</a:t>
            </a:r>
            <a:r>
              <a:rPr lang="en-GB" sz="2800" b="1" i="1" dirty="0"/>
              <a:t> = </a:t>
            </a:r>
            <a:r>
              <a:rPr lang="en-GB" sz="2800" b="1" i="1" dirty="0" err="1"/>
              <a:t>E</a:t>
            </a:r>
            <a:r>
              <a:rPr lang="en-GB" sz="2800" b="1" i="1" baseline="-25000" dirty="0" err="1"/>
              <a:t>1</a:t>
            </a:r>
            <a:r>
              <a:rPr lang="en-GB" sz="2800" b="1" i="1" dirty="0"/>
              <a:t> ⋈ </a:t>
            </a:r>
            <a:r>
              <a:rPr lang="el-GR" sz="2800" b="1" i="1" baseline="-25000" dirty="0"/>
              <a:t>θ1ᴧθ3</a:t>
            </a:r>
            <a:r>
              <a:rPr lang="el-GR" sz="2800" b="1" i="1" dirty="0"/>
              <a:t> (</a:t>
            </a:r>
            <a:r>
              <a:rPr lang="en-GB" sz="2800" b="1" i="1" dirty="0" err="1"/>
              <a:t>E</a:t>
            </a:r>
            <a:r>
              <a:rPr lang="en-GB" sz="2800" b="1" i="1" baseline="-25000" dirty="0" err="1"/>
              <a:t>2</a:t>
            </a:r>
            <a:r>
              <a:rPr lang="en-GB" sz="2800" b="1" i="1" dirty="0"/>
              <a:t> ⋈ </a:t>
            </a:r>
            <a:r>
              <a:rPr lang="el-GR" sz="2800" b="1" i="1" baseline="-25000" dirty="0"/>
              <a:t>θ2</a:t>
            </a:r>
            <a:r>
              <a:rPr lang="el-GR" sz="2800" b="1" i="1" dirty="0"/>
              <a:t> </a:t>
            </a:r>
            <a:r>
              <a:rPr lang="en-GB" sz="2800" b="1" i="1" dirty="0" err="1"/>
              <a:t>E</a:t>
            </a:r>
            <a:r>
              <a:rPr lang="en-GB" sz="2800" b="1" i="1" baseline="-25000" dirty="0" err="1"/>
              <a:t>3</a:t>
            </a:r>
            <a:r>
              <a:rPr lang="en-GB" sz="2800" b="1" i="1" dirty="0"/>
              <a:t>)</a:t>
            </a:r>
          </a:p>
          <a:p>
            <a:pPr algn="just">
              <a:buClr>
                <a:schemeClr val="tx1"/>
              </a:buClr>
              <a:buSzPct val="71000"/>
            </a:pPr>
            <a:endParaRPr lang="en-US" sz="2800" dirty="0"/>
          </a:p>
          <a:p>
            <a:pPr algn="l">
              <a:buClr>
                <a:schemeClr val="tx1"/>
              </a:buClr>
              <a:buSzPct val="71000"/>
            </a:pPr>
            <a:r>
              <a:rPr lang="en-US" sz="3300" b="1" i="1" baseline="-25000" dirty="0">
                <a:solidFill>
                  <a:schemeClr val="accent1"/>
                </a:solidFill>
              </a:rPr>
              <a:t>In the theta associativity, </a:t>
            </a:r>
            <a:r>
              <a:rPr lang="en-US" sz="3300" b="1" i="1" baseline="-25000" dirty="0" err="1">
                <a:solidFill>
                  <a:schemeClr val="accent1"/>
                </a:solidFill>
              </a:rPr>
              <a:t>θ2</a:t>
            </a:r>
            <a:r>
              <a:rPr lang="en-US" sz="3300" b="1" i="1" baseline="-25000" dirty="0">
                <a:solidFill>
                  <a:schemeClr val="accent1"/>
                </a:solidFill>
              </a:rPr>
              <a:t> involves the attributes from </a:t>
            </a:r>
            <a:r>
              <a:rPr lang="en-US" sz="3300" b="1" i="1" baseline="-25000" dirty="0" err="1">
                <a:solidFill>
                  <a:schemeClr val="accent1"/>
                </a:solidFill>
              </a:rPr>
              <a:t>E2</a:t>
            </a:r>
            <a:r>
              <a:rPr lang="en-US" sz="3300" b="1" i="1" baseline="-25000" dirty="0">
                <a:solidFill>
                  <a:schemeClr val="accent1"/>
                </a:solidFill>
              </a:rPr>
              <a:t> and </a:t>
            </a:r>
            <a:r>
              <a:rPr lang="en-US" sz="3300" b="1" i="1" baseline="-25000" dirty="0" err="1">
                <a:solidFill>
                  <a:schemeClr val="accent1"/>
                </a:solidFill>
              </a:rPr>
              <a:t>E3</a:t>
            </a:r>
            <a:r>
              <a:rPr lang="en-US" sz="3300" b="1" i="1" baseline="-25000" dirty="0">
                <a:solidFill>
                  <a:schemeClr val="accent1"/>
                </a:solidFill>
              </a:rPr>
              <a:t> only. There may be chances of empty conditions, and thereby it concludes that Cartesian Product is also associative.</a:t>
            </a:r>
            <a:endParaRPr lang="en-GB" sz="3300" b="1" i="1" baseline="-25000" dirty="0">
              <a:solidFill>
                <a:schemeClr val="accent1"/>
              </a:solidFill>
            </a:endParaRPr>
          </a:p>
        </p:txBody>
      </p:sp>
    </p:spTree>
    <p:extLst>
      <p:ext uri="{BB962C8B-B14F-4D97-AF65-F5344CB8AC3E}">
        <p14:creationId xmlns:p14="http://schemas.microsoft.com/office/powerpoint/2010/main" val="37785428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5.1 Query Processing</a:t>
            </a:r>
          </a:p>
        </p:txBody>
      </p:sp>
      <p:sp>
        <p:nvSpPr>
          <p:cNvPr id="3" name="Subtitle 2"/>
          <p:cNvSpPr>
            <a:spLocks noGrp="1"/>
          </p:cNvSpPr>
          <p:nvPr>
            <p:ph type="subTitle" idx="1"/>
          </p:nvPr>
        </p:nvSpPr>
        <p:spPr>
          <a:xfrm>
            <a:off x="1281567" y="1139687"/>
            <a:ext cx="8094254" cy="4990657"/>
          </a:xfrm>
        </p:spPr>
        <p:txBody>
          <a:bodyPr>
            <a:normAutofit/>
          </a:bodyPr>
          <a:lstStyle/>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In SQL, queries are expressed in high level declarative form. So the query has to be processed and optimized so that query of internal form gets a suitable execution strategy for processing.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This optimization helps getting the result in a lesser time.</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Query processing (or Query Interpretation) is a set of activities to obtain the desired information from a database system in a predictable and reliable fashion</a:t>
            </a:r>
          </a:p>
        </p:txBody>
      </p:sp>
    </p:spTree>
    <p:extLst>
      <p:ext uri="{BB962C8B-B14F-4D97-AF65-F5344CB8AC3E}">
        <p14:creationId xmlns:p14="http://schemas.microsoft.com/office/powerpoint/2010/main" val="228703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5.2 Equivalence of Expression</a:t>
            </a:r>
          </a:p>
        </p:txBody>
      </p:sp>
      <p:sp>
        <p:nvSpPr>
          <p:cNvPr id="3" name="Subtitle 2"/>
          <p:cNvSpPr>
            <a:spLocks noGrp="1"/>
          </p:cNvSpPr>
          <p:nvPr>
            <p:ph type="subTitle" idx="1"/>
          </p:nvPr>
        </p:nvSpPr>
        <p:spPr>
          <a:xfrm>
            <a:off x="1281567" y="1139687"/>
            <a:ext cx="8094254" cy="5124635"/>
          </a:xfrm>
        </p:spPr>
        <p:txBody>
          <a:bodyPr>
            <a:normAutofit/>
          </a:bodyPr>
          <a:lstStyle/>
          <a:p>
            <a:pPr algn="just">
              <a:buClr>
                <a:schemeClr val="tx1"/>
              </a:buClr>
              <a:buSzPct val="71000"/>
            </a:pPr>
            <a:r>
              <a:rPr lang="en-US" sz="2800" b="1" dirty="0">
                <a:solidFill>
                  <a:schemeClr val="tx1"/>
                </a:solidFill>
                <a:latin typeface="Times New Roman" pitchFamily="18" charset="0"/>
                <a:cs typeface="Times New Roman" pitchFamily="18" charset="0"/>
              </a:rPr>
              <a:t>Equivalence Rules:</a:t>
            </a:r>
          </a:p>
          <a:p>
            <a:pPr algn="l">
              <a:buClr>
                <a:schemeClr val="tx1"/>
              </a:buClr>
              <a:buSzPct val="71000"/>
            </a:pPr>
            <a:r>
              <a:rPr lang="en-US" sz="2600" b="1" i="1" dirty="0">
                <a:solidFill>
                  <a:schemeClr val="tx1"/>
                </a:solidFill>
                <a:latin typeface="Times New Roman" pitchFamily="18" charset="0"/>
                <a:cs typeface="Times New Roman" pitchFamily="18" charset="0"/>
              </a:rPr>
              <a:t>5. Selection operation can be distributed.</a:t>
            </a:r>
            <a:r>
              <a:rPr lang="en-US" sz="2800" b="1" i="1" dirty="0"/>
              <a:t>            		</a:t>
            </a:r>
          </a:p>
          <a:p>
            <a:pPr algn="l">
              <a:buClr>
                <a:schemeClr val="tx1"/>
              </a:buClr>
              <a:buSzPct val="71000"/>
            </a:pPr>
            <a:r>
              <a:rPr lang="en-US" sz="2800" b="1" i="1" baseline="-25000" dirty="0">
                <a:solidFill>
                  <a:schemeClr val="accent1"/>
                </a:solidFill>
              </a:rPr>
              <a:t>When all attributes in the selection condition </a:t>
            </a:r>
            <a:r>
              <a:rPr lang="en-US" sz="2800" b="1" i="1" baseline="-25000" dirty="0" err="1">
                <a:solidFill>
                  <a:schemeClr val="accent1"/>
                </a:solidFill>
              </a:rPr>
              <a:t>θ0</a:t>
            </a:r>
            <a:r>
              <a:rPr lang="en-US" sz="2800" b="1" i="1" baseline="-25000" dirty="0">
                <a:solidFill>
                  <a:schemeClr val="accent1"/>
                </a:solidFill>
              </a:rPr>
              <a:t> include only attributes of one of the expressions which are being joined.</a:t>
            </a:r>
          </a:p>
          <a:p>
            <a:pPr algn="l">
              <a:buClr>
                <a:schemeClr val="tx1"/>
              </a:buClr>
              <a:buSzPct val="71000"/>
            </a:pPr>
            <a:endParaRPr lang="en-US" sz="2800" b="1" i="1" baseline="-25000" dirty="0">
              <a:solidFill>
                <a:schemeClr val="accent1"/>
              </a:solidFill>
            </a:endParaRPr>
          </a:p>
          <a:p>
            <a:pPr algn="l">
              <a:buClr>
                <a:schemeClr val="tx1"/>
              </a:buClr>
              <a:buSzPct val="71000"/>
            </a:pPr>
            <a:r>
              <a:rPr lang="en-GB" sz="2800" b="1" i="1" dirty="0"/>
              <a:t>    </a:t>
            </a:r>
            <a:r>
              <a:rPr lang="el-GR" sz="2800" b="1" i="1" dirty="0"/>
              <a:t>σ</a:t>
            </a:r>
            <a:r>
              <a:rPr lang="el-GR" sz="2800" b="1" i="1" baseline="-25000" dirty="0"/>
              <a:t>θ0</a:t>
            </a:r>
            <a:r>
              <a:rPr lang="el-GR" sz="2800" b="1" i="1" dirty="0"/>
              <a:t> (</a:t>
            </a:r>
            <a:r>
              <a:rPr lang="en-GB" sz="2800" b="1" i="1" dirty="0" err="1"/>
              <a:t>E</a:t>
            </a:r>
            <a:r>
              <a:rPr lang="en-GB" sz="2800" b="1" i="1" baseline="-25000" dirty="0" err="1"/>
              <a:t>1</a:t>
            </a:r>
            <a:r>
              <a:rPr lang="en-GB" sz="2800" b="1" i="1" dirty="0"/>
              <a:t> ⋈ </a:t>
            </a:r>
            <a:r>
              <a:rPr lang="el-GR" sz="2800" b="1" i="1" baseline="-25000" dirty="0"/>
              <a:t>θ</a:t>
            </a:r>
            <a:r>
              <a:rPr lang="el-GR" sz="2800" b="1" i="1" dirty="0"/>
              <a:t> </a:t>
            </a:r>
            <a:r>
              <a:rPr lang="en-GB" sz="2800" b="1" i="1" dirty="0" err="1"/>
              <a:t>E</a:t>
            </a:r>
            <a:r>
              <a:rPr lang="en-GB" sz="2800" b="1" i="1" baseline="-25000" dirty="0" err="1"/>
              <a:t>2</a:t>
            </a:r>
            <a:r>
              <a:rPr lang="en-GB" sz="2800" b="1" i="1" dirty="0"/>
              <a:t>) = (</a:t>
            </a:r>
            <a:r>
              <a:rPr lang="el-GR" sz="2800" b="1" i="1" dirty="0"/>
              <a:t>σ</a:t>
            </a:r>
            <a:r>
              <a:rPr lang="el-GR" sz="2800" b="1" i="1" baseline="-25000" dirty="0"/>
              <a:t>θ0</a:t>
            </a:r>
            <a:r>
              <a:rPr lang="el-GR" sz="2800" b="1" i="1" dirty="0"/>
              <a:t> (</a:t>
            </a:r>
            <a:r>
              <a:rPr lang="en-GB" sz="2800" b="1" i="1" dirty="0" err="1"/>
              <a:t>E</a:t>
            </a:r>
            <a:r>
              <a:rPr lang="en-GB" sz="2800" b="1" i="1" baseline="-25000" dirty="0" err="1"/>
              <a:t>1</a:t>
            </a:r>
            <a:r>
              <a:rPr lang="en-GB" sz="2800" b="1" i="1" dirty="0"/>
              <a:t>)) ⋈ </a:t>
            </a:r>
            <a:r>
              <a:rPr lang="el-GR" sz="2800" b="1" i="1" baseline="-25000" dirty="0"/>
              <a:t>θ</a:t>
            </a:r>
            <a:r>
              <a:rPr lang="el-GR" sz="2800" b="1" i="1" dirty="0"/>
              <a:t> </a:t>
            </a:r>
            <a:r>
              <a:rPr lang="en-GB" sz="2800" b="1" i="1" dirty="0" err="1"/>
              <a:t>E</a:t>
            </a:r>
            <a:r>
              <a:rPr lang="en-GB" sz="2800" b="1" i="1" baseline="-25000" dirty="0" err="1"/>
              <a:t>2</a:t>
            </a:r>
            <a:endParaRPr lang="en-GB" sz="2800" b="1" i="1" baseline="-25000" dirty="0"/>
          </a:p>
          <a:p>
            <a:pPr algn="l">
              <a:buClr>
                <a:schemeClr val="tx1"/>
              </a:buClr>
              <a:buSzPct val="71000"/>
            </a:pPr>
            <a:endParaRPr lang="en-GB" sz="2800" b="1" i="1" baseline="-25000" dirty="0"/>
          </a:p>
          <a:p>
            <a:pPr algn="l">
              <a:buClr>
                <a:schemeClr val="tx1"/>
              </a:buClr>
              <a:buSzPct val="71000"/>
            </a:pPr>
            <a:r>
              <a:rPr lang="en-US" sz="2800" b="1" i="1" baseline="-25000" dirty="0">
                <a:solidFill>
                  <a:schemeClr val="accent1"/>
                </a:solidFill>
              </a:rPr>
              <a:t>When the selection condition </a:t>
            </a:r>
            <a:r>
              <a:rPr lang="en-US" sz="2800" b="1" i="1" baseline="-25000" dirty="0" err="1">
                <a:solidFill>
                  <a:schemeClr val="accent1"/>
                </a:solidFill>
              </a:rPr>
              <a:t>θ1</a:t>
            </a:r>
            <a:r>
              <a:rPr lang="en-US" sz="2800" b="1" i="1" baseline="-25000" dirty="0">
                <a:solidFill>
                  <a:schemeClr val="accent1"/>
                </a:solidFill>
              </a:rPr>
              <a:t> involves the attributes of </a:t>
            </a:r>
            <a:r>
              <a:rPr lang="en-US" sz="2800" b="1" i="1" baseline="-25000" dirty="0" err="1">
                <a:solidFill>
                  <a:schemeClr val="accent1"/>
                </a:solidFill>
              </a:rPr>
              <a:t>E1</a:t>
            </a:r>
            <a:r>
              <a:rPr lang="en-US" sz="2800" b="1" i="1" baseline="-25000" dirty="0">
                <a:solidFill>
                  <a:schemeClr val="accent1"/>
                </a:solidFill>
              </a:rPr>
              <a:t> only, and </a:t>
            </a:r>
            <a:r>
              <a:rPr lang="en-US" sz="2800" b="1" i="1" baseline="-25000" dirty="0" err="1">
                <a:solidFill>
                  <a:schemeClr val="accent1"/>
                </a:solidFill>
              </a:rPr>
              <a:t>θ2</a:t>
            </a:r>
            <a:r>
              <a:rPr lang="en-US" sz="2800" b="1" i="1" baseline="-25000" dirty="0">
                <a:solidFill>
                  <a:schemeClr val="accent1"/>
                </a:solidFill>
              </a:rPr>
              <a:t> includes the attributes of </a:t>
            </a:r>
            <a:r>
              <a:rPr lang="en-US" sz="2800" b="1" i="1" baseline="-25000" dirty="0" err="1">
                <a:solidFill>
                  <a:schemeClr val="accent1"/>
                </a:solidFill>
              </a:rPr>
              <a:t>E2</a:t>
            </a:r>
            <a:r>
              <a:rPr lang="en-US" sz="2800" b="1" i="1" baseline="-25000" dirty="0">
                <a:solidFill>
                  <a:schemeClr val="accent1"/>
                </a:solidFill>
              </a:rPr>
              <a:t> only.</a:t>
            </a:r>
          </a:p>
          <a:p>
            <a:pPr algn="l">
              <a:buClr>
                <a:schemeClr val="tx1"/>
              </a:buClr>
              <a:buSzPct val="71000"/>
            </a:pPr>
            <a:endParaRPr lang="en-GB" sz="2800" b="1" i="1" baseline="-25000" dirty="0">
              <a:solidFill>
                <a:schemeClr val="accent1"/>
              </a:solidFill>
            </a:endParaRPr>
          </a:p>
          <a:p>
            <a:pPr algn="l">
              <a:buClr>
                <a:schemeClr val="tx1"/>
              </a:buClr>
              <a:buSzPct val="71000"/>
            </a:pPr>
            <a:r>
              <a:rPr lang="en-GB" sz="2800" b="1" i="1" dirty="0"/>
              <a:t>   </a:t>
            </a:r>
            <a:r>
              <a:rPr lang="el-GR" sz="2800" b="1" i="1" dirty="0"/>
              <a:t>σ</a:t>
            </a:r>
            <a:r>
              <a:rPr lang="el-GR" sz="2800" b="1" i="1" baseline="-25000" dirty="0"/>
              <a:t>θ1</a:t>
            </a:r>
            <a:r>
              <a:rPr lang="ii-CN" altLang="en-US" sz="2800" b="1" i="1" baseline="-25000" dirty="0"/>
              <a:t>ꓥ </a:t>
            </a:r>
            <a:r>
              <a:rPr lang="el-GR" sz="2800" b="1" i="1" baseline="-25000" dirty="0"/>
              <a:t>θ2</a:t>
            </a:r>
            <a:r>
              <a:rPr lang="el-GR" sz="2800" b="1" i="1" dirty="0"/>
              <a:t> (</a:t>
            </a:r>
            <a:r>
              <a:rPr lang="en-GB" sz="2800" b="1" i="1" dirty="0" err="1"/>
              <a:t>E</a:t>
            </a:r>
            <a:r>
              <a:rPr lang="en-GB" sz="2800" b="1" i="1" baseline="-25000" dirty="0" err="1"/>
              <a:t>1</a:t>
            </a:r>
            <a:r>
              <a:rPr lang="en-GB" sz="2800" b="1" i="1" dirty="0"/>
              <a:t> ⋈ </a:t>
            </a:r>
            <a:r>
              <a:rPr lang="el-GR" sz="2800" b="1" i="1" baseline="-25000" dirty="0"/>
              <a:t>θ</a:t>
            </a:r>
            <a:r>
              <a:rPr lang="el-GR" sz="2800" b="1" i="1" dirty="0"/>
              <a:t> </a:t>
            </a:r>
            <a:r>
              <a:rPr lang="en-GB" sz="2800" b="1" i="1" dirty="0" err="1"/>
              <a:t>E</a:t>
            </a:r>
            <a:r>
              <a:rPr lang="en-GB" sz="2800" b="1" i="1" baseline="-25000" dirty="0" err="1"/>
              <a:t>2</a:t>
            </a:r>
            <a:r>
              <a:rPr lang="en-GB" sz="2800" b="1" i="1" dirty="0"/>
              <a:t>) = (</a:t>
            </a:r>
            <a:r>
              <a:rPr lang="el-GR" sz="2800" b="1" i="1" dirty="0"/>
              <a:t>σ</a:t>
            </a:r>
            <a:r>
              <a:rPr lang="el-GR" sz="2800" b="1" i="1" baseline="-25000" dirty="0"/>
              <a:t>θ1</a:t>
            </a:r>
            <a:r>
              <a:rPr lang="el-GR" sz="2800" b="1" i="1" dirty="0"/>
              <a:t> (</a:t>
            </a:r>
            <a:r>
              <a:rPr lang="en-GB" sz="2800" b="1" i="1" dirty="0" err="1"/>
              <a:t>E</a:t>
            </a:r>
            <a:r>
              <a:rPr lang="en-GB" sz="2800" b="1" i="1" baseline="-25000" dirty="0" err="1"/>
              <a:t>1</a:t>
            </a:r>
            <a:r>
              <a:rPr lang="en-GB" sz="2800" b="1" i="1" dirty="0"/>
              <a:t>)) ⋈ </a:t>
            </a:r>
            <a:r>
              <a:rPr lang="el-GR" sz="2800" b="1" i="1" baseline="-25000" dirty="0"/>
              <a:t>θ </a:t>
            </a:r>
            <a:r>
              <a:rPr lang="el-GR" sz="2800" b="1" i="1" dirty="0"/>
              <a:t>((σ</a:t>
            </a:r>
            <a:r>
              <a:rPr lang="el-GR" sz="2800" b="1" i="1" baseline="-25000" dirty="0"/>
              <a:t>θ2</a:t>
            </a:r>
            <a:r>
              <a:rPr lang="el-GR" sz="2800" b="1" i="1" dirty="0"/>
              <a:t> (</a:t>
            </a:r>
            <a:r>
              <a:rPr lang="en-GB" sz="2800" b="1" i="1" dirty="0" err="1"/>
              <a:t>E</a:t>
            </a:r>
            <a:r>
              <a:rPr lang="en-GB" sz="2800" b="1" i="1" baseline="-25000" dirty="0" err="1"/>
              <a:t>2</a:t>
            </a:r>
            <a:r>
              <a:rPr lang="en-GB" sz="2800" b="1" i="1" dirty="0"/>
              <a:t>))</a:t>
            </a:r>
            <a:endParaRPr lang="en-GB" sz="2800" b="1" i="1" baseline="-25000" dirty="0">
              <a:solidFill>
                <a:schemeClr val="accent1"/>
              </a:solidFill>
            </a:endParaRPr>
          </a:p>
          <a:p>
            <a:pPr algn="just">
              <a:buClr>
                <a:schemeClr val="tx1"/>
              </a:buClr>
              <a:buSzPct val="71000"/>
            </a:pPr>
            <a:endParaRPr lang="en-GB" sz="2800" dirty="0"/>
          </a:p>
        </p:txBody>
      </p:sp>
    </p:spTree>
    <p:extLst>
      <p:ext uri="{BB962C8B-B14F-4D97-AF65-F5344CB8AC3E}">
        <p14:creationId xmlns:p14="http://schemas.microsoft.com/office/powerpoint/2010/main" val="19796855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5.2 Equivalence of Expression</a:t>
            </a:r>
          </a:p>
        </p:txBody>
      </p:sp>
      <p:sp>
        <p:nvSpPr>
          <p:cNvPr id="3" name="Subtitle 2"/>
          <p:cNvSpPr>
            <a:spLocks noGrp="1"/>
          </p:cNvSpPr>
          <p:nvPr>
            <p:ph type="subTitle" idx="1"/>
          </p:nvPr>
        </p:nvSpPr>
        <p:spPr>
          <a:xfrm>
            <a:off x="1281567" y="1139687"/>
            <a:ext cx="9418278" cy="5124635"/>
          </a:xfrm>
        </p:spPr>
        <p:txBody>
          <a:bodyPr>
            <a:normAutofit/>
          </a:bodyPr>
          <a:lstStyle/>
          <a:p>
            <a:pPr algn="just">
              <a:buClr>
                <a:schemeClr val="tx1"/>
              </a:buClr>
              <a:buSzPct val="71000"/>
            </a:pPr>
            <a:r>
              <a:rPr lang="en-US" sz="2800" b="1" dirty="0">
                <a:solidFill>
                  <a:schemeClr val="tx1"/>
                </a:solidFill>
                <a:latin typeface="Times New Roman" pitchFamily="18" charset="0"/>
                <a:cs typeface="Times New Roman" pitchFamily="18" charset="0"/>
              </a:rPr>
              <a:t>Equivalence Rules:</a:t>
            </a:r>
          </a:p>
          <a:p>
            <a:pPr algn="l">
              <a:buClr>
                <a:schemeClr val="tx1"/>
              </a:buClr>
              <a:buSzPct val="71000"/>
            </a:pPr>
            <a:r>
              <a:rPr lang="en-US" sz="2600" b="1" i="1" dirty="0">
                <a:solidFill>
                  <a:schemeClr val="tx1"/>
                </a:solidFill>
                <a:latin typeface="Times New Roman" pitchFamily="18" charset="0"/>
                <a:cs typeface="Times New Roman" pitchFamily="18" charset="0"/>
              </a:rPr>
              <a:t>8. Projection distributes over the Theta Join.</a:t>
            </a:r>
            <a:r>
              <a:rPr lang="en-US" sz="2800" b="1" i="1" dirty="0"/>
              <a:t>            	</a:t>
            </a:r>
          </a:p>
          <a:p>
            <a:pPr algn="l">
              <a:buClr>
                <a:schemeClr val="tx1"/>
              </a:buClr>
              <a:buSzPct val="71000"/>
            </a:pPr>
            <a:r>
              <a:rPr lang="en-US" sz="2800" b="1" i="1" baseline="-25000" dirty="0">
                <a:solidFill>
                  <a:schemeClr val="accent1"/>
                </a:solidFill>
              </a:rPr>
              <a:t>Assume that the join condition θ includes only in </a:t>
            </a:r>
            <a:r>
              <a:rPr lang="en-US" sz="2800" b="1" i="1" baseline="-25000" dirty="0" err="1">
                <a:solidFill>
                  <a:schemeClr val="accent1"/>
                </a:solidFill>
              </a:rPr>
              <a:t>L1</a:t>
            </a:r>
            <a:r>
              <a:rPr lang="en-US" sz="2800" b="1" i="1" baseline="-25000" dirty="0">
                <a:solidFill>
                  <a:schemeClr val="accent1"/>
                </a:solidFill>
              </a:rPr>
              <a:t> υ </a:t>
            </a:r>
            <a:r>
              <a:rPr lang="en-US" sz="2800" b="1" i="1" baseline="-25000" dirty="0" err="1">
                <a:solidFill>
                  <a:schemeClr val="accent1"/>
                </a:solidFill>
              </a:rPr>
              <a:t>L2</a:t>
            </a:r>
            <a:r>
              <a:rPr lang="en-US" sz="2800" b="1" i="1" baseline="-25000" dirty="0">
                <a:solidFill>
                  <a:schemeClr val="accent1"/>
                </a:solidFill>
              </a:rPr>
              <a:t> attributes of </a:t>
            </a:r>
            <a:r>
              <a:rPr lang="en-US" sz="2800" b="1" i="1" baseline="-25000" dirty="0" err="1">
                <a:solidFill>
                  <a:schemeClr val="accent1"/>
                </a:solidFill>
              </a:rPr>
              <a:t>E1</a:t>
            </a:r>
            <a:r>
              <a:rPr lang="en-US" sz="2800" b="1" i="1" baseline="-25000" dirty="0">
                <a:solidFill>
                  <a:schemeClr val="accent1"/>
                </a:solidFill>
              </a:rPr>
              <a:t> and </a:t>
            </a:r>
            <a:r>
              <a:rPr lang="en-US" sz="2800" b="1" i="1" baseline="-25000" dirty="0" err="1">
                <a:solidFill>
                  <a:schemeClr val="accent1"/>
                </a:solidFill>
              </a:rPr>
              <a:t>E2</a:t>
            </a:r>
            <a:r>
              <a:rPr lang="en-US" sz="2800" b="1" i="1" baseline="-25000" dirty="0">
                <a:solidFill>
                  <a:schemeClr val="accent1"/>
                </a:solidFill>
              </a:rPr>
              <a:t> Then, we get the following expression:</a:t>
            </a:r>
          </a:p>
          <a:p>
            <a:pPr algn="l">
              <a:buClr>
                <a:schemeClr val="tx1"/>
              </a:buClr>
              <a:buSzPct val="71000"/>
            </a:pPr>
            <a:r>
              <a:rPr lang="en-GB" sz="2800" b="1" i="1" dirty="0"/>
              <a:t>    ∏</a:t>
            </a:r>
            <a:r>
              <a:rPr lang="en-GB" sz="2800" b="1" i="1" baseline="-25000" dirty="0" err="1"/>
              <a:t>L1</a:t>
            </a:r>
            <a:r>
              <a:rPr lang="el-GR" sz="2800" b="1" i="1" baseline="-25000" dirty="0"/>
              <a:t>υ</a:t>
            </a:r>
            <a:r>
              <a:rPr lang="en-GB" sz="2800" b="1" i="1" baseline="-25000" dirty="0" err="1"/>
              <a:t>L2</a:t>
            </a:r>
            <a:r>
              <a:rPr lang="en-GB" sz="2800" b="1" i="1" dirty="0"/>
              <a:t> (</a:t>
            </a:r>
            <a:r>
              <a:rPr lang="en-GB" sz="2800" b="1" i="1" dirty="0" err="1"/>
              <a:t>E</a:t>
            </a:r>
            <a:r>
              <a:rPr lang="en-GB" sz="2800" b="1" i="1" baseline="-25000" dirty="0" err="1"/>
              <a:t>1</a:t>
            </a:r>
            <a:r>
              <a:rPr lang="en-GB" sz="2800" b="1" i="1" dirty="0"/>
              <a:t> ⋈ </a:t>
            </a:r>
            <a:r>
              <a:rPr lang="el-GR" sz="2800" b="1" i="1" baseline="-25000" dirty="0"/>
              <a:t>θ</a:t>
            </a:r>
            <a:r>
              <a:rPr lang="el-GR" sz="2800" b="1" i="1" dirty="0"/>
              <a:t> </a:t>
            </a:r>
            <a:r>
              <a:rPr lang="en-GB" sz="2800" b="1" i="1" dirty="0" err="1"/>
              <a:t>E</a:t>
            </a:r>
            <a:r>
              <a:rPr lang="en-GB" sz="2800" b="1" i="1" baseline="-25000" dirty="0" err="1"/>
              <a:t>2</a:t>
            </a:r>
            <a:r>
              <a:rPr lang="en-GB" sz="2800" b="1" i="1" dirty="0"/>
              <a:t>) = (∏</a:t>
            </a:r>
            <a:r>
              <a:rPr lang="en-GB" sz="2800" b="1" i="1" baseline="-25000" dirty="0" err="1"/>
              <a:t>L1</a:t>
            </a:r>
            <a:r>
              <a:rPr lang="en-GB" sz="2800" b="1" i="1" dirty="0"/>
              <a:t> (</a:t>
            </a:r>
            <a:r>
              <a:rPr lang="en-GB" sz="2800" b="1" i="1" dirty="0" err="1"/>
              <a:t>E</a:t>
            </a:r>
            <a:r>
              <a:rPr lang="en-GB" sz="2800" b="1" i="1" baseline="-25000" dirty="0" err="1"/>
              <a:t>1</a:t>
            </a:r>
            <a:r>
              <a:rPr lang="en-GB" sz="2800" b="1" i="1" dirty="0"/>
              <a:t>)) ⋈ </a:t>
            </a:r>
            <a:r>
              <a:rPr lang="el-GR" sz="2800" b="1" i="1" baseline="-25000" dirty="0"/>
              <a:t>θ</a:t>
            </a:r>
            <a:r>
              <a:rPr lang="el-GR" sz="2800" b="1" i="1" dirty="0"/>
              <a:t> (∏</a:t>
            </a:r>
            <a:r>
              <a:rPr lang="en-GB" sz="2800" b="1" i="1" baseline="-25000" dirty="0" err="1"/>
              <a:t>L2</a:t>
            </a:r>
            <a:r>
              <a:rPr lang="en-GB" sz="2800" b="1" i="1" dirty="0"/>
              <a:t> (</a:t>
            </a:r>
            <a:r>
              <a:rPr lang="en-GB" sz="2800" b="1" i="1" dirty="0" err="1"/>
              <a:t>E</a:t>
            </a:r>
            <a:r>
              <a:rPr lang="en-GB" sz="2800" b="1" i="1" baseline="-25000" dirty="0" err="1"/>
              <a:t>2</a:t>
            </a:r>
            <a:r>
              <a:rPr lang="en-GB" sz="2800" b="1" i="1" dirty="0"/>
              <a:t>))</a:t>
            </a:r>
            <a:endParaRPr lang="en-GB" sz="2800" b="1" i="1" baseline="-25000" dirty="0"/>
          </a:p>
          <a:p>
            <a:pPr algn="l">
              <a:buClr>
                <a:schemeClr val="tx1"/>
              </a:buClr>
              <a:buSzPct val="71000"/>
            </a:pPr>
            <a:r>
              <a:rPr lang="en-US" sz="2800" b="1" i="1" baseline="-25000" dirty="0">
                <a:solidFill>
                  <a:schemeClr val="accent1"/>
                </a:solidFill>
              </a:rPr>
              <a:t>Assume a join as </a:t>
            </a:r>
            <a:r>
              <a:rPr lang="en-US" sz="2800" b="1" i="1" baseline="-25000" dirty="0" err="1">
                <a:solidFill>
                  <a:schemeClr val="accent1"/>
                </a:solidFill>
              </a:rPr>
              <a:t>E1</a:t>
            </a:r>
            <a:r>
              <a:rPr lang="en-US" sz="2800" b="1" i="1" baseline="-25000" dirty="0">
                <a:solidFill>
                  <a:schemeClr val="accent1"/>
                </a:solidFill>
              </a:rPr>
              <a:t> ⋈ </a:t>
            </a:r>
            <a:r>
              <a:rPr lang="en-US" sz="2800" b="1" i="1" baseline="-25000" dirty="0" err="1">
                <a:solidFill>
                  <a:schemeClr val="accent1"/>
                </a:solidFill>
              </a:rPr>
              <a:t>E2</a:t>
            </a:r>
            <a:r>
              <a:rPr lang="en-US" sz="2800" b="1" i="1" baseline="-25000" dirty="0">
                <a:solidFill>
                  <a:schemeClr val="accent1"/>
                </a:solidFill>
              </a:rPr>
              <a:t>. Both expressions </a:t>
            </a:r>
            <a:r>
              <a:rPr lang="en-US" sz="2800" b="1" i="1" baseline="-25000" dirty="0" err="1">
                <a:solidFill>
                  <a:schemeClr val="accent1"/>
                </a:solidFill>
              </a:rPr>
              <a:t>E1</a:t>
            </a:r>
            <a:r>
              <a:rPr lang="en-US" sz="2800" b="1" i="1" baseline="-25000" dirty="0">
                <a:solidFill>
                  <a:schemeClr val="accent1"/>
                </a:solidFill>
              </a:rPr>
              <a:t> and </a:t>
            </a:r>
            <a:r>
              <a:rPr lang="en-US" sz="2800" b="1" i="1" baseline="-25000" dirty="0" err="1">
                <a:solidFill>
                  <a:schemeClr val="accent1"/>
                </a:solidFill>
              </a:rPr>
              <a:t>E2</a:t>
            </a:r>
            <a:r>
              <a:rPr lang="en-US" sz="2800" b="1" i="1" baseline="-25000" dirty="0">
                <a:solidFill>
                  <a:schemeClr val="accent1"/>
                </a:solidFill>
              </a:rPr>
              <a:t> have sets of attributes as </a:t>
            </a:r>
            <a:r>
              <a:rPr lang="en-US" sz="2800" b="1" i="1" baseline="-25000" dirty="0" err="1">
                <a:solidFill>
                  <a:schemeClr val="accent1"/>
                </a:solidFill>
              </a:rPr>
              <a:t>L1</a:t>
            </a:r>
            <a:r>
              <a:rPr lang="en-US" sz="2800" b="1" i="1" baseline="-25000" dirty="0">
                <a:solidFill>
                  <a:schemeClr val="accent1"/>
                </a:solidFill>
              </a:rPr>
              <a:t> and </a:t>
            </a:r>
            <a:r>
              <a:rPr lang="en-US" sz="2800" b="1" i="1" baseline="-25000" dirty="0" err="1">
                <a:solidFill>
                  <a:schemeClr val="accent1"/>
                </a:solidFill>
              </a:rPr>
              <a:t>L2</a:t>
            </a:r>
            <a:r>
              <a:rPr lang="en-US" sz="2800" b="1" i="1" baseline="-25000" dirty="0">
                <a:solidFill>
                  <a:schemeClr val="accent1"/>
                </a:solidFill>
              </a:rPr>
              <a:t>. Assume two attributes </a:t>
            </a:r>
            <a:r>
              <a:rPr lang="en-US" sz="2800" b="1" i="1" baseline="-25000" dirty="0" err="1">
                <a:solidFill>
                  <a:schemeClr val="accent1"/>
                </a:solidFill>
              </a:rPr>
              <a:t>L3</a:t>
            </a:r>
            <a:r>
              <a:rPr lang="en-US" sz="2800" b="1" i="1" baseline="-25000" dirty="0">
                <a:solidFill>
                  <a:schemeClr val="accent1"/>
                </a:solidFill>
              </a:rPr>
              <a:t> and </a:t>
            </a:r>
            <a:r>
              <a:rPr lang="en-US" sz="2800" b="1" i="1" baseline="-25000" dirty="0" err="1">
                <a:solidFill>
                  <a:schemeClr val="accent1"/>
                </a:solidFill>
              </a:rPr>
              <a:t>L4</a:t>
            </a:r>
            <a:r>
              <a:rPr lang="en-US" sz="2800" b="1" i="1" baseline="-25000" dirty="0">
                <a:solidFill>
                  <a:schemeClr val="accent1"/>
                </a:solidFill>
              </a:rPr>
              <a:t> where </a:t>
            </a:r>
            <a:r>
              <a:rPr lang="en-US" sz="2800" b="1" i="1" baseline="-25000" dirty="0" err="1">
                <a:solidFill>
                  <a:schemeClr val="accent1"/>
                </a:solidFill>
              </a:rPr>
              <a:t>L3</a:t>
            </a:r>
            <a:r>
              <a:rPr lang="en-US" sz="2800" b="1" i="1" baseline="-25000" dirty="0">
                <a:solidFill>
                  <a:schemeClr val="accent1"/>
                </a:solidFill>
              </a:rPr>
              <a:t> be attributes of the expression </a:t>
            </a:r>
            <a:r>
              <a:rPr lang="en-US" sz="2800" b="1" i="1" baseline="-25000" dirty="0" err="1">
                <a:solidFill>
                  <a:schemeClr val="accent1"/>
                </a:solidFill>
              </a:rPr>
              <a:t>E1</a:t>
            </a:r>
            <a:r>
              <a:rPr lang="en-US" sz="2800" b="1" i="1" baseline="-25000" dirty="0">
                <a:solidFill>
                  <a:schemeClr val="accent1"/>
                </a:solidFill>
              </a:rPr>
              <a:t>, involved in the θ join condition but not in </a:t>
            </a:r>
            <a:r>
              <a:rPr lang="en-US" sz="2800" b="1" i="1" baseline="-25000" dirty="0" err="1">
                <a:solidFill>
                  <a:schemeClr val="accent1"/>
                </a:solidFill>
              </a:rPr>
              <a:t>L1</a:t>
            </a:r>
            <a:r>
              <a:rPr lang="en-US" sz="2800" b="1" i="1" baseline="-25000" dirty="0">
                <a:solidFill>
                  <a:schemeClr val="accent1"/>
                </a:solidFill>
              </a:rPr>
              <a:t> υ </a:t>
            </a:r>
            <a:r>
              <a:rPr lang="en-US" sz="2800" b="1" i="1" baseline="-25000" dirty="0" err="1">
                <a:solidFill>
                  <a:schemeClr val="accent1"/>
                </a:solidFill>
              </a:rPr>
              <a:t>L2</a:t>
            </a:r>
            <a:r>
              <a:rPr lang="en-US" sz="2800" b="1" i="1" baseline="-25000" dirty="0">
                <a:solidFill>
                  <a:schemeClr val="accent1"/>
                </a:solidFill>
              </a:rPr>
              <a:t> Similarly, an </a:t>
            </a:r>
            <a:r>
              <a:rPr lang="en-US" sz="2800" b="1" i="1" baseline="-25000" dirty="0" err="1">
                <a:solidFill>
                  <a:schemeClr val="accent1"/>
                </a:solidFill>
              </a:rPr>
              <a:t>L4</a:t>
            </a:r>
            <a:r>
              <a:rPr lang="en-US" sz="2800" b="1" i="1" baseline="-25000" dirty="0">
                <a:solidFill>
                  <a:schemeClr val="accent1"/>
                </a:solidFill>
              </a:rPr>
              <a:t> be attributes of the expression </a:t>
            </a:r>
            <a:r>
              <a:rPr lang="en-US" sz="2800" b="1" i="1" baseline="-25000" dirty="0" err="1">
                <a:solidFill>
                  <a:schemeClr val="accent1"/>
                </a:solidFill>
              </a:rPr>
              <a:t>E2</a:t>
            </a:r>
            <a:r>
              <a:rPr lang="en-US" sz="2800" b="1" i="1" baseline="-25000" dirty="0">
                <a:solidFill>
                  <a:schemeClr val="accent1"/>
                </a:solidFill>
              </a:rPr>
              <a:t> involved only in the θ join condition and not in </a:t>
            </a:r>
            <a:r>
              <a:rPr lang="en-US" sz="2800" b="1" i="1" baseline="-25000" dirty="0" err="1">
                <a:solidFill>
                  <a:schemeClr val="accent1"/>
                </a:solidFill>
              </a:rPr>
              <a:t>L1</a:t>
            </a:r>
            <a:r>
              <a:rPr lang="en-US" sz="2800" b="1" i="1" baseline="-25000" dirty="0">
                <a:solidFill>
                  <a:schemeClr val="accent1"/>
                </a:solidFill>
              </a:rPr>
              <a:t> υ </a:t>
            </a:r>
            <a:r>
              <a:rPr lang="en-US" sz="2800" b="1" i="1" baseline="-25000" dirty="0" err="1">
                <a:solidFill>
                  <a:schemeClr val="accent1"/>
                </a:solidFill>
              </a:rPr>
              <a:t>L2</a:t>
            </a:r>
            <a:r>
              <a:rPr lang="en-US" sz="2800" b="1" i="1" baseline="-25000" dirty="0">
                <a:solidFill>
                  <a:schemeClr val="accent1"/>
                </a:solidFill>
              </a:rPr>
              <a:t> attributes. Thus, we get the following expression:</a:t>
            </a:r>
          </a:p>
          <a:p>
            <a:pPr algn="l">
              <a:buClr>
                <a:schemeClr val="tx1"/>
              </a:buClr>
              <a:buSzPct val="71000"/>
            </a:pPr>
            <a:endParaRPr lang="en-GB" sz="2800" b="1" i="1" baseline="-25000" dirty="0">
              <a:solidFill>
                <a:schemeClr val="accent1"/>
              </a:solidFill>
            </a:endParaRPr>
          </a:p>
          <a:p>
            <a:pPr algn="l">
              <a:buClr>
                <a:schemeClr val="tx1"/>
              </a:buClr>
              <a:buSzPct val="71000"/>
            </a:pPr>
            <a:r>
              <a:rPr lang="en-GB" sz="2800" b="1" i="1" dirty="0"/>
              <a:t>∏</a:t>
            </a:r>
            <a:r>
              <a:rPr lang="en-GB" sz="2800" b="1" i="1" baseline="-25000" dirty="0" err="1"/>
              <a:t>L1</a:t>
            </a:r>
            <a:r>
              <a:rPr lang="el-GR" sz="2800" b="1" i="1" baseline="-25000" dirty="0"/>
              <a:t>υ</a:t>
            </a:r>
            <a:r>
              <a:rPr lang="en-GB" sz="2800" b="1" i="1" baseline="-25000" dirty="0" err="1"/>
              <a:t>L2</a:t>
            </a:r>
            <a:r>
              <a:rPr lang="en-GB" sz="2800" b="1" i="1" dirty="0"/>
              <a:t> (</a:t>
            </a:r>
            <a:r>
              <a:rPr lang="en-GB" sz="2800" b="1" i="1" dirty="0" err="1"/>
              <a:t>E</a:t>
            </a:r>
            <a:r>
              <a:rPr lang="en-GB" sz="2800" b="1" i="1" baseline="-25000" dirty="0" err="1"/>
              <a:t>1</a:t>
            </a:r>
            <a:r>
              <a:rPr lang="en-GB" sz="2800" b="1" i="1" dirty="0"/>
              <a:t> ⋈ </a:t>
            </a:r>
            <a:r>
              <a:rPr lang="el-GR" sz="2800" b="1" i="1" baseline="-25000" dirty="0"/>
              <a:t>θ</a:t>
            </a:r>
            <a:r>
              <a:rPr lang="el-GR" sz="2800" b="1" i="1" dirty="0"/>
              <a:t> </a:t>
            </a:r>
            <a:r>
              <a:rPr lang="en-GB" sz="2800" b="1" i="1" dirty="0" err="1"/>
              <a:t>E</a:t>
            </a:r>
            <a:r>
              <a:rPr lang="en-GB" sz="2800" b="1" i="1" baseline="-25000" dirty="0" err="1"/>
              <a:t>2</a:t>
            </a:r>
            <a:r>
              <a:rPr lang="en-GB" sz="2800" b="1" i="1" dirty="0"/>
              <a:t>) = ∏</a:t>
            </a:r>
            <a:r>
              <a:rPr lang="en-GB" sz="2800" b="1" i="1" baseline="-25000" dirty="0" err="1"/>
              <a:t>L1</a:t>
            </a:r>
            <a:r>
              <a:rPr lang="el-GR" sz="2800" b="1" i="1" baseline="-25000" dirty="0"/>
              <a:t>υ</a:t>
            </a:r>
            <a:r>
              <a:rPr lang="en-GB" sz="2800" b="1" i="1" baseline="-25000" dirty="0" err="1"/>
              <a:t>L2</a:t>
            </a:r>
            <a:r>
              <a:rPr lang="en-GB" sz="2800" b="1" i="1" dirty="0"/>
              <a:t> ((∏</a:t>
            </a:r>
            <a:r>
              <a:rPr lang="en-GB" sz="2800" b="1" i="1" baseline="-25000" dirty="0" err="1"/>
              <a:t>L1</a:t>
            </a:r>
            <a:r>
              <a:rPr lang="el-GR" sz="2800" b="1" i="1" baseline="-25000" dirty="0"/>
              <a:t>υ</a:t>
            </a:r>
            <a:r>
              <a:rPr lang="en-GB" sz="2800" b="1" i="1" baseline="-25000" dirty="0" err="1"/>
              <a:t>L3</a:t>
            </a:r>
            <a:r>
              <a:rPr lang="en-GB" sz="2800" b="1" i="1" dirty="0"/>
              <a:t> (</a:t>
            </a:r>
            <a:r>
              <a:rPr lang="en-GB" sz="2800" b="1" i="1" dirty="0" err="1"/>
              <a:t>E</a:t>
            </a:r>
            <a:r>
              <a:rPr lang="en-GB" sz="2800" b="1" i="1" baseline="-25000" dirty="0" err="1"/>
              <a:t>1</a:t>
            </a:r>
            <a:r>
              <a:rPr lang="en-GB" sz="2800" b="1" i="1" dirty="0"/>
              <a:t>)) ⋈ </a:t>
            </a:r>
            <a:r>
              <a:rPr lang="el-GR" sz="2800" b="1" i="1" baseline="-25000" dirty="0"/>
              <a:t>θ</a:t>
            </a:r>
            <a:r>
              <a:rPr lang="el-GR" sz="2800" b="1" i="1" dirty="0"/>
              <a:t> ((∏</a:t>
            </a:r>
            <a:r>
              <a:rPr lang="en-GB" sz="2800" b="1" i="1" baseline="-25000" dirty="0" err="1"/>
              <a:t>L2</a:t>
            </a:r>
            <a:r>
              <a:rPr lang="el-GR" sz="2800" b="1" i="1" baseline="-25000" dirty="0"/>
              <a:t>υ</a:t>
            </a:r>
            <a:r>
              <a:rPr lang="en-GB" sz="2800" b="1" i="1" baseline="-25000" dirty="0" err="1"/>
              <a:t>L4</a:t>
            </a:r>
            <a:r>
              <a:rPr lang="en-GB" sz="2800" b="1" i="1" dirty="0"/>
              <a:t> (</a:t>
            </a:r>
            <a:r>
              <a:rPr lang="en-GB" sz="2800" b="1" i="1" dirty="0" err="1"/>
              <a:t>E</a:t>
            </a:r>
            <a:r>
              <a:rPr lang="en-GB" sz="2800" b="1" i="1" baseline="-25000" dirty="0" err="1"/>
              <a:t>2</a:t>
            </a:r>
            <a:r>
              <a:rPr lang="en-GB" sz="2800" b="1" i="1" dirty="0"/>
              <a:t>)))</a:t>
            </a:r>
            <a:endParaRPr lang="en-GB" sz="2800" dirty="0"/>
          </a:p>
        </p:txBody>
      </p:sp>
    </p:spTree>
    <p:extLst>
      <p:ext uri="{BB962C8B-B14F-4D97-AF65-F5344CB8AC3E}">
        <p14:creationId xmlns:p14="http://schemas.microsoft.com/office/powerpoint/2010/main" val="2158747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5.2 Equivalence of Expression</a:t>
            </a:r>
          </a:p>
        </p:txBody>
      </p:sp>
      <p:sp>
        <p:nvSpPr>
          <p:cNvPr id="3" name="Subtitle 2"/>
          <p:cNvSpPr>
            <a:spLocks noGrp="1"/>
          </p:cNvSpPr>
          <p:nvPr>
            <p:ph type="subTitle" idx="1"/>
          </p:nvPr>
        </p:nvSpPr>
        <p:spPr>
          <a:xfrm>
            <a:off x="1281567" y="1139687"/>
            <a:ext cx="8094254" cy="5124635"/>
          </a:xfrm>
        </p:spPr>
        <p:txBody>
          <a:bodyPr>
            <a:normAutofit/>
          </a:bodyPr>
          <a:lstStyle/>
          <a:p>
            <a:pPr algn="just">
              <a:buClr>
                <a:schemeClr val="tx1"/>
              </a:buClr>
              <a:buSzPct val="71000"/>
            </a:pPr>
            <a:r>
              <a:rPr lang="en-US" sz="2800" b="1" dirty="0">
                <a:solidFill>
                  <a:schemeClr val="tx1"/>
                </a:solidFill>
                <a:latin typeface="Times New Roman" pitchFamily="18" charset="0"/>
                <a:cs typeface="Times New Roman" pitchFamily="18" charset="0"/>
              </a:rPr>
              <a:t>Equivalence Rules:</a:t>
            </a:r>
          </a:p>
          <a:p>
            <a:pPr algn="just">
              <a:buClr>
                <a:schemeClr val="tx1"/>
              </a:buClr>
              <a:buSzPct val="71000"/>
            </a:pPr>
            <a:r>
              <a:rPr lang="en-GB" sz="2600" b="1" i="1" dirty="0">
                <a:solidFill>
                  <a:schemeClr val="tx1"/>
                </a:solidFill>
                <a:latin typeface="Times New Roman" pitchFamily="18" charset="0"/>
                <a:cs typeface="Times New Roman" pitchFamily="18" charset="0"/>
              </a:rPr>
              <a:t>9. </a:t>
            </a:r>
            <a:r>
              <a:rPr lang="en-US" sz="2600" b="1" i="1" dirty="0">
                <a:solidFill>
                  <a:schemeClr val="tx1"/>
                </a:solidFill>
                <a:latin typeface="Times New Roman" pitchFamily="18" charset="0"/>
                <a:cs typeface="Times New Roman" pitchFamily="18" charset="0"/>
              </a:rPr>
              <a:t>Union and Intersection are commutative. </a:t>
            </a:r>
          </a:p>
          <a:p>
            <a:pPr algn="l"/>
            <a:r>
              <a:rPr lang="en-GB" sz="2800" b="1" i="1" dirty="0"/>
              <a:t>    i. </a:t>
            </a:r>
            <a:r>
              <a:rPr lang="en-GB" sz="2800" b="1" i="1" dirty="0" err="1"/>
              <a:t>E</a:t>
            </a:r>
            <a:r>
              <a:rPr lang="en-GB" sz="2800" b="1" i="1" baseline="-25000" dirty="0" err="1"/>
              <a:t>1</a:t>
            </a:r>
            <a:r>
              <a:rPr lang="en-GB" sz="2800" b="1" i="1" dirty="0"/>
              <a:t> </a:t>
            </a:r>
            <a:r>
              <a:rPr lang="el-GR" sz="2800" b="1" i="1" dirty="0"/>
              <a:t>υ </a:t>
            </a:r>
            <a:r>
              <a:rPr lang="en-GB" sz="2800" b="1" i="1" dirty="0" err="1"/>
              <a:t>E</a:t>
            </a:r>
            <a:r>
              <a:rPr lang="en-GB" sz="2800" b="1" i="1" baseline="-25000" dirty="0" err="1"/>
              <a:t>2</a:t>
            </a:r>
            <a:r>
              <a:rPr lang="en-GB" sz="2800" b="1" i="1" dirty="0"/>
              <a:t> = </a:t>
            </a:r>
            <a:r>
              <a:rPr lang="en-GB" sz="2800" b="1" i="1" dirty="0" err="1"/>
              <a:t>E</a:t>
            </a:r>
            <a:r>
              <a:rPr lang="en-GB" sz="2800" b="1" i="1" baseline="-25000" dirty="0" err="1"/>
              <a:t>2</a:t>
            </a:r>
            <a:r>
              <a:rPr lang="en-GB" sz="2800" b="1" i="1" dirty="0"/>
              <a:t> </a:t>
            </a:r>
            <a:r>
              <a:rPr lang="el-GR" sz="2800" b="1" i="1" dirty="0"/>
              <a:t>υ </a:t>
            </a:r>
            <a:r>
              <a:rPr lang="en-GB" sz="2800" b="1" i="1" dirty="0" err="1"/>
              <a:t>E</a:t>
            </a:r>
            <a:r>
              <a:rPr lang="en-GB" sz="2800" b="1" i="1" baseline="-25000" dirty="0" err="1"/>
              <a:t>1</a:t>
            </a:r>
            <a:endParaRPr lang="en-GB" sz="2800" dirty="0"/>
          </a:p>
          <a:p>
            <a:pPr algn="l"/>
            <a:r>
              <a:rPr lang="en-GB" sz="2800" b="1" i="1" dirty="0"/>
              <a:t>   ii. </a:t>
            </a:r>
            <a:r>
              <a:rPr lang="en-GB" sz="2800" b="1" i="1" dirty="0" err="1"/>
              <a:t>E</a:t>
            </a:r>
            <a:r>
              <a:rPr lang="en-GB" sz="2800" b="1" i="1" baseline="-25000" dirty="0" err="1"/>
              <a:t>1</a:t>
            </a:r>
            <a:r>
              <a:rPr lang="en-GB" sz="2800" b="1" i="1" dirty="0"/>
              <a:t> </a:t>
            </a:r>
            <a:r>
              <a:rPr lang="ii-CN" altLang="en-US" sz="2800" b="1" i="1" dirty="0"/>
              <a:t>ꓵ </a:t>
            </a:r>
            <a:r>
              <a:rPr lang="en-GB" sz="2800" b="1" i="1" dirty="0" err="1"/>
              <a:t>E</a:t>
            </a:r>
            <a:r>
              <a:rPr lang="en-GB" sz="2800" b="1" i="1" baseline="-25000" dirty="0" err="1"/>
              <a:t>2</a:t>
            </a:r>
            <a:r>
              <a:rPr lang="en-GB" sz="2800" b="1" i="1" dirty="0"/>
              <a:t> = </a:t>
            </a:r>
            <a:r>
              <a:rPr lang="en-GB" sz="2800" b="1" i="1" dirty="0" err="1"/>
              <a:t>E</a:t>
            </a:r>
            <a:r>
              <a:rPr lang="en-GB" sz="2800" b="1" i="1" baseline="-25000" dirty="0" err="1"/>
              <a:t>2</a:t>
            </a:r>
            <a:r>
              <a:rPr lang="en-GB" sz="2800" b="1" i="1" dirty="0"/>
              <a:t> </a:t>
            </a:r>
            <a:r>
              <a:rPr lang="ii-CN" altLang="en-US" sz="2800" b="1" i="1" dirty="0"/>
              <a:t>ꓵ </a:t>
            </a:r>
            <a:r>
              <a:rPr lang="en-GB" sz="2800" b="1" i="1" dirty="0" err="1"/>
              <a:t>E</a:t>
            </a:r>
            <a:r>
              <a:rPr lang="en-GB" sz="2800" b="1" i="1" baseline="-25000" dirty="0" err="1"/>
              <a:t>1</a:t>
            </a:r>
            <a:endParaRPr lang="en-GB" sz="2800" dirty="0"/>
          </a:p>
          <a:p>
            <a:pPr algn="l"/>
            <a:r>
              <a:rPr lang="en-GB" sz="2600" b="1" i="1" dirty="0">
                <a:solidFill>
                  <a:schemeClr val="tx1"/>
                </a:solidFill>
                <a:latin typeface="Times New Roman" pitchFamily="18" charset="0"/>
                <a:cs typeface="Times New Roman" pitchFamily="18" charset="0"/>
              </a:rPr>
              <a:t>However, set difference operations are not commutative.</a:t>
            </a:r>
          </a:p>
          <a:p>
            <a:pPr algn="l"/>
            <a:r>
              <a:rPr lang="en-GB" sz="2600" b="1" i="1" dirty="0">
                <a:solidFill>
                  <a:schemeClr val="tx1"/>
                </a:solidFill>
                <a:latin typeface="Times New Roman" pitchFamily="18" charset="0"/>
                <a:cs typeface="Times New Roman" pitchFamily="18" charset="0"/>
              </a:rPr>
              <a:t>10. </a:t>
            </a:r>
            <a:r>
              <a:rPr lang="en-US" sz="2600" b="1" i="1" dirty="0">
                <a:solidFill>
                  <a:schemeClr val="tx1"/>
                </a:solidFill>
                <a:latin typeface="Times New Roman" pitchFamily="18" charset="0"/>
                <a:cs typeface="Times New Roman" pitchFamily="18" charset="0"/>
              </a:rPr>
              <a:t>Union and Intersection are associative.</a:t>
            </a:r>
          </a:p>
          <a:p>
            <a:pPr algn="l"/>
            <a:r>
              <a:rPr lang="en-GB" sz="2800" b="1" i="1" dirty="0"/>
              <a:t>  i. (</a:t>
            </a:r>
            <a:r>
              <a:rPr lang="en-GB" sz="2800" b="1" i="1" dirty="0" err="1"/>
              <a:t>E</a:t>
            </a:r>
            <a:r>
              <a:rPr lang="en-GB" sz="2800" b="1" i="1" baseline="-25000" dirty="0" err="1"/>
              <a:t>1</a:t>
            </a:r>
            <a:r>
              <a:rPr lang="en-GB" sz="2800" b="1" i="1" dirty="0"/>
              <a:t> </a:t>
            </a:r>
            <a:r>
              <a:rPr lang="el-GR" sz="2800" b="1" i="1" dirty="0"/>
              <a:t>υ </a:t>
            </a:r>
            <a:r>
              <a:rPr lang="en-GB" sz="2800" b="1" i="1" dirty="0" err="1"/>
              <a:t>E</a:t>
            </a:r>
            <a:r>
              <a:rPr lang="en-GB" sz="2800" b="1" i="1" baseline="-25000" dirty="0" err="1"/>
              <a:t>2</a:t>
            </a:r>
            <a:r>
              <a:rPr lang="en-GB" sz="2800" b="1" i="1" dirty="0"/>
              <a:t>) </a:t>
            </a:r>
            <a:r>
              <a:rPr lang="el-GR" sz="2800" b="1" i="1" dirty="0"/>
              <a:t>υ </a:t>
            </a:r>
            <a:r>
              <a:rPr lang="en-GB" sz="2800" b="1" i="1" dirty="0" err="1"/>
              <a:t>E</a:t>
            </a:r>
            <a:r>
              <a:rPr lang="en-GB" sz="2800" b="1" i="1" baseline="-25000" dirty="0" err="1"/>
              <a:t>3</a:t>
            </a:r>
            <a:r>
              <a:rPr lang="en-GB" sz="2800" b="1" i="1" dirty="0"/>
              <a:t> = </a:t>
            </a:r>
            <a:r>
              <a:rPr lang="en-GB" sz="2800" b="1" i="1" dirty="0" err="1"/>
              <a:t>E</a:t>
            </a:r>
            <a:r>
              <a:rPr lang="en-GB" sz="2800" b="1" i="1" baseline="-25000" dirty="0" err="1"/>
              <a:t>1</a:t>
            </a:r>
            <a:r>
              <a:rPr lang="en-GB" sz="2800" b="1" i="1" dirty="0"/>
              <a:t> </a:t>
            </a:r>
            <a:r>
              <a:rPr lang="el-GR" sz="2800" b="1" i="1" dirty="0"/>
              <a:t>υ (</a:t>
            </a:r>
            <a:r>
              <a:rPr lang="en-GB" sz="2800" b="1" i="1" dirty="0" err="1"/>
              <a:t>E</a:t>
            </a:r>
            <a:r>
              <a:rPr lang="en-GB" sz="2800" b="1" i="1" baseline="-25000" dirty="0" err="1"/>
              <a:t>2</a:t>
            </a:r>
            <a:r>
              <a:rPr lang="en-GB" sz="2800" b="1" i="1" dirty="0"/>
              <a:t> </a:t>
            </a:r>
            <a:r>
              <a:rPr lang="el-GR" sz="2800" b="1" i="1" dirty="0"/>
              <a:t>υ </a:t>
            </a:r>
            <a:r>
              <a:rPr lang="en-GB" sz="2800" b="1" i="1" dirty="0" err="1"/>
              <a:t>E</a:t>
            </a:r>
            <a:r>
              <a:rPr lang="en-GB" sz="2800" b="1" i="1" baseline="-25000" dirty="0" err="1"/>
              <a:t>3</a:t>
            </a:r>
            <a:r>
              <a:rPr lang="en-GB" sz="2800" b="1" i="1" dirty="0"/>
              <a:t>)</a:t>
            </a:r>
            <a:endParaRPr lang="en-GB" sz="2800" dirty="0"/>
          </a:p>
          <a:p>
            <a:pPr algn="l"/>
            <a:r>
              <a:rPr lang="en-GB" sz="2800" b="1" i="1" dirty="0"/>
              <a:t>  ii. (</a:t>
            </a:r>
            <a:r>
              <a:rPr lang="en-GB" sz="2800" b="1" i="1" dirty="0" err="1"/>
              <a:t>E</a:t>
            </a:r>
            <a:r>
              <a:rPr lang="en-GB" sz="2800" b="1" i="1" baseline="-25000" dirty="0" err="1"/>
              <a:t>1</a:t>
            </a:r>
            <a:r>
              <a:rPr lang="en-GB" sz="2800" b="1" i="1" dirty="0"/>
              <a:t> </a:t>
            </a:r>
            <a:r>
              <a:rPr lang="ii-CN" altLang="en-US" sz="2800" b="1" i="1" dirty="0"/>
              <a:t>ꓵ </a:t>
            </a:r>
            <a:r>
              <a:rPr lang="en-GB" sz="2800" b="1" i="1" dirty="0" err="1"/>
              <a:t>E</a:t>
            </a:r>
            <a:r>
              <a:rPr lang="en-GB" sz="2800" b="1" i="1" baseline="-25000" dirty="0" err="1"/>
              <a:t>2</a:t>
            </a:r>
            <a:r>
              <a:rPr lang="en-GB" sz="2800" b="1" i="1" dirty="0"/>
              <a:t>) </a:t>
            </a:r>
            <a:r>
              <a:rPr lang="ii-CN" altLang="en-US" sz="2800" b="1" i="1" dirty="0"/>
              <a:t>ꓵ </a:t>
            </a:r>
            <a:r>
              <a:rPr lang="en-GB" sz="2800" b="1" i="1" dirty="0" err="1"/>
              <a:t>E</a:t>
            </a:r>
            <a:r>
              <a:rPr lang="en-GB" sz="2800" b="1" i="1" baseline="-25000" dirty="0" err="1"/>
              <a:t>3</a:t>
            </a:r>
            <a:r>
              <a:rPr lang="en-GB" sz="2800" b="1" i="1" dirty="0"/>
              <a:t> = </a:t>
            </a:r>
            <a:r>
              <a:rPr lang="en-GB" sz="2800" b="1" i="1" dirty="0" err="1"/>
              <a:t>E</a:t>
            </a:r>
            <a:r>
              <a:rPr lang="en-GB" sz="2800" b="1" i="1" baseline="-25000" dirty="0" err="1"/>
              <a:t>1</a:t>
            </a:r>
            <a:r>
              <a:rPr lang="en-GB" sz="2800" b="1" i="1" dirty="0"/>
              <a:t> </a:t>
            </a:r>
            <a:r>
              <a:rPr lang="ii-CN" altLang="en-US" sz="2800" b="1" i="1" dirty="0"/>
              <a:t>ꓵ </a:t>
            </a:r>
            <a:r>
              <a:rPr lang="en-US" altLang="ii-CN" sz="2800" b="1" i="1" dirty="0"/>
              <a:t>(</a:t>
            </a:r>
            <a:r>
              <a:rPr lang="en-GB" sz="2800" b="1" i="1" dirty="0" err="1"/>
              <a:t>E</a:t>
            </a:r>
            <a:r>
              <a:rPr lang="en-GB" sz="2800" b="1" i="1" baseline="-25000" dirty="0" err="1"/>
              <a:t>2</a:t>
            </a:r>
            <a:r>
              <a:rPr lang="en-GB" sz="2800" b="1" i="1" dirty="0"/>
              <a:t> </a:t>
            </a:r>
            <a:r>
              <a:rPr lang="ii-CN" altLang="en-US" sz="2800" b="1" i="1" dirty="0"/>
              <a:t>ꓵ </a:t>
            </a:r>
            <a:r>
              <a:rPr lang="en-GB" sz="2800" b="1" i="1" dirty="0" err="1"/>
              <a:t>E</a:t>
            </a:r>
            <a:r>
              <a:rPr lang="en-GB" sz="2800" b="1" i="1" baseline="-25000" dirty="0" err="1"/>
              <a:t>3</a:t>
            </a:r>
            <a:r>
              <a:rPr lang="en-GB" sz="2800" b="1" i="1" dirty="0"/>
              <a:t>)</a:t>
            </a:r>
            <a:endParaRPr lang="en-GB" sz="2800" dirty="0"/>
          </a:p>
          <a:p>
            <a:pPr algn="l"/>
            <a:endParaRPr lang="en-GB" sz="2600" b="1" i="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25511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5.2 Equivalence of Expression</a:t>
            </a:r>
          </a:p>
        </p:txBody>
      </p:sp>
      <p:sp>
        <p:nvSpPr>
          <p:cNvPr id="3" name="Subtitle 2"/>
          <p:cNvSpPr>
            <a:spLocks noGrp="1"/>
          </p:cNvSpPr>
          <p:nvPr>
            <p:ph type="subTitle" idx="1"/>
          </p:nvPr>
        </p:nvSpPr>
        <p:spPr>
          <a:xfrm>
            <a:off x="1281567" y="1139687"/>
            <a:ext cx="8094254" cy="5124635"/>
          </a:xfrm>
        </p:spPr>
        <p:txBody>
          <a:bodyPr>
            <a:normAutofit lnSpcReduction="10000"/>
          </a:bodyPr>
          <a:lstStyle/>
          <a:p>
            <a:pPr algn="just">
              <a:buClr>
                <a:schemeClr val="tx1"/>
              </a:buClr>
              <a:buSzPct val="71000"/>
            </a:pPr>
            <a:r>
              <a:rPr lang="en-US" sz="2800" b="1" dirty="0">
                <a:solidFill>
                  <a:schemeClr val="tx1"/>
                </a:solidFill>
                <a:latin typeface="Times New Roman" pitchFamily="18" charset="0"/>
                <a:cs typeface="Times New Roman" pitchFamily="18" charset="0"/>
              </a:rPr>
              <a:t>Equivalence Rules:</a:t>
            </a:r>
          </a:p>
          <a:p>
            <a:pPr algn="just">
              <a:buClr>
                <a:schemeClr val="tx1"/>
              </a:buClr>
              <a:buSzPct val="71000"/>
            </a:pPr>
            <a:r>
              <a:rPr lang="en-GB" sz="2600" b="1" i="1" dirty="0">
                <a:solidFill>
                  <a:schemeClr val="tx1"/>
                </a:solidFill>
                <a:latin typeface="Times New Roman" pitchFamily="18" charset="0"/>
                <a:cs typeface="Times New Roman" pitchFamily="18" charset="0"/>
              </a:rPr>
              <a:t>11. </a:t>
            </a:r>
            <a:r>
              <a:rPr lang="en-US" sz="2600" b="1" i="1" dirty="0">
                <a:solidFill>
                  <a:schemeClr val="tx1"/>
                </a:solidFill>
                <a:latin typeface="Times New Roman" pitchFamily="18" charset="0"/>
                <a:cs typeface="Times New Roman" pitchFamily="18" charset="0"/>
              </a:rPr>
              <a:t>Selection operation distributes over the union, intersection, and difference operations.  </a:t>
            </a:r>
          </a:p>
          <a:p>
            <a:pPr algn="l"/>
            <a:r>
              <a:rPr lang="en-GB" sz="2800" b="1" i="1" dirty="0"/>
              <a:t>    </a:t>
            </a:r>
            <a:r>
              <a:rPr lang="en-US" sz="2800" b="1" i="1" dirty="0" err="1"/>
              <a:t>σ</a:t>
            </a:r>
            <a:r>
              <a:rPr lang="en-US" sz="2800" b="1" i="1" baseline="-25000" dirty="0" err="1"/>
              <a:t>p</a:t>
            </a:r>
            <a:r>
              <a:rPr lang="en-US" sz="2800" b="1" i="1" dirty="0"/>
              <a:t> (</a:t>
            </a:r>
            <a:r>
              <a:rPr lang="en-US" sz="2800" b="1" i="1" dirty="0" err="1"/>
              <a:t>E</a:t>
            </a:r>
            <a:r>
              <a:rPr lang="en-US" sz="2800" b="1" i="1" baseline="-25000" dirty="0" err="1"/>
              <a:t>1</a:t>
            </a:r>
            <a:r>
              <a:rPr lang="en-US" sz="2800" b="1" i="1" dirty="0"/>
              <a:t> − </a:t>
            </a:r>
            <a:r>
              <a:rPr lang="en-US" sz="2800" b="1" i="1" dirty="0" err="1"/>
              <a:t>E</a:t>
            </a:r>
            <a:r>
              <a:rPr lang="en-US" sz="2800" b="1" i="1" baseline="-25000" dirty="0" err="1"/>
              <a:t>2</a:t>
            </a:r>
            <a:r>
              <a:rPr lang="en-US" sz="2800" b="1" i="1" dirty="0"/>
              <a:t>) = </a:t>
            </a:r>
            <a:r>
              <a:rPr lang="en-US" sz="2800" b="1" i="1" dirty="0" err="1"/>
              <a:t>σ</a:t>
            </a:r>
            <a:r>
              <a:rPr lang="en-US" sz="2800" b="1" i="1" baseline="-25000" dirty="0" err="1"/>
              <a:t>p</a:t>
            </a:r>
            <a:r>
              <a:rPr lang="en-US" sz="2800" b="1" i="1" dirty="0"/>
              <a:t>(</a:t>
            </a:r>
            <a:r>
              <a:rPr lang="en-US" sz="2800" b="1" i="1" dirty="0" err="1"/>
              <a:t>E</a:t>
            </a:r>
            <a:r>
              <a:rPr lang="en-US" sz="2800" b="1" i="1" baseline="-25000" dirty="0" err="1"/>
              <a:t>1</a:t>
            </a:r>
            <a:r>
              <a:rPr lang="en-US" sz="2800" b="1" i="1" dirty="0"/>
              <a:t>) − </a:t>
            </a:r>
            <a:r>
              <a:rPr lang="en-US" sz="2800" b="1" i="1" dirty="0" err="1"/>
              <a:t>σ</a:t>
            </a:r>
            <a:r>
              <a:rPr lang="en-US" sz="2800" b="1" i="1" baseline="-25000" dirty="0" err="1"/>
              <a:t>p</a:t>
            </a:r>
            <a:r>
              <a:rPr lang="en-US" sz="2800" b="1" i="1" dirty="0"/>
              <a:t>(</a:t>
            </a:r>
            <a:r>
              <a:rPr lang="en-US" sz="2800" b="1" i="1" dirty="0" err="1"/>
              <a:t>E</a:t>
            </a:r>
            <a:r>
              <a:rPr lang="en-US" sz="2800" b="1" i="1" baseline="-25000" dirty="0" err="1"/>
              <a:t>2</a:t>
            </a:r>
            <a:r>
              <a:rPr lang="en-US" sz="2800" b="1" i="1" dirty="0"/>
              <a:t>)</a:t>
            </a:r>
            <a:endParaRPr lang="en-US" sz="2800" dirty="0"/>
          </a:p>
          <a:p>
            <a:pPr algn="just">
              <a:buClr>
                <a:schemeClr val="tx1"/>
              </a:buClr>
              <a:buSzPct val="71000"/>
            </a:pPr>
            <a:r>
              <a:rPr lang="en-US" sz="2600" b="1" i="1" dirty="0">
                <a:solidFill>
                  <a:schemeClr val="tx1"/>
                </a:solidFill>
                <a:latin typeface="Times New Roman" pitchFamily="18" charset="0"/>
                <a:cs typeface="Times New Roman" pitchFamily="18" charset="0"/>
              </a:rPr>
              <a:t>We can similarly distribute the selection operation on υ and ꓵ by replacing with -</a:t>
            </a:r>
            <a:endParaRPr lang="en-GB" sz="2600" b="1" i="1" dirty="0">
              <a:solidFill>
                <a:schemeClr val="tx1"/>
              </a:solidFill>
              <a:latin typeface="Times New Roman" pitchFamily="18" charset="0"/>
              <a:cs typeface="Times New Roman" pitchFamily="18" charset="0"/>
            </a:endParaRPr>
          </a:p>
          <a:p>
            <a:pPr algn="l"/>
            <a:r>
              <a:rPr lang="en-GB" sz="2600" b="1" i="1" dirty="0">
                <a:solidFill>
                  <a:schemeClr val="tx1"/>
                </a:solidFill>
                <a:latin typeface="Times New Roman" pitchFamily="18" charset="0"/>
                <a:cs typeface="Times New Roman" pitchFamily="18" charset="0"/>
              </a:rPr>
              <a:t>12. </a:t>
            </a:r>
            <a:r>
              <a:rPr lang="en-US" sz="2600" b="1" i="1" dirty="0">
                <a:solidFill>
                  <a:schemeClr val="tx1"/>
                </a:solidFill>
                <a:latin typeface="Times New Roman" pitchFamily="18" charset="0"/>
                <a:cs typeface="Times New Roman" pitchFamily="18" charset="0"/>
              </a:rPr>
              <a:t>Projection operation distributes over the union operation.</a:t>
            </a:r>
          </a:p>
          <a:p>
            <a:pPr algn="l"/>
            <a:r>
              <a:rPr lang="en-GB" sz="2800" b="1" i="1" dirty="0"/>
              <a:t>    ∏</a:t>
            </a:r>
            <a:r>
              <a:rPr lang="en-GB" sz="2800" b="1" i="1" baseline="-25000" dirty="0"/>
              <a:t>L</a:t>
            </a:r>
            <a:r>
              <a:rPr lang="en-GB" sz="2800" b="1" i="1" dirty="0"/>
              <a:t> (</a:t>
            </a:r>
            <a:r>
              <a:rPr lang="en-GB" sz="2800" b="1" i="1" dirty="0" err="1"/>
              <a:t>E</a:t>
            </a:r>
            <a:r>
              <a:rPr lang="en-GB" sz="2800" b="1" i="1" baseline="-25000" dirty="0" err="1"/>
              <a:t>1</a:t>
            </a:r>
            <a:r>
              <a:rPr lang="en-GB" sz="2800" b="1" i="1" dirty="0"/>
              <a:t> </a:t>
            </a:r>
            <a:r>
              <a:rPr lang="el-GR" sz="2800" b="1" i="1" dirty="0"/>
              <a:t>υ </a:t>
            </a:r>
            <a:r>
              <a:rPr lang="en-GB" sz="2800" b="1" i="1" dirty="0" err="1"/>
              <a:t>E</a:t>
            </a:r>
            <a:r>
              <a:rPr lang="en-GB" sz="2800" b="1" i="1" baseline="-25000" dirty="0" err="1"/>
              <a:t>2</a:t>
            </a:r>
            <a:r>
              <a:rPr lang="en-GB" sz="2800" b="1" i="1" dirty="0"/>
              <a:t>) = (∏</a:t>
            </a:r>
            <a:r>
              <a:rPr lang="en-GB" sz="2800" b="1" i="1" baseline="-25000" dirty="0"/>
              <a:t>L </a:t>
            </a:r>
            <a:r>
              <a:rPr lang="en-GB" sz="2800" b="1" i="1" dirty="0"/>
              <a:t>(</a:t>
            </a:r>
            <a:r>
              <a:rPr lang="en-GB" sz="2800" b="1" i="1" dirty="0" err="1"/>
              <a:t>E</a:t>
            </a:r>
            <a:r>
              <a:rPr lang="en-GB" sz="2800" b="1" i="1" baseline="-25000" dirty="0" err="1"/>
              <a:t>1</a:t>
            </a:r>
            <a:r>
              <a:rPr lang="en-GB" sz="2800" b="1" i="1" dirty="0"/>
              <a:t>)) </a:t>
            </a:r>
            <a:r>
              <a:rPr lang="el-GR" sz="2800" b="1" i="1" dirty="0"/>
              <a:t>υ (∏</a:t>
            </a:r>
            <a:r>
              <a:rPr lang="en-GB" sz="2800" b="1" i="1" baseline="-25000" dirty="0"/>
              <a:t>L </a:t>
            </a:r>
            <a:r>
              <a:rPr lang="en-GB" sz="2800" b="1" i="1" dirty="0"/>
              <a:t>(</a:t>
            </a:r>
            <a:r>
              <a:rPr lang="en-GB" sz="2800" b="1" i="1" dirty="0" err="1"/>
              <a:t>E</a:t>
            </a:r>
            <a:r>
              <a:rPr lang="en-GB" sz="2800" b="1" i="1" baseline="-25000" dirty="0" err="1"/>
              <a:t>2</a:t>
            </a:r>
            <a:r>
              <a:rPr lang="en-GB" sz="2800" b="1" i="1" dirty="0"/>
              <a:t>))</a:t>
            </a:r>
          </a:p>
          <a:p>
            <a:pPr algn="just">
              <a:buClr>
                <a:schemeClr val="tx1"/>
              </a:buClr>
              <a:buSzPct val="71000"/>
            </a:pPr>
            <a:r>
              <a:rPr lang="en-US" sz="2600" b="1" i="1" dirty="0">
                <a:solidFill>
                  <a:schemeClr val="tx1"/>
                </a:solidFill>
                <a:latin typeface="Times New Roman" pitchFamily="18" charset="0"/>
                <a:cs typeface="Times New Roman" pitchFamily="18" charset="0"/>
              </a:rPr>
              <a:t>Apart from these discussed equivalence rules, there are various other equivalence rules also.</a:t>
            </a:r>
            <a:endParaRPr lang="en-GB" sz="2600" b="1" i="1" dirty="0">
              <a:solidFill>
                <a:schemeClr val="tx1"/>
              </a:solidFill>
              <a:latin typeface="Times New Roman" pitchFamily="18" charset="0"/>
              <a:cs typeface="Times New Roman" pitchFamily="18" charset="0"/>
            </a:endParaRPr>
          </a:p>
          <a:p>
            <a:pPr algn="l"/>
            <a:endParaRPr lang="en-GB" sz="2600" b="1" i="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2141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5.2 Equivalence of Expression</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Let’s do an example.</a:t>
            </a:r>
            <a:endParaRPr lang="en-US" sz="2400" i="1" dirty="0">
              <a:solidFill>
                <a:srgbClr val="FF0000"/>
              </a:solidFill>
              <a:effectLst/>
              <a:latin typeface="arial" panose="020B0604020202020204" pitchFamily="34" charset="0"/>
            </a:endParaRPr>
          </a:p>
        </p:txBody>
      </p:sp>
      <p:sp>
        <p:nvSpPr>
          <p:cNvPr id="7" name="Subtitle 2">
            <a:extLst>
              <a:ext uri="{FF2B5EF4-FFF2-40B4-BE49-F238E27FC236}">
                <a16:creationId xmlns:a16="http://schemas.microsoft.com/office/drawing/2014/main" id="{7F27C647-F86A-4088-B257-412E74591729}"/>
              </a:ext>
            </a:extLst>
          </p:cNvPr>
          <p:cNvSpPr txBox="1">
            <a:spLocks/>
          </p:cNvSpPr>
          <p:nvPr/>
        </p:nvSpPr>
        <p:spPr>
          <a:xfrm>
            <a:off x="1281567" y="1711773"/>
            <a:ext cx="8490230" cy="4291462"/>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Assume the following relations: </a:t>
            </a:r>
          </a:p>
          <a:p>
            <a:pPr algn="just">
              <a:buClr>
                <a:schemeClr val="tx1"/>
              </a:buClr>
              <a:buSzPct val="71000"/>
            </a:pPr>
            <a:r>
              <a:rPr lang="en-US" sz="2800" dirty="0">
                <a:solidFill>
                  <a:srgbClr val="222222"/>
                </a:solidFill>
                <a:latin typeface="Consolas" panose="020B0609020204030204" pitchFamily="49" charset="0"/>
              </a:rPr>
              <a:t>instructor(</a:t>
            </a:r>
            <a:r>
              <a:rPr lang="en-US" sz="2800" dirty="0" err="1">
                <a:solidFill>
                  <a:srgbClr val="222222"/>
                </a:solidFill>
                <a:latin typeface="Consolas" panose="020B0609020204030204" pitchFamily="49" charset="0"/>
              </a:rPr>
              <a:t>Id,name,dept_name,salary</a:t>
            </a:r>
            <a:r>
              <a:rPr lang="en-US" sz="2800" dirty="0">
                <a:solidFill>
                  <a:srgbClr val="222222"/>
                </a:solidFill>
                <a:latin typeface="Consolas" panose="020B0609020204030204" pitchFamily="49" charset="0"/>
              </a:rPr>
              <a:t>)</a:t>
            </a:r>
          </a:p>
          <a:p>
            <a:pPr algn="just">
              <a:buClr>
                <a:schemeClr val="tx1"/>
              </a:buClr>
              <a:buSzPct val="71000"/>
            </a:pPr>
            <a:r>
              <a:rPr lang="en-US" sz="2800" dirty="0">
                <a:solidFill>
                  <a:srgbClr val="222222"/>
                </a:solidFill>
                <a:latin typeface="Consolas" panose="020B0609020204030204" pitchFamily="49" charset="0"/>
              </a:rPr>
              <a:t>teaches(</a:t>
            </a:r>
            <a:r>
              <a:rPr lang="en-US" sz="2800" dirty="0" err="1">
                <a:solidFill>
                  <a:srgbClr val="222222"/>
                </a:solidFill>
                <a:latin typeface="Consolas" panose="020B0609020204030204" pitchFamily="49" charset="0"/>
              </a:rPr>
              <a:t>Id,course_id,sec_id,semester,year</a:t>
            </a:r>
            <a:r>
              <a:rPr lang="en-US" sz="2800" dirty="0">
                <a:solidFill>
                  <a:srgbClr val="222222"/>
                </a:solidFill>
                <a:latin typeface="Consolas" panose="020B0609020204030204" pitchFamily="49" charset="0"/>
              </a:rPr>
              <a:t>)</a:t>
            </a:r>
          </a:p>
          <a:p>
            <a:pPr algn="just">
              <a:buClr>
                <a:schemeClr val="tx1"/>
              </a:buClr>
              <a:buSzPct val="71000"/>
            </a:pPr>
            <a:r>
              <a:rPr lang="en-US" sz="2800" dirty="0">
                <a:solidFill>
                  <a:srgbClr val="222222"/>
                </a:solidFill>
                <a:latin typeface="Consolas" panose="020B0609020204030204" pitchFamily="49" charset="0"/>
              </a:rPr>
              <a:t>course(</a:t>
            </a:r>
            <a:r>
              <a:rPr lang="en-US" sz="2800" dirty="0" err="1">
                <a:solidFill>
                  <a:srgbClr val="222222"/>
                </a:solidFill>
                <a:latin typeface="Consolas" panose="020B0609020204030204" pitchFamily="49" charset="0"/>
              </a:rPr>
              <a:t>course_id,title,dept_name,credits</a:t>
            </a:r>
            <a:r>
              <a:rPr lang="en-US" sz="2800" dirty="0">
                <a:solidFill>
                  <a:srgbClr val="222222"/>
                </a:solidFill>
                <a:latin typeface="Consolas" panose="020B0609020204030204" pitchFamily="49" charset="0"/>
              </a:rPr>
              <a:t>)</a:t>
            </a:r>
          </a:p>
        </p:txBody>
      </p:sp>
    </p:spTree>
    <p:extLst>
      <p:ext uri="{BB962C8B-B14F-4D97-AF65-F5344CB8AC3E}">
        <p14:creationId xmlns:p14="http://schemas.microsoft.com/office/powerpoint/2010/main" val="1026876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5.2 Equivalence of Expression</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Query 1.</a:t>
            </a:r>
            <a:endParaRPr lang="en-US" sz="2400" i="1" dirty="0">
              <a:solidFill>
                <a:srgbClr val="FF0000"/>
              </a:solidFill>
              <a:effectLst/>
              <a:latin typeface="arial" panose="020B0604020202020204" pitchFamily="34" charset="0"/>
            </a:endParaRPr>
          </a:p>
        </p:txBody>
      </p:sp>
      <p:sp>
        <p:nvSpPr>
          <p:cNvPr id="7" name="Subtitle 2">
            <a:extLst>
              <a:ext uri="{FF2B5EF4-FFF2-40B4-BE49-F238E27FC236}">
                <a16:creationId xmlns:a16="http://schemas.microsoft.com/office/drawing/2014/main" id="{7F27C647-F86A-4088-B257-412E74591729}"/>
              </a:ext>
            </a:extLst>
          </p:cNvPr>
          <p:cNvSpPr txBox="1">
            <a:spLocks/>
          </p:cNvSpPr>
          <p:nvPr/>
        </p:nvSpPr>
        <p:spPr>
          <a:xfrm>
            <a:off x="1281567" y="1711773"/>
            <a:ext cx="8490230" cy="4291462"/>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find the name of all instructor in the music department , along with the titles of the courses that they teach.</a:t>
            </a:r>
          </a:p>
          <a:p>
            <a:pPr algn="just">
              <a:buClr>
                <a:schemeClr val="tx1"/>
              </a:buClr>
              <a:buSzPct val="71000"/>
            </a:pPr>
            <a:r>
              <a:rPr lang="en-US" sz="2800" dirty="0"/>
              <a:t>𝜋 </a:t>
            </a:r>
            <a:r>
              <a:rPr lang="en-US" sz="2800" baseline="-25000" dirty="0" err="1"/>
              <a:t>name,title</a:t>
            </a:r>
            <a:r>
              <a:rPr lang="en-US" sz="2800" dirty="0"/>
              <a:t> (𝜎 </a:t>
            </a:r>
            <a:r>
              <a:rPr lang="en-US" sz="2800" baseline="-25000" dirty="0" err="1"/>
              <a:t>dept_name</a:t>
            </a:r>
            <a:r>
              <a:rPr lang="en-US" sz="2800" baseline="-25000" dirty="0"/>
              <a:t> = “music” </a:t>
            </a:r>
            <a:r>
              <a:rPr lang="en-US" sz="2800" dirty="0"/>
              <a:t> (instructor ⋈ (teaches ⋈ 𝜋 </a:t>
            </a:r>
            <a:r>
              <a:rPr lang="en-US" sz="2800" baseline="-25000" dirty="0" err="1"/>
              <a:t>title,course_id</a:t>
            </a:r>
            <a:r>
              <a:rPr lang="en-US" sz="2800" dirty="0"/>
              <a:t> (course))))</a:t>
            </a:r>
          </a:p>
          <a:p>
            <a:pPr algn="just">
              <a:buClr>
                <a:schemeClr val="tx1"/>
              </a:buClr>
              <a:buSzPct val="71000"/>
            </a:pPr>
            <a:r>
              <a:rPr lang="en-US" sz="2800" dirty="0">
                <a:solidFill>
                  <a:srgbClr val="00B050"/>
                </a:solidFill>
              </a:rPr>
              <a:t>Optimized query:</a:t>
            </a:r>
          </a:p>
          <a:p>
            <a:pPr algn="just">
              <a:buClr>
                <a:schemeClr val="tx1"/>
              </a:buClr>
              <a:buSzPct val="71000"/>
            </a:pPr>
            <a:r>
              <a:rPr lang="en-US" sz="2800" dirty="0"/>
              <a:t>𝜋 </a:t>
            </a:r>
            <a:r>
              <a:rPr lang="en-US" sz="2800" baseline="-25000" dirty="0" err="1"/>
              <a:t>name,title</a:t>
            </a:r>
            <a:r>
              <a:rPr lang="en-US" sz="2800" dirty="0"/>
              <a:t> ((𝜎 </a:t>
            </a:r>
            <a:r>
              <a:rPr lang="en-US" sz="2800" baseline="-25000" dirty="0" err="1"/>
              <a:t>dept_name</a:t>
            </a:r>
            <a:r>
              <a:rPr lang="en-US" sz="2800" baseline="-25000" dirty="0"/>
              <a:t> = “music” </a:t>
            </a:r>
            <a:r>
              <a:rPr lang="en-US" sz="2800" dirty="0"/>
              <a:t> (instructor) ⋈ (teaches ⋈ 𝜋 </a:t>
            </a:r>
            <a:r>
              <a:rPr lang="en-US" sz="2800" baseline="-25000" dirty="0" err="1"/>
              <a:t>title,course_id</a:t>
            </a:r>
            <a:r>
              <a:rPr lang="en-US" sz="2800" dirty="0"/>
              <a:t> (course))))</a:t>
            </a:r>
          </a:p>
          <a:p>
            <a:pPr algn="just">
              <a:buClr>
                <a:schemeClr val="tx1"/>
              </a:buClr>
              <a:buSzPct val="71000"/>
            </a:pPr>
            <a:endParaRPr lang="en-GB" sz="2800" dirty="0"/>
          </a:p>
          <a:p>
            <a:pPr algn="just">
              <a:buClr>
                <a:schemeClr val="tx1"/>
              </a:buClr>
              <a:buSzPct val="71000"/>
            </a:pPr>
            <a:endParaRPr lang="en-US" sz="2800" dirty="0">
              <a:solidFill>
                <a:srgbClr val="222222"/>
              </a:solidFill>
              <a:latin typeface="Consolas" panose="020B0609020204030204" pitchFamily="49" charset="0"/>
            </a:endParaRPr>
          </a:p>
        </p:txBody>
      </p:sp>
    </p:spTree>
    <p:extLst>
      <p:ext uri="{BB962C8B-B14F-4D97-AF65-F5344CB8AC3E}">
        <p14:creationId xmlns:p14="http://schemas.microsoft.com/office/powerpoint/2010/main" val="1349895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5.2 Equivalence of Expression</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Query 2.</a:t>
            </a:r>
            <a:endParaRPr lang="en-US" sz="2400" i="1" dirty="0">
              <a:solidFill>
                <a:srgbClr val="FF0000"/>
              </a:solidFill>
              <a:effectLst/>
              <a:latin typeface="arial" panose="020B0604020202020204" pitchFamily="34" charset="0"/>
            </a:endParaRPr>
          </a:p>
        </p:txBody>
      </p:sp>
      <p:sp>
        <p:nvSpPr>
          <p:cNvPr id="7" name="Subtitle 2">
            <a:extLst>
              <a:ext uri="{FF2B5EF4-FFF2-40B4-BE49-F238E27FC236}">
                <a16:creationId xmlns:a16="http://schemas.microsoft.com/office/drawing/2014/main" id="{7F27C647-F86A-4088-B257-412E74591729}"/>
              </a:ext>
            </a:extLst>
          </p:cNvPr>
          <p:cNvSpPr txBox="1">
            <a:spLocks/>
          </p:cNvSpPr>
          <p:nvPr/>
        </p:nvSpPr>
        <p:spPr>
          <a:xfrm>
            <a:off x="1281567" y="1711773"/>
            <a:ext cx="8490230" cy="4291462"/>
          </a:xfrm>
          <a:prstGeom prst="rect">
            <a:avLst/>
          </a:prstGeom>
        </p:spPr>
        <p:txBody>
          <a:bodyPr vert="horz" lIns="91440" tIns="45720" rIns="91440" bIns="45720" rtlCol="0" anchor="t">
            <a:normAutofit lnSpcReduction="10000"/>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find the name of all instructor in the music department who have  taught a course in 2009, along with the titles of the courses that they taught.</a:t>
            </a:r>
          </a:p>
          <a:p>
            <a:pPr algn="just">
              <a:buClr>
                <a:schemeClr val="tx1"/>
              </a:buClr>
              <a:buSzPct val="71000"/>
            </a:pPr>
            <a:r>
              <a:rPr lang="en-US" sz="2800" dirty="0"/>
              <a:t>𝜋 </a:t>
            </a:r>
            <a:r>
              <a:rPr lang="en-US" sz="2800" baseline="-25000" dirty="0" err="1"/>
              <a:t>name,title</a:t>
            </a:r>
            <a:r>
              <a:rPr lang="en-US" sz="2800" dirty="0"/>
              <a:t> (𝜎 </a:t>
            </a:r>
            <a:r>
              <a:rPr lang="en-US" sz="2800" baseline="-25000" dirty="0" err="1"/>
              <a:t>dept_name</a:t>
            </a:r>
            <a:r>
              <a:rPr lang="en-US" sz="2800" baseline="-25000" dirty="0"/>
              <a:t> = “music”</a:t>
            </a:r>
            <a:r>
              <a:rPr lang="en-US" sz="2800" dirty="0"/>
              <a:t> </a:t>
            </a:r>
            <a:r>
              <a:rPr lang="en-US" sz="2800" baseline="-25000" dirty="0"/>
              <a:t>and year=2009 </a:t>
            </a:r>
            <a:r>
              <a:rPr lang="en-US" sz="2800" dirty="0"/>
              <a:t> (instructor ⋈ (teaches ⋈ 𝜋 </a:t>
            </a:r>
            <a:r>
              <a:rPr lang="en-US" sz="2800" baseline="-25000" dirty="0" err="1"/>
              <a:t>title,course_id</a:t>
            </a:r>
            <a:r>
              <a:rPr lang="en-US" sz="2800" dirty="0"/>
              <a:t> (course))))</a:t>
            </a:r>
          </a:p>
          <a:p>
            <a:pPr algn="just">
              <a:buClr>
                <a:schemeClr val="tx1"/>
              </a:buClr>
              <a:buSzPct val="71000"/>
            </a:pPr>
            <a:r>
              <a:rPr lang="en-US" sz="2800" dirty="0">
                <a:solidFill>
                  <a:srgbClr val="00B050"/>
                </a:solidFill>
              </a:rPr>
              <a:t>Optimized query:</a:t>
            </a:r>
          </a:p>
          <a:p>
            <a:pPr algn="just">
              <a:buClr>
                <a:schemeClr val="tx1"/>
              </a:buClr>
              <a:buSzPct val="71000"/>
            </a:pPr>
            <a:r>
              <a:rPr lang="en-US" sz="2800" dirty="0"/>
              <a:t>𝜋 </a:t>
            </a:r>
            <a:r>
              <a:rPr lang="en-US" sz="2800" baseline="-25000" dirty="0" err="1"/>
              <a:t>name,title</a:t>
            </a:r>
            <a:r>
              <a:rPr lang="en-US" sz="2800" dirty="0"/>
              <a:t> ((𝜎 </a:t>
            </a:r>
            <a:r>
              <a:rPr lang="en-US" sz="2800" baseline="-25000" dirty="0" err="1"/>
              <a:t>dept_name</a:t>
            </a:r>
            <a:r>
              <a:rPr lang="en-US" sz="2800" baseline="-25000" dirty="0"/>
              <a:t> = “music”</a:t>
            </a:r>
            <a:r>
              <a:rPr lang="en-US" sz="2800" dirty="0"/>
              <a:t>(instructor)) ⋈ (𝜎 </a:t>
            </a:r>
            <a:r>
              <a:rPr lang="en-US" sz="2800" baseline="-25000" dirty="0"/>
              <a:t>year=2009</a:t>
            </a:r>
            <a:r>
              <a:rPr lang="en-US" sz="2800" dirty="0"/>
              <a:t> (teaches ))⋈ 𝜋 </a:t>
            </a:r>
            <a:r>
              <a:rPr lang="en-US" sz="2800" baseline="-25000" dirty="0" err="1"/>
              <a:t>title,course_id</a:t>
            </a:r>
            <a:r>
              <a:rPr lang="en-US" sz="2800" dirty="0"/>
              <a:t> (course))</a:t>
            </a:r>
          </a:p>
          <a:p>
            <a:pPr algn="just">
              <a:buClr>
                <a:schemeClr val="tx1"/>
              </a:buClr>
              <a:buSzPct val="71000"/>
            </a:pPr>
            <a:endParaRPr lang="en-GB" sz="2800" dirty="0"/>
          </a:p>
          <a:p>
            <a:pPr algn="just">
              <a:buClr>
                <a:schemeClr val="tx1"/>
              </a:buClr>
              <a:buSzPct val="71000"/>
            </a:pPr>
            <a:endParaRPr lang="en-US" sz="2800" dirty="0">
              <a:solidFill>
                <a:srgbClr val="222222"/>
              </a:solidFill>
              <a:latin typeface="Consolas" panose="020B0609020204030204" pitchFamily="49" charset="0"/>
            </a:endParaRPr>
          </a:p>
        </p:txBody>
      </p:sp>
    </p:spTree>
    <p:extLst>
      <p:ext uri="{BB962C8B-B14F-4D97-AF65-F5344CB8AC3E}">
        <p14:creationId xmlns:p14="http://schemas.microsoft.com/office/powerpoint/2010/main" val="2982402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5.3 Query Cost Estimation</a:t>
            </a:r>
          </a:p>
        </p:txBody>
      </p:sp>
      <p:sp>
        <p:nvSpPr>
          <p:cNvPr id="3" name="Subtitle 2"/>
          <p:cNvSpPr>
            <a:spLocks noGrp="1"/>
          </p:cNvSpPr>
          <p:nvPr>
            <p:ph type="subTitle" idx="1"/>
          </p:nvPr>
        </p:nvSpPr>
        <p:spPr>
          <a:xfrm>
            <a:off x="1281567" y="1139687"/>
            <a:ext cx="8094254" cy="4990657"/>
          </a:xfrm>
        </p:spPr>
        <p:txBody>
          <a:bodyPr>
            <a:normAutofit lnSpcReduction="10000"/>
          </a:bodyPr>
          <a:lstStyle/>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For calculating the net estimated cost of any plan, the cost of each operation within a plan should be determined and combined to get the net estimated cost of the query evaluation plan.</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The cost estimation of a query evaluation plan is calculated in terms of various resources that include:</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Number of disk accesses</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Execution time taken by the CPU to execute a query</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Communication costs in distributed or parallel database systems.</a:t>
            </a:r>
          </a:p>
        </p:txBody>
      </p:sp>
    </p:spTree>
    <p:extLst>
      <p:ext uri="{BB962C8B-B14F-4D97-AF65-F5344CB8AC3E}">
        <p14:creationId xmlns:p14="http://schemas.microsoft.com/office/powerpoint/2010/main" val="2728207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5.3 Query Cost Estimation</a:t>
            </a:r>
          </a:p>
        </p:txBody>
      </p:sp>
      <p:sp>
        <p:nvSpPr>
          <p:cNvPr id="3" name="Subtitle 2"/>
          <p:cNvSpPr>
            <a:spLocks noGrp="1"/>
          </p:cNvSpPr>
          <p:nvPr>
            <p:ph type="subTitle" idx="1"/>
          </p:nvPr>
        </p:nvSpPr>
        <p:spPr>
          <a:xfrm>
            <a:off x="1281567" y="1139687"/>
            <a:ext cx="8094254" cy="4990657"/>
          </a:xfrm>
        </p:spPr>
        <p:txBody>
          <a:bodyPr>
            <a:normAutofit/>
          </a:bodyPr>
          <a:lstStyle/>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To estimate the cost of a query evaluation plan, we use </a:t>
            </a:r>
            <a:r>
              <a:rPr lang="en-US" sz="2800" b="1" dirty="0">
                <a:solidFill>
                  <a:schemeClr val="tx1"/>
                </a:solidFill>
                <a:latin typeface="Times New Roman" pitchFamily="18" charset="0"/>
                <a:cs typeface="Times New Roman" pitchFamily="18" charset="0"/>
              </a:rPr>
              <a:t>the number of blocks transferred from the disk</a:t>
            </a:r>
            <a:r>
              <a:rPr lang="en-US" sz="2800" dirty="0">
                <a:solidFill>
                  <a:schemeClr val="tx1"/>
                </a:solidFill>
                <a:latin typeface="Times New Roman" pitchFamily="18" charset="0"/>
                <a:cs typeface="Times New Roman" pitchFamily="18" charset="0"/>
              </a:rPr>
              <a:t>, and </a:t>
            </a:r>
            <a:r>
              <a:rPr lang="en-US" sz="2800" b="1" dirty="0">
                <a:solidFill>
                  <a:schemeClr val="tx1"/>
                </a:solidFill>
                <a:latin typeface="Times New Roman" pitchFamily="18" charset="0"/>
                <a:cs typeface="Times New Roman" pitchFamily="18" charset="0"/>
              </a:rPr>
              <a:t>the number of disks seeks</a:t>
            </a:r>
            <a:r>
              <a:rPr lang="en-US" sz="2800" dirty="0">
                <a:solidFill>
                  <a:schemeClr val="tx1"/>
                </a:solidFill>
                <a:latin typeface="Times New Roman" pitchFamily="18" charset="0"/>
                <a:cs typeface="Times New Roman" pitchFamily="18" charset="0"/>
              </a:rPr>
              <a:t>.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Suppose the disk has </a:t>
            </a:r>
            <a:r>
              <a:rPr lang="en-US" sz="2800" b="1" dirty="0">
                <a:solidFill>
                  <a:schemeClr val="tx1"/>
                </a:solidFill>
                <a:latin typeface="Times New Roman" pitchFamily="18" charset="0"/>
                <a:cs typeface="Times New Roman" pitchFamily="18" charset="0"/>
              </a:rPr>
              <a:t>an average block access time of </a:t>
            </a:r>
            <a:r>
              <a:rPr lang="en-US" sz="2800" b="1" dirty="0" err="1">
                <a:solidFill>
                  <a:schemeClr val="tx1"/>
                </a:solidFill>
                <a:latin typeface="Times New Roman" pitchFamily="18" charset="0"/>
                <a:cs typeface="Times New Roman" pitchFamily="18" charset="0"/>
              </a:rPr>
              <a:t>ts</a:t>
            </a:r>
            <a:r>
              <a:rPr lang="en-US" sz="2800" b="1" dirty="0">
                <a:solidFill>
                  <a:schemeClr val="tx1"/>
                </a:solidFill>
                <a:latin typeface="Times New Roman" pitchFamily="18" charset="0"/>
                <a:cs typeface="Times New Roman" pitchFamily="18" charset="0"/>
              </a:rPr>
              <a:t> seconds</a:t>
            </a:r>
            <a:r>
              <a:rPr lang="en-US" sz="2800" dirty="0">
                <a:solidFill>
                  <a:schemeClr val="tx1"/>
                </a:solidFill>
                <a:latin typeface="Times New Roman" pitchFamily="18" charset="0"/>
                <a:cs typeface="Times New Roman" pitchFamily="18" charset="0"/>
              </a:rPr>
              <a:t> and </a:t>
            </a:r>
            <a:r>
              <a:rPr lang="en-US" sz="2800" b="1" dirty="0">
                <a:solidFill>
                  <a:schemeClr val="tx1"/>
                </a:solidFill>
                <a:latin typeface="Times New Roman" pitchFamily="18" charset="0"/>
                <a:cs typeface="Times New Roman" pitchFamily="18" charset="0"/>
              </a:rPr>
              <a:t>takes an average of </a:t>
            </a:r>
            <a:r>
              <a:rPr lang="en-US" sz="2800" b="1" dirty="0" err="1">
                <a:solidFill>
                  <a:schemeClr val="tx1"/>
                </a:solidFill>
                <a:latin typeface="Times New Roman" pitchFamily="18" charset="0"/>
                <a:cs typeface="Times New Roman" pitchFamily="18" charset="0"/>
              </a:rPr>
              <a:t>tT</a:t>
            </a:r>
            <a:r>
              <a:rPr lang="en-US" sz="2800" b="1" dirty="0">
                <a:solidFill>
                  <a:schemeClr val="tx1"/>
                </a:solidFill>
                <a:latin typeface="Times New Roman" pitchFamily="18" charset="0"/>
                <a:cs typeface="Times New Roman" pitchFamily="18" charset="0"/>
              </a:rPr>
              <a:t> seconds to transfer x data blocks</a:t>
            </a:r>
            <a:r>
              <a:rPr lang="en-US" sz="2800" dirty="0">
                <a:solidFill>
                  <a:schemeClr val="tx1"/>
                </a:solidFill>
                <a:latin typeface="Times New Roman" pitchFamily="18" charset="0"/>
                <a:cs typeface="Times New Roman" pitchFamily="18" charset="0"/>
              </a:rPr>
              <a:t>.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The block access time is the sum of disk seeks time and rotational latency (the time required to position a specific sector under the read–write head)</a:t>
            </a:r>
          </a:p>
        </p:txBody>
      </p:sp>
    </p:spTree>
    <p:extLst>
      <p:ext uri="{BB962C8B-B14F-4D97-AF65-F5344CB8AC3E}">
        <p14:creationId xmlns:p14="http://schemas.microsoft.com/office/powerpoint/2010/main" val="18503810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5.3 Query Cost Estimation</a:t>
            </a:r>
          </a:p>
        </p:txBody>
      </p:sp>
      <p:sp>
        <p:nvSpPr>
          <p:cNvPr id="3" name="Subtitle 2"/>
          <p:cNvSpPr>
            <a:spLocks noGrp="1"/>
          </p:cNvSpPr>
          <p:nvPr>
            <p:ph type="subTitle" idx="1"/>
          </p:nvPr>
        </p:nvSpPr>
        <p:spPr>
          <a:xfrm>
            <a:off x="1281567" y="1139687"/>
            <a:ext cx="8094254" cy="4990657"/>
          </a:xfrm>
        </p:spPr>
        <p:txBody>
          <a:bodyPr>
            <a:normAutofit/>
          </a:bodyPr>
          <a:lstStyle/>
          <a:p>
            <a:pPr marL="914389" lvl="1" indent="-457200" algn="just">
              <a:buClr>
                <a:schemeClr val="tx1"/>
              </a:buClr>
              <a:buSzPct val="71000"/>
              <a:buFont typeface="Wingdings" panose="05000000000000000000" pitchFamily="2" charset="2"/>
              <a:buChar char="v"/>
            </a:pPr>
            <a:r>
              <a:rPr lang="en-US" sz="2600" dirty="0" err="1">
                <a:solidFill>
                  <a:schemeClr val="tx1"/>
                </a:solidFill>
                <a:latin typeface="Times New Roman" pitchFamily="18" charset="0"/>
                <a:cs typeface="Times New Roman" pitchFamily="18" charset="0"/>
              </a:rPr>
              <a:t>tT</a:t>
            </a:r>
            <a:r>
              <a:rPr lang="en-US" sz="2600" dirty="0">
                <a:solidFill>
                  <a:schemeClr val="tx1"/>
                </a:solidFill>
                <a:latin typeface="Times New Roman" pitchFamily="18" charset="0"/>
                <a:cs typeface="Times New Roman" pitchFamily="18" charset="0"/>
              </a:rPr>
              <a:t> – time to transfer one block</a:t>
            </a:r>
          </a:p>
          <a:p>
            <a:pPr marL="914389" lvl="1" indent="-457200" algn="just">
              <a:buClr>
                <a:schemeClr val="tx1"/>
              </a:buClr>
              <a:buSzPct val="71000"/>
              <a:buFont typeface="Wingdings" panose="05000000000000000000" pitchFamily="2" charset="2"/>
              <a:buChar char="v"/>
            </a:pPr>
            <a:r>
              <a:rPr lang="en-US" sz="2600" dirty="0" err="1">
                <a:solidFill>
                  <a:schemeClr val="tx1"/>
                </a:solidFill>
                <a:latin typeface="Times New Roman" pitchFamily="18" charset="0"/>
                <a:cs typeface="Times New Roman" pitchFamily="18" charset="0"/>
              </a:rPr>
              <a:t>tS</a:t>
            </a:r>
            <a:r>
              <a:rPr lang="en-US" sz="2600" dirty="0">
                <a:solidFill>
                  <a:schemeClr val="tx1"/>
                </a:solidFill>
                <a:latin typeface="Times New Roman" pitchFamily="18" charset="0"/>
                <a:cs typeface="Times New Roman" pitchFamily="18" charset="0"/>
              </a:rPr>
              <a:t> – time for one to seek</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Cost for b block transfers plus S seeks</a:t>
            </a:r>
          </a:p>
          <a:p>
            <a:pPr lvl="1" algn="just">
              <a:buClr>
                <a:schemeClr val="tx1"/>
              </a:buClr>
              <a:buSzPct val="71000"/>
            </a:pPr>
            <a:r>
              <a:rPr lang="en-US" sz="2600" dirty="0">
                <a:solidFill>
                  <a:schemeClr val="tx1"/>
                </a:solidFill>
                <a:latin typeface="Times New Roman" pitchFamily="18" charset="0"/>
                <a:cs typeface="Times New Roman" pitchFamily="18" charset="0"/>
              </a:rPr>
              <a:t>	</a:t>
            </a:r>
            <a:r>
              <a:rPr lang="en-US" sz="2600" b="1" dirty="0">
                <a:solidFill>
                  <a:schemeClr val="tx1"/>
                </a:solidFill>
                <a:latin typeface="Times New Roman" pitchFamily="18" charset="0"/>
                <a:cs typeface="Times New Roman" pitchFamily="18" charset="0"/>
              </a:rPr>
              <a:t>b * </a:t>
            </a:r>
            <a:r>
              <a:rPr lang="en-US" sz="2600" b="1" dirty="0" err="1">
                <a:solidFill>
                  <a:schemeClr val="tx1"/>
                </a:solidFill>
                <a:latin typeface="Times New Roman" pitchFamily="18" charset="0"/>
                <a:cs typeface="Times New Roman" pitchFamily="18" charset="0"/>
              </a:rPr>
              <a:t>tT</a:t>
            </a:r>
            <a:r>
              <a:rPr lang="en-US" sz="2600" b="1" dirty="0">
                <a:solidFill>
                  <a:schemeClr val="tx1"/>
                </a:solidFill>
                <a:latin typeface="Times New Roman" pitchFamily="18" charset="0"/>
                <a:cs typeface="Times New Roman" pitchFamily="18" charset="0"/>
              </a:rPr>
              <a:t> + S * </a:t>
            </a:r>
            <a:r>
              <a:rPr lang="en-US" sz="2600" b="1" dirty="0" err="1">
                <a:solidFill>
                  <a:schemeClr val="tx1"/>
                </a:solidFill>
                <a:latin typeface="Times New Roman" pitchFamily="18" charset="0"/>
                <a:cs typeface="Times New Roman" pitchFamily="18" charset="0"/>
              </a:rPr>
              <a:t>tS</a:t>
            </a:r>
            <a:endParaRPr lang="en-US" sz="2600" b="1" dirty="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If </a:t>
            </a:r>
            <a:r>
              <a:rPr lang="en-US" sz="2800" dirty="0" err="1">
                <a:solidFill>
                  <a:schemeClr val="tx1"/>
                </a:solidFill>
                <a:latin typeface="Times New Roman" pitchFamily="18" charset="0"/>
                <a:cs typeface="Times New Roman" pitchFamily="18" charset="0"/>
              </a:rPr>
              <a:t>tT</a:t>
            </a:r>
            <a:r>
              <a:rPr lang="en-US" sz="2800" dirty="0">
                <a:solidFill>
                  <a:schemeClr val="tx1"/>
                </a:solidFill>
                <a:latin typeface="Times New Roman" pitchFamily="18" charset="0"/>
                <a:cs typeface="Times New Roman" pitchFamily="18" charset="0"/>
              </a:rPr>
              <a:t>=0.1 </a:t>
            </a:r>
            <a:r>
              <a:rPr lang="en-US" sz="2800" dirty="0" err="1">
                <a:solidFill>
                  <a:schemeClr val="tx1"/>
                </a:solidFill>
                <a:latin typeface="Times New Roman" pitchFamily="18" charset="0"/>
                <a:cs typeface="Times New Roman" pitchFamily="18" charset="0"/>
              </a:rPr>
              <a:t>ms</a:t>
            </a:r>
            <a:r>
              <a:rPr lang="en-US" sz="2800" dirty="0">
                <a:solidFill>
                  <a:schemeClr val="tx1"/>
                </a:solidFill>
                <a:latin typeface="Times New Roman" pitchFamily="18" charset="0"/>
                <a:cs typeface="Times New Roman" pitchFamily="18" charset="0"/>
              </a:rPr>
              <a:t>, </a:t>
            </a:r>
            <a:r>
              <a:rPr lang="en-US" sz="2800" dirty="0" err="1">
                <a:solidFill>
                  <a:schemeClr val="tx1"/>
                </a:solidFill>
                <a:latin typeface="Times New Roman" pitchFamily="18" charset="0"/>
                <a:cs typeface="Times New Roman" pitchFamily="18" charset="0"/>
              </a:rPr>
              <a:t>tS</a:t>
            </a:r>
            <a:r>
              <a:rPr lang="en-US" sz="2800" dirty="0">
                <a:solidFill>
                  <a:schemeClr val="tx1"/>
                </a:solidFill>
                <a:latin typeface="Times New Roman" pitchFamily="18" charset="0"/>
                <a:cs typeface="Times New Roman" pitchFamily="18" charset="0"/>
              </a:rPr>
              <a:t> =4 </a:t>
            </a:r>
            <a:r>
              <a:rPr lang="en-US" sz="2800" dirty="0" err="1">
                <a:solidFill>
                  <a:schemeClr val="tx1"/>
                </a:solidFill>
                <a:latin typeface="Times New Roman" pitchFamily="18" charset="0"/>
                <a:cs typeface="Times New Roman" pitchFamily="18" charset="0"/>
              </a:rPr>
              <a:t>ms</a:t>
            </a:r>
            <a:r>
              <a:rPr lang="en-US" sz="2800" dirty="0">
                <a:solidFill>
                  <a:schemeClr val="tx1"/>
                </a:solidFill>
                <a:latin typeface="Times New Roman" pitchFamily="18" charset="0"/>
                <a:cs typeface="Times New Roman" pitchFamily="18" charset="0"/>
              </a:rPr>
              <a:t>, the block size is 4 KB, and its transfer rate is 40 MB per second. With this, we can easily calculate the estimated cost of the given query evaluation plan.</a:t>
            </a:r>
          </a:p>
          <a:p>
            <a:pPr marL="457200" indent="-457200" algn="just">
              <a:buClr>
                <a:schemeClr val="tx1"/>
              </a:buClr>
              <a:buSzPct val="71000"/>
              <a:buFont typeface="Wingdings" panose="05000000000000000000" pitchFamily="2" charset="2"/>
              <a:buChar char="v"/>
            </a:pPr>
            <a:endParaRPr lang="en-US" sz="2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02700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5.1 Query Processing</a:t>
            </a:r>
          </a:p>
        </p:txBody>
      </p:sp>
      <p:sp>
        <p:nvSpPr>
          <p:cNvPr id="3" name="Subtitle 2"/>
          <p:cNvSpPr>
            <a:spLocks noGrp="1"/>
          </p:cNvSpPr>
          <p:nvPr>
            <p:ph type="subTitle" idx="1"/>
          </p:nvPr>
        </p:nvSpPr>
        <p:spPr>
          <a:xfrm>
            <a:off x="1281567" y="1139687"/>
            <a:ext cx="8094254" cy="4990657"/>
          </a:xfrm>
        </p:spPr>
        <p:txBody>
          <a:bodyPr>
            <a:normAutofit lnSpcReduction="10000"/>
          </a:bodyPr>
          <a:lstStyle/>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Query Processing includes translations on high level Queries into low level expressions that can be used at physical level of file system, query optimization and actual execution of query to get the actual result.</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In query processing, it takes various steps for fetching the data from the database. The steps involved are:</a:t>
            </a:r>
          </a:p>
          <a:p>
            <a:pPr marL="914389" lvl="1" indent="-457200" algn="just">
              <a:buClr>
                <a:schemeClr val="tx1"/>
              </a:buClr>
              <a:buSzPct val="71000"/>
              <a:buFont typeface="Wingdings" panose="05000000000000000000" pitchFamily="2" charset="2"/>
              <a:buChar char="v"/>
            </a:pPr>
            <a:r>
              <a:rPr lang="en-US" sz="2600" b="1" dirty="0">
                <a:solidFill>
                  <a:schemeClr val="tx1"/>
                </a:solidFill>
                <a:latin typeface="Times New Roman" pitchFamily="18" charset="0"/>
                <a:cs typeface="Times New Roman" pitchFamily="18" charset="0"/>
              </a:rPr>
              <a:t>Parsing and translation</a:t>
            </a:r>
          </a:p>
          <a:p>
            <a:pPr marL="914389" lvl="1" indent="-457200" algn="just">
              <a:buClr>
                <a:schemeClr val="tx1"/>
              </a:buClr>
              <a:buSzPct val="71000"/>
              <a:buFont typeface="Wingdings" panose="05000000000000000000" pitchFamily="2" charset="2"/>
              <a:buChar char="v"/>
            </a:pPr>
            <a:r>
              <a:rPr lang="en-US" sz="2600" b="1" dirty="0">
                <a:solidFill>
                  <a:schemeClr val="tx1"/>
                </a:solidFill>
                <a:latin typeface="Times New Roman" pitchFamily="18" charset="0"/>
                <a:cs typeface="Times New Roman" pitchFamily="18" charset="0"/>
              </a:rPr>
              <a:t>Optimization</a:t>
            </a:r>
          </a:p>
          <a:p>
            <a:pPr marL="914389" lvl="1" indent="-457200" algn="just">
              <a:buClr>
                <a:schemeClr val="tx1"/>
              </a:buClr>
              <a:buSzPct val="71000"/>
              <a:buFont typeface="Wingdings" panose="05000000000000000000" pitchFamily="2" charset="2"/>
              <a:buChar char="v"/>
            </a:pPr>
            <a:r>
              <a:rPr lang="en-US" sz="2600" b="1" dirty="0">
                <a:solidFill>
                  <a:schemeClr val="tx1"/>
                </a:solidFill>
                <a:latin typeface="Times New Roman" pitchFamily="18" charset="0"/>
                <a:cs typeface="Times New Roman" pitchFamily="18" charset="0"/>
              </a:rPr>
              <a:t>Evaluation</a:t>
            </a:r>
          </a:p>
        </p:txBody>
      </p:sp>
    </p:spTree>
    <p:extLst>
      <p:ext uri="{BB962C8B-B14F-4D97-AF65-F5344CB8AC3E}">
        <p14:creationId xmlns:p14="http://schemas.microsoft.com/office/powerpoint/2010/main" val="2989858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5.3 Query Cost Estimation</a:t>
            </a:r>
          </a:p>
        </p:txBody>
      </p:sp>
      <p:sp>
        <p:nvSpPr>
          <p:cNvPr id="3" name="Subtitle 2"/>
          <p:cNvSpPr>
            <a:spLocks noGrp="1"/>
          </p:cNvSpPr>
          <p:nvPr>
            <p:ph type="subTitle" idx="1"/>
          </p:nvPr>
        </p:nvSpPr>
        <p:spPr>
          <a:xfrm>
            <a:off x="1281567" y="1139687"/>
            <a:ext cx="8094254" cy="4990657"/>
          </a:xfrm>
        </p:spPr>
        <p:txBody>
          <a:bodyPr>
            <a:normAutofit fontScale="85000" lnSpcReduction="10000"/>
          </a:bodyPr>
          <a:lstStyle/>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The query optimizer chooses a query plan based on cost estimates. The query optimizer uses information from a number of sources to develop potential plans and determine their relative costs. These include:</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Number of table rows</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Column statistics, including: number of distinct values (cardinality), minimum/maximum values, distribution of values, and disk space usage</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Access path that is likely to require fewest I/O operations, and lowest CPU, memory, and network usage</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Available eligible projections</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Join options: join types (merge versus hash joins), join order</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Query predicates</a:t>
            </a:r>
          </a:p>
        </p:txBody>
      </p:sp>
    </p:spTree>
    <p:extLst>
      <p:ext uri="{BB962C8B-B14F-4D97-AF65-F5344CB8AC3E}">
        <p14:creationId xmlns:p14="http://schemas.microsoft.com/office/powerpoint/2010/main" val="2969512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5.4 Query Optimization</a:t>
            </a:r>
          </a:p>
        </p:txBody>
      </p:sp>
      <p:sp>
        <p:nvSpPr>
          <p:cNvPr id="3" name="Subtitle 2"/>
          <p:cNvSpPr>
            <a:spLocks noGrp="1"/>
          </p:cNvSpPr>
          <p:nvPr>
            <p:ph type="subTitle" idx="1"/>
          </p:nvPr>
        </p:nvSpPr>
        <p:spPr>
          <a:xfrm>
            <a:off x="1281567" y="1139687"/>
            <a:ext cx="8094254" cy="4990657"/>
          </a:xfrm>
        </p:spPr>
        <p:txBody>
          <a:bodyPr>
            <a:normAutofit fontScale="92500" lnSpcReduction="20000"/>
          </a:bodyPr>
          <a:lstStyle/>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A single query can be executed through different algorithms or re-written in different forms and structures.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Hence, the question of query optimization comes into the picture – Which of these forms or pathways is the most optimal?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The query optimizer attempts to determine the most efficient way to execute a given query by considering the possible query plans. </a:t>
            </a:r>
          </a:p>
          <a:p>
            <a:pPr marL="457200" indent="-457200" algn="just">
              <a:buClr>
                <a:schemeClr val="tx1"/>
              </a:buClr>
              <a:buSzPct val="71000"/>
              <a:buFont typeface="Wingdings" panose="05000000000000000000" pitchFamily="2" charset="2"/>
              <a:buChar char="v"/>
            </a:pPr>
            <a:r>
              <a:rPr lang="en-US" sz="2800" b="1" dirty="0">
                <a:solidFill>
                  <a:schemeClr val="tx1"/>
                </a:solidFill>
                <a:latin typeface="Times New Roman" pitchFamily="18" charset="0"/>
                <a:cs typeface="Times New Roman" pitchFamily="18" charset="0"/>
              </a:rPr>
              <a:t>Importance: </a:t>
            </a:r>
            <a:r>
              <a:rPr lang="en-US" sz="2800" dirty="0">
                <a:solidFill>
                  <a:schemeClr val="tx1"/>
                </a:solidFill>
                <a:latin typeface="Times New Roman" pitchFamily="18" charset="0"/>
                <a:cs typeface="Times New Roman" pitchFamily="18" charset="0"/>
              </a:rPr>
              <a:t>The goal of query optimization is to reduce the system resources required to fulfill a query, and ultimately provide the user with the correct result set faster. </a:t>
            </a:r>
            <a:endParaRPr lang="en-US" sz="2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4375605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5.4 Query Optimization</a:t>
            </a:r>
          </a:p>
        </p:txBody>
      </p:sp>
      <p:sp>
        <p:nvSpPr>
          <p:cNvPr id="3" name="Subtitle 2"/>
          <p:cNvSpPr>
            <a:spLocks noGrp="1"/>
          </p:cNvSpPr>
          <p:nvPr>
            <p:ph type="subTitle" idx="1"/>
          </p:nvPr>
        </p:nvSpPr>
        <p:spPr>
          <a:xfrm>
            <a:off x="1281567" y="1139687"/>
            <a:ext cx="8094254" cy="4990657"/>
          </a:xfrm>
        </p:spPr>
        <p:txBody>
          <a:bodyPr>
            <a:normAutofit/>
          </a:bodyPr>
          <a:lstStyle/>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First, it provides the user with faster results, which makes the application seem faster to the user.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Secondly, it allows the system to service more queries in the same amount of time, because each request takes less time than non-optimized queries.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Thirdly, query optimization ultimately reduces the amount of wear on the hardware (e.g. disk drives), and allows the server to run more efficiently (e.g. lower power consumption, less memory usage). </a:t>
            </a:r>
            <a:endParaRPr lang="en-US" sz="2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1898340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5.4 Query Optimization</a:t>
            </a:r>
          </a:p>
        </p:txBody>
      </p:sp>
      <p:sp>
        <p:nvSpPr>
          <p:cNvPr id="3" name="Subtitle 2"/>
          <p:cNvSpPr>
            <a:spLocks noGrp="1"/>
          </p:cNvSpPr>
          <p:nvPr>
            <p:ph type="subTitle" idx="1"/>
          </p:nvPr>
        </p:nvSpPr>
        <p:spPr>
          <a:xfrm>
            <a:off x="1281567" y="1139687"/>
            <a:ext cx="8094254" cy="4990657"/>
          </a:xfrm>
        </p:spPr>
        <p:txBody>
          <a:bodyPr>
            <a:normAutofit fontScale="92500"/>
          </a:bodyPr>
          <a:lstStyle/>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There are broadly two ways a query can be optimized: </a:t>
            </a:r>
          </a:p>
          <a:p>
            <a:pPr marL="914389" lvl="1" indent="-457200" algn="just">
              <a:buClr>
                <a:schemeClr val="tx1"/>
              </a:buClr>
              <a:buSzPct val="71000"/>
              <a:buFont typeface="Wingdings" panose="05000000000000000000" pitchFamily="2" charset="2"/>
              <a:buChar char="v"/>
            </a:pPr>
            <a:r>
              <a:rPr lang="en-US" sz="2600" b="1" dirty="0">
                <a:solidFill>
                  <a:schemeClr val="tx1"/>
                </a:solidFill>
                <a:latin typeface="Times New Roman" pitchFamily="18" charset="0"/>
                <a:cs typeface="Times New Roman" pitchFamily="18" charset="0"/>
              </a:rPr>
              <a:t>Analyze and transform equivalent relational expressions:</a:t>
            </a:r>
            <a:r>
              <a:rPr lang="en-US" sz="2600" dirty="0">
                <a:solidFill>
                  <a:schemeClr val="tx1"/>
                </a:solidFill>
                <a:latin typeface="Times New Roman" pitchFamily="18" charset="0"/>
                <a:cs typeface="Times New Roman" pitchFamily="18" charset="0"/>
              </a:rPr>
              <a:t> Try to minimize the tuple and column counts of the intermediate and final query </a:t>
            </a:r>
            <a:r>
              <a:rPr lang="en-US" sz="2600" dirty="0" err="1">
                <a:solidFill>
                  <a:schemeClr val="tx1"/>
                </a:solidFill>
                <a:latin typeface="Times New Roman" pitchFamily="18" charset="0"/>
                <a:cs typeface="Times New Roman" pitchFamily="18" charset="0"/>
              </a:rPr>
              <a:t>processes.To</a:t>
            </a:r>
            <a:r>
              <a:rPr lang="en-US" sz="2600" dirty="0">
                <a:solidFill>
                  <a:schemeClr val="tx1"/>
                </a:solidFill>
                <a:latin typeface="Times New Roman" pitchFamily="18" charset="0"/>
                <a:cs typeface="Times New Roman" pitchFamily="18" charset="0"/>
              </a:rPr>
              <a:t> optimize a query, we must convert the query into its equivalent form as long as an equivalence rule is satisfied. </a:t>
            </a:r>
          </a:p>
          <a:p>
            <a:pPr marL="914389" lvl="1" indent="-457200" algn="just">
              <a:buClr>
                <a:schemeClr val="tx1"/>
              </a:buClr>
              <a:buSzPct val="71000"/>
              <a:buFont typeface="Wingdings" panose="05000000000000000000" pitchFamily="2" charset="2"/>
              <a:buChar char="v"/>
            </a:pPr>
            <a:r>
              <a:rPr lang="en-US" sz="2600" b="1" dirty="0">
                <a:solidFill>
                  <a:schemeClr val="tx1"/>
                </a:solidFill>
                <a:latin typeface="Times New Roman" pitchFamily="18" charset="0"/>
                <a:cs typeface="Times New Roman" pitchFamily="18" charset="0"/>
              </a:rPr>
              <a:t>Using different algorithms for each operation: </a:t>
            </a:r>
            <a:r>
              <a:rPr lang="en-US" sz="2600" dirty="0">
                <a:solidFill>
                  <a:schemeClr val="tx1"/>
                </a:solidFill>
                <a:latin typeface="Times New Roman" pitchFamily="18" charset="0"/>
                <a:cs typeface="Times New Roman" pitchFamily="18" charset="0"/>
              </a:rPr>
              <a:t>These underlying algorithms determine how tuples are accessed from the data structures they are stored in, indexing, hashing, data retrieval and hence influence the number of disk and block accesses.</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2865778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5.4 Query Optimization</a:t>
            </a:r>
          </a:p>
        </p:txBody>
      </p:sp>
      <p:sp>
        <p:nvSpPr>
          <p:cNvPr id="3" name="Subtitle 2"/>
          <p:cNvSpPr>
            <a:spLocks noGrp="1"/>
          </p:cNvSpPr>
          <p:nvPr>
            <p:ph type="subTitle" idx="1"/>
          </p:nvPr>
        </p:nvSpPr>
        <p:spPr>
          <a:xfrm>
            <a:off x="1281567" y="1139687"/>
            <a:ext cx="8094254" cy="4990657"/>
          </a:xfrm>
        </p:spPr>
        <p:txBody>
          <a:bodyPr>
            <a:normAutofit fontScale="92500" lnSpcReduction="10000"/>
          </a:bodyPr>
          <a:lstStyle/>
          <a:p>
            <a:pPr algn="just">
              <a:buClr>
                <a:schemeClr val="tx1"/>
              </a:buClr>
              <a:buSzPct val="71000"/>
            </a:pPr>
            <a:r>
              <a:rPr lang="en-US" sz="2800" b="1" dirty="0">
                <a:solidFill>
                  <a:schemeClr val="tx1"/>
                </a:solidFill>
                <a:latin typeface="Times New Roman" pitchFamily="18" charset="0"/>
                <a:cs typeface="Times New Roman" pitchFamily="18" charset="0"/>
              </a:rPr>
              <a:t>Relational Algebra Query Tree</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A query tree is a tree structure which refers to a relational algebra expression.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It denotes the input relations as leaf nodes of the tree, and denotes the relational algebra operations as internal nodes.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An execution of the query tree contains executing an internal node operation while its operands are available and after that replacing that internal node by the relation which results from executing the operation.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The execution terminates while the root node is executed and generates the result relation for the query.</a:t>
            </a:r>
            <a:endParaRPr lang="en-US" sz="2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7112841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5.4 Query Optimization</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a:solidFill>
                  <a:schemeClr val="tx1"/>
                </a:solidFill>
                <a:latin typeface="Times New Roman" pitchFamily="18" charset="0"/>
                <a:cs typeface="Times New Roman" pitchFamily="18" charset="0"/>
              </a:rPr>
              <a:t>Steps for Query Optimization through Query Tree</a:t>
            </a:r>
          </a:p>
          <a:p>
            <a:pPr marL="457200"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Decompose each selection which immediately follow the binary operation.</a:t>
            </a:r>
          </a:p>
          <a:p>
            <a:pPr marL="457200"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Apply selection and projection before join operation that means move down the select operation into query tree.</a:t>
            </a:r>
          </a:p>
          <a:p>
            <a:pPr marL="457200"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Replace the selection and Cartesian product with a join operation.</a:t>
            </a:r>
          </a:p>
          <a:p>
            <a:pPr marL="457200"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Move down the project operation to minimize the number of attributes.</a:t>
            </a:r>
          </a:p>
        </p:txBody>
      </p:sp>
    </p:spTree>
    <p:extLst>
      <p:ext uri="{BB962C8B-B14F-4D97-AF65-F5344CB8AC3E}">
        <p14:creationId xmlns:p14="http://schemas.microsoft.com/office/powerpoint/2010/main" val="437343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5.4 Query Optimization</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Let’s do an example.</a:t>
            </a:r>
            <a:endParaRPr lang="en-US" sz="2400" i="1" dirty="0">
              <a:solidFill>
                <a:srgbClr val="FF0000"/>
              </a:solidFill>
              <a:effectLst/>
              <a:latin typeface="arial" panose="020B0604020202020204" pitchFamily="34" charset="0"/>
            </a:endParaRPr>
          </a:p>
        </p:txBody>
      </p:sp>
      <p:sp>
        <p:nvSpPr>
          <p:cNvPr id="7" name="Subtitle 2">
            <a:extLst>
              <a:ext uri="{FF2B5EF4-FFF2-40B4-BE49-F238E27FC236}">
                <a16:creationId xmlns:a16="http://schemas.microsoft.com/office/drawing/2014/main" id="{7F27C647-F86A-4088-B257-412E74591729}"/>
              </a:ext>
            </a:extLst>
          </p:cNvPr>
          <p:cNvSpPr txBox="1">
            <a:spLocks/>
          </p:cNvSpPr>
          <p:nvPr/>
        </p:nvSpPr>
        <p:spPr>
          <a:xfrm>
            <a:off x="1281567" y="1711773"/>
            <a:ext cx="8490230" cy="4291462"/>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a:solidFill>
                  <a:srgbClr val="222222"/>
                </a:solidFill>
                <a:latin typeface="arial" panose="020B0604020202020204" pitchFamily="34" charset="0"/>
              </a:rPr>
              <a:t>Assume the following relations: </a:t>
            </a:r>
          </a:p>
          <a:p>
            <a:pPr algn="just">
              <a:buClr>
                <a:schemeClr val="tx1"/>
              </a:buClr>
              <a:buSzPct val="71000"/>
            </a:pPr>
            <a:r>
              <a:rPr lang="en-US" sz="2800" dirty="0" err="1">
                <a:solidFill>
                  <a:srgbClr val="222222"/>
                </a:solidFill>
                <a:latin typeface="Consolas" panose="020B0609020204030204" pitchFamily="49" charset="0"/>
              </a:rPr>
              <a:t>Emp</a:t>
            </a:r>
            <a:r>
              <a:rPr lang="en-US" sz="2800" dirty="0">
                <a:solidFill>
                  <a:srgbClr val="222222"/>
                </a:solidFill>
                <a:latin typeface="Consolas" panose="020B0609020204030204" pitchFamily="49" charset="0"/>
              </a:rPr>
              <a:t>(</a:t>
            </a:r>
            <a:r>
              <a:rPr lang="en-US" sz="2800" dirty="0" err="1">
                <a:solidFill>
                  <a:srgbClr val="222222"/>
                </a:solidFill>
                <a:latin typeface="Consolas" panose="020B0609020204030204" pitchFamily="49" charset="0"/>
              </a:rPr>
              <a:t>Fname,Mname,Lname,SSN,Bdate</a:t>
            </a:r>
            <a:r>
              <a:rPr lang="en-US" sz="2800" dirty="0">
                <a:solidFill>
                  <a:srgbClr val="222222"/>
                </a:solidFill>
                <a:latin typeface="Consolas" panose="020B0609020204030204" pitchFamily="49" charset="0"/>
              </a:rPr>
              <a:t>,..)</a:t>
            </a:r>
          </a:p>
          <a:p>
            <a:pPr algn="just">
              <a:buClr>
                <a:schemeClr val="tx1"/>
              </a:buClr>
              <a:buSzPct val="71000"/>
            </a:pPr>
            <a:r>
              <a:rPr lang="en-US" sz="2800" dirty="0" err="1">
                <a:solidFill>
                  <a:srgbClr val="222222"/>
                </a:solidFill>
                <a:latin typeface="Consolas" panose="020B0609020204030204" pitchFamily="49" charset="0"/>
              </a:rPr>
              <a:t>Proj</a:t>
            </a:r>
            <a:r>
              <a:rPr lang="en-US" sz="2800" dirty="0">
                <a:solidFill>
                  <a:srgbClr val="222222"/>
                </a:solidFill>
                <a:latin typeface="Consolas" panose="020B0609020204030204" pitchFamily="49" charset="0"/>
              </a:rPr>
              <a:t>(</a:t>
            </a:r>
            <a:r>
              <a:rPr lang="en-US" sz="2800" dirty="0" err="1">
                <a:solidFill>
                  <a:srgbClr val="222222"/>
                </a:solidFill>
                <a:latin typeface="Consolas" panose="020B0609020204030204" pitchFamily="49" charset="0"/>
              </a:rPr>
              <a:t>Pname,Pnumber,Plocation</a:t>
            </a:r>
            <a:r>
              <a:rPr lang="en-US" sz="2800" dirty="0">
                <a:solidFill>
                  <a:srgbClr val="222222"/>
                </a:solidFill>
                <a:latin typeface="Consolas" panose="020B0609020204030204" pitchFamily="49" charset="0"/>
              </a:rPr>
              <a:t>..)</a:t>
            </a:r>
          </a:p>
          <a:p>
            <a:pPr algn="just">
              <a:buClr>
                <a:schemeClr val="tx1"/>
              </a:buClr>
              <a:buSzPct val="71000"/>
            </a:pPr>
            <a:r>
              <a:rPr lang="en-US" sz="2800" dirty="0" err="1">
                <a:solidFill>
                  <a:srgbClr val="222222"/>
                </a:solidFill>
                <a:latin typeface="Consolas" panose="020B0609020204030204" pitchFamily="49" charset="0"/>
              </a:rPr>
              <a:t>Work_on</a:t>
            </a:r>
            <a:r>
              <a:rPr lang="en-US" sz="2800" dirty="0">
                <a:solidFill>
                  <a:srgbClr val="222222"/>
                </a:solidFill>
                <a:latin typeface="Consolas" panose="020B0609020204030204" pitchFamily="49" charset="0"/>
              </a:rPr>
              <a:t>(</a:t>
            </a:r>
            <a:r>
              <a:rPr lang="en-US" sz="2800" dirty="0" err="1">
                <a:solidFill>
                  <a:srgbClr val="222222"/>
                </a:solidFill>
                <a:latin typeface="Consolas" panose="020B0609020204030204" pitchFamily="49" charset="0"/>
              </a:rPr>
              <a:t>Essn,Pno</a:t>
            </a:r>
            <a:r>
              <a:rPr lang="en-US" sz="2800" dirty="0">
                <a:solidFill>
                  <a:srgbClr val="222222"/>
                </a:solidFill>
                <a:latin typeface="Consolas" panose="020B0609020204030204" pitchFamily="49" charset="0"/>
              </a:rPr>
              <a:t>)</a:t>
            </a:r>
          </a:p>
        </p:txBody>
      </p:sp>
    </p:spTree>
    <p:extLst>
      <p:ext uri="{BB962C8B-B14F-4D97-AF65-F5344CB8AC3E}">
        <p14:creationId xmlns:p14="http://schemas.microsoft.com/office/powerpoint/2010/main" val="234500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5.4 Query Optimization</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Let’s do an example.</a:t>
            </a:r>
            <a:endParaRPr lang="en-US" sz="2400" i="1" dirty="0">
              <a:solidFill>
                <a:srgbClr val="FF0000"/>
              </a:solidFill>
              <a:effectLst/>
              <a:latin typeface="arial" panose="020B0604020202020204" pitchFamily="34"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3251" y="1814939"/>
            <a:ext cx="8603704" cy="4435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20547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5.4 Query Optimization</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Let’s do an example.</a:t>
            </a:r>
            <a:endParaRPr lang="en-US" sz="2400" i="1" dirty="0">
              <a:solidFill>
                <a:srgbClr val="FF0000"/>
              </a:solidFill>
              <a:effectLst/>
              <a:latin typeface="arial" panose="020B0604020202020204"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6655" y="1882183"/>
            <a:ext cx="7950176" cy="4109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43185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5.4 Query Optimization</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Let’s do an example.</a:t>
            </a:r>
            <a:endParaRPr lang="en-US" sz="2400" i="1" dirty="0">
              <a:solidFill>
                <a:srgbClr val="FF0000"/>
              </a:solidFill>
              <a:effectLst/>
              <a:latin typeface="arial" panose="020B0604020202020204"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0772" y="1748549"/>
            <a:ext cx="7900774" cy="4536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7536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5.1 Query Processing</a:t>
            </a:r>
          </a:p>
        </p:txBody>
      </p:sp>
      <p:pic>
        <p:nvPicPr>
          <p:cNvPr id="1026" name="Picture 2" descr="Query Processing in DB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361" y="1294684"/>
            <a:ext cx="6927615" cy="5131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491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5.4 Query Optimization</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Let’s do an example.</a:t>
            </a:r>
            <a:endParaRPr lang="en-US" sz="2400" i="1" dirty="0">
              <a:solidFill>
                <a:srgbClr val="FF0000"/>
              </a:solidFill>
              <a:effectLst/>
              <a:latin typeface="arial" panose="020B0604020202020204"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5251" y="1690190"/>
            <a:ext cx="7993465" cy="4505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4299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5.4 Query Optimization</a:t>
            </a:r>
          </a:p>
        </p:txBody>
      </p:sp>
      <p:sp>
        <p:nvSpPr>
          <p:cNvPr id="3"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Let’s do an example.</a:t>
            </a:r>
            <a:endParaRPr lang="en-US" sz="2400" i="1" dirty="0">
              <a:solidFill>
                <a:srgbClr val="FF0000"/>
              </a:solidFill>
              <a:effectLst/>
              <a:latin typeface="arial" panose="020B0604020202020204" pitchFamily="34" charset="0"/>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4870" y="1676684"/>
            <a:ext cx="8001142" cy="4860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99871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58956" y="2644170"/>
            <a:ext cx="8507895" cy="1569660"/>
          </a:xfrm>
          <a:prstGeom prst="rect">
            <a:avLst/>
          </a:prstGeom>
          <a:noFill/>
        </p:spPr>
        <p:txBody>
          <a:bodyPr wrap="squar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Eras Medium ITC" panose="020B0602030504020804" pitchFamily="34" charset="0"/>
              </a:rPr>
              <a:t>This is the end of the lecture!</a:t>
            </a:r>
          </a:p>
          <a:p>
            <a:pPr algn="ctr"/>
            <a:r>
              <a:rPr lang="en-US" sz="3200" dirty="0">
                <a:ln w="0"/>
                <a:effectLst>
                  <a:outerShdw blurRad="38100" dist="19050" dir="2700000" algn="tl" rotWithShape="0">
                    <a:schemeClr val="dk1">
                      <a:alpha val="40000"/>
                    </a:schemeClr>
                  </a:outerShdw>
                </a:effectLst>
                <a:latin typeface="Eras Medium ITC" panose="020B0602030504020804" pitchFamily="34" charset="0"/>
              </a:rPr>
              <a:t>I hope you enjoyed it.</a:t>
            </a:r>
          </a:p>
          <a:p>
            <a:pPr algn="ctr"/>
            <a:r>
              <a:rPr lang="en-US" sz="3200" dirty="0">
                <a:ln w="0"/>
                <a:effectLst>
                  <a:outerShdw blurRad="38100" dist="19050" dir="2700000" algn="tl" rotWithShape="0">
                    <a:schemeClr val="dk1">
                      <a:alpha val="40000"/>
                    </a:schemeClr>
                  </a:outerShdw>
                </a:effectLst>
                <a:latin typeface="Eras Medium ITC" panose="020B0602030504020804" pitchFamily="34" charset="0"/>
              </a:rPr>
              <a:t>Thank You</a:t>
            </a:r>
            <a:endParaRPr lang="en-US" sz="3200" b="0" cap="none" spc="0" dirty="0">
              <a:ln w="0"/>
              <a:solidFill>
                <a:schemeClr val="tx1"/>
              </a:solidFill>
              <a:effectLst>
                <a:outerShdw blurRad="38100" dist="19050" dir="2700000" algn="tl" rotWithShape="0">
                  <a:schemeClr val="dk1">
                    <a:alpha val="40000"/>
                  </a:schemeClr>
                </a:outerShdw>
              </a:effectLst>
              <a:latin typeface="Eras Medium ITC" panose="020B0602030504020804" pitchFamily="34" charset="0"/>
            </a:endParaRPr>
          </a:p>
        </p:txBody>
      </p:sp>
    </p:spTree>
    <p:extLst>
      <p:ext uri="{BB962C8B-B14F-4D97-AF65-F5344CB8AC3E}">
        <p14:creationId xmlns:p14="http://schemas.microsoft.com/office/powerpoint/2010/main" val="393073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5.1 Query Processing</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a:solidFill>
                  <a:schemeClr val="tx1"/>
                </a:solidFill>
                <a:latin typeface="Times New Roman" pitchFamily="18" charset="0"/>
                <a:cs typeface="Times New Roman" pitchFamily="18" charset="0"/>
              </a:rPr>
              <a:t>1. Parsing and Translation</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Query parsing is the first step in query processing.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When a user executes any query, for generating the internal form of the query, the parser in the system checks the syntax of the query, verifies the name of the relation in the database, the tuple, and finally the required attribute value.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The parser creates a tree of the query, known as 'parse-tree.' Further, translate it into the form of relational algebra. </a:t>
            </a:r>
          </a:p>
        </p:txBody>
      </p:sp>
    </p:spTree>
    <p:extLst>
      <p:ext uri="{BB962C8B-B14F-4D97-AF65-F5344CB8AC3E}">
        <p14:creationId xmlns:p14="http://schemas.microsoft.com/office/powerpoint/2010/main" val="534603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5.1 Query Processing</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a:solidFill>
                  <a:schemeClr val="tx1"/>
                </a:solidFill>
                <a:latin typeface="Times New Roman" pitchFamily="18" charset="0"/>
                <a:cs typeface="Times New Roman" pitchFamily="18" charset="0"/>
              </a:rPr>
              <a:t>1. Parsing and Translation</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Translate the query into its internal form. This is then translated into relational algebra.</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Parser checks syntax, verifies relation. Then it converts it into the parse tree.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So, a parse tree represents the query in a format that is easy to understand for DBMS.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A parse tree is used in other steps of query processing in DBMS.</a:t>
            </a:r>
          </a:p>
        </p:txBody>
      </p:sp>
    </p:spTree>
    <p:extLst>
      <p:ext uri="{BB962C8B-B14F-4D97-AF65-F5344CB8AC3E}">
        <p14:creationId xmlns:p14="http://schemas.microsoft.com/office/powerpoint/2010/main" val="3263962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5.1 Query Processing</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a:solidFill>
                  <a:schemeClr val="tx1"/>
                </a:solidFill>
                <a:latin typeface="Times New Roman" pitchFamily="18" charset="0"/>
                <a:cs typeface="Times New Roman" pitchFamily="18" charset="0"/>
              </a:rPr>
              <a:t>1. Parsing and Translation</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Suppose a user executes a query. In SQL, a user wants to fetch the records of the employees whose salary is greater than or equal to 10000. For doing this, the following query is undertaken:</a:t>
            </a:r>
          </a:p>
          <a:p>
            <a:pPr lvl="1" algn="just">
              <a:buClr>
                <a:schemeClr val="tx1"/>
              </a:buClr>
              <a:buSzPct val="71000"/>
            </a:pPr>
            <a:r>
              <a:rPr lang="en-US" sz="2600" b="1" dirty="0">
                <a:solidFill>
                  <a:schemeClr val="tx1"/>
                </a:solidFill>
                <a:latin typeface="Times New Roman" pitchFamily="18" charset="0"/>
                <a:cs typeface="Times New Roman" pitchFamily="18" charset="0"/>
              </a:rPr>
              <a:t>select </a:t>
            </a:r>
            <a:r>
              <a:rPr lang="en-US" sz="2600" b="1" dirty="0" err="1">
                <a:solidFill>
                  <a:schemeClr val="tx1"/>
                </a:solidFill>
                <a:latin typeface="Times New Roman" pitchFamily="18" charset="0"/>
                <a:cs typeface="Times New Roman" pitchFamily="18" charset="0"/>
              </a:rPr>
              <a:t>emp_name,salary</a:t>
            </a:r>
            <a:r>
              <a:rPr lang="en-US" sz="2600" b="1" dirty="0">
                <a:solidFill>
                  <a:schemeClr val="tx1"/>
                </a:solidFill>
                <a:latin typeface="Times New Roman" pitchFamily="18" charset="0"/>
                <a:cs typeface="Times New Roman" pitchFamily="18" charset="0"/>
              </a:rPr>
              <a:t> from Employee where salary&gt;=10000;</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520584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5.1 Query Processing</a:t>
            </a:r>
          </a:p>
        </p:txBody>
      </p:sp>
      <p:sp>
        <p:nvSpPr>
          <p:cNvPr id="3" name="Subtitle 2"/>
          <p:cNvSpPr>
            <a:spLocks noGrp="1"/>
          </p:cNvSpPr>
          <p:nvPr>
            <p:ph type="subTitle" idx="1"/>
          </p:nvPr>
        </p:nvSpPr>
        <p:spPr>
          <a:xfrm>
            <a:off x="1281567" y="1139687"/>
            <a:ext cx="8094254" cy="4990657"/>
          </a:xfrm>
        </p:spPr>
        <p:txBody>
          <a:bodyPr>
            <a:normAutofit lnSpcReduction="10000"/>
          </a:bodyPr>
          <a:lstStyle/>
          <a:p>
            <a:pPr algn="just">
              <a:buClr>
                <a:schemeClr val="tx1"/>
              </a:buClr>
              <a:buSzPct val="71000"/>
            </a:pPr>
            <a:r>
              <a:rPr lang="en-US" sz="2800" b="1" dirty="0">
                <a:solidFill>
                  <a:schemeClr val="tx1"/>
                </a:solidFill>
                <a:latin typeface="Times New Roman" pitchFamily="18" charset="0"/>
                <a:cs typeface="Times New Roman" pitchFamily="18" charset="0"/>
              </a:rPr>
              <a:t>1. Parsing and Translation</a:t>
            </a:r>
            <a:endParaRPr lang="en-US" sz="2800" dirty="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Thus, to make the system understand the user query, it needs to be translated in the form of relational algebra. We can bring this query in the relational algebra form as:</a:t>
            </a:r>
          </a:p>
          <a:p>
            <a:pPr marL="914389" lvl="1" indent="-457200" algn="just">
              <a:buClr>
                <a:schemeClr val="tx1"/>
              </a:buClr>
              <a:buSzPct val="71000"/>
              <a:buFont typeface="Wingdings" panose="05000000000000000000" pitchFamily="2" charset="2"/>
              <a:buChar char="v"/>
            </a:pPr>
            <a:r>
              <a:rPr lang="en-US" sz="2600" dirty="0" err="1">
                <a:solidFill>
                  <a:schemeClr val="tx1"/>
                </a:solidFill>
                <a:latin typeface="Times New Roman" pitchFamily="18" charset="0"/>
                <a:cs typeface="Times New Roman" pitchFamily="18" charset="0"/>
              </a:rPr>
              <a:t>σsalary</a:t>
            </a:r>
            <a:r>
              <a:rPr lang="en-US" sz="2600" dirty="0">
                <a:solidFill>
                  <a:schemeClr val="tx1"/>
                </a:solidFill>
                <a:latin typeface="Times New Roman" pitchFamily="18" charset="0"/>
                <a:cs typeface="Times New Roman" pitchFamily="18" charset="0"/>
              </a:rPr>
              <a:t>&gt;=10000 (π</a:t>
            </a:r>
            <a:r>
              <a:rPr lang="en-US" sz="2600" dirty="0" err="1">
                <a:solidFill>
                  <a:schemeClr val="tx1"/>
                </a:solidFill>
                <a:latin typeface="Times New Roman" pitchFamily="18" charset="0"/>
                <a:cs typeface="Times New Roman" pitchFamily="18" charset="0"/>
              </a:rPr>
              <a:t>salary,empname</a:t>
            </a:r>
            <a:r>
              <a:rPr lang="en-US" sz="2600" dirty="0">
                <a:solidFill>
                  <a:schemeClr val="tx1"/>
                </a:solidFill>
                <a:latin typeface="Times New Roman" pitchFamily="18" charset="0"/>
                <a:cs typeface="Times New Roman" pitchFamily="18" charset="0"/>
              </a:rPr>
              <a:t> (Employee))</a:t>
            </a:r>
          </a:p>
          <a:p>
            <a:pPr marL="914389" lvl="1" indent="-457200" algn="just">
              <a:buClr>
                <a:schemeClr val="tx1"/>
              </a:buClr>
              <a:buSzPct val="71000"/>
              <a:buFont typeface="Wingdings" panose="05000000000000000000" pitchFamily="2" charset="2"/>
              <a:buChar char="v"/>
            </a:pPr>
            <a:r>
              <a:rPr lang="el-GR" sz="2600" dirty="0">
                <a:solidFill>
                  <a:schemeClr val="tx1"/>
                </a:solidFill>
                <a:latin typeface="Times New Roman" pitchFamily="18" charset="0"/>
                <a:cs typeface="Times New Roman" pitchFamily="18" charset="0"/>
              </a:rPr>
              <a:t>Π</a:t>
            </a:r>
            <a:r>
              <a:rPr lang="en-US" sz="2600" dirty="0" err="1">
                <a:solidFill>
                  <a:schemeClr val="tx1"/>
                </a:solidFill>
                <a:latin typeface="Times New Roman" pitchFamily="18" charset="0"/>
                <a:cs typeface="Times New Roman" pitchFamily="18" charset="0"/>
              </a:rPr>
              <a:t>salary,empname</a:t>
            </a:r>
            <a:r>
              <a:rPr lang="en-US" sz="2600" dirty="0">
                <a:solidFill>
                  <a:schemeClr val="tx1"/>
                </a:solidFill>
                <a:latin typeface="Times New Roman" pitchFamily="18" charset="0"/>
                <a:cs typeface="Times New Roman" pitchFamily="18" charset="0"/>
              </a:rPr>
              <a:t> (</a:t>
            </a:r>
            <a:r>
              <a:rPr lang="en-US" sz="2600" dirty="0" err="1">
                <a:solidFill>
                  <a:schemeClr val="tx1"/>
                </a:solidFill>
                <a:latin typeface="Times New Roman" pitchFamily="18" charset="0"/>
                <a:cs typeface="Times New Roman" pitchFamily="18" charset="0"/>
              </a:rPr>
              <a:t>σsalary</a:t>
            </a:r>
            <a:r>
              <a:rPr lang="en-US" sz="2600" dirty="0">
                <a:solidFill>
                  <a:schemeClr val="tx1"/>
                </a:solidFill>
                <a:latin typeface="Times New Roman" pitchFamily="18" charset="0"/>
                <a:cs typeface="Times New Roman" pitchFamily="18" charset="0"/>
              </a:rPr>
              <a:t>&gt;=10000 (Employee))</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After translating the given query, we can execute each relational algebra operation by using different algorithms. So, in this way, a query processing begins its working.</a:t>
            </a:r>
          </a:p>
        </p:txBody>
      </p:sp>
    </p:spTree>
    <p:extLst>
      <p:ext uri="{BB962C8B-B14F-4D97-AF65-F5344CB8AC3E}">
        <p14:creationId xmlns:p14="http://schemas.microsoft.com/office/powerpoint/2010/main" val="2921544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a:solidFill>
                  <a:schemeClr val="bg1"/>
                </a:solidFill>
              </a:rPr>
              <a:t>5.1 Query Processing</a:t>
            </a:r>
          </a:p>
        </p:txBody>
      </p:sp>
      <p:sp>
        <p:nvSpPr>
          <p:cNvPr id="3" name="Subtitle 2"/>
          <p:cNvSpPr>
            <a:spLocks noGrp="1"/>
          </p:cNvSpPr>
          <p:nvPr>
            <p:ph type="subTitle" idx="1"/>
          </p:nvPr>
        </p:nvSpPr>
        <p:spPr>
          <a:xfrm>
            <a:off x="1281567" y="1139687"/>
            <a:ext cx="8094254" cy="4990657"/>
          </a:xfrm>
        </p:spPr>
        <p:txBody>
          <a:bodyPr>
            <a:normAutofit fontScale="92500"/>
          </a:bodyPr>
          <a:lstStyle/>
          <a:p>
            <a:pPr algn="just">
              <a:buClr>
                <a:schemeClr val="tx1"/>
              </a:buClr>
              <a:buSzPct val="71000"/>
            </a:pPr>
            <a:r>
              <a:rPr lang="en-US" sz="2800" b="1" dirty="0">
                <a:solidFill>
                  <a:schemeClr val="tx1"/>
                </a:solidFill>
                <a:latin typeface="Times New Roman" pitchFamily="18" charset="0"/>
                <a:cs typeface="Times New Roman" pitchFamily="18" charset="0"/>
              </a:rPr>
              <a:t>2. Optimization</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After doing query parsing, the DBMS starts finding the most efficient way to execute the given query.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The optimization process follows some factors for the query. These factors are indexing, joins, and other optimization mechanisms.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These help in determining the most efficient query execution plan. So, query optimization tells the DBMS what the best execution plan is for it. </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The main goal of this step is to retrieve the required data with minimal cost in terms of resources and time.</a:t>
            </a:r>
          </a:p>
        </p:txBody>
      </p:sp>
    </p:spTree>
    <p:extLst>
      <p:ext uri="{BB962C8B-B14F-4D97-AF65-F5344CB8AC3E}">
        <p14:creationId xmlns:p14="http://schemas.microsoft.com/office/powerpoint/2010/main" val="3947900995"/>
      </p:ext>
    </p:extLst>
  </p:cSld>
  <p:clrMapOvr>
    <a:masterClrMapping/>
  </p:clrMapOvr>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3530</TotalTime>
  <Words>3078</Words>
  <Application>Microsoft Office PowerPoint</Application>
  <PresentationFormat>Widescreen</PresentationFormat>
  <Paragraphs>268</Paragraphs>
  <Slides>42</Slides>
  <Notes>42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42</vt:i4>
      </vt:variant>
    </vt:vector>
  </HeadingPairs>
  <TitlesOfParts>
    <vt:vector size="52" baseType="lpstr">
      <vt:lpstr>arial</vt:lpstr>
      <vt:lpstr>arial</vt:lpstr>
      <vt:lpstr>Calibri</vt:lpstr>
      <vt:lpstr>Consolas</vt:lpstr>
      <vt:lpstr>Eras Medium ITC</vt:lpstr>
      <vt:lpstr>Times New Roman</vt:lpstr>
      <vt:lpstr>Trebuchet MS</vt:lpstr>
      <vt:lpstr>Wingdings</vt:lpstr>
      <vt:lpstr>Wingdings 3</vt:lpstr>
      <vt:lpstr>Facet</vt:lpstr>
      <vt:lpstr>Chapter 5 Query Processing and Optimization</vt:lpstr>
      <vt:lpstr>5.1 Query Processing</vt:lpstr>
      <vt:lpstr>5.1 Query Processing</vt:lpstr>
      <vt:lpstr>5.1 Query Processing</vt:lpstr>
      <vt:lpstr>5.1 Query Processing</vt:lpstr>
      <vt:lpstr>5.1 Query Processing</vt:lpstr>
      <vt:lpstr>5.1 Query Processing</vt:lpstr>
      <vt:lpstr>5.1 Query Processing</vt:lpstr>
      <vt:lpstr>5.1 Query Processing</vt:lpstr>
      <vt:lpstr>5.1 Query Processing</vt:lpstr>
      <vt:lpstr>5.1 Query Processing</vt:lpstr>
      <vt:lpstr>5.1 Query Processing</vt:lpstr>
      <vt:lpstr>5.1 Query Processing</vt:lpstr>
      <vt:lpstr>5.2 Equivalence of Expression</vt:lpstr>
      <vt:lpstr>5.2 Equivalence of Expression</vt:lpstr>
      <vt:lpstr>5.2 Equivalence of Expression</vt:lpstr>
      <vt:lpstr>5.2 Equivalence of Expression</vt:lpstr>
      <vt:lpstr>5.2 Equivalence of Expression</vt:lpstr>
      <vt:lpstr>5.2 Equivalence of Expression</vt:lpstr>
      <vt:lpstr>5.2 Equivalence of Expression</vt:lpstr>
      <vt:lpstr>5.2 Equivalence of Expression</vt:lpstr>
      <vt:lpstr>5.2 Equivalence of Expression</vt:lpstr>
      <vt:lpstr>5.2 Equivalence of Expression</vt:lpstr>
      <vt:lpstr>5.2 Equivalence of Expression</vt:lpstr>
      <vt:lpstr>5.2 Equivalence of Expression</vt:lpstr>
      <vt:lpstr>5.2 Equivalence of Expression</vt:lpstr>
      <vt:lpstr>5.3 Query Cost Estimation</vt:lpstr>
      <vt:lpstr>5.3 Query Cost Estimation</vt:lpstr>
      <vt:lpstr>5.3 Query Cost Estimation</vt:lpstr>
      <vt:lpstr>5.3 Query Cost Estimation</vt:lpstr>
      <vt:lpstr>5.4 Query Optimization</vt:lpstr>
      <vt:lpstr>5.4 Query Optimization</vt:lpstr>
      <vt:lpstr>5.4 Query Optimization</vt:lpstr>
      <vt:lpstr>5.4 Query Optimization</vt:lpstr>
      <vt:lpstr>5.4 Query Optimization</vt:lpstr>
      <vt:lpstr>5.4 Query Optimization</vt:lpstr>
      <vt:lpstr>5.4 Query Optimization</vt:lpstr>
      <vt:lpstr>5.4 Query Optimization</vt:lpstr>
      <vt:lpstr>5.4 Query Optimization</vt:lpstr>
      <vt:lpstr>5.4 Query Optimization</vt:lpstr>
      <vt:lpstr>5.4 Query Optimization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Access Behavior and Impact Analysis on Education and Social Transformation in Dhangadhi Sub-Metropolitan City</dc:title>
  <dc:creator>Ravi Khadka</dc:creator>
  <cp:lastModifiedBy>Ravi Khadka</cp:lastModifiedBy>
  <cp:revision>873</cp:revision>
  <dcterms:created xsi:type="dcterms:W3CDTF">2017-09-13T07:21:00Z</dcterms:created>
  <dcterms:modified xsi:type="dcterms:W3CDTF">2025-06-22T15:00:27Z</dcterms:modified>
</cp:coreProperties>
</file>