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notesMasterIdLst>
    <p:notesMasterId r:id="rId46"/>
  </p:notesMasterIdLst>
  <p:sldIdLst>
    <p:sldId id="257" r:id="rId2"/>
    <p:sldId id="383" r:id="rId3"/>
    <p:sldId id="384" r:id="rId4"/>
    <p:sldId id="385" r:id="rId5"/>
    <p:sldId id="386" r:id="rId6"/>
    <p:sldId id="387" r:id="rId7"/>
    <p:sldId id="388" r:id="rId8"/>
    <p:sldId id="389" r:id="rId9"/>
    <p:sldId id="390" r:id="rId10"/>
    <p:sldId id="391" r:id="rId11"/>
    <p:sldId id="392" r:id="rId12"/>
    <p:sldId id="395" r:id="rId13"/>
    <p:sldId id="396" r:id="rId14"/>
    <p:sldId id="397" r:id="rId15"/>
    <p:sldId id="404" r:id="rId16"/>
    <p:sldId id="405" r:id="rId17"/>
    <p:sldId id="406" r:id="rId18"/>
    <p:sldId id="407" r:id="rId19"/>
    <p:sldId id="398" r:id="rId20"/>
    <p:sldId id="399" r:id="rId21"/>
    <p:sldId id="400" r:id="rId22"/>
    <p:sldId id="401" r:id="rId23"/>
    <p:sldId id="402" r:id="rId24"/>
    <p:sldId id="403" r:id="rId25"/>
    <p:sldId id="408" r:id="rId26"/>
    <p:sldId id="409" r:id="rId27"/>
    <p:sldId id="410" r:id="rId28"/>
    <p:sldId id="411" r:id="rId29"/>
    <p:sldId id="412" r:id="rId30"/>
    <p:sldId id="413" r:id="rId31"/>
    <p:sldId id="414" r:id="rId32"/>
    <p:sldId id="415" r:id="rId33"/>
    <p:sldId id="416" r:id="rId34"/>
    <p:sldId id="417" r:id="rId35"/>
    <p:sldId id="418" r:id="rId36"/>
    <p:sldId id="419" r:id="rId37"/>
    <p:sldId id="420" r:id="rId38"/>
    <p:sldId id="421" r:id="rId39"/>
    <p:sldId id="422" r:id="rId40"/>
    <p:sldId id="424" r:id="rId41"/>
    <p:sldId id="423" r:id="rId42"/>
    <p:sldId id="425" r:id="rId43"/>
    <p:sldId id="426" r:id="rId44"/>
    <p:sldId id="275"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p:scale>
          <a:sx n="70" d="100"/>
          <a:sy n="70" d="100"/>
        </p:scale>
        <p:origin x="-744"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2C73DF-4ACA-4A4E-BE24-698A41846534}" type="datetimeFigureOut">
              <a:rPr lang="en-US" smtClean="0"/>
              <a:t>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0F0832-C019-46EE-973A-B4AFD6309CA0}" type="slidenum">
              <a:rPr lang="en-US" smtClean="0"/>
              <a:t>‹#›</a:t>
            </a:fld>
            <a:endParaRPr lang="en-US"/>
          </a:p>
        </p:txBody>
      </p:sp>
    </p:spTree>
    <p:extLst>
      <p:ext uri="{BB962C8B-B14F-4D97-AF65-F5344CB8AC3E}">
        <p14:creationId xmlns:p14="http://schemas.microsoft.com/office/powerpoint/2010/main" val="2471397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1</a:t>
            </a:fld>
            <a:endParaRPr lang="en-US"/>
          </a:p>
        </p:txBody>
      </p:sp>
    </p:spTree>
    <p:extLst>
      <p:ext uri="{BB962C8B-B14F-4D97-AF65-F5344CB8AC3E}">
        <p14:creationId xmlns:p14="http://schemas.microsoft.com/office/powerpoint/2010/main" val="35507780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10</a:t>
            </a:fld>
            <a:endParaRPr lang="en-US"/>
          </a:p>
        </p:txBody>
      </p:sp>
    </p:spTree>
    <p:extLst>
      <p:ext uri="{BB962C8B-B14F-4D97-AF65-F5344CB8AC3E}">
        <p14:creationId xmlns:p14="http://schemas.microsoft.com/office/powerpoint/2010/main" val="31740514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11</a:t>
            </a:fld>
            <a:endParaRPr lang="en-US"/>
          </a:p>
        </p:txBody>
      </p:sp>
    </p:spTree>
    <p:extLst>
      <p:ext uri="{BB962C8B-B14F-4D97-AF65-F5344CB8AC3E}">
        <p14:creationId xmlns:p14="http://schemas.microsoft.com/office/powerpoint/2010/main" val="31740514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12</a:t>
            </a:fld>
            <a:endParaRPr lang="en-US"/>
          </a:p>
        </p:txBody>
      </p:sp>
    </p:spTree>
    <p:extLst>
      <p:ext uri="{BB962C8B-B14F-4D97-AF65-F5344CB8AC3E}">
        <p14:creationId xmlns:p14="http://schemas.microsoft.com/office/powerpoint/2010/main" val="31740514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13</a:t>
            </a:fld>
            <a:endParaRPr lang="en-US"/>
          </a:p>
        </p:txBody>
      </p:sp>
    </p:spTree>
    <p:extLst>
      <p:ext uri="{BB962C8B-B14F-4D97-AF65-F5344CB8AC3E}">
        <p14:creationId xmlns:p14="http://schemas.microsoft.com/office/powerpoint/2010/main" val="31740514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14</a:t>
            </a:fld>
            <a:endParaRPr lang="en-US"/>
          </a:p>
        </p:txBody>
      </p:sp>
    </p:spTree>
    <p:extLst>
      <p:ext uri="{BB962C8B-B14F-4D97-AF65-F5344CB8AC3E}">
        <p14:creationId xmlns:p14="http://schemas.microsoft.com/office/powerpoint/2010/main" val="31740514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15</a:t>
            </a:fld>
            <a:endParaRPr lang="en-US"/>
          </a:p>
        </p:txBody>
      </p:sp>
    </p:spTree>
    <p:extLst>
      <p:ext uri="{BB962C8B-B14F-4D97-AF65-F5344CB8AC3E}">
        <p14:creationId xmlns:p14="http://schemas.microsoft.com/office/powerpoint/2010/main" val="31740514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16</a:t>
            </a:fld>
            <a:endParaRPr lang="en-US"/>
          </a:p>
        </p:txBody>
      </p:sp>
    </p:spTree>
    <p:extLst>
      <p:ext uri="{BB962C8B-B14F-4D97-AF65-F5344CB8AC3E}">
        <p14:creationId xmlns:p14="http://schemas.microsoft.com/office/powerpoint/2010/main" val="31740514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17</a:t>
            </a:fld>
            <a:endParaRPr lang="en-US"/>
          </a:p>
        </p:txBody>
      </p:sp>
    </p:spTree>
    <p:extLst>
      <p:ext uri="{BB962C8B-B14F-4D97-AF65-F5344CB8AC3E}">
        <p14:creationId xmlns:p14="http://schemas.microsoft.com/office/powerpoint/2010/main" val="31740514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18</a:t>
            </a:fld>
            <a:endParaRPr lang="en-US"/>
          </a:p>
        </p:txBody>
      </p:sp>
    </p:spTree>
    <p:extLst>
      <p:ext uri="{BB962C8B-B14F-4D97-AF65-F5344CB8AC3E}">
        <p14:creationId xmlns:p14="http://schemas.microsoft.com/office/powerpoint/2010/main" val="31740514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19</a:t>
            </a:fld>
            <a:endParaRPr lang="en-US"/>
          </a:p>
        </p:txBody>
      </p:sp>
    </p:spTree>
    <p:extLst>
      <p:ext uri="{BB962C8B-B14F-4D97-AF65-F5344CB8AC3E}">
        <p14:creationId xmlns:p14="http://schemas.microsoft.com/office/powerpoint/2010/main" val="31740514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2</a:t>
            </a:fld>
            <a:endParaRPr lang="en-US"/>
          </a:p>
        </p:txBody>
      </p:sp>
    </p:spTree>
    <p:extLst>
      <p:ext uri="{BB962C8B-B14F-4D97-AF65-F5344CB8AC3E}">
        <p14:creationId xmlns:p14="http://schemas.microsoft.com/office/powerpoint/2010/main" val="31740514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20</a:t>
            </a:fld>
            <a:endParaRPr lang="en-US"/>
          </a:p>
        </p:txBody>
      </p:sp>
    </p:spTree>
    <p:extLst>
      <p:ext uri="{BB962C8B-B14F-4D97-AF65-F5344CB8AC3E}">
        <p14:creationId xmlns:p14="http://schemas.microsoft.com/office/powerpoint/2010/main" val="31740514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21</a:t>
            </a:fld>
            <a:endParaRPr lang="en-US"/>
          </a:p>
        </p:txBody>
      </p:sp>
    </p:spTree>
    <p:extLst>
      <p:ext uri="{BB962C8B-B14F-4D97-AF65-F5344CB8AC3E}">
        <p14:creationId xmlns:p14="http://schemas.microsoft.com/office/powerpoint/2010/main" val="31740514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22</a:t>
            </a:fld>
            <a:endParaRPr lang="en-US"/>
          </a:p>
        </p:txBody>
      </p:sp>
    </p:spTree>
    <p:extLst>
      <p:ext uri="{BB962C8B-B14F-4D97-AF65-F5344CB8AC3E}">
        <p14:creationId xmlns:p14="http://schemas.microsoft.com/office/powerpoint/2010/main" val="31740514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23</a:t>
            </a:fld>
            <a:endParaRPr lang="en-US"/>
          </a:p>
        </p:txBody>
      </p:sp>
    </p:spTree>
    <p:extLst>
      <p:ext uri="{BB962C8B-B14F-4D97-AF65-F5344CB8AC3E}">
        <p14:creationId xmlns:p14="http://schemas.microsoft.com/office/powerpoint/2010/main" val="31740514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24</a:t>
            </a:fld>
            <a:endParaRPr lang="en-US"/>
          </a:p>
        </p:txBody>
      </p:sp>
    </p:spTree>
    <p:extLst>
      <p:ext uri="{BB962C8B-B14F-4D97-AF65-F5344CB8AC3E}">
        <p14:creationId xmlns:p14="http://schemas.microsoft.com/office/powerpoint/2010/main" val="31740514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25</a:t>
            </a:fld>
            <a:endParaRPr lang="en-US"/>
          </a:p>
        </p:txBody>
      </p:sp>
    </p:spTree>
    <p:extLst>
      <p:ext uri="{BB962C8B-B14F-4D97-AF65-F5344CB8AC3E}">
        <p14:creationId xmlns:p14="http://schemas.microsoft.com/office/powerpoint/2010/main" val="317405144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26</a:t>
            </a:fld>
            <a:endParaRPr lang="en-US"/>
          </a:p>
        </p:txBody>
      </p:sp>
    </p:spTree>
    <p:extLst>
      <p:ext uri="{BB962C8B-B14F-4D97-AF65-F5344CB8AC3E}">
        <p14:creationId xmlns:p14="http://schemas.microsoft.com/office/powerpoint/2010/main" val="31740514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27</a:t>
            </a:fld>
            <a:endParaRPr lang="en-US"/>
          </a:p>
        </p:txBody>
      </p:sp>
    </p:spTree>
    <p:extLst>
      <p:ext uri="{BB962C8B-B14F-4D97-AF65-F5344CB8AC3E}">
        <p14:creationId xmlns:p14="http://schemas.microsoft.com/office/powerpoint/2010/main" val="31740514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28</a:t>
            </a:fld>
            <a:endParaRPr lang="en-US"/>
          </a:p>
        </p:txBody>
      </p:sp>
    </p:spTree>
    <p:extLst>
      <p:ext uri="{BB962C8B-B14F-4D97-AF65-F5344CB8AC3E}">
        <p14:creationId xmlns:p14="http://schemas.microsoft.com/office/powerpoint/2010/main" val="31740514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29</a:t>
            </a:fld>
            <a:endParaRPr lang="en-US"/>
          </a:p>
        </p:txBody>
      </p:sp>
    </p:spTree>
    <p:extLst>
      <p:ext uri="{BB962C8B-B14F-4D97-AF65-F5344CB8AC3E}">
        <p14:creationId xmlns:p14="http://schemas.microsoft.com/office/powerpoint/2010/main" val="31740514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3</a:t>
            </a:fld>
            <a:endParaRPr lang="en-US"/>
          </a:p>
        </p:txBody>
      </p:sp>
    </p:spTree>
    <p:extLst>
      <p:ext uri="{BB962C8B-B14F-4D97-AF65-F5344CB8AC3E}">
        <p14:creationId xmlns:p14="http://schemas.microsoft.com/office/powerpoint/2010/main" val="31740514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30</a:t>
            </a:fld>
            <a:endParaRPr lang="en-US"/>
          </a:p>
        </p:txBody>
      </p:sp>
    </p:spTree>
    <p:extLst>
      <p:ext uri="{BB962C8B-B14F-4D97-AF65-F5344CB8AC3E}">
        <p14:creationId xmlns:p14="http://schemas.microsoft.com/office/powerpoint/2010/main" val="31740514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31</a:t>
            </a:fld>
            <a:endParaRPr lang="en-US"/>
          </a:p>
        </p:txBody>
      </p:sp>
    </p:spTree>
    <p:extLst>
      <p:ext uri="{BB962C8B-B14F-4D97-AF65-F5344CB8AC3E}">
        <p14:creationId xmlns:p14="http://schemas.microsoft.com/office/powerpoint/2010/main" val="31740514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32</a:t>
            </a:fld>
            <a:endParaRPr lang="en-US"/>
          </a:p>
        </p:txBody>
      </p:sp>
    </p:spTree>
    <p:extLst>
      <p:ext uri="{BB962C8B-B14F-4D97-AF65-F5344CB8AC3E}">
        <p14:creationId xmlns:p14="http://schemas.microsoft.com/office/powerpoint/2010/main" val="31740514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33</a:t>
            </a:fld>
            <a:endParaRPr lang="en-US"/>
          </a:p>
        </p:txBody>
      </p:sp>
    </p:spTree>
    <p:extLst>
      <p:ext uri="{BB962C8B-B14F-4D97-AF65-F5344CB8AC3E}">
        <p14:creationId xmlns:p14="http://schemas.microsoft.com/office/powerpoint/2010/main" val="31740514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34</a:t>
            </a:fld>
            <a:endParaRPr lang="en-US"/>
          </a:p>
        </p:txBody>
      </p:sp>
    </p:spTree>
    <p:extLst>
      <p:ext uri="{BB962C8B-B14F-4D97-AF65-F5344CB8AC3E}">
        <p14:creationId xmlns:p14="http://schemas.microsoft.com/office/powerpoint/2010/main" val="31740514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35</a:t>
            </a:fld>
            <a:endParaRPr lang="en-US"/>
          </a:p>
        </p:txBody>
      </p:sp>
    </p:spTree>
    <p:extLst>
      <p:ext uri="{BB962C8B-B14F-4D97-AF65-F5344CB8AC3E}">
        <p14:creationId xmlns:p14="http://schemas.microsoft.com/office/powerpoint/2010/main" val="31740514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36</a:t>
            </a:fld>
            <a:endParaRPr lang="en-US"/>
          </a:p>
        </p:txBody>
      </p:sp>
    </p:spTree>
    <p:extLst>
      <p:ext uri="{BB962C8B-B14F-4D97-AF65-F5344CB8AC3E}">
        <p14:creationId xmlns:p14="http://schemas.microsoft.com/office/powerpoint/2010/main" val="31740514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37</a:t>
            </a:fld>
            <a:endParaRPr lang="en-US"/>
          </a:p>
        </p:txBody>
      </p:sp>
    </p:spTree>
    <p:extLst>
      <p:ext uri="{BB962C8B-B14F-4D97-AF65-F5344CB8AC3E}">
        <p14:creationId xmlns:p14="http://schemas.microsoft.com/office/powerpoint/2010/main" val="317405144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38</a:t>
            </a:fld>
            <a:endParaRPr lang="en-US"/>
          </a:p>
        </p:txBody>
      </p:sp>
    </p:spTree>
    <p:extLst>
      <p:ext uri="{BB962C8B-B14F-4D97-AF65-F5344CB8AC3E}">
        <p14:creationId xmlns:p14="http://schemas.microsoft.com/office/powerpoint/2010/main" val="317405144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39</a:t>
            </a:fld>
            <a:endParaRPr lang="en-US"/>
          </a:p>
        </p:txBody>
      </p:sp>
    </p:spTree>
    <p:extLst>
      <p:ext uri="{BB962C8B-B14F-4D97-AF65-F5344CB8AC3E}">
        <p14:creationId xmlns:p14="http://schemas.microsoft.com/office/powerpoint/2010/main" val="31740514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4</a:t>
            </a:fld>
            <a:endParaRPr lang="en-US"/>
          </a:p>
        </p:txBody>
      </p:sp>
    </p:spTree>
    <p:extLst>
      <p:ext uri="{BB962C8B-B14F-4D97-AF65-F5344CB8AC3E}">
        <p14:creationId xmlns:p14="http://schemas.microsoft.com/office/powerpoint/2010/main" val="317405144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40</a:t>
            </a:fld>
            <a:endParaRPr lang="en-US"/>
          </a:p>
        </p:txBody>
      </p:sp>
    </p:spTree>
    <p:extLst>
      <p:ext uri="{BB962C8B-B14F-4D97-AF65-F5344CB8AC3E}">
        <p14:creationId xmlns:p14="http://schemas.microsoft.com/office/powerpoint/2010/main" val="317405144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41</a:t>
            </a:fld>
            <a:endParaRPr lang="en-US"/>
          </a:p>
        </p:txBody>
      </p:sp>
    </p:spTree>
    <p:extLst>
      <p:ext uri="{BB962C8B-B14F-4D97-AF65-F5344CB8AC3E}">
        <p14:creationId xmlns:p14="http://schemas.microsoft.com/office/powerpoint/2010/main" val="317405144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42</a:t>
            </a:fld>
            <a:endParaRPr lang="en-US"/>
          </a:p>
        </p:txBody>
      </p:sp>
    </p:spTree>
    <p:extLst>
      <p:ext uri="{BB962C8B-B14F-4D97-AF65-F5344CB8AC3E}">
        <p14:creationId xmlns:p14="http://schemas.microsoft.com/office/powerpoint/2010/main" val="317405144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43</a:t>
            </a:fld>
            <a:endParaRPr lang="en-US"/>
          </a:p>
        </p:txBody>
      </p:sp>
    </p:spTree>
    <p:extLst>
      <p:ext uri="{BB962C8B-B14F-4D97-AF65-F5344CB8AC3E}">
        <p14:creationId xmlns:p14="http://schemas.microsoft.com/office/powerpoint/2010/main" val="317405144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44</a:t>
            </a:fld>
            <a:endParaRPr lang="en-US"/>
          </a:p>
        </p:txBody>
      </p:sp>
    </p:spTree>
    <p:extLst>
      <p:ext uri="{BB962C8B-B14F-4D97-AF65-F5344CB8AC3E}">
        <p14:creationId xmlns:p14="http://schemas.microsoft.com/office/powerpoint/2010/main" val="10250010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5</a:t>
            </a:fld>
            <a:endParaRPr lang="en-US"/>
          </a:p>
        </p:txBody>
      </p:sp>
    </p:spTree>
    <p:extLst>
      <p:ext uri="{BB962C8B-B14F-4D97-AF65-F5344CB8AC3E}">
        <p14:creationId xmlns:p14="http://schemas.microsoft.com/office/powerpoint/2010/main" val="31740514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6</a:t>
            </a:fld>
            <a:endParaRPr lang="en-US"/>
          </a:p>
        </p:txBody>
      </p:sp>
    </p:spTree>
    <p:extLst>
      <p:ext uri="{BB962C8B-B14F-4D97-AF65-F5344CB8AC3E}">
        <p14:creationId xmlns:p14="http://schemas.microsoft.com/office/powerpoint/2010/main" val="31740514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7</a:t>
            </a:fld>
            <a:endParaRPr lang="en-US"/>
          </a:p>
        </p:txBody>
      </p:sp>
    </p:spTree>
    <p:extLst>
      <p:ext uri="{BB962C8B-B14F-4D97-AF65-F5344CB8AC3E}">
        <p14:creationId xmlns:p14="http://schemas.microsoft.com/office/powerpoint/2010/main" val="31740514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8</a:t>
            </a:fld>
            <a:endParaRPr lang="en-US"/>
          </a:p>
        </p:txBody>
      </p:sp>
    </p:spTree>
    <p:extLst>
      <p:ext uri="{BB962C8B-B14F-4D97-AF65-F5344CB8AC3E}">
        <p14:creationId xmlns:p14="http://schemas.microsoft.com/office/powerpoint/2010/main" val="31740514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30F0832-C019-46EE-973A-B4AFD6309CA0}" type="slidenum">
              <a:rPr lang="en-US" smtClean="0"/>
              <a:t>9</a:t>
            </a:fld>
            <a:endParaRPr lang="en-US"/>
          </a:p>
        </p:txBody>
      </p:sp>
    </p:spTree>
    <p:extLst>
      <p:ext uri="{BB962C8B-B14F-4D97-AF65-F5344CB8AC3E}">
        <p14:creationId xmlns:p14="http://schemas.microsoft.com/office/powerpoint/2010/main" val="31740514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7"/>
            <a:ext cx="7766936" cy="1096899"/>
          </a:xfrm>
        </p:spPr>
        <p:txBody>
          <a:bodyPr anchor="t"/>
          <a:lstStyle>
            <a:lvl1pPr marL="0" indent="0" algn="r">
              <a:buNone/>
              <a:defRPr>
                <a:solidFill>
                  <a:schemeClr val="tx1">
                    <a:lumMod val="50000"/>
                    <a:lumOff val="50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74DD5E5-F825-4B33-AF67-A7F31E5A2821}" type="datetime1">
              <a:rPr lang="en-US" smtClean="0"/>
              <a:t>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16904-6FC9-413C-90D2-F791BBDFC2B7}" type="slidenum">
              <a:rPr lang="en-US" smtClean="0"/>
              <a:t>‹#›</a:t>
            </a:fld>
            <a:endParaRPr lang="en-US"/>
          </a:p>
        </p:txBody>
      </p:sp>
    </p:spTree>
    <p:extLst>
      <p:ext uri="{BB962C8B-B14F-4D97-AF65-F5344CB8AC3E}">
        <p14:creationId xmlns:p14="http://schemas.microsoft.com/office/powerpoint/2010/main" val="772834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BC2D58-99B7-4095-851E-63049442BAD8}" type="datetime1">
              <a:rPr lang="en-US" smtClean="0"/>
              <a:t>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16904-6FC9-413C-90D2-F791BBDFC2B7}" type="slidenum">
              <a:rPr lang="en-US" smtClean="0"/>
              <a:t>‹#›</a:t>
            </a:fld>
            <a:endParaRPr lang="en-US"/>
          </a:p>
        </p:txBody>
      </p:sp>
    </p:spTree>
    <p:extLst>
      <p:ext uri="{BB962C8B-B14F-4D97-AF65-F5344CB8AC3E}">
        <p14:creationId xmlns:p14="http://schemas.microsoft.com/office/powerpoint/2010/main" val="460474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5" y="609600"/>
            <a:ext cx="809413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8D284E-D999-40E1-8CDE-80A918580BC2}" type="datetime1">
              <a:rPr lang="en-US" smtClean="0"/>
              <a:t>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16904-6FC9-413C-90D2-F791BBDFC2B7}" type="slidenum">
              <a:rPr lang="en-US" smtClean="0"/>
              <a:t>‹#›</a:t>
            </a:fld>
            <a:endParaRPr lang="en-US"/>
          </a:p>
        </p:txBody>
      </p:sp>
      <p:sp>
        <p:nvSpPr>
          <p:cNvPr id="20" name="TextBox 19"/>
          <p:cNvSpPr txBox="1"/>
          <p:nvPr/>
        </p:nvSpPr>
        <p:spPr>
          <a:xfrm>
            <a:off x="541871"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sz="1800" dirty="0">
              <a:solidFill>
                <a:schemeClr val="accent1">
                  <a:lumMod val="60000"/>
                  <a:lumOff val="40000"/>
                </a:schemeClr>
              </a:solidFill>
              <a:latin typeface="Arial"/>
            </a:endParaRPr>
          </a:p>
        </p:txBody>
      </p:sp>
    </p:spTree>
    <p:extLst>
      <p:ext uri="{BB962C8B-B14F-4D97-AF65-F5344CB8AC3E}">
        <p14:creationId xmlns:p14="http://schemas.microsoft.com/office/powerpoint/2010/main" val="20333997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92C615-F352-46CA-997F-790F5C7AB59F}" type="datetime1">
              <a:rPr lang="en-US" smtClean="0"/>
              <a:t>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16904-6FC9-413C-90D2-F791BBDFC2B7}" type="slidenum">
              <a:rPr lang="en-US" smtClean="0"/>
              <a:t>‹#›</a:t>
            </a:fld>
            <a:endParaRPr lang="en-US"/>
          </a:p>
        </p:txBody>
      </p:sp>
    </p:spTree>
    <p:extLst>
      <p:ext uri="{BB962C8B-B14F-4D97-AF65-F5344CB8AC3E}">
        <p14:creationId xmlns:p14="http://schemas.microsoft.com/office/powerpoint/2010/main" val="15253678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5" y="609600"/>
            <a:ext cx="809413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9F8DF6-B2D7-4891-924E-F205B4F4C5B0}" type="datetime1">
              <a:rPr lang="en-US" smtClean="0"/>
              <a:t>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16904-6FC9-413C-90D2-F791BBDFC2B7}" type="slidenum">
              <a:rPr lang="en-US" smtClean="0"/>
              <a:t>‹#›</a:t>
            </a:fld>
            <a:endParaRPr lang="en-US"/>
          </a:p>
        </p:txBody>
      </p:sp>
      <p:sp>
        <p:nvSpPr>
          <p:cNvPr id="24" name="TextBox 23"/>
          <p:cNvSpPr txBox="1"/>
          <p:nvPr/>
        </p:nvSpPr>
        <p:spPr>
          <a:xfrm>
            <a:off x="541871"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64502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C9D3E9-44D4-4A6E-8282-3CFF4443A4B7}" type="datetime1">
              <a:rPr lang="en-US" smtClean="0"/>
              <a:t>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16904-6FC9-413C-90D2-F791BBDFC2B7}" type="slidenum">
              <a:rPr lang="en-US" smtClean="0"/>
              <a:t>‹#›</a:t>
            </a:fld>
            <a:endParaRPr lang="en-US"/>
          </a:p>
        </p:txBody>
      </p:sp>
    </p:spTree>
    <p:extLst>
      <p:ext uri="{BB962C8B-B14F-4D97-AF65-F5344CB8AC3E}">
        <p14:creationId xmlns:p14="http://schemas.microsoft.com/office/powerpoint/2010/main" val="14135213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637C3A-3E20-4D7B-93C7-DC2476BB2AB9}" type="datetime1">
              <a:rPr lang="en-US" smtClean="0"/>
              <a:t>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16904-6FC9-413C-90D2-F791BBDFC2B7}" type="slidenum">
              <a:rPr lang="en-US" smtClean="0"/>
              <a:t>‹#›</a:t>
            </a:fld>
            <a:endParaRPr lang="en-US"/>
          </a:p>
        </p:txBody>
      </p:sp>
    </p:spTree>
    <p:extLst>
      <p:ext uri="{BB962C8B-B14F-4D97-AF65-F5344CB8AC3E}">
        <p14:creationId xmlns:p14="http://schemas.microsoft.com/office/powerpoint/2010/main" val="1239343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5" y="609603"/>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7" y="609600"/>
            <a:ext cx="7060151"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1BB382-714F-487B-894A-7320A737CBE1}" type="datetime1">
              <a:rPr lang="en-US" smtClean="0"/>
              <a:t>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16904-6FC9-413C-90D2-F791BBDFC2B7}" type="slidenum">
              <a:rPr lang="en-US" smtClean="0"/>
              <a:t>‹#›</a:t>
            </a:fld>
            <a:endParaRPr lang="en-US"/>
          </a:p>
        </p:txBody>
      </p:sp>
    </p:spTree>
    <p:extLst>
      <p:ext uri="{BB962C8B-B14F-4D97-AF65-F5344CB8AC3E}">
        <p14:creationId xmlns:p14="http://schemas.microsoft.com/office/powerpoint/2010/main" val="3197136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B0A645-7812-465D-BB5E-A8CA1F1DB31F}" type="datetime1">
              <a:rPr lang="en-US" smtClean="0"/>
              <a:t>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16904-6FC9-413C-90D2-F791BBDFC2B7}" type="slidenum">
              <a:rPr lang="en-US" smtClean="0"/>
              <a:t>‹#›</a:t>
            </a:fld>
            <a:endParaRPr lang="en-US"/>
          </a:p>
        </p:txBody>
      </p:sp>
    </p:spTree>
    <p:extLst>
      <p:ext uri="{BB962C8B-B14F-4D97-AF65-F5344CB8AC3E}">
        <p14:creationId xmlns:p14="http://schemas.microsoft.com/office/powerpoint/2010/main" val="1291638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71"/>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CDDB56-25F5-4763-9EA5-68F834D6E811}" type="datetime1">
              <a:rPr lang="en-US" smtClean="0"/>
              <a:t>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716904-6FC9-413C-90D2-F791BBDFC2B7}" type="slidenum">
              <a:rPr lang="en-US" smtClean="0"/>
              <a:t>‹#›</a:t>
            </a:fld>
            <a:endParaRPr lang="en-US"/>
          </a:p>
        </p:txBody>
      </p:sp>
    </p:spTree>
    <p:extLst>
      <p:ext uri="{BB962C8B-B14F-4D97-AF65-F5344CB8AC3E}">
        <p14:creationId xmlns:p14="http://schemas.microsoft.com/office/powerpoint/2010/main" val="3675387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6"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69" y="2160590"/>
            <a:ext cx="4184035"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3B901DB-480A-4D75-AD69-F9ABD9C9ECEB}" type="datetime1">
              <a:rPr lang="en-US" smtClean="0"/>
              <a:t>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716904-6FC9-413C-90D2-F791BBDFC2B7}" type="slidenum">
              <a:rPr lang="en-US" smtClean="0"/>
              <a:t>‹#›</a:t>
            </a:fld>
            <a:endParaRPr lang="en-US"/>
          </a:p>
        </p:txBody>
      </p:sp>
    </p:spTree>
    <p:extLst>
      <p:ext uri="{BB962C8B-B14F-4D97-AF65-F5344CB8AC3E}">
        <p14:creationId xmlns:p14="http://schemas.microsoft.com/office/powerpoint/2010/main" val="1445284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7" y="2160983"/>
            <a:ext cx="4185623" cy="576262"/>
          </a:xfrm>
        </p:spPr>
        <p:txBody>
          <a:bodyPr anchor="b">
            <a:noAutofit/>
          </a:bodyPr>
          <a:lstStyle>
            <a:lvl1pPr marL="0" indent="0">
              <a:buNone/>
              <a:defRPr sz="2400" b="0"/>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7" y="2737249"/>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4" y="2160983"/>
            <a:ext cx="4185619" cy="576262"/>
          </a:xfrm>
        </p:spPr>
        <p:txBody>
          <a:bodyPr anchor="b">
            <a:noAutofit/>
          </a:bodyPr>
          <a:lstStyle>
            <a:lvl1pPr marL="0" indent="0">
              <a:buNone/>
              <a:defRPr sz="2400" b="0"/>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6" y="2737249"/>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82B31EA-9561-4FDF-BCE1-CAE98AD0C4D5}" type="datetime1">
              <a:rPr lang="en-US" smtClean="0"/>
              <a:t>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716904-6FC9-413C-90D2-F791BBDFC2B7}" type="slidenum">
              <a:rPr lang="en-US" smtClean="0"/>
              <a:t>‹#›</a:t>
            </a:fld>
            <a:endParaRPr lang="en-US"/>
          </a:p>
        </p:txBody>
      </p:sp>
    </p:spTree>
    <p:extLst>
      <p:ext uri="{BB962C8B-B14F-4D97-AF65-F5344CB8AC3E}">
        <p14:creationId xmlns:p14="http://schemas.microsoft.com/office/powerpoint/2010/main" val="65533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08B6BF-29BB-4022-8B48-CF48B5627A0E}" type="datetime1">
              <a:rPr lang="en-US" smtClean="0"/>
              <a:t>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716904-6FC9-413C-90D2-F791BBDFC2B7}" type="slidenum">
              <a:rPr lang="en-US" smtClean="0"/>
              <a:t>‹#›</a:t>
            </a:fld>
            <a:endParaRPr lang="en-US"/>
          </a:p>
        </p:txBody>
      </p:sp>
    </p:spTree>
    <p:extLst>
      <p:ext uri="{BB962C8B-B14F-4D97-AF65-F5344CB8AC3E}">
        <p14:creationId xmlns:p14="http://schemas.microsoft.com/office/powerpoint/2010/main" val="31231791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6E9B8A-9C1C-47BE-9A52-00A57195BE87}" type="datetime1">
              <a:rPr lang="en-US" smtClean="0"/>
              <a:t>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716904-6FC9-413C-90D2-F791BBDFC2B7}" type="slidenum">
              <a:rPr lang="en-US" smtClean="0"/>
              <a:t>‹#›</a:t>
            </a:fld>
            <a:endParaRPr lang="en-US"/>
          </a:p>
        </p:txBody>
      </p:sp>
    </p:spTree>
    <p:extLst>
      <p:ext uri="{BB962C8B-B14F-4D97-AF65-F5344CB8AC3E}">
        <p14:creationId xmlns:p14="http://schemas.microsoft.com/office/powerpoint/2010/main" val="2998442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3" y="514928"/>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5" y="2777069"/>
            <a:ext cx="3854528" cy="2584449"/>
          </a:xfrm>
        </p:spPr>
        <p:txBody>
          <a:bodyPr>
            <a:normAutofit/>
          </a:bodyPr>
          <a:lstStyle>
            <a:lvl1pPr marL="0" indent="0">
              <a:buNone/>
              <a:defRPr sz="1400"/>
            </a:lvl1pPr>
            <a:lvl2pPr marL="457051" indent="0">
              <a:buNone/>
              <a:defRPr sz="1400"/>
            </a:lvl2pPr>
            <a:lvl3pPr marL="914104" indent="0">
              <a:buNone/>
              <a:defRPr sz="1200"/>
            </a:lvl3pPr>
            <a:lvl4pPr marL="1371155" indent="0">
              <a:buNone/>
              <a:defRPr sz="1000"/>
            </a:lvl4pPr>
            <a:lvl5pPr marL="1828205" indent="0">
              <a:buNone/>
              <a:defRPr sz="1000"/>
            </a:lvl5pPr>
            <a:lvl6pPr marL="2285258" indent="0">
              <a:buNone/>
              <a:defRPr sz="1000"/>
            </a:lvl6pPr>
            <a:lvl7pPr marL="2742309" indent="0">
              <a:buNone/>
              <a:defRPr sz="1000"/>
            </a:lvl7pPr>
            <a:lvl8pPr marL="3199360" indent="0">
              <a:buNone/>
              <a:defRPr sz="1000"/>
            </a:lvl8pPr>
            <a:lvl9pPr marL="3656411"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4F453E-3D4D-464A-831F-EB23A5A42A12}" type="datetime1">
              <a:rPr lang="en-US" smtClean="0"/>
              <a:t>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716904-6FC9-413C-90D2-F791BBDFC2B7}" type="slidenum">
              <a:rPr lang="en-US" smtClean="0"/>
              <a:t>‹#›</a:t>
            </a:fld>
            <a:endParaRPr lang="en-US"/>
          </a:p>
        </p:txBody>
      </p:sp>
    </p:spTree>
    <p:extLst>
      <p:ext uri="{BB962C8B-B14F-4D97-AF65-F5344CB8AC3E}">
        <p14:creationId xmlns:p14="http://schemas.microsoft.com/office/powerpoint/2010/main" val="4221830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6"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5" y="609600"/>
            <a:ext cx="8596668" cy="3845718"/>
          </a:xfrm>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6" y="5367338"/>
            <a:ext cx="8596667" cy="674024"/>
          </a:xfrm>
        </p:spPr>
        <p:txBody>
          <a:bodyPr>
            <a:normAutofit/>
          </a:bodyPr>
          <a:lstStyle>
            <a:lvl1pPr marL="0" indent="0">
              <a:buNone/>
              <a:defRPr sz="12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B9743A-56F0-4312-8259-E51533341499}" type="datetime1">
              <a:rPr lang="en-US" smtClean="0"/>
              <a:t>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716904-6FC9-413C-90D2-F791BBDFC2B7}" type="slidenum">
              <a:rPr lang="en-US" smtClean="0"/>
              <a:t>‹#›</a:t>
            </a:fld>
            <a:endParaRPr lang="en-US"/>
          </a:p>
        </p:txBody>
      </p:sp>
    </p:spTree>
    <p:extLst>
      <p:ext uri="{BB962C8B-B14F-4D97-AF65-F5344CB8AC3E}">
        <p14:creationId xmlns:p14="http://schemas.microsoft.com/office/powerpoint/2010/main" val="4271604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5"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5" y="2160590"/>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6"/>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590269F-6FC2-45F3-9E5C-EE0DAD7DBF51}" type="datetime1">
              <a:rPr lang="en-US" smtClean="0"/>
              <a:t>1/2/2024</a:t>
            </a:fld>
            <a:endParaRPr lang="en-US"/>
          </a:p>
        </p:txBody>
      </p:sp>
      <p:sp>
        <p:nvSpPr>
          <p:cNvPr id="5" name="Footer Placeholder 4"/>
          <p:cNvSpPr>
            <a:spLocks noGrp="1"/>
          </p:cNvSpPr>
          <p:nvPr>
            <p:ph type="ftr" sz="quarter" idx="3"/>
          </p:nvPr>
        </p:nvSpPr>
        <p:spPr>
          <a:xfrm>
            <a:off x="677335" y="6041366"/>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5" y="6041366"/>
            <a:ext cx="683339" cy="365125"/>
          </a:xfrm>
          <a:prstGeom prst="rect">
            <a:avLst/>
          </a:prstGeom>
        </p:spPr>
        <p:txBody>
          <a:bodyPr vert="horz" lIns="91440" tIns="45720" rIns="91440" bIns="45720" rtlCol="0" anchor="ctr"/>
          <a:lstStyle>
            <a:lvl1pPr algn="r">
              <a:defRPr sz="900">
                <a:solidFill>
                  <a:schemeClr val="accent1"/>
                </a:solidFill>
              </a:defRPr>
            </a:lvl1pPr>
          </a:lstStyle>
          <a:p>
            <a:fld id="{08716904-6FC9-413C-90D2-F791BBDFC2B7}" type="slidenum">
              <a:rPr lang="en-US" smtClean="0"/>
              <a:t>‹#›</a:t>
            </a:fld>
            <a:endParaRPr lang="en-US"/>
          </a:p>
        </p:txBody>
      </p:sp>
    </p:spTree>
    <p:extLst>
      <p:ext uri="{BB962C8B-B14F-4D97-AF65-F5344CB8AC3E}">
        <p14:creationId xmlns:p14="http://schemas.microsoft.com/office/powerpoint/2010/main" val="2197407594"/>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 id="2147483725" r:id="rId14"/>
    <p:sldLayoutId id="2147483726" r:id="rId15"/>
    <p:sldLayoutId id="2147483727" r:id="rId16"/>
  </p:sldLayoutIdLst>
  <p:hf sldNum="0" hdr="0" ftr="0" dt="0"/>
  <p:txStyles>
    <p:titleStyle>
      <a:lvl1pPr algn="l" defTabSz="457189"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891" indent="-342891" algn="l" defTabSz="457189"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32" indent="-285744" algn="l" defTabSz="457189"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2971" indent="-228594" algn="l" defTabSz="457189"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160"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349"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537"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726"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8914"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103" indent="-228594" algn="l" defTabSz="457189"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357622"/>
            <a:ext cx="8094254" cy="554538"/>
          </a:xfrm>
        </p:spPr>
        <p:style>
          <a:lnRef idx="1">
            <a:schemeClr val="accent1"/>
          </a:lnRef>
          <a:fillRef idx="3">
            <a:schemeClr val="accent1"/>
          </a:fillRef>
          <a:effectRef idx="2">
            <a:schemeClr val="accent1"/>
          </a:effectRef>
          <a:fontRef idx="minor">
            <a:schemeClr val="lt1"/>
          </a:fontRef>
        </p:style>
        <p:txBody>
          <a:bodyPr/>
          <a:lstStyle/>
          <a:p>
            <a:pPr algn="l"/>
            <a:r>
              <a:rPr lang="en-US" sz="2800" dirty="0" smtClean="0">
                <a:solidFill>
                  <a:schemeClr val="bg1"/>
                </a:solidFill>
              </a:rPr>
              <a:t>Chapter 5 Security</a:t>
            </a:r>
            <a:endParaRPr lang="en-US" sz="2800" dirty="0">
              <a:solidFill>
                <a:schemeClr val="bg1"/>
              </a:solidFill>
            </a:endParaRPr>
          </a:p>
        </p:txBody>
      </p:sp>
      <p:sp>
        <p:nvSpPr>
          <p:cNvPr id="3" name="Subtitle 2"/>
          <p:cNvSpPr>
            <a:spLocks noGrp="1"/>
          </p:cNvSpPr>
          <p:nvPr>
            <p:ph type="subTitle" idx="1"/>
          </p:nvPr>
        </p:nvSpPr>
        <p:spPr>
          <a:xfrm>
            <a:off x="1281567" y="1139688"/>
            <a:ext cx="8094254" cy="4929808"/>
          </a:xfrm>
        </p:spPr>
        <p:txBody>
          <a:bodyPr>
            <a:normAutofit/>
          </a:bodyPr>
          <a:lstStyle/>
          <a:p>
            <a:pPr algn="l">
              <a:buClr>
                <a:schemeClr val="tx1"/>
              </a:buClr>
              <a:buSzPct val="71000"/>
            </a:pPr>
            <a:r>
              <a:rPr lang="en-US" sz="2800" dirty="0" smtClean="0">
                <a:solidFill>
                  <a:schemeClr val="tx1"/>
                </a:solidFill>
              </a:rPr>
              <a:t>5.1 </a:t>
            </a:r>
            <a:r>
              <a:rPr lang="en-US" sz="2800" dirty="0" smtClean="0">
                <a:solidFill>
                  <a:schemeClr val="tx1"/>
                </a:solidFill>
              </a:rPr>
              <a:t>Database Security</a:t>
            </a:r>
          </a:p>
          <a:p>
            <a:pPr algn="l">
              <a:buClr>
                <a:schemeClr val="tx1"/>
              </a:buClr>
              <a:buSzPct val="71000"/>
            </a:pPr>
            <a:r>
              <a:rPr lang="en-US" sz="2800" dirty="0" smtClean="0">
                <a:solidFill>
                  <a:schemeClr val="tx1"/>
                </a:solidFill>
              </a:rPr>
              <a:t>5.2 </a:t>
            </a:r>
            <a:r>
              <a:rPr lang="en-US" sz="2800" dirty="0" smtClean="0">
                <a:solidFill>
                  <a:schemeClr val="tx1"/>
                </a:solidFill>
              </a:rPr>
              <a:t>Need of Security</a:t>
            </a:r>
          </a:p>
          <a:p>
            <a:pPr algn="l">
              <a:buClr>
                <a:schemeClr val="tx1"/>
              </a:buClr>
              <a:buSzPct val="71000"/>
            </a:pPr>
            <a:r>
              <a:rPr lang="en-US" sz="2800" dirty="0" smtClean="0">
                <a:solidFill>
                  <a:schemeClr val="tx1"/>
                </a:solidFill>
              </a:rPr>
              <a:t>5.3 </a:t>
            </a:r>
            <a:r>
              <a:rPr lang="en-US" sz="2800" dirty="0" smtClean="0">
                <a:solidFill>
                  <a:schemeClr val="tx1"/>
                </a:solidFill>
              </a:rPr>
              <a:t>Security and integrity violation</a:t>
            </a:r>
          </a:p>
          <a:p>
            <a:pPr algn="l">
              <a:buClr>
                <a:schemeClr val="tx1"/>
              </a:buClr>
              <a:buSzPct val="71000"/>
            </a:pPr>
            <a:r>
              <a:rPr lang="en-US" sz="2800" dirty="0" smtClean="0">
                <a:solidFill>
                  <a:schemeClr val="tx1"/>
                </a:solidFill>
              </a:rPr>
              <a:t>5.4 </a:t>
            </a:r>
            <a:r>
              <a:rPr lang="en-US" sz="2800" dirty="0" smtClean="0">
                <a:solidFill>
                  <a:schemeClr val="tx1"/>
                </a:solidFill>
              </a:rPr>
              <a:t>Access control</a:t>
            </a:r>
          </a:p>
          <a:p>
            <a:pPr algn="l">
              <a:buClr>
                <a:schemeClr val="tx1"/>
              </a:buClr>
              <a:buSzPct val="71000"/>
            </a:pPr>
            <a:r>
              <a:rPr lang="en-US" sz="2800" dirty="0" smtClean="0">
                <a:solidFill>
                  <a:schemeClr val="tx1"/>
                </a:solidFill>
              </a:rPr>
              <a:t>5.5 </a:t>
            </a:r>
            <a:r>
              <a:rPr lang="en-US" sz="2800" dirty="0" smtClean="0">
                <a:solidFill>
                  <a:schemeClr val="tx1"/>
                </a:solidFill>
              </a:rPr>
              <a:t>Authorization</a:t>
            </a:r>
          </a:p>
          <a:p>
            <a:pPr algn="l">
              <a:buClr>
                <a:schemeClr val="tx1"/>
              </a:buClr>
              <a:buSzPct val="71000"/>
            </a:pPr>
            <a:r>
              <a:rPr lang="en-US" sz="2800" dirty="0" smtClean="0">
                <a:solidFill>
                  <a:schemeClr val="tx1"/>
                </a:solidFill>
              </a:rPr>
              <a:t>5.5 </a:t>
            </a:r>
            <a:r>
              <a:rPr lang="en-US" sz="2800" dirty="0" smtClean="0">
                <a:solidFill>
                  <a:schemeClr val="tx1"/>
                </a:solidFill>
              </a:rPr>
              <a:t>Security and Views</a:t>
            </a:r>
          </a:p>
          <a:p>
            <a:pPr algn="l">
              <a:buClr>
                <a:schemeClr val="tx1"/>
              </a:buClr>
              <a:buSzPct val="71000"/>
            </a:pPr>
            <a:r>
              <a:rPr lang="en-US" sz="2800" dirty="0" smtClean="0">
                <a:solidFill>
                  <a:schemeClr val="tx1"/>
                </a:solidFill>
              </a:rPr>
              <a:t>5.7 </a:t>
            </a:r>
            <a:r>
              <a:rPr lang="en-US" sz="2800" dirty="0" smtClean="0">
                <a:solidFill>
                  <a:schemeClr val="tx1"/>
                </a:solidFill>
              </a:rPr>
              <a:t>Encryption and Decryption</a:t>
            </a:r>
            <a:endParaRPr lang="en-US" sz="2800" dirty="0">
              <a:solidFill>
                <a:schemeClr val="tx1"/>
              </a:solidFill>
            </a:endParaRPr>
          </a:p>
          <a:p>
            <a:pPr algn="l">
              <a:buClr>
                <a:schemeClr val="tx1"/>
              </a:buClr>
              <a:buSzPct val="71000"/>
            </a:pPr>
            <a:endParaRPr lang="en-US" sz="2800" dirty="0">
              <a:solidFill>
                <a:schemeClr val="tx1"/>
              </a:solidFill>
            </a:endParaRPr>
          </a:p>
          <a:p>
            <a:pPr algn="l">
              <a:buClr>
                <a:schemeClr val="tx1"/>
              </a:buClr>
              <a:buSzPct val="71000"/>
            </a:pPr>
            <a:endParaRPr lang="en-US" sz="2800" dirty="0">
              <a:solidFill>
                <a:schemeClr val="tx1"/>
              </a:solidFill>
            </a:endParaRPr>
          </a:p>
        </p:txBody>
      </p:sp>
    </p:spTree>
    <p:extLst>
      <p:ext uri="{BB962C8B-B14F-4D97-AF65-F5344CB8AC3E}">
        <p14:creationId xmlns:p14="http://schemas.microsoft.com/office/powerpoint/2010/main" val="28190787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smtClean="0">
                <a:solidFill>
                  <a:schemeClr val="bg1"/>
                </a:solidFill>
              </a:rPr>
              <a:t>5.2 </a:t>
            </a:r>
            <a:r>
              <a:rPr lang="en-US" sz="2800" dirty="0" smtClean="0">
                <a:solidFill>
                  <a:schemeClr val="bg1"/>
                </a:solidFill>
              </a:rPr>
              <a:t>Need of Database Security</a:t>
            </a:r>
            <a:endParaRPr lang="en-US" sz="2800" dirty="0">
              <a:solidFill>
                <a:schemeClr val="bg1"/>
              </a:solidFill>
            </a:endParaRPr>
          </a:p>
        </p:txBody>
      </p:sp>
      <p:sp>
        <p:nvSpPr>
          <p:cNvPr id="3" name="Subtitle 2"/>
          <p:cNvSpPr>
            <a:spLocks noGrp="1"/>
          </p:cNvSpPr>
          <p:nvPr>
            <p:ph type="subTitle" idx="1"/>
          </p:nvPr>
        </p:nvSpPr>
        <p:spPr>
          <a:xfrm>
            <a:off x="1281567" y="1139687"/>
            <a:ext cx="8094254" cy="4990657"/>
          </a:xfrm>
        </p:spPr>
        <p:txBody>
          <a:bodyPr>
            <a:normAutofit/>
          </a:bodyPr>
          <a:lstStyle/>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itchFamily="18" charset="0"/>
                <a:cs typeface="Times New Roman" pitchFamily="18" charset="0"/>
              </a:rPr>
              <a:t>How much harm a data breach inflicts on your enterprise depends on a number of consequences or factors</a:t>
            </a:r>
            <a:r>
              <a:rPr lang="en-US" sz="2800" dirty="0" smtClean="0">
                <a:solidFill>
                  <a:schemeClr val="tx1"/>
                </a:solidFill>
                <a:latin typeface="Times New Roman" pitchFamily="18" charset="0"/>
                <a:cs typeface="Times New Roman" pitchFamily="18" charset="0"/>
              </a:rPr>
              <a:t>:</a:t>
            </a:r>
          </a:p>
          <a:p>
            <a:pPr marL="914389" lvl="1" indent="-457200" algn="just">
              <a:buClr>
                <a:schemeClr val="tx1"/>
              </a:buClr>
              <a:buSzPct val="71000"/>
              <a:buFont typeface="Wingdings" panose="05000000000000000000" pitchFamily="2" charset="2"/>
              <a:buChar char="v"/>
            </a:pPr>
            <a:r>
              <a:rPr lang="en-US" sz="2400" b="1" dirty="0">
                <a:solidFill>
                  <a:schemeClr val="tx1"/>
                </a:solidFill>
                <a:latin typeface="Times New Roman" pitchFamily="18" charset="0"/>
                <a:cs typeface="Times New Roman" pitchFamily="18" charset="0"/>
              </a:rPr>
              <a:t>Compromised intellectual property: </a:t>
            </a:r>
            <a:r>
              <a:rPr lang="en-US" sz="2400" dirty="0">
                <a:solidFill>
                  <a:schemeClr val="tx1"/>
                </a:solidFill>
                <a:latin typeface="Times New Roman" pitchFamily="18" charset="0"/>
                <a:cs typeface="Times New Roman" pitchFamily="18" charset="0"/>
              </a:rPr>
              <a:t>Your intellectual property—trade secrets, inventions, proprietary practices—may be critical to your ability to maintain a competitive advantage in your market. If that intellectual property is stolen or exposed, your competitive advantage may be difficult or impossible to maintain or recover.</a:t>
            </a:r>
          </a:p>
        </p:txBody>
      </p:sp>
    </p:spTree>
    <p:extLst>
      <p:ext uri="{BB962C8B-B14F-4D97-AF65-F5344CB8AC3E}">
        <p14:creationId xmlns:p14="http://schemas.microsoft.com/office/powerpoint/2010/main" val="33213048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smtClean="0">
                <a:solidFill>
                  <a:schemeClr val="bg1"/>
                </a:solidFill>
              </a:rPr>
              <a:t>5.2 </a:t>
            </a:r>
            <a:r>
              <a:rPr lang="en-US" sz="2800" dirty="0" smtClean="0">
                <a:solidFill>
                  <a:schemeClr val="bg1"/>
                </a:solidFill>
              </a:rPr>
              <a:t>Need of Database Security</a:t>
            </a:r>
            <a:endParaRPr lang="en-US" sz="2800" dirty="0">
              <a:solidFill>
                <a:schemeClr val="bg1"/>
              </a:solidFill>
            </a:endParaRPr>
          </a:p>
        </p:txBody>
      </p:sp>
      <p:sp>
        <p:nvSpPr>
          <p:cNvPr id="3" name="Subtitle 2"/>
          <p:cNvSpPr>
            <a:spLocks noGrp="1"/>
          </p:cNvSpPr>
          <p:nvPr>
            <p:ph type="subTitle" idx="1"/>
          </p:nvPr>
        </p:nvSpPr>
        <p:spPr>
          <a:xfrm>
            <a:off x="1281567" y="1139687"/>
            <a:ext cx="8094254" cy="4990657"/>
          </a:xfrm>
        </p:spPr>
        <p:txBody>
          <a:bodyPr>
            <a:normAutofit/>
          </a:bodyPr>
          <a:lstStyle/>
          <a:p>
            <a:pPr marL="914389" lvl="1" indent="-457200" algn="just">
              <a:buClr>
                <a:schemeClr val="tx1"/>
              </a:buClr>
              <a:buSzPct val="71000"/>
              <a:buFont typeface="Wingdings" panose="05000000000000000000" pitchFamily="2" charset="2"/>
              <a:buChar char="v"/>
            </a:pPr>
            <a:r>
              <a:rPr lang="en-US" sz="2400" b="1" dirty="0" smtClean="0">
                <a:solidFill>
                  <a:schemeClr val="tx1"/>
                </a:solidFill>
                <a:latin typeface="Times New Roman" pitchFamily="18" charset="0"/>
                <a:cs typeface="Times New Roman" pitchFamily="18" charset="0"/>
              </a:rPr>
              <a:t>Damage </a:t>
            </a:r>
            <a:r>
              <a:rPr lang="en-US" sz="2400" b="1" dirty="0">
                <a:solidFill>
                  <a:schemeClr val="tx1"/>
                </a:solidFill>
                <a:latin typeface="Times New Roman" pitchFamily="18" charset="0"/>
                <a:cs typeface="Times New Roman" pitchFamily="18" charset="0"/>
              </a:rPr>
              <a:t>to brand reputation: </a:t>
            </a:r>
            <a:r>
              <a:rPr lang="en-US" sz="2400" dirty="0">
                <a:solidFill>
                  <a:schemeClr val="tx1"/>
                </a:solidFill>
                <a:latin typeface="Times New Roman" pitchFamily="18" charset="0"/>
                <a:cs typeface="Times New Roman" pitchFamily="18" charset="0"/>
              </a:rPr>
              <a:t>Customers or partners may be unwilling to buy your products or services (or do business with your company) if they don’t feel they can trust you to protect your data or theirs</a:t>
            </a:r>
            <a:r>
              <a:rPr lang="en-US" sz="2400" dirty="0" smtClean="0">
                <a:solidFill>
                  <a:schemeClr val="tx1"/>
                </a:solidFill>
                <a:latin typeface="Times New Roman" pitchFamily="18" charset="0"/>
                <a:cs typeface="Times New Roman" pitchFamily="18" charset="0"/>
              </a:rPr>
              <a:t>.</a:t>
            </a:r>
            <a:endParaRPr lang="en-US" sz="2400" b="1" dirty="0">
              <a:solidFill>
                <a:schemeClr val="tx1"/>
              </a:solidFill>
              <a:latin typeface="Times New Roman" pitchFamily="18" charset="0"/>
              <a:cs typeface="Times New Roman" pitchFamily="18" charset="0"/>
            </a:endParaRPr>
          </a:p>
          <a:p>
            <a:pPr marL="914389" lvl="1" indent="-457200" algn="just">
              <a:buClr>
                <a:schemeClr val="tx1"/>
              </a:buClr>
              <a:buSzPct val="71000"/>
              <a:buFont typeface="Wingdings" panose="05000000000000000000" pitchFamily="2" charset="2"/>
              <a:buChar char="v"/>
            </a:pPr>
            <a:r>
              <a:rPr lang="en-US" sz="2400" b="1" dirty="0">
                <a:solidFill>
                  <a:schemeClr val="tx1"/>
                </a:solidFill>
                <a:latin typeface="Times New Roman" pitchFamily="18" charset="0"/>
                <a:cs typeface="Times New Roman" pitchFamily="18" charset="0"/>
              </a:rPr>
              <a:t>Business continuity (or lack thereof): </a:t>
            </a:r>
            <a:r>
              <a:rPr lang="en-US" sz="2400" dirty="0">
                <a:solidFill>
                  <a:schemeClr val="tx1"/>
                </a:solidFill>
                <a:latin typeface="Times New Roman" pitchFamily="18" charset="0"/>
                <a:cs typeface="Times New Roman" pitchFamily="18" charset="0"/>
              </a:rPr>
              <a:t>Some business cannot continue to operate until a breach is resolved</a:t>
            </a:r>
            <a:r>
              <a:rPr lang="en-US" sz="2400" b="1" dirty="0" smtClean="0">
                <a:solidFill>
                  <a:schemeClr val="tx1"/>
                </a:solidFill>
                <a:latin typeface="Times New Roman" pitchFamily="18" charset="0"/>
                <a:cs typeface="Times New Roman" pitchFamily="18" charset="0"/>
              </a:rPr>
              <a:t>.</a:t>
            </a:r>
          </a:p>
          <a:p>
            <a:pPr marL="914389" lvl="1" indent="-457200" algn="just">
              <a:buClr>
                <a:schemeClr val="tx1"/>
              </a:buClr>
              <a:buSzPct val="71000"/>
              <a:buFont typeface="Wingdings" panose="05000000000000000000" pitchFamily="2" charset="2"/>
              <a:buChar char="v"/>
            </a:pPr>
            <a:r>
              <a:rPr lang="en-US" sz="2400" b="1" dirty="0">
                <a:solidFill>
                  <a:schemeClr val="tx1"/>
                </a:solidFill>
                <a:latin typeface="Times New Roman" pitchFamily="18" charset="0"/>
                <a:cs typeface="Times New Roman" pitchFamily="18" charset="0"/>
              </a:rPr>
              <a:t>Costs of repairing breaches and notifying customers: </a:t>
            </a:r>
            <a:r>
              <a:rPr lang="en-US" sz="2400" dirty="0">
                <a:solidFill>
                  <a:schemeClr val="tx1"/>
                </a:solidFill>
                <a:latin typeface="Times New Roman" pitchFamily="18" charset="0"/>
                <a:cs typeface="Times New Roman" pitchFamily="18" charset="0"/>
              </a:rPr>
              <a:t>In addition to the cost of communicating a breach to customer, a breached organization must pay for forensic and investigative activities, crisis management, triage, repair of the affected systems, and more.</a:t>
            </a:r>
          </a:p>
          <a:p>
            <a:pPr lvl="1" algn="just">
              <a:buClr>
                <a:schemeClr val="tx1"/>
              </a:buClr>
              <a:buSzPct val="71000"/>
            </a:pPr>
            <a:endParaRPr lang="en-US" sz="2400" b="1" dirty="0" smtClean="0">
              <a:solidFill>
                <a:schemeClr val="tx1"/>
              </a:solidFill>
              <a:latin typeface="Times New Roman" pitchFamily="18" charset="0"/>
              <a:cs typeface="Times New Roman" pitchFamily="18" charset="0"/>
            </a:endParaRPr>
          </a:p>
          <a:p>
            <a:pPr marL="914389" lvl="1" indent="-457200" algn="just">
              <a:buClr>
                <a:schemeClr val="tx1"/>
              </a:buClr>
              <a:buSzPct val="71000"/>
              <a:buFont typeface="Wingdings" panose="05000000000000000000" pitchFamily="2" charset="2"/>
              <a:buChar char="v"/>
            </a:pPr>
            <a:endParaRPr lang="en-US" sz="24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1287468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smtClean="0">
                <a:solidFill>
                  <a:schemeClr val="bg1"/>
                </a:solidFill>
              </a:rPr>
              <a:t>5.3 </a:t>
            </a:r>
            <a:r>
              <a:rPr lang="en-US" sz="2800" dirty="0" smtClean="0">
                <a:solidFill>
                  <a:schemeClr val="bg1"/>
                </a:solidFill>
              </a:rPr>
              <a:t>Control Methods of Database Security</a:t>
            </a:r>
            <a:endParaRPr lang="en-US" sz="2800" dirty="0">
              <a:solidFill>
                <a:schemeClr val="bg1"/>
              </a:solidFill>
            </a:endParaRPr>
          </a:p>
        </p:txBody>
      </p:sp>
      <p:sp>
        <p:nvSpPr>
          <p:cNvPr id="3" name="Subtitle 2"/>
          <p:cNvSpPr>
            <a:spLocks noGrp="1"/>
          </p:cNvSpPr>
          <p:nvPr>
            <p:ph type="subTitle" idx="1"/>
          </p:nvPr>
        </p:nvSpPr>
        <p:spPr>
          <a:xfrm>
            <a:off x="1281567" y="1139687"/>
            <a:ext cx="8094254" cy="4990657"/>
          </a:xfrm>
        </p:spPr>
        <p:txBody>
          <a:bodyPr>
            <a:normAutofit fontScale="92500" lnSpcReduction="10000"/>
          </a:bodyPr>
          <a:lstStyle/>
          <a:p>
            <a:pPr marL="457200" indent="-457200" algn="just">
              <a:buClr>
                <a:schemeClr val="tx1"/>
              </a:buClr>
              <a:buSzPct val="71000"/>
              <a:buFont typeface="Wingdings" panose="05000000000000000000" pitchFamily="2" charset="2"/>
              <a:buChar char="v"/>
            </a:pPr>
            <a:r>
              <a:rPr lang="en-US" sz="2800" dirty="0" smtClean="0">
                <a:solidFill>
                  <a:schemeClr val="tx1"/>
                </a:solidFill>
                <a:latin typeface="Times New Roman" pitchFamily="18" charset="0"/>
                <a:cs typeface="Times New Roman" pitchFamily="18" charset="0"/>
              </a:rPr>
              <a:t>Security of database is controlled by </a:t>
            </a:r>
            <a:r>
              <a:rPr lang="en-US" sz="2800" dirty="0" err="1" smtClean="0">
                <a:solidFill>
                  <a:schemeClr val="tx1"/>
                </a:solidFill>
                <a:latin typeface="Times New Roman" pitchFamily="18" charset="0"/>
                <a:cs typeface="Times New Roman" pitchFamily="18" charset="0"/>
              </a:rPr>
              <a:t>DBA</a:t>
            </a:r>
            <a:r>
              <a:rPr lang="en-US" sz="2800" dirty="0" smtClean="0">
                <a:solidFill>
                  <a:schemeClr val="tx1"/>
                </a:solidFill>
                <a:latin typeface="Times New Roman" pitchFamily="18" charset="0"/>
                <a:cs typeface="Times New Roman" pitchFamily="18" charset="0"/>
              </a:rPr>
              <a:t>.</a:t>
            </a:r>
          </a:p>
          <a:p>
            <a:pPr marL="457200" indent="-457200" algn="just">
              <a:buClr>
                <a:schemeClr val="tx1"/>
              </a:buClr>
              <a:buSzPct val="71000"/>
              <a:buFont typeface="Wingdings" panose="05000000000000000000" pitchFamily="2" charset="2"/>
              <a:buChar char="v"/>
            </a:pPr>
            <a:r>
              <a:rPr lang="en-US" sz="2800" b="1" dirty="0" smtClean="0">
                <a:solidFill>
                  <a:schemeClr val="tx1"/>
                </a:solidFill>
                <a:latin typeface="Times New Roman" pitchFamily="18" charset="0"/>
                <a:cs typeface="Times New Roman" pitchFamily="18" charset="0"/>
              </a:rPr>
              <a:t>Database </a:t>
            </a:r>
            <a:r>
              <a:rPr lang="en-US" sz="2800" b="1" dirty="0">
                <a:solidFill>
                  <a:schemeClr val="tx1"/>
                </a:solidFill>
                <a:latin typeface="Times New Roman" pitchFamily="18" charset="0"/>
                <a:cs typeface="Times New Roman" pitchFamily="18" charset="0"/>
              </a:rPr>
              <a:t>Security and the </a:t>
            </a:r>
            <a:r>
              <a:rPr lang="en-US" sz="2800" b="1" dirty="0" err="1" smtClean="0">
                <a:solidFill>
                  <a:schemeClr val="tx1"/>
                </a:solidFill>
                <a:latin typeface="Times New Roman" pitchFamily="18" charset="0"/>
                <a:cs typeface="Times New Roman" pitchFamily="18" charset="0"/>
              </a:rPr>
              <a:t>DBA</a:t>
            </a:r>
            <a:endParaRPr lang="en-US" sz="2800" b="1" dirty="0" smtClean="0">
              <a:solidFill>
                <a:schemeClr val="tx1"/>
              </a:solidFill>
              <a:latin typeface="Times New Roman" pitchFamily="18" charset="0"/>
              <a:cs typeface="Times New Roman" pitchFamily="18" charset="0"/>
            </a:endParaRPr>
          </a:p>
          <a:p>
            <a:pPr marL="914389" lvl="1" indent="-457200" algn="just">
              <a:buClr>
                <a:schemeClr val="tx1"/>
              </a:buClr>
              <a:buSzPct val="71000"/>
              <a:buFont typeface="Wingdings" panose="05000000000000000000" pitchFamily="2" charset="2"/>
              <a:buChar char="v"/>
            </a:pPr>
            <a:r>
              <a:rPr lang="en-US" sz="2600" dirty="0">
                <a:solidFill>
                  <a:schemeClr val="tx1"/>
                </a:solidFill>
                <a:latin typeface="Times New Roman" pitchFamily="18" charset="0"/>
                <a:cs typeface="Times New Roman" pitchFamily="18" charset="0"/>
              </a:rPr>
              <a:t>The database administrator (</a:t>
            </a:r>
            <a:r>
              <a:rPr lang="en-US" sz="2600" dirty="0" err="1">
                <a:solidFill>
                  <a:schemeClr val="tx1"/>
                </a:solidFill>
                <a:latin typeface="Times New Roman" pitchFamily="18" charset="0"/>
                <a:cs typeface="Times New Roman" pitchFamily="18" charset="0"/>
              </a:rPr>
              <a:t>DBA</a:t>
            </a:r>
            <a:r>
              <a:rPr lang="en-US" sz="2600" dirty="0">
                <a:solidFill>
                  <a:schemeClr val="tx1"/>
                </a:solidFill>
                <a:latin typeface="Times New Roman" pitchFamily="18" charset="0"/>
                <a:cs typeface="Times New Roman" pitchFamily="18" charset="0"/>
              </a:rPr>
              <a:t>) is the central authority for managing a database system. </a:t>
            </a:r>
            <a:endParaRPr lang="en-US" sz="2600" dirty="0" smtClean="0">
              <a:solidFill>
                <a:schemeClr val="tx1"/>
              </a:solidFill>
              <a:latin typeface="Times New Roman" pitchFamily="18" charset="0"/>
              <a:cs typeface="Times New Roman" pitchFamily="18" charset="0"/>
            </a:endParaRPr>
          </a:p>
          <a:p>
            <a:pPr marL="914389" lvl="1" indent="-457200" algn="just">
              <a:buClr>
                <a:schemeClr val="tx1"/>
              </a:buClr>
              <a:buSzPct val="71000"/>
              <a:buFont typeface="Wingdings" panose="05000000000000000000" pitchFamily="2" charset="2"/>
              <a:buChar char="v"/>
            </a:pPr>
            <a:r>
              <a:rPr lang="en-US" sz="2600" dirty="0" smtClean="0">
                <a:solidFill>
                  <a:schemeClr val="tx1"/>
                </a:solidFill>
                <a:latin typeface="Times New Roman" pitchFamily="18" charset="0"/>
                <a:cs typeface="Times New Roman" pitchFamily="18" charset="0"/>
              </a:rPr>
              <a:t>The </a:t>
            </a:r>
            <a:r>
              <a:rPr lang="en-US" sz="2600" dirty="0" err="1">
                <a:solidFill>
                  <a:schemeClr val="tx1"/>
                </a:solidFill>
                <a:latin typeface="Times New Roman" pitchFamily="18" charset="0"/>
                <a:cs typeface="Times New Roman" pitchFamily="18" charset="0"/>
              </a:rPr>
              <a:t>DBA’s</a:t>
            </a:r>
            <a:r>
              <a:rPr lang="en-US" sz="2600" dirty="0">
                <a:solidFill>
                  <a:schemeClr val="tx1"/>
                </a:solidFill>
                <a:latin typeface="Times New Roman" pitchFamily="18" charset="0"/>
                <a:cs typeface="Times New Roman" pitchFamily="18" charset="0"/>
              </a:rPr>
              <a:t> responsibilities include granting privileges to users who need to use the system and classifying users and data in accordance with the policy of the organization</a:t>
            </a:r>
            <a:r>
              <a:rPr lang="en-US" sz="2600" dirty="0" smtClean="0">
                <a:solidFill>
                  <a:schemeClr val="tx1"/>
                </a:solidFill>
                <a:latin typeface="Times New Roman" pitchFamily="18" charset="0"/>
                <a:cs typeface="Times New Roman" pitchFamily="18" charset="0"/>
              </a:rPr>
              <a:t>.</a:t>
            </a:r>
          </a:p>
          <a:p>
            <a:pPr marL="914389" lvl="1" indent="-457200" algn="just">
              <a:buClr>
                <a:schemeClr val="tx1"/>
              </a:buClr>
              <a:buSzPct val="71000"/>
              <a:buFont typeface="Wingdings" panose="05000000000000000000" pitchFamily="2" charset="2"/>
              <a:buChar char="v"/>
            </a:pPr>
            <a:r>
              <a:rPr lang="en-US" sz="2600" dirty="0" smtClean="0">
                <a:solidFill>
                  <a:schemeClr val="tx1"/>
                </a:solidFill>
                <a:latin typeface="Times New Roman" pitchFamily="18" charset="0"/>
                <a:cs typeface="Times New Roman" pitchFamily="18" charset="0"/>
              </a:rPr>
              <a:t> </a:t>
            </a:r>
            <a:r>
              <a:rPr lang="en-US" sz="2600" dirty="0">
                <a:solidFill>
                  <a:schemeClr val="tx1"/>
                </a:solidFill>
                <a:latin typeface="Times New Roman" pitchFamily="18" charset="0"/>
                <a:cs typeface="Times New Roman" pitchFamily="18" charset="0"/>
              </a:rPr>
              <a:t>The </a:t>
            </a:r>
            <a:r>
              <a:rPr lang="en-US" sz="2600" dirty="0" err="1">
                <a:solidFill>
                  <a:schemeClr val="tx1"/>
                </a:solidFill>
                <a:latin typeface="Times New Roman" pitchFamily="18" charset="0"/>
                <a:cs typeface="Times New Roman" pitchFamily="18" charset="0"/>
              </a:rPr>
              <a:t>DBA</a:t>
            </a:r>
            <a:r>
              <a:rPr lang="en-US" sz="2600" dirty="0">
                <a:solidFill>
                  <a:schemeClr val="tx1"/>
                </a:solidFill>
                <a:latin typeface="Times New Roman" pitchFamily="18" charset="0"/>
                <a:cs typeface="Times New Roman" pitchFamily="18" charset="0"/>
              </a:rPr>
              <a:t> has a </a:t>
            </a:r>
            <a:r>
              <a:rPr lang="en-US" sz="2600" dirty="0" err="1">
                <a:solidFill>
                  <a:schemeClr val="tx1"/>
                </a:solidFill>
                <a:latin typeface="Times New Roman" pitchFamily="18" charset="0"/>
                <a:cs typeface="Times New Roman" pitchFamily="18" charset="0"/>
              </a:rPr>
              <a:t>DBA</a:t>
            </a:r>
            <a:r>
              <a:rPr lang="en-US" sz="2600" dirty="0">
                <a:solidFill>
                  <a:schemeClr val="tx1"/>
                </a:solidFill>
                <a:latin typeface="Times New Roman" pitchFamily="18" charset="0"/>
                <a:cs typeface="Times New Roman" pitchFamily="18" charset="0"/>
              </a:rPr>
              <a:t> account in the DBMS, sometimes called </a:t>
            </a:r>
            <a:r>
              <a:rPr lang="en-US" sz="2600" b="1" dirty="0">
                <a:solidFill>
                  <a:schemeClr val="tx1"/>
                </a:solidFill>
                <a:latin typeface="Times New Roman" pitchFamily="18" charset="0"/>
                <a:cs typeface="Times New Roman" pitchFamily="18" charset="0"/>
              </a:rPr>
              <a:t>a system or </a:t>
            </a:r>
            <a:r>
              <a:rPr lang="en-US" sz="2600" b="1" dirty="0" err="1">
                <a:solidFill>
                  <a:schemeClr val="tx1"/>
                </a:solidFill>
                <a:latin typeface="Times New Roman" pitchFamily="18" charset="0"/>
                <a:cs typeface="Times New Roman" pitchFamily="18" charset="0"/>
              </a:rPr>
              <a:t>superuser</a:t>
            </a:r>
            <a:r>
              <a:rPr lang="en-US" sz="2600" b="1" dirty="0">
                <a:solidFill>
                  <a:schemeClr val="tx1"/>
                </a:solidFill>
                <a:latin typeface="Times New Roman" pitchFamily="18" charset="0"/>
                <a:cs typeface="Times New Roman" pitchFamily="18" charset="0"/>
              </a:rPr>
              <a:t> account</a:t>
            </a:r>
            <a:r>
              <a:rPr lang="en-US" sz="2600" dirty="0">
                <a:solidFill>
                  <a:schemeClr val="tx1"/>
                </a:solidFill>
                <a:latin typeface="Times New Roman" pitchFamily="18" charset="0"/>
                <a:cs typeface="Times New Roman" pitchFamily="18" charset="0"/>
              </a:rPr>
              <a:t>, which provides powerful capabilities that are not made available to regular database accounts and users. </a:t>
            </a:r>
            <a:endParaRPr lang="en-US" sz="2600" dirty="0" smtClean="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1287468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smtClean="0">
                <a:solidFill>
                  <a:schemeClr val="bg1"/>
                </a:solidFill>
              </a:rPr>
              <a:t>5.3 </a:t>
            </a:r>
            <a:r>
              <a:rPr lang="en-US" sz="2800" dirty="0" smtClean="0">
                <a:solidFill>
                  <a:schemeClr val="bg1"/>
                </a:solidFill>
              </a:rPr>
              <a:t>Control Methods of Database Security</a:t>
            </a:r>
            <a:endParaRPr lang="en-US" sz="2800" dirty="0">
              <a:solidFill>
                <a:schemeClr val="bg1"/>
              </a:solidFill>
            </a:endParaRPr>
          </a:p>
        </p:txBody>
      </p:sp>
      <p:sp>
        <p:nvSpPr>
          <p:cNvPr id="3" name="Subtitle 2"/>
          <p:cNvSpPr>
            <a:spLocks noGrp="1"/>
          </p:cNvSpPr>
          <p:nvPr>
            <p:ph type="subTitle" idx="1"/>
          </p:nvPr>
        </p:nvSpPr>
        <p:spPr>
          <a:xfrm>
            <a:off x="1281567" y="1139687"/>
            <a:ext cx="8094254" cy="4990657"/>
          </a:xfrm>
        </p:spPr>
        <p:txBody>
          <a:bodyPr>
            <a:normAutofit fontScale="85000" lnSpcReduction="20000"/>
          </a:bodyPr>
          <a:lstStyle/>
          <a:p>
            <a:pPr algn="just">
              <a:buClr>
                <a:schemeClr val="tx1"/>
              </a:buClr>
              <a:buSzPct val="71000"/>
            </a:pPr>
            <a:r>
              <a:rPr lang="en-US" sz="2800" b="1" dirty="0" smtClean="0">
                <a:solidFill>
                  <a:schemeClr val="tx1"/>
                </a:solidFill>
                <a:latin typeface="Times New Roman" pitchFamily="18" charset="0"/>
                <a:cs typeface="Times New Roman" pitchFamily="18" charset="0"/>
              </a:rPr>
              <a:t>Database </a:t>
            </a:r>
            <a:r>
              <a:rPr lang="en-US" sz="2800" b="1" dirty="0">
                <a:solidFill>
                  <a:schemeClr val="tx1"/>
                </a:solidFill>
                <a:latin typeface="Times New Roman" pitchFamily="18" charset="0"/>
                <a:cs typeface="Times New Roman" pitchFamily="18" charset="0"/>
              </a:rPr>
              <a:t>Security and the </a:t>
            </a:r>
            <a:r>
              <a:rPr lang="en-US" sz="2800" b="1" dirty="0" err="1" smtClean="0">
                <a:solidFill>
                  <a:schemeClr val="tx1"/>
                </a:solidFill>
                <a:latin typeface="Times New Roman" pitchFamily="18" charset="0"/>
                <a:cs typeface="Times New Roman" pitchFamily="18" charset="0"/>
              </a:rPr>
              <a:t>DBA</a:t>
            </a:r>
            <a:endParaRPr lang="en-US" sz="2800" b="1" dirty="0" smtClean="0">
              <a:solidFill>
                <a:schemeClr val="tx1"/>
              </a:solidFill>
              <a:latin typeface="Times New Roman" pitchFamily="18" charset="0"/>
              <a:cs typeface="Times New Roman" pitchFamily="18" charset="0"/>
            </a:endParaRPr>
          </a:p>
          <a:p>
            <a:pPr marL="457200" indent="-457200" algn="just">
              <a:buClr>
                <a:schemeClr val="tx1"/>
              </a:buClr>
              <a:buSzPct val="71000"/>
              <a:buFont typeface="Wingdings" panose="05000000000000000000" pitchFamily="2" charset="2"/>
              <a:buChar char="v"/>
            </a:pPr>
            <a:r>
              <a:rPr lang="en-US" sz="2800" dirty="0" err="1" smtClean="0">
                <a:solidFill>
                  <a:schemeClr val="tx1"/>
                </a:solidFill>
                <a:latin typeface="Times New Roman" pitchFamily="18" charset="0"/>
                <a:cs typeface="Times New Roman" pitchFamily="18" charset="0"/>
              </a:rPr>
              <a:t>DBA</a:t>
            </a:r>
            <a:r>
              <a:rPr lang="en-US" sz="2800" dirty="0" smtClean="0">
                <a:solidFill>
                  <a:schemeClr val="tx1"/>
                </a:solidFill>
                <a:latin typeface="Times New Roman" pitchFamily="18" charset="0"/>
                <a:cs typeface="Times New Roman" pitchFamily="18" charset="0"/>
              </a:rPr>
              <a:t>- </a:t>
            </a:r>
            <a:r>
              <a:rPr lang="en-US" sz="2800" dirty="0">
                <a:solidFill>
                  <a:schemeClr val="tx1"/>
                </a:solidFill>
                <a:latin typeface="Times New Roman" pitchFamily="18" charset="0"/>
                <a:cs typeface="Times New Roman" pitchFamily="18" charset="0"/>
              </a:rPr>
              <a:t>privileged commands include commands for granting and revoking privileges to individual accounts, users, or user groups and for performing the following types of actions</a:t>
            </a:r>
            <a:r>
              <a:rPr lang="en-US" sz="2800" dirty="0" smtClean="0">
                <a:solidFill>
                  <a:schemeClr val="tx1"/>
                </a:solidFill>
                <a:latin typeface="Times New Roman" pitchFamily="18" charset="0"/>
                <a:cs typeface="Times New Roman" pitchFamily="18" charset="0"/>
              </a:rPr>
              <a:t>:</a:t>
            </a:r>
          </a:p>
          <a:p>
            <a:pPr marL="914389" lvl="1" indent="-457200" algn="just">
              <a:buClr>
                <a:schemeClr val="tx1"/>
              </a:buClr>
              <a:buSzPct val="71000"/>
              <a:buFont typeface="Wingdings" panose="05000000000000000000" pitchFamily="2" charset="2"/>
              <a:buChar char="v"/>
            </a:pPr>
            <a:r>
              <a:rPr lang="en-US" sz="2600" b="1" dirty="0" smtClean="0">
                <a:solidFill>
                  <a:schemeClr val="tx1"/>
                </a:solidFill>
                <a:latin typeface="Times New Roman" pitchFamily="18" charset="0"/>
                <a:cs typeface="Times New Roman" pitchFamily="18" charset="0"/>
              </a:rPr>
              <a:t>Account </a:t>
            </a:r>
            <a:r>
              <a:rPr lang="en-US" sz="2600" b="1" dirty="0">
                <a:solidFill>
                  <a:schemeClr val="tx1"/>
                </a:solidFill>
                <a:latin typeface="Times New Roman" pitchFamily="18" charset="0"/>
                <a:cs typeface="Times New Roman" pitchFamily="18" charset="0"/>
              </a:rPr>
              <a:t>creation. </a:t>
            </a:r>
            <a:r>
              <a:rPr lang="en-US" sz="2600" dirty="0">
                <a:solidFill>
                  <a:schemeClr val="tx1"/>
                </a:solidFill>
                <a:latin typeface="Times New Roman" pitchFamily="18" charset="0"/>
                <a:cs typeface="Times New Roman" pitchFamily="18" charset="0"/>
              </a:rPr>
              <a:t>This action creates a new account and password for a user or a group of users to enable access to the DBMS.</a:t>
            </a:r>
          </a:p>
          <a:p>
            <a:pPr marL="914389" lvl="1" indent="-457200" algn="just">
              <a:buClr>
                <a:schemeClr val="tx1"/>
              </a:buClr>
              <a:buSzPct val="71000"/>
              <a:buFont typeface="Wingdings" panose="05000000000000000000" pitchFamily="2" charset="2"/>
              <a:buChar char="v"/>
            </a:pPr>
            <a:r>
              <a:rPr lang="en-US" sz="2600" b="1" dirty="0" smtClean="0">
                <a:solidFill>
                  <a:schemeClr val="tx1"/>
                </a:solidFill>
                <a:latin typeface="Times New Roman" pitchFamily="18" charset="0"/>
                <a:cs typeface="Times New Roman" pitchFamily="18" charset="0"/>
              </a:rPr>
              <a:t>Privilege </a:t>
            </a:r>
            <a:r>
              <a:rPr lang="en-US" sz="2600" b="1" dirty="0">
                <a:solidFill>
                  <a:schemeClr val="tx1"/>
                </a:solidFill>
                <a:latin typeface="Times New Roman" pitchFamily="18" charset="0"/>
                <a:cs typeface="Times New Roman" pitchFamily="18" charset="0"/>
              </a:rPr>
              <a:t>granting. </a:t>
            </a:r>
            <a:r>
              <a:rPr lang="en-US" sz="2600" dirty="0">
                <a:solidFill>
                  <a:schemeClr val="tx1"/>
                </a:solidFill>
                <a:latin typeface="Times New Roman" pitchFamily="18" charset="0"/>
                <a:cs typeface="Times New Roman" pitchFamily="18" charset="0"/>
              </a:rPr>
              <a:t>This action permits the </a:t>
            </a:r>
            <a:r>
              <a:rPr lang="en-US" sz="2600" dirty="0" err="1">
                <a:solidFill>
                  <a:schemeClr val="tx1"/>
                </a:solidFill>
                <a:latin typeface="Times New Roman" pitchFamily="18" charset="0"/>
                <a:cs typeface="Times New Roman" pitchFamily="18" charset="0"/>
              </a:rPr>
              <a:t>DBA</a:t>
            </a:r>
            <a:r>
              <a:rPr lang="en-US" sz="2600" dirty="0">
                <a:solidFill>
                  <a:schemeClr val="tx1"/>
                </a:solidFill>
                <a:latin typeface="Times New Roman" pitchFamily="18" charset="0"/>
                <a:cs typeface="Times New Roman" pitchFamily="18" charset="0"/>
              </a:rPr>
              <a:t> to grant certain privileges to certain accounts.</a:t>
            </a:r>
          </a:p>
          <a:p>
            <a:pPr marL="914389" lvl="1" indent="-457200" algn="just">
              <a:buClr>
                <a:schemeClr val="tx1"/>
              </a:buClr>
              <a:buSzPct val="71000"/>
              <a:buFont typeface="Wingdings" panose="05000000000000000000" pitchFamily="2" charset="2"/>
              <a:buChar char="v"/>
            </a:pPr>
            <a:r>
              <a:rPr lang="en-US" sz="2600" b="1" dirty="0" smtClean="0">
                <a:solidFill>
                  <a:schemeClr val="tx1"/>
                </a:solidFill>
                <a:latin typeface="Times New Roman" pitchFamily="18" charset="0"/>
                <a:cs typeface="Times New Roman" pitchFamily="18" charset="0"/>
              </a:rPr>
              <a:t>Privilege </a:t>
            </a:r>
            <a:r>
              <a:rPr lang="en-US" sz="2600" b="1" dirty="0">
                <a:solidFill>
                  <a:schemeClr val="tx1"/>
                </a:solidFill>
                <a:latin typeface="Times New Roman" pitchFamily="18" charset="0"/>
                <a:cs typeface="Times New Roman" pitchFamily="18" charset="0"/>
              </a:rPr>
              <a:t>revocation. </a:t>
            </a:r>
            <a:r>
              <a:rPr lang="en-US" sz="2600" dirty="0">
                <a:solidFill>
                  <a:schemeClr val="tx1"/>
                </a:solidFill>
                <a:latin typeface="Times New Roman" pitchFamily="18" charset="0"/>
                <a:cs typeface="Times New Roman" pitchFamily="18" charset="0"/>
              </a:rPr>
              <a:t>This action permits the </a:t>
            </a:r>
            <a:r>
              <a:rPr lang="en-US" sz="2600" dirty="0" err="1">
                <a:solidFill>
                  <a:schemeClr val="tx1"/>
                </a:solidFill>
                <a:latin typeface="Times New Roman" pitchFamily="18" charset="0"/>
                <a:cs typeface="Times New Roman" pitchFamily="18" charset="0"/>
              </a:rPr>
              <a:t>DBA</a:t>
            </a:r>
            <a:r>
              <a:rPr lang="en-US" sz="2600" dirty="0">
                <a:solidFill>
                  <a:schemeClr val="tx1"/>
                </a:solidFill>
                <a:latin typeface="Times New Roman" pitchFamily="18" charset="0"/>
                <a:cs typeface="Times New Roman" pitchFamily="18" charset="0"/>
              </a:rPr>
              <a:t> to revoke (cancel) certain privileges that were previously given to certain accounts.</a:t>
            </a:r>
          </a:p>
          <a:p>
            <a:pPr marL="914389" lvl="1" indent="-457200" algn="just">
              <a:buClr>
                <a:schemeClr val="tx1"/>
              </a:buClr>
              <a:buSzPct val="71000"/>
              <a:buFont typeface="Wingdings" panose="05000000000000000000" pitchFamily="2" charset="2"/>
              <a:buChar char="v"/>
            </a:pPr>
            <a:r>
              <a:rPr lang="en-US" sz="2600" b="1" dirty="0" smtClean="0">
                <a:solidFill>
                  <a:schemeClr val="tx1"/>
                </a:solidFill>
                <a:latin typeface="Times New Roman" pitchFamily="18" charset="0"/>
                <a:cs typeface="Times New Roman" pitchFamily="18" charset="0"/>
              </a:rPr>
              <a:t>Security </a:t>
            </a:r>
            <a:r>
              <a:rPr lang="en-US" sz="2600" b="1" dirty="0">
                <a:solidFill>
                  <a:schemeClr val="tx1"/>
                </a:solidFill>
                <a:latin typeface="Times New Roman" pitchFamily="18" charset="0"/>
                <a:cs typeface="Times New Roman" pitchFamily="18" charset="0"/>
              </a:rPr>
              <a:t>level assignment. </a:t>
            </a:r>
            <a:r>
              <a:rPr lang="en-US" sz="2600" dirty="0">
                <a:solidFill>
                  <a:schemeClr val="tx1"/>
                </a:solidFill>
                <a:latin typeface="Times New Roman" pitchFamily="18" charset="0"/>
                <a:cs typeface="Times New Roman" pitchFamily="18" charset="0"/>
              </a:rPr>
              <a:t>This action consists of assigning user accounts to the appropriate security clearance level.</a:t>
            </a:r>
          </a:p>
          <a:p>
            <a:pPr marL="457200" indent="-457200" algn="just">
              <a:buClr>
                <a:schemeClr val="tx1"/>
              </a:buClr>
              <a:buSzPct val="71000"/>
              <a:buFont typeface="Wingdings" panose="05000000000000000000" pitchFamily="2" charset="2"/>
              <a:buChar char="v"/>
            </a:pPr>
            <a:endParaRPr lang="en-US" sz="2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9435396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smtClean="0">
                <a:solidFill>
                  <a:schemeClr val="bg1"/>
                </a:solidFill>
              </a:rPr>
              <a:t>5.3 </a:t>
            </a:r>
            <a:r>
              <a:rPr lang="en-US" sz="2800" dirty="0" smtClean="0">
                <a:solidFill>
                  <a:schemeClr val="bg1"/>
                </a:solidFill>
              </a:rPr>
              <a:t>Control Methods of Database Security</a:t>
            </a:r>
            <a:endParaRPr lang="en-US" sz="2800" dirty="0">
              <a:solidFill>
                <a:schemeClr val="bg1"/>
              </a:solidFill>
            </a:endParaRPr>
          </a:p>
        </p:txBody>
      </p:sp>
      <p:sp>
        <p:nvSpPr>
          <p:cNvPr id="3" name="Subtitle 2"/>
          <p:cNvSpPr>
            <a:spLocks noGrp="1"/>
          </p:cNvSpPr>
          <p:nvPr>
            <p:ph type="subTitle" idx="1"/>
          </p:nvPr>
        </p:nvSpPr>
        <p:spPr>
          <a:xfrm>
            <a:off x="1281567" y="1139687"/>
            <a:ext cx="8094254" cy="4990657"/>
          </a:xfrm>
        </p:spPr>
        <p:txBody>
          <a:bodyPr>
            <a:normAutofit/>
          </a:bodyPr>
          <a:lstStyle/>
          <a:p>
            <a:pPr marL="457200" indent="-457200" algn="just">
              <a:buClr>
                <a:schemeClr val="tx1"/>
              </a:buClr>
              <a:buSzPct val="71000"/>
              <a:buFont typeface="Wingdings" panose="05000000000000000000" pitchFamily="2" charset="2"/>
              <a:buChar char="v"/>
            </a:pPr>
            <a:r>
              <a:rPr lang="en-US" sz="2800" dirty="0" smtClean="0">
                <a:solidFill>
                  <a:schemeClr val="tx1"/>
                </a:solidFill>
                <a:latin typeface="Times New Roman" pitchFamily="18" charset="0"/>
                <a:cs typeface="Times New Roman" pitchFamily="18" charset="0"/>
              </a:rPr>
              <a:t>Following are the control measures :</a:t>
            </a:r>
          </a:p>
          <a:p>
            <a:pPr marL="914389" lvl="1" indent="-457200" algn="just">
              <a:buClr>
                <a:schemeClr val="tx1"/>
              </a:buClr>
              <a:buSzPct val="71000"/>
              <a:buFont typeface="Wingdings" panose="05000000000000000000" pitchFamily="2" charset="2"/>
              <a:buChar char="v"/>
            </a:pPr>
            <a:r>
              <a:rPr lang="en-US" sz="2600" dirty="0">
                <a:solidFill>
                  <a:schemeClr val="tx1"/>
                </a:solidFill>
                <a:latin typeface="Times New Roman" pitchFamily="18" charset="0"/>
                <a:cs typeface="Times New Roman" pitchFamily="18" charset="0"/>
              </a:rPr>
              <a:t>Access </a:t>
            </a:r>
            <a:r>
              <a:rPr lang="en-US" sz="2600" dirty="0" smtClean="0">
                <a:solidFill>
                  <a:schemeClr val="tx1"/>
                </a:solidFill>
                <a:latin typeface="Times New Roman" pitchFamily="18" charset="0"/>
                <a:cs typeface="Times New Roman" pitchFamily="18" charset="0"/>
              </a:rPr>
              <a:t>Control</a:t>
            </a:r>
          </a:p>
          <a:p>
            <a:pPr marL="914389" lvl="1" indent="-457200" algn="just">
              <a:buClr>
                <a:schemeClr val="tx1"/>
              </a:buClr>
              <a:buSzPct val="71000"/>
              <a:buFont typeface="Wingdings" panose="05000000000000000000" pitchFamily="2" charset="2"/>
              <a:buChar char="v"/>
            </a:pPr>
            <a:r>
              <a:rPr lang="en-US" sz="2600" dirty="0" smtClean="0">
                <a:solidFill>
                  <a:schemeClr val="tx1"/>
                </a:solidFill>
                <a:latin typeface="Times New Roman" pitchFamily="18" charset="0"/>
                <a:cs typeface="Times New Roman" pitchFamily="18" charset="0"/>
              </a:rPr>
              <a:t>Authentication</a:t>
            </a:r>
          </a:p>
          <a:p>
            <a:pPr marL="914389" lvl="1" indent="-457200" algn="just">
              <a:buClr>
                <a:schemeClr val="tx1"/>
              </a:buClr>
              <a:buSzPct val="71000"/>
              <a:buFont typeface="Wingdings" panose="05000000000000000000" pitchFamily="2" charset="2"/>
              <a:buChar char="v"/>
            </a:pPr>
            <a:r>
              <a:rPr lang="en-US" sz="2600" dirty="0" smtClean="0">
                <a:solidFill>
                  <a:schemeClr val="tx1"/>
                </a:solidFill>
                <a:latin typeface="Times New Roman" pitchFamily="18" charset="0"/>
                <a:cs typeface="Times New Roman" pitchFamily="18" charset="0"/>
              </a:rPr>
              <a:t>Authorization</a:t>
            </a:r>
          </a:p>
          <a:p>
            <a:pPr marL="914389" lvl="1" indent="-457200" algn="just">
              <a:buClr>
                <a:schemeClr val="tx1"/>
              </a:buClr>
              <a:buSzPct val="71000"/>
              <a:buFont typeface="Wingdings" panose="05000000000000000000" pitchFamily="2" charset="2"/>
              <a:buChar char="v"/>
            </a:pPr>
            <a:r>
              <a:rPr lang="en-US" sz="2600" dirty="0" smtClean="0">
                <a:solidFill>
                  <a:schemeClr val="tx1"/>
                </a:solidFill>
                <a:latin typeface="Times New Roman" pitchFamily="18" charset="0"/>
                <a:cs typeface="Times New Roman" pitchFamily="18" charset="0"/>
              </a:rPr>
              <a:t>Integrity Control</a:t>
            </a:r>
          </a:p>
          <a:p>
            <a:pPr marL="914389" lvl="1" indent="-457200" algn="just">
              <a:buClr>
                <a:schemeClr val="tx1"/>
              </a:buClr>
              <a:buSzPct val="71000"/>
              <a:buFont typeface="Wingdings" panose="05000000000000000000" pitchFamily="2" charset="2"/>
              <a:buChar char="v"/>
            </a:pPr>
            <a:r>
              <a:rPr lang="en-US" sz="2600" dirty="0" smtClean="0">
                <a:solidFill>
                  <a:schemeClr val="tx1"/>
                </a:solidFill>
                <a:latin typeface="Times New Roman" pitchFamily="18" charset="0"/>
                <a:cs typeface="Times New Roman" pitchFamily="18" charset="0"/>
              </a:rPr>
              <a:t>Views</a:t>
            </a:r>
          </a:p>
          <a:p>
            <a:pPr marL="914389" lvl="1" indent="-457200" algn="just">
              <a:buClr>
                <a:schemeClr val="tx1"/>
              </a:buClr>
              <a:buSzPct val="71000"/>
              <a:buFont typeface="Wingdings" panose="05000000000000000000" pitchFamily="2" charset="2"/>
              <a:buChar char="v"/>
            </a:pPr>
            <a:r>
              <a:rPr lang="en-US" sz="2600" dirty="0" smtClean="0">
                <a:solidFill>
                  <a:schemeClr val="tx1"/>
                </a:solidFill>
                <a:latin typeface="Times New Roman" pitchFamily="18" charset="0"/>
                <a:cs typeface="Times New Roman" pitchFamily="18" charset="0"/>
              </a:rPr>
              <a:t>Encryption</a:t>
            </a:r>
          </a:p>
          <a:p>
            <a:pPr marL="914389" lvl="1" indent="-457200" algn="just">
              <a:buClr>
                <a:schemeClr val="tx1"/>
              </a:buClr>
              <a:buSzPct val="71000"/>
              <a:buFont typeface="Wingdings" panose="05000000000000000000" pitchFamily="2" charset="2"/>
              <a:buChar char="v"/>
            </a:pPr>
            <a:r>
              <a:rPr lang="en-US" sz="2600" dirty="0" smtClean="0">
                <a:solidFill>
                  <a:schemeClr val="tx1"/>
                </a:solidFill>
                <a:latin typeface="Times New Roman" pitchFamily="18" charset="0"/>
                <a:cs typeface="Times New Roman" pitchFamily="18" charset="0"/>
              </a:rPr>
              <a:t>Backup and Recovery</a:t>
            </a:r>
          </a:p>
          <a:p>
            <a:pPr lvl="1" algn="just">
              <a:buClr>
                <a:schemeClr val="tx1"/>
              </a:buClr>
              <a:buSzPct val="71000"/>
            </a:pPr>
            <a:endParaRPr lang="en-US" sz="2600" dirty="0" smtClean="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8801581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smtClean="0">
                <a:solidFill>
                  <a:schemeClr val="bg1"/>
                </a:solidFill>
              </a:rPr>
              <a:t>5.3 </a:t>
            </a:r>
            <a:r>
              <a:rPr lang="en-US" sz="2800" dirty="0" smtClean="0">
                <a:solidFill>
                  <a:schemeClr val="bg1"/>
                </a:solidFill>
              </a:rPr>
              <a:t>Control Methods of Database Security</a:t>
            </a:r>
            <a:endParaRPr lang="en-US" sz="2800" dirty="0">
              <a:solidFill>
                <a:schemeClr val="bg1"/>
              </a:solidFill>
            </a:endParaRPr>
          </a:p>
        </p:txBody>
      </p:sp>
      <p:sp>
        <p:nvSpPr>
          <p:cNvPr id="3" name="Subtitle 2"/>
          <p:cNvSpPr>
            <a:spLocks noGrp="1"/>
          </p:cNvSpPr>
          <p:nvPr>
            <p:ph type="subTitle" idx="1"/>
          </p:nvPr>
        </p:nvSpPr>
        <p:spPr>
          <a:xfrm>
            <a:off x="1281567" y="1139687"/>
            <a:ext cx="8094254" cy="4990657"/>
          </a:xfrm>
        </p:spPr>
        <p:txBody>
          <a:bodyPr>
            <a:normAutofit/>
          </a:bodyPr>
          <a:lstStyle/>
          <a:p>
            <a:pPr algn="just">
              <a:buClr>
                <a:schemeClr val="tx1"/>
              </a:buClr>
              <a:buSzPct val="71000"/>
            </a:pPr>
            <a:r>
              <a:rPr lang="en-US" sz="2800" b="1" dirty="0" smtClean="0">
                <a:solidFill>
                  <a:schemeClr val="tx1"/>
                </a:solidFill>
                <a:latin typeface="Times New Roman" pitchFamily="18" charset="0"/>
                <a:cs typeface="Times New Roman" pitchFamily="18" charset="0"/>
              </a:rPr>
              <a:t>Access Control</a:t>
            </a:r>
          </a:p>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itchFamily="18" charset="0"/>
                <a:cs typeface="Times New Roman" pitchFamily="18" charset="0"/>
              </a:rPr>
              <a:t>Database access control is a method of allowing access to company’s sensitive data only to those people (database users) who are allowed to access such data and to restrict access to unauthorized persons. </a:t>
            </a:r>
            <a:endParaRPr lang="en-US" sz="2800" dirty="0" smtClean="0">
              <a:solidFill>
                <a:schemeClr val="tx1"/>
              </a:solidFill>
              <a:latin typeface="Times New Roman" pitchFamily="18" charset="0"/>
              <a:cs typeface="Times New Roman" pitchFamily="18" charset="0"/>
            </a:endParaRPr>
          </a:p>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itchFamily="18" charset="0"/>
                <a:cs typeface="Times New Roman" pitchFamily="18" charset="0"/>
              </a:rPr>
              <a:t>It includes two main components: </a:t>
            </a:r>
            <a:r>
              <a:rPr lang="en-US" sz="2800" b="1" dirty="0">
                <a:solidFill>
                  <a:schemeClr val="tx1"/>
                </a:solidFill>
                <a:latin typeface="Times New Roman" pitchFamily="18" charset="0"/>
                <a:cs typeface="Times New Roman" pitchFamily="18" charset="0"/>
              </a:rPr>
              <a:t>authentication and authorization.</a:t>
            </a:r>
            <a:endParaRPr lang="en-US" sz="2800" b="1" dirty="0" smtClean="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7378201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smtClean="0">
                <a:solidFill>
                  <a:schemeClr val="bg1"/>
                </a:solidFill>
              </a:rPr>
              <a:t>5.3 </a:t>
            </a:r>
            <a:r>
              <a:rPr lang="en-US" sz="2800" dirty="0" smtClean="0">
                <a:solidFill>
                  <a:schemeClr val="bg1"/>
                </a:solidFill>
              </a:rPr>
              <a:t>Control Methods of Database Security</a:t>
            </a:r>
            <a:endParaRPr lang="en-US" sz="2800" dirty="0">
              <a:solidFill>
                <a:schemeClr val="bg1"/>
              </a:solidFill>
            </a:endParaRPr>
          </a:p>
        </p:txBody>
      </p:sp>
      <p:sp>
        <p:nvSpPr>
          <p:cNvPr id="3" name="Subtitle 2"/>
          <p:cNvSpPr>
            <a:spLocks noGrp="1"/>
          </p:cNvSpPr>
          <p:nvPr>
            <p:ph type="subTitle" idx="1"/>
          </p:nvPr>
        </p:nvSpPr>
        <p:spPr>
          <a:xfrm>
            <a:off x="1281567" y="1139687"/>
            <a:ext cx="8094254" cy="4990657"/>
          </a:xfrm>
        </p:spPr>
        <p:txBody>
          <a:bodyPr>
            <a:normAutofit lnSpcReduction="10000"/>
          </a:bodyPr>
          <a:lstStyle/>
          <a:p>
            <a:pPr algn="just">
              <a:buClr>
                <a:schemeClr val="tx1"/>
              </a:buClr>
              <a:buSzPct val="71000"/>
            </a:pPr>
            <a:r>
              <a:rPr lang="en-US" sz="2800" b="1" dirty="0" smtClean="0">
                <a:solidFill>
                  <a:schemeClr val="tx1"/>
                </a:solidFill>
                <a:latin typeface="Times New Roman" pitchFamily="18" charset="0"/>
                <a:cs typeface="Times New Roman" pitchFamily="18" charset="0"/>
              </a:rPr>
              <a:t>Access Control</a:t>
            </a:r>
          </a:p>
          <a:p>
            <a:pPr marL="457200" indent="-457200" algn="just">
              <a:buClr>
                <a:schemeClr val="tx1"/>
              </a:buClr>
              <a:buSzPct val="71000"/>
              <a:buFont typeface="Wingdings" panose="05000000000000000000" pitchFamily="2" charset="2"/>
              <a:buChar char="v"/>
            </a:pPr>
            <a:r>
              <a:rPr lang="en-US" sz="2800" dirty="0" smtClean="0">
                <a:solidFill>
                  <a:schemeClr val="tx1"/>
                </a:solidFill>
                <a:latin typeface="Times New Roman" pitchFamily="18" charset="0"/>
                <a:cs typeface="Times New Roman" pitchFamily="18" charset="0"/>
              </a:rPr>
              <a:t>Preventing </a:t>
            </a:r>
            <a:r>
              <a:rPr lang="en-US" sz="2800" dirty="0">
                <a:solidFill>
                  <a:schemeClr val="tx1"/>
                </a:solidFill>
                <a:latin typeface="Times New Roman" pitchFamily="18" charset="0"/>
                <a:cs typeface="Times New Roman" pitchFamily="18" charset="0"/>
              </a:rPr>
              <a:t>unauthorized persons from accessing the system itself, either to obtain information or to make malicious changes in a portion of the database. </a:t>
            </a:r>
            <a:endParaRPr lang="en-US" sz="2800" dirty="0" smtClean="0">
              <a:solidFill>
                <a:schemeClr val="tx1"/>
              </a:solidFill>
              <a:latin typeface="Times New Roman" pitchFamily="18" charset="0"/>
              <a:cs typeface="Times New Roman" pitchFamily="18" charset="0"/>
            </a:endParaRPr>
          </a:p>
          <a:p>
            <a:pPr marL="457200" indent="-457200" algn="just">
              <a:buClr>
                <a:schemeClr val="tx1"/>
              </a:buClr>
              <a:buSzPct val="71000"/>
              <a:buFont typeface="Wingdings" panose="05000000000000000000" pitchFamily="2" charset="2"/>
              <a:buChar char="v"/>
            </a:pPr>
            <a:r>
              <a:rPr lang="en-US" sz="2800" dirty="0" smtClean="0">
                <a:solidFill>
                  <a:schemeClr val="tx1"/>
                </a:solidFill>
                <a:latin typeface="Times New Roman" pitchFamily="18" charset="0"/>
                <a:cs typeface="Times New Roman" pitchFamily="18" charset="0"/>
              </a:rPr>
              <a:t>The </a:t>
            </a:r>
            <a:r>
              <a:rPr lang="en-US" sz="2800" dirty="0">
                <a:solidFill>
                  <a:schemeClr val="tx1"/>
                </a:solidFill>
                <a:latin typeface="Times New Roman" pitchFamily="18" charset="0"/>
                <a:cs typeface="Times New Roman" pitchFamily="18" charset="0"/>
              </a:rPr>
              <a:t>security mechanism of a DBMS must include provisions for restricting access to the database system as a whole. </a:t>
            </a:r>
            <a:endParaRPr lang="en-US" sz="2800" dirty="0" smtClean="0">
              <a:solidFill>
                <a:schemeClr val="tx1"/>
              </a:solidFill>
              <a:latin typeface="Times New Roman" pitchFamily="18" charset="0"/>
              <a:cs typeface="Times New Roman" pitchFamily="18" charset="0"/>
            </a:endParaRPr>
          </a:p>
          <a:p>
            <a:pPr marL="457200" indent="-457200" algn="just">
              <a:buClr>
                <a:schemeClr val="tx1"/>
              </a:buClr>
              <a:buSzPct val="71000"/>
              <a:buFont typeface="Wingdings" panose="05000000000000000000" pitchFamily="2" charset="2"/>
              <a:buChar char="v"/>
            </a:pPr>
            <a:r>
              <a:rPr lang="en-US" sz="2800" dirty="0" smtClean="0">
                <a:solidFill>
                  <a:schemeClr val="tx1"/>
                </a:solidFill>
                <a:latin typeface="Times New Roman" pitchFamily="18" charset="0"/>
                <a:cs typeface="Times New Roman" pitchFamily="18" charset="0"/>
              </a:rPr>
              <a:t>This </a:t>
            </a:r>
            <a:r>
              <a:rPr lang="en-US" sz="2800" dirty="0">
                <a:solidFill>
                  <a:schemeClr val="tx1"/>
                </a:solidFill>
                <a:latin typeface="Times New Roman" pitchFamily="18" charset="0"/>
                <a:cs typeface="Times New Roman" pitchFamily="18" charset="0"/>
              </a:rPr>
              <a:t>function, called </a:t>
            </a:r>
            <a:r>
              <a:rPr lang="en-US" sz="2800" b="1" dirty="0">
                <a:solidFill>
                  <a:schemeClr val="tx1"/>
                </a:solidFill>
                <a:latin typeface="Times New Roman" pitchFamily="18" charset="0"/>
                <a:cs typeface="Times New Roman" pitchFamily="18" charset="0"/>
              </a:rPr>
              <a:t>access control</a:t>
            </a:r>
            <a:r>
              <a:rPr lang="en-US" sz="2800" dirty="0">
                <a:solidFill>
                  <a:schemeClr val="tx1"/>
                </a:solidFill>
                <a:latin typeface="Times New Roman" pitchFamily="18" charset="0"/>
                <a:cs typeface="Times New Roman" pitchFamily="18" charset="0"/>
              </a:rPr>
              <a:t>, is handled by </a:t>
            </a:r>
            <a:r>
              <a:rPr lang="en-US" sz="2800" b="1" dirty="0">
                <a:solidFill>
                  <a:schemeClr val="tx1"/>
                </a:solidFill>
                <a:latin typeface="Times New Roman" pitchFamily="18" charset="0"/>
                <a:cs typeface="Times New Roman" pitchFamily="18" charset="0"/>
              </a:rPr>
              <a:t>creating user accounts and passwords to control the login process </a:t>
            </a:r>
            <a:r>
              <a:rPr lang="en-US" sz="2800" dirty="0">
                <a:solidFill>
                  <a:schemeClr val="tx1"/>
                </a:solidFill>
                <a:latin typeface="Times New Roman" pitchFamily="18" charset="0"/>
                <a:cs typeface="Times New Roman" pitchFamily="18" charset="0"/>
              </a:rPr>
              <a:t>by the DBMS.</a:t>
            </a:r>
            <a:endParaRPr lang="en-US" sz="2800" dirty="0" smtClean="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6581612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smtClean="0">
                <a:solidFill>
                  <a:schemeClr val="bg1"/>
                </a:solidFill>
              </a:rPr>
              <a:t>5.3 </a:t>
            </a:r>
            <a:r>
              <a:rPr lang="en-US" sz="2800" dirty="0" smtClean="0">
                <a:solidFill>
                  <a:schemeClr val="bg1"/>
                </a:solidFill>
              </a:rPr>
              <a:t>Control Methods of Database Security</a:t>
            </a:r>
            <a:endParaRPr lang="en-US" sz="2800" dirty="0">
              <a:solidFill>
                <a:schemeClr val="bg1"/>
              </a:solidFill>
            </a:endParaRPr>
          </a:p>
        </p:txBody>
      </p:sp>
      <p:sp>
        <p:nvSpPr>
          <p:cNvPr id="3" name="Subtitle 2"/>
          <p:cNvSpPr>
            <a:spLocks noGrp="1"/>
          </p:cNvSpPr>
          <p:nvPr>
            <p:ph type="subTitle" idx="1"/>
          </p:nvPr>
        </p:nvSpPr>
        <p:spPr>
          <a:xfrm>
            <a:off x="1281567" y="1139687"/>
            <a:ext cx="8094254" cy="4990657"/>
          </a:xfrm>
        </p:spPr>
        <p:txBody>
          <a:bodyPr>
            <a:normAutofit fontScale="92500" lnSpcReduction="20000"/>
          </a:bodyPr>
          <a:lstStyle/>
          <a:p>
            <a:pPr algn="just">
              <a:buClr>
                <a:schemeClr val="tx1"/>
              </a:buClr>
              <a:buSzPct val="71000"/>
            </a:pPr>
            <a:r>
              <a:rPr lang="en-US" sz="2800" b="1" dirty="0" smtClean="0">
                <a:solidFill>
                  <a:schemeClr val="tx1"/>
                </a:solidFill>
                <a:latin typeface="Times New Roman" pitchFamily="18" charset="0"/>
                <a:cs typeface="Times New Roman" pitchFamily="18" charset="0"/>
              </a:rPr>
              <a:t>Access Control</a:t>
            </a:r>
          </a:p>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itchFamily="18" charset="0"/>
                <a:cs typeface="Times New Roman" pitchFamily="18" charset="0"/>
              </a:rPr>
              <a:t>In practice, there are two major approaches to data </a:t>
            </a:r>
            <a:r>
              <a:rPr lang="en-US" sz="2800" dirty="0" smtClean="0">
                <a:solidFill>
                  <a:schemeClr val="tx1"/>
                </a:solidFill>
                <a:latin typeface="Times New Roman" pitchFamily="18" charset="0"/>
                <a:cs typeface="Times New Roman" pitchFamily="18" charset="0"/>
              </a:rPr>
              <a:t>security.</a:t>
            </a:r>
          </a:p>
          <a:p>
            <a:pPr marL="914389" lvl="1" indent="-457200" algn="just">
              <a:buClr>
                <a:schemeClr val="tx1"/>
              </a:buClr>
              <a:buSzPct val="71000"/>
              <a:buFont typeface="Wingdings" panose="05000000000000000000" pitchFamily="2" charset="2"/>
              <a:buChar char="v"/>
            </a:pPr>
            <a:r>
              <a:rPr lang="en-US" sz="2600" b="1" dirty="0" smtClean="0">
                <a:solidFill>
                  <a:schemeClr val="tx1"/>
                </a:solidFill>
                <a:latin typeface="Times New Roman" pitchFamily="18" charset="0"/>
                <a:cs typeface="Times New Roman" pitchFamily="18" charset="0"/>
              </a:rPr>
              <a:t>Discretionary </a:t>
            </a:r>
            <a:r>
              <a:rPr lang="en-US" sz="2600" b="1" dirty="0">
                <a:solidFill>
                  <a:schemeClr val="tx1"/>
                </a:solidFill>
                <a:latin typeface="Times New Roman" pitchFamily="18" charset="0"/>
                <a:cs typeface="Times New Roman" pitchFamily="18" charset="0"/>
              </a:rPr>
              <a:t>control: </a:t>
            </a:r>
            <a:r>
              <a:rPr lang="en-US" sz="2600" dirty="0">
                <a:solidFill>
                  <a:schemeClr val="tx1"/>
                </a:solidFill>
                <a:latin typeface="Times New Roman" pitchFamily="18" charset="0"/>
                <a:cs typeface="Times New Roman" pitchFamily="18" charset="0"/>
              </a:rPr>
              <a:t>In this type of security, a user will have different access rights, also known as </a:t>
            </a:r>
            <a:r>
              <a:rPr lang="en-US" sz="2600" b="1" dirty="0">
                <a:solidFill>
                  <a:schemeClr val="tx1"/>
                </a:solidFill>
                <a:latin typeface="Times New Roman" pitchFamily="18" charset="0"/>
                <a:cs typeface="Times New Roman" pitchFamily="18" charset="0"/>
              </a:rPr>
              <a:t>privileges on individual items</a:t>
            </a:r>
            <a:r>
              <a:rPr lang="en-US" sz="2600" dirty="0">
                <a:solidFill>
                  <a:schemeClr val="tx1"/>
                </a:solidFill>
                <a:latin typeface="Times New Roman" pitchFamily="18" charset="0"/>
                <a:cs typeface="Times New Roman" pitchFamily="18" charset="0"/>
              </a:rPr>
              <a:t>. Obviously, there are various limitations in terms of rights that different users have on various objects. </a:t>
            </a:r>
            <a:endParaRPr lang="en-US" sz="2600" dirty="0" smtClean="0">
              <a:solidFill>
                <a:schemeClr val="tx1"/>
              </a:solidFill>
              <a:latin typeface="Times New Roman" pitchFamily="18" charset="0"/>
              <a:cs typeface="Times New Roman" pitchFamily="18" charset="0"/>
            </a:endParaRPr>
          </a:p>
          <a:p>
            <a:pPr marL="914389" lvl="1" indent="-457200" algn="just">
              <a:buClr>
                <a:schemeClr val="tx1"/>
              </a:buClr>
              <a:buSzPct val="71000"/>
              <a:buFont typeface="Wingdings" panose="05000000000000000000" pitchFamily="2" charset="2"/>
              <a:buChar char="v"/>
            </a:pPr>
            <a:r>
              <a:rPr lang="en-US" sz="2600" dirty="0" smtClean="0">
                <a:solidFill>
                  <a:schemeClr val="tx1"/>
                </a:solidFill>
                <a:latin typeface="Times New Roman" pitchFamily="18" charset="0"/>
                <a:cs typeface="Times New Roman" pitchFamily="18" charset="0"/>
              </a:rPr>
              <a:t>For </a:t>
            </a:r>
            <a:r>
              <a:rPr lang="en-US" sz="2600" dirty="0">
                <a:solidFill>
                  <a:schemeClr val="tx1"/>
                </a:solidFill>
                <a:latin typeface="Times New Roman" pitchFamily="18" charset="0"/>
                <a:cs typeface="Times New Roman" pitchFamily="18" charset="0"/>
              </a:rPr>
              <a:t>example, in a system for which the discretionary control is used, a user may be able to access object X of the database, but cannot access object Y, while user B can access object Y, but cannot access object X. Discretionary control schemes are very flexible. We can combine rights and assign to users and objects according to our needs.</a:t>
            </a:r>
            <a:endParaRPr lang="en-US" sz="2600" dirty="0" smtClean="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6692615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smtClean="0">
                <a:solidFill>
                  <a:schemeClr val="bg1"/>
                </a:solidFill>
              </a:rPr>
              <a:t>5.3 </a:t>
            </a:r>
            <a:r>
              <a:rPr lang="en-US" sz="2800" dirty="0" smtClean="0">
                <a:solidFill>
                  <a:schemeClr val="bg1"/>
                </a:solidFill>
              </a:rPr>
              <a:t>Control Methods of Database Security</a:t>
            </a:r>
            <a:endParaRPr lang="en-US" sz="2800" dirty="0">
              <a:solidFill>
                <a:schemeClr val="bg1"/>
              </a:solidFill>
            </a:endParaRPr>
          </a:p>
        </p:txBody>
      </p:sp>
      <p:sp>
        <p:nvSpPr>
          <p:cNvPr id="3" name="Subtitle 2"/>
          <p:cNvSpPr>
            <a:spLocks noGrp="1"/>
          </p:cNvSpPr>
          <p:nvPr>
            <p:ph type="subTitle" idx="1"/>
          </p:nvPr>
        </p:nvSpPr>
        <p:spPr>
          <a:xfrm>
            <a:off x="1281567" y="1139687"/>
            <a:ext cx="8094254" cy="4990657"/>
          </a:xfrm>
        </p:spPr>
        <p:txBody>
          <a:bodyPr>
            <a:normAutofit/>
          </a:bodyPr>
          <a:lstStyle/>
          <a:p>
            <a:pPr algn="just">
              <a:buClr>
                <a:schemeClr val="tx1"/>
              </a:buClr>
              <a:buSzPct val="71000"/>
            </a:pPr>
            <a:r>
              <a:rPr lang="en-US" sz="2800" b="1" dirty="0" smtClean="0">
                <a:solidFill>
                  <a:schemeClr val="tx1"/>
                </a:solidFill>
                <a:latin typeface="Times New Roman" pitchFamily="18" charset="0"/>
                <a:cs typeface="Times New Roman" pitchFamily="18" charset="0"/>
              </a:rPr>
              <a:t>Access Control</a:t>
            </a:r>
          </a:p>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itchFamily="18" charset="0"/>
                <a:cs typeface="Times New Roman" pitchFamily="18" charset="0"/>
              </a:rPr>
              <a:t>In practice, there are two major approaches to data </a:t>
            </a:r>
            <a:r>
              <a:rPr lang="en-US" sz="2800" dirty="0" smtClean="0">
                <a:solidFill>
                  <a:schemeClr val="tx1"/>
                </a:solidFill>
                <a:latin typeface="Times New Roman" pitchFamily="18" charset="0"/>
                <a:cs typeface="Times New Roman" pitchFamily="18" charset="0"/>
              </a:rPr>
              <a:t>security.</a:t>
            </a:r>
          </a:p>
          <a:p>
            <a:pPr marL="914389" lvl="1" indent="-457200" algn="just">
              <a:buClr>
                <a:schemeClr val="tx1"/>
              </a:buClr>
              <a:buSzPct val="71000"/>
              <a:buFont typeface="Wingdings" panose="05000000000000000000" pitchFamily="2" charset="2"/>
              <a:buChar char="v"/>
            </a:pPr>
            <a:r>
              <a:rPr lang="en-US" sz="2600" b="1" dirty="0" smtClean="0">
                <a:solidFill>
                  <a:schemeClr val="tx1"/>
                </a:solidFill>
                <a:latin typeface="Times New Roman" pitchFamily="18" charset="0"/>
                <a:cs typeface="Times New Roman" pitchFamily="18" charset="0"/>
              </a:rPr>
              <a:t>Mandatory </a:t>
            </a:r>
            <a:r>
              <a:rPr lang="en-US" sz="2600" b="1" dirty="0">
                <a:solidFill>
                  <a:schemeClr val="tx1"/>
                </a:solidFill>
                <a:latin typeface="Times New Roman" pitchFamily="18" charset="0"/>
                <a:cs typeface="Times New Roman" pitchFamily="18" charset="0"/>
              </a:rPr>
              <a:t>control: </a:t>
            </a:r>
            <a:r>
              <a:rPr lang="en-US" sz="2600" dirty="0">
                <a:solidFill>
                  <a:schemeClr val="tx1"/>
                </a:solidFill>
                <a:latin typeface="Times New Roman" pitchFamily="18" charset="0"/>
                <a:cs typeface="Times New Roman" pitchFamily="18" charset="0"/>
              </a:rPr>
              <a:t>In this case, each data object is associated with a certain classification level and each user is given a certain permission level. A given data object can then be accessed only by users with the appropriate permission. Mandatory schemes are hierarchic in nature and are hence more rigid than discretionary ones.</a:t>
            </a:r>
            <a:endParaRPr lang="en-US" sz="2600" dirty="0" smtClean="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9929931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smtClean="0">
                <a:solidFill>
                  <a:schemeClr val="bg1"/>
                </a:solidFill>
              </a:rPr>
              <a:t>5.3 </a:t>
            </a:r>
            <a:r>
              <a:rPr lang="en-US" sz="2800" dirty="0" smtClean="0">
                <a:solidFill>
                  <a:schemeClr val="bg1"/>
                </a:solidFill>
              </a:rPr>
              <a:t>Control Methods of Database Security</a:t>
            </a:r>
            <a:endParaRPr lang="en-US" sz="2800" dirty="0">
              <a:solidFill>
                <a:schemeClr val="bg1"/>
              </a:solidFill>
            </a:endParaRPr>
          </a:p>
        </p:txBody>
      </p:sp>
      <p:sp>
        <p:nvSpPr>
          <p:cNvPr id="3" name="Subtitle 2"/>
          <p:cNvSpPr>
            <a:spLocks noGrp="1"/>
          </p:cNvSpPr>
          <p:nvPr>
            <p:ph type="subTitle" idx="1"/>
          </p:nvPr>
        </p:nvSpPr>
        <p:spPr>
          <a:xfrm>
            <a:off x="1281567" y="1139687"/>
            <a:ext cx="8094254" cy="4990657"/>
          </a:xfrm>
        </p:spPr>
        <p:txBody>
          <a:bodyPr>
            <a:normAutofit lnSpcReduction="10000"/>
          </a:bodyPr>
          <a:lstStyle/>
          <a:p>
            <a:pPr algn="just">
              <a:buClr>
                <a:schemeClr val="tx1"/>
              </a:buClr>
              <a:buSzPct val="71000"/>
            </a:pPr>
            <a:r>
              <a:rPr lang="en-US" sz="2800" b="1" dirty="0" smtClean="0">
                <a:solidFill>
                  <a:schemeClr val="tx1"/>
                </a:solidFill>
                <a:latin typeface="Times New Roman" pitchFamily="18" charset="0"/>
                <a:cs typeface="Times New Roman" pitchFamily="18" charset="0"/>
              </a:rPr>
              <a:t>Authentication</a:t>
            </a:r>
          </a:p>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itchFamily="18" charset="0"/>
                <a:cs typeface="Times New Roman" pitchFamily="18" charset="0"/>
              </a:rPr>
              <a:t>Authentication is the process by which users are identified by the DBMS and prove their identity to access the database. </a:t>
            </a:r>
            <a:endParaRPr lang="en-US" sz="2800" dirty="0" smtClean="0">
              <a:solidFill>
                <a:schemeClr val="tx1"/>
              </a:solidFill>
              <a:latin typeface="Times New Roman" pitchFamily="18" charset="0"/>
              <a:cs typeface="Times New Roman" pitchFamily="18" charset="0"/>
            </a:endParaRPr>
          </a:p>
          <a:p>
            <a:pPr marL="457200" indent="-457200" algn="just">
              <a:buClr>
                <a:schemeClr val="tx1"/>
              </a:buClr>
              <a:buSzPct val="71000"/>
              <a:buFont typeface="Wingdings" panose="05000000000000000000" pitchFamily="2" charset="2"/>
              <a:buChar char="v"/>
            </a:pPr>
            <a:r>
              <a:rPr lang="en-US" sz="2800" dirty="0" smtClean="0">
                <a:solidFill>
                  <a:schemeClr val="tx1"/>
                </a:solidFill>
                <a:latin typeface="Times New Roman" pitchFamily="18" charset="0"/>
                <a:cs typeface="Times New Roman" pitchFamily="18" charset="0"/>
              </a:rPr>
              <a:t>User </a:t>
            </a:r>
            <a:r>
              <a:rPr lang="en-US" sz="2800" dirty="0">
                <a:solidFill>
                  <a:schemeClr val="tx1"/>
                </a:solidFill>
                <a:latin typeface="Times New Roman" pitchFamily="18" charset="0"/>
                <a:cs typeface="Times New Roman" pitchFamily="18" charset="0"/>
              </a:rPr>
              <a:t>and group identity validation is achieved through security facilities located outside of the DBMS that is, </a:t>
            </a:r>
            <a:endParaRPr lang="en-US" sz="2800" dirty="0" smtClean="0">
              <a:solidFill>
                <a:schemeClr val="tx1"/>
              </a:solidFill>
              <a:latin typeface="Times New Roman" pitchFamily="18" charset="0"/>
              <a:cs typeface="Times New Roman" pitchFamily="18" charset="0"/>
            </a:endParaRPr>
          </a:p>
          <a:p>
            <a:pPr marL="457200" indent="-457200" algn="just">
              <a:buClr>
                <a:schemeClr val="tx1"/>
              </a:buClr>
              <a:buSzPct val="71000"/>
              <a:buFont typeface="Wingdings" panose="05000000000000000000" pitchFamily="2" charset="2"/>
              <a:buChar char="v"/>
            </a:pPr>
            <a:r>
              <a:rPr lang="en-US" sz="2800" dirty="0" smtClean="0">
                <a:solidFill>
                  <a:schemeClr val="tx1"/>
                </a:solidFill>
                <a:latin typeface="Times New Roman" pitchFamily="18" charset="0"/>
                <a:cs typeface="Times New Roman" pitchFamily="18" charset="0"/>
              </a:rPr>
              <a:t>they </a:t>
            </a:r>
            <a:r>
              <a:rPr lang="en-US" sz="2800" dirty="0">
                <a:solidFill>
                  <a:schemeClr val="tx1"/>
                </a:solidFill>
                <a:latin typeface="Times New Roman" pitchFamily="18" charset="0"/>
                <a:cs typeface="Times New Roman" pitchFamily="18" charset="0"/>
              </a:rPr>
              <a:t>are performed as part of the operating system or using a third-party security facility, such as Kerberos or Lightweight Directory Access Protocol (</a:t>
            </a:r>
            <a:r>
              <a:rPr lang="en-US" sz="2800" dirty="0" err="1">
                <a:solidFill>
                  <a:schemeClr val="tx1"/>
                </a:solidFill>
                <a:latin typeface="Times New Roman" pitchFamily="18" charset="0"/>
                <a:cs typeface="Times New Roman" pitchFamily="18" charset="0"/>
              </a:rPr>
              <a:t>LDAP</a:t>
            </a:r>
            <a:r>
              <a:rPr lang="en-US" sz="2800" dirty="0">
                <a:solidFill>
                  <a:schemeClr val="tx1"/>
                </a:solidFill>
                <a:latin typeface="Times New Roman" pitchFamily="18" charset="0"/>
                <a:cs typeface="Times New Roman" pitchFamily="18" charset="0"/>
              </a:rPr>
              <a:t>). </a:t>
            </a:r>
            <a:endParaRPr lang="en-US" sz="2800" dirty="0" smtClean="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8869115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smtClean="0">
                <a:solidFill>
                  <a:schemeClr val="bg1"/>
                </a:solidFill>
              </a:rPr>
              <a:t>5.1 </a:t>
            </a:r>
            <a:r>
              <a:rPr lang="en-US" sz="2800" dirty="0" smtClean="0">
                <a:solidFill>
                  <a:schemeClr val="bg1"/>
                </a:solidFill>
              </a:rPr>
              <a:t>Database Security</a:t>
            </a:r>
            <a:endParaRPr lang="en-US" sz="2800" dirty="0">
              <a:solidFill>
                <a:schemeClr val="bg1"/>
              </a:solidFill>
            </a:endParaRPr>
          </a:p>
        </p:txBody>
      </p:sp>
      <p:sp>
        <p:nvSpPr>
          <p:cNvPr id="3" name="Subtitle 2"/>
          <p:cNvSpPr>
            <a:spLocks noGrp="1"/>
          </p:cNvSpPr>
          <p:nvPr>
            <p:ph type="subTitle" idx="1"/>
          </p:nvPr>
        </p:nvSpPr>
        <p:spPr>
          <a:xfrm>
            <a:off x="1281567" y="1139687"/>
            <a:ext cx="8094254" cy="4990657"/>
          </a:xfrm>
        </p:spPr>
        <p:txBody>
          <a:bodyPr>
            <a:normAutofit/>
          </a:bodyPr>
          <a:lstStyle/>
          <a:p>
            <a:pPr marL="457200" indent="-457200" algn="just">
              <a:buClr>
                <a:schemeClr val="tx1"/>
              </a:buClr>
              <a:buSzPct val="71000"/>
              <a:buFont typeface="Wingdings" panose="05000000000000000000" pitchFamily="2" charset="2"/>
              <a:buChar char="v"/>
            </a:pPr>
            <a:r>
              <a:rPr lang="en-US" sz="2800" dirty="0" smtClean="0">
                <a:solidFill>
                  <a:schemeClr val="tx1"/>
                </a:solidFill>
                <a:latin typeface="Times New Roman" pitchFamily="18" charset="0"/>
                <a:cs typeface="Times New Roman" pitchFamily="18" charset="0"/>
              </a:rPr>
              <a:t>Database </a:t>
            </a:r>
            <a:r>
              <a:rPr lang="en-US" sz="2800" dirty="0">
                <a:solidFill>
                  <a:schemeClr val="tx1"/>
                </a:solidFill>
                <a:latin typeface="Times New Roman" pitchFamily="18" charset="0"/>
                <a:cs typeface="Times New Roman" pitchFamily="18" charset="0"/>
              </a:rPr>
              <a:t>security means protecting information and information systems from unauthorized access, use, disclosure, disruption, modification, or destruction</a:t>
            </a:r>
            <a:r>
              <a:rPr lang="en-US" sz="2800" dirty="0" smtClean="0">
                <a:solidFill>
                  <a:schemeClr val="tx1"/>
                </a:solidFill>
                <a:latin typeface="Times New Roman" pitchFamily="18" charset="0"/>
                <a:cs typeface="Times New Roman" pitchFamily="18" charset="0"/>
              </a:rPr>
              <a:t>.</a:t>
            </a:r>
          </a:p>
          <a:p>
            <a:pPr marL="457200" indent="-457200" algn="just">
              <a:buClr>
                <a:schemeClr val="tx1"/>
              </a:buClr>
              <a:buSzPct val="71000"/>
              <a:buFont typeface="Wingdings" panose="05000000000000000000" pitchFamily="2" charset="2"/>
              <a:buChar char="v"/>
            </a:pPr>
            <a:r>
              <a:rPr lang="en-US" sz="2800" dirty="0" smtClean="0">
                <a:solidFill>
                  <a:schemeClr val="tx1"/>
                </a:solidFill>
                <a:latin typeface="Times New Roman" pitchFamily="18" charset="0"/>
                <a:cs typeface="Times New Roman" pitchFamily="18" charset="0"/>
              </a:rPr>
              <a:t>Security </a:t>
            </a:r>
            <a:r>
              <a:rPr lang="en-US" sz="2800" dirty="0">
                <a:solidFill>
                  <a:schemeClr val="tx1"/>
                </a:solidFill>
                <a:latin typeface="Times New Roman" pitchFamily="18" charset="0"/>
                <a:cs typeface="Times New Roman" pitchFamily="18" charset="0"/>
              </a:rPr>
              <a:t>of data against intentional or unintentional threats.</a:t>
            </a:r>
          </a:p>
        </p:txBody>
      </p:sp>
      <p:pic>
        <p:nvPicPr>
          <p:cNvPr id="4" name="image1.jpeg"/>
          <p:cNvPicPr/>
          <p:nvPr/>
        </p:nvPicPr>
        <p:blipFill>
          <a:blip r:embed="rId3" cstate="print"/>
          <a:stretch>
            <a:fillRect/>
          </a:stretch>
        </p:blipFill>
        <p:spPr>
          <a:xfrm>
            <a:off x="1967345" y="3463635"/>
            <a:ext cx="7952510" cy="2757055"/>
          </a:xfrm>
          <a:prstGeom prst="rect">
            <a:avLst/>
          </a:prstGeom>
        </p:spPr>
      </p:pic>
    </p:spTree>
    <p:extLst>
      <p:ext uri="{BB962C8B-B14F-4D97-AF65-F5344CB8AC3E}">
        <p14:creationId xmlns:p14="http://schemas.microsoft.com/office/powerpoint/2010/main" val="2287038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smtClean="0">
                <a:solidFill>
                  <a:schemeClr val="bg1"/>
                </a:solidFill>
              </a:rPr>
              <a:t>5.3 </a:t>
            </a:r>
            <a:r>
              <a:rPr lang="en-US" sz="2800" dirty="0" smtClean="0">
                <a:solidFill>
                  <a:schemeClr val="bg1"/>
                </a:solidFill>
              </a:rPr>
              <a:t>Control Methods of Database Security</a:t>
            </a:r>
            <a:endParaRPr lang="en-US" sz="2800" dirty="0">
              <a:solidFill>
                <a:schemeClr val="bg1"/>
              </a:solidFill>
            </a:endParaRPr>
          </a:p>
        </p:txBody>
      </p:sp>
      <p:sp>
        <p:nvSpPr>
          <p:cNvPr id="3" name="Subtitle 2"/>
          <p:cNvSpPr>
            <a:spLocks noGrp="1"/>
          </p:cNvSpPr>
          <p:nvPr>
            <p:ph type="subTitle" idx="1"/>
          </p:nvPr>
        </p:nvSpPr>
        <p:spPr>
          <a:xfrm>
            <a:off x="1281567" y="1139687"/>
            <a:ext cx="8094254" cy="4990657"/>
          </a:xfrm>
        </p:spPr>
        <p:txBody>
          <a:bodyPr>
            <a:normAutofit lnSpcReduction="10000"/>
          </a:bodyPr>
          <a:lstStyle/>
          <a:p>
            <a:pPr algn="just">
              <a:buClr>
                <a:schemeClr val="tx1"/>
              </a:buClr>
              <a:buSzPct val="71000"/>
            </a:pPr>
            <a:r>
              <a:rPr lang="en-US" sz="2800" b="1" dirty="0" smtClean="0">
                <a:solidFill>
                  <a:schemeClr val="tx1"/>
                </a:solidFill>
                <a:latin typeface="Times New Roman" pitchFamily="18" charset="0"/>
                <a:cs typeface="Times New Roman" pitchFamily="18" charset="0"/>
              </a:rPr>
              <a:t>Authentication</a:t>
            </a:r>
          </a:p>
          <a:p>
            <a:pPr marL="457200" indent="-457200" algn="just">
              <a:buClr>
                <a:schemeClr val="tx1"/>
              </a:buClr>
              <a:buSzPct val="71000"/>
              <a:buFont typeface="Wingdings" panose="05000000000000000000" pitchFamily="2" charset="2"/>
              <a:buChar char="v"/>
            </a:pPr>
            <a:r>
              <a:rPr lang="en-US" sz="2800" dirty="0" smtClean="0">
                <a:solidFill>
                  <a:schemeClr val="tx1"/>
                </a:solidFill>
                <a:latin typeface="Times New Roman" pitchFamily="18" charset="0"/>
                <a:cs typeface="Times New Roman" pitchFamily="18" charset="0"/>
              </a:rPr>
              <a:t>Authentication </a:t>
            </a:r>
            <a:r>
              <a:rPr lang="en-US" sz="2800" dirty="0">
                <a:solidFill>
                  <a:schemeClr val="tx1"/>
                </a:solidFill>
                <a:latin typeface="Times New Roman" pitchFamily="18" charset="0"/>
                <a:cs typeface="Times New Roman" pitchFamily="18" charset="0"/>
              </a:rPr>
              <a:t>of a user requires two elements: a user ID and an authentication token. </a:t>
            </a:r>
            <a:endParaRPr lang="en-US" sz="2800" dirty="0" smtClean="0">
              <a:solidFill>
                <a:schemeClr val="tx1"/>
              </a:solidFill>
              <a:latin typeface="Times New Roman" pitchFamily="18" charset="0"/>
              <a:cs typeface="Times New Roman" pitchFamily="18" charset="0"/>
            </a:endParaRPr>
          </a:p>
          <a:p>
            <a:pPr marL="457200" indent="-457200" algn="just">
              <a:buClr>
                <a:schemeClr val="tx1"/>
              </a:buClr>
              <a:buSzPct val="71000"/>
              <a:buFont typeface="Wingdings" panose="05000000000000000000" pitchFamily="2" charset="2"/>
              <a:buChar char="v"/>
            </a:pPr>
            <a:r>
              <a:rPr lang="en-US" sz="2800" dirty="0" smtClean="0">
                <a:solidFill>
                  <a:schemeClr val="tx1"/>
                </a:solidFill>
                <a:latin typeface="Times New Roman" pitchFamily="18" charset="0"/>
                <a:cs typeface="Times New Roman" pitchFamily="18" charset="0"/>
              </a:rPr>
              <a:t>The </a:t>
            </a:r>
            <a:r>
              <a:rPr lang="en-US" sz="2800" dirty="0">
                <a:solidFill>
                  <a:schemeClr val="tx1"/>
                </a:solidFill>
                <a:latin typeface="Times New Roman" pitchFamily="18" charset="0"/>
                <a:cs typeface="Times New Roman" pitchFamily="18" charset="0"/>
              </a:rPr>
              <a:t>user ID allows the security component to identify the user and by supplying the correct authentication token (a password known only by the user and the security component), the user identity is verified</a:t>
            </a:r>
            <a:r>
              <a:rPr lang="en-US" sz="2800" dirty="0" smtClean="0">
                <a:solidFill>
                  <a:schemeClr val="tx1"/>
                </a:solidFill>
                <a:latin typeface="Times New Roman" pitchFamily="18" charset="0"/>
                <a:cs typeface="Times New Roman" pitchFamily="18" charset="0"/>
              </a:rPr>
              <a:t>.</a:t>
            </a:r>
          </a:p>
          <a:p>
            <a:pPr marL="457200" indent="-457200" algn="just">
              <a:buClr>
                <a:schemeClr val="tx1"/>
              </a:buClr>
              <a:buSzPct val="71000"/>
              <a:buFont typeface="Wingdings" panose="05000000000000000000" pitchFamily="2" charset="2"/>
              <a:buChar char="v"/>
            </a:pPr>
            <a:r>
              <a:rPr lang="en-US" sz="2800" dirty="0" smtClean="0">
                <a:solidFill>
                  <a:schemeClr val="tx1"/>
                </a:solidFill>
                <a:latin typeface="Times New Roman" pitchFamily="18" charset="0"/>
                <a:cs typeface="Times New Roman" pitchFamily="18" charset="0"/>
              </a:rPr>
              <a:t> </a:t>
            </a:r>
            <a:r>
              <a:rPr lang="en-US" sz="2800" dirty="0">
                <a:solidFill>
                  <a:schemeClr val="tx1"/>
                </a:solidFill>
                <a:latin typeface="Times New Roman" pitchFamily="18" charset="0"/>
                <a:cs typeface="Times New Roman" pitchFamily="18" charset="0"/>
              </a:rPr>
              <a:t>After successful authentication of a user, the authenticated user ID is mapped to an authorization ID</a:t>
            </a:r>
            <a:r>
              <a:rPr lang="en-US" sz="2800" dirty="0" smtClean="0">
                <a:solidFill>
                  <a:schemeClr val="tx1"/>
                </a:solidFill>
                <a:latin typeface="Times New Roman" pitchFamily="18" charset="0"/>
                <a:cs typeface="Times New Roman" pitchFamily="18" charset="0"/>
              </a:rPr>
              <a:t>.</a:t>
            </a:r>
          </a:p>
        </p:txBody>
      </p:sp>
    </p:spTree>
    <p:extLst>
      <p:ext uri="{BB962C8B-B14F-4D97-AF65-F5344CB8AC3E}">
        <p14:creationId xmlns:p14="http://schemas.microsoft.com/office/powerpoint/2010/main" val="3374382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smtClean="0">
                <a:solidFill>
                  <a:schemeClr val="bg1"/>
                </a:solidFill>
              </a:rPr>
              <a:t>5.3 </a:t>
            </a:r>
            <a:r>
              <a:rPr lang="en-US" sz="2800" dirty="0" smtClean="0">
                <a:solidFill>
                  <a:schemeClr val="bg1"/>
                </a:solidFill>
              </a:rPr>
              <a:t>Control Methods of Database Security</a:t>
            </a:r>
            <a:endParaRPr lang="en-US" sz="2800" dirty="0">
              <a:solidFill>
                <a:schemeClr val="bg1"/>
              </a:solidFill>
            </a:endParaRPr>
          </a:p>
        </p:txBody>
      </p:sp>
      <p:sp>
        <p:nvSpPr>
          <p:cNvPr id="3" name="Subtitle 2"/>
          <p:cNvSpPr>
            <a:spLocks noGrp="1"/>
          </p:cNvSpPr>
          <p:nvPr>
            <p:ph type="subTitle" idx="1"/>
          </p:nvPr>
        </p:nvSpPr>
        <p:spPr>
          <a:xfrm>
            <a:off x="1281567" y="1139687"/>
            <a:ext cx="8094254" cy="4990657"/>
          </a:xfrm>
        </p:spPr>
        <p:txBody>
          <a:bodyPr>
            <a:normAutofit/>
          </a:bodyPr>
          <a:lstStyle/>
          <a:p>
            <a:pPr algn="just">
              <a:buClr>
                <a:schemeClr val="tx1"/>
              </a:buClr>
              <a:buSzPct val="71000"/>
            </a:pPr>
            <a:r>
              <a:rPr lang="en-US" sz="2800" b="1" dirty="0" smtClean="0">
                <a:solidFill>
                  <a:schemeClr val="tx1"/>
                </a:solidFill>
                <a:latin typeface="Times New Roman" pitchFamily="18" charset="0"/>
                <a:cs typeface="Times New Roman" pitchFamily="18" charset="0"/>
              </a:rPr>
              <a:t>Authentication</a:t>
            </a:r>
          </a:p>
          <a:p>
            <a:pPr marL="457200" indent="-457200" algn="just">
              <a:buClr>
                <a:schemeClr val="tx1"/>
              </a:buClr>
              <a:buSzPct val="71000"/>
              <a:buFont typeface="Wingdings" panose="05000000000000000000" pitchFamily="2" charset="2"/>
              <a:buChar char="v"/>
            </a:pPr>
            <a:r>
              <a:rPr lang="en-US" sz="2800" dirty="0" smtClean="0">
                <a:solidFill>
                  <a:schemeClr val="tx1"/>
                </a:solidFill>
                <a:latin typeface="Times New Roman" pitchFamily="18" charset="0"/>
                <a:cs typeface="Times New Roman" pitchFamily="18" charset="0"/>
              </a:rPr>
              <a:t>Usually</a:t>
            </a:r>
            <a:r>
              <a:rPr lang="en-US" sz="2800" dirty="0">
                <a:solidFill>
                  <a:schemeClr val="tx1"/>
                </a:solidFill>
                <a:latin typeface="Times New Roman" pitchFamily="18" charset="0"/>
                <a:cs typeface="Times New Roman" pitchFamily="18" charset="0"/>
              </a:rPr>
              <a:t>, authentication by a server entails the use of a user name and password. Other ways to authenticate can be through cards, retina scans, voice recognition, and fingerprints</a:t>
            </a:r>
            <a:r>
              <a:rPr lang="en-US" sz="2800" dirty="0" smtClean="0">
                <a:solidFill>
                  <a:schemeClr val="tx1"/>
                </a:solidFill>
                <a:latin typeface="Times New Roman" pitchFamily="18" charset="0"/>
                <a:cs typeface="Times New Roman" pitchFamily="18" charset="0"/>
              </a:rPr>
              <a:t>.</a:t>
            </a:r>
          </a:p>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itchFamily="18" charset="0"/>
                <a:cs typeface="Times New Roman" pitchFamily="18" charset="0"/>
              </a:rPr>
              <a:t>Authentication does not determine what tasks the individual can do or what files the individual can see. Authentication merely identifies and verifies who the person or system is.</a:t>
            </a:r>
            <a:endParaRPr lang="en-US" sz="2800" dirty="0" smtClean="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84427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smtClean="0">
                <a:solidFill>
                  <a:schemeClr val="bg1"/>
                </a:solidFill>
              </a:rPr>
              <a:t>5.3 </a:t>
            </a:r>
            <a:r>
              <a:rPr lang="en-US" sz="2800" dirty="0" smtClean="0">
                <a:solidFill>
                  <a:schemeClr val="bg1"/>
                </a:solidFill>
              </a:rPr>
              <a:t>Control Methods of Database Security</a:t>
            </a:r>
            <a:endParaRPr lang="en-US" sz="2800" dirty="0">
              <a:solidFill>
                <a:schemeClr val="bg1"/>
              </a:solidFill>
            </a:endParaRPr>
          </a:p>
        </p:txBody>
      </p:sp>
      <p:sp>
        <p:nvSpPr>
          <p:cNvPr id="3" name="Subtitle 2"/>
          <p:cNvSpPr>
            <a:spLocks noGrp="1"/>
          </p:cNvSpPr>
          <p:nvPr>
            <p:ph type="subTitle" idx="1"/>
          </p:nvPr>
        </p:nvSpPr>
        <p:spPr>
          <a:xfrm>
            <a:off x="1281567" y="1139687"/>
            <a:ext cx="8094254" cy="4990657"/>
          </a:xfrm>
        </p:spPr>
        <p:txBody>
          <a:bodyPr>
            <a:normAutofit fontScale="92500" lnSpcReduction="20000"/>
          </a:bodyPr>
          <a:lstStyle/>
          <a:p>
            <a:pPr algn="just">
              <a:buClr>
                <a:schemeClr val="tx1"/>
              </a:buClr>
              <a:buSzPct val="71000"/>
            </a:pPr>
            <a:r>
              <a:rPr lang="en-US" sz="2800" b="1" dirty="0" smtClean="0">
                <a:solidFill>
                  <a:schemeClr val="tx1"/>
                </a:solidFill>
                <a:latin typeface="Times New Roman" pitchFamily="18" charset="0"/>
                <a:cs typeface="Times New Roman" pitchFamily="18" charset="0"/>
              </a:rPr>
              <a:t>Authorization</a:t>
            </a:r>
          </a:p>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itchFamily="18" charset="0"/>
                <a:cs typeface="Times New Roman" pitchFamily="18" charset="0"/>
              </a:rPr>
              <a:t>After a user is authenticated, it is necessary to determine whether that user is authorized to access certain data or resources. </a:t>
            </a:r>
            <a:endParaRPr lang="en-US" sz="2800" dirty="0" smtClean="0">
              <a:solidFill>
                <a:schemeClr val="tx1"/>
              </a:solidFill>
              <a:latin typeface="Times New Roman" pitchFamily="18" charset="0"/>
              <a:cs typeface="Times New Roman" pitchFamily="18" charset="0"/>
            </a:endParaRPr>
          </a:p>
          <a:p>
            <a:pPr marL="457200" indent="-457200" algn="just">
              <a:buClr>
                <a:schemeClr val="tx1"/>
              </a:buClr>
              <a:buSzPct val="71000"/>
              <a:buFont typeface="Wingdings" panose="05000000000000000000" pitchFamily="2" charset="2"/>
              <a:buChar char="v"/>
            </a:pPr>
            <a:r>
              <a:rPr lang="en-US" sz="2800" dirty="0" smtClean="0">
                <a:solidFill>
                  <a:schemeClr val="tx1"/>
                </a:solidFill>
                <a:latin typeface="Times New Roman" pitchFamily="18" charset="0"/>
                <a:cs typeface="Times New Roman" pitchFamily="18" charset="0"/>
              </a:rPr>
              <a:t>Authorization </a:t>
            </a:r>
            <a:r>
              <a:rPr lang="en-US" sz="2800" dirty="0">
                <a:solidFill>
                  <a:schemeClr val="tx1"/>
                </a:solidFill>
                <a:latin typeface="Times New Roman" pitchFamily="18" charset="0"/>
                <a:cs typeface="Times New Roman" pitchFamily="18" charset="0"/>
              </a:rPr>
              <a:t>is the process of granting privileges, which allows a subject to have legitimate access to a system or an object in a system. </a:t>
            </a:r>
            <a:endParaRPr lang="en-US" sz="2800" dirty="0" smtClean="0">
              <a:solidFill>
                <a:schemeClr val="tx1"/>
              </a:solidFill>
              <a:latin typeface="Times New Roman" pitchFamily="18" charset="0"/>
              <a:cs typeface="Times New Roman" pitchFamily="18" charset="0"/>
            </a:endParaRPr>
          </a:p>
          <a:p>
            <a:pPr marL="457200" indent="-457200" algn="just">
              <a:buClr>
                <a:schemeClr val="tx1"/>
              </a:buClr>
              <a:buSzPct val="71000"/>
              <a:buFont typeface="Wingdings" panose="05000000000000000000" pitchFamily="2" charset="2"/>
              <a:buChar char="v"/>
            </a:pPr>
            <a:r>
              <a:rPr lang="en-US" sz="2800" dirty="0" smtClean="0">
                <a:solidFill>
                  <a:schemeClr val="tx1"/>
                </a:solidFill>
                <a:latin typeface="Times New Roman" pitchFamily="18" charset="0"/>
                <a:cs typeface="Times New Roman" pitchFamily="18" charset="0"/>
              </a:rPr>
              <a:t>The </a:t>
            </a:r>
            <a:r>
              <a:rPr lang="en-US" sz="2800" dirty="0">
                <a:solidFill>
                  <a:schemeClr val="tx1"/>
                </a:solidFill>
                <a:latin typeface="Times New Roman" pitchFamily="18" charset="0"/>
                <a:cs typeface="Times New Roman" pitchFamily="18" charset="0"/>
              </a:rPr>
              <a:t>definition of authorization contains the terms subject and object</a:t>
            </a:r>
            <a:r>
              <a:rPr lang="en-US" sz="2800" dirty="0" smtClean="0">
                <a:solidFill>
                  <a:schemeClr val="tx1"/>
                </a:solidFill>
                <a:latin typeface="Times New Roman" pitchFamily="18" charset="0"/>
                <a:cs typeface="Times New Roman" pitchFamily="18" charset="0"/>
              </a:rPr>
              <a:t>.</a:t>
            </a:r>
          </a:p>
          <a:p>
            <a:pPr marL="457200" indent="-457200" algn="just">
              <a:buClr>
                <a:schemeClr val="tx1"/>
              </a:buClr>
              <a:buSzPct val="71000"/>
              <a:buFont typeface="Wingdings" panose="05000000000000000000" pitchFamily="2" charset="2"/>
              <a:buChar char="v"/>
            </a:pPr>
            <a:r>
              <a:rPr lang="en-US" sz="2800" dirty="0" smtClean="0">
                <a:solidFill>
                  <a:schemeClr val="tx1"/>
                </a:solidFill>
                <a:latin typeface="Times New Roman" pitchFamily="18" charset="0"/>
                <a:cs typeface="Times New Roman" pitchFamily="18" charset="0"/>
              </a:rPr>
              <a:t> </a:t>
            </a:r>
            <a:r>
              <a:rPr lang="en-US" sz="2800" dirty="0">
                <a:solidFill>
                  <a:schemeClr val="tx1"/>
                </a:solidFill>
                <a:latin typeface="Times New Roman" pitchFamily="18" charset="0"/>
                <a:cs typeface="Times New Roman" pitchFamily="18" charset="0"/>
              </a:rPr>
              <a:t>The subject refers to a user or program and the term object addresses a table, a view, an application, procedure or any other object that can be created in the system</a:t>
            </a:r>
            <a:endParaRPr lang="en-US" sz="2800" dirty="0" smtClean="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29327742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smtClean="0">
                <a:solidFill>
                  <a:schemeClr val="bg1"/>
                </a:solidFill>
              </a:rPr>
              <a:t>5.3 </a:t>
            </a:r>
            <a:r>
              <a:rPr lang="en-US" sz="2800" dirty="0" smtClean="0">
                <a:solidFill>
                  <a:schemeClr val="bg1"/>
                </a:solidFill>
              </a:rPr>
              <a:t>Control Methods of Database Security</a:t>
            </a:r>
            <a:endParaRPr lang="en-US" sz="2800" dirty="0">
              <a:solidFill>
                <a:schemeClr val="bg1"/>
              </a:solidFill>
            </a:endParaRPr>
          </a:p>
        </p:txBody>
      </p:sp>
      <p:sp>
        <p:nvSpPr>
          <p:cNvPr id="3" name="Subtitle 2"/>
          <p:cNvSpPr>
            <a:spLocks noGrp="1"/>
          </p:cNvSpPr>
          <p:nvPr>
            <p:ph type="subTitle" idx="1"/>
          </p:nvPr>
        </p:nvSpPr>
        <p:spPr>
          <a:xfrm>
            <a:off x="1281567" y="1139687"/>
            <a:ext cx="8094254" cy="4990657"/>
          </a:xfrm>
        </p:spPr>
        <p:txBody>
          <a:bodyPr>
            <a:normAutofit lnSpcReduction="10000"/>
          </a:bodyPr>
          <a:lstStyle/>
          <a:p>
            <a:pPr algn="just">
              <a:buClr>
                <a:schemeClr val="tx1"/>
              </a:buClr>
              <a:buSzPct val="71000"/>
            </a:pPr>
            <a:r>
              <a:rPr lang="en-US" sz="2800" b="1" dirty="0" smtClean="0">
                <a:solidFill>
                  <a:schemeClr val="tx1"/>
                </a:solidFill>
                <a:latin typeface="Times New Roman" pitchFamily="18" charset="0"/>
                <a:cs typeface="Times New Roman" pitchFamily="18" charset="0"/>
              </a:rPr>
              <a:t>Authorization</a:t>
            </a:r>
          </a:p>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itchFamily="18" charset="0"/>
                <a:cs typeface="Times New Roman" pitchFamily="18" charset="0"/>
              </a:rPr>
              <a:t>Authorization control can be implemented by software elements and it can regulate both systems and objects to which a user has access and what a user can do with them. </a:t>
            </a:r>
            <a:endParaRPr lang="en-US" sz="2800" dirty="0" smtClean="0">
              <a:solidFill>
                <a:schemeClr val="tx1"/>
              </a:solidFill>
              <a:latin typeface="Times New Roman" pitchFamily="18" charset="0"/>
              <a:cs typeface="Times New Roman" pitchFamily="18" charset="0"/>
            </a:endParaRPr>
          </a:p>
          <a:p>
            <a:pPr marL="457200" indent="-457200" algn="just">
              <a:buClr>
                <a:schemeClr val="tx1"/>
              </a:buClr>
              <a:buSzPct val="71000"/>
              <a:buFont typeface="Wingdings" panose="05000000000000000000" pitchFamily="2" charset="2"/>
              <a:buChar char="v"/>
            </a:pPr>
            <a:r>
              <a:rPr lang="en-US" sz="2800" dirty="0" smtClean="0">
                <a:solidFill>
                  <a:schemeClr val="tx1"/>
                </a:solidFill>
                <a:latin typeface="Times New Roman" pitchFamily="18" charset="0"/>
                <a:cs typeface="Times New Roman" pitchFamily="18" charset="0"/>
              </a:rPr>
              <a:t>A user may have several forms of authorization on parts of the database.</a:t>
            </a:r>
          </a:p>
          <a:p>
            <a:pPr marL="914389" lvl="1" indent="-457200" algn="just">
              <a:buClr>
                <a:schemeClr val="tx1"/>
              </a:buClr>
              <a:buSzPct val="71000"/>
              <a:buFont typeface="Wingdings" panose="05000000000000000000" pitchFamily="2" charset="2"/>
              <a:buChar char="v"/>
            </a:pPr>
            <a:r>
              <a:rPr lang="en-US" sz="2600" dirty="0" smtClean="0">
                <a:solidFill>
                  <a:schemeClr val="tx1"/>
                </a:solidFill>
                <a:latin typeface="Times New Roman" pitchFamily="18" charset="0"/>
                <a:cs typeface="Times New Roman" pitchFamily="18" charset="0"/>
              </a:rPr>
              <a:t>Read authorization</a:t>
            </a:r>
          </a:p>
          <a:p>
            <a:pPr marL="914389" lvl="1" indent="-457200" algn="just">
              <a:buClr>
                <a:schemeClr val="tx1"/>
              </a:buClr>
              <a:buSzPct val="71000"/>
              <a:buFont typeface="Wingdings" panose="05000000000000000000" pitchFamily="2" charset="2"/>
              <a:buChar char="v"/>
            </a:pPr>
            <a:r>
              <a:rPr lang="en-US" sz="2600" dirty="0" smtClean="0">
                <a:solidFill>
                  <a:schemeClr val="tx1"/>
                </a:solidFill>
                <a:latin typeface="Times New Roman" pitchFamily="18" charset="0"/>
                <a:cs typeface="Times New Roman" pitchFamily="18" charset="0"/>
              </a:rPr>
              <a:t>Insert authorization</a:t>
            </a:r>
          </a:p>
          <a:p>
            <a:pPr marL="914389" lvl="1" indent="-457200" algn="just">
              <a:buClr>
                <a:schemeClr val="tx1"/>
              </a:buClr>
              <a:buSzPct val="71000"/>
              <a:buFont typeface="Wingdings" panose="05000000000000000000" pitchFamily="2" charset="2"/>
              <a:buChar char="v"/>
            </a:pPr>
            <a:r>
              <a:rPr lang="en-US" sz="2600" dirty="0" smtClean="0">
                <a:solidFill>
                  <a:schemeClr val="tx1"/>
                </a:solidFill>
                <a:latin typeface="Times New Roman" pitchFamily="18" charset="0"/>
                <a:cs typeface="Times New Roman" pitchFamily="18" charset="0"/>
              </a:rPr>
              <a:t>Update authorization</a:t>
            </a:r>
          </a:p>
          <a:p>
            <a:pPr marL="914389" lvl="1" indent="-457200" algn="just">
              <a:buClr>
                <a:schemeClr val="tx1"/>
              </a:buClr>
              <a:buSzPct val="71000"/>
              <a:buFont typeface="Wingdings" panose="05000000000000000000" pitchFamily="2" charset="2"/>
              <a:buChar char="v"/>
            </a:pPr>
            <a:r>
              <a:rPr lang="en-US" sz="2600" dirty="0" smtClean="0">
                <a:solidFill>
                  <a:schemeClr val="tx1"/>
                </a:solidFill>
                <a:latin typeface="Times New Roman" pitchFamily="18" charset="0"/>
                <a:cs typeface="Times New Roman" pitchFamily="18" charset="0"/>
              </a:rPr>
              <a:t>Delete authorization</a:t>
            </a:r>
          </a:p>
        </p:txBody>
      </p:sp>
    </p:spTree>
    <p:extLst>
      <p:ext uri="{BB962C8B-B14F-4D97-AF65-F5344CB8AC3E}">
        <p14:creationId xmlns:p14="http://schemas.microsoft.com/office/powerpoint/2010/main" val="40335515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smtClean="0">
                <a:solidFill>
                  <a:schemeClr val="bg1"/>
                </a:solidFill>
              </a:rPr>
              <a:t>5.3 </a:t>
            </a:r>
            <a:r>
              <a:rPr lang="en-US" sz="2800" dirty="0" smtClean="0">
                <a:solidFill>
                  <a:schemeClr val="bg1"/>
                </a:solidFill>
              </a:rPr>
              <a:t>Control Methods of Database Security</a:t>
            </a:r>
            <a:endParaRPr lang="en-US" sz="2800" dirty="0">
              <a:solidFill>
                <a:schemeClr val="bg1"/>
              </a:solidFill>
            </a:endParaRPr>
          </a:p>
        </p:txBody>
      </p:sp>
      <p:sp>
        <p:nvSpPr>
          <p:cNvPr id="3" name="Subtitle 2"/>
          <p:cNvSpPr>
            <a:spLocks noGrp="1"/>
          </p:cNvSpPr>
          <p:nvPr>
            <p:ph type="subTitle" idx="1"/>
          </p:nvPr>
        </p:nvSpPr>
        <p:spPr>
          <a:xfrm>
            <a:off x="1281567" y="1139687"/>
            <a:ext cx="8094254" cy="4990657"/>
          </a:xfrm>
        </p:spPr>
        <p:txBody>
          <a:bodyPr>
            <a:normAutofit fontScale="92500" lnSpcReduction="10000"/>
          </a:bodyPr>
          <a:lstStyle/>
          <a:p>
            <a:pPr algn="just">
              <a:buClr>
                <a:schemeClr val="tx1"/>
              </a:buClr>
              <a:buSzPct val="71000"/>
            </a:pPr>
            <a:r>
              <a:rPr lang="en-US" sz="2800" b="1" dirty="0" smtClean="0">
                <a:solidFill>
                  <a:schemeClr val="tx1"/>
                </a:solidFill>
                <a:latin typeface="Times New Roman" pitchFamily="18" charset="0"/>
                <a:cs typeface="Times New Roman" pitchFamily="18" charset="0"/>
              </a:rPr>
              <a:t>Authorization</a:t>
            </a:r>
          </a:p>
          <a:p>
            <a:pPr marL="457200" indent="-457200" algn="just">
              <a:buClr>
                <a:schemeClr val="tx1"/>
              </a:buClr>
              <a:buSzPct val="71000"/>
              <a:buFont typeface="Wingdings" panose="05000000000000000000" pitchFamily="2" charset="2"/>
              <a:buChar char="v"/>
            </a:pPr>
            <a:r>
              <a:rPr lang="en-US" sz="2800" dirty="0" smtClean="0">
                <a:solidFill>
                  <a:schemeClr val="tx1"/>
                </a:solidFill>
                <a:latin typeface="Times New Roman" pitchFamily="18" charset="0"/>
                <a:cs typeface="Times New Roman" pitchFamily="18" charset="0"/>
              </a:rPr>
              <a:t>A user may be assigned all, none or combination of these types of authorization. </a:t>
            </a:r>
            <a:endParaRPr lang="en-US" sz="2800" dirty="0">
              <a:solidFill>
                <a:schemeClr val="tx1"/>
              </a:solidFill>
              <a:latin typeface="Times New Roman" pitchFamily="18" charset="0"/>
              <a:cs typeface="Times New Roman" pitchFamily="18" charset="0"/>
            </a:endParaRPr>
          </a:p>
          <a:p>
            <a:pPr marL="457200" indent="-457200" algn="just">
              <a:buClr>
                <a:schemeClr val="tx1"/>
              </a:buClr>
              <a:buSzPct val="71000"/>
              <a:buFont typeface="Wingdings" panose="05000000000000000000" pitchFamily="2" charset="2"/>
              <a:buChar char="v"/>
            </a:pPr>
            <a:r>
              <a:rPr lang="en-US" sz="2800" dirty="0" smtClean="0">
                <a:solidFill>
                  <a:schemeClr val="tx1"/>
                </a:solidFill>
                <a:latin typeface="Times New Roman" pitchFamily="18" charset="0"/>
                <a:cs typeface="Times New Roman" pitchFamily="18" charset="0"/>
              </a:rPr>
              <a:t>A user may be granted to modify the database schema:</a:t>
            </a:r>
          </a:p>
          <a:p>
            <a:pPr marL="914389" lvl="1" indent="-457200" algn="just">
              <a:buClr>
                <a:schemeClr val="tx1"/>
              </a:buClr>
              <a:buSzPct val="71000"/>
              <a:buFont typeface="Wingdings" panose="05000000000000000000" pitchFamily="2" charset="2"/>
              <a:buChar char="v"/>
            </a:pPr>
            <a:r>
              <a:rPr lang="en-US" sz="2600" dirty="0" smtClean="0">
                <a:solidFill>
                  <a:schemeClr val="tx1"/>
                </a:solidFill>
                <a:latin typeface="Times New Roman" pitchFamily="18" charset="0"/>
                <a:cs typeface="Times New Roman" pitchFamily="18" charset="0"/>
              </a:rPr>
              <a:t>Index authorization allows the creation and deletion of indexes</a:t>
            </a:r>
          </a:p>
          <a:p>
            <a:pPr marL="914389" lvl="1" indent="-457200" algn="just">
              <a:buClr>
                <a:schemeClr val="tx1"/>
              </a:buClr>
              <a:buSzPct val="71000"/>
              <a:buFont typeface="Wingdings" panose="05000000000000000000" pitchFamily="2" charset="2"/>
              <a:buChar char="v"/>
            </a:pPr>
            <a:r>
              <a:rPr lang="en-US" sz="2600" dirty="0" smtClean="0">
                <a:solidFill>
                  <a:schemeClr val="tx1"/>
                </a:solidFill>
                <a:latin typeface="Times New Roman" pitchFamily="18" charset="0"/>
                <a:cs typeface="Times New Roman" pitchFamily="18" charset="0"/>
              </a:rPr>
              <a:t>Resource authorization allows the creation of new relations</a:t>
            </a:r>
          </a:p>
          <a:p>
            <a:pPr marL="914389" lvl="1" indent="-457200" algn="just">
              <a:buClr>
                <a:schemeClr val="tx1"/>
              </a:buClr>
              <a:buSzPct val="71000"/>
              <a:buFont typeface="Wingdings" panose="05000000000000000000" pitchFamily="2" charset="2"/>
              <a:buChar char="v"/>
            </a:pPr>
            <a:r>
              <a:rPr lang="en-US" sz="2600" dirty="0" smtClean="0">
                <a:solidFill>
                  <a:schemeClr val="tx1"/>
                </a:solidFill>
                <a:latin typeface="Times New Roman" pitchFamily="18" charset="0"/>
                <a:cs typeface="Times New Roman" pitchFamily="18" charset="0"/>
              </a:rPr>
              <a:t>Alteration authorization allows the addition or deletion of attributes in a relation</a:t>
            </a:r>
          </a:p>
          <a:p>
            <a:pPr marL="914389" lvl="1" indent="-457200" algn="just">
              <a:buClr>
                <a:schemeClr val="tx1"/>
              </a:buClr>
              <a:buSzPct val="71000"/>
              <a:buFont typeface="Wingdings" panose="05000000000000000000" pitchFamily="2" charset="2"/>
              <a:buChar char="v"/>
            </a:pPr>
            <a:r>
              <a:rPr lang="en-US" sz="2600" dirty="0" smtClean="0">
                <a:solidFill>
                  <a:schemeClr val="tx1"/>
                </a:solidFill>
                <a:latin typeface="Times New Roman" pitchFamily="18" charset="0"/>
                <a:cs typeface="Times New Roman" pitchFamily="18" charset="0"/>
              </a:rPr>
              <a:t>Drop authorization allows the deletion of relations</a:t>
            </a:r>
          </a:p>
        </p:txBody>
      </p:sp>
    </p:spTree>
    <p:extLst>
      <p:ext uri="{BB962C8B-B14F-4D97-AF65-F5344CB8AC3E}">
        <p14:creationId xmlns:p14="http://schemas.microsoft.com/office/powerpoint/2010/main" val="6716066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smtClean="0">
                <a:solidFill>
                  <a:schemeClr val="bg1"/>
                </a:solidFill>
              </a:rPr>
              <a:t>5.3 </a:t>
            </a:r>
            <a:r>
              <a:rPr lang="en-US" sz="2800" dirty="0">
                <a:solidFill>
                  <a:schemeClr val="bg1"/>
                </a:solidFill>
              </a:rPr>
              <a:t>Control Methods of Database Security</a:t>
            </a:r>
          </a:p>
        </p:txBody>
      </p:sp>
      <p:sp>
        <p:nvSpPr>
          <p:cNvPr id="3" name="Subtitle 2"/>
          <p:cNvSpPr>
            <a:spLocks noGrp="1"/>
          </p:cNvSpPr>
          <p:nvPr>
            <p:ph type="subTitle" idx="1"/>
          </p:nvPr>
        </p:nvSpPr>
        <p:spPr>
          <a:xfrm>
            <a:off x="1281567" y="1139687"/>
            <a:ext cx="8094254" cy="4990657"/>
          </a:xfrm>
        </p:spPr>
        <p:txBody>
          <a:bodyPr>
            <a:normAutofit fontScale="92500" lnSpcReduction="20000"/>
          </a:bodyPr>
          <a:lstStyle/>
          <a:p>
            <a:pPr algn="just">
              <a:buClr>
                <a:schemeClr val="tx1"/>
              </a:buClr>
              <a:buSzPct val="71000"/>
            </a:pPr>
            <a:r>
              <a:rPr lang="en-US" sz="2800" b="1" dirty="0">
                <a:solidFill>
                  <a:schemeClr val="tx1"/>
                </a:solidFill>
                <a:latin typeface="Times New Roman" pitchFamily="18" charset="0"/>
                <a:cs typeface="Times New Roman" pitchFamily="18" charset="0"/>
              </a:rPr>
              <a:t>Security and Integrity Violation</a:t>
            </a:r>
            <a:endParaRPr lang="en-US" sz="2800" b="1" dirty="0" smtClean="0">
              <a:solidFill>
                <a:schemeClr val="tx1"/>
              </a:solidFill>
              <a:latin typeface="Times New Roman" pitchFamily="18" charset="0"/>
              <a:cs typeface="Times New Roman" pitchFamily="18" charset="0"/>
            </a:endParaRPr>
          </a:p>
          <a:p>
            <a:pPr marL="457200" indent="-457200" algn="just">
              <a:buClr>
                <a:schemeClr val="tx1"/>
              </a:buClr>
              <a:buSzPct val="71000"/>
              <a:buFont typeface="Wingdings" panose="05000000000000000000" pitchFamily="2" charset="2"/>
              <a:buChar char="v"/>
            </a:pPr>
            <a:r>
              <a:rPr lang="en-US" sz="2800" dirty="0" smtClean="0">
                <a:solidFill>
                  <a:schemeClr val="tx1"/>
                </a:solidFill>
                <a:latin typeface="Times New Roman" pitchFamily="18" charset="0"/>
                <a:cs typeface="Times New Roman" pitchFamily="18" charset="0"/>
              </a:rPr>
              <a:t>Data </a:t>
            </a:r>
            <a:r>
              <a:rPr lang="en-US" sz="2800" dirty="0">
                <a:solidFill>
                  <a:schemeClr val="tx1"/>
                </a:solidFill>
                <a:latin typeface="Times New Roman" pitchFamily="18" charset="0"/>
                <a:cs typeface="Times New Roman" pitchFamily="18" charset="0"/>
              </a:rPr>
              <a:t>integrity in the database is the correctness, consistency and completeness of data. </a:t>
            </a:r>
            <a:endParaRPr lang="en-US" sz="2800" dirty="0" smtClean="0">
              <a:solidFill>
                <a:schemeClr val="tx1"/>
              </a:solidFill>
              <a:latin typeface="Times New Roman" pitchFamily="18" charset="0"/>
              <a:cs typeface="Times New Roman" pitchFamily="18" charset="0"/>
            </a:endParaRPr>
          </a:p>
          <a:p>
            <a:pPr marL="457200" indent="-457200" algn="just">
              <a:buClr>
                <a:schemeClr val="tx1"/>
              </a:buClr>
              <a:buSzPct val="71000"/>
              <a:buFont typeface="Wingdings" panose="05000000000000000000" pitchFamily="2" charset="2"/>
              <a:buChar char="v"/>
            </a:pPr>
            <a:r>
              <a:rPr lang="en-US" sz="2800" dirty="0" smtClean="0">
                <a:solidFill>
                  <a:schemeClr val="tx1"/>
                </a:solidFill>
                <a:latin typeface="Times New Roman" pitchFamily="18" charset="0"/>
                <a:cs typeface="Times New Roman" pitchFamily="18" charset="0"/>
              </a:rPr>
              <a:t>Data </a:t>
            </a:r>
            <a:r>
              <a:rPr lang="en-US" sz="2800" dirty="0">
                <a:solidFill>
                  <a:schemeClr val="tx1"/>
                </a:solidFill>
                <a:latin typeface="Times New Roman" pitchFamily="18" charset="0"/>
                <a:cs typeface="Times New Roman" pitchFamily="18" charset="0"/>
              </a:rPr>
              <a:t>integrity is enforced using the following three integrity constraints</a:t>
            </a:r>
            <a:r>
              <a:rPr lang="en-US" sz="2800" dirty="0" smtClean="0">
                <a:solidFill>
                  <a:schemeClr val="tx1"/>
                </a:solidFill>
                <a:latin typeface="Times New Roman" pitchFamily="18" charset="0"/>
                <a:cs typeface="Times New Roman" pitchFamily="18" charset="0"/>
              </a:rPr>
              <a:t>:</a:t>
            </a:r>
            <a:endParaRPr lang="en-US" sz="2800" dirty="0">
              <a:solidFill>
                <a:schemeClr val="tx1"/>
              </a:solidFill>
              <a:latin typeface="Times New Roman" pitchFamily="18" charset="0"/>
              <a:cs typeface="Times New Roman" pitchFamily="18" charset="0"/>
            </a:endParaRPr>
          </a:p>
          <a:p>
            <a:pPr marL="914389" lvl="1" indent="-457200" algn="just">
              <a:buClr>
                <a:schemeClr val="tx1"/>
              </a:buClr>
              <a:buSzPct val="71000"/>
              <a:buFont typeface="Wingdings" panose="05000000000000000000" pitchFamily="2" charset="2"/>
              <a:buChar char="v"/>
            </a:pPr>
            <a:r>
              <a:rPr lang="en-US" sz="2600" b="1" dirty="0" smtClean="0">
                <a:solidFill>
                  <a:schemeClr val="tx1"/>
                </a:solidFill>
                <a:latin typeface="Times New Roman" pitchFamily="18" charset="0"/>
                <a:cs typeface="Times New Roman" pitchFamily="18" charset="0"/>
              </a:rPr>
              <a:t>Entity Integrity </a:t>
            </a:r>
            <a:r>
              <a:rPr lang="en-US" sz="2600" dirty="0" smtClean="0">
                <a:solidFill>
                  <a:schemeClr val="tx1"/>
                </a:solidFill>
                <a:latin typeface="Times New Roman" pitchFamily="18" charset="0"/>
                <a:cs typeface="Times New Roman" pitchFamily="18" charset="0"/>
              </a:rPr>
              <a:t>-  </a:t>
            </a:r>
            <a:r>
              <a:rPr lang="en-US" sz="2600" dirty="0">
                <a:solidFill>
                  <a:schemeClr val="tx1"/>
                </a:solidFill>
                <a:latin typeface="Times New Roman" pitchFamily="18" charset="0"/>
                <a:cs typeface="Times New Roman" pitchFamily="18" charset="0"/>
              </a:rPr>
              <a:t>This is related to the concept of primary keys. All tables should have their own primary keys which should uniquely identify a row and not be NULL.</a:t>
            </a:r>
          </a:p>
          <a:p>
            <a:pPr marL="914389" lvl="1" indent="-457200" algn="just">
              <a:buClr>
                <a:schemeClr val="tx1"/>
              </a:buClr>
              <a:buSzPct val="71000"/>
              <a:buFont typeface="Wingdings" panose="05000000000000000000" pitchFamily="2" charset="2"/>
              <a:buChar char="v"/>
            </a:pPr>
            <a:r>
              <a:rPr lang="en-US" sz="2600" b="1" dirty="0">
                <a:solidFill>
                  <a:schemeClr val="tx1"/>
                </a:solidFill>
                <a:latin typeface="Times New Roman" pitchFamily="18" charset="0"/>
                <a:cs typeface="Times New Roman" pitchFamily="18" charset="0"/>
              </a:rPr>
              <a:t>Referential Integrity </a:t>
            </a:r>
            <a:r>
              <a:rPr lang="en-US" sz="2600" dirty="0">
                <a:solidFill>
                  <a:schemeClr val="tx1"/>
                </a:solidFill>
                <a:latin typeface="Times New Roman" pitchFamily="18" charset="0"/>
                <a:cs typeface="Times New Roman" pitchFamily="18" charset="0"/>
              </a:rPr>
              <a:t>-  This is related to the concept of foreign keys. A foreign key is a key of a relation that is referred in another relation.</a:t>
            </a:r>
          </a:p>
          <a:p>
            <a:pPr marL="914389" lvl="1" indent="-457200" algn="just">
              <a:buClr>
                <a:schemeClr val="tx1"/>
              </a:buClr>
              <a:buSzPct val="71000"/>
              <a:buFont typeface="Wingdings" panose="05000000000000000000" pitchFamily="2" charset="2"/>
              <a:buChar char="v"/>
            </a:pPr>
            <a:r>
              <a:rPr lang="en-US" sz="2600" b="1" dirty="0">
                <a:solidFill>
                  <a:schemeClr val="tx1"/>
                </a:solidFill>
                <a:latin typeface="Times New Roman" pitchFamily="18" charset="0"/>
                <a:cs typeface="Times New Roman" pitchFamily="18" charset="0"/>
              </a:rPr>
              <a:t>Domain Integrity </a:t>
            </a:r>
            <a:r>
              <a:rPr lang="en-US" sz="2600" dirty="0">
                <a:solidFill>
                  <a:schemeClr val="tx1"/>
                </a:solidFill>
                <a:latin typeface="Times New Roman" pitchFamily="18" charset="0"/>
                <a:cs typeface="Times New Roman" pitchFamily="18" charset="0"/>
              </a:rPr>
              <a:t>-  This means that there should be a defined domain for all the columns in a database.</a:t>
            </a:r>
          </a:p>
        </p:txBody>
      </p:sp>
    </p:spTree>
    <p:extLst>
      <p:ext uri="{BB962C8B-B14F-4D97-AF65-F5344CB8AC3E}">
        <p14:creationId xmlns:p14="http://schemas.microsoft.com/office/powerpoint/2010/main" val="15062303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smtClean="0">
                <a:solidFill>
                  <a:schemeClr val="bg1"/>
                </a:solidFill>
              </a:rPr>
              <a:t>5.3 </a:t>
            </a:r>
            <a:r>
              <a:rPr lang="en-US" sz="2800" dirty="0">
                <a:solidFill>
                  <a:schemeClr val="bg1"/>
                </a:solidFill>
              </a:rPr>
              <a:t>Control Methods of Database Security</a:t>
            </a:r>
          </a:p>
        </p:txBody>
      </p:sp>
      <p:sp>
        <p:nvSpPr>
          <p:cNvPr id="3" name="Subtitle 2"/>
          <p:cNvSpPr>
            <a:spLocks noGrp="1"/>
          </p:cNvSpPr>
          <p:nvPr>
            <p:ph type="subTitle" idx="1"/>
          </p:nvPr>
        </p:nvSpPr>
        <p:spPr>
          <a:xfrm>
            <a:off x="1281567" y="1139687"/>
            <a:ext cx="8094254" cy="4990657"/>
          </a:xfrm>
        </p:spPr>
        <p:txBody>
          <a:bodyPr>
            <a:normAutofit fontScale="92500" lnSpcReduction="20000"/>
          </a:bodyPr>
          <a:lstStyle/>
          <a:p>
            <a:pPr algn="just">
              <a:buClr>
                <a:schemeClr val="tx1"/>
              </a:buClr>
              <a:buSzPct val="71000"/>
            </a:pPr>
            <a:r>
              <a:rPr lang="en-US" sz="2800" b="1" dirty="0">
                <a:solidFill>
                  <a:schemeClr val="tx1"/>
                </a:solidFill>
                <a:latin typeface="Times New Roman" pitchFamily="18" charset="0"/>
                <a:cs typeface="Times New Roman" pitchFamily="18" charset="0"/>
              </a:rPr>
              <a:t>Security and Integrity </a:t>
            </a:r>
            <a:r>
              <a:rPr lang="en-US" sz="2800" b="1" dirty="0" smtClean="0">
                <a:solidFill>
                  <a:schemeClr val="tx1"/>
                </a:solidFill>
                <a:latin typeface="Times New Roman" pitchFamily="18" charset="0"/>
                <a:cs typeface="Times New Roman" pitchFamily="18" charset="0"/>
              </a:rPr>
              <a:t>Violation</a:t>
            </a:r>
            <a:endParaRPr lang="en-US" sz="2800" dirty="0" smtClean="0">
              <a:solidFill>
                <a:schemeClr val="tx1"/>
              </a:solidFill>
              <a:latin typeface="Times New Roman" pitchFamily="18" charset="0"/>
              <a:cs typeface="Times New Roman" pitchFamily="18" charset="0"/>
            </a:endParaRPr>
          </a:p>
          <a:p>
            <a:pPr marL="457200" indent="-457200" algn="just">
              <a:buClr>
                <a:schemeClr val="tx1"/>
              </a:buClr>
              <a:buSzPct val="71000"/>
              <a:buFont typeface="Wingdings" panose="05000000000000000000" pitchFamily="2" charset="2"/>
              <a:buChar char="v"/>
            </a:pPr>
            <a:r>
              <a:rPr lang="en-US" sz="2800" dirty="0" smtClean="0">
                <a:solidFill>
                  <a:schemeClr val="tx1"/>
                </a:solidFill>
                <a:latin typeface="Times New Roman" pitchFamily="18" charset="0"/>
                <a:cs typeface="Times New Roman" pitchFamily="18" charset="0"/>
              </a:rPr>
              <a:t>Integrity </a:t>
            </a:r>
            <a:r>
              <a:rPr lang="en-US" sz="2800" dirty="0">
                <a:solidFill>
                  <a:schemeClr val="tx1"/>
                </a:solidFill>
                <a:latin typeface="Times New Roman" pitchFamily="18" charset="0"/>
                <a:cs typeface="Times New Roman" pitchFamily="18" charset="0"/>
              </a:rPr>
              <a:t>violations can occur when an attacker attempts to change sensitive data without proper authorization</a:t>
            </a:r>
            <a:r>
              <a:rPr lang="en-US" sz="2800" dirty="0" smtClean="0">
                <a:solidFill>
                  <a:schemeClr val="tx1"/>
                </a:solidFill>
                <a:latin typeface="Times New Roman" pitchFamily="18" charset="0"/>
                <a:cs typeface="Times New Roman" pitchFamily="18" charset="0"/>
              </a:rPr>
              <a:t>.</a:t>
            </a:r>
            <a:endParaRPr lang="en-US" sz="2800" dirty="0">
              <a:solidFill>
                <a:schemeClr val="tx1"/>
              </a:solidFill>
              <a:latin typeface="Times New Roman" pitchFamily="18" charset="0"/>
              <a:cs typeface="Times New Roman" pitchFamily="18" charset="0"/>
            </a:endParaRPr>
          </a:p>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itchFamily="18" charset="0"/>
                <a:cs typeface="Times New Roman" pitchFamily="18" charset="0"/>
              </a:rPr>
              <a:t>An example of an integrity violation is when an attacker obtains permission to write to sensitive data and then changes or deletes it. </a:t>
            </a:r>
            <a:endParaRPr lang="en-US" sz="2800" dirty="0" smtClean="0">
              <a:solidFill>
                <a:schemeClr val="tx1"/>
              </a:solidFill>
              <a:latin typeface="Times New Roman" pitchFamily="18" charset="0"/>
              <a:cs typeface="Times New Roman" pitchFamily="18" charset="0"/>
            </a:endParaRPr>
          </a:p>
          <a:p>
            <a:pPr marL="457200" indent="-457200" algn="just">
              <a:buClr>
                <a:schemeClr val="tx1"/>
              </a:buClr>
              <a:buSzPct val="71000"/>
              <a:buFont typeface="Wingdings" panose="05000000000000000000" pitchFamily="2" charset="2"/>
              <a:buChar char="v"/>
            </a:pPr>
            <a:r>
              <a:rPr lang="en-US" sz="2800" dirty="0" smtClean="0">
                <a:solidFill>
                  <a:schemeClr val="tx1"/>
                </a:solidFill>
                <a:latin typeface="Times New Roman" pitchFamily="18" charset="0"/>
                <a:cs typeface="Times New Roman" pitchFamily="18" charset="0"/>
              </a:rPr>
              <a:t>The </a:t>
            </a:r>
            <a:r>
              <a:rPr lang="en-US" sz="2800" dirty="0">
                <a:solidFill>
                  <a:schemeClr val="tx1"/>
                </a:solidFill>
                <a:latin typeface="Times New Roman" pitchFamily="18" charset="0"/>
                <a:cs typeface="Times New Roman" pitchFamily="18" charset="0"/>
              </a:rPr>
              <a:t>owner of the data might not detect such a change until it is too late, perhaps when the change has already resulted in tangible loss. </a:t>
            </a:r>
            <a:endParaRPr lang="en-US" sz="2800" dirty="0" smtClean="0">
              <a:solidFill>
                <a:schemeClr val="tx1"/>
              </a:solidFill>
              <a:latin typeface="Times New Roman" pitchFamily="18" charset="0"/>
              <a:cs typeface="Times New Roman" pitchFamily="18" charset="0"/>
            </a:endParaRPr>
          </a:p>
          <a:p>
            <a:pPr marL="457200" indent="-457200" algn="just">
              <a:buClr>
                <a:schemeClr val="tx1"/>
              </a:buClr>
              <a:buSzPct val="71000"/>
              <a:buFont typeface="Wingdings" panose="05000000000000000000" pitchFamily="2" charset="2"/>
              <a:buChar char="v"/>
            </a:pPr>
            <a:r>
              <a:rPr lang="en-US" sz="2800" dirty="0" smtClean="0">
                <a:solidFill>
                  <a:schemeClr val="tx1"/>
                </a:solidFill>
                <a:latin typeface="Times New Roman" pitchFamily="18" charset="0"/>
                <a:cs typeface="Times New Roman" pitchFamily="18" charset="0"/>
              </a:rPr>
              <a:t>Because </a:t>
            </a:r>
            <a:r>
              <a:rPr lang="en-US" sz="2800" dirty="0">
                <a:solidFill>
                  <a:schemeClr val="tx1"/>
                </a:solidFill>
                <a:latin typeface="Times New Roman" pitchFamily="18" charset="0"/>
                <a:cs typeface="Times New Roman" pitchFamily="18" charset="0"/>
              </a:rPr>
              <a:t>of the difficulty of detecting changes and the possible cascading consequences of late detection, many businesses treat integrity violations as the most serious threat to their business.</a:t>
            </a:r>
            <a:endParaRPr lang="en-US" sz="2600" dirty="0" smtClean="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1034759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smtClean="0">
                <a:solidFill>
                  <a:schemeClr val="bg1"/>
                </a:solidFill>
              </a:rPr>
              <a:t>5.3 </a:t>
            </a:r>
            <a:r>
              <a:rPr lang="en-US" sz="2800" dirty="0">
                <a:solidFill>
                  <a:schemeClr val="bg1"/>
                </a:solidFill>
              </a:rPr>
              <a:t>Control Methods of Database Security</a:t>
            </a:r>
          </a:p>
        </p:txBody>
      </p:sp>
      <p:sp>
        <p:nvSpPr>
          <p:cNvPr id="3" name="Subtitle 2"/>
          <p:cNvSpPr>
            <a:spLocks noGrp="1"/>
          </p:cNvSpPr>
          <p:nvPr>
            <p:ph type="subTitle" idx="1"/>
          </p:nvPr>
        </p:nvSpPr>
        <p:spPr>
          <a:xfrm>
            <a:off x="1281567" y="1139687"/>
            <a:ext cx="8094254" cy="4990657"/>
          </a:xfrm>
        </p:spPr>
        <p:txBody>
          <a:bodyPr>
            <a:normAutofit/>
          </a:bodyPr>
          <a:lstStyle/>
          <a:p>
            <a:pPr algn="just">
              <a:buClr>
                <a:schemeClr val="tx1"/>
              </a:buClr>
              <a:buSzPct val="71000"/>
            </a:pPr>
            <a:r>
              <a:rPr lang="en-US" sz="2800" b="1" dirty="0" smtClean="0">
                <a:solidFill>
                  <a:schemeClr val="tx1"/>
                </a:solidFill>
                <a:latin typeface="Times New Roman" pitchFamily="18" charset="0"/>
                <a:cs typeface="Times New Roman" pitchFamily="18" charset="0"/>
              </a:rPr>
              <a:t>Integrity Control</a:t>
            </a:r>
          </a:p>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itchFamily="18" charset="0"/>
                <a:cs typeface="Times New Roman" pitchFamily="18" charset="0"/>
              </a:rPr>
              <a:t>The aim of integrity control is to protect data from unauthorized use and update, by restricting the values that may be held and the operations that can be performed on data</a:t>
            </a:r>
            <a:r>
              <a:rPr lang="en-US" sz="2800" dirty="0" smtClean="0">
                <a:solidFill>
                  <a:schemeClr val="tx1"/>
                </a:solidFill>
                <a:latin typeface="Times New Roman" pitchFamily="18" charset="0"/>
                <a:cs typeface="Times New Roman" pitchFamily="18" charset="0"/>
              </a:rPr>
              <a:t>.</a:t>
            </a:r>
          </a:p>
          <a:p>
            <a:pPr marL="457200" indent="-457200" algn="just">
              <a:buClr>
                <a:schemeClr val="tx1"/>
              </a:buClr>
              <a:buSzPct val="71000"/>
              <a:buFont typeface="Wingdings" panose="05000000000000000000" pitchFamily="2" charset="2"/>
              <a:buChar char="v"/>
            </a:pPr>
            <a:r>
              <a:rPr lang="en-US" sz="2800" dirty="0" smtClean="0">
                <a:solidFill>
                  <a:schemeClr val="tx1"/>
                </a:solidFill>
                <a:latin typeface="Times New Roman" pitchFamily="18" charset="0"/>
                <a:cs typeface="Times New Roman" pitchFamily="18" charset="0"/>
              </a:rPr>
              <a:t> </a:t>
            </a:r>
            <a:r>
              <a:rPr lang="en-US" sz="2800" dirty="0">
                <a:solidFill>
                  <a:schemeClr val="tx1"/>
                </a:solidFill>
                <a:latin typeface="Times New Roman" pitchFamily="18" charset="0"/>
                <a:cs typeface="Times New Roman" pitchFamily="18" charset="0"/>
              </a:rPr>
              <a:t>Integrity controls may also trigger the execution of some procedure, such as placing an entry in a log that records what users have done what with which data. There are more forms of integrity controls.</a:t>
            </a:r>
            <a:endParaRPr lang="en-US" sz="2600" dirty="0" smtClean="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3429801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smtClean="0">
                <a:solidFill>
                  <a:schemeClr val="bg1"/>
                </a:solidFill>
              </a:rPr>
              <a:t>5.3 </a:t>
            </a:r>
            <a:r>
              <a:rPr lang="en-US" sz="2800" dirty="0">
                <a:solidFill>
                  <a:schemeClr val="bg1"/>
                </a:solidFill>
              </a:rPr>
              <a:t>Control Methods of Database Security</a:t>
            </a:r>
          </a:p>
        </p:txBody>
      </p:sp>
      <p:sp>
        <p:nvSpPr>
          <p:cNvPr id="3" name="Subtitle 2"/>
          <p:cNvSpPr>
            <a:spLocks noGrp="1"/>
          </p:cNvSpPr>
          <p:nvPr>
            <p:ph type="subTitle" idx="1"/>
          </p:nvPr>
        </p:nvSpPr>
        <p:spPr>
          <a:xfrm>
            <a:off x="1281567" y="1139687"/>
            <a:ext cx="8094254" cy="4990657"/>
          </a:xfrm>
        </p:spPr>
        <p:txBody>
          <a:bodyPr>
            <a:normAutofit/>
          </a:bodyPr>
          <a:lstStyle/>
          <a:p>
            <a:pPr algn="just">
              <a:buClr>
                <a:schemeClr val="tx1"/>
              </a:buClr>
              <a:buSzPct val="71000"/>
            </a:pPr>
            <a:r>
              <a:rPr lang="en-US" sz="2800" b="1" dirty="0" smtClean="0">
                <a:solidFill>
                  <a:schemeClr val="tx1"/>
                </a:solidFill>
                <a:latin typeface="Times New Roman" pitchFamily="18" charset="0"/>
                <a:cs typeface="Times New Roman" pitchFamily="18" charset="0"/>
              </a:rPr>
              <a:t>Integrity Control</a:t>
            </a:r>
          </a:p>
          <a:p>
            <a:pPr marL="457200" indent="-457200" algn="just">
              <a:buClr>
                <a:schemeClr val="tx1"/>
              </a:buClr>
              <a:buSzPct val="71000"/>
              <a:buFont typeface="Wingdings" panose="05000000000000000000" pitchFamily="2" charset="2"/>
              <a:buChar char="v"/>
            </a:pPr>
            <a:r>
              <a:rPr lang="en-US" sz="2800" b="1" dirty="0">
                <a:solidFill>
                  <a:schemeClr val="tx1"/>
                </a:solidFill>
                <a:latin typeface="Times New Roman" pitchFamily="18" charset="0"/>
                <a:cs typeface="Times New Roman" pitchFamily="18" charset="0"/>
              </a:rPr>
              <a:t>Assertions</a:t>
            </a:r>
            <a:r>
              <a:rPr lang="en-US" sz="2800" dirty="0">
                <a:solidFill>
                  <a:schemeClr val="tx1"/>
                </a:solidFill>
                <a:latin typeface="Times New Roman" pitchFamily="18" charset="0"/>
                <a:cs typeface="Times New Roman" pitchFamily="18" charset="0"/>
              </a:rPr>
              <a:t> are also powerful constraints that enforce some desirable database conditions. </a:t>
            </a:r>
            <a:endParaRPr lang="en-US" sz="2800" dirty="0" smtClean="0">
              <a:solidFill>
                <a:schemeClr val="tx1"/>
              </a:solidFill>
              <a:latin typeface="Times New Roman" pitchFamily="18" charset="0"/>
              <a:cs typeface="Times New Roman" pitchFamily="18" charset="0"/>
            </a:endParaRPr>
          </a:p>
          <a:p>
            <a:pPr marL="457200" indent="-457200" algn="just">
              <a:buClr>
                <a:schemeClr val="tx1"/>
              </a:buClr>
              <a:buSzPct val="71000"/>
              <a:buFont typeface="Wingdings" panose="05000000000000000000" pitchFamily="2" charset="2"/>
              <a:buChar char="v"/>
            </a:pPr>
            <a:r>
              <a:rPr lang="en-US" sz="2800" dirty="0" smtClean="0">
                <a:solidFill>
                  <a:schemeClr val="tx1"/>
                </a:solidFill>
                <a:latin typeface="Times New Roman" pitchFamily="18" charset="0"/>
                <a:cs typeface="Times New Roman" pitchFamily="18" charset="0"/>
              </a:rPr>
              <a:t>They </a:t>
            </a:r>
            <a:r>
              <a:rPr lang="en-US" sz="2800" dirty="0">
                <a:solidFill>
                  <a:schemeClr val="tx1"/>
                </a:solidFill>
                <a:latin typeface="Times New Roman" pitchFamily="18" charset="0"/>
                <a:cs typeface="Times New Roman" pitchFamily="18" charset="0"/>
              </a:rPr>
              <a:t>are checked automatically by the DBMS when transactions are run involving tables or fields on which assertion exists. </a:t>
            </a:r>
            <a:endParaRPr lang="en-US" sz="2800" dirty="0" smtClean="0">
              <a:solidFill>
                <a:schemeClr val="tx1"/>
              </a:solidFill>
              <a:latin typeface="Times New Roman" pitchFamily="18" charset="0"/>
              <a:cs typeface="Times New Roman" pitchFamily="18" charset="0"/>
            </a:endParaRPr>
          </a:p>
          <a:p>
            <a:pPr marL="457200" indent="-457200" algn="just">
              <a:buClr>
                <a:schemeClr val="tx1"/>
              </a:buClr>
              <a:buSzPct val="71000"/>
              <a:buFont typeface="Wingdings" panose="05000000000000000000" pitchFamily="2" charset="2"/>
              <a:buChar char="v"/>
            </a:pPr>
            <a:r>
              <a:rPr lang="en-US" sz="2800" dirty="0" smtClean="0">
                <a:solidFill>
                  <a:schemeClr val="tx1"/>
                </a:solidFill>
                <a:latin typeface="Times New Roman" pitchFamily="18" charset="0"/>
                <a:cs typeface="Times New Roman" pitchFamily="18" charset="0"/>
              </a:rPr>
              <a:t>If </a:t>
            </a:r>
            <a:r>
              <a:rPr lang="en-US" sz="2800" dirty="0">
                <a:solidFill>
                  <a:schemeClr val="tx1"/>
                </a:solidFill>
                <a:latin typeface="Times New Roman" pitchFamily="18" charset="0"/>
                <a:cs typeface="Times New Roman" pitchFamily="18" charset="0"/>
              </a:rPr>
              <a:t>the assertion fails, the DBMS will generate an error message.</a:t>
            </a:r>
            <a:endParaRPr lang="en-US" sz="2600" dirty="0" smtClean="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6523561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smtClean="0">
                <a:solidFill>
                  <a:schemeClr val="bg1"/>
                </a:solidFill>
              </a:rPr>
              <a:t>5.3 </a:t>
            </a:r>
            <a:r>
              <a:rPr lang="en-US" sz="2800" dirty="0">
                <a:solidFill>
                  <a:schemeClr val="bg1"/>
                </a:solidFill>
              </a:rPr>
              <a:t>Control Methods of Database Security</a:t>
            </a:r>
          </a:p>
        </p:txBody>
      </p:sp>
      <p:sp>
        <p:nvSpPr>
          <p:cNvPr id="3" name="Subtitle 2"/>
          <p:cNvSpPr>
            <a:spLocks noGrp="1"/>
          </p:cNvSpPr>
          <p:nvPr>
            <p:ph type="subTitle" idx="1"/>
          </p:nvPr>
        </p:nvSpPr>
        <p:spPr>
          <a:xfrm>
            <a:off x="1281567" y="1139687"/>
            <a:ext cx="8094254" cy="4990657"/>
          </a:xfrm>
        </p:spPr>
        <p:txBody>
          <a:bodyPr>
            <a:normAutofit fontScale="92500" lnSpcReduction="10000"/>
          </a:bodyPr>
          <a:lstStyle/>
          <a:p>
            <a:pPr algn="just">
              <a:buClr>
                <a:schemeClr val="tx1"/>
              </a:buClr>
              <a:buSzPct val="71000"/>
            </a:pPr>
            <a:r>
              <a:rPr lang="en-US" sz="2800" b="1" dirty="0" smtClean="0">
                <a:solidFill>
                  <a:schemeClr val="tx1"/>
                </a:solidFill>
                <a:latin typeface="Times New Roman" pitchFamily="18" charset="0"/>
                <a:cs typeface="Times New Roman" pitchFamily="18" charset="0"/>
              </a:rPr>
              <a:t>Integrity Control</a:t>
            </a:r>
            <a:endParaRPr lang="en-US" sz="2800" b="1" dirty="0">
              <a:solidFill>
                <a:schemeClr val="tx1"/>
              </a:solidFill>
              <a:latin typeface="Times New Roman" pitchFamily="18" charset="0"/>
              <a:cs typeface="Times New Roman" pitchFamily="18" charset="0"/>
            </a:endParaRPr>
          </a:p>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itchFamily="18" charset="0"/>
                <a:cs typeface="Times New Roman" pitchFamily="18" charset="0"/>
              </a:rPr>
              <a:t>For security purposes one can use triggers as well. </a:t>
            </a:r>
            <a:endParaRPr lang="en-US" sz="2800" dirty="0" smtClean="0">
              <a:solidFill>
                <a:schemeClr val="tx1"/>
              </a:solidFill>
              <a:latin typeface="Times New Roman" pitchFamily="18" charset="0"/>
              <a:cs typeface="Times New Roman" pitchFamily="18" charset="0"/>
            </a:endParaRPr>
          </a:p>
          <a:p>
            <a:pPr marL="457200" indent="-457200" algn="just">
              <a:buClr>
                <a:schemeClr val="tx1"/>
              </a:buClr>
              <a:buSzPct val="71000"/>
              <a:buFont typeface="Wingdings" panose="05000000000000000000" pitchFamily="2" charset="2"/>
              <a:buChar char="v"/>
            </a:pPr>
            <a:r>
              <a:rPr lang="en-US" sz="2800" dirty="0" smtClean="0">
                <a:solidFill>
                  <a:schemeClr val="tx1"/>
                </a:solidFill>
                <a:latin typeface="Times New Roman" pitchFamily="18" charset="0"/>
                <a:cs typeface="Times New Roman" pitchFamily="18" charset="0"/>
              </a:rPr>
              <a:t>Triggers </a:t>
            </a:r>
            <a:r>
              <a:rPr lang="en-US" sz="2800" dirty="0">
                <a:solidFill>
                  <a:schemeClr val="tx1"/>
                </a:solidFill>
                <a:latin typeface="Times New Roman" pitchFamily="18" charset="0"/>
                <a:cs typeface="Times New Roman" pitchFamily="18" charset="0"/>
              </a:rPr>
              <a:t>consist of blocks of procedural code that are stored in a database and which run only in response to an INSERT, UPDATE or DELETE command. </a:t>
            </a:r>
            <a:endParaRPr lang="en-US" sz="2800" dirty="0" smtClean="0">
              <a:solidFill>
                <a:schemeClr val="tx1"/>
              </a:solidFill>
              <a:latin typeface="Times New Roman" pitchFamily="18" charset="0"/>
              <a:cs typeface="Times New Roman" pitchFamily="18" charset="0"/>
            </a:endParaRPr>
          </a:p>
          <a:p>
            <a:pPr marL="457200" indent="-457200" algn="just">
              <a:buClr>
                <a:schemeClr val="tx1"/>
              </a:buClr>
              <a:buSzPct val="71000"/>
              <a:buFont typeface="Wingdings" panose="05000000000000000000" pitchFamily="2" charset="2"/>
              <a:buChar char="v"/>
            </a:pPr>
            <a:r>
              <a:rPr lang="en-US" sz="2800" dirty="0" smtClean="0">
                <a:solidFill>
                  <a:schemeClr val="tx1"/>
                </a:solidFill>
                <a:latin typeface="Times New Roman" pitchFamily="18" charset="0"/>
                <a:cs typeface="Times New Roman" pitchFamily="18" charset="0"/>
              </a:rPr>
              <a:t>A </a:t>
            </a:r>
            <a:r>
              <a:rPr lang="en-US" sz="2800" dirty="0">
                <a:solidFill>
                  <a:schemeClr val="tx1"/>
                </a:solidFill>
                <a:latin typeface="Times New Roman" pitchFamily="18" charset="0"/>
                <a:cs typeface="Times New Roman" pitchFamily="18" charset="0"/>
              </a:rPr>
              <a:t>trigger, which includes an event, condition, and action, may be more complex than an assertion. </a:t>
            </a:r>
            <a:endParaRPr lang="en-US" sz="2800" dirty="0" smtClean="0">
              <a:solidFill>
                <a:schemeClr val="tx1"/>
              </a:solidFill>
              <a:latin typeface="Times New Roman" pitchFamily="18" charset="0"/>
              <a:cs typeface="Times New Roman" pitchFamily="18" charset="0"/>
            </a:endParaRPr>
          </a:p>
          <a:p>
            <a:pPr marL="457200" indent="-457200" algn="just">
              <a:buClr>
                <a:schemeClr val="tx1"/>
              </a:buClr>
              <a:buSzPct val="71000"/>
              <a:buFont typeface="Wingdings" panose="05000000000000000000" pitchFamily="2" charset="2"/>
              <a:buChar char="v"/>
            </a:pPr>
            <a:r>
              <a:rPr lang="en-US" sz="2800" dirty="0" smtClean="0">
                <a:solidFill>
                  <a:schemeClr val="tx1"/>
                </a:solidFill>
                <a:latin typeface="Times New Roman" pitchFamily="18" charset="0"/>
                <a:cs typeface="Times New Roman" pitchFamily="18" charset="0"/>
              </a:rPr>
              <a:t>It </a:t>
            </a:r>
            <a:r>
              <a:rPr lang="en-US" sz="2800" dirty="0">
                <a:solidFill>
                  <a:schemeClr val="tx1"/>
                </a:solidFill>
                <a:latin typeface="Times New Roman" pitchFamily="18" charset="0"/>
                <a:cs typeface="Times New Roman" pitchFamily="18" charset="0"/>
              </a:rPr>
              <a:t>may prohibit inappropriate actions, it may cause special handling procedures to be executed, or it may cause a row to be written to a log file in order to store important information about the user and transactions made to sensitive data.</a:t>
            </a:r>
          </a:p>
        </p:txBody>
      </p:sp>
    </p:spTree>
    <p:extLst>
      <p:ext uri="{BB962C8B-B14F-4D97-AF65-F5344CB8AC3E}">
        <p14:creationId xmlns:p14="http://schemas.microsoft.com/office/powerpoint/2010/main" val="34309243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smtClean="0">
                <a:solidFill>
                  <a:schemeClr val="bg1"/>
                </a:solidFill>
              </a:rPr>
              <a:t>5.1 </a:t>
            </a:r>
            <a:r>
              <a:rPr lang="en-US" sz="2800" dirty="0" smtClean="0">
                <a:solidFill>
                  <a:schemeClr val="bg1"/>
                </a:solidFill>
              </a:rPr>
              <a:t>Database Security</a:t>
            </a:r>
            <a:endParaRPr lang="en-US" sz="2800" dirty="0">
              <a:solidFill>
                <a:schemeClr val="bg1"/>
              </a:solidFill>
            </a:endParaRPr>
          </a:p>
        </p:txBody>
      </p:sp>
      <p:sp>
        <p:nvSpPr>
          <p:cNvPr id="3" name="Subtitle 2"/>
          <p:cNvSpPr>
            <a:spLocks noGrp="1"/>
          </p:cNvSpPr>
          <p:nvPr>
            <p:ph type="subTitle" idx="1"/>
          </p:nvPr>
        </p:nvSpPr>
        <p:spPr>
          <a:xfrm>
            <a:off x="1281567" y="1139687"/>
            <a:ext cx="8094254" cy="4990657"/>
          </a:xfrm>
        </p:spPr>
        <p:txBody>
          <a:bodyPr>
            <a:normAutofit lnSpcReduction="10000"/>
          </a:bodyPr>
          <a:lstStyle/>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itchFamily="18" charset="0"/>
                <a:cs typeface="Times New Roman" pitchFamily="18" charset="0"/>
              </a:rPr>
              <a:t>Designing and implementing a secure database involves achieving the following objectives:</a:t>
            </a:r>
          </a:p>
          <a:p>
            <a:pPr marL="914389" lvl="1" indent="-457200" algn="just">
              <a:buClr>
                <a:schemeClr val="tx1"/>
              </a:buClr>
              <a:buSzPct val="71000"/>
              <a:buFont typeface="Wingdings" panose="05000000000000000000" pitchFamily="2" charset="2"/>
              <a:buChar char="v"/>
            </a:pPr>
            <a:r>
              <a:rPr lang="en-US" sz="2600" b="1" dirty="0" smtClean="0">
                <a:solidFill>
                  <a:schemeClr val="tx1"/>
                </a:solidFill>
                <a:latin typeface="Times New Roman" pitchFamily="18" charset="0"/>
                <a:cs typeface="Times New Roman" pitchFamily="18" charset="0"/>
              </a:rPr>
              <a:t>Confidentiality</a:t>
            </a:r>
            <a:r>
              <a:rPr lang="en-US" sz="2600" b="1" dirty="0">
                <a:solidFill>
                  <a:schemeClr val="tx1"/>
                </a:solidFill>
                <a:latin typeface="Times New Roman" pitchFamily="18" charset="0"/>
                <a:cs typeface="Times New Roman" pitchFamily="18" charset="0"/>
              </a:rPr>
              <a:t>: </a:t>
            </a:r>
            <a:r>
              <a:rPr lang="en-US" sz="2600" dirty="0">
                <a:solidFill>
                  <a:schemeClr val="tx1"/>
                </a:solidFill>
                <a:latin typeface="Times New Roman" pitchFamily="18" charset="0"/>
                <a:cs typeface="Times New Roman" pitchFamily="18" charset="0"/>
              </a:rPr>
              <a:t>Prevent the disclosure or leak of sensitive information from unauthorized people, resources, and processes.</a:t>
            </a:r>
          </a:p>
          <a:p>
            <a:pPr marL="914389" lvl="1" indent="-457200" algn="just">
              <a:buClr>
                <a:schemeClr val="tx1"/>
              </a:buClr>
              <a:buSzPct val="71000"/>
              <a:buFont typeface="Wingdings" panose="05000000000000000000" pitchFamily="2" charset="2"/>
              <a:buChar char="v"/>
            </a:pPr>
            <a:r>
              <a:rPr lang="en-US" sz="2600" b="1" dirty="0" smtClean="0">
                <a:solidFill>
                  <a:schemeClr val="tx1"/>
                </a:solidFill>
                <a:latin typeface="Times New Roman" pitchFamily="18" charset="0"/>
                <a:cs typeface="Times New Roman" pitchFamily="18" charset="0"/>
              </a:rPr>
              <a:t>Integrity</a:t>
            </a:r>
            <a:r>
              <a:rPr lang="en-US" sz="2600" b="1" dirty="0">
                <a:solidFill>
                  <a:schemeClr val="tx1"/>
                </a:solidFill>
                <a:latin typeface="Times New Roman" pitchFamily="18" charset="0"/>
                <a:cs typeface="Times New Roman" pitchFamily="18" charset="0"/>
              </a:rPr>
              <a:t>: </a:t>
            </a:r>
            <a:r>
              <a:rPr lang="en-US" sz="2600" dirty="0">
                <a:solidFill>
                  <a:schemeClr val="tx1"/>
                </a:solidFill>
                <a:latin typeface="Times New Roman" pitchFamily="18" charset="0"/>
                <a:cs typeface="Times New Roman" pitchFamily="18" charset="0"/>
              </a:rPr>
              <a:t>The protection of system information or processes from intentional or accidental modification.</a:t>
            </a:r>
          </a:p>
          <a:p>
            <a:pPr marL="914389" lvl="1" indent="-457200" algn="just">
              <a:buClr>
                <a:schemeClr val="tx1"/>
              </a:buClr>
              <a:buSzPct val="71000"/>
              <a:buFont typeface="Wingdings" panose="05000000000000000000" pitchFamily="2" charset="2"/>
              <a:buChar char="v"/>
            </a:pPr>
            <a:r>
              <a:rPr lang="en-US" sz="2600" b="1" dirty="0" smtClean="0">
                <a:solidFill>
                  <a:schemeClr val="tx1"/>
                </a:solidFill>
                <a:latin typeface="Times New Roman" pitchFamily="18" charset="0"/>
                <a:cs typeface="Times New Roman" pitchFamily="18" charset="0"/>
              </a:rPr>
              <a:t>Availability</a:t>
            </a:r>
            <a:r>
              <a:rPr lang="en-US" sz="2600" b="1" dirty="0">
                <a:solidFill>
                  <a:schemeClr val="tx1"/>
                </a:solidFill>
                <a:latin typeface="Times New Roman" pitchFamily="18" charset="0"/>
                <a:cs typeface="Times New Roman" pitchFamily="18" charset="0"/>
              </a:rPr>
              <a:t>: </a:t>
            </a:r>
            <a:r>
              <a:rPr lang="en-US" sz="2600" dirty="0">
                <a:solidFill>
                  <a:schemeClr val="tx1"/>
                </a:solidFill>
                <a:latin typeface="Times New Roman" pitchFamily="18" charset="0"/>
                <a:cs typeface="Times New Roman" pitchFamily="18" charset="0"/>
              </a:rPr>
              <a:t>The assurance that systems and data are accessible by authorized users when needed.</a:t>
            </a:r>
          </a:p>
          <a:p>
            <a:pPr marL="914389" lvl="1" indent="-457200" algn="just">
              <a:buClr>
                <a:schemeClr val="tx1"/>
              </a:buClr>
              <a:buSzPct val="71000"/>
              <a:buFont typeface="Wingdings" panose="05000000000000000000" pitchFamily="2" charset="2"/>
              <a:buChar char="v"/>
            </a:pPr>
            <a:r>
              <a:rPr lang="en-US" sz="2600" b="1" dirty="0" smtClean="0">
                <a:solidFill>
                  <a:schemeClr val="tx1"/>
                </a:solidFill>
                <a:latin typeface="Times New Roman" pitchFamily="18" charset="0"/>
                <a:cs typeface="Times New Roman" pitchFamily="18" charset="0"/>
              </a:rPr>
              <a:t>Authentication</a:t>
            </a:r>
            <a:r>
              <a:rPr lang="en-US" sz="2600" b="1" dirty="0">
                <a:solidFill>
                  <a:schemeClr val="tx1"/>
                </a:solidFill>
                <a:latin typeface="Times New Roman" pitchFamily="18" charset="0"/>
                <a:cs typeface="Times New Roman" pitchFamily="18" charset="0"/>
              </a:rPr>
              <a:t>: </a:t>
            </a:r>
            <a:r>
              <a:rPr lang="en-US" sz="2600" dirty="0">
                <a:solidFill>
                  <a:schemeClr val="tx1"/>
                </a:solidFill>
                <a:latin typeface="Times New Roman" pitchFamily="18" charset="0"/>
                <a:cs typeface="Times New Roman" pitchFamily="18" charset="0"/>
              </a:rPr>
              <a:t>Making sure the data is from where it is supposed to be from.</a:t>
            </a:r>
          </a:p>
        </p:txBody>
      </p:sp>
    </p:spTree>
    <p:extLst>
      <p:ext uri="{BB962C8B-B14F-4D97-AF65-F5344CB8AC3E}">
        <p14:creationId xmlns:p14="http://schemas.microsoft.com/office/powerpoint/2010/main" val="34568598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smtClean="0">
                <a:solidFill>
                  <a:schemeClr val="bg1"/>
                </a:solidFill>
              </a:rPr>
              <a:t>5.3 </a:t>
            </a:r>
            <a:r>
              <a:rPr lang="en-US" sz="2800" dirty="0">
                <a:solidFill>
                  <a:schemeClr val="bg1"/>
                </a:solidFill>
              </a:rPr>
              <a:t>Control Methods of Database Security</a:t>
            </a:r>
          </a:p>
        </p:txBody>
      </p:sp>
      <p:sp>
        <p:nvSpPr>
          <p:cNvPr id="3" name="Subtitle 2"/>
          <p:cNvSpPr>
            <a:spLocks noGrp="1"/>
          </p:cNvSpPr>
          <p:nvPr>
            <p:ph type="subTitle" idx="1"/>
          </p:nvPr>
        </p:nvSpPr>
        <p:spPr>
          <a:xfrm>
            <a:off x="1281567" y="1139687"/>
            <a:ext cx="8094254" cy="4990657"/>
          </a:xfrm>
        </p:spPr>
        <p:txBody>
          <a:bodyPr>
            <a:normAutofit fontScale="92500" lnSpcReduction="10000"/>
          </a:bodyPr>
          <a:lstStyle/>
          <a:p>
            <a:pPr algn="just">
              <a:buClr>
                <a:schemeClr val="tx1"/>
              </a:buClr>
              <a:buSzPct val="71000"/>
            </a:pPr>
            <a:r>
              <a:rPr lang="en-US" sz="2800" b="1" dirty="0" smtClean="0">
                <a:solidFill>
                  <a:schemeClr val="tx1"/>
                </a:solidFill>
                <a:latin typeface="Times New Roman" pitchFamily="18" charset="0"/>
                <a:cs typeface="Times New Roman" pitchFamily="18" charset="0"/>
              </a:rPr>
              <a:t>Integrity Control</a:t>
            </a:r>
            <a:endParaRPr lang="en-US" sz="2800" b="1" dirty="0">
              <a:solidFill>
                <a:schemeClr val="tx1"/>
              </a:solidFill>
              <a:latin typeface="Times New Roman" pitchFamily="18" charset="0"/>
              <a:cs typeface="Times New Roman" pitchFamily="18" charset="0"/>
            </a:endParaRPr>
          </a:p>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itchFamily="18" charset="0"/>
                <a:cs typeface="Times New Roman" pitchFamily="18" charset="0"/>
              </a:rPr>
              <a:t>For security purposes one can use triggers as well. </a:t>
            </a:r>
            <a:endParaRPr lang="en-US" sz="2800" dirty="0" smtClean="0">
              <a:solidFill>
                <a:schemeClr val="tx1"/>
              </a:solidFill>
              <a:latin typeface="Times New Roman" pitchFamily="18" charset="0"/>
              <a:cs typeface="Times New Roman" pitchFamily="18" charset="0"/>
            </a:endParaRPr>
          </a:p>
          <a:p>
            <a:pPr marL="457200" indent="-457200" algn="just">
              <a:buClr>
                <a:schemeClr val="tx1"/>
              </a:buClr>
              <a:buSzPct val="71000"/>
              <a:buFont typeface="Wingdings" panose="05000000000000000000" pitchFamily="2" charset="2"/>
              <a:buChar char="v"/>
            </a:pPr>
            <a:r>
              <a:rPr lang="en-US" sz="2800" dirty="0" smtClean="0">
                <a:solidFill>
                  <a:schemeClr val="tx1"/>
                </a:solidFill>
                <a:latin typeface="Times New Roman" pitchFamily="18" charset="0"/>
                <a:cs typeface="Times New Roman" pitchFamily="18" charset="0"/>
              </a:rPr>
              <a:t>Triggers </a:t>
            </a:r>
            <a:r>
              <a:rPr lang="en-US" sz="2800" dirty="0">
                <a:solidFill>
                  <a:schemeClr val="tx1"/>
                </a:solidFill>
                <a:latin typeface="Times New Roman" pitchFamily="18" charset="0"/>
                <a:cs typeface="Times New Roman" pitchFamily="18" charset="0"/>
              </a:rPr>
              <a:t>consist of blocks of procedural code that are stored in a database and which run only in response to an INSERT, UPDATE or DELETE command. </a:t>
            </a:r>
            <a:endParaRPr lang="en-US" sz="2800" dirty="0" smtClean="0">
              <a:solidFill>
                <a:schemeClr val="tx1"/>
              </a:solidFill>
              <a:latin typeface="Times New Roman" pitchFamily="18" charset="0"/>
              <a:cs typeface="Times New Roman" pitchFamily="18" charset="0"/>
            </a:endParaRPr>
          </a:p>
          <a:p>
            <a:pPr marL="457200" indent="-457200" algn="just">
              <a:buClr>
                <a:schemeClr val="tx1"/>
              </a:buClr>
              <a:buSzPct val="71000"/>
              <a:buFont typeface="Wingdings" panose="05000000000000000000" pitchFamily="2" charset="2"/>
              <a:buChar char="v"/>
            </a:pPr>
            <a:r>
              <a:rPr lang="en-US" sz="2800" dirty="0" smtClean="0">
                <a:solidFill>
                  <a:schemeClr val="tx1"/>
                </a:solidFill>
                <a:latin typeface="Times New Roman" pitchFamily="18" charset="0"/>
                <a:cs typeface="Times New Roman" pitchFamily="18" charset="0"/>
              </a:rPr>
              <a:t>A </a:t>
            </a:r>
            <a:r>
              <a:rPr lang="en-US" sz="2800" dirty="0">
                <a:solidFill>
                  <a:schemeClr val="tx1"/>
                </a:solidFill>
                <a:latin typeface="Times New Roman" pitchFamily="18" charset="0"/>
                <a:cs typeface="Times New Roman" pitchFamily="18" charset="0"/>
              </a:rPr>
              <a:t>trigger, which includes an event, condition, and action, may be more complex than an assertion. </a:t>
            </a:r>
            <a:endParaRPr lang="en-US" sz="2800" dirty="0" smtClean="0">
              <a:solidFill>
                <a:schemeClr val="tx1"/>
              </a:solidFill>
              <a:latin typeface="Times New Roman" pitchFamily="18" charset="0"/>
              <a:cs typeface="Times New Roman" pitchFamily="18" charset="0"/>
            </a:endParaRPr>
          </a:p>
          <a:p>
            <a:pPr marL="457200" indent="-457200" algn="just">
              <a:buClr>
                <a:schemeClr val="tx1"/>
              </a:buClr>
              <a:buSzPct val="71000"/>
              <a:buFont typeface="Wingdings" panose="05000000000000000000" pitchFamily="2" charset="2"/>
              <a:buChar char="v"/>
            </a:pPr>
            <a:r>
              <a:rPr lang="en-US" sz="2800" dirty="0" smtClean="0">
                <a:solidFill>
                  <a:schemeClr val="tx1"/>
                </a:solidFill>
                <a:latin typeface="Times New Roman" pitchFamily="18" charset="0"/>
                <a:cs typeface="Times New Roman" pitchFamily="18" charset="0"/>
              </a:rPr>
              <a:t>It </a:t>
            </a:r>
            <a:r>
              <a:rPr lang="en-US" sz="2800" dirty="0">
                <a:solidFill>
                  <a:schemeClr val="tx1"/>
                </a:solidFill>
                <a:latin typeface="Times New Roman" pitchFamily="18" charset="0"/>
                <a:cs typeface="Times New Roman" pitchFamily="18" charset="0"/>
              </a:rPr>
              <a:t>may prohibit inappropriate actions, it may cause special handling procedures to be executed, or it may cause a row to be written to a log file in order to store important information about the user and transactions made to sensitive data.</a:t>
            </a:r>
          </a:p>
        </p:txBody>
      </p:sp>
    </p:spTree>
    <p:extLst>
      <p:ext uri="{BB962C8B-B14F-4D97-AF65-F5344CB8AC3E}">
        <p14:creationId xmlns:p14="http://schemas.microsoft.com/office/powerpoint/2010/main" val="335781833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smtClean="0">
                <a:solidFill>
                  <a:schemeClr val="bg1"/>
                </a:solidFill>
              </a:rPr>
              <a:t>5.3 </a:t>
            </a:r>
            <a:r>
              <a:rPr lang="en-US" sz="2800" dirty="0">
                <a:solidFill>
                  <a:schemeClr val="bg1"/>
                </a:solidFill>
              </a:rPr>
              <a:t>Control Methods of Database Security</a:t>
            </a:r>
          </a:p>
        </p:txBody>
      </p:sp>
      <p:sp>
        <p:nvSpPr>
          <p:cNvPr id="3" name="Subtitle 2"/>
          <p:cNvSpPr>
            <a:spLocks noGrp="1"/>
          </p:cNvSpPr>
          <p:nvPr>
            <p:ph type="subTitle" idx="1"/>
          </p:nvPr>
        </p:nvSpPr>
        <p:spPr>
          <a:xfrm>
            <a:off x="1281567" y="1139687"/>
            <a:ext cx="8094254" cy="4990657"/>
          </a:xfrm>
        </p:spPr>
        <p:txBody>
          <a:bodyPr>
            <a:normAutofit fontScale="92500" lnSpcReduction="10000"/>
          </a:bodyPr>
          <a:lstStyle/>
          <a:p>
            <a:pPr algn="just">
              <a:buClr>
                <a:schemeClr val="tx1"/>
              </a:buClr>
              <a:buSzPct val="71000"/>
            </a:pPr>
            <a:r>
              <a:rPr lang="en-US" sz="2800" b="1" dirty="0" smtClean="0">
                <a:solidFill>
                  <a:schemeClr val="tx1"/>
                </a:solidFill>
                <a:latin typeface="Times New Roman" pitchFamily="18" charset="0"/>
                <a:cs typeface="Times New Roman" pitchFamily="18" charset="0"/>
              </a:rPr>
              <a:t>Views</a:t>
            </a:r>
          </a:p>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itchFamily="18" charset="0"/>
                <a:cs typeface="Times New Roman" pitchFamily="18" charset="0"/>
              </a:rPr>
              <a:t>Views allow the database to be conceptually divided into pieces in ways that allow sensitive data to be hidden from unauthorized users. </a:t>
            </a:r>
            <a:endParaRPr lang="en-US" sz="2800" dirty="0" smtClean="0">
              <a:solidFill>
                <a:schemeClr val="tx1"/>
              </a:solidFill>
              <a:latin typeface="Times New Roman" pitchFamily="18" charset="0"/>
              <a:cs typeface="Times New Roman" pitchFamily="18" charset="0"/>
            </a:endParaRPr>
          </a:p>
          <a:p>
            <a:pPr marL="457200" indent="-457200" algn="just">
              <a:buClr>
                <a:schemeClr val="tx1"/>
              </a:buClr>
              <a:buSzPct val="71000"/>
              <a:buFont typeface="Wingdings" panose="05000000000000000000" pitchFamily="2" charset="2"/>
              <a:buChar char="v"/>
            </a:pPr>
            <a:r>
              <a:rPr lang="en-US" sz="2800" dirty="0" smtClean="0">
                <a:solidFill>
                  <a:schemeClr val="tx1"/>
                </a:solidFill>
                <a:latin typeface="Times New Roman" pitchFamily="18" charset="0"/>
                <a:cs typeface="Times New Roman" pitchFamily="18" charset="0"/>
              </a:rPr>
              <a:t>In </a:t>
            </a:r>
            <a:r>
              <a:rPr lang="en-US" sz="2800" dirty="0">
                <a:solidFill>
                  <a:schemeClr val="tx1"/>
                </a:solidFill>
                <a:latin typeface="Times New Roman" pitchFamily="18" charset="0"/>
                <a:cs typeface="Times New Roman" pitchFamily="18" charset="0"/>
              </a:rPr>
              <a:t>the relational model, views provide a powerful mechanism for specifying data-dependent authorizations for data retrieval</a:t>
            </a:r>
            <a:r>
              <a:rPr lang="en-US" sz="2800" dirty="0" smtClean="0">
                <a:solidFill>
                  <a:schemeClr val="tx1"/>
                </a:solidFill>
                <a:latin typeface="Times New Roman" pitchFamily="18" charset="0"/>
                <a:cs typeface="Times New Roman" pitchFamily="18" charset="0"/>
              </a:rPr>
              <a:t>.</a:t>
            </a:r>
            <a:endParaRPr lang="en-US" sz="2800" dirty="0">
              <a:solidFill>
                <a:schemeClr val="tx1"/>
              </a:solidFill>
              <a:latin typeface="Times New Roman" pitchFamily="18" charset="0"/>
              <a:cs typeface="Times New Roman" pitchFamily="18" charset="0"/>
            </a:endParaRPr>
          </a:p>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itchFamily="18" charset="0"/>
                <a:cs typeface="Times New Roman" pitchFamily="18" charset="0"/>
              </a:rPr>
              <a:t>Views allow a user to see information while hiding any information that the user should not be given access to. </a:t>
            </a:r>
            <a:endParaRPr lang="en-US" sz="2800" dirty="0" smtClean="0">
              <a:solidFill>
                <a:schemeClr val="tx1"/>
              </a:solidFill>
              <a:latin typeface="Times New Roman" pitchFamily="18" charset="0"/>
              <a:cs typeface="Times New Roman" pitchFamily="18" charset="0"/>
            </a:endParaRPr>
          </a:p>
          <a:p>
            <a:pPr marL="457200" indent="-457200" algn="just">
              <a:buClr>
                <a:schemeClr val="tx1"/>
              </a:buClr>
              <a:buSzPct val="71000"/>
              <a:buFont typeface="Wingdings" panose="05000000000000000000" pitchFamily="2" charset="2"/>
              <a:buChar char="v"/>
            </a:pPr>
            <a:r>
              <a:rPr lang="en-US" sz="2800" dirty="0" smtClean="0">
                <a:solidFill>
                  <a:schemeClr val="tx1"/>
                </a:solidFill>
                <a:latin typeface="Times New Roman" pitchFamily="18" charset="0"/>
                <a:cs typeface="Times New Roman" pitchFamily="18" charset="0"/>
              </a:rPr>
              <a:t>A </a:t>
            </a:r>
            <a:r>
              <a:rPr lang="en-US" sz="2800" dirty="0">
                <a:solidFill>
                  <a:schemeClr val="tx1"/>
                </a:solidFill>
                <a:latin typeface="Times New Roman" pitchFamily="18" charset="0"/>
                <a:cs typeface="Times New Roman" pitchFamily="18" charset="0"/>
              </a:rPr>
              <a:t>view is the dynamic result of one or more relational operations that apply to one or more base tables to produce another table. </a:t>
            </a:r>
            <a:endParaRPr lang="en-US" sz="2800" dirty="0" smtClean="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9298235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smtClean="0">
                <a:solidFill>
                  <a:schemeClr val="bg1"/>
                </a:solidFill>
              </a:rPr>
              <a:t>5.3 </a:t>
            </a:r>
            <a:r>
              <a:rPr lang="en-US" sz="2800" dirty="0">
                <a:solidFill>
                  <a:schemeClr val="bg1"/>
                </a:solidFill>
              </a:rPr>
              <a:t>Control Methods of Database Security</a:t>
            </a:r>
          </a:p>
        </p:txBody>
      </p:sp>
      <p:sp>
        <p:nvSpPr>
          <p:cNvPr id="3" name="Subtitle 2"/>
          <p:cNvSpPr>
            <a:spLocks noGrp="1"/>
          </p:cNvSpPr>
          <p:nvPr>
            <p:ph type="subTitle" idx="1"/>
          </p:nvPr>
        </p:nvSpPr>
        <p:spPr>
          <a:xfrm>
            <a:off x="1281567" y="1139687"/>
            <a:ext cx="8094254" cy="4990657"/>
          </a:xfrm>
        </p:spPr>
        <p:txBody>
          <a:bodyPr>
            <a:normAutofit/>
          </a:bodyPr>
          <a:lstStyle/>
          <a:p>
            <a:pPr algn="just">
              <a:buClr>
                <a:schemeClr val="tx1"/>
              </a:buClr>
              <a:buSzPct val="71000"/>
            </a:pPr>
            <a:r>
              <a:rPr lang="en-US" sz="2800" b="1" dirty="0" smtClean="0">
                <a:solidFill>
                  <a:schemeClr val="tx1"/>
                </a:solidFill>
                <a:latin typeface="Times New Roman" pitchFamily="18" charset="0"/>
                <a:cs typeface="Times New Roman" pitchFamily="18" charset="0"/>
              </a:rPr>
              <a:t>Views</a:t>
            </a:r>
          </a:p>
          <a:p>
            <a:pPr marL="457200" indent="-457200" algn="just">
              <a:buClr>
                <a:schemeClr val="tx1"/>
              </a:buClr>
              <a:buSzPct val="71000"/>
              <a:buFont typeface="Wingdings" panose="05000000000000000000" pitchFamily="2" charset="2"/>
              <a:buChar char="v"/>
            </a:pPr>
            <a:r>
              <a:rPr lang="en-US" sz="2800" dirty="0" smtClean="0">
                <a:solidFill>
                  <a:schemeClr val="tx1"/>
                </a:solidFill>
                <a:latin typeface="Times New Roman" pitchFamily="18" charset="0"/>
                <a:cs typeface="Times New Roman" pitchFamily="18" charset="0"/>
              </a:rPr>
              <a:t>A </a:t>
            </a:r>
            <a:r>
              <a:rPr lang="en-US" sz="2800" dirty="0">
                <a:solidFill>
                  <a:schemeClr val="tx1"/>
                </a:solidFill>
                <a:latin typeface="Times New Roman" pitchFamily="18" charset="0"/>
                <a:cs typeface="Times New Roman" pitchFamily="18" charset="0"/>
              </a:rPr>
              <a:t>view is always based on the current data in the base tables from which it is built. </a:t>
            </a:r>
            <a:endParaRPr lang="en-US" sz="2800" dirty="0" smtClean="0">
              <a:solidFill>
                <a:schemeClr val="tx1"/>
              </a:solidFill>
              <a:latin typeface="Times New Roman" pitchFamily="18" charset="0"/>
              <a:cs typeface="Times New Roman" pitchFamily="18" charset="0"/>
            </a:endParaRPr>
          </a:p>
          <a:p>
            <a:pPr marL="457200" indent="-457200" algn="just">
              <a:buClr>
                <a:schemeClr val="tx1"/>
              </a:buClr>
              <a:buSzPct val="71000"/>
              <a:buFont typeface="Wingdings" panose="05000000000000000000" pitchFamily="2" charset="2"/>
              <a:buChar char="v"/>
            </a:pPr>
            <a:r>
              <a:rPr lang="en-US" sz="2800" dirty="0" smtClean="0">
                <a:solidFill>
                  <a:schemeClr val="tx1"/>
                </a:solidFill>
                <a:latin typeface="Times New Roman" pitchFamily="18" charset="0"/>
                <a:cs typeface="Times New Roman" pitchFamily="18" charset="0"/>
              </a:rPr>
              <a:t>The </a:t>
            </a:r>
            <a:r>
              <a:rPr lang="en-US" sz="2800" dirty="0">
                <a:solidFill>
                  <a:schemeClr val="tx1"/>
                </a:solidFill>
                <a:latin typeface="Times New Roman" pitchFamily="18" charset="0"/>
                <a:cs typeface="Times New Roman" pitchFamily="18" charset="0"/>
              </a:rPr>
              <a:t>advantage of a view is that it can be built to present only the data to which the user requires access and prevent the viewing of other data that may be private or confidential. </a:t>
            </a:r>
            <a:endParaRPr lang="en-US" sz="2800" dirty="0" smtClean="0">
              <a:solidFill>
                <a:schemeClr val="tx1"/>
              </a:solidFill>
              <a:latin typeface="Times New Roman" pitchFamily="18" charset="0"/>
              <a:cs typeface="Times New Roman" pitchFamily="18" charset="0"/>
            </a:endParaRPr>
          </a:p>
          <a:p>
            <a:pPr marL="457200" indent="-457200" algn="just">
              <a:buClr>
                <a:schemeClr val="tx1"/>
              </a:buClr>
              <a:buSzPct val="71000"/>
              <a:buFont typeface="Wingdings" panose="05000000000000000000" pitchFamily="2" charset="2"/>
              <a:buChar char="v"/>
            </a:pPr>
            <a:r>
              <a:rPr lang="en-US" sz="2800" dirty="0" smtClean="0">
                <a:solidFill>
                  <a:schemeClr val="tx1"/>
                </a:solidFill>
                <a:latin typeface="Times New Roman" pitchFamily="18" charset="0"/>
                <a:cs typeface="Times New Roman" pitchFamily="18" charset="0"/>
              </a:rPr>
              <a:t>A </a:t>
            </a:r>
            <a:r>
              <a:rPr lang="en-US" sz="2800" dirty="0">
                <a:solidFill>
                  <a:schemeClr val="tx1"/>
                </a:solidFill>
                <a:latin typeface="Times New Roman" pitchFamily="18" charset="0"/>
                <a:cs typeface="Times New Roman" pitchFamily="18" charset="0"/>
              </a:rPr>
              <a:t>user may be granted the right to access the view but not to access the base tables upon which the view is based.</a:t>
            </a:r>
          </a:p>
        </p:txBody>
      </p:sp>
    </p:spTree>
    <p:extLst>
      <p:ext uri="{BB962C8B-B14F-4D97-AF65-F5344CB8AC3E}">
        <p14:creationId xmlns:p14="http://schemas.microsoft.com/office/powerpoint/2010/main" val="392132681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smtClean="0">
                <a:solidFill>
                  <a:schemeClr val="bg1"/>
                </a:solidFill>
              </a:rPr>
              <a:t>5.3 </a:t>
            </a:r>
            <a:r>
              <a:rPr lang="en-US" sz="2800" dirty="0">
                <a:solidFill>
                  <a:schemeClr val="bg1"/>
                </a:solidFill>
              </a:rPr>
              <a:t>Control Methods of Database Security</a:t>
            </a:r>
          </a:p>
        </p:txBody>
      </p:sp>
      <p:sp>
        <p:nvSpPr>
          <p:cNvPr id="3" name="Subtitle 2"/>
          <p:cNvSpPr>
            <a:spLocks noGrp="1"/>
          </p:cNvSpPr>
          <p:nvPr>
            <p:ph type="subTitle" idx="1"/>
          </p:nvPr>
        </p:nvSpPr>
        <p:spPr>
          <a:xfrm>
            <a:off x="1281567" y="1139687"/>
            <a:ext cx="8094254" cy="4990657"/>
          </a:xfrm>
        </p:spPr>
        <p:txBody>
          <a:bodyPr>
            <a:normAutofit fontScale="92500" lnSpcReduction="20000"/>
          </a:bodyPr>
          <a:lstStyle/>
          <a:p>
            <a:pPr algn="just">
              <a:buClr>
                <a:schemeClr val="tx1"/>
              </a:buClr>
              <a:buSzPct val="71000"/>
            </a:pPr>
            <a:r>
              <a:rPr lang="en-US" sz="2800" b="1" dirty="0" smtClean="0">
                <a:solidFill>
                  <a:schemeClr val="tx1"/>
                </a:solidFill>
                <a:latin typeface="Times New Roman" pitchFamily="18" charset="0"/>
                <a:cs typeface="Times New Roman" pitchFamily="18" charset="0"/>
              </a:rPr>
              <a:t>Views</a:t>
            </a:r>
          </a:p>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itchFamily="18" charset="0"/>
                <a:cs typeface="Times New Roman" pitchFamily="18" charset="0"/>
              </a:rPr>
              <a:t>Through a view, users can query and modify only the data they can see. </a:t>
            </a:r>
            <a:endParaRPr lang="en-US" sz="2800" dirty="0" smtClean="0">
              <a:solidFill>
                <a:schemeClr val="tx1"/>
              </a:solidFill>
              <a:latin typeface="Times New Roman" pitchFamily="18" charset="0"/>
              <a:cs typeface="Times New Roman" pitchFamily="18" charset="0"/>
            </a:endParaRPr>
          </a:p>
          <a:p>
            <a:pPr marL="457200" indent="-457200" algn="just">
              <a:buClr>
                <a:schemeClr val="tx1"/>
              </a:buClr>
              <a:buSzPct val="71000"/>
              <a:buFont typeface="Wingdings" panose="05000000000000000000" pitchFamily="2" charset="2"/>
              <a:buChar char="v"/>
            </a:pPr>
            <a:r>
              <a:rPr lang="en-US" sz="2800" dirty="0" smtClean="0">
                <a:solidFill>
                  <a:schemeClr val="tx1"/>
                </a:solidFill>
                <a:latin typeface="Times New Roman" pitchFamily="18" charset="0"/>
                <a:cs typeface="Times New Roman" pitchFamily="18" charset="0"/>
              </a:rPr>
              <a:t>The </a:t>
            </a:r>
            <a:r>
              <a:rPr lang="en-US" sz="2800" dirty="0">
                <a:solidFill>
                  <a:schemeClr val="tx1"/>
                </a:solidFill>
                <a:latin typeface="Times New Roman" pitchFamily="18" charset="0"/>
                <a:cs typeface="Times New Roman" pitchFamily="18" charset="0"/>
              </a:rPr>
              <a:t>rest of the database is neither visible nor accessible</a:t>
            </a:r>
            <a:r>
              <a:rPr lang="en-US" sz="2800" dirty="0" smtClean="0">
                <a:solidFill>
                  <a:schemeClr val="tx1"/>
                </a:solidFill>
                <a:latin typeface="Times New Roman" pitchFamily="18" charset="0"/>
                <a:cs typeface="Times New Roman" pitchFamily="18" charset="0"/>
              </a:rPr>
              <a:t>.</a:t>
            </a:r>
            <a:endParaRPr lang="en-US" sz="2800" dirty="0">
              <a:solidFill>
                <a:schemeClr val="tx1"/>
              </a:solidFill>
              <a:latin typeface="Times New Roman" pitchFamily="18" charset="0"/>
              <a:cs typeface="Times New Roman" pitchFamily="18" charset="0"/>
            </a:endParaRPr>
          </a:p>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itchFamily="18" charset="0"/>
                <a:cs typeface="Times New Roman" pitchFamily="18" charset="0"/>
              </a:rPr>
              <a:t>Permission to access the view must be explicitly granted or revoked, regardless of the permissions on the view’s underlying tables. </a:t>
            </a:r>
            <a:endParaRPr lang="en-US" sz="2800" dirty="0" smtClean="0">
              <a:solidFill>
                <a:schemeClr val="tx1"/>
              </a:solidFill>
              <a:latin typeface="Times New Roman" pitchFamily="18" charset="0"/>
              <a:cs typeface="Times New Roman" pitchFamily="18" charset="0"/>
            </a:endParaRPr>
          </a:p>
          <a:p>
            <a:pPr marL="457200" indent="-457200" algn="just">
              <a:buClr>
                <a:schemeClr val="tx1"/>
              </a:buClr>
              <a:buSzPct val="71000"/>
              <a:buFont typeface="Wingdings" panose="05000000000000000000" pitchFamily="2" charset="2"/>
              <a:buChar char="v"/>
            </a:pPr>
            <a:r>
              <a:rPr lang="en-US" sz="2800" dirty="0" smtClean="0">
                <a:solidFill>
                  <a:schemeClr val="tx1"/>
                </a:solidFill>
                <a:latin typeface="Times New Roman" pitchFamily="18" charset="0"/>
                <a:cs typeface="Times New Roman" pitchFamily="18" charset="0"/>
              </a:rPr>
              <a:t>If </a:t>
            </a:r>
            <a:r>
              <a:rPr lang="en-US" sz="2800" dirty="0">
                <a:solidFill>
                  <a:schemeClr val="tx1"/>
                </a:solidFill>
                <a:latin typeface="Times New Roman" pitchFamily="18" charset="0"/>
                <a:cs typeface="Times New Roman" pitchFamily="18" charset="0"/>
              </a:rPr>
              <a:t>the view and underlying tables are owned by the same owner, no permissions need to be given on the underlying tables. </a:t>
            </a:r>
            <a:endParaRPr lang="en-US" sz="2800" dirty="0" smtClean="0">
              <a:solidFill>
                <a:schemeClr val="tx1"/>
              </a:solidFill>
              <a:latin typeface="Times New Roman" pitchFamily="18" charset="0"/>
              <a:cs typeface="Times New Roman" pitchFamily="18" charset="0"/>
            </a:endParaRPr>
          </a:p>
          <a:p>
            <a:pPr marL="457200" indent="-457200" algn="just">
              <a:buClr>
                <a:schemeClr val="tx1"/>
              </a:buClr>
              <a:buSzPct val="71000"/>
              <a:buFont typeface="Wingdings" panose="05000000000000000000" pitchFamily="2" charset="2"/>
              <a:buChar char="v"/>
            </a:pPr>
            <a:r>
              <a:rPr lang="en-US" sz="2800" dirty="0" smtClean="0">
                <a:solidFill>
                  <a:schemeClr val="tx1"/>
                </a:solidFill>
                <a:latin typeface="Times New Roman" pitchFamily="18" charset="0"/>
                <a:cs typeface="Times New Roman" pitchFamily="18" charset="0"/>
              </a:rPr>
              <a:t>Data </a:t>
            </a:r>
            <a:r>
              <a:rPr lang="en-US" sz="2800" dirty="0">
                <a:solidFill>
                  <a:schemeClr val="tx1"/>
                </a:solidFill>
                <a:latin typeface="Times New Roman" pitchFamily="18" charset="0"/>
                <a:cs typeface="Times New Roman" pitchFamily="18" charset="0"/>
              </a:rPr>
              <a:t>in an underlying table that is not included in the view is hidden from users who are authorized to access the view but not the underlying table</a:t>
            </a:r>
          </a:p>
        </p:txBody>
      </p:sp>
    </p:spTree>
    <p:extLst>
      <p:ext uri="{BB962C8B-B14F-4D97-AF65-F5344CB8AC3E}">
        <p14:creationId xmlns:p14="http://schemas.microsoft.com/office/powerpoint/2010/main" val="209648035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smtClean="0">
                <a:solidFill>
                  <a:schemeClr val="bg1"/>
                </a:solidFill>
              </a:rPr>
              <a:t>5.3 </a:t>
            </a:r>
            <a:r>
              <a:rPr lang="en-US" sz="2800" dirty="0">
                <a:solidFill>
                  <a:schemeClr val="bg1"/>
                </a:solidFill>
              </a:rPr>
              <a:t>Control Methods of Database Security</a:t>
            </a:r>
          </a:p>
        </p:txBody>
      </p:sp>
      <p:sp>
        <p:nvSpPr>
          <p:cNvPr id="3" name="Subtitle 2"/>
          <p:cNvSpPr>
            <a:spLocks noGrp="1"/>
          </p:cNvSpPr>
          <p:nvPr>
            <p:ph type="subTitle" idx="1"/>
          </p:nvPr>
        </p:nvSpPr>
        <p:spPr>
          <a:xfrm>
            <a:off x="1281567" y="1139687"/>
            <a:ext cx="8094254" cy="4990657"/>
          </a:xfrm>
        </p:spPr>
        <p:txBody>
          <a:bodyPr>
            <a:normAutofit fontScale="92500" lnSpcReduction="20000"/>
          </a:bodyPr>
          <a:lstStyle/>
          <a:p>
            <a:pPr algn="just">
              <a:buClr>
                <a:schemeClr val="tx1"/>
              </a:buClr>
              <a:buSzPct val="71000"/>
            </a:pPr>
            <a:r>
              <a:rPr lang="en-US" sz="2800" b="1" dirty="0" smtClean="0">
                <a:solidFill>
                  <a:schemeClr val="tx1"/>
                </a:solidFill>
                <a:latin typeface="Times New Roman" pitchFamily="18" charset="0"/>
                <a:cs typeface="Times New Roman" pitchFamily="18" charset="0"/>
              </a:rPr>
              <a:t>Views</a:t>
            </a:r>
          </a:p>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itchFamily="18" charset="0"/>
                <a:cs typeface="Times New Roman" pitchFamily="18" charset="0"/>
              </a:rPr>
              <a:t>By defining different views and selectively granting permissions on them, a user (or any combination of users) can be restricted to different subsets of data. Access can be restricted to</a:t>
            </a:r>
            <a:r>
              <a:rPr lang="en-US" sz="2800" dirty="0" smtClean="0">
                <a:solidFill>
                  <a:schemeClr val="tx1"/>
                </a:solidFill>
                <a:latin typeface="Times New Roman" pitchFamily="18" charset="0"/>
                <a:cs typeface="Times New Roman" pitchFamily="18" charset="0"/>
              </a:rPr>
              <a:t>:</a:t>
            </a:r>
            <a:endParaRPr lang="en-US" sz="2800" dirty="0">
              <a:solidFill>
                <a:schemeClr val="tx1"/>
              </a:solidFill>
              <a:latin typeface="Times New Roman" pitchFamily="18" charset="0"/>
              <a:cs typeface="Times New Roman" pitchFamily="18" charset="0"/>
            </a:endParaRPr>
          </a:p>
          <a:p>
            <a:pPr marL="914389" lvl="1" indent="-457200" algn="just">
              <a:buClr>
                <a:schemeClr val="tx1"/>
              </a:buClr>
              <a:buSzPct val="71000"/>
              <a:buFont typeface="Wingdings" panose="05000000000000000000" pitchFamily="2" charset="2"/>
              <a:buChar char="v"/>
            </a:pPr>
            <a:r>
              <a:rPr lang="en-US" sz="2600" dirty="0">
                <a:solidFill>
                  <a:schemeClr val="tx1"/>
                </a:solidFill>
                <a:latin typeface="Times New Roman" pitchFamily="18" charset="0"/>
                <a:cs typeface="Times New Roman" pitchFamily="18" charset="0"/>
              </a:rPr>
              <a:t>A subset of the rows of a base table (a value-dependent subset). </a:t>
            </a:r>
            <a:r>
              <a:rPr lang="en-US" sz="2600" b="1" dirty="0">
                <a:solidFill>
                  <a:schemeClr val="tx1"/>
                </a:solidFill>
                <a:latin typeface="Times New Roman" pitchFamily="18" charset="0"/>
                <a:cs typeface="Times New Roman" pitchFamily="18" charset="0"/>
              </a:rPr>
              <a:t>For example, </a:t>
            </a:r>
            <a:r>
              <a:rPr lang="en-US" sz="2600" dirty="0">
                <a:solidFill>
                  <a:schemeClr val="tx1"/>
                </a:solidFill>
                <a:latin typeface="Times New Roman" pitchFamily="18" charset="0"/>
                <a:cs typeface="Times New Roman" pitchFamily="18" charset="0"/>
              </a:rPr>
              <a:t>you might define a view that contains only the rows for business and psychology books to keep information about other types of books hidden from some users</a:t>
            </a:r>
            <a:r>
              <a:rPr lang="en-US" sz="2600" dirty="0" smtClean="0">
                <a:solidFill>
                  <a:schemeClr val="tx1"/>
                </a:solidFill>
                <a:latin typeface="Times New Roman" pitchFamily="18" charset="0"/>
                <a:cs typeface="Times New Roman" pitchFamily="18" charset="0"/>
              </a:rPr>
              <a:t>.</a:t>
            </a:r>
            <a:endParaRPr lang="en-US" sz="2600" dirty="0">
              <a:solidFill>
                <a:schemeClr val="tx1"/>
              </a:solidFill>
              <a:latin typeface="Times New Roman" pitchFamily="18" charset="0"/>
              <a:cs typeface="Times New Roman" pitchFamily="18" charset="0"/>
            </a:endParaRPr>
          </a:p>
          <a:p>
            <a:pPr marL="914389" lvl="1" indent="-457200" algn="just">
              <a:buClr>
                <a:schemeClr val="tx1"/>
              </a:buClr>
              <a:buSzPct val="71000"/>
              <a:buFont typeface="Wingdings" panose="05000000000000000000" pitchFamily="2" charset="2"/>
              <a:buChar char="v"/>
            </a:pPr>
            <a:r>
              <a:rPr lang="en-US" sz="2600" dirty="0">
                <a:solidFill>
                  <a:schemeClr val="tx1"/>
                </a:solidFill>
                <a:latin typeface="Times New Roman" pitchFamily="18" charset="0"/>
                <a:cs typeface="Times New Roman" pitchFamily="18" charset="0"/>
              </a:rPr>
              <a:t>A subset of the columns of a base table (a value-independent subset). </a:t>
            </a:r>
            <a:r>
              <a:rPr lang="en-US" sz="2600" b="1" dirty="0">
                <a:solidFill>
                  <a:schemeClr val="tx1"/>
                </a:solidFill>
                <a:latin typeface="Times New Roman" pitchFamily="18" charset="0"/>
                <a:cs typeface="Times New Roman" pitchFamily="18" charset="0"/>
              </a:rPr>
              <a:t>For example</a:t>
            </a:r>
            <a:r>
              <a:rPr lang="en-US" sz="2600" dirty="0">
                <a:solidFill>
                  <a:schemeClr val="tx1"/>
                </a:solidFill>
                <a:latin typeface="Times New Roman" pitchFamily="18" charset="0"/>
                <a:cs typeface="Times New Roman" pitchFamily="18" charset="0"/>
              </a:rPr>
              <a:t>, you might define a view that contains all the rows of the titles table, but omits the price and advance columns, since this information is sensitive</a:t>
            </a:r>
            <a:r>
              <a:rPr lang="en-US" sz="2600" dirty="0" smtClean="0">
                <a:solidFill>
                  <a:schemeClr val="tx1"/>
                </a:solidFill>
                <a:latin typeface="Times New Roman" pitchFamily="18" charset="0"/>
                <a:cs typeface="Times New Roman" pitchFamily="18" charset="0"/>
              </a:rPr>
              <a:t>.</a:t>
            </a:r>
            <a:endParaRPr lang="en-US" sz="26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53865248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smtClean="0">
                <a:solidFill>
                  <a:schemeClr val="bg1"/>
                </a:solidFill>
              </a:rPr>
              <a:t>5.3 </a:t>
            </a:r>
            <a:r>
              <a:rPr lang="en-US" sz="2800" dirty="0">
                <a:solidFill>
                  <a:schemeClr val="bg1"/>
                </a:solidFill>
              </a:rPr>
              <a:t>Control Methods of Database Security</a:t>
            </a:r>
          </a:p>
        </p:txBody>
      </p:sp>
      <p:sp>
        <p:nvSpPr>
          <p:cNvPr id="3" name="Subtitle 2"/>
          <p:cNvSpPr>
            <a:spLocks noGrp="1"/>
          </p:cNvSpPr>
          <p:nvPr>
            <p:ph type="subTitle" idx="1"/>
          </p:nvPr>
        </p:nvSpPr>
        <p:spPr>
          <a:xfrm>
            <a:off x="1281567" y="1139687"/>
            <a:ext cx="8094254" cy="4990657"/>
          </a:xfrm>
        </p:spPr>
        <p:txBody>
          <a:bodyPr>
            <a:normAutofit/>
          </a:bodyPr>
          <a:lstStyle/>
          <a:p>
            <a:pPr algn="just">
              <a:buClr>
                <a:schemeClr val="tx1"/>
              </a:buClr>
              <a:buSzPct val="71000"/>
            </a:pPr>
            <a:r>
              <a:rPr lang="en-US" sz="2800" b="1" dirty="0" smtClean="0">
                <a:solidFill>
                  <a:schemeClr val="tx1"/>
                </a:solidFill>
                <a:latin typeface="Times New Roman" pitchFamily="18" charset="0"/>
                <a:cs typeface="Times New Roman" pitchFamily="18" charset="0"/>
              </a:rPr>
              <a:t>Encryption</a:t>
            </a:r>
          </a:p>
          <a:p>
            <a:pPr marL="457200" indent="-457200" algn="just">
              <a:buClr>
                <a:schemeClr val="tx1"/>
              </a:buClr>
              <a:buSzPct val="71000"/>
              <a:buFont typeface="Wingdings" pitchFamily="2" charset="2"/>
              <a:buChar char="v"/>
            </a:pPr>
            <a:r>
              <a:rPr lang="en-US" sz="2800" dirty="0">
                <a:solidFill>
                  <a:schemeClr val="tx1"/>
                </a:solidFill>
                <a:latin typeface="Times New Roman" pitchFamily="18" charset="0"/>
                <a:cs typeface="Times New Roman" pitchFamily="18" charset="0"/>
              </a:rPr>
              <a:t>Encryption is the process of encoding data by a particular algorithm, which makes it impossible for a program to read data without the decryption key. </a:t>
            </a:r>
            <a:endParaRPr lang="en-US" sz="2800" dirty="0" smtClean="0">
              <a:solidFill>
                <a:schemeClr val="tx1"/>
              </a:solidFill>
              <a:latin typeface="Times New Roman" pitchFamily="18" charset="0"/>
              <a:cs typeface="Times New Roman" pitchFamily="18" charset="0"/>
            </a:endParaRPr>
          </a:p>
          <a:p>
            <a:pPr marL="457200" indent="-457200" algn="just">
              <a:buClr>
                <a:schemeClr val="tx1"/>
              </a:buClr>
              <a:buSzPct val="71000"/>
              <a:buFont typeface="Wingdings" pitchFamily="2" charset="2"/>
              <a:buChar char="v"/>
            </a:pPr>
            <a:r>
              <a:rPr lang="en-US" sz="2800" dirty="0" smtClean="0">
                <a:solidFill>
                  <a:schemeClr val="tx1"/>
                </a:solidFill>
                <a:latin typeface="Times New Roman" pitchFamily="18" charset="0"/>
                <a:cs typeface="Times New Roman" pitchFamily="18" charset="0"/>
              </a:rPr>
              <a:t>Usually </a:t>
            </a:r>
            <a:r>
              <a:rPr lang="en-US" sz="2800" dirty="0">
                <a:solidFill>
                  <a:schemeClr val="tx1"/>
                </a:solidFill>
                <a:latin typeface="Times New Roman" pitchFamily="18" charset="0"/>
                <a:cs typeface="Times New Roman" pitchFamily="18" charset="0"/>
              </a:rPr>
              <a:t>encryption protects data transmitted through communication lines</a:t>
            </a:r>
            <a:r>
              <a:rPr lang="en-US" sz="2800" dirty="0" smtClean="0">
                <a:solidFill>
                  <a:schemeClr val="tx1"/>
                </a:solidFill>
                <a:latin typeface="Times New Roman" pitchFamily="18" charset="0"/>
                <a:cs typeface="Times New Roman" pitchFamily="18" charset="0"/>
              </a:rPr>
              <a:t>.</a:t>
            </a:r>
          </a:p>
          <a:p>
            <a:pPr marL="457200" indent="-457200" algn="just">
              <a:buClr>
                <a:schemeClr val="tx1"/>
              </a:buClr>
              <a:buSzPct val="71000"/>
              <a:buFont typeface="Wingdings" pitchFamily="2" charset="2"/>
              <a:buChar char="v"/>
            </a:pPr>
            <a:r>
              <a:rPr lang="en-US" sz="2800" dirty="0" smtClean="0">
                <a:solidFill>
                  <a:schemeClr val="tx1"/>
                </a:solidFill>
                <a:latin typeface="Times New Roman" pitchFamily="18" charset="0"/>
                <a:cs typeface="Times New Roman" pitchFamily="18" charset="0"/>
              </a:rPr>
              <a:t>An unauthorized user who tries to access this encoded data will face difficulty in decoding it, but authorized users are given decoding keys to decode data.</a:t>
            </a:r>
            <a:endParaRPr lang="en-US" sz="2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78741461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smtClean="0">
                <a:solidFill>
                  <a:schemeClr val="bg1"/>
                </a:solidFill>
              </a:rPr>
              <a:t>5.3 </a:t>
            </a:r>
            <a:r>
              <a:rPr lang="en-US" sz="2800" dirty="0">
                <a:solidFill>
                  <a:schemeClr val="bg1"/>
                </a:solidFill>
              </a:rPr>
              <a:t>Control Methods of Database Security</a:t>
            </a:r>
          </a:p>
        </p:txBody>
      </p:sp>
      <p:sp>
        <p:nvSpPr>
          <p:cNvPr id="3" name="Subtitle 2"/>
          <p:cNvSpPr>
            <a:spLocks noGrp="1"/>
          </p:cNvSpPr>
          <p:nvPr>
            <p:ph type="subTitle" idx="1"/>
          </p:nvPr>
        </p:nvSpPr>
        <p:spPr>
          <a:xfrm>
            <a:off x="1281567" y="1139687"/>
            <a:ext cx="8094254" cy="4990657"/>
          </a:xfrm>
        </p:spPr>
        <p:txBody>
          <a:bodyPr>
            <a:normAutofit/>
          </a:bodyPr>
          <a:lstStyle/>
          <a:p>
            <a:pPr algn="just">
              <a:buClr>
                <a:schemeClr val="tx1"/>
              </a:buClr>
              <a:buSzPct val="71000"/>
            </a:pPr>
            <a:r>
              <a:rPr lang="en-US" sz="2800" b="1" dirty="0" smtClean="0">
                <a:solidFill>
                  <a:schemeClr val="tx1"/>
                </a:solidFill>
                <a:latin typeface="Times New Roman" pitchFamily="18" charset="0"/>
                <a:cs typeface="Times New Roman" pitchFamily="18" charset="0"/>
              </a:rPr>
              <a:t>Cryptography</a:t>
            </a:r>
          </a:p>
          <a:p>
            <a:pPr marL="457200" indent="-457200" algn="just">
              <a:buClr>
                <a:schemeClr val="tx1"/>
              </a:buClr>
              <a:buSzPct val="71000"/>
              <a:buFont typeface="Wingdings" pitchFamily="2" charset="2"/>
              <a:buChar char="v"/>
            </a:pPr>
            <a:r>
              <a:rPr lang="en-US" sz="2800" dirty="0">
                <a:solidFill>
                  <a:schemeClr val="tx1"/>
                </a:solidFill>
                <a:latin typeface="Times New Roman" pitchFamily="18" charset="0"/>
                <a:cs typeface="Times New Roman" pitchFamily="18" charset="0"/>
              </a:rPr>
              <a:t>Cryptography in Greek means </a:t>
            </a:r>
            <a:r>
              <a:rPr lang="en-US" sz="2800" b="1" dirty="0">
                <a:solidFill>
                  <a:schemeClr val="tx1"/>
                </a:solidFill>
                <a:latin typeface="Times New Roman" pitchFamily="18" charset="0"/>
                <a:cs typeface="Times New Roman" pitchFamily="18" charset="0"/>
              </a:rPr>
              <a:t>“Secret Writing”. </a:t>
            </a:r>
            <a:endParaRPr lang="en-US" sz="2800" b="1" dirty="0" smtClean="0">
              <a:solidFill>
                <a:schemeClr val="tx1"/>
              </a:solidFill>
              <a:latin typeface="Times New Roman" pitchFamily="18" charset="0"/>
              <a:cs typeface="Times New Roman" pitchFamily="18" charset="0"/>
            </a:endParaRPr>
          </a:p>
          <a:p>
            <a:pPr marL="457200" indent="-457200" algn="just">
              <a:buClr>
                <a:schemeClr val="tx1"/>
              </a:buClr>
              <a:buSzPct val="71000"/>
              <a:buFont typeface="Wingdings" pitchFamily="2" charset="2"/>
              <a:buChar char="v"/>
            </a:pPr>
            <a:r>
              <a:rPr lang="en-US" sz="2800" dirty="0" smtClean="0">
                <a:solidFill>
                  <a:schemeClr val="tx1"/>
                </a:solidFill>
                <a:latin typeface="Times New Roman" pitchFamily="18" charset="0"/>
                <a:cs typeface="Times New Roman" pitchFamily="18" charset="0"/>
              </a:rPr>
              <a:t>It </a:t>
            </a:r>
            <a:r>
              <a:rPr lang="en-US" sz="2800" dirty="0">
                <a:solidFill>
                  <a:schemeClr val="tx1"/>
                </a:solidFill>
                <a:latin typeface="Times New Roman" pitchFamily="18" charset="0"/>
                <a:cs typeface="Times New Roman" pitchFamily="18" charset="0"/>
              </a:rPr>
              <a:t>is a Science and Art of transforming message by which it make them secure and immune to attack. </a:t>
            </a:r>
            <a:endParaRPr lang="en-US" sz="2800" dirty="0" smtClean="0">
              <a:solidFill>
                <a:schemeClr val="tx1"/>
              </a:solidFill>
              <a:latin typeface="Times New Roman" pitchFamily="18" charset="0"/>
              <a:cs typeface="Times New Roman" pitchFamily="18" charset="0"/>
            </a:endParaRPr>
          </a:p>
          <a:p>
            <a:pPr marL="457200" indent="-457200" algn="just">
              <a:buClr>
                <a:schemeClr val="tx1"/>
              </a:buClr>
              <a:buSzPct val="71000"/>
              <a:buFont typeface="Wingdings" pitchFamily="2" charset="2"/>
              <a:buChar char="v"/>
            </a:pPr>
            <a:r>
              <a:rPr lang="en-US" sz="2800" dirty="0" smtClean="0">
                <a:solidFill>
                  <a:schemeClr val="tx1"/>
                </a:solidFill>
                <a:latin typeface="Times New Roman" pitchFamily="18" charset="0"/>
                <a:cs typeface="Times New Roman" pitchFamily="18" charset="0"/>
              </a:rPr>
              <a:t>Cipher </a:t>
            </a:r>
            <a:r>
              <a:rPr lang="en-US" sz="2800" dirty="0">
                <a:solidFill>
                  <a:schemeClr val="tx1"/>
                </a:solidFill>
                <a:latin typeface="Times New Roman" pitchFamily="18" charset="0"/>
                <a:cs typeface="Times New Roman" pitchFamily="18" charset="0"/>
              </a:rPr>
              <a:t>refers to different categories of algorithm (encryption &amp; decryption algorithm) in Cryptography. </a:t>
            </a:r>
            <a:endParaRPr lang="en-US" sz="2800" dirty="0" smtClean="0">
              <a:solidFill>
                <a:schemeClr val="tx1"/>
              </a:solidFill>
              <a:latin typeface="Times New Roman" pitchFamily="18" charset="0"/>
              <a:cs typeface="Times New Roman" pitchFamily="18" charset="0"/>
            </a:endParaRPr>
          </a:p>
          <a:p>
            <a:pPr marL="457200" indent="-457200" algn="just">
              <a:buClr>
                <a:schemeClr val="tx1"/>
              </a:buClr>
              <a:buSzPct val="71000"/>
              <a:buFont typeface="Wingdings" pitchFamily="2" charset="2"/>
              <a:buChar char="v"/>
            </a:pPr>
            <a:r>
              <a:rPr lang="en-US" sz="2800" dirty="0" smtClean="0">
                <a:solidFill>
                  <a:schemeClr val="tx1"/>
                </a:solidFill>
                <a:latin typeface="Times New Roman" pitchFamily="18" charset="0"/>
                <a:cs typeface="Times New Roman" pitchFamily="18" charset="0"/>
              </a:rPr>
              <a:t>The </a:t>
            </a:r>
            <a:r>
              <a:rPr lang="en-US" sz="2800" dirty="0">
                <a:solidFill>
                  <a:schemeClr val="tx1"/>
                </a:solidFill>
                <a:latin typeface="Times New Roman" pitchFamily="18" charset="0"/>
                <a:cs typeface="Times New Roman" pitchFamily="18" charset="0"/>
              </a:rPr>
              <a:t>secret key is also input to the algorithm. </a:t>
            </a:r>
            <a:endParaRPr lang="en-US" sz="2800" dirty="0" smtClean="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85830363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smtClean="0">
                <a:solidFill>
                  <a:schemeClr val="bg1"/>
                </a:solidFill>
              </a:rPr>
              <a:t>5.3 </a:t>
            </a:r>
            <a:r>
              <a:rPr lang="en-US" sz="2800" dirty="0">
                <a:solidFill>
                  <a:schemeClr val="bg1"/>
                </a:solidFill>
              </a:rPr>
              <a:t>Control Methods of Database Security</a:t>
            </a:r>
          </a:p>
        </p:txBody>
      </p:sp>
      <p:sp>
        <p:nvSpPr>
          <p:cNvPr id="3" name="Subtitle 2"/>
          <p:cNvSpPr>
            <a:spLocks noGrp="1"/>
          </p:cNvSpPr>
          <p:nvPr>
            <p:ph type="subTitle" idx="1"/>
          </p:nvPr>
        </p:nvSpPr>
        <p:spPr>
          <a:xfrm>
            <a:off x="1281567" y="1139687"/>
            <a:ext cx="8094254" cy="4990657"/>
          </a:xfrm>
        </p:spPr>
        <p:txBody>
          <a:bodyPr>
            <a:normAutofit lnSpcReduction="10000"/>
          </a:bodyPr>
          <a:lstStyle/>
          <a:p>
            <a:pPr algn="just">
              <a:buClr>
                <a:schemeClr val="tx1"/>
              </a:buClr>
              <a:buSzPct val="71000"/>
            </a:pPr>
            <a:r>
              <a:rPr lang="en-US" sz="2800" b="1" dirty="0" smtClean="0">
                <a:solidFill>
                  <a:schemeClr val="tx1"/>
                </a:solidFill>
                <a:latin typeface="Times New Roman" pitchFamily="18" charset="0"/>
                <a:cs typeface="Times New Roman" pitchFamily="18" charset="0"/>
              </a:rPr>
              <a:t>Cryptography</a:t>
            </a:r>
          </a:p>
          <a:p>
            <a:pPr marL="457200" indent="-457200" algn="just">
              <a:buClr>
                <a:schemeClr val="tx1"/>
              </a:buClr>
              <a:buSzPct val="71000"/>
              <a:buFont typeface="Wingdings" pitchFamily="2" charset="2"/>
              <a:buChar char="v"/>
            </a:pPr>
            <a:r>
              <a:rPr lang="en-US" sz="2800" dirty="0" smtClean="0">
                <a:solidFill>
                  <a:schemeClr val="tx1"/>
                </a:solidFill>
                <a:latin typeface="Times New Roman" pitchFamily="18" charset="0"/>
                <a:cs typeface="Times New Roman" pitchFamily="18" charset="0"/>
              </a:rPr>
              <a:t>The </a:t>
            </a:r>
            <a:r>
              <a:rPr lang="en-US" sz="2800" dirty="0">
                <a:solidFill>
                  <a:schemeClr val="tx1"/>
                </a:solidFill>
                <a:latin typeface="Times New Roman" pitchFamily="18" charset="0"/>
                <a:cs typeface="Times New Roman" pitchFamily="18" charset="0"/>
              </a:rPr>
              <a:t>exact substitutions and transformations performed by the algorithm depend on the key. </a:t>
            </a:r>
            <a:endParaRPr lang="en-US" sz="2800" dirty="0" smtClean="0">
              <a:solidFill>
                <a:schemeClr val="tx1"/>
              </a:solidFill>
              <a:latin typeface="Times New Roman" pitchFamily="18" charset="0"/>
              <a:cs typeface="Times New Roman" pitchFamily="18" charset="0"/>
            </a:endParaRPr>
          </a:p>
          <a:p>
            <a:pPr marL="457200" indent="-457200" algn="just">
              <a:buClr>
                <a:schemeClr val="tx1"/>
              </a:buClr>
              <a:buSzPct val="71000"/>
              <a:buFont typeface="Wingdings" pitchFamily="2" charset="2"/>
              <a:buChar char="v"/>
            </a:pPr>
            <a:r>
              <a:rPr lang="en-US" sz="2800" dirty="0">
                <a:solidFill>
                  <a:schemeClr val="tx1"/>
                </a:solidFill>
                <a:latin typeface="Times New Roman" pitchFamily="18" charset="0"/>
                <a:cs typeface="Times New Roman" pitchFamily="18" charset="0"/>
              </a:rPr>
              <a:t>The traditional ciphers are character oriented but the modern one is the bit-oriented.</a:t>
            </a:r>
          </a:p>
          <a:p>
            <a:pPr marL="914389" lvl="1" indent="-457200" algn="just">
              <a:buClr>
                <a:schemeClr val="tx1"/>
              </a:buClr>
              <a:buSzPct val="71000"/>
              <a:buFont typeface="Wingdings" pitchFamily="2" charset="2"/>
              <a:buChar char="v"/>
            </a:pPr>
            <a:r>
              <a:rPr lang="en-US" sz="2600" dirty="0" smtClean="0">
                <a:solidFill>
                  <a:schemeClr val="tx1"/>
                </a:solidFill>
                <a:latin typeface="Times New Roman" pitchFamily="18" charset="0"/>
                <a:cs typeface="Times New Roman" pitchFamily="18" charset="0"/>
              </a:rPr>
              <a:t>Original </a:t>
            </a:r>
            <a:r>
              <a:rPr lang="en-US" sz="2600" dirty="0">
                <a:solidFill>
                  <a:schemeClr val="tx1"/>
                </a:solidFill>
                <a:latin typeface="Times New Roman" pitchFamily="18" charset="0"/>
                <a:cs typeface="Times New Roman" pitchFamily="18" charset="0"/>
              </a:rPr>
              <a:t>message or data that is fed into the algorithm as input =&gt; </a:t>
            </a:r>
            <a:r>
              <a:rPr lang="en-US" sz="2600" b="1" dirty="0" smtClean="0">
                <a:solidFill>
                  <a:schemeClr val="tx1"/>
                </a:solidFill>
                <a:latin typeface="Times New Roman" pitchFamily="18" charset="0"/>
                <a:cs typeface="Times New Roman" pitchFamily="18" charset="0"/>
              </a:rPr>
              <a:t>Plaintext</a:t>
            </a:r>
            <a:endParaRPr lang="en-US" sz="2600" b="1" dirty="0">
              <a:solidFill>
                <a:schemeClr val="tx1"/>
              </a:solidFill>
              <a:latin typeface="Times New Roman" pitchFamily="18" charset="0"/>
              <a:cs typeface="Times New Roman" pitchFamily="18" charset="0"/>
            </a:endParaRPr>
          </a:p>
          <a:p>
            <a:pPr marL="914389" lvl="1" indent="-457200" algn="just">
              <a:buClr>
                <a:schemeClr val="tx1"/>
              </a:buClr>
              <a:buSzPct val="71000"/>
              <a:buFont typeface="Wingdings" pitchFamily="2" charset="2"/>
              <a:buChar char="v"/>
            </a:pPr>
            <a:r>
              <a:rPr lang="en-US" sz="2600" dirty="0" smtClean="0">
                <a:solidFill>
                  <a:schemeClr val="tx1"/>
                </a:solidFill>
                <a:latin typeface="Times New Roman" pitchFamily="18" charset="0"/>
                <a:cs typeface="Times New Roman" pitchFamily="18" charset="0"/>
              </a:rPr>
              <a:t>An </a:t>
            </a:r>
            <a:r>
              <a:rPr lang="en-US" sz="2600" dirty="0">
                <a:solidFill>
                  <a:schemeClr val="tx1"/>
                </a:solidFill>
                <a:latin typeface="Times New Roman" pitchFamily="18" charset="0"/>
                <a:cs typeface="Times New Roman" pitchFamily="18" charset="0"/>
              </a:rPr>
              <a:t>Encryption algorithm transforms + Secret Key =&gt; </a:t>
            </a:r>
            <a:r>
              <a:rPr lang="en-US" sz="2600" b="1" dirty="0">
                <a:solidFill>
                  <a:schemeClr val="tx1"/>
                </a:solidFill>
                <a:latin typeface="Times New Roman" pitchFamily="18" charset="0"/>
                <a:cs typeface="Times New Roman" pitchFamily="18" charset="0"/>
              </a:rPr>
              <a:t>Plaintext to </a:t>
            </a:r>
            <a:r>
              <a:rPr lang="en-US" sz="2600" b="1" dirty="0" err="1">
                <a:solidFill>
                  <a:schemeClr val="tx1"/>
                </a:solidFill>
                <a:latin typeface="Times New Roman" pitchFamily="18" charset="0"/>
                <a:cs typeface="Times New Roman" pitchFamily="18" charset="0"/>
              </a:rPr>
              <a:t>Ciphertext</a:t>
            </a:r>
            <a:endParaRPr lang="en-US" sz="2600" b="1" dirty="0">
              <a:solidFill>
                <a:schemeClr val="tx1"/>
              </a:solidFill>
              <a:latin typeface="Times New Roman" pitchFamily="18" charset="0"/>
              <a:cs typeface="Times New Roman" pitchFamily="18" charset="0"/>
            </a:endParaRPr>
          </a:p>
          <a:p>
            <a:pPr marL="914389" lvl="1" indent="-457200" algn="just">
              <a:buClr>
                <a:schemeClr val="tx1"/>
              </a:buClr>
              <a:buSzPct val="71000"/>
              <a:buFont typeface="Wingdings" pitchFamily="2" charset="2"/>
              <a:buChar char="v"/>
            </a:pPr>
            <a:r>
              <a:rPr lang="en-US" sz="2600" dirty="0" smtClean="0">
                <a:solidFill>
                  <a:schemeClr val="tx1"/>
                </a:solidFill>
                <a:latin typeface="Times New Roman" pitchFamily="18" charset="0"/>
                <a:cs typeface="Times New Roman" pitchFamily="18" charset="0"/>
              </a:rPr>
              <a:t>Decryption </a:t>
            </a:r>
            <a:r>
              <a:rPr lang="en-US" sz="2600" dirty="0">
                <a:solidFill>
                  <a:schemeClr val="tx1"/>
                </a:solidFill>
                <a:latin typeface="Times New Roman" pitchFamily="18" charset="0"/>
                <a:cs typeface="Times New Roman" pitchFamily="18" charset="0"/>
              </a:rPr>
              <a:t>algorithm transforms + Secret Key =&gt; </a:t>
            </a:r>
            <a:r>
              <a:rPr lang="en-US" sz="2600" b="1" dirty="0" err="1">
                <a:solidFill>
                  <a:schemeClr val="tx1"/>
                </a:solidFill>
                <a:latin typeface="Times New Roman" pitchFamily="18" charset="0"/>
                <a:cs typeface="Times New Roman" pitchFamily="18" charset="0"/>
              </a:rPr>
              <a:t>Ciphertext</a:t>
            </a:r>
            <a:r>
              <a:rPr lang="en-US" sz="2600" b="1" dirty="0">
                <a:solidFill>
                  <a:schemeClr val="tx1"/>
                </a:solidFill>
                <a:latin typeface="Times New Roman" pitchFamily="18" charset="0"/>
                <a:cs typeface="Times New Roman" pitchFamily="18" charset="0"/>
              </a:rPr>
              <a:t> to Plaintext</a:t>
            </a:r>
          </a:p>
          <a:p>
            <a:pPr marL="457200" indent="-457200" algn="just">
              <a:buClr>
                <a:schemeClr val="tx1"/>
              </a:buClr>
              <a:buSzPct val="71000"/>
              <a:buFont typeface="Wingdings" pitchFamily="2" charset="2"/>
              <a:buChar char="v"/>
            </a:pPr>
            <a:endParaRPr lang="en-US" sz="2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63286832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smtClean="0">
                <a:solidFill>
                  <a:schemeClr val="bg1"/>
                </a:solidFill>
              </a:rPr>
              <a:t>5.3 </a:t>
            </a:r>
            <a:r>
              <a:rPr lang="en-US" sz="2800" dirty="0">
                <a:solidFill>
                  <a:schemeClr val="bg1"/>
                </a:solidFill>
              </a:rPr>
              <a:t>Control Methods of Database Security</a:t>
            </a:r>
          </a:p>
        </p:txBody>
      </p:sp>
      <p:sp>
        <p:nvSpPr>
          <p:cNvPr id="3" name="Subtitle 2"/>
          <p:cNvSpPr>
            <a:spLocks noGrp="1"/>
          </p:cNvSpPr>
          <p:nvPr>
            <p:ph type="subTitle" idx="1"/>
          </p:nvPr>
        </p:nvSpPr>
        <p:spPr>
          <a:xfrm>
            <a:off x="1281567" y="1139687"/>
            <a:ext cx="8094254" cy="4990657"/>
          </a:xfrm>
        </p:spPr>
        <p:txBody>
          <a:bodyPr>
            <a:normAutofit/>
          </a:bodyPr>
          <a:lstStyle/>
          <a:p>
            <a:pPr algn="just">
              <a:buClr>
                <a:schemeClr val="tx1"/>
              </a:buClr>
              <a:buSzPct val="71000"/>
            </a:pPr>
            <a:r>
              <a:rPr lang="en-US" sz="2800" b="1" dirty="0" smtClean="0">
                <a:solidFill>
                  <a:schemeClr val="tx1"/>
                </a:solidFill>
                <a:latin typeface="Times New Roman" pitchFamily="18" charset="0"/>
                <a:cs typeface="Times New Roman" pitchFamily="18" charset="0"/>
              </a:rPr>
              <a:t>Cryptography</a:t>
            </a:r>
          </a:p>
          <a:p>
            <a:pPr marL="457200" indent="-457200" algn="just">
              <a:buClr>
                <a:schemeClr val="tx1"/>
              </a:buClr>
              <a:buSzPct val="71000"/>
              <a:buFont typeface="Wingdings" pitchFamily="2" charset="2"/>
              <a:buChar char="v"/>
            </a:pPr>
            <a:r>
              <a:rPr lang="en-US" sz="2800" dirty="0" smtClean="0">
                <a:solidFill>
                  <a:schemeClr val="tx1"/>
                </a:solidFill>
                <a:latin typeface="Times New Roman" pitchFamily="18" charset="0"/>
                <a:cs typeface="Times New Roman" pitchFamily="18" charset="0"/>
              </a:rPr>
              <a:t>There are two types of cryptography :</a:t>
            </a:r>
          </a:p>
          <a:p>
            <a:pPr marL="914389" lvl="1" indent="-457200" algn="just">
              <a:buClr>
                <a:schemeClr val="tx1"/>
              </a:buClr>
              <a:buSzPct val="71000"/>
              <a:buFont typeface="Wingdings" pitchFamily="2" charset="2"/>
              <a:buChar char="v"/>
            </a:pPr>
            <a:r>
              <a:rPr lang="en-US" sz="2600" b="1" dirty="0">
                <a:solidFill>
                  <a:schemeClr val="tx1"/>
                </a:solidFill>
                <a:latin typeface="Times New Roman" pitchFamily="18" charset="0"/>
                <a:cs typeface="Times New Roman" pitchFamily="18" charset="0"/>
              </a:rPr>
              <a:t>Private Key </a:t>
            </a:r>
            <a:r>
              <a:rPr lang="en-US" sz="2600" b="1" dirty="0" smtClean="0">
                <a:solidFill>
                  <a:schemeClr val="tx1"/>
                </a:solidFill>
                <a:latin typeface="Times New Roman" pitchFamily="18" charset="0"/>
                <a:cs typeface="Times New Roman" pitchFamily="18" charset="0"/>
              </a:rPr>
              <a:t>cryptography</a:t>
            </a:r>
          </a:p>
          <a:p>
            <a:pPr lvl="2" algn="just">
              <a:buClr>
                <a:schemeClr val="tx1"/>
              </a:buClr>
              <a:buSzPct val="71000"/>
            </a:pPr>
            <a:r>
              <a:rPr lang="en-US" sz="2400" b="1" dirty="0" smtClean="0">
                <a:solidFill>
                  <a:schemeClr val="tx1"/>
                </a:solidFill>
                <a:latin typeface="Times New Roman" pitchFamily="18" charset="0"/>
                <a:cs typeface="Times New Roman" pitchFamily="18" charset="0"/>
              </a:rPr>
              <a:t>- </a:t>
            </a:r>
            <a:r>
              <a:rPr lang="en-US" sz="2400" dirty="0" smtClean="0">
                <a:solidFill>
                  <a:schemeClr val="tx1"/>
                </a:solidFill>
                <a:latin typeface="Times New Roman" pitchFamily="18" charset="0"/>
                <a:cs typeface="Times New Roman" pitchFamily="18" charset="0"/>
              </a:rPr>
              <a:t>Single </a:t>
            </a:r>
            <a:r>
              <a:rPr lang="en-US" sz="2400" dirty="0">
                <a:solidFill>
                  <a:schemeClr val="tx1"/>
                </a:solidFill>
                <a:latin typeface="Times New Roman" pitchFamily="18" charset="0"/>
                <a:cs typeface="Times New Roman" pitchFamily="18" charset="0"/>
              </a:rPr>
              <a:t>Key </a:t>
            </a:r>
            <a:r>
              <a:rPr lang="en-US" sz="2400" dirty="0" smtClean="0">
                <a:solidFill>
                  <a:schemeClr val="tx1"/>
                </a:solidFill>
                <a:latin typeface="Times New Roman" pitchFamily="18" charset="0"/>
                <a:cs typeface="Times New Roman" pitchFamily="18" charset="0"/>
              </a:rPr>
              <a:t>or </a:t>
            </a:r>
            <a:r>
              <a:rPr lang="en-US" sz="2400" dirty="0">
                <a:solidFill>
                  <a:schemeClr val="tx1"/>
                </a:solidFill>
                <a:latin typeface="Times New Roman" pitchFamily="18" charset="0"/>
                <a:cs typeface="Times New Roman" pitchFamily="18" charset="0"/>
              </a:rPr>
              <a:t>Symmetric Key</a:t>
            </a:r>
            <a:endParaRPr lang="en-US" sz="2400" dirty="0" smtClean="0">
              <a:solidFill>
                <a:schemeClr val="tx1"/>
              </a:solidFill>
              <a:latin typeface="Times New Roman" pitchFamily="18" charset="0"/>
              <a:cs typeface="Times New Roman" pitchFamily="18" charset="0"/>
            </a:endParaRPr>
          </a:p>
          <a:p>
            <a:pPr marL="914389" lvl="1" indent="-457200" algn="just">
              <a:buClr>
                <a:schemeClr val="tx1"/>
              </a:buClr>
              <a:buSzPct val="71000"/>
              <a:buFont typeface="Wingdings" pitchFamily="2" charset="2"/>
              <a:buChar char="v"/>
            </a:pPr>
            <a:r>
              <a:rPr lang="en-US" sz="2600" b="1" dirty="0">
                <a:solidFill>
                  <a:schemeClr val="tx1"/>
                </a:solidFill>
                <a:latin typeface="Times New Roman" pitchFamily="18" charset="0"/>
                <a:cs typeface="Times New Roman" pitchFamily="18" charset="0"/>
              </a:rPr>
              <a:t>Public Key </a:t>
            </a:r>
            <a:r>
              <a:rPr lang="en-US" sz="2600" b="1" dirty="0" smtClean="0">
                <a:solidFill>
                  <a:schemeClr val="tx1"/>
                </a:solidFill>
                <a:latin typeface="Times New Roman" pitchFamily="18" charset="0"/>
                <a:cs typeface="Times New Roman" pitchFamily="18" charset="0"/>
              </a:rPr>
              <a:t>cryptography</a:t>
            </a:r>
          </a:p>
          <a:p>
            <a:pPr lvl="2" algn="just">
              <a:buClr>
                <a:schemeClr val="tx1"/>
              </a:buClr>
              <a:buSzPct val="71000"/>
            </a:pPr>
            <a:r>
              <a:rPr lang="en-US" sz="2400" dirty="0">
                <a:solidFill>
                  <a:schemeClr val="tx1"/>
                </a:solidFill>
                <a:latin typeface="Times New Roman" pitchFamily="18" charset="0"/>
                <a:cs typeface="Times New Roman" pitchFamily="18" charset="0"/>
              </a:rPr>
              <a:t>-Two key </a:t>
            </a:r>
            <a:r>
              <a:rPr lang="en-US" sz="2400" dirty="0" smtClean="0">
                <a:solidFill>
                  <a:schemeClr val="tx1"/>
                </a:solidFill>
                <a:latin typeface="Times New Roman" pitchFamily="18" charset="0"/>
                <a:cs typeface="Times New Roman" pitchFamily="18" charset="0"/>
              </a:rPr>
              <a:t> </a:t>
            </a:r>
            <a:r>
              <a:rPr lang="en-US" sz="2400" dirty="0">
                <a:solidFill>
                  <a:schemeClr val="tx1"/>
                </a:solidFill>
                <a:latin typeface="Times New Roman" pitchFamily="18" charset="0"/>
                <a:cs typeface="Times New Roman" pitchFamily="18" charset="0"/>
              </a:rPr>
              <a:t>or Asymmetric </a:t>
            </a:r>
            <a:r>
              <a:rPr lang="en-US" sz="2400" dirty="0" smtClean="0">
                <a:solidFill>
                  <a:schemeClr val="tx1"/>
                </a:solidFill>
                <a:latin typeface="Times New Roman" pitchFamily="18" charset="0"/>
                <a:cs typeface="Times New Roman" pitchFamily="18" charset="0"/>
              </a:rPr>
              <a:t>Key</a:t>
            </a:r>
          </a:p>
        </p:txBody>
      </p:sp>
    </p:spTree>
    <p:extLst>
      <p:ext uri="{BB962C8B-B14F-4D97-AF65-F5344CB8AC3E}">
        <p14:creationId xmlns:p14="http://schemas.microsoft.com/office/powerpoint/2010/main" val="380610246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smtClean="0">
                <a:solidFill>
                  <a:schemeClr val="bg1"/>
                </a:solidFill>
              </a:rPr>
              <a:t>5.3 </a:t>
            </a:r>
            <a:r>
              <a:rPr lang="en-US" sz="2800" dirty="0">
                <a:solidFill>
                  <a:schemeClr val="bg1"/>
                </a:solidFill>
              </a:rPr>
              <a:t>Control Methods of Database Security</a:t>
            </a:r>
          </a:p>
        </p:txBody>
      </p:sp>
      <p:sp>
        <p:nvSpPr>
          <p:cNvPr id="3" name="Subtitle 2"/>
          <p:cNvSpPr>
            <a:spLocks noGrp="1"/>
          </p:cNvSpPr>
          <p:nvPr>
            <p:ph type="subTitle" idx="1"/>
          </p:nvPr>
        </p:nvSpPr>
        <p:spPr>
          <a:xfrm>
            <a:off x="1281567" y="1139687"/>
            <a:ext cx="8094254" cy="4990657"/>
          </a:xfrm>
        </p:spPr>
        <p:txBody>
          <a:bodyPr>
            <a:normAutofit/>
          </a:bodyPr>
          <a:lstStyle/>
          <a:p>
            <a:pPr algn="just">
              <a:buClr>
                <a:schemeClr val="tx1"/>
              </a:buClr>
              <a:buSzPct val="71000"/>
            </a:pPr>
            <a:r>
              <a:rPr lang="en-US" sz="2800" b="1" dirty="0">
                <a:solidFill>
                  <a:schemeClr val="tx1"/>
                </a:solidFill>
                <a:latin typeface="Times New Roman" pitchFamily="18" charset="0"/>
                <a:cs typeface="Times New Roman" pitchFamily="18" charset="0"/>
              </a:rPr>
              <a:t>Private Key </a:t>
            </a:r>
            <a:r>
              <a:rPr lang="en-US" sz="2800" b="1" dirty="0" smtClean="0">
                <a:solidFill>
                  <a:schemeClr val="tx1"/>
                </a:solidFill>
                <a:latin typeface="Times New Roman" pitchFamily="18" charset="0"/>
                <a:cs typeface="Times New Roman" pitchFamily="18" charset="0"/>
              </a:rPr>
              <a:t>Cryptography</a:t>
            </a:r>
          </a:p>
          <a:p>
            <a:pPr marL="457200" indent="-457200" algn="just">
              <a:buClr>
                <a:schemeClr val="tx1"/>
              </a:buClr>
              <a:buSzPct val="71000"/>
              <a:buFont typeface="Wingdings" pitchFamily="2" charset="2"/>
              <a:buChar char="v"/>
            </a:pPr>
            <a:r>
              <a:rPr lang="en-US" sz="2800" dirty="0">
                <a:solidFill>
                  <a:schemeClr val="tx1"/>
                </a:solidFill>
                <a:latin typeface="Times New Roman" pitchFamily="18" charset="0"/>
                <a:cs typeface="Times New Roman" pitchFamily="18" charset="0"/>
              </a:rPr>
              <a:t>In the private key encryption method, the same key is used by the sender (for encryption) and the receiver (for decryption). </a:t>
            </a:r>
            <a:endParaRPr lang="en-US" sz="2800" dirty="0" smtClean="0">
              <a:solidFill>
                <a:schemeClr val="tx1"/>
              </a:solidFill>
              <a:latin typeface="Times New Roman" pitchFamily="18" charset="0"/>
              <a:cs typeface="Times New Roman" pitchFamily="18" charset="0"/>
            </a:endParaRPr>
          </a:p>
          <a:p>
            <a:pPr marL="457200" indent="-457200" algn="just">
              <a:buClr>
                <a:schemeClr val="tx1"/>
              </a:buClr>
              <a:buSzPct val="71000"/>
              <a:buFont typeface="Wingdings" pitchFamily="2" charset="2"/>
              <a:buChar char="v"/>
            </a:pPr>
            <a:r>
              <a:rPr lang="en-US" sz="2800" dirty="0" smtClean="0">
                <a:solidFill>
                  <a:schemeClr val="tx1"/>
                </a:solidFill>
                <a:latin typeface="Times New Roman" pitchFamily="18" charset="0"/>
                <a:cs typeface="Times New Roman" pitchFamily="18" charset="0"/>
              </a:rPr>
              <a:t>Thus</a:t>
            </a:r>
            <a:r>
              <a:rPr lang="en-US" sz="2800" dirty="0">
                <a:solidFill>
                  <a:schemeClr val="tx1"/>
                </a:solidFill>
                <a:latin typeface="Times New Roman" pitchFamily="18" charset="0"/>
                <a:cs typeface="Times New Roman" pitchFamily="18" charset="0"/>
              </a:rPr>
              <a:t>, the key is shared. This method requires maximum number of keys in the internet as individual requires a secrete </a:t>
            </a:r>
            <a:r>
              <a:rPr lang="en-US" sz="2800" dirty="0" smtClean="0">
                <a:solidFill>
                  <a:schemeClr val="tx1"/>
                </a:solidFill>
                <a:latin typeface="Times New Roman" pitchFamily="18" charset="0"/>
                <a:cs typeface="Times New Roman" pitchFamily="18" charset="0"/>
              </a:rPr>
              <a:t>key. </a:t>
            </a:r>
            <a:endParaRPr lang="en-US" sz="2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7137216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smtClean="0">
                <a:solidFill>
                  <a:schemeClr val="bg1"/>
                </a:solidFill>
              </a:rPr>
              <a:t>5.1 </a:t>
            </a:r>
            <a:r>
              <a:rPr lang="en-US" sz="2800" dirty="0" smtClean="0">
                <a:solidFill>
                  <a:schemeClr val="bg1"/>
                </a:solidFill>
              </a:rPr>
              <a:t>Database Security : Security attacks</a:t>
            </a:r>
            <a:endParaRPr lang="en-US" sz="2800" dirty="0">
              <a:solidFill>
                <a:schemeClr val="bg1"/>
              </a:solidFill>
            </a:endParaRPr>
          </a:p>
        </p:txBody>
      </p:sp>
      <p:sp>
        <p:nvSpPr>
          <p:cNvPr id="3" name="Subtitle 2"/>
          <p:cNvSpPr>
            <a:spLocks noGrp="1"/>
          </p:cNvSpPr>
          <p:nvPr>
            <p:ph type="subTitle" idx="1"/>
          </p:nvPr>
        </p:nvSpPr>
        <p:spPr>
          <a:xfrm>
            <a:off x="1281567" y="1139688"/>
            <a:ext cx="8094254" cy="2033004"/>
          </a:xfrm>
        </p:spPr>
        <p:txBody>
          <a:bodyPr>
            <a:normAutofit/>
          </a:bodyPr>
          <a:lstStyle/>
          <a:p>
            <a:pPr marL="457200" indent="-457200" algn="just">
              <a:buClr>
                <a:schemeClr val="tx1"/>
              </a:buClr>
              <a:buSzPct val="71000"/>
              <a:buFont typeface="Wingdings" panose="05000000000000000000" pitchFamily="2" charset="2"/>
              <a:buChar char="v"/>
            </a:pPr>
            <a:r>
              <a:rPr lang="en-US" sz="2800" b="1" dirty="0" smtClean="0">
                <a:solidFill>
                  <a:schemeClr val="tx1"/>
                </a:solidFill>
                <a:latin typeface="Times New Roman" pitchFamily="18" charset="0"/>
                <a:cs typeface="Times New Roman" pitchFamily="18" charset="0"/>
              </a:rPr>
              <a:t>Interruption</a:t>
            </a:r>
          </a:p>
          <a:p>
            <a:pPr marL="914389" lvl="1" indent="-457200" algn="just">
              <a:buClr>
                <a:schemeClr val="tx1"/>
              </a:buClr>
              <a:buSzPct val="71000"/>
              <a:buFont typeface="Wingdings" panose="05000000000000000000" pitchFamily="2" charset="2"/>
              <a:buChar char="v"/>
            </a:pPr>
            <a:r>
              <a:rPr lang="en-US" sz="2600" dirty="0" smtClean="0">
                <a:solidFill>
                  <a:schemeClr val="tx1"/>
                </a:solidFill>
                <a:latin typeface="Times New Roman" pitchFamily="18" charset="0"/>
                <a:cs typeface="Times New Roman" pitchFamily="18" charset="0"/>
              </a:rPr>
              <a:t>This </a:t>
            </a:r>
            <a:r>
              <a:rPr lang="en-US" sz="2600" dirty="0">
                <a:solidFill>
                  <a:schemeClr val="tx1"/>
                </a:solidFill>
                <a:latin typeface="Times New Roman" pitchFamily="18" charset="0"/>
                <a:cs typeface="Times New Roman" pitchFamily="18" charset="0"/>
              </a:rPr>
              <a:t>is an </a:t>
            </a:r>
            <a:r>
              <a:rPr lang="en-US" sz="2600" b="1" dirty="0">
                <a:solidFill>
                  <a:schemeClr val="tx1"/>
                </a:solidFill>
                <a:latin typeface="Times New Roman" pitchFamily="18" charset="0"/>
                <a:cs typeface="Times New Roman" pitchFamily="18" charset="0"/>
              </a:rPr>
              <a:t>attack on availability</a:t>
            </a:r>
            <a:r>
              <a:rPr lang="en-US" sz="2600" dirty="0">
                <a:solidFill>
                  <a:schemeClr val="tx1"/>
                </a:solidFill>
                <a:latin typeface="Times New Roman" pitchFamily="18" charset="0"/>
                <a:cs typeface="Times New Roman" pitchFamily="18" charset="0"/>
              </a:rPr>
              <a:t>.</a:t>
            </a:r>
          </a:p>
          <a:p>
            <a:pPr marL="914389" lvl="1" indent="-457200" algn="just">
              <a:buClr>
                <a:schemeClr val="tx1"/>
              </a:buClr>
              <a:buSzPct val="71000"/>
              <a:buFont typeface="Wingdings" panose="05000000000000000000" pitchFamily="2" charset="2"/>
              <a:buChar char="v"/>
            </a:pPr>
            <a:r>
              <a:rPr lang="en-US" sz="2600" b="1" dirty="0" smtClean="0">
                <a:solidFill>
                  <a:schemeClr val="tx1"/>
                </a:solidFill>
                <a:latin typeface="Times New Roman" pitchFamily="18" charset="0"/>
                <a:cs typeface="Times New Roman" pitchFamily="18" charset="0"/>
              </a:rPr>
              <a:t>Example: </a:t>
            </a:r>
            <a:r>
              <a:rPr lang="en-US" sz="2600" dirty="0" smtClean="0">
                <a:solidFill>
                  <a:schemeClr val="tx1"/>
                </a:solidFill>
                <a:latin typeface="Times New Roman" pitchFamily="18" charset="0"/>
                <a:cs typeface="Times New Roman" pitchFamily="18" charset="0"/>
              </a:rPr>
              <a:t>Cutting </a:t>
            </a:r>
            <a:r>
              <a:rPr lang="en-US" sz="2600" dirty="0">
                <a:solidFill>
                  <a:schemeClr val="tx1"/>
                </a:solidFill>
                <a:latin typeface="Times New Roman" pitchFamily="18" charset="0"/>
                <a:cs typeface="Times New Roman" pitchFamily="18" charset="0"/>
              </a:rPr>
              <a:t>of a communication line or the disabling of the file management system.</a:t>
            </a:r>
          </a:p>
        </p:txBody>
      </p:sp>
      <p:pic>
        <p:nvPicPr>
          <p:cNvPr id="4" name="image4.png"/>
          <p:cNvPicPr/>
          <p:nvPr/>
        </p:nvPicPr>
        <p:blipFill>
          <a:blip r:embed="rId3" cstate="print"/>
          <a:stretch>
            <a:fillRect/>
          </a:stretch>
        </p:blipFill>
        <p:spPr>
          <a:xfrm>
            <a:off x="1820429" y="3717218"/>
            <a:ext cx="7863898" cy="1604327"/>
          </a:xfrm>
          <a:prstGeom prst="rect">
            <a:avLst/>
          </a:prstGeom>
        </p:spPr>
      </p:pic>
    </p:spTree>
    <p:extLst>
      <p:ext uri="{BB962C8B-B14F-4D97-AF65-F5344CB8AC3E}">
        <p14:creationId xmlns:p14="http://schemas.microsoft.com/office/powerpoint/2010/main" val="192385374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smtClean="0">
                <a:solidFill>
                  <a:schemeClr val="bg1"/>
                </a:solidFill>
              </a:rPr>
              <a:t>5.3 </a:t>
            </a:r>
            <a:r>
              <a:rPr lang="en-US" sz="2800" dirty="0">
                <a:solidFill>
                  <a:schemeClr val="bg1"/>
                </a:solidFill>
              </a:rPr>
              <a:t>Control Methods of Database Security</a:t>
            </a:r>
          </a:p>
        </p:txBody>
      </p:sp>
      <p:sp>
        <p:nvSpPr>
          <p:cNvPr id="3" name="Subtitle 2"/>
          <p:cNvSpPr>
            <a:spLocks noGrp="1"/>
          </p:cNvSpPr>
          <p:nvPr>
            <p:ph type="subTitle" idx="1"/>
          </p:nvPr>
        </p:nvSpPr>
        <p:spPr>
          <a:xfrm>
            <a:off x="1281567" y="1139687"/>
            <a:ext cx="8094254" cy="4990657"/>
          </a:xfrm>
        </p:spPr>
        <p:txBody>
          <a:bodyPr>
            <a:normAutofit/>
          </a:bodyPr>
          <a:lstStyle/>
          <a:p>
            <a:pPr algn="just">
              <a:buClr>
                <a:schemeClr val="tx1"/>
              </a:buClr>
              <a:buSzPct val="71000"/>
            </a:pPr>
            <a:r>
              <a:rPr lang="en-US" sz="2800" b="1" dirty="0">
                <a:solidFill>
                  <a:schemeClr val="tx1"/>
                </a:solidFill>
                <a:latin typeface="Times New Roman" pitchFamily="18" charset="0"/>
                <a:cs typeface="Times New Roman" pitchFamily="18" charset="0"/>
              </a:rPr>
              <a:t>Private Key </a:t>
            </a:r>
            <a:r>
              <a:rPr lang="en-US" sz="2800" b="1" dirty="0" smtClean="0">
                <a:solidFill>
                  <a:schemeClr val="tx1"/>
                </a:solidFill>
                <a:latin typeface="Times New Roman" pitchFamily="18" charset="0"/>
                <a:cs typeface="Times New Roman" pitchFamily="18" charset="0"/>
              </a:rPr>
              <a:t>Cryptography</a:t>
            </a:r>
          </a:p>
        </p:txBody>
      </p:sp>
      <p:pic>
        <p:nvPicPr>
          <p:cNvPr id="4" name="image7.jpeg"/>
          <p:cNvPicPr/>
          <p:nvPr/>
        </p:nvPicPr>
        <p:blipFill>
          <a:blip r:embed="rId3" cstate="print"/>
          <a:stretch>
            <a:fillRect/>
          </a:stretch>
        </p:blipFill>
        <p:spPr>
          <a:xfrm>
            <a:off x="1842447" y="2311299"/>
            <a:ext cx="7492621" cy="2479065"/>
          </a:xfrm>
          <a:prstGeom prst="rect">
            <a:avLst/>
          </a:prstGeom>
        </p:spPr>
      </p:pic>
    </p:spTree>
    <p:extLst>
      <p:ext uri="{BB962C8B-B14F-4D97-AF65-F5344CB8AC3E}">
        <p14:creationId xmlns:p14="http://schemas.microsoft.com/office/powerpoint/2010/main" val="389546790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smtClean="0">
                <a:solidFill>
                  <a:schemeClr val="bg1"/>
                </a:solidFill>
              </a:rPr>
              <a:t>5.3 </a:t>
            </a:r>
            <a:r>
              <a:rPr lang="en-US" sz="2800" dirty="0">
                <a:solidFill>
                  <a:schemeClr val="bg1"/>
                </a:solidFill>
              </a:rPr>
              <a:t>Control Methods of Database Security</a:t>
            </a:r>
          </a:p>
        </p:txBody>
      </p:sp>
      <p:sp>
        <p:nvSpPr>
          <p:cNvPr id="3" name="Subtitle 2"/>
          <p:cNvSpPr>
            <a:spLocks noGrp="1"/>
          </p:cNvSpPr>
          <p:nvPr>
            <p:ph type="subTitle" idx="1"/>
          </p:nvPr>
        </p:nvSpPr>
        <p:spPr>
          <a:xfrm>
            <a:off x="1281567" y="1139687"/>
            <a:ext cx="8094254" cy="4990657"/>
          </a:xfrm>
        </p:spPr>
        <p:txBody>
          <a:bodyPr>
            <a:normAutofit/>
          </a:bodyPr>
          <a:lstStyle/>
          <a:p>
            <a:pPr algn="just">
              <a:buClr>
                <a:schemeClr val="tx1"/>
              </a:buClr>
              <a:buSzPct val="71000"/>
            </a:pPr>
            <a:r>
              <a:rPr lang="en-US" sz="2800" b="1" dirty="0" smtClean="0">
                <a:solidFill>
                  <a:schemeClr val="tx1"/>
                </a:solidFill>
                <a:latin typeface="Times New Roman" pitchFamily="18" charset="0"/>
                <a:cs typeface="Times New Roman" pitchFamily="18" charset="0"/>
              </a:rPr>
              <a:t>Public </a:t>
            </a:r>
            <a:r>
              <a:rPr lang="en-US" sz="2800" b="1" dirty="0">
                <a:solidFill>
                  <a:schemeClr val="tx1"/>
                </a:solidFill>
                <a:latin typeface="Times New Roman" pitchFamily="18" charset="0"/>
                <a:cs typeface="Times New Roman" pitchFamily="18" charset="0"/>
              </a:rPr>
              <a:t>Key </a:t>
            </a:r>
            <a:r>
              <a:rPr lang="en-US" sz="2800" b="1" dirty="0" smtClean="0">
                <a:solidFill>
                  <a:schemeClr val="tx1"/>
                </a:solidFill>
                <a:latin typeface="Times New Roman" pitchFamily="18" charset="0"/>
                <a:cs typeface="Times New Roman" pitchFamily="18" charset="0"/>
              </a:rPr>
              <a:t>Cryptography</a:t>
            </a:r>
          </a:p>
          <a:p>
            <a:pPr marL="457200" indent="-457200" algn="just">
              <a:buClr>
                <a:schemeClr val="tx1"/>
              </a:buClr>
              <a:buSzPct val="71000"/>
              <a:buFont typeface="Wingdings" pitchFamily="2" charset="2"/>
              <a:buChar char="v"/>
            </a:pPr>
            <a:r>
              <a:rPr lang="en-US" sz="2800" dirty="0">
                <a:solidFill>
                  <a:schemeClr val="tx1"/>
                </a:solidFill>
                <a:latin typeface="Times New Roman" pitchFamily="18" charset="0"/>
                <a:cs typeface="Times New Roman" pitchFamily="18" charset="0"/>
              </a:rPr>
              <a:t>To remove the limitation of </a:t>
            </a:r>
            <a:r>
              <a:rPr lang="en-US" sz="2800" dirty="0" smtClean="0">
                <a:solidFill>
                  <a:schemeClr val="tx1"/>
                </a:solidFill>
                <a:latin typeface="Times New Roman" pitchFamily="18" charset="0"/>
                <a:cs typeface="Times New Roman" pitchFamily="18" charset="0"/>
              </a:rPr>
              <a:t>private </a:t>
            </a:r>
            <a:r>
              <a:rPr lang="en-US" sz="2800" dirty="0">
                <a:solidFill>
                  <a:schemeClr val="tx1"/>
                </a:solidFill>
                <a:latin typeface="Times New Roman" pitchFamily="18" charset="0"/>
                <a:cs typeface="Times New Roman" pitchFamily="18" charset="0"/>
              </a:rPr>
              <a:t>key, the asymmetric or public key encryption method is come in existence in which a public key and a private key is used. </a:t>
            </a:r>
            <a:endParaRPr lang="en-US" sz="2800" dirty="0" smtClean="0">
              <a:solidFill>
                <a:schemeClr val="tx1"/>
              </a:solidFill>
              <a:latin typeface="Times New Roman" pitchFamily="18" charset="0"/>
              <a:cs typeface="Times New Roman" pitchFamily="18" charset="0"/>
            </a:endParaRPr>
          </a:p>
          <a:p>
            <a:pPr marL="457200" indent="-457200" algn="just">
              <a:buClr>
                <a:schemeClr val="tx1"/>
              </a:buClr>
              <a:buSzPct val="71000"/>
              <a:buFont typeface="Wingdings" pitchFamily="2" charset="2"/>
              <a:buChar char="v"/>
            </a:pPr>
            <a:r>
              <a:rPr lang="en-US" sz="2800" dirty="0" smtClean="0">
                <a:solidFill>
                  <a:schemeClr val="tx1"/>
                </a:solidFill>
                <a:latin typeface="Times New Roman" pitchFamily="18" charset="0"/>
                <a:cs typeface="Times New Roman" pitchFamily="18" charset="0"/>
              </a:rPr>
              <a:t>The </a:t>
            </a:r>
            <a:r>
              <a:rPr lang="en-US" sz="2800" dirty="0">
                <a:solidFill>
                  <a:schemeClr val="tx1"/>
                </a:solidFill>
                <a:latin typeface="Times New Roman" pitchFamily="18" charset="0"/>
                <a:cs typeface="Times New Roman" pitchFamily="18" charset="0"/>
              </a:rPr>
              <a:t>private key is kept by the receiver and the public key is announced to the public by the same receiver to encrypt all </a:t>
            </a:r>
            <a:r>
              <a:rPr lang="en-US" sz="2800">
                <a:solidFill>
                  <a:schemeClr val="tx1"/>
                </a:solidFill>
                <a:latin typeface="Times New Roman" pitchFamily="18" charset="0"/>
                <a:cs typeface="Times New Roman" pitchFamily="18" charset="0"/>
              </a:rPr>
              <a:t>the </a:t>
            </a:r>
            <a:r>
              <a:rPr lang="en-US" sz="2800" smtClean="0">
                <a:solidFill>
                  <a:schemeClr val="tx1"/>
                </a:solidFill>
                <a:latin typeface="Times New Roman" pitchFamily="18" charset="0"/>
                <a:cs typeface="Times New Roman" pitchFamily="18" charset="0"/>
              </a:rPr>
              <a:t>sending </a:t>
            </a:r>
            <a:r>
              <a:rPr lang="en-US" sz="2800" dirty="0">
                <a:solidFill>
                  <a:schemeClr val="tx1"/>
                </a:solidFill>
                <a:latin typeface="Times New Roman" pitchFamily="18" charset="0"/>
                <a:cs typeface="Times New Roman" pitchFamily="18" charset="0"/>
              </a:rPr>
              <a:t>data for him by the general public or </a:t>
            </a:r>
            <a:r>
              <a:rPr lang="en-US" sz="2800" dirty="0" smtClean="0">
                <a:solidFill>
                  <a:schemeClr val="tx1"/>
                </a:solidFill>
                <a:latin typeface="Times New Roman" pitchFamily="18" charset="0"/>
                <a:cs typeface="Times New Roman" pitchFamily="18" charset="0"/>
              </a:rPr>
              <a:t>anyone</a:t>
            </a:r>
            <a:r>
              <a:rPr lang="en-US" sz="2800" dirty="0">
                <a:solidFill>
                  <a:schemeClr val="tx1"/>
                </a:solidFill>
                <a:latin typeface="Times New Roman" pitchFamily="18" charset="0"/>
                <a:cs typeface="Times New Roman" pitchFamily="18" charset="0"/>
              </a:rPr>
              <a:t>.</a:t>
            </a:r>
          </a:p>
        </p:txBody>
      </p:sp>
    </p:spTree>
    <p:extLst>
      <p:ext uri="{BB962C8B-B14F-4D97-AF65-F5344CB8AC3E}">
        <p14:creationId xmlns:p14="http://schemas.microsoft.com/office/powerpoint/2010/main" val="255561477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smtClean="0">
                <a:solidFill>
                  <a:schemeClr val="bg1"/>
                </a:solidFill>
              </a:rPr>
              <a:t>5.3 </a:t>
            </a:r>
            <a:r>
              <a:rPr lang="en-US" sz="2800" dirty="0">
                <a:solidFill>
                  <a:schemeClr val="bg1"/>
                </a:solidFill>
              </a:rPr>
              <a:t>Control Methods of Database Security</a:t>
            </a:r>
          </a:p>
        </p:txBody>
      </p:sp>
      <p:sp>
        <p:nvSpPr>
          <p:cNvPr id="3" name="Subtitle 2"/>
          <p:cNvSpPr>
            <a:spLocks noGrp="1"/>
          </p:cNvSpPr>
          <p:nvPr>
            <p:ph type="subTitle" idx="1"/>
          </p:nvPr>
        </p:nvSpPr>
        <p:spPr>
          <a:xfrm>
            <a:off x="1281567" y="1139687"/>
            <a:ext cx="8094254" cy="4990657"/>
          </a:xfrm>
        </p:spPr>
        <p:txBody>
          <a:bodyPr>
            <a:normAutofit/>
          </a:bodyPr>
          <a:lstStyle/>
          <a:p>
            <a:pPr algn="just">
              <a:buClr>
                <a:schemeClr val="tx1"/>
              </a:buClr>
              <a:buSzPct val="71000"/>
            </a:pPr>
            <a:r>
              <a:rPr lang="en-US" sz="2800" b="1" dirty="0" smtClean="0">
                <a:solidFill>
                  <a:schemeClr val="tx1"/>
                </a:solidFill>
                <a:latin typeface="Times New Roman" pitchFamily="18" charset="0"/>
                <a:cs typeface="Times New Roman" pitchFamily="18" charset="0"/>
              </a:rPr>
              <a:t>Public </a:t>
            </a:r>
            <a:r>
              <a:rPr lang="en-US" sz="2800" b="1" dirty="0">
                <a:solidFill>
                  <a:schemeClr val="tx1"/>
                </a:solidFill>
                <a:latin typeface="Times New Roman" pitchFamily="18" charset="0"/>
                <a:cs typeface="Times New Roman" pitchFamily="18" charset="0"/>
              </a:rPr>
              <a:t>Key </a:t>
            </a:r>
            <a:r>
              <a:rPr lang="en-US" sz="2800" b="1" dirty="0" smtClean="0">
                <a:solidFill>
                  <a:schemeClr val="tx1"/>
                </a:solidFill>
                <a:latin typeface="Times New Roman" pitchFamily="18" charset="0"/>
                <a:cs typeface="Times New Roman" pitchFamily="18" charset="0"/>
              </a:rPr>
              <a:t>Cryptography</a:t>
            </a:r>
          </a:p>
        </p:txBody>
      </p:sp>
      <p:pic>
        <p:nvPicPr>
          <p:cNvPr id="4" name="image8.jpeg"/>
          <p:cNvPicPr/>
          <p:nvPr/>
        </p:nvPicPr>
        <p:blipFill>
          <a:blip r:embed="rId3" cstate="print"/>
          <a:stretch>
            <a:fillRect/>
          </a:stretch>
        </p:blipFill>
        <p:spPr>
          <a:xfrm>
            <a:off x="1542195" y="2069042"/>
            <a:ext cx="7397087" cy="3881381"/>
          </a:xfrm>
          <a:prstGeom prst="rect">
            <a:avLst/>
          </a:prstGeom>
        </p:spPr>
      </p:pic>
    </p:spTree>
    <p:extLst>
      <p:ext uri="{BB962C8B-B14F-4D97-AF65-F5344CB8AC3E}">
        <p14:creationId xmlns:p14="http://schemas.microsoft.com/office/powerpoint/2010/main" val="154595795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smtClean="0">
                <a:solidFill>
                  <a:schemeClr val="bg1"/>
                </a:solidFill>
              </a:rPr>
              <a:t>Database </a:t>
            </a:r>
            <a:r>
              <a:rPr lang="en-US" sz="2800" dirty="0">
                <a:solidFill>
                  <a:schemeClr val="bg1"/>
                </a:solidFill>
              </a:rPr>
              <a:t>Security</a:t>
            </a:r>
          </a:p>
        </p:txBody>
      </p:sp>
      <p:sp>
        <p:nvSpPr>
          <p:cNvPr id="6" name="Subtitle 2"/>
          <p:cNvSpPr>
            <a:spLocks noGrp="1"/>
          </p:cNvSpPr>
          <p:nvPr>
            <p:ph type="subTitle" idx="1"/>
          </p:nvPr>
        </p:nvSpPr>
        <p:spPr>
          <a:xfrm>
            <a:off x="1281567" y="1139689"/>
            <a:ext cx="8094254" cy="437320"/>
          </a:xfrm>
        </p:spPr>
        <p:txBody>
          <a:bodyPr>
            <a:noAutofit/>
          </a:bodyPr>
          <a:lstStyle/>
          <a:p>
            <a:pPr algn="l">
              <a:buClr>
                <a:schemeClr val="tx1"/>
              </a:buClr>
              <a:buSzPct val="71000"/>
            </a:pPr>
            <a:r>
              <a:rPr lang="en-US" sz="2400" i="1" dirty="0">
                <a:solidFill>
                  <a:srgbClr val="FF0000"/>
                </a:solidFill>
                <a:latin typeface="arial" panose="020B0604020202020204" pitchFamily="34" charset="0"/>
              </a:rPr>
              <a:t>* Assignment</a:t>
            </a:r>
            <a:endParaRPr lang="en-US" sz="2400" i="1" dirty="0">
              <a:solidFill>
                <a:srgbClr val="FF0000"/>
              </a:solidFill>
              <a:effectLst/>
              <a:latin typeface="arial" panose="020B0604020202020204" pitchFamily="34" charset="0"/>
            </a:endParaRPr>
          </a:p>
        </p:txBody>
      </p:sp>
      <p:sp>
        <p:nvSpPr>
          <p:cNvPr id="7" name="Subtitle 2">
            <a:extLst>
              <a:ext uri="{FF2B5EF4-FFF2-40B4-BE49-F238E27FC236}">
                <a16:creationId xmlns="" xmlns:a16="http://schemas.microsoft.com/office/drawing/2014/main" id="{7F27C647-F86A-4088-B257-412E74591729}"/>
              </a:ext>
            </a:extLst>
          </p:cNvPr>
          <p:cNvSpPr txBox="1">
            <a:spLocks/>
          </p:cNvSpPr>
          <p:nvPr/>
        </p:nvSpPr>
        <p:spPr>
          <a:xfrm>
            <a:off x="1281567" y="1711773"/>
            <a:ext cx="8094254" cy="4291462"/>
          </a:xfrm>
          <a:prstGeom prst="rect">
            <a:avLst/>
          </a:prstGeom>
        </p:spPr>
        <p:txBody>
          <a:bodyPr vert="horz" lIns="91440" tIns="45720" rIns="91440" bIns="45720" rtlCol="0" anchor="t">
            <a:normAutofit/>
          </a:bodyPr>
          <a:lstStyle>
            <a:lvl1pPr marL="0" indent="0" algn="r" defTabSz="457189"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189" indent="0" algn="ctr" defTabSz="457189"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377" indent="0" algn="ctr" defTabSz="457189"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566"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754"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5943"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131"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320"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509" indent="0" algn="ctr" defTabSz="457189"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457200" indent="-457200" algn="just">
              <a:buClr>
                <a:schemeClr val="tx1"/>
              </a:buClr>
              <a:buSzPct val="71000"/>
              <a:buFont typeface="Wingdings" panose="05000000000000000000" pitchFamily="2" charset="2"/>
              <a:buChar char="v"/>
            </a:pPr>
            <a:r>
              <a:rPr lang="en-US" sz="2800" dirty="0" smtClean="0">
                <a:solidFill>
                  <a:srgbClr val="222222"/>
                </a:solidFill>
                <a:latin typeface="arial" panose="020B0604020202020204" pitchFamily="34" charset="0"/>
              </a:rPr>
              <a:t>Backup and Recovery</a:t>
            </a:r>
          </a:p>
          <a:p>
            <a:pPr marL="457200" indent="-457200" algn="just">
              <a:buClr>
                <a:schemeClr val="tx1"/>
              </a:buClr>
              <a:buSzPct val="71000"/>
              <a:buFont typeface="Wingdings" panose="05000000000000000000" pitchFamily="2" charset="2"/>
              <a:buChar char="v"/>
            </a:pPr>
            <a:r>
              <a:rPr lang="en-US" sz="2800" dirty="0" smtClean="0">
                <a:solidFill>
                  <a:srgbClr val="222222"/>
                </a:solidFill>
                <a:latin typeface="arial" panose="020B0604020202020204" pitchFamily="34" charset="0"/>
              </a:rPr>
              <a:t>Difference Between Encryption and Decryption</a:t>
            </a:r>
          </a:p>
          <a:p>
            <a:pPr marL="457200" indent="-457200" algn="just">
              <a:buClr>
                <a:schemeClr val="tx1"/>
              </a:buClr>
              <a:buSzPct val="71000"/>
              <a:buFont typeface="Wingdings" panose="05000000000000000000" pitchFamily="2" charset="2"/>
              <a:buChar char="v"/>
            </a:pPr>
            <a:r>
              <a:rPr lang="en-US" sz="2800" dirty="0" smtClean="0">
                <a:solidFill>
                  <a:srgbClr val="222222"/>
                </a:solidFill>
                <a:latin typeface="arial" panose="020B0604020202020204" pitchFamily="34" charset="0"/>
              </a:rPr>
              <a:t>Private </a:t>
            </a:r>
            <a:r>
              <a:rPr lang="en-US" sz="2800" dirty="0" err="1" smtClean="0">
                <a:solidFill>
                  <a:srgbClr val="222222"/>
                </a:solidFill>
                <a:latin typeface="arial" panose="020B0604020202020204" pitchFamily="34" charset="0"/>
              </a:rPr>
              <a:t>vs</a:t>
            </a:r>
            <a:r>
              <a:rPr lang="en-US" sz="2800" dirty="0" smtClean="0">
                <a:solidFill>
                  <a:srgbClr val="222222"/>
                </a:solidFill>
                <a:latin typeface="arial" panose="020B0604020202020204" pitchFamily="34" charset="0"/>
              </a:rPr>
              <a:t> Public Cryptography</a:t>
            </a:r>
          </a:p>
          <a:p>
            <a:pPr marL="457200" indent="-457200" algn="just">
              <a:buClr>
                <a:schemeClr val="tx1"/>
              </a:buClr>
              <a:buSzPct val="71000"/>
              <a:buFont typeface="Wingdings" panose="05000000000000000000" pitchFamily="2" charset="2"/>
              <a:buChar char="v"/>
            </a:pPr>
            <a:r>
              <a:rPr lang="en-US" sz="2800" dirty="0" smtClean="0">
                <a:solidFill>
                  <a:srgbClr val="222222"/>
                </a:solidFill>
                <a:latin typeface="arial" panose="020B0604020202020204" pitchFamily="34" charset="0"/>
              </a:rPr>
              <a:t>Challenges and Threats in Database Security</a:t>
            </a:r>
            <a:endParaRPr lang="en-US" sz="2800" dirty="0">
              <a:solidFill>
                <a:srgbClr val="222222"/>
              </a:solidFill>
              <a:latin typeface="arial" panose="020B0604020202020204" pitchFamily="34" charset="0"/>
            </a:endParaRPr>
          </a:p>
        </p:txBody>
      </p:sp>
    </p:spTree>
    <p:extLst>
      <p:ext uri="{BB962C8B-B14F-4D97-AF65-F5344CB8AC3E}">
        <p14:creationId xmlns:p14="http://schemas.microsoft.com/office/powerpoint/2010/main" val="317175358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258956" y="2644170"/>
            <a:ext cx="8507895" cy="1569660"/>
          </a:xfrm>
          <a:prstGeom prst="rect">
            <a:avLst/>
          </a:prstGeom>
          <a:noFill/>
        </p:spPr>
        <p:txBody>
          <a:bodyPr wrap="square" lIns="91440" tIns="45720" rIns="91440" bIns="45720">
            <a:spAutoFit/>
          </a:bodyPr>
          <a:lstStyle/>
          <a:p>
            <a:pPr algn="ctr"/>
            <a:r>
              <a:rPr lang="en-US" sz="3200" dirty="0">
                <a:ln w="0"/>
                <a:effectLst>
                  <a:outerShdw blurRad="38100" dist="19050" dir="2700000" algn="tl" rotWithShape="0">
                    <a:schemeClr val="dk1">
                      <a:alpha val="40000"/>
                    </a:schemeClr>
                  </a:outerShdw>
                </a:effectLst>
                <a:latin typeface="Eras Medium ITC" panose="020B0602030504020804" pitchFamily="34" charset="0"/>
              </a:rPr>
              <a:t>This is the end of the lecture!</a:t>
            </a:r>
          </a:p>
          <a:p>
            <a:pPr algn="ctr"/>
            <a:r>
              <a:rPr lang="en-US" sz="3200" dirty="0">
                <a:ln w="0"/>
                <a:effectLst>
                  <a:outerShdw blurRad="38100" dist="19050" dir="2700000" algn="tl" rotWithShape="0">
                    <a:schemeClr val="dk1">
                      <a:alpha val="40000"/>
                    </a:schemeClr>
                  </a:outerShdw>
                </a:effectLst>
                <a:latin typeface="Eras Medium ITC" panose="020B0602030504020804" pitchFamily="34" charset="0"/>
              </a:rPr>
              <a:t>I hope you enjoyed it.</a:t>
            </a:r>
          </a:p>
          <a:p>
            <a:pPr algn="ctr"/>
            <a:r>
              <a:rPr lang="en-US" sz="3200" dirty="0">
                <a:ln w="0"/>
                <a:effectLst>
                  <a:outerShdw blurRad="38100" dist="19050" dir="2700000" algn="tl" rotWithShape="0">
                    <a:schemeClr val="dk1">
                      <a:alpha val="40000"/>
                    </a:schemeClr>
                  </a:outerShdw>
                </a:effectLst>
                <a:latin typeface="Eras Medium ITC" panose="020B0602030504020804" pitchFamily="34" charset="0"/>
              </a:rPr>
              <a:t>Thank You</a:t>
            </a:r>
            <a:endParaRPr lang="en-US" sz="3200" b="0" cap="none" spc="0" dirty="0">
              <a:ln w="0"/>
              <a:solidFill>
                <a:schemeClr val="tx1"/>
              </a:solidFill>
              <a:effectLst>
                <a:outerShdw blurRad="38100" dist="19050" dir="2700000" algn="tl" rotWithShape="0">
                  <a:schemeClr val="dk1">
                    <a:alpha val="40000"/>
                  </a:schemeClr>
                </a:outerShdw>
              </a:effectLst>
              <a:latin typeface="Eras Medium ITC" panose="020B0602030504020804" pitchFamily="34" charset="0"/>
            </a:endParaRPr>
          </a:p>
        </p:txBody>
      </p:sp>
    </p:spTree>
    <p:extLst>
      <p:ext uri="{BB962C8B-B14F-4D97-AF65-F5344CB8AC3E}">
        <p14:creationId xmlns:p14="http://schemas.microsoft.com/office/powerpoint/2010/main" val="39307317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smtClean="0">
                <a:solidFill>
                  <a:schemeClr val="bg1"/>
                </a:solidFill>
              </a:rPr>
              <a:t>5.1 </a:t>
            </a:r>
            <a:r>
              <a:rPr lang="en-US" sz="2800" dirty="0" smtClean="0">
                <a:solidFill>
                  <a:schemeClr val="bg1"/>
                </a:solidFill>
              </a:rPr>
              <a:t>Database Security : Security attacks</a:t>
            </a:r>
            <a:endParaRPr lang="en-US" sz="2800" dirty="0">
              <a:solidFill>
                <a:schemeClr val="bg1"/>
              </a:solidFill>
            </a:endParaRPr>
          </a:p>
        </p:txBody>
      </p:sp>
      <p:sp>
        <p:nvSpPr>
          <p:cNvPr id="3" name="Subtitle 2"/>
          <p:cNvSpPr>
            <a:spLocks noGrp="1"/>
          </p:cNvSpPr>
          <p:nvPr>
            <p:ph type="subTitle" idx="1"/>
          </p:nvPr>
        </p:nvSpPr>
        <p:spPr>
          <a:xfrm>
            <a:off x="1281567" y="1139688"/>
            <a:ext cx="8094254" cy="2033004"/>
          </a:xfrm>
        </p:spPr>
        <p:txBody>
          <a:bodyPr>
            <a:normAutofit/>
          </a:bodyPr>
          <a:lstStyle/>
          <a:p>
            <a:pPr marL="457200" indent="-457200" algn="just">
              <a:buClr>
                <a:schemeClr val="tx1"/>
              </a:buClr>
              <a:buSzPct val="71000"/>
              <a:buFont typeface="Wingdings" panose="05000000000000000000" pitchFamily="2" charset="2"/>
              <a:buChar char="v"/>
            </a:pPr>
            <a:r>
              <a:rPr lang="en-US" sz="2800" b="1" dirty="0" smtClean="0">
                <a:solidFill>
                  <a:schemeClr val="tx1"/>
                </a:solidFill>
                <a:latin typeface="Times New Roman" pitchFamily="18" charset="0"/>
                <a:cs typeface="Times New Roman" pitchFamily="18" charset="0"/>
              </a:rPr>
              <a:t>Interception</a:t>
            </a:r>
          </a:p>
          <a:p>
            <a:pPr marL="914389" lvl="1" indent="-457200" algn="just">
              <a:buClr>
                <a:schemeClr val="tx1"/>
              </a:buClr>
              <a:buSzPct val="71000"/>
              <a:buFont typeface="Wingdings" panose="05000000000000000000" pitchFamily="2" charset="2"/>
              <a:buChar char="v"/>
            </a:pPr>
            <a:r>
              <a:rPr lang="en-US" sz="2600" dirty="0" smtClean="0">
                <a:solidFill>
                  <a:schemeClr val="tx1"/>
                </a:solidFill>
                <a:latin typeface="Times New Roman" pitchFamily="18" charset="0"/>
                <a:cs typeface="Times New Roman" pitchFamily="18" charset="0"/>
              </a:rPr>
              <a:t>This </a:t>
            </a:r>
            <a:r>
              <a:rPr lang="en-US" sz="2600" dirty="0">
                <a:solidFill>
                  <a:schemeClr val="tx1"/>
                </a:solidFill>
                <a:latin typeface="Times New Roman" pitchFamily="18" charset="0"/>
                <a:cs typeface="Times New Roman" pitchFamily="18" charset="0"/>
              </a:rPr>
              <a:t>is an </a:t>
            </a:r>
            <a:r>
              <a:rPr lang="en-US" sz="2600" b="1" dirty="0">
                <a:solidFill>
                  <a:schemeClr val="tx1"/>
                </a:solidFill>
                <a:latin typeface="Times New Roman" pitchFamily="18" charset="0"/>
                <a:cs typeface="Times New Roman" pitchFamily="18" charset="0"/>
              </a:rPr>
              <a:t>attack on confidentiality</a:t>
            </a:r>
            <a:r>
              <a:rPr lang="en-US" sz="2600" dirty="0" smtClean="0">
                <a:solidFill>
                  <a:schemeClr val="tx1"/>
                </a:solidFill>
                <a:latin typeface="Times New Roman" pitchFamily="18" charset="0"/>
                <a:cs typeface="Times New Roman" pitchFamily="18" charset="0"/>
              </a:rPr>
              <a:t>.</a:t>
            </a:r>
            <a:endParaRPr lang="en-US" sz="2600" dirty="0">
              <a:solidFill>
                <a:schemeClr val="tx1"/>
              </a:solidFill>
              <a:latin typeface="Times New Roman" pitchFamily="18" charset="0"/>
              <a:cs typeface="Times New Roman" pitchFamily="18" charset="0"/>
            </a:endParaRPr>
          </a:p>
          <a:p>
            <a:pPr marL="914389" lvl="1" indent="-457200" algn="just">
              <a:buClr>
                <a:schemeClr val="tx1"/>
              </a:buClr>
              <a:buSzPct val="71000"/>
              <a:buFont typeface="Wingdings" panose="05000000000000000000" pitchFamily="2" charset="2"/>
              <a:buChar char="v"/>
            </a:pPr>
            <a:r>
              <a:rPr lang="en-US" sz="2600" b="1" dirty="0" smtClean="0">
                <a:solidFill>
                  <a:schemeClr val="tx1"/>
                </a:solidFill>
                <a:latin typeface="Times New Roman" pitchFamily="18" charset="0"/>
                <a:cs typeface="Times New Roman" pitchFamily="18" charset="0"/>
              </a:rPr>
              <a:t>Example: </a:t>
            </a:r>
            <a:r>
              <a:rPr lang="en-US" sz="2600" dirty="0">
                <a:solidFill>
                  <a:schemeClr val="tx1"/>
                </a:solidFill>
                <a:latin typeface="Times New Roman" pitchFamily="18" charset="0"/>
                <a:cs typeface="Times New Roman" pitchFamily="18" charset="0"/>
              </a:rPr>
              <a:t>Wiretapping to capture data in a network and unauthorized copying of files or programs.</a:t>
            </a:r>
          </a:p>
        </p:txBody>
      </p:sp>
      <p:pic>
        <p:nvPicPr>
          <p:cNvPr id="5" name="image3.png"/>
          <p:cNvPicPr/>
          <p:nvPr/>
        </p:nvPicPr>
        <p:blipFill>
          <a:blip r:embed="rId3" cstate="print"/>
          <a:stretch>
            <a:fillRect/>
          </a:stretch>
        </p:blipFill>
        <p:spPr>
          <a:xfrm>
            <a:off x="2022764" y="3532909"/>
            <a:ext cx="7620000" cy="2092035"/>
          </a:xfrm>
          <a:prstGeom prst="rect">
            <a:avLst/>
          </a:prstGeom>
        </p:spPr>
      </p:pic>
    </p:spTree>
    <p:extLst>
      <p:ext uri="{BB962C8B-B14F-4D97-AF65-F5344CB8AC3E}">
        <p14:creationId xmlns:p14="http://schemas.microsoft.com/office/powerpoint/2010/main" val="14092219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smtClean="0">
                <a:solidFill>
                  <a:schemeClr val="bg1"/>
                </a:solidFill>
              </a:rPr>
              <a:t>5.1 </a:t>
            </a:r>
            <a:r>
              <a:rPr lang="en-US" sz="2800" dirty="0" smtClean="0">
                <a:solidFill>
                  <a:schemeClr val="bg1"/>
                </a:solidFill>
              </a:rPr>
              <a:t>Database Security : Security attacks</a:t>
            </a:r>
            <a:endParaRPr lang="en-US" sz="2800" dirty="0">
              <a:solidFill>
                <a:schemeClr val="bg1"/>
              </a:solidFill>
            </a:endParaRPr>
          </a:p>
        </p:txBody>
      </p:sp>
      <p:sp>
        <p:nvSpPr>
          <p:cNvPr id="3" name="Subtitle 2"/>
          <p:cNvSpPr>
            <a:spLocks noGrp="1"/>
          </p:cNvSpPr>
          <p:nvPr>
            <p:ph type="subTitle" idx="1"/>
          </p:nvPr>
        </p:nvSpPr>
        <p:spPr>
          <a:xfrm>
            <a:off x="1281567" y="1139688"/>
            <a:ext cx="8094254" cy="2033004"/>
          </a:xfrm>
        </p:spPr>
        <p:txBody>
          <a:bodyPr>
            <a:normAutofit/>
          </a:bodyPr>
          <a:lstStyle/>
          <a:p>
            <a:pPr marL="457200" indent="-457200" algn="just">
              <a:buClr>
                <a:schemeClr val="tx1"/>
              </a:buClr>
              <a:buSzPct val="71000"/>
              <a:buFont typeface="Wingdings" panose="05000000000000000000" pitchFamily="2" charset="2"/>
              <a:buChar char="v"/>
            </a:pPr>
            <a:r>
              <a:rPr lang="en-US" sz="2800" b="1" dirty="0" smtClean="0">
                <a:solidFill>
                  <a:schemeClr val="tx1"/>
                </a:solidFill>
                <a:latin typeface="Times New Roman" pitchFamily="18" charset="0"/>
                <a:cs typeface="Times New Roman" pitchFamily="18" charset="0"/>
              </a:rPr>
              <a:t>Modification</a:t>
            </a:r>
          </a:p>
          <a:p>
            <a:pPr marL="914389" lvl="1" indent="-457200" algn="just">
              <a:buClr>
                <a:schemeClr val="tx1"/>
              </a:buClr>
              <a:buSzPct val="71000"/>
              <a:buFont typeface="Wingdings" panose="05000000000000000000" pitchFamily="2" charset="2"/>
              <a:buChar char="v"/>
            </a:pPr>
            <a:r>
              <a:rPr lang="en-US" sz="2600" dirty="0" smtClean="0">
                <a:solidFill>
                  <a:schemeClr val="tx1"/>
                </a:solidFill>
                <a:latin typeface="Times New Roman" pitchFamily="18" charset="0"/>
                <a:cs typeface="Times New Roman" pitchFamily="18" charset="0"/>
              </a:rPr>
              <a:t>This </a:t>
            </a:r>
            <a:r>
              <a:rPr lang="en-US" sz="2600" dirty="0">
                <a:solidFill>
                  <a:schemeClr val="tx1"/>
                </a:solidFill>
                <a:latin typeface="Times New Roman" pitchFamily="18" charset="0"/>
                <a:cs typeface="Times New Roman" pitchFamily="18" charset="0"/>
              </a:rPr>
              <a:t>is an </a:t>
            </a:r>
            <a:r>
              <a:rPr lang="en-US" sz="2600" b="1" dirty="0">
                <a:solidFill>
                  <a:schemeClr val="tx1"/>
                </a:solidFill>
                <a:latin typeface="Times New Roman" pitchFamily="18" charset="0"/>
                <a:cs typeface="Times New Roman" pitchFamily="18" charset="0"/>
              </a:rPr>
              <a:t>attack on </a:t>
            </a:r>
            <a:r>
              <a:rPr lang="en-US" sz="2600" b="1" dirty="0" smtClean="0">
                <a:solidFill>
                  <a:schemeClr val="tx1"/>
                </a:solidFill>
                <a:latin typeface="Times New Roman" pitchFamily="18" charset="0"/>
                <a:cs typeface="Times New Roman" pitchFamily="18" charset="0"/>
              </a:rPr>
              <a:t>integrity</a:t>
            </a:r>
            <a:r>
              <a:rPr lang="en-US" sz="2600" dirty="0" smtClean="0">
                <a:solidFill>
                  <a:schemeClr val="tx1"/>
                </a:solidFill>
                <a:latin typeface="Times New Roman" pitchFamily="18" charset="0"/>
                <a:cs typeface="Times New Roman" pitchFamily="18" charset="0"/>
              </a:rPr>
              <a:t>.</a:t>
            </a:r>
            <a:endParaRPr lang="en-US" sz="2600" dirty="0">
              <a:solidFill>
                <a:schemeClr val="tx1"/>
              </a:solidFill>
              <a:latin typeface="Times New Roman" pitchFamily="18" charset="0"/>
              <a:cs typeface="Times New Roman" pitchFamily="18" charset="0"/>
            </a:endParaRPr>
          </a:p>
          <a:p>
            <a:pPr marL="914389" lvl="1" indent="-457200" algn="just">
              <a:buClr>
                <a:schemeClr val="tx1"/>
              </a:buClr>
              <a:buSzPct val="71000"/>
              <a:buFont typeface="Wingdings" panose="05000000000000000000" pitchFamily="2" charset="2"/>
              <a:buChar char="v"/>
            </a:pPr>
            <a:r>
              <a:rPr lang="en-US" sz="2600" b="1" dirty="0" smtClean="0">
                <a:solidFill>
                  <a:schemeClr val="tx1"/>
                </a:solidFill>
                <a:latin typeface="Times New Roman" pitchFamily="18" charset="0"/>
                <a:cs typeface="Times New Roman" pitchFamily="18" charset="0"/>
              </a:rPr>
              <a:t>Example: </a:t>
            </a:r>
            <a:r>
              <a:rPr lang="en-US" sz="2600" dirty="0">
                <a:solidFill>
                  <a:schemeClr val="tx1"/>
                </a:solidFill>
                <a:latin typeface="Times New Roman" pitchFamily="18" charset="0"/>
                <a:cs typeface="Times New Roman" pitchFamily="18" charset="0"/>
              </a:rPr>
              <a:t>Changing values in a data or modifying the content of message being transmitted.</a:t>
            </a:r>
          </a:p>
        </p:txBody>
      </p:sp>
      <p:pic>
        <p:nvPicPr>
          <p:cNvPr id="5" name="image5.png"/>
          <p:cNvPicPr/>
          <p:nvPr/>
        </p:nvPicPr>
        <p:blipFill>
          <a:blip r:embed="rId3" cstate="print"/>
          <a:stretch>
            <a:fillRect/>
          </a:stretch>
        </p:blipFill>
        <p:spPr>
          <a:xfrm>
            <a:off x="1745673" y="3647150"/>
            <a:ext cx="7744691" cy="1451323"/>
          </a:xfrm>
          <a:prstGeom prst="rect">
            <a:avLst/>
          </a:prstGeom>
        </p:spPr>
      </p:pic>
    </p:spTree>
    <p:extLst>
      <p:ext uri="{BB962C8B-B14F-4D97-AF65-F5344CB8AC3E}">
        <p14:creationId xmlns:p14="http://schemas.microsoft.com/office/powerpoint/2010/main" val="14092219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smtClean="0">
                <a:solidFill>
                  <a:schemeClr val="bg1"/>
                </a:solidFill>
              </a:rPr>
              <a:t>5.1 </a:t>
            </a:r>
            <a:r>
              <a:rPr lang="en-US" sz="2800" dirty="0" smtClean="0">
                <a:solidFill>
                  <a:schemeClr val="bg1"/>
                </a:solidFill>
              </a:rPr>
              <a:t>Database Security : Security attacks</a:t>
            </a:r>
            <a:endParaRPr lang="en-US" sz="2800" dirty="0">
              <a:solidFill>
                <a:schemeClr val="bg1"/>
              </a:solidFill>
            </a:endParaRPr>
          </a:p>
        </p:txBody>
      </p:sp>
      <p:sp>
        <p:nvSpPr>
          <p:cNvPr id="3" name="Subtitle 2"/>
          <p:cNvSpPr>
            <a:spLocks noGrp="1"/>
          </p:cNvSpPr>
          <p:nvPr>
            <p:ph type="subTitle" idx="1"/>
          </p:nvPr>
        </p:nvSpPr>
        <p:spPr>
          <a:xfrm>
            <a:off x="1281567" y="1139688"/>
            <a:ext cx="8094254" cy="2033004"/>
          </a:xfrm>
        </p:spPr>
        <p:txBody>
          <a:bodyPr>
            <a:normAutofit/>
          </a:bodyPr>
          <a:lstStyle/>
          <a:p>
            <a:pPr marL="457200" indent="-457200" algn="just">
              <a:buClr>
                <a:schemeClr val="tx1"/>
              </a:buClr>
              <a:buSzPct val="71000"/>
              <a:buFont typeface="Wingdings" panose="05000000000000000000" pitchFamily="2" charset="2"/>
              <a:buChar char="v"/>
            </a:pPr>
            <a:r>
              <a:rPr lang="en-US" sz="2800" b="1" dirty="0" smtClean="0">
                <a:solidFill>
                  <a:schemeClr val="tx1"/>
                </a:solidFill>
                <a:latin typeface="Times New Roman" pitchFamily="18" charset="0"/>
                <a:cs typeface="Times New Roman" pitchFamily="18" charset="0"/>
              </a:rPr>
              <a:t>Fabrication</a:t>
            </a:r>
          </a:p>
          <a:p>
            <a:pPr marL="914389" lvl="1" indent="-457200" algn="just">
              <a:buClr>
                <a:schemeClr val="tx1"/>
              </a:buClr>
              <a:buSzPct val="71000"/>
              <a:buFont typeface="Wingdings" panose="05000000000000000000" pitchFamily="2" charset="2"/>
              <a:buChar char="v"/>
            </a:pPr>
            <a:r>
              <a:rPr lang="en-US" sz="2600" dirty="0" smtClean="0">
                <a:solidFill>
                  <a:schemeClr val="tx1"/>
                </a:solidFill>
                <a:latin typeface="Times New Roman" pitchFamily="18" charset="0"/>
                <a:cs typeface="Times New Roman" pitchFamily="18" charset="0"/>
              </a:rPr>
              <a:t>This </a:t>
            </a:r>
            <a:r>
              <a:rPr lang="en-US" sz="2600" dirty="0">
                <a:solidFill>
                  <a:schemeClr val="tx1"/>
                </a:solidFill>
                <a:latin typeface="Times New Roman" pitchFamily="18" charset="0"/>
                <a:cs typeface="Times New Roman" pitchFamily="18" charset="0"/>
              </a:rPr>
              <a:t>is an </a:t>
            </a:r>
            <a:r>
              <a:rPr lang="en-US" sz="2600" b="1" dirty="0">
                <a:solidFill>
                  <a:schemeClr val="tx1"/>
                </a:solidFill>
                <a:latin typeface="Times New Roman" pitchFamily="18" charset="0"/>
                <a:cs typeface="Times New Roman" pitchFamily="18" charset="0"/>
              </a:rPr>
              <a:t>attack on </a:t>
            </a:r>
            <a:r>
              <a:rPr lang="en-US" sz="2600" b="1" dirty="0" smtClean="0">
                <a:solidFill>
                  <a:schemeClr val="tx1"/>
                </a:solidFill>
                <a:latin typeface="Times New Roman" pitchFamily="18" charset="0"/>
                <a:cs typeface="Times New Roman" pitchFamily="18" charset="0"/>
              </a:rPr>
              <a:t>authenticity</a:t>
            </a:r>
            <a:r>
              <a:rPr lang="en-US" sz="2600" dirty="0" smtClean="0">
                <a:solidFill>
                  <a:schemeClr val="tx1"/>
                </a:solidFill>
                <a:latin typeface="Times New Roman" pitchFamily="18" charset="0"/>
                <a:cs typeface="Times New Roman" pitchFamily="18" charset="0"/>
              </a:rPr>
              <a:t>.</a:t>
            </a:r>
            <a:endParaRPr lang="en-US" sz="2600" dirty="0">
              <a:solidFill>
                <a:schemeClr val="tx1"/>
              </a:solidFill>
              <a:latin typeface="Times New Roman" pitchFamily="18" charset="0"/>
              <a:cs typeface="Times New Roman" pitchFamily="18" charset="0"/>
            </a:endParaRPr>
          </a:p>
          <a:p>
            <a:pPr marL="914389" lvl="1" indent="-457200" algn="just">
              <a:buClr>
                <a:schemeClr val="tx1"/>
              </a:buClr>
              <a:buSzPct val="71000"/>
              <a:buFont typeface="Wingdings" panose="05000000000000000000" pitchFamily="2" charset="2"/>
              <a:buChar char="v"/>
            </a:pPr>
            <a:r>
              <a:rPr lang="en-US" sz="2600" b="1" dirty="0" smtClean="0">
                <a:solidFill>
                  <a:schemeClr val="tx1"/>
                </a:solidFill>
                <a:latin typeface="Times New Roman" pitchFamily="18" charset="0"/>
                <a:cs typeface="Times New Roman" pitchFamily="18" charset="0"/>
              </a:rPr>
              <a:t>Example: </a:t>
            </a:r>
            <a:r>
              <a:rPr lang="en-US" sz="2600" dirty="0">
                <a:solidFill>
                  <a:schemeClr val="tx1"/>
                </a:solidFill>
                <a:latin typeface="Times New Roman" pitchFamily="18" charset="0"/>
                <a:cs typeface="Times New Roman" pitchFamily="18" charset="0"/>
              </a:rPr>
              <a:t>Insertion of fake messages in a network.</a:t>
            </a:r>
          </a:p>
          <a:p>
            <a:pPr marL="914389" lvl="1" indent="-457200" algn="just">
              <a:buClr>
                <a:schemeClr val="tx1"/>
              </a:buClr>
              <a:buSzPct val="71000"/>
              <a:buFont typeface="Wingdings" panose="05000000000000000000" pitchFamily="2" charset="2"/>
              <a:buChar char="v"/>
            </a:pPr>
            <a:endParaRPr lang="en-US" sz="2600" dirty="0">
              <a:solidFill>
                <a:schemeClr val="tx1"/>
              </a:solidFill>
              <a:latin typeface="Times New Roman" pitchFamily="18" charset="0"/>
              <a:cs typeface="Times New Roman" pitchFamily="18" charset="0"/>
            </a:endParaRPr>
          </a:p>
        </p:txBody>
      </p:sp>
      <p:pic>
        <p:nvPicPr>
          <p:cNvPr id="5" name="image6.png"/>
          <p:cNvPicPr/>
          <p:nvPr/>
        </p:nvPicPr>
        <p:blipFill>
          <a:blip r:embed="rId3" cstate="print"/>
          <a:stretch>
            <a:fillRect/>
          </a:stretch>
        </p:blipFill>
        <p:spPr>
          <a:xfrm>
            <a:off x="1676400" y="3072765"/>
            <a:ext cx="7966363" cy="2330508"/>
          </a:xfrm>
          <a:prstGeom prst="rect">
            <a:avLst/>
          </a:prstGeom>
        </p:spPr>
      </p:pic>
    </p:spTree>
    <p:extLst>
      <p:ext uri="{BB962C8B-B14F-4D97-AF65-F5344CB8AC3E}">
        <p14:creationId xmlns:p14="http://schemas.microsoft.com/office/powerpoint/2010/main" val="14092219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smtClean="0">
                <a:solidFill>
                  <a:schemeClr val="bg1"/>
                </a:solidFill>
              </a:rPr>
              <a:t>5.2 </a:t>
            </a:r>
            <a:r>
              <a:rPr lang="en-US" sz="2800" dirty="0" smtClean="0">
                <a:solidFill>
                  <a:schemeClr val="bg1"/>
                </a:solidFill>
              </a:rPr>
              <a:t>Need of Database Security</a:t>
            </a:r>
            <a:endParaRPr lang="en-US" sz="2800" dirty="0">
              <a:solidFill>
                <a:schemeClr val="bg1"/>
              </a:solidFill>
            </a:endParaRPr>
          </a:p>
        </p:txBody>
      </p:sp>
      <p:sp>
        <p:nvSpPr>
          <p:cNvPr id="3" name="Subtitle 2"/>
          <p:cNvSpPr>
            <a:spLocks noGrp="1"/>
          </p:cNvSpPr>
          <p:nvPr>
            <p:ph type="subTitle" idx="1"/>
          </p:nvPr>
        </p:nvSpPr>
        <p:spPr>
          <a:xfrm>
            <a:off x="1281567" y="1139687"/>
            <a:ext cx="8094254" cy="4990657"/>
          </a:xfrm>
        </p:spPr>
        <p:txBody>
          <a:bodyPr>
            <a:normAutofit/>
          </a:bodyPr>
          <a:lstStyle/>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itchFamily="18" charset="0"/>
                <a:cs typeface="Times New Roman" pitchFamily="18" charset="0"/>
              </a:rPr>
              <a:t>Security considerations will apply not only to the data stored in an organization's database: </a:t>
            </a:r>
            <a:endParaRPr lang="en-US" sz="2800" dirty="0" smtClean="0">
              <a:solidFill>
                <a:schemeClr val="tx1"/>
              </a:solidFill>
              <a:latin typeface="Times New Roman" pitchFamily="18" charset="0"/>
              <a:cs typeface="Times New Roman" pitchFamily="18" charset="0"/>
            </a:endParaRPr>
          </a:p>
          <a:p>
            <a:pPr marL="457200" indent="-457200" algn="just">
              <a:buClr>
                <a:schemeClr val="tx1"/>
              </a:buClr>
              <a:buSzPct val="71000"/>
              <a:buFont typeface="Wingdings" panose="05000000000000000000" pitchFamily="2" charset="2"/>
              <a:buChar char="v"/>
            </a:pPr>
            <a:r>
              <a:rPr lang="en-US" sz="2800" dirty="0" smtClean="0">
                <a:solidFill>
                  <a:schemeClr val="tx1"/>
                </a:solidFill>
                <a:latin typeface="Times New Roman" pitchFamily="18" charset="0"/>
                <a:cs typeface="Times New Roman" pitchFamily="18" charset="0"/>
              </a:rPr>
              <a:t>A </a:t>
            </a:r>
            <a:r>
              <a:rPr lang="en-US" sz="2800" dirty="0">
                <a:solidFill>
                  <a:schemeClr val="tx1"/>
                </a:solidFill>
                <a:latin typeface="Times New Roman" pitchFamily="18" charset="0"/>
                <a:cs typeface="Times New Roman" pitchFamily="18" charset="0"/>
              </a:rPr>
              <a:t>breach of security may impact other aspects of the system, which may ultimately affect the database structure. </a:t>
            </a:r>
            <a:endParaRPr lang="en-US" sz="2800" dirty="0" smtClean="0">
              <a:solidFill>
                <a:schemeClr val="tx1"/>
              </a:solidFill>
              <a:latin typeface="Times New Roman" pitchFamily="18" charset="0"/>
              <a:cs typeface="Times New Roman" pitchFamily="18" charset="0"/>
            </a:endParaRPr>
          </a:p>
          <a:p>
            <a:pPr marL="457200" indent="-457200" algn="just">
              <a:buClr>
                <a:schemeClr val="tx1"/>
              </a:buClr>
              <a:buSzPct val="71000"/>
              <a:buFont typeface="Wingdings" panose="05000000000000000000" pitchFamily="2" charset="2"/>
              <a:buChar char="v"/>
            </a:pPr>
            <a:r>
              <a:rPr lang="en-US" sz="2800" dirty="0" smtClean="0">
                <a:solidFill>
                  <a:schemeClr val="tx1"/>
                </a:solidFill>
                <a:latin typeface="Times New Roman" pitchFamily="18" charset="0"/>
                <a:cs typeface="Times New Roman" pitchFamily="18" charset="0"/>
              </a:rPr>
              <a:t>As </a:t>
            </a:r>
            <a:r>
              <a:rPr lang="en-US" sz="2800" dirty="0">
                <a:solidFill>
                  <a:schemeClr val="tx1"/>
                </a:solidFill>
                <a:latin typeface="Times New Roman" pitchFamily="18" charset="0"/>
                <a:cs typeface="Times New Roman" pitchFamily="18" charset="0"/>
              </a:rPr>
              <a:t>a result, database security encompasses hardware parts, software parts, human resources, and data.</a:t>
            </a:r>
            <a:endParaRPr lang="en-US" sz="26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5489911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1567" y="450387"/>
            <a:ext cx="8094254" cy="554538"/>
          </a:xfrm>
        </p:spPr>
        <p:style>
          <a:lnRef idx="1">
            <a:schemeClr val="accent1"/>
          </a:lnRef>
          <a:fillRef idx="3">
            <a:schemeClr val="accent1"/>
          </a:fillRef>
          <a:effectRef idx="2">
            <a:schemeClr val="accent1"/>
          </a:effectRef>
          <a:fontRef idx="minor">
            <a:schemeClr val="lt1"/>
          </a:fontRef>
        </p:style>
        <p:txBody>
          <a:bodyPr/>
          <a:lstStyle/>
          <a:p>
            <a:pPr algn="l">
              <a:buClr>
                <a:schemeClr val="tx1"/>
              </a:buClr>
              <a:buSzPct val="71000"/>
            </a:pPr>
            <a:r>
              <a:rPr lang="en-US" sz="2800" dirty="0" smtClean="0">
                <a:solidFill>
                  <a:schemeClr val="bg1"/>
                </a:solidFill>
              </a:rPr>
              <a:t>5.2 </a:t>
            </a:r>
            <a:r>
              <a:rPr lang="en-US" sz="2800" dirty="0" smtClean="0">
                <a:solidFill>
                  <a:schemeClr val="bg1"/>
                </a:solidFill>
              </a:rPr>
              <a:t>Need of Database Security</a:t>
            </a:r>
            <a:endParaRPr lang="en-US" sz="2800" dirty="0">
              <a:solidFill>
                <a:schemeClr val="bg1"/>
              </a:solidFill>
            </a:endParaRPr>
          </a:p>
        </p:txBody>
      </p:sp>
      <p:sp>
        <p:nvSpPr>
          <p:cNvPr id="3" name="Subtitle 2"/>
          <p:cNvSpPr>
            <a:spLocks noGrp="1"/>
          </p:cNvSpPr>
          <p:nvPr>
            <p:ph type="subTitle" idx="1"/>
          </p:nvPr>
        </p:nvSpPr>
        <p:spPr>
          <a:xfrm>
            <a:off x="1281567" y="1139687"/>
            <a:ext cx="8094254" cy="4990657"/>
          </a:xfrm>
        </p:spPr>
        <p:txBody>
          <a:bodyPr>
            <a:normAutofit fontScale="92500"/>
          </a:bodyPr>
          <a:lstStyle/>
          <a:p>
            <a:pPr marL="457200" indent="-457200" algn="just">
              <a:buClr>
                <a:schemeClr val="tx1"/>
              </a:buClr>
              <a:buSzPct val="71000"/>
              <a:buFont typeface="Wingdings" panose="05000000000000000000" pitchFamily="2" charset="2"/>
              <a:buChar char="v"/>
            </a:pPr>
            <a:r>
              <a:rPr lang="en-US" sz="2800" dirty="0">
                <a:solidFill>
                  <a:schemeClr val="tx1"/>
                </a:solidFill>
                <a:latin typeface="Times New Roman" pitchFamily="18" charset="0"/>
                <a:cs typeface="Times New Roman" pitchFamily="18" charset="0"/>
              </a:rPr>
              <a:t>Security is an important concern in database management because the information stored in a database is a very valuable and, at times, quite sensitive commodity. </a:t>
            </a:r>
            <a:endParaRPr lang="en-US" sz="2800" dirty="0" smtClean="0">
              <a:solidFill>
                <a:schemeClr val="tx1"/>
              </a:solidFill>
              <a:latin typeface="Times New Roman" pitchFamily="18" charset="0"/>
              <a:cs typeface="Times New Roman" pitchFamily="18" charset="0"/>
            </a:endParaRPr>
          </a:p>
          <a:p>
            <a:pPr marL="457200" indent="-457200" algn="just">
              <a:buClr>
                <a:schemeClr val="tx1"/>
              </a:buClr>
              <a:buSzPct val="71000"/>
              <a:buFont typeface="Wingdings" panose="05000000000000000000" pitchFamily="2" charset="2"/>
              <a:buChar char="v"/>
            </a:pPr>
            <a:r>
              <a:rPr lang="en-US" sz="2800" dirty="0" smtClean="0">
                <a:solidFill>
                  <a:schemeClr val="tx1"/>
                </a:solidFill>
                <a:latin typeface="Times New Roman" pitchFamily="18" charset="0"/>
                <a:cs typeface="Times New Roman" pitchFamily="18" charset="0"/>
              </a:rPr>
              <a:t>As </a:t>
            </a:r>
            <a:r>
              <a:rPr lang="en-US" sz="2800" dirty="0">
                <a:solidFill>
                  <a:schemeClr val="tx1"/>
                </a:solidFill>
                <a:latin typeface="Times New Roman" pitchFamily="18" charset="0"/>
                <a:cs typeface="Times New Roman" pitchFamily="18" charset="0"/>
              </a:rPr>
              <a:t>a result, data in a database management system must be protected from abuse and illegal access and updates</a:t>
            </a:r>
            <a:r>
              <a:rPr lang="en-US" sz="2800" dirty="0" smtClean="0">
                <a:solidFill>
                  <a:schemeClr val="tx1"/>
                </a:solidFill>
                <a:latin typeface="Times New Roman" pitchFamily="18" charset="0"/>
                <a:cs typeface="Times New Roman" pitchFamily="18" charset="0"/>
              </a:rPr>
              <a:t>.</a:t>
            </a:r>
          </a:p>
          <a:p>
            <a:pPr marL="457200" indent="-457200" algn="just">
              <a:buClr>
                <a:schemeClr val="tx1"/>
              </a:buClr>
              <a:buSzPct val="71000"/>
              <a:buFont typeface="Wingdings" panose="05000000000000000000" pitchFamily="2" charset="2"/>
              <a:buChar char="v"/>
            </a:pPr>
            <a:r>
              <a:rPr lang="en-US" sz="2800" dirty="0" smtClean="0">
                <a:solidFill>
                  <a:schemeClr val="tx1"/>
                </a:solidFill>
                <a:latin typeface="Times New Roman" pitchFamily="18" charset="0"/>
                <a:cs typeface="Times New Roman" pitchFamily="18" charset="0"/>
              </a:rPr>
              <a:t>Although most security breaches are caused by hackers, in reality, insiders account for 80% of data loss. </a:t>
            </a:r>
          </a:p>
          <a:p>
            <a:pPr marL="457200" indent="-457200" algn="just">
              <a:buClr>
                <a:schemeClr val="tx1"/>
              </a:buClr>
              <a:buSzPct val="71000"/>
              <a:buFont typeface="Wingdings" panose="05000000000000000000" pitchFamily="2" charset="2"/>
              <a:buChar char="v"/>
            </a:pPr>
            <a:r>
              <a:rPr lang="en-US" sz="2800" dirty="0" smtClean="0">
                <a:solidFill>
                  <a:schemeClr val="tx1"/>
                </a:solidFill>
                <a:latin typeface="Times New Roman" pitchFamily="18" charset="0"/>
                <a:cs typeface="Times New Roman" pitchFamily="18" charset="0"/>
              </a:rPr>
              <a:t>The extent to which an incident, such as a data breach, can harm our company is determined by several factors.</a:t>
            </a:r>
            <a:endParaRPr lang="en-US" sz="26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436952061"/>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3297</TotalTime>
  <Words>3110</Words>
  <Application>Microsoft Office PowerPoint</Application>
  <PresentationFormat>Custom</PresentationFormat>
  <Paragraphs>272</Paragraphs>
  <Slides>44</Slides>
  <Notes>44</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Facet</vt:lpstr>
      <vt:lpstr>Chapter 5 Security</vt:lpstr>
      <vt:lpstr>5.1 Database Security</vt:lpstr>
      <vt:lpstr>5.1 Database Security</vt:lpstr>
      <vt:lpstr>5.1 Database Security : Security attacks</vt:lpstr>
      <vt:lpstr>5.1 Database Security : Security attacks</vt:lpstr>
      <vt:lpstr>5.1 Database Security : Security attacks</vt:lpstr>
      <vt:lpstr>5.1 Database Security : Security attacks</vt:lpstr>
      <vt:lpstr>5.2 Need of Database Security</vt:lpstr>
      <vt:lpstr>5.2 Need of Database Security</vt:lpstr>
      <vt:lpstr>5.2 Need of Database Security</vt:lpstr>
      <vt:lpstr>5.2 Need of Database Security</vt:lpstr>
      <vt:lpstr>5.3 Control Methods of Database Security</vt:lpstr>
      <vt:lpstr>5.3 Control Methods of Database Security</vt:lpstr>
      <vt:lpstr>5.3 Control Methods of Database Security</vt:lpstr>
      <vt:lpstr>5.3 Control Methods of Database Security</vt:lpstr>
      <vt:lpstr>5.3 Control Methods of Database Security</vt:lpstr>
      <vt:lpstr>5.3 Control Methods of Database Security</vt:lpstr>
      <vt:lpstr>5.3 Control Methods of Database Security</vt:lpstr>
      <vt:lpstr>5.3 Control Methods of Database Security</vt:lpstr>
      <vt:lpstr>5.3 Control Methods of Database Security</vt:lpstr>
      <vt:lpstr>5.3 Control Methods of Database Security</vt:lpstr>
      <vt:lpstr>5.3 Control Methods of Database Security</vt:lpstr>
      <vt:lpstr>5.3 Control Methods of Database Security</vt:lpstr>
      <vt:lpstr>5.3 Control Methods of Database Security</vt:lpstr>
      <vt:lpstr>5.3 Control Methods of Database Security</vt:lpstr>
      <vt:lpstr>5.3 Control Methods of Database Security</vt:lpstr>
      <vt:lpstr>5.3 Control Methods of Database Security</vt:lpstr>
      <vt:lpstr>5.3 Control Methods of Database Security</vt:lpstr>
      <vt:lpstr>5.3 Control Methods of Database Security</vt:lpstr>
      <vt:lpstr>5.3 Control Methods of Database Security</vt:lpstr>
      <vt:lpstr>5.3 Control Methods of Database Security</vt:lpstr>
      <vt:lpstr>5.3 Control Methods of Database Security</vt:lpstr>
      <vt:lpstr>5.3 Control Methods of Database Security</vt:lpstr>
      <vt:lpstr>5.3 Control Methods of Database Security</vt:lpstr>
      <vt:lpstr>5.3 Control Methods of Database Security</vt:lpstr>
      <vt:lpstr>5.3 Control Methods of Database Security</vt:lpstr>
      <vt:lpstr>5.3 Control Methods of Database Security</vt:lpstr>
      <vt:lpstr>5.3 Control Methods of Database Security</vt:lpstr>
      <vt:lpstr>5.3 Control Methods of Database Security</vt:lpstr>
      <vt:lpstr>5.3 Control Methods of Database Security</vt:lpstr>
      <vt:lpstr>5.3 Control Methods of Database Security</vt:lpstr>
      <vt:lpstr>5.3 Control Methods of Database Security</vt:lpstr>
      <vt:lpstr>Database Security</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Technology Access Behavior and Impact Analysis on Education and Social Transformation in Dhangadhi Sub-Metropolitan City</dc:title>
  <dc:creator>Ravi Khadka</dc:creator>
  <cp:lastModifiedBy>Er. Ravi</cp:lastModifiedBy>
  <cp:revision>792</cp:revision>
  <dcterms:created xsi:type="dcterms:W3CDTF">2017-09-13T07:21:00Z</dcterms:created>
  <dcterms:modified xsi:type="dcterms:W3CDTF">2024-01-02T13:25:52Z</dcterms:modified>
</cp:coreProperties>
</file>