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92"/>
  </p:notesMasterIdLst>
  <p:sldIdLst>
    <p:sldId id="257" r:id="rId2"/>
    <p:sldId id="494" r:id="rId3"/>
    <p:sldId id="495" r:id="rId4"/>
    <p:sldId id="383" r:id="rId5"/>
    <p:sldId id="384" r:id="rId6"/>
    <p:sldId id="385" r:id="rId7"/>
    <p:sldId id="386" r:id="rId8"/>
    <p:sldId id="387" r:id="rId9"/>
    <p:sldId id="388" r:id="rId10"/>
    <p:sldId id="389" r:id="rId11"/>
    <p:sldId id="390" r:id="rId12"/>
    <p:sldId id="391" r:id="rId13"/>
    <p:sldId id="392" r:id="rId14"/>
    <p:sldId id="395" r:id="rId15"/>
    <p:sldId id="396" r:id="rId16"/>
    <p:sldId id="397" r:id="rId17"/>
    <p:sldId id="404" r:id="rId18"/>
    <p:sldId id="405" r:id="rId19"/>
    <p:sldId id="406" r:id="rId20"/>
    <p:sldId id="407" r:id="rId21"/>
    <p:sldId id="398" r:id="rId22"/>
    <p:sldId id="399" r:id="rId23"/>
    <p:sldId id="400" r:id="rId24"/>
    <p:sldId id="401" r:id="rId25"/>
    <p:sldId id="402" r:id="rId26"/>
    <p:sldId id="403" r:id="rId27"/>
    <p:sldId id="408" r:id="rId28"/>
    <p:sldId id="409" r:id="rId29"/>
    <p:sldId id="410" r:id="rId30"/>
    <p:sldId id="411" r:id="rId31"/>
    <p:sldId id="412" r:id="rId32"/>
    <p:sldId id="413" r:id="rId33"/>
    <p:sldId id="414" r:id="rId34"/>
    <p:sldId id="415" r:id="rId35"/>
    <p:sldId id="416" r:id="rId36"/>
    <p:sldId id="417" r:id="rId37"/>
    <p:sldId id="418" r:id="rId38"/>
    <p:sldId id="419" r:id="rId39"/>
    <p:sldId id="420" r:id="rId40"/>
    <p:sldId id="421" r:id="rId41"/>
    <p:sldId id="422" r:id="rId42"/>
    <p:sldId id="424" r:id="rId43"/>
    <p:sldId id="423" r:id="rId44"/>
    <p:sldId id="425" r:id="rId45"/>
    <p:sldId id="426" r:id="rId46"/>
    <p:sldId id="493" r:id="rId47"/>
    <p:sldId id="427" r:id="rId48"/>
    <p:sldId id="428" r:id="rId49"/>
    <p:sldId id="451" r:id="rId50"/>
    <p:sldId id="453" r:id="rId51"/>
    <p:sldId id="452" r:id="rId52"/>
    <p:sldId id="454" r:id="rId53"/>
    <p:sldId id="455" r:id="rId54"/>
    <p:sldId id="456" r:id="rId55"/>
    <p:sldId id="457" r:id="rId56"/>
    <p:sldId id="458" r:id="rId57"/>
    <p:sldId id="459" r:id="rId58"/>
    <p:sldId id="460" r:id="rId59"/>
    <p:sldId id="461" r:id="rId60"/>
    <p:sldId id="488" r:id="rId61"/>
    <p:sldId id="462" r:id="rId62"/>
    <p:sldId id="463" r:id="rId63"/>
    <p:sldId id="464" r:id="rId64"/>
    <p:sldId id="489" r:id="rId65"/>
    <p:sldId id="491" r:id="rId66"/>
    <p:sldId id="465" r:id="rId67"/>
    <p:sldId id="466" r:id="rId68"/>
    <p:sldId id="492" r:id="rId69"/>
    <p:sldId id="467" r:id="rId70"/>
    <p:sldId id="468" r:id="rId71"/>
    <p:sldId id="469"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482" r:id="rId85"/>
    <p:sldId id="483" r:id="rId86"/>
    <p:sldId id="484" r:id="rId87"/>
    <p:sldId id="485" r:id="rId88"/>
    <p:sldId id="486" r:id="rId89"/>
    <p:sldId id="487" r:id="rId90"/>
    <p:sldId id="27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a:t>
            </a:fld>
            <a:endParaRPr lang="en-US"/>
          </a:p>
        </p:txBody>
      </p:sp>
    </p:spTree>
    <p:extLst>
      <p:ext uri="{BB962C8B-B14F-4D97-AF65-F5344CB8AC3E}">
        <p14:creationId xmlns:p14="http://schemas.microsoft.com/office/powerpoint/2010/main" val="97481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47</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49</a:t>
            </a:fld>
            <a:endParaRPr lang="en-US"/>
          </a:p>
        </p:txBody>
      </p:sp>
    </p:spTree>
    <p:extLst>
      <p:ext uri="{BB962C8B-B14F-4D97-AF65-F5344CB8AC3E}">
        <p14:creationId xmlns:p14="http://schemas.microsoft.com/office/powerpoint/2010/main" val="542646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50</a:t>
            </a:fld>
            <a:endParaRPr lang="en-US"/>
          </a:p>
        </p:txBody>
      </p:sp>
    </p:spTree>
    <p:extLst>
      <p:ext uri="{BB962C8B-B14F-4D97-AF65-F5344CB8AC3E}">
        <p14:creationId xmlns:p14="http://schemas.microsoft.com/office/powerpoint/2010/main" val="4987150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51</a:t>
            </a:fld>
            <a:endParaRPr lang="en-US"/>
          </a:p>
        </p:txBody>
      </p:sp>
    </p:spTree>
    <p:extLst>
      <p:ext uri="{BB962C8B-B14F-4D97-AF65-F5344CB8AC3E}">
        <p14:creationId xmlns:p14="http://schemas.microsoft.com/office/powerpoint/2010/main" val="1867286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52</a:t>
            </a:fld>
            <a:endParaRPr lang="en-US"/>
          </a:p>
        </p:txBody>
      </p:sp>
    </p:spTree>
    <p:extLst>
      <p:ext uri="{BB962C8B-B14F-4D97-AF65-F5344CB8AC3E}">
        <p14:creationId xmlns:p14="http://schemas.microsoft.com/office/powerpoint/2010/main" val="205832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53</a:t>
            </a:fld>
            <a:endParaRPr lang="en-US"/>
          </a:p>
        </p:txBody>
      </p:sp>
    </p:spTree>
    <p:extLst>
      <p:ext uri="{BB962C8B-B14F-4D97-AF65-F5344CB8AC3E}">
        <p14:creationId xmlns:p14="http://schemas.microsoft.com/office/powerpoint/2010/main" val="452087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54</a:t>
            </a:fld>
            <a:endParaRPr lang="en-US"/>
          </a:p>
        </p:txBody>
      </p:sp>
    </p:spTree>
    <p:extLst>
      <p:ext uri="{BB962C8B-B14F-4D97-AF65-F5344CB8AC3E}">
        <p14:creationId xmlns:p14="http://schemas.microsoft.com/office/powerpoint/2010/main" val="7754791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55</a:t>
            </a:fld>
            <a:endParaRPr lang="en-US"/>
          </a:p>
        </p:txBody>
      </p:sp>
    </p:spTree>
    <p:extLst>
      <p:ext uri="{BB962C8B-B14F-4D97-AF65-F5344CB8AC3E}">
        <p14:creationId xmlns:p14="http://schemas.microsoft.com/office/powerpoint/2010/main" val="38489784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56</a:t>
            </a:fld>
            <a:endParaRPr lang="en-US"/>
          </a:p>
        </p:txBody>
      </p:sp>
    </p:spTree>
    <p:extLst>
      <p:ext uri="{BB962C8B-B14F-4D97-AF65-F5344CB8AC3E}">
        <p14:creationId xmlns:p14="http://schemas.microsoft.com/office/powerpoint/2010/main" val="184680465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57</a:t>
            </a:fld>
            <a:endParaRPr lang="en-US"/>
          </a:p>
        </p:txBody>
      </p:sp>
    </p:spTree>
    <p:extLst>
      <p:ext uri="{BB962C8B-B14F-4D97-AF65-F5344CB8AC3E}">
        <p14:creationId xmlns:p14="http://schemas.microsoft.com/office/powerpoint/2010/main" val="16060151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58</a:t>
            </a:fld>
            <a:endParaRPr lang="en-US"/>
          </a:p>
        </p:txBody>
      </p:sp>
    </p:spTree>
    <p:extLst>
      <p:ext uri="{BB962C8B-B14F-4D97-AF65-F5344CB8AC3E}">
        <p14:creationId xmlns:p14="http://schemas.microsoft.com/office/powerpoint/2010/main" val="6669786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59</a:t>
            </a:fld>
            <a:endParaRPr lang="en-US"/>
          </a:p>
        </p:txBody>
      </p:sp>
    </p:spTree>
    <p:extLst>
      <p:ext uri="{BB962C8B-B14F-4D97-AF65-F5344CB8AC3E}">
        <p14:creationId xmlns:p14="http://schemas.microsoft.com/office/powerpoint/2010/main" val="19046619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60</a:t>
            </a:fld>
            <a:endParaRPr lang="en-US"/>
          </a:p>
        </p:txBody>
      </p:sp>
    </p:spTree>
    <p:extLst>
      <p:ext uri="{BB962C8B-B14F-4D97-AF65-F5344CB8AC3E}">
        <p14:creationId xmlns:p14="http://schemas.microsoft.com/office/powerpoint/2010/main" val="3056405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61</a:t>
            </a:fld>
            <a:endParaRPr lang="en-US"/>
          </a:p>
        </p:txBody>
      </p:sp>
    </p:spTree>
    <p:extLst>
      <p:ext uri="{BB962C8B-B14F-4D97-AF65-F5344CB8AC3E}">
        <p14:creationId xmlns:p14="http://schemas.microsoft.com/office/powerpoint/2010/main" val="1567996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62</a:t>
            </a:fld>
            <a:endParaRPr lang="en-US"/>
          </a:p>
        </p:txBody>
      </p:sp>
    </p:spTree>
    <p:extLst>
      <p:ext uri="{BB962C8B-B14F-4D97-AF65-F5344CB8AC3E}">
        <p14:creationId xmlns:p14="http://schemas.microsoft.com/office/powerpoint/2010/main" val="327661662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63</a:t>
            </a:fld>
            <a:endParaRPr lang="en-US"/>
          </a:p>
        </p:txBody>
      </p:sp>
    </p:spTree>
    <p:extLst>
      <p:ext uri="{BB962C8B-B14F-4D97-AF65-F5344CB8AC3E}">
        <p14:creationId xmlns:p14="http://schemas.microsoft.com/office/powerpoint/2010/main" val="283188996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64</a:t>
            </a:fld>
            <a:endParaRPr lang="en-US"/>
          </a:p>
        </p:txBody>
      </p:sp>
    </p:spTree>
    <p:extLst>
      <p:ext uri="{BB962C8B-B14F-4D97-AF65-F5344CB8AC3E}">
        <p14:creationId xmlns:p14="http://schemas.microsoft.com/office/powerpoint/2010/main" val="327661662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65</a:t>
            </a:fld>
            <a:endParaRPr lang="en-US"/>
          </a:p>
        </p:txBody>
      </p:sp>
    </p:spTree>
    <p:extLst>
      <p:ext uri="{BB962C8B-B14F-4D97-AF65-F5344CB8AC3E}">
        <p14:creationId xmlns:p14="http://schemas.microsoft.com/office/powerpoint/2010/main" val="32766166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66</a:t>
            </a:fld>
            <a:endParaRPr lang="en-US"/>
          </a:p>
        </p:txBody>
      </p:sp>
    </p:spTree>
    <p:extLst>
      <p:ext uri="{BB962C8B-B14F-4D97-AF65-F5344CB8AC3E}">
        <p14:creationId xmlns:p14="http://schemas.microsoft.com/office/powerpoint/2010/main" val="406797915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67</a:t>
            </a:fld>
            <a:endParaRPr lang="en-US"/>
          </a:p>
        </p:txBody>
      </p:sp>
    </p:spTree>
    <p:extLst>
      <p:ext uri="{BB962C8B-B14F-4D97-AF65-F5344CB8AC3E}">
        <p14:creationId xmlns:p14="http://schemas.microsoft.com/office/powerpoint/2010/main" val="3056405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68</a:t>
            </a:fld>
            <a:endParaRPr lang="en-US"/>
          </a:p>
        </p:txBody>
      </p:sp>
    </p:spTree>
    <p:extLst>
      <p:ext uri="{BB962C8B-B14F-4D97-AF65-F5344CB8AC3E}">
        <p14:creationId xmlns:p14="http://schemas.microsoft.com/office/powerpoint/2010/main" val="3056405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69</a:t>
            </a:fld>
            <a:endParaRPr lang="en-US"/>
          </a:p>
        </p:txBody>
      </p:sp>
    </p:spTree>
    <p:extLst>
      <p:ext uri="{BB962C8B-B14F-4D97-AF65-F5344CB8AC3E}">
        <p14:creationId xmlns:p14="http://schemas.microsoft.com/office/powerpoint/2010/main" val="14116023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70</a:t>
            </a:fld>
            <a:endParaRPr lang="en-US"/>
          </a:p>
        </p:txBody>
      </p:sp>
    </p:spTree>
    <p:extLst>
      <p:ext uri="{BB962C8B-B14F-4D97-AF65-F5344CB8AC3E}">
        <p14:creationId xmlns:p14="http://schemas.microsoft.com/office/powerpoint/2010/main" val="28686040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71</a:t>
            </a:fld>
            <a:endParaRPr lang="en-US"/>
          </a:p>
        </p:txBody>
      </p:sp>
    </p:spTree>
    <p:extLst>
      <p:ext uri="{BB962C8B-B14F-4D97-AF65-F5344CB8AC3E}">
        <p14:creationId xmlns:p14="http://schemas.microsoft.com/office/powerpoint/2010/main" val="1444970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72</a:t>
            </a:fld>
            <a:endParaRPr lang="en-US"/>
          </a:p>
        </p:txBody>
      </p:sp>
    </p:spTree>
    <p:extLst>
      <p:ext uri="{BB962C8B-B14F-4D97-AF65-F5344CB8AC3E}">
        <p14:creationId xmlns:p14="http://schemas.microsoft.com/office/powerpoint/2010/main" val="2304136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73</a:t>
            </a:fld>
            <a:endParaRPr lang="en-US"/>
          </a:p>
        </p:txBody>
      </p:sp>
    </p:spTree>
    <p:extLst>
      <p:ext uri="{BB962C8B-B14F-4D97-AF65-F5344CB8AC3E}">
        <p14:creationId xmlns:p14="http://schemas.microsoft.com/office/powerpoint/2010/main" val="423362194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74</a:t>
            </a:fld>
            <a:endParaRPr lang="en-US"/>
          </a:p>
        </p:txBody>
      </p:sp>
    </p:spTree>
    <p:extLst>
      <p:ext uri="{BB962C8B-B14F-4D97-AF65-F5344CB8AC3E}">
        <p14:creationId xmlns:p14="http://schemas.microsoft.com/office/powerpoint/2010/main" val="322647362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75</a:t>
            </a:fld>
            <a:endParaRPr lang="en-US"/>
          </a:p>
        </p:txBody>
      </p:sp>
    </p:spTree>
    <p:extLst>
      <p:ext uri="{BB962C8B-B14F-4D97-AF65-F5344CB8AC3E}">
        <p14:creationId xmlns:p14="http://schemas.microsoft.com/office/powerpoint/2010/main" val="234019499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76</a:t>
            </a:fld>
            <a:endParaRPr lang="en-US"/>
          </a:p>
        </p:txBody>
      </p:sp>
    </p:spTree>
    <p:extLst>
      <p:ext uri="{BB962C8B-B14F-4D97-AF65-F5344CB8AC3E}">
        <p14:creationId xmlns:p14="http://schemas.microsoft.com/office/powerpoint/2010/main" val="17494079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77</a:t>
            </a:fld>
            <a:endParaRPr lang="en-US"/>
          </a:p>
        </p:txBody>
      </p:sp>
    </p:spTree>
    <p:extLst>
      <p:ext uri="{BB962C8B-B14F-4D97-AF65-F5344CB8AC3E}">
        <p14:creationId xmlns:p14="http://schemas.microsoft.com/office/powerpoint/2010/main" val="241797834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78</a:t>
            </a:fld>
            <a:endParaRPr lang="en-US"/>
          </a:p>
        </p:txBody>
      </p:sp>
    </p:spTree>
    <p:extLst>
      <p:ext uri="{BB962C8B-B14F-4D97-AF65-F5344CB8AC3E}">
        <p14:creationId xmlns:p14="http://schemas.microsoft.com/office/powerpoint/2010/main" val="358018274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79</a:t>
            </a:fld>
            <a:endParaRPr lang="en-US"/>
          </a:p>
        </p:txBody>
      </p:sp>
    </p:spTree>
    <p:extLst>
      <p:ext uri="{BB962C8B-B14F-4D97-AF65-F5344CB8AC3E}">
        <p14:creationId xmlns:p14="http://schemas.microsoft.com/office/powerpoint/2010/main" val="366377216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80</a:t>
            </a:fld>
            <a:endParaRPr lang="en-US"/>
          </a:p>
        </p:txBody>
      </p:sp>
    </p:spTree>
    <p:extLst>
      <p:ext uri="{BB962C8B-B14F-4D97-AF65-F5344CB8AC3E}">
        <p14:creationId xmlns:p14="http://schemas.microsoft.com/office/powerpoint/2010/main" val="248707858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81</a:t>
            </a:fld>
            <a:endParaRPr lang="en-US"/>
          </a:p>
        </p:txBody>
      </p:sp>
    </p:spTree>
    <p:extLst>
      <p:ext uri="{BB962C8B-B14F-4D97-AF65-F5344CB8AC3E}">
        <p14:creationId xmlns:p14="http://schemas.microsoft.com/office/powerpoint/2010/main" val="1243816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82</a:t>
            </a:fld>
            <a:endParaRPr lang="en-US"/>
          </a:p>
        </p:txBody>
      </p:sp>
    </p:spTree>
    <p:extLst>
      <p:ext uri="{BB962C8B-B14F-4D97-AF65-F5344CB8AC3E}">
        <p14:creationId xmlns:p14="http://schemas.microsoft.com/office/powerpoint/2010/main" val="426634558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83</a:t>
            </a:fld>
            <a:endParaRPr lang="en-US"/>
          </a:p>
        </p:txBody>
      </p:sp>
    </p:spTree>
    <p:extLst>
      <p:ext uri="{BB962C8B-B14F-4D97-AF65-F5344CB8AC3E}">
        <p14:creationId xmlns:p14="http://schemas.microsoft.com/office/powerpoint/2010/main" val="353229876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84</a:t>
            </a:fld>
            <a:endParaRPr lang="en-US"/>
          </a:p>
        </p:txBody>
      </p:sp>
    </p:spTree>
    <p:extLst>
      <p:ext uri="{BB962C8B-B14F-4D97-AF65-F5344CB8AC3E}">
        <p14:creationId xmlns:p14="http://schemas.microsoft.com/office/powerpoint/2010/main" val="340834882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85</a:t>
            </a:fld>
            <a:endParaRPr lang="en-US"/>
          </a:p>
        </p:txBody>
      </p:sp>
    </p:spTree>
    <p:extLst>
      <p:ext uri="{BB962C8B-B14F-4D97-AF65-F5344CB8AC3E}">
        <p14:creationId xmlns:p14="http://schemas.microsoft.com/office/powerpoint/2010/main" val="100829967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86</a:t>
            </a:fld>
            <a:endParaRPr lang="en-US"/>
          </a:p>
        </p:txBody>
      </p:sp>
    </p:spTree>
    <p:extLst>
      <p:ext uri="{BB962C8B-B14F-4D97-AF65-F5344CB8AC3E}">
        <p14:creationId xmlns:p14="http://schemas.microsoft.com/office/powerpoint/2010/main" val="340834882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87</a:t>
            </a:fld>
            <a:endParaRPr lang="en-US"/>
          </a:p>
        </p:txBody>
      </p:sp>
    </p:spTree>
    <p:extLst>
      <p:ext uri="{BB962C8B-B14F-4D97-AF65-F5344CB8AC3E}">
        <p14:creationId xmlns:p14="http://schemas.microsoft.com/office/powerpoint/2010/main" val="34083488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88</a:t>
            </a:fld>
            <a:endParaRPr lang="en-US"/>
          </a:p>
        </p:txBody>
      </p:sp>
    </p:spTree>
    <p:extLst>
      <p:ext uri="{BB962C8B-B14F-4D97-AF65-F5344CB8AC3E}">
        <p14:creationId xmlns:p14="http://schemas.microsoft.com/office/powerpoint/2010/main" val="340834882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89</a:t>
            </a:fld>
            <a:endParaRPr lang="en-US"/>
          </a:p>
        </p:txBody>
      </p:sp>
    </p:spTree>
    <p:extLst>
      <p:ext uri="{BB962C8B-B14F-4D97-AF65-F5344CB8AC3E}">
        <p14:creationId xmlns:p14="http://schemas.microsoft.com/office/powerpoint/2010/main" val="248707858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90</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31740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6/22/2025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Chapter 7 Security and Crash Recovery</a:t>
            </a:r>
          </a:p>
        </p:txBody>
      </p:sp>
      <p:sp>
        <p:nvSpPr>
          <p:cNvPr id="3" name="Subtitle 2"/>
          <p:cNvSpPr>
            <a:spLocks noGrp="1"/>
          </p:cNvSpPr>
          <p:nvPr>
            <p:ph type="subTitle" idx="1"/>
          </p:nvPr>
        </p:nvSpPr>
        <p:spPr>
          <a:xfrm>
            <a:off x="1281567" y="1139688"/>
            <a:ext cx="8094254" cy="4929808"/>
          </a:xfrm>
        </p:spPr>
        <p:txBody>
          <a:bodyPr>
            <a:normAutofit/>
          </a:bodyPr>
          <a:lstStyle/>
          <a:p>
            <a:pPr algn="l">
              <a:buClr>
                <a:schemeClr val="tx1"/>
              </a:buClr>
              <a:buSzPct val="71000"/>
            </a:pPr>
            <a:r>
              <a:rPr lang="en-US" sz="2800" dirty="0">
                <a:solidFill>
                  <a:schemeClr val="tx1"/>
                </a:solidFill>
              </a:rPr>
              <a:t>1.	Security and integrity violations</a:t>
            </a:r>
          </a:p>
          <a:p>
            <a:pPr algn="l">
              <a:buClr>
                <a:schemeClr val="tx1"/>
              </a:buClr>
              <a:buSzPct val="71000"/>
            </a:pPr>
            <a:r>
              <a:rPr lang="en-US" sz="2800" dirty="0">
                <a:solidFill>
                  <a:schemeClr val="tx1"/>
                </a:solidFill>
              </a:rPr>
              <a:t>2.	Access control and authorization, views </a:t>
            </a:r>
          </a:p>
          <a:p>
            <a:pPr algn="l">
              <a:buClr>
                <a:schemeClr val="tx1"/>
              </a:buClr>
              <a:buSzPct val="71000"/>
            </a:pPr>
            <a:r>
              <a:rPr lang="en-US" sz="2800" dirty="0">
                <a:solidFill>
                  <a:schemeClr val="tx1"/>
                </a:solidFill>
              </a:rPr>
              <a:t>3.	Failure classification </a:t>
            </a:r>
          </a:p>
          <a:p>
            <a:pPr algn="l">
              <a:buClr>
                <a:schemeClr val="tx1"/>
              </a:buClr>
              <a:buSzPct val="71000"/>
            </a:pPr>
            <a:r>
              <a:rPr lang="en-US" sz="2800" dirty="0">
                <a:solidFill>
                  <a:schemeClr val="tx1"/>
                </a:solidFill>
              </a:rPr>
              <a:t>4.	Recovery and Atomicity- log records, database modification, concurrency control and recovery, transaction commit, Redo and Undo Transactions using Log, Check Points, </a:t>
            </a:r>
          </a:p>
          <a:p>
            <a:pPr algn="l">
              <a:buClr>
                <a:schemeClr val="tx1"/>
              </a:buClr>
              <a:buSzPct val="71000"/>
            </a:pPr>
            <a:r>
              <a:rPr lang="en-US" sz="2800" dirty="0">
                <a:solidFill>
                  <a:schemeClr val="tx1"/>
                </a:solidFill>
              </a:rPr>
              <a:t>5.	Recovery Algorithm Using Log Records- Transaction Rollback, Recovery after a System Crash, Optimizing Commit Processing</a:t>
            </a:r>
          </a:p>
          <a:p>
            <a:pPr algn="l">
              <a:buClr>
                <a:schemeClr val="tx1"/>
              </a:buClr>
              <a:buSzPct val="71000"/>
            </a:pPr>
            <a:endParaRPr lang="en-US" sz="2800" dirty="0">
              <a:solidFill>
                <a:schemeClr val="tx1"/>
              </a:solidFill>
            </a:endParaRPr>
          </a:p>
          <a:p>
            <a:pPr algn="l">
              <a:buClr>
                <a:schemeClr val="tx1"/>
              </a:buClr>
              <a:buSzPct val="71000"/>
            </a:pPr>
            <a:endParaRPr lang="en-US" sz="2800" dirty="0">
              <a:solidFill>
                <a:schemeClr val="tx1"/>
              </a:solidFill>
            </a:endParaRP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Need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considerations will apply not only to the data stored in an organization's database: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breach of security may impact other aspects of the system, which may ultimately affect the database structure.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As a result, database security encompasses hardware parts, software parts, human resources, and data.</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48991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Need of Database Security</a:t>
            </a:r>
          </a:p>
        </p:txBody>
      </p:sp>
      <p:sp>
        <p:nvSpPr>
          <p:cNvPr id="3" name="Subtitle 2"/>
          <p:cNvSpPr>
            <a:spLocks noGrp="1"/>
          </p:cNvSpPr>
          <p:nvPr>
            <p:ph type="subTitle" idx="1"/>
          </p:nvPr>
        </p:nvSpPr>
        <p:spPr>
          <a:xfrm>
            <a:off x="1281567" y="1139687"/>
            <a:ext cx="8094254" cy="4990657"/>
          </a:xfrm>
        </p:spPr>
        <p:txBody>
          <a:bodyPr>
            <a:normAutofit fontScale="925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is an important concern in database management because the information stored in a database is a very valuable and, at times, quite sensitive commodity.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As a result, data in a database management system must be protected from abuse and illegal access and updates.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Although most security breaches are caused by hackers, in reality, insiders account for 80% of data loss.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extent to which an incident, such as a data breach, can harm our company is determined by several factors.</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36952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Need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How much harm a data breach inflicts on your enterprise depends on a number of consequences or factors:</a:t>
            </a: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Compromised intellectual property: </a:t>
            </a:r>
            <a:r>
              <a:rPr lang="en-US" sz="2400" dirty="0">
                <a:solidFill>
                  <a:schemeClr val="tx1"/>
                </a:solidFill>
                <a:latin typeface="Times New Roman" pitchFamily="18" charset="0"/>
                <a:cs typeface="Times New Roman" pitchFamily="18" charset="0"/>
              </a:rPr>
              <a:t>Your intellectual property—trade secrets, inventions, proprietary practices—may be critical to your ability to maintain a competitive advantage in your market. If that intellectual property is stolen or exposed, your competitive advantage may be difficult or impossible to maintain or recover.</a:t>
            </a:r>
          </a:p>
        </p:txBody>
      </p:sp>
    </p:spTree>
    <p:extLst>
      <p:ext uri="{BB962C8B-B14F-4D97-AF65-F5344CB8AC3E}">
        <p14:creationId xmlns:p14="http://schemas.microsoft.com/office/powerpoint/2010/main" val="332130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Need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Damage to brand reputation: </a:t>
            </a:r>
            <a:r>
              <a:rPr lang="en-US" sz="2400" dirty="0">
                <a:solidFill>
                  <a:schemeClr val="tx1"/>
                </a:solidFill>
                <a:latin typeface="Times New Roman" pitchFamily="18" charset="0"/>
                <a:cs typeface="Times New Roman" pitchFamily="18" charset="0"/>
              </a:rPr>
              <a:t>Customers or partners may be unwilling to buy your products or services (or do business with your company) if they don’t feel they can trust you to protect your data or theirs.</a:t>
            </a:r>
            <a:endParaRPr lang="en-US" sz="24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Business continuity (or lack thereof): </a:t>
            </a:r>
            <a:r>
              <a:rPr lang="en-US" sz="2400" dirty="0">
                <a:solidFill>
                  <a:schemeClr val="tx1"/>
                </a:solidFill>
                <a:latin typeface="Times New Roman" pitchFamily="18" charset="0"/>
                <a:cs typeface="Times New Roman" pitchFamily="18" charset="0"/>
              </a:rPr>
              <a:t>Some business cannot continue to operate until a breach is resolved</a:t>
            </a:r>
            <a:r>
              <a:rPr lang="en-US" sz="2400" b="1"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Costs of repairing breaches and notifying customers: </a:t>
            </a:r>
            <a:r>
              <a:rPr lang="en-US" sz="2400" dirty="0">
                <a:solidFill>
                  <a:schemeClr val="tx1"/>
                </a:solidFill>
                <a:latin typeface="Times New Roman" pitchFamily="18" charset="0"/>
                <a:cs typeface="Times New Roman" pitchFamily="18" charset="0"/>
              </a:rPr>
              <a:t>In addition to the cost of communicating a breach to customer, a breached organization must pay for forensic and investigative activities, crisis management, triage, repair of the affected systems, and more.</a:t>
            </a:r>
          </a:p>
          <a:p>
            <a:pPr lvl="1" algn="just">
              <a:buClr>
                <a:schemeClr val="tx1"/>
              </a:buClr>
              <a:buSzPct val="71000"/>
            </a:pPr>
            <a:endParaRPr lang="en-US" sz="24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2874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of database is controlled by </a:t>
            </a:r>
            <a:r>
              <a:rPr lang="en-US" sz="2800" dirty="0" err="1">
                <a:solidFill>
                  <a:schemeClr val="tx1"/>
                </a:solidFill>
                <a:latin typeface="Times New Roman" pitchFamily="18" charset="0"/>
                <a:cs typeface="Times New Roman" pitchFamily="18" charset="0"/>
              </a:rPr>
              <a:t>DBA</a:t>
            </a:r>
            <a:r>
              <a:rPr lang="en-US" sz="2800" dirty="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Database Security and the </a:t>
            </a:r>
            <a:r>
              <a:rPr lang="en-US" sz="2800" b="1" dirty="0" err="1">
                <a:solidFill>
                  <a:schemeClr val="tx1"/>
                </a:solidFill>
                <a:latin typeface="Times New Roman" pitchFamily="18" charset="0"/>
                <a:cs typeface="Times New Roman" pitchFamily="18" charset="0"/>
              </a:rPr>
              <a:t>DBA</a:t>
            </a:r>
            <a:endParaRPr lang="en-US" sz="28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The database administrator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is the central authority for managing a database system. </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The </a:t>
            </a:r>
            <a:r>
              <a:rPr lang="en-US" sz="2600" dirty="0" err="1">
                <a:solidFill>
                  <a:schemeClr val="tx1"/>
                </a:solidFill>
                <a:latin typeface="Times New Roman" pitchFamily="18" charset="0"/>
                <a:cs typeface="Times New Roman" pitchFamily="18" charset="0"/>
              </a:rPr>
              <a:t>DBA’s</a:t>
            </a:r>
            <a:r>
              <a:rPr lang="en-US" sz="2600" dirty="0">
                <a:solidFill>
                  <a:schemeClr val="tx1"/>
                </a:solidFill>
                <a:latin typeface="Times New Roman" pitchFamily="18" charset="0"/>
                <a:cs typeface="Times New Roman" pitchFamily="18" charset="0"/>
              </a:rPr>
              <a:t> responsibilities include granting privileges to users who need to use the system and classifying users and data in accordance with the policy of the organization.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 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has a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account in the DBMS, sometimes called </a:t>
            </a:r>
            <a:r>
              <a:rPr lang="en-US" sz="2600" b="1" dirty="0">
                <a:solidFill>
                  <a:schemeClr val="tx1"/>
                </a:solidFill>
                <a:latin typeface="Times New Roman" pitchFamily="18" charset="0"/>
                <a:cs typeface="Times New Roman" pitchFamily="18" charset="0"/>
              </a:rPr>
              <a:t>a system or </a:t>
            </a:r>
            <a:r>
              <a:rPr lang="en-US" sz="2600" b="1" dirty="0" err="1">
                <a:solidFill>
                  <a:schemeClr val="tx1"/>
                </a:solidFill>
                <a:latin typeface="Times New Roman" pitchFamily="18" charset="0"/>
                <a:cs typeface="Times New Roman" pitchFamily="18" charset="0"/>
              </a:rPr>
              <a:t>superuser</a:t>
            </a:r>
            <a:r>
              <a:rPr lang="en-US" sz="2600" b="1" dirty="0">
                <a:solidFill>
                  <a:schemeClr val="tx1"/>
                </a:solidFill>
                <a:latin typeface="Times New Roman" pitchFamily="18" charset="0"/>
                <a:cs typeface="Times New Roman" pitchFamily="18" charset="0"/>
              </a:rPr>
              <a:t> account</a:t>
            </a:r>
            <a:r>
              <a:rPr lang="en-US" sz="2600" dirty="0">
                <a:solidFill>
                  <a:schemeClr val="tx1"/>
                </a:solidFill>
                <a:latin typeface="Times New Roman" pitchFamily="18" charset="0"/>
                <a:cs typeface="Times New Roman" pitchFamily="18" charset="0"/>
              </a:rPr>
              <a:t>, which provides powerful capabilities that are not made available to regular database accounts and users. </a:t>
            </a:r>
          </a:p>
        </p:txBody>
      </p:sp>
    </p:spTree>
    <p:extLst>
      <p:ext uri="{BB962C8B-B14F-4D97-AF65-F5344CB8AC3E}">
        <p14:creationId xmlns:p14="http://schemas.microsoft.com/office/powerpoint/2010/main" val="2128746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Database Security and the </a:t>
            </a:r>
            <a:r>
              <a:rPr lang="en-US" sz="2800" b="1" dirty="0" err="1">
                <a:solidFill>
                  <a:schemeClr val="tx1"/>
                </a:solidFill>
                <a:latin typeface="Times New Roman" pitchFamily="18" charset="0"/>
                <a:cs typeface="Times New Roman" pitchFamily="18" charset="0"/>
              </a:rPr>
              <a:t>DBA</a:t>
            </a:r>
            <a:endParaRPr lang="en-US" sz="2800" b="1"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err="1">
                <a:solidFill>
                  <a:schemeClr val="tx1"/>
                </a:solidFill>
                <a:latin typeface="Times New Roman" pitchFamily="18" charset="0"/>
                <a:cs typeface="Times New Roman" pitchFamily="18" charset="0"/>
              </a:rPr>
              <a:t>DBA</a:t>
            </a:r>
            <a:r>
              <a:rPr lang="en-US" sz="2800" dirty="0">
                <a:solidFill>
                  <a:schemeClr val="tx1"/>
                </a:solidFill>
                <a:latin typeface="Times New Roman" pitchFamily="18" charset="0"/>
                <a:cs typeface="Times New Roman" pitchFamily="18" charset="0"/>
              </a:rPr>
              <a:t>- privileged commands include commands for granting and revoking privileges to individual accounts, users, or user groups and for performing the following types of actions: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Account creation. </a:t>
            </a:r>
            <a:r>
              <a:rPr lang="en-US" sz="2600" dirty="0">
                <a:solidFill>
                  <a:schemeClr val="tx1"/>
                </a:solidFill>
                <a:latin typeface="Times New Roman" pitchFamily="18" charset="0"/>
                <a:cs typeface="Times New Roman" pitchFamily="18" charset="0"/>
              </a:rPr>
              <a:t>This action creates a new account and password for a user or a group of users to enable access to the DBMS.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Privilege granting. </a:t>
            </a:r>
            <a:r>
              <a:rPr lang="en-US" sz="2600" dirty="0">
                <a:solidFill>
                  <a:schemeClr val="tx1"/>
                </a:solidFill>
                <a:latin typeface="Times New Roman" pitchFamily="18" charset="0"/>
                <a:cs typeface="Times New Roman" pitchFamily="18" charset="0"/>
              </a:rPr>
              <a:t>This action permits 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to grant certain privileges to certain accounts.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Privilege revocation. </a:t>
            </a:r>
            <a:r>
              <a:rPr lang="en-US" sz="2600" dirty="0">
                <a:solidFill>
                  <a:schemeClr val="tx1"/>
                </a:solidFill>
                <a:latin typeface="Times New Roman" pitchFamily="18" charset="0"/>
                <a:cs typeface="Times New Roman" pitchFamily="18" charset="0"/>
              </a:rPr>
              <a:t>This action permits 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to revoke (cancel) certain privileges that were previously given to certain accounts.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Security level assignment. </a:t>
            </a:r>
            <a:r>
              <a:rPr lang="en-US" sz="2600" dirty="0">
                <a:solidFill>
                  <a:schemeClr val="tx1"/>
                </a:solidFill>
                <a:latin typeface="Times New Roman" pitchFamily="18" charset="0"/>
                <a:cs typeface="Times New Roman" pitchFamily="18" charset="0"/>
              </a:rPr>
              <a:t>This action consists of assigning user accounts to the appropriate security clearance level.</a:t>
            </a:r>
          </a:p>
          <a:p>
            <a:pPr marL="457200" indent="-457200" algn="just">
              <a:buClr>
                <a:schemeClr val="tx1"/>
              </a:buClr>
              <a:buSzPct val="71000"/>
              <a:buFont typeface="Wingdings" panose="05000000000000000000" pitchFamily="2" charset="2"/>
              <a:buChar char="v"/>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435396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Following are the control measures :</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Access Control</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Authentication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Authorization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Integrity Control</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Views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Encryption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Backup and Recovery</a:t>
            </a:r>
          </a:p>
          <a:p>
            <a:pPr lvl="1" algn="just">
              <a:buClr>
                <a:schemeClr val="tx1"/>
              </a:buClr>
              <a:buSzPct val="71000"/>
            </a:pP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80158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Database access control is a method of allowing access to company’s sensitive data only to those people (database users) who are allowed to access such data and to restrict access to unauthorized persons.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It includes two main components: </a:t>
            </a:r>
            <a:r>
              <a:rPr lang="en-US" sz="2800" b="1" dirty="0">
                <a:solidFill>
                  <a:schemeClr val="tx1"/>
                </a:solidFill>
                <a:latin typeface="Times New Roman" pitchFamily="18" charset="0"/>
                <a:cs typeface="Times New Roman" pitchFamily="18" charset="0"/>
              </a:rPr>
              <a:t>authentication and authorization.</a:t>
            </a:r>
          </a:p>
        </p:txBody>
      </p:sp>
    </p:spTree>
    <p:extLst>
      <p:ext uri="{BB962C8B-B14F-4D97-AF65-F5344CB8AC3E}">
        <p14:creationId xmlns:p14="http://schemas.microsoft.com/office/powerpoint/2010/main" val="737820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Preventing unauthorized persons from accessing the system itself, either to obtain information or to make malicious changes in a portion of the database.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security mechanism of a DBMS must include provisions for restricting access to the database system as a whole.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This function, called </a:t>
            </a:r>
            <a:r>
              <a:rPr lang="en-US" sz="2800" b="1" dirty="0">
                <a:solidFill>
                  <a:schemeClr val="tx1"/>
                </a:solidFill>
                <a:latin typeface="Times New Roman" pitchFamily="18" charset="0"/>
                <a:cs typeface="Times New Roman" pitchFamily="18" charset="0"/>
              </a:rPr>
              <a:t>access control</a:t>
            </a:r>
            <a:r>
              <a:rPr lang="en-US" sz="2800" dirty="0">
                <a:solidFill>
                  <a:schemeClr val="tx1"/>
                </a:solidFill>
                <a:latin typeface="Times New Roman" pitchFamily="18" charset="0"/>
                <a:cs typeface="Times New Roman" pitchFamily="18" charset="0"/>
              </a:rPr>
              <a:t>, is handled by </a:t>
            </a:r>
            <a:r>
              <a:rPr lang="en-US" sz="2800" b="1" dirty="0">
                <a:solidFill>
                  <a:schemeClr val="tx1"/>
                </a:solidFill>
                <a:latin typeface="Times New Roman" pitchFamily="18" charset="0"/>
                <a:cs typeface="Times New Roman" pitchFamily="18" charset="0"/>
              </a:rPr>
              <a:t>creating user accounts and passwords to control the login process </a:t>
            </a:r>
            <a:r>
              <a:rPr lang="en-US" sz="2800" dirty="0">
                <a:solidFill>
                  <a:schemeClr val="tx1"/>
                </a:solidFill>
                <a:latin typeface="Times New Roman" pitchFamily="18" charset="0"/>
                <a:cs typeface="Times New Roman" pitchFamily="18" charset="0"/>
              </a:rPr>
              <a:t>by the DBMS.</a:t>
            </a:r>
          </a:p>
        </p:txBody>
      </p:sp>
    </p:spTree>
    <p:extLst>
      <p:ext uri="{BB962C8B-B14F-4D97-AF65-F5344CB8AC3E}">
        <p14:creationId xmlns:p14="http://schemas.microsoft.com/office/powerpoint/2010/main" val="658161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practice, there are two major approaches to data security.</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Discretionary control: </a:t>
            </a:r>
            <a:r>
              <a:rPr lang="en-US" sz="2600" dirty="0">
                <a:solidFill>
                  <a:schemeClr val="tx1"/>
                </a:solidFill>
                <a:latin typeface="Times New Roman" pitchFamily="18" charset="0"/>
                <a:cs typeface="Times New Roman" pitchFamily="18" charset="0"/>
              </a:rPr>
              <a:t>In this type of security, a user will have different access rights, also known as </a:t>
            </a:r>
            <a:r>
              <a:rPr lang="en-US" sz="2600" b="1" dirty="0">
                <a:solidFill>
                  <a:schemeClr val="tx1"/>
                </a:solidFill>
                <a:latin typeface="Times New Roman" pitchFamily="18" charset="0"/>
                <a:cs typeface="Times New Roman" pitchFamily="18" charset="0"/>
              </a:rPr>
              <a:t>privileges on individual items</a:t>
            </a:r>
            <a:r>
              <a:rPr lang="en-US" sz="2600" dirty="0">
                <a:solidFill>
                  <a:schemeClr val="tx1"/>
                </a:solidFill>
                <a:latin typeface="Times New Roman" pitchFamily="18" charset="0"/>
                <a:cs typeface="Times New Roman" pitchFamily="18" charset="0"/>
              </a:rPr>
              <a:t>. Obviously, there are various limitations in terms of rights that different users have on various objects. </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For example, in a system for which the discretionary control is used, a user may be able to access object X of the database, but cannot access object Y, while user B can access object Y, but cannot access object X. Discretionary control schemes are very flexible. We can combine rights and assign to users and objects according to our needs.</a:t>
            </a:r>
          </a:p>
        </p:txBody>
      </p:sp>
    </p:spTree>
    <p:extLst>
      <p:ext uri="{BB962C8B-B14F-4D97-AF65-F5344CB8AC3E}">
        <p14:creationId xmlns:p14="http://schemas.microsoft.com/office/powerpoint/2010/main" val="66926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105A6-EC53-B96B-9D00-C0A321F0321F}"/>
              </a:ext>
            </a:extLst>
          </p:cNvPr>
          <p:cNvSpPr>
            <a:spLocks noGrp="1"/>
          </p:cNvSpPr>
          <p:nvPr>
            <p:ph type="ctrTitle"/>
          </p:nvPr>
        </p:nvSpPr>
        <p:spPr>
          <a:xfrm>
            <a:off x="3581401" y="1782698"/>
            <a:ext cx="3047374" cy="1646302"/>
          </a:xfrm>
        </p:spPr>
        <p:txBody>
          <a:bodyPr/>
          <a:lstStyle/>
          <a:p>
            <a:r>
              <a:rPr lang="en-US" dirty="0"/>
              <a:t>Security</a:t>
            </a:r>
          </a:p>
        </p:txBody>
      </p:sp>
    </p:spTree>
    <p:extLst>
      <p:ext uri="{BB962C8B-B14F-4D97-AF65-F5344CB8AC3E}">
        <p14:creationId xmlns:p14="http://schemas.microsoft.com/office/powerpoint/2010/main" val="34862795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practice, there are two major approaches to data security.</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Mandatory control: </a:t>
            </a:r>
            <a:r>
              <a:rPr lang="en-US" sz="2600" dirty="0">
                <a:solidFill>
                  <a:schemeClr val="tx1"/>
                </a:solidFill>
                <a:latin typeface="Times New Roman" pitchFamily="18" charset="0"/>
                <a:cs typeface="Times New Roman" pitchFamily="18" charset="0"/>
              </a:rPr>
              <a:t>In this case, each data object is associated with a certain classification level and each user is given a certain permission level. A given data object can then be accessed only by users with the appropriate permission. Mandatory schemes are hierarchic in nature and are hence more rigid than discretionary ones.</a:t>
            </a:r>
          </a:p>
        </p:txBody>
      </p:sp>
    </p:spTree>
    <p:extLst>
      <p:ext uri="{BB962C8B-B14F-4D97-AF65-F5344CB8AC3E}">
        <p14:creationId xmlns:p14="http://schemas.microsoft.com/office/powerpoint/2010/main" val="1992993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Authentication is the process by which users are identified by the DBMS and prove their identity to access the database.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User and group identity validation is achieved through security facilities located outside of the DBMS that is,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they are performed as part of the operating system or using a third-party security facility, such as Kerberos or Lightweight Directory Access Protocol (</a:t>
            </a:r>
            <a:r>
              <a:rPr lang="en-US" sz="2800" dirty="0" err="1">
                <a:solidFill>
                  <a:schemeClr val="tx1"/>
                </a:solidFill>
                <a:latin typeface="Times New Roman" pitchFamily="18" charset="0"/>
                <a:cs typeface="Times New Roman" pitchFamily="18" charset="0"/>
              </a:rPr>
              <a:t>LDAP</a:t>
            </a:r>
            <a:r>
              <a:rPr lang="en-US" sz="2800" dirty="0">
                <a:solidFill>
                  <a:schemeClr val="tx1"/>
                </a:solidFill>
                <a:latin typeface="Times New Roman" pitchFamily="18" charset="0"/>
                <a:cs typeface="Times New Roman" pitchFamily="18" charset="0"/>
              </a:rPr>
              <a:t>). </a:t>
            </a:r>
          </a:p>
        </p:txBody>
      </p:sp>
    </p:spTree>
    <p:extLst>
      <p:ext uri="{BB962C8B-B14F-4D97-AF65-F5344CB8AC3E}">
        <p14:creationId xmlns:p14="http://schemas.microsoft.com/office/powerpoint/2010/main" val="1886911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Authentication of a user requires two elements: a user ID and an authentication token.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user ID allows the security component to identify the user and by supplying the correct authentication token (a password known only by the user and the security component), the user identity is verified.</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 After successful authentication of a user, the authenticated user ID is mapped to an authorization ID.</a:t>
            </a:r>
          </a:p>
        </p:txBody>
      </p:sp>
    </p:spTree>
    <p:extLst>
      <p:ext uri="{BB962C8B-B14F-4D97-AF65-F5344CB8AC3E}">
        <p14:creationId xmlns:p14="http://schemas.microsoft.com/office/powerpoint/2010/main" val="337438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Usually, authentication by a server entails the use of a user name and password. Other ways to authenticate can be through cards, retina scans, voice recognition, and fingerprints.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Authentication does not determine what tasks the individual can do or what files the individual can see. Authentication merely identifies and verifies who the person or system is.</a:t>
            </a:r>
          </a:p>
        </p:txBody>
      </p:sp>
    </p:spTree>
    <p:extLst>
      <p:ext uri="{BB962C8B-B14F-4D97-AF65-F5344CB8AC3E}">
        <p14:creationId xmlns:p14="http://schemas.microsoft.com/office/powerpoint/2010/main" val="8442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After a user is authenticated, it is necessary to determine whether that user is authorized to access certain data or resources.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Authorization is the process of granting privileges, which allows a subject to have legitimate access to a system or an object in a system.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definition of authorization contains the terms subject and object.</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 The subject refers to a user or program and the term object addresses a table, a view, an application, procedure or any other object that can be created in the system</a:t>
            </a:r>
          </a:p>
        </p:txBody>
      </p:sp>
    </p:spTree>
    <p:extLst>
      <p:ext uri="{BB962C8B-B14F-4D97-AF65-F5344CB8AC3E}">
        <p14:creationId xmlns:p14="http://schemas.microsoft.com/office/powerpoint/2010/main" val="3293277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Authorization control can be implemented by software elements and it can regulate both systems and objects to which a user has access and what a user can do with them.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user may have several forms of authorization on parts of the database.</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Read authorization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Insert authorization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Update authorization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Delete authorization</a:t>
            </a:r>
          </a:p>
        </p:txBody>
      </p:sp>
    </p:spTree>
    <p:extLst>
      <p:ext uri="{BB962C8B-B14F-4D97-AF65-F5344CB8AC3E}">
        <p14:creationId xmlns:p14="http://schemas.microsoft.com/office/powerpoint/2010/main" val="4033551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user may be assigned all, none or combination of these types of authorization.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user may be granted to modify the database schema:</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Index authorization allows the creation and deletion of indexes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Resource authorization allows the creation of new relations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Alteration authorization allows the addition or deletion of attributes in a relation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Drop authorization allows the deletion of relations</a:t>
            </a:r>
          </a:p>
        </p:txBody>
      </p:sp>
    </p:spTree>
    <p:extLst>
      <p:ext uri="{BB962C8B-B14F-4D97-AF65-F5344CB8AC3E}">
        <p14:creationId xmlns:p14="http://schemas.microsoft.com/office/powerpoint/2010/main" val="6716066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Security and Integrity Violation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 integrity in the database is the correctness, consistency and completeness of data.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 integrity is enforced using the following three integrity constraints: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Entity Integrity </a:t>
            </a:r>
            <a:r>
              <a:rPr lang="en-US" sz="2600" dirty="0">
                <a:solidFill>
                  <a:schemeClr val="tx1"/>
                </a:solidFill>
                <a:latin typeface="Times New Roman" pitchFamily="18" charset="0"/>
                <a:cs typeface="Times New Roman" pitchFamily="18" charset="0"/>
              </a:rPr>
              <a:t>-  This is related to the concept of primary keys. All tables should have their own primary keys which should uniquely identify a row and not be NULL.</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Referential Integrity </a:t>
            </a:r>
            <a:r>
              <a:rPr lang="en-US" sz="2600" dirty="0">
                <a:solidFill>
                  <a:schemeClr val="tx1"/>
                </a:solidFill>
                <a:latin typeface="Times New Roman" pitchFamily="18" charset="0"/>
                <a:cs typeface="Times New Roman" pitchFamily="18" charset="0"/>
              </a:rPr>
              <a:t>-  This is related to the concept of foreign keys. A foreign key is a key of a relation that is referred in another relation.</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Domain Integrity </a:t>
            </a:r>
            <a:r>
              <a:rPr lang="en-US" sz="2600" dirty="0">
                <a:solidFill>
                  <a:schemeClr val="tx1"/>
                </a:solidFill>
                <a:latin typeface="Times New Roman" pitchFamily="18" charset="0"/>
                <a:cs typeface="Times New Roman" pitchFamily="18" charset="0"/>
              </a:rPr>
              <a:t>-  This means that there should be a defined domain for all the columns in a database.</a:t>
            </a:r>
          </a:p>
        </p:txBody>
      </p:sp>
    </p:spTree>
    <p:extLst>
      <p:ext uri="{BB962C8B-B14F-4D97-AF65-F5344CB8AC3E}">
        <p14:creationId xmlns:p14="http://schemas.microsoft.com/office/powerpoint/2010/main" val="150623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Security and Integrity Violation</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Integrity violations can occur when an attacker attempts to change sensitive data without proper 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An example of an integrity violation is when an attacker obtains permission to write to sensitive data and then changes or deletes it.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owner of the data might not detect such a change until it is too late, perhaps when the change has already resulted in tangible loss.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Because of the difficulty of detecting changes and the possible cascading consequences of late detection, many businesses treat integrity violations as the most serious threat to their business.</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03475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aim of integrity control is to protect data from unauthorized use and update, by restricting the values that may be held and the operations that can be performed on data.</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 Integrity controls may also trigger the execution of some procedure, such as placing an entry in a log that records what users have done what with which data. There are more forms of integrity controls.</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42980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Security </a:t>
            </a:r>
          </a:p>
        </p:txBody>
      </p:sp>
      <p:sp>
        <p:nvSpPr>
          <p:cNvPr id="3" name="Subtitle 2"/>
          <p:cNvSpPr>
            <a:spLocks noGrp="1"/>
          </p:cNvSpPr>
          <p:nvPr>
            <p:ph type="subTitle" idx="1"/>
          </p:nvPr>
        </p:nvSpPr>
        <p:spPr>
          <a:xfrm>
            <a:off x="1281567" y="1139688"/>
            <a:ext cx="8094254" cy="4929808"/>
          </a:xfrm>
        </p:spPr>
        <p:txBody>
          <a:bodyPr>
            <a:normAutofit/>
          </a:bodyPr>
          <a:lstStyle/>
          <a:p>
            <a:pPr algn="l">
              <a:buClr>
                <a:schemeClr val="tx1"/>
              </a:buClr>
              <a:buSzPct val="71000"/>
            </a:pPr>
            <a:r>
              <a:rPr lang="en-US" sz="2800" dirty="0">
                <a:solidFill>
                  <a:schemeClr val="tx1"/>
                </a:solidFill>
              </a:rPr>
              <a:t>7.1 Database Security</a:t>
            </a:r>
          </a:p>
          <a:p>
            <a:pPr algn="l">
              <a:buClr>
                <a:schemeClr val="tx1"/>
              </a:buClr>
              <a:buSzPct val="71000"/>
            </a:pPr>
            <a:r>
              <a:rPr lang="en-US" sz="2800" dirty="0">
                <a:solidFill>
                  <a:schemeClr val="tx1"/>
                </a:solidFill>
              </a:rPr>
              <a:t>7.2 Need of Security</a:t>
            </a:r>
          </a:p>
          <a:p>
            <a:pPr algn="l">
              <a:buClr>
                <a:schemeClr val="tx1"/>
              </a:buClr>
              <a:buSzPct val="71000"/>
            </a:pPr>
            <a:r>
              <a:rPr lang="en-US" sz="2800" dirty="0">
                <a:solidFill>
                  <a:schemeClr val="tx1"/>
                </a:solidFill>
              </a:rPr>
              <a:t>7.3 Security and integrity violation</a:t>
            </a:r>
          </a:p>
          <a:p>
            <a:pPr algn="l">
              <a:buClr>
                <a:schemeClr val="tx1"/>
              </a:buClr>
              <a:buSzPct val="71000"/>
            </a:pPr>
            <a:r>
              <a:rPr lang="en-US" sz="2800" dirty="0">
                <a:solidFill>
                  <a:schemeClr val="tx1"/>
                </a:solidFill>
              </a:rPr>
              <a:t>7.4 Access control</a:t>
            </a:r>
          </a:p>
          <a:p>
            <a:pPr algn="l">
              <a:buClr>
                <a:schemeClr val="tx1"/>
              </a:buClr>
              <a:buSzPct val="71000"/>
            </a:pPr>
            <a:r>
              <a:rPr lang="en-US" sz="2800" dirty="0">
                <a:solidFill>
                  <a:schemeClr val="tx1"/>
                </a:solidFill>
              </a:rPr>
              <a:t>7.7 Authorization</a:t>
            </a:r>
          </a:p>
          <a:p>
            <a:pPr algn="l">
              <a:buClr>
                <a:schemeClr val="tx1"/>
              </a:buClr>
              <a:buSzPct val="71000"/>
            </a:pPr>
            <a:r>
              <a:rPr lang="en-US" sz="2800" dirty="0">
                <a:solidFill>
                  <a:schemeClr val="tx1"/>
                </a:solidFill>
              </a:rPr>
              <a:t>7.7 Security and Views</a:t>
            </a:r>
          </a:p>
          <a:p>
            <a:pPr algn="l">
              <a:buClr>
                <a:schemeClr val="tx1"/>
              </a:buClr>
              <a:buSzPct val="71000"/>
            </a:pPr>
            <a:r>
              <a:rPr lang="en-US" sz="2800" dirty="0">
                <a:solidFill>
                  <a:schemeClr val="tx1"/>
                </a:solidFill>
              </a:rPr>
              <a:t>7.7 Encryption and Decryption</a:t>
            </a:r>
          </a:p>
          <a:p>
            <a:pPr algn="l">
              <a:buClr>
                <a:schemeClr val="tx1"/>
              </a:buClr>
              <a:buSzPct val="71000"/>
            </a:pPr>
            <a:endParaRPr lang="en-US" sz="2800" dirty="0">
              <a:solidFill>
                <a:schemeClr val="tx1"/>
              </a:solidFill>
            </a:endParaRP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07013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Assertions</a:t>
            </a:r>
            <a:r>
              <a:rPr lang="en-US" sz="2800" dirty="0">
                <a:solidFill>
                  <a:schemeClr val="tx1"/>
                </a:solidFill>
                <a:latin typeface="Times New Roman" pitchFamily="18" charset="0"/>
                <a:cs typeface="Times New Roman" pitchFamily="18" charset="0"/>
              </a:rPr>
              <a:t> are also powerful constraints that enforce some desirable database conditions.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They are checked automatically by the DBMS when transactions are run involving tables or fields on which assertion exists.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If the assertion fails, the DBMS will generate an error message.</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523561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security purposes one can use triggers as well.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Triggers consist of blocks of procedural code that are stored in a database and which run only in response to an INSERT, UPDATE or DELETE command.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trigger, which includes an event, condition, and action, may be more complex than an assertion.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It may prohibit inappropriate actions, it may cause special handling procedures to be executed, or it may cause a row to be written to a log file in order to store important information about the user and transactions made to sensitive data.</a:t>
            </a:r>
          </a:p>
        </p:txBody>
      </p:sp>
    </p:spTree>
    <p:extLst>
      <p:ext uri="{BB962C8B-B14F-4D97-AF65-F5344CB8AC3E}">
        <p14:creationId xmlns:p14="http://schemas.microsoft.com/office/powerpoint/2010/main" val="3430924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security purposes one can use triggers as well.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Triggers consist of blocks of procedural code that are stored in a database and which run only in response to an INSERT, UPDATE or DELETE command.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trigger, which includes an event, condition, and action, may be more complex than an assertion.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It may prohibit inappropriate actions, it may cause special handling procedures to be executed, or it may cause a row to be written to a log file in order to store important information about the user and transactions made to sensitive data.</a:t>
            </a:r>
          </a:p>
        </p:txBody>
      </p:sp>
    </p:spTree>
    <p:extLst>
      <p:ext uri="{BB962C8B-B14F-4D97-AF65-F5344CB8AC3E}">
        <p14:creationId xmlns:p14="http://schemas.microsoft.com/office/powerpoint/2010/main" val="3357818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Views allow the database to be conceptually divided into pieces in ways that allow sensitive data to be hidden from unauthorized users.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the relational model, views provide a powerful mechanism for specifying data-dependent authorizations for data retrieval.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Views allow a user to see information while hiding any information that the user should not be given access to.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view is the dynamic result of one or more relational operations that apply to one or more base tables to produce another table. </a:t>
            </a:r>
          </a:p>
        </p:txBody>
      </p:sp>
    </p:spTree>
    <p:extLst>
      <p:ext uri="{BB962C8B-B14F-4D97-AF65-F5344CB8AC3E}">
        <p14:creationId xmlns:p14="http://schemas.microsoft.com/office/powerpoint/2010/main" val="292982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view is always based on the current data in the base tables from which it is built.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advantage of a view is that it can be built to present only the data to which the user requires access and prevent the viewing of other data that may be private or confidential.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user may be granted the right to access the view but not to access the base tables upon which the view is based.</a:t>
            </a:r>
          </a:p>
        </p:txBody>
      </p:sp>
    </p:spTree>
    <p:extLst>
      <p:ext uri="{BB962C8B-B14F-4D97-AF65-F5344CB8AC3E}">
        <p14:creationId xmlns:p14="http://schemas.microsoft.com/office/powerpoint/2010/main" val="3921326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Through a view, users can query and modify only the data they can see.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rest of the database is neither visible nor accessible.</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Permission to access the view must be explicitly granted or revoked, regardless of the permissions on the view’s underlying tables.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If the view and underlying tables are owned by the same owner, no permissions need to be given on the underlying tables.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 in an underlying table that is not included in the view is hidden from users who are authorized to access the view but not the underlying table</a:t>
            </a:r>
          </a:p>
        </p:txBody>
      </p:sp>
    </p:spTree>
    <p:extLst>
      <p:ext uri="{BB962C8B-B14F-4D97-AF65-F5344CB8AC3E}">
        <p14:creationId xmlns:p14="http://schemas.microsoft.com/office/powerpoint/2010/main" val="20964803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By defining different views and selectively granting permissions on them, a user (or any combination of users) can be restricted to different subsets of data. Access can be restricted to:</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 subset of the rows of a base table (a value-dependent subset). </a:t>
            </a:r>
            <a:r>
              <a:rPr lang="en-US" sz="2600" b="1" dirty="0">
                <a:solidFill>
                  <a:schemeClr val="tx1"/>
                </a:solidFill>
                <a:latin typeface="Times New Roman" pitchFamily="18" charset="0"/>
                <a:cs typeface="Times New Roman" pitchFamily="18" charset="0"/>
              </a:rPr>
              <a:t>For example, </a:t>
            </a:r>
            <a:r>
              <a:rPr lang="en-US" sz="2600" dirty="0">
                <a:solidFill>
                  <a:schemeClr val="tx1"/>
                </a:solidFill>
                <a:latin typeface="Times New Roman" pitchFamily="18" charset="0"/>
                <a:cs typeface="Times New Roman" pitchFamily="18" charset="0"/>
              </a:rPr>
              <a:t>you might define a view that contains only the rows for business and psychology books to keep information about other types of books hidden from some users.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 subset of the columns of a base table (a value-independent subset). </a:t>
            </a:r>
            <a:r>
              <a:rPr lang="en-US" sz="2600" b="1" dirty="0">
                <a:solidFill>
                  <a:schemeClr val="tx1"/>
                </a:solidFill>
                <a:latin typeface="Times New Roman" pitchFamily="18" charset="0"/>
                <a:cs typeface="Times New Roman" pitchFamily="18" charset="0"/>
              </a:rPr>
              <a:t>For example</a:t>
            </a:r>
            <a:r>
              <a:rPr lang="en-US" sz="2600" dirty="0">
                <a:solidFill>
                  <a:schemeClr val="tx1"/>
                </a:solidFill>
                <a:latin typeface="Times New Roman" pitchFamily="18" charset="0"/>
                <a:cs typeface="Times New Roman" pitchFamily="18" charset="0"/>
              </a:rPr>
              <a:t>, you might define a view that contains all the rows of the titles table, but omits the price and advance columns, since this information is sensitive.</a:t>
            </a:r>
          </a:p>
        </p:txBody>
      </p:sp>
    </p:spTree>
    <p:extLst>
      <p:ext uri="{BB962C8B-B14F-4D97-AF65-F5344CB8AC3E}">
        <p14:creationId xmlns:p14="http://schemas.microsoft.com/office/powerpoint/2010/main" val="15386524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Encryption</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Encryption is the process of encoding data by a particular algorithm, which makes it impossible for a program to read data without the decryption key.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Usually encryption protects data transmitted through communication lines.</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An unauthorized user who tries to access this encoded data will face difficulty in decoding it, but authorized users are given decoding keys to decode data.</a:t>
            </a:r>
          </a:p>
        </p:txBody>
      </p:sp>
    </p:spTree>
    <p:extLst>
      <p:ext uri="{BB962C8B-B14F-4D97-AF65-F5344CB8AC3E}">
        <p14:creationId xmlns:p14="http://schemas.microsoft.com/office/powerpoint/2010/main" val="278741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Cryptography in Greek means </a:t>
            </a:r>
            <a:r>
              <a:rPr lang="en-US" sz="2800" b="1" dirty="0">
                <a:solidFill>
                  <a:schemeClr val="tx1"/>
                </a:solidFill>
                <a:latin typeface="Times New Roman" pitchFamily="18" charset="0"/>
                <a:cs typeface="Times New Roman" pitchFamily="18" charset="0"/>
              </a:rPr>
              <a:t>“Secret Writing”.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It is a Science and Art of transforming message by which it make them secure and immune to attack.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Cipher refers to different categories of algorithm (encryption &amp; decryption algorithm) in Cryptography.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 secret key is also input to the algorithm. </a:t>
            </a:r>
          </a:p>
        </p:txBody>
      </p:sp>
    </p:spTree>
    <p:extLst>
      <p:ext uri="{BB962C8B-B14F-4D97-AF65-F5344CB8AC3E}">
        <p14:creationId xmlns:p14="http://schemas.microsoft.com/office/powerpoint/2010/main" val="18583036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 exact substitutions and transformations performed by the algorithm depend on the key.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 traditional ciphers are character oriented but the modern one is the bit-oriented.</a:t>
            </a:r>
          </a:p>
          <a:p>
            <a:pPr marL="914389" lvl="1" indent="-457200" algn="just">
              <a:buClr>
                <a:schemeClr val="tx1"/>
              </a:buClr>
              <a:buSzPct val="71000"/>
              <a:buFont typeface="Wingdings" pitchFamily="2" charset="2"/>
              <a:buChar char="v"/>
            </a:pPr>
            <a:r>
              <a:rPr lang="en-US" sz="2600" dirty="0">
                <a:solidFill>
                  <a:schemeClr val="tx1"/>
                </a:solidFill>
                <a:latin typeface="Times New Roman" pitchFamily="18" charset="0"/>
                <a:cs typeface="Times New Roman" pitchFamily="18" charset="0"/>
              </a:rPr>
              <a:t>Original message or data that is fed into the algorithm as input =&gt; </a:t>
            </a:r>
            <a:r>
              <a:rPr lang="en-US" sz="2600" b="1" dirty="0">
                <a:solidFill>
                  <a:schemeClr val="tx1"/>
                </a:solidFill>
                <a:latin typeface="Times New Roman" pitchFamily="18" charset="0"/>
                <a:cs typeface="Times New Roman" pitchFamily="18" charset="0"/>
              </a:rPr>
              <a:t>Plaintext</a:t>
            </a:r>
          </a:p>
          <a:p>
            <a:pPr marL="914389" lvl="1" indent="-457200" algn="just">
              <a:buClr>
                <a:schemeClr val="tx1"/>
              </a:buClr>
              <a:buSzPct val="71000"/>
              <a:buFont typeface="Wingdings" pitchFamily="2" charset="2"/>
              <a:buChar char="v"/>
            </a:pPr>
            <a:r>
              <a:rPr lang="en-US" sz="2600" dirty="0">
                <a:solidFill>
                  <a:schemeClr val="tx1"/>
                </a:solidFill>
                <a:latin typeface="Times New Roman" pitchFamily="18" charset="0"/>
                <a:cs typeface="Times New Roman" pitchFamily="18" charset="0"/>
              </a:rPr>
              <a:t>An Encryption algorithm transforms + Secret Key =&gt; </a:t>
            </a:r>
            <a:r>
              <a:rPr lang="en-US" sz="2600" b="1" dirty="0">
                <a:solidFill>
                  <a:schemeClr val="tx1"/>
                </a:solidFill>
                <a:latin typeface="Times New Roman" pitchFamily="18" charset="0"/>
                <a:cs typeface="Times New Roman" pitchFamily="18" charset="0"/>
              </a:rPr>
              <a:t>Plaintext to </a:t>
            </a:r>
            <a:r>
              <a:rPr lang="en-US" sz="2600" b="1" dirty="0" err="1">
                <a:solidFill>
                  <a:schemeClr val="tx1"/>
                </a:solidFill>
                <a:latin typeface="Times New Roman" pitchFamily="18" charset="0"/>
                <a:cs typeface="Times New Roman" pitchFamily="18" charset="0"/>
              </a:rPr>
              <a:t>Ciphertext</a:t>
            </a:r>
            <a:endParaRPr lang="en-US" sz="26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itchFamily="2" charset="2"/>
              <a:buChar char="v"/>
            </a:pPr>
            <a:r>
              <a:rPr lang="en-US" sz="2600" dirty="0">
                <a:solidFill>
                  <a:schemeClr val="tx1"/>
                </a:solidFill>
                <a:latin typeface="Times New Roman" pitchFamily="18" charset="0"/>
                <a:cs typeface="Times New Roman" pitchFamily="18" charset="0"/>
              </a:rPr>
              <a:t>Decryption algorithm transforms + Secret Key =&gt; </a:t>
            </a:r>
            <a:r>
              <a:rPr lang="en-US" sz="2600" b="1" dirty="0" err="1">
                <a:solidFill>
                  <a:schemeClr val="tx1"/>
                </a:solidFill>
                <a:latin typeface="Times New Roman" pitchFamily="18" charset="0"/>
                <a:cs typeface="Times New Roman" pitchFamily="18" charset="0"/>
              </a:rPr>
              <a:t>Ciphertext</a:t>
            </a:r>
            <a:r>
              <a:rPr lang="en-US" sz="2600" b="1" dirty="0">
                <a:solidFill>
                  <a:schemeClr val="tx1"/>
                </a:solidFill>
                <a:latin typeface="Times New Roman" pitchFamily="18" charset="0"/>
                <a:cs typeface="Times New Roman" pitchFamily="18" charset="0"/>
              </a:rPr>
              <a:t> to Plaintext</a:t>
            </a:r>
          </a:p>
          <a:p>
            <a:pPr marL="457200" indent="-457200" algn="just">
              <a:buClr>
                <a:schemeClr val="tx1"/>
              </a:buClr>
              <a:buSzPct val="71000"/>
              <a:buFont typeface="Wingdings" pitchFamily="2" charset="2"/>
              <a:buChar char="v"/>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32868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Database security means protecting information and information systems from unauthorized access, use, disclosure, disruption, modification, or destruction.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of data against intentional or unintentional threats.</a:t>
            </a:r>
          </a:p>
        </p:txBody>
      </p:sp>
      <p:pic>
        <p:nvPicPr>
          <p:cNvPr id="4" name="image1.jpeg"/>
          <p:cNvPicPr/>
          <p:nvPr/>
        </p:nvPicPr>
        <p:blipFill>
          <a:blip r:embed="rId3" cstate="print"/>
          <a:stretch>
            <a:fillRect/>
          </a:stretch>
        </p:blipFill>
        <p:spPr>
          <a:xfrm>
            <a:off x="1967345" y="3463635"/>
            <a:ext cx="7952510" cy="2757055"/>
          </a:xfrm>
          <a:prstGeom prst="rect">
            <a:avLst/>
          </a:prstGeom>
        </p:spPr>
      </p:pic>
    </p:spTree>
    <p:extLst>
      <p:ext uri="{BB962C8B-B14F-4D97-AF65-F5344CB8AC3E}">
        <p14:creationId xmlns:p14="http://schemas.microsoft.com/office/powerpoint/2010/main" val="2287038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There are two types of cryptography :</a:t>
            </a:r>
          </a:p>
          <a:p>
            <a:pPr marL="914389" lvl="1" indent="-457200" algn="just">
              <a:buClr>
                <a:schemeClr val="tx1"/>
              </a:buClr>
              <a:buSzPct val="71000"/>
              <a:buFont typeface="Wingdings" pitchFamily="2" charset="2"/>
              <a:buChar char="v"/>
            </a:pPr>
            <a:r>
              <a:rPr lang="en-US" sz="2600" b="1" dirty="0">
                <a:solidFill>
                  <a:schemeClr val="tx1"/>
                </a:solidFill>
                <a:latin typeface="Times New Roman" pitchFamily="18" charset="0"/>
                <a:cs typeface="Times New Roman" pitchFamily="18" charset="0"/>
              </a:rPr>
              <a:t>Private Key cryptography</a:t>
            </a:r>
          </a:p>
          <a:p>
            <a:pPr lvl="2" algn="just">
              <a:buClr>
                <a:schemeClr val="tx1"/>
              </a:buClr>
              <a:buSzPct val="71000"/>
            </a:pPr>
            <a:r>
              <a:rPr lang="en-US" sz="2400" b="1" dirty="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Single Key or Symmetric Key</a:t>
            </a:r>
          </a:p>
          <a:p>
            <a:pPr marL="914389" lvl="1" indent="-457200" algn="just">
              <a:buClr>
                <a:schemeClr val="tx1"/>
              </a:buClr>
              <a:buSzPct val="71000"/>
              <a:buFont typeface="Wingdings" pitchFamily="2" charset="2"/>
              <a:buChar char="v"/>
            </a:pPr>
            <a:r>
              <a:rPr lang="en-US" sz="2600" b="1" dirty="0">
                <a:solidFill>
                  <a:schemeClr val="tx1"/>
                </a:solidFill>
                <a:latin typeface="Times New Roman" pitchFamily="18" charset="0"/>
                <a:cs typeface="Times New Roman" pitchFamily="18" charset="0"/>
              </a:rPr>
              <a:t>Public Key cryptography</a:t>
            </a:r>
          </a:p>
          <a:p>
            <a:pPr lvl="2" algn="just">
              <a:buClr>
                <a:schemeClr val="tx1"/>
              </a:buClr>
              <a:buSzPct val="71000"/>
            </a:pPr>
            <a:r>
              <a:rPr lang="en-US" sz="2400" dirty="0">
                <a:solidFill>
                  <a:schemeClr val="tx1"/>
                </a:solidFill>
                <a:latin typeface="Times New Roman" pitchFamily="18" charset="0"/>
                <a:cs typeface="Times New Roman" pitchFamily="18" charset="0"/>
              </a:rPr>
              <a:t>-Two key  or Asymmetric Key</a:t>
            </a:r>
          </a:p>
        </p:txBody>
      </p:sp>
    </p:spTree>
    <p:extLst>
      <p:ext uri="{BB962C8B-B14F-4D97-AF65-F5344CB8AC3E}">
        <p14:creationId xmlns:p14="http://schemas.microsoft.com/office/powerpoint/2010/main" val="38061024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Private Key 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In the private key encryption method, the same key is used by the sender (for encryption) and the receiver (for decryption).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Thus, the key is shared. This method requires maximum number of keys in the internet as individual requires a secrete key. </a:t>
            </a:r>
          </a:p>
        </p:txBody>
      </p:sp>
    </p:spTree>
    <p:extLst>
      <p:ext uri="{BB962C8B-B14F-4D97-AF65-F5344CB8AC3E}">
        <p14:creationId xmlns:p14="http://schemas.microsoft.com/office/powerpoint/2010/main" val="27137216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Private Key Cryptography</a:t>
            </a:r>
          </a:p>
        </p:txBody>
      </p:sp>
      <p:pic>
        <p:nvPicPr>
          <p:cNvPr id="4" name="image7.jpeg"/>
          <p:cNvPicPr/>
          <p:nvPr/>
        </p:nvPicPr>
        <p:blipFill>
          <a:blip r:embed="rId3" cstate="print"/>
          <a:stretch>
            <a:fillRect/>
          </a:stretch>
        </p:blipFill>
        <p:spPr>
          <a:xfrm>
            <a:off x="1842447" y="2311299"/>
            <a:ext cx="7492621" cy="2479065"/>
          </a:xfrm>
          <a:prstGeom prst="rect">
            <a:avLst/>
          </a:prstGeom>
        </p:spPr>
      </p:pic>
    </p:spTree>
    <p:extLst>
      <p:ext uri="{BB962C8B-B14F-4D97-AF65-F5344CB8AC3E}">
        <p14:creationId xmlns:p14="http://schemas.microsoft.com/office/powerpoint/2010/main" val="38954679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Public Key 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To remove the limitation of private key, the asymmetric or public key encryption method is come in existence in which a public key and a private key is used. </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 private key is kept by the receiver and the public key is announced to the public by the same receiver to encrypt all </a:t>
            </a:r>
            <a:r>
              <a:rPr lang="en-US" sz="2800">
                <a:solidFill>
                  <a:schemeClr val="tx1"/>
                </a:solidFill>
                <a:latin typeface="Times New Roman" pitchFamily="18" charset="0"/>
                <a:cs typeface="Times New Roman" pitchFamily="18" charset="0"/>
              </a:rPr>
              <a:t>the sending </a:t>
            </a:r>
            <a:r>
              <a:rPr lang="en-US" sz="2800" dirty="0">
                <a:solidFill>
                  <a:schemeClr val="tx1"/>
                </a:solidFill>
                <a:latin typeface="Times New Roman" pitchFamily="18" charset="0"/>
                <a:cs typeface="Times New Roman" pitchFamily="18" charset="0"/>
              </a:rPr>
              <a:t>data for him by the general public or anyone.</a:t>
            </a:r>
          </a:p>
        </p:txBody>
      </p:sp>
    </p:spTree>
    <p:extLst>
      <p:ext uri="{BB962C8B-B14F-4D97-AF65-F5344CB8AC3E}">
        <p14:creationId xmlns:p14="http://schemas.microsoft.com/office/powerpoint/2010/main" val="2555614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Public Key Cryptography</a:t>
            </a:r>
          </a:p>
        </p:txBody>
      </p:sp>
      <p:pic>
        <p:nvPicPr>
          <p:cNvPr id="4" name="image8.jpeg"/>
          <p:cNvPicPr/>
          <p:nvPr/>
        </p:nvPicPr>
        <p:blipFill>
          <a:blip r:embed="rId3" cstate="print"/>
          <a:stretch>
            <a:fillRect/>
          </a:stretch>
        </p:blipFill>
        <p:spPr>
          <a:xfrm>
            <a:off x="1542195" y="2069042"/>
            <a:ext cx="7397087" cy="3881381"/>
          </a:xfrm>
          <a:prstGeom prst="rect">
            <a:avLst/>
          </a:prstGeom>
        </p:spPr>
      </p:pic>
    </p:spTree>
    <p:extLst>
      <p:ext uri="{BB962C8B-B14F-4D97-AF65-F5344CB8AC3E}">
        <p14:creationId xmlns:p14="http://schemas.microsoft.com/office/powerpoint/2010/main" val="1545957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Security</a:t>
            </a:r>
          </a:p>
        </p:txBody>
      </p:sp>
      <p:sp>
        <p:nvSpPr>
          <p:cNvPr id="6"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Backup and Recovery</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Difference Between Encryption and Decryption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Private </a:t>
            </a:r>
            <a:r>
              <a:rPr lang="en-US" sz="2800" dirty="0" err="1">
                <a:solidFill>
                  <a:srgbClr val="222222"/>
                </a:solidFill>
                <a:latin typeface="arial" panose="020B0604020202020204" pitchFamily="34" charset="0"/>
              </a:rPr>
              <a:t>vs</a:t>
            </a:r>
            <a:r>
              <a:rPr lang="en-US" sz="2800" dirty="0">
                <a:solidFill>
                  <a:srgbClr val="222222"/>
                </a:solidFill>
                <a:latin typeface="arial" panose="020B0604020202020204" pitchFamily="34" charset="0"/>
              </a:rPr>
              <a:t> Public Cryptography</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Challenges and Threats in Database Security</a:t>
            </a:r>
          </a:p>
        </p:txBody>
      </p:sp>
    </p:spTree>
    <p:extLst>
      <p:ext uri="{BB962C8B-B14F-4D97-AF65-F5344CB8AC3E}">
        <p14:creationId xmlns:p14="http://schemas.microsoft.com/office/powerpoint/2010/main" val="31717535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D19F-ED1A-E350-E13E-62CB9362D23E}"/>
              </a:ext>
            </a:extLst>
          </p:cNvPr>
          <p:cNvSpPr>
            <a:spLocks noGrp="1"/>
          </p:cNvSpPr>
          <p:nvPr>
            <p:ph type="ctrTitle"/>
          </p:nvPr>
        </p:nvSpPr>
        <p:spPr>
          <a:xfrm>
            <a:off x="157238" y="1710264"/>
            <a:ext cx="7766936" cy="1646302"/>
          </a:xfrm>
        </p:spPr>
        <p:txBody>
          <a:bodyPr/>
          <a:lstStyle/>
          <a:p>
            <a:r>
              <a:rPr lang="en-US" dirty="0"/>
              <a:t>Crash Recovery</a:t>
            </a:r>
          </a:p>
        </p:txBody>
      </p:sp>
    </p:spTree>
    <p:extLst>
      <p:ext uri="{BB962C8B-B14F-4D97-AF65-F5344CB8AC3E}">
        <p14:creationId xmlns:p14="http://schemas.microsoft.com/office/powerpoint/2010/main" val="2071592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03193"/>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Crash Recovery</a:t>
            </a:r>
          </a:p>
        </p:txBody>
      </p:sp>
      <p:sp>
        <p:nvSpPr>
          <p:cNvPr id="3" name="Subtitle 2"/>
          <p:cNvSpPr>
            <a:spLocks noGrp="1"/>
          </p:cNvSpPr>
          <p:nvPr>
            <p:ph type="subTitle" idx="1"/>
          </p:nvPr>
        </p:nvSpPr>
        <p:spPr>
          <a:xfrm>
            <a:off x="1281567" y="1139688"/>
            <a:ext cx="8094254" cy="4929808"/>
          </a:xfrm>
        </p:spPr>
        <p:txBody>
          <a:bodyPr>
            <a:normAutofit lnSpcReduction="10000"/>
          </a:bodyPr>
          <a:lstStyle/>
          <a:p>
            <a:pPr algn="l">
              <a:buClr>
                <a:schemeClr val="tx1"/>
              </a:buClr>
              <a:buSzPct val="71000"/>
            </a:pPr>
            <a:r>
              <a:rPr lang="en-US" sz="2800" dirty="0">
                <a:solidFill>
                  <a:schemeClr val="tx1"/>
                </a:solidFill>
              </a:rPr>
              <a:t>7.1 Crash Recovery</a:t>
            </a:r>
          </a:p>
          <a:p>
            <a:pPr algn="l">
              <a:buClr>
                <a:schemeClr val="tx1"/>
              </a:buClr>
              <a:buSzPct val="71000"/>
            </a:pPr>
            <a:r>
              <a:rPr lang="en-US" sz="2800" dirty="0">
                <a:solidFill>
                  <a:schemeClr val="tx1"/>
                </a:solidFill>
              </a:rPr>
              <a:t>7.2 Failure Classification</a:t>
            </a:r>
          </a:p>
          <a:p>
            <a:pPr algn="l">
              <a:buClr>
                <a:schemeClr val="tx1"/>
              </a:buClr>
              <a:buSzPct val="71000"/>
            </a:pPr>
            <a:r>
              <a:rPr lang="en-US" sz="2800" dirty="0">
                <a:solidFill>
                  <a:schemeClr val="tx1"/>
                </a:solidFill>
              </a:rPr>
              <a:t>7.3 Storage Structure</a:t>
            </a:r>
          </a:p>
          <a:p>
            <a:pPr algn="l">
              <a:buClr>
                <a:schemeClr val="tx1"/>
              </a:buClr>
              <a:buSzPct val="71000"/>
            </a:pPr>
            <a:r>
              <a:rPr lang="en-US" sz="2800" dirty="0">
                <a:solidFill>
                  <a:schemeClr val="tx1"/>
                </a:solidFill>
              </a:rPr>
              <a:t>7.4 Recovery and Atomicity</a:t>
            </a:r>
          </a:p>
          <a:p>
            <a:pPr algn="l">
              <a:buClr>
                <a:schemeClr val="tx1"/>
              </a:buClr>
              <a:buSzPct val="71000"/>
            </a:pPr>
            <a:r>
              <a:rPr lang="en-US" sz="2800" dirty="0">
                <a:solidFill>
                  <a:schemeClr val="tx1"/>
                </a:solidFill>
              </a:rPr>
              <a:t>7.5 Log Based Recovery</a:t>
            </a:r>
          </a:p>
          <a:p>
            <a:pPr algn="l">
              <a:buClr>
                <a:schemeClr val="tx1"/>
              </a:buClr>
              <a:buSzPct val="71000"/>
            </a:pPr>
            <a:r>
              <a:rPr lang="en-US" sz="2800" dirty="0">
                <a:solidFill>
                  <a:schemeClr val="tx1"/>
                </a:solidFill>
              </a:rPr>
              <a:t>7.6 Checkpoints</a:t>
            </a:r>
          </a:p>
          <a:p>
            <a:pPr algn="l">
              <a:buClr>
                <a:schemeClr val="tx1"/>
              </a:buClr>
              <a:buSzPct val="71000"/>
            </a:pPr>
            <a:r>
              <a:rPr lang="en-US" sz="2800" dirty="0">
                <a:solidFill>
                  <a:schemeClr val="tx1"/>
                </a:solidFill>
              </a:rPr>
              <a:t>7.7 Shadow paging</a:t>
            </a:r>
          </a:p>
          <a:p>
            <a:pPr algn="l">
              <a:buClr>
                <a:schemeClr val="tx1"/>
              </a:buClr>
              <a:buSzPct val="71000"/>
            </a:pPr>
            <a:r>
              <a:rPr lang="en-US" sz="2800" dirty="0">
                <a:solidFill>
                  <a:schemeClr val="tx1"/>
                </a:solidFill>
              </a:rPr>
              <a:t>7.8 Data Backup / Recovery </a:t>
            </a:r>
          </a:p>
          <a:p>
            <a:pPr algn="l">
              <a:buClr>
                <a:schemeClr val="tx1"/>
              </a:buClr>
              <a:buSzPct val="71000"/>
            </a:pPr>
            <a:r>
              <a:rPr lang="en-US" sz="2800" dirty="0">
                <a:solidFill>
                  <a:schemeClr val="tx1"/>
                </a:solidFill>
              </a:rPr>
              <a:t>7.7 Remote Backup System</a:t>
            </a: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1751245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Crash Recovery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DBMS is a highly complex system with hundreds of transactions being executed every second.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durability and robustness of a DBMS depends on its complex architecture and its underlying hardware and system software.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it fails or crashes amid transactions, it is expected that the system would follow some sort of algorithm or techniques to recover lost data.</a:t>
            </a:r>
            <a:endParaRPr lang="en-US" sz="2800" dirty="0">
              <a:solidFill>
                <a:schemeClr val="tx1"/>
              </a:solidFill>
            </a:endParaRPr>
          </a:p>
        </p:txBody>
      </p:sp>
    </p:spTree>
    <p:extLst>
      <p:ext uri="{BB962C8B-B14F-4D97-AF65-F5344CB8AC3E}">
        <p14:creationId xmlns:p14="http://schemas.microsoft.com/office/powerpoint/2010/main" val="28210750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Failure classification</a:t>
            </a:r>
          </a:p>
        </p:txBody>
      </p:sp>
      <p:pic>
        <p:nvPicPr>
          <p:cNvPr id="2050" name="Picture 2" descr="https://whatisdbms.com/wp-content/uploads/2018/06/types-of-failur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421096"/>
            <a:ext cx="8094254" cy="4611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664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Designing and implementing a secure database involves achieving the following objectives: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Confidentiality: </a:t>
            </a:r>
            <a:r>
              <a:rPr lang="en-US" sz="2600" dirty="0">
                <a:solidFill>
                  <a:schemeClr val="tx1"/>
                </a:solidFill>
                <a:latin typeface="Times New Roman" pitchFamily="18" charset="0"/>
                <a:cs typeface="Times New Roman" pitchFamily="18" charset="0"/>
              </a:rPr>
              <a:t>Prevent the disclosure or leak of sensitive information from unauthorized people, resources, and processes.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Integrity: </a:t>
            </a:r>
            <a:r>
              <a:rPr lang="en-US" sz="2600" dirty="0">
                <a:solidFill>
                  <a:schemeClr val="tx1"/>
                </a:solidFill>
                <a:latin typeface="Times New Roman" pitchFamily="18" charset="0"/>
                <a:cs typeface="Times New Roman" pitchFamily="18" charset="0"/>
              </a:rPr>
              <a:t>The protection of system information or processes from intentional or accidental modification.</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Availability: </a:t>
            </a:r>
            <a:r>
              <a:rPr lang="en-US" sz="2600" dirty="0">
                <a:solidFill>
                  <a:schemeClr val="tx1"/>
                </a:solidFill>
                <a:latin typeface="Times New Roman" pitchFamily="18" charset="0"/>
                <a:cs typeface="Times New Roman" pitchFamily="18" charset="0"/>
              </a:rPr>
              <a:t>The assurance that systems and data are accessible by authorized users when needed.</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Authentication: </a:t>
            </a:r>
            <a:r>
              <a:rPr lang="en-US" sz="2600" dirty="0">
                <a:solidFill>
                  <a:schemeClr val="tx1"/>
                </a:solidFill>
                <a:latin typeface="Times New Roman" pitchFamily="18" charset="0"/>
                <a:cs typeface="Times New Roman" pitchFamily="18" charset="0"/>
              </a:rPr>
              <a:t>Making sure the data is from where it is supposed to be from.</a:t>
            </a:r>
          </a:p>
        </p:txBody>
      </p:sp>
    </p:spTree>
    <p:extLst>
      <p:ext uri="{BB962C8B-B14F-4D97-AF65-F5344CB8AC3E}">
        <p14:creationId xmlns:p14="http://schemas.microsoft.com/office/powerpoint/2010/main" val="34568598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Failure classification</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dirty="0">
                <a:solidFill>
                  <a:srgbClr val="222222"/>
                </a:solidFill>
                <a:latin typeface="arial" panose="020B0604020202020204" pitchFamily="34" charset="0"/>
              </a:rPr>
              <a:t>1) Transaction Failure</a:t>
            </a:r>
          </a:p>
          <a:p>
            <a:pPr algn="just">
              <a:buClr>
                <a:schemeClr val="tx1"/>
              </a:buClr>
              <a:buSzPct val="71000"/>
            </a:pPr>
            <a:r>
              <a:rPr lang="en-US" sz="2800" dirty="0">
                <a:solidFill>
                  <a:srgbClr val="222222"/>
                </a:solidFill>
                <a:latin typeface="arial" panose="020B0604020202020204" pitchFamily="34" charset="0"/>
              </a:rPr>
              <a:t>		a. The transaction cannot continue because of internal conditions like data  mismatch, overflow etc. </a:t>
            </a:r>
            <a:r>
              <a:rPr lang="en-US" sz="2800" b="1" dirty="0">
                <a:solidFill>
                  <a:srgbClr val="222222"/>
                </a:solidFill>
                <a:latin typeface="arial" panose="020B0604020202020204" pitchFamily="34" charset="0"/>
              </a:rPr>
              <a:t>this is logical error</a:t>
            </a:r>
            <a:r>
              <a:rPr lang="en-US" sz="2800" dirty="0">
                <a:solidFill>
                  <a:srgbClr val="222222"/>
                </a:solidFill>
                <a:latin typeface="arial" panose="020B0604020202020204" pitchFamily="34" charset="0"/>
              </a:rPr>
              <a:t>.</a:t>
            </a:r>
          </a:p>
          <a:p>
            <a:pPr algn="just">
              <a:buClr>
                <a:schemeClr val="tx1"/>
              </a:buClr>
              <a:buSzPct val="71000"/>
            </a:pPr>
            <a:r>
              <a:rPr lang="en-US" sz="2800" dirty="0">
                <a:solidFill>
                  <a:srgbClr val="222222"/>
                </a:solidFill>
                <a:latin typeface="arial" panose="020B0604020202020204" pitchFamily="34" charset="0"/>
              </a:rPr>
              <a:t>		b. The transaction cannot continue as the system enter into an undesirable state 	like deadlock , </a:t>
            </a:r>
            <a:r>
              <a:rPr lang="en-US" sz="2800" b="1" dirty="0">
                <a:solidFill>
                  <a:srgbClr val="222222"/>
                </a:solidFill>
                <a:latin typeface="arial" panose="020B0604020202020204" pitchFamily="34" charset="0"/>
              </a:rPr>
              <a:t>this is system error</a:t>
            </a:r>
          </a:p>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r>
              <a:rPr lang="en-US" sz="2800" dirty="0">
                <a:solidFill>
                  <a:srgbClr val="222222"/>
                </a:solidFill>
                <a:latin typeface="arial" panose="020B0604020202020204" pitchFamily="34" charset="0"/>
              </a:rPr>
              <a:t>2) System crash</a:t>
            </a:r>
          </a:p>
          <a:p>
            <a:pPr algn="just">
              <a:buClr>
                <a:schemeClr val="tx1"/>
              </a:buClr>
              <a:buSzPct val="71000"/>
            </a:pPr>
            <a:r>
              <a:rPr lang="en-US" sz="2800" dirty="0">
                <a:solidFill>
                  <a:srgbClr val="222222"/>
                </a:solidFill>
                <a:latin typeface="arial" panose="020B0604020202020204" pitchFamily="34" charset="0"/>
              </a:rPr>
              <a:t>	a. It is the failure caused due to hardware 	malfunctioning or software bugs that do not affect data 	of nonvolatile storage.</a:t>
            </a:r>
          </a:p>
          <a:p>
            <a:pPr algn="just">
              <a:buClr>
                <a:schemeClr val="tx1"/>
              </a:buClr>
              <a:buSzPct val="71000"/>
            </a:pPr>
            <a:r>
              <a:rPr lang="en-US" sz="2800" dirty="0">
                <a:solidFill>
                  <a:srgbClr val="222222"/>
                </a:solidFill>
                <a:latin typeface="arial" panose="020B0604020202020204" pitchFamily="34" charset="0"/>
              </a:rPr>
              <a:t>	</a:t>
            </a:r>
          </a:p>
        </p:txBody>
      </p:sp>
    </p:spTree>
    <p:extLst>
      <p:ext uri="{BB962C8B-B14F-4D97-AF65-F5344CB8AC3E}">
        <p14:creationId xmlns:p14="http://schemas.microsoft.com/office/powerpoint/2010/main" val="2010631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7.2 Failure classification</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dirty="0">
                <a:solidFill>
                  <a:srgbClr val="222222"/>
                </a:solidFill>
                <a:latin typeface="arial" panose="020B0604020202020204" pitchFamily="34" charset="0"/>
              </a:rPr>
              <a:t>3) Disk failure</a:t>
            </a:r>
          </a:p>
          <a:p>
            <a:pPr algn="just">
              <a:buClr>
                <a:schemeClr val="tx1"/>
              </a:buClr>
              <a:buSzPct val="71000"/>
            </a:pPr>
            <a:r>
              <a:rPr lang="en-US" sz="2800" dirty="0">
                <a:solidFill>
                  <a:srgbClr val="222222"/>
                </a:solidFill>
                <a:latin typeface="arial" panose="020B0604020202020204" pitchFamily="34" charset="0"/>
              </a:rPr>
              <a:t>	a. It is the failure caused due to head crash or data transfer failure.</a:t>
            </a:r>
          </a:p>
          <a:p>
            <a:pPr algn="just">
              <a:buClr>
                <a:schemeClr val="tx1"/>
              </a:buClr>
              <a:buSzPct val="71000"/>
            </a:pPr>
            <a:r>
              <a:rPr lang="en-US" sz="2800" dirty="0">
                <a:solidFill>
                  <a:srgbClr val="222222"/>
                </a:solidFill>
                <a:latin typeface="arial" panose="020B0604020202020204" pitchFamily="34" charset="0"/>
              </a:rPr>
              <a:t>	b. Multiple backups are used to recover from this failure.</a:t>
            </a:r>
            <a:endParaRPr lang="en-US" sz="2800" dirty="0">
              <a:solidFill>
                <a:schemeClr val="tx1"/>
              </a:solidFill>
            </a:endParaRPr>
          </a:p>
        </p:txBody>
      </p:sp>
    </p:spTree>
    <p:extLst>
      <p:ext uri="{BB962C8B-B14F-4D97-AF65-F5344CB8AC3E}">
        <p14:creationId xmlns:p14="http://schemas.microsoft.com/office/powerpoint/2010/main" val="11998923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Storage Structure</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Volatile storage −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 the name suggests, a volatile storage cannot survive system crashes.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Volatile storage devices are placed very close to the CPU; normally they are embedded onto the chipset itself.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For example, main memory and cache memory are examples of volatile storage.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They are fast but can store only a small amount of information.</a:t>
            </a:r>
          </a:p>
          <a:p>
            <a:pPr marL="457200" indent="-457200" algn="just">
              <a:buClr>
                <a:schemeClr val="tx1"/>
              </a:buClr>
              <a:buSzPct val="71000"/>
              <a:buFont typeface="Wingdings" panose="05000000000000000000" pitchFamily="2" charset="2"/>
              <a:buChar char="v"/>
            </a:pPr>
            <a:endParaRPr lang="en-US" sz="2800"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22505760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Storage Structure</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Non-volatile storage −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These memories are made to survive system crashes.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They are huge in data storage capacity, but slower in accessibility.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Examples may include hard-disks, magnetic tapes, flash memory, and non-volatile (battery backed up) RAM.</a:t>
            </a:r>
            <a:endParaRPr lang="en-US" sz="2800" dirty="0">
              <a:solidFill>
                <a:schemeClr val="tx1"/>
              </a:solidFill>
            </a:endParaRPr>
          </a:p>
        </p:txBody>
      </p:sp>
    </p:spTree>
    <p:extLst>
      <p:ext uri="{BB962C8B-B14F-4D97-AF65-F5344CB8AC3E}">
        <p14:creationId xmlns:p14="http://schemas.microsoft.com/office/powerpoint/2010/main" val="4947669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7.3 Storage Structure</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rgbClr val="222222"/>
                </a:solidFill>
                <a:latin typeface="arial" panose="020B0604020202020204" pitchFamily="34" charset="0"/>
              </a:rPr>
              <a:t>Stable Memory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is said to be third form of memory structure but it is same as non volatile memory.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this case, copies of same non volatile memories are stored at different places.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is because, in case of any crash and data loss, data can be recovered from other copies.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is even helpful if there one of non-volatile memory is lost due to fire or flood.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can be recovered from other network location. </a:t>
            </a:r>
            <a:endParaRPr lang="en-US" sz="2800" dirty="0">
              <a:solidFill>
                <a:schemeClr val="tx1"/>
              </a:solidFill>
            </a:endParaRPr>
          </a:p>
        </p:txBody>
      </p:sp>
    </p:spTree>
    <p:extLst>
      <p:ext uri="{BB962C8B-B14F-4D97-AF65-F5344CB8AC3E}">
        <p14:creationId xmlns:p14="http://schemas.microsoft.com/office/powerpoint/2010/main" val="499164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7.4 Recovery and Atomicity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a system crashes, it may have several transactions being executed and various files opened for them to modify the data items.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Transactions are made of various operations, which are atomic in nature.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But according to ACID properties of DBMS, atomicity of transactions as a whole must be maintained, that is, either all the operations are executed or none.</a:t>
            </a:r>
            <a:endParaRPr lang="en-US" sz="2800" dirty="0">
              <a:solidFill>
                <a:schemeClr val="tx1"/>
              </a:solidFill>
            </a:endParaRPr>
          </a:p>
        </p:txBody>
      </p:sp>
    </p:spTree>
    <p:extLst>
      <p:ext uri="{BB962C8B-B14F-4D97-AF65-F5344CB8AC3E}">
        <p14:creationId xmlns:p14="http://schemas.microsoft.com/office/powerpoint/2010/main" val="10324975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7.4 Recovery and Atomicity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dirty="0">
                <a:solidFill>
                  <a:srgbClr val="222222"/>
                </a:solidFill>
                <a:latin typeface="arial" panose="020B0604020202020204" pitchFamily="34" charset="0"/>
              </a:rPr>
              <a:t>When a DBMS recovers from a crash, it should maintain the following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should check the states of all the transactions, which were being executed.</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 transaction may be in the middle of some operation; the DBMS must ensure the atomicity of the transaction in this case.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should check whether the transaction can be completed now or it needs to be rolled back.</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No transactions would be allowed to leave the DBMS in an inconsistent state.</a:t>
            </a:r>
            <a:endParaRPr lang="en-US" sz="2800" dirty="0">
              <a:solidFill>
                <a:schemeClr val="tx1"/>
              </a:solidFill>
            </a:endParaRPr>
          </a:p>
        </p:txBody>
      </p:sp>
    </p:spTree>
    <p:extLst>
      <p:ext uri="{BB962C8B-B14F-4D97-AF65-F5344CB8AC3E}">
        <p14:creationId xmlns:p14="http://schemas.microsoft.com/office/powerpoint/2010/main" val="27745754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7.4 Recovery and Atomicity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dirty="0">
                <a:solidFill>
                  <a:srgbClr val="222222"/>
                </a:solidFill>
                <a:latin typeface="arial" panose="020B0604020202020204" pitchFamily="34" charset="0"/>
              </a:rPr>
              <a:t>There are two types of techniques, which can help a DBMS in recovering as well as maintaining the atomicity of a transaction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Maintaining the logs of each transaction, and writing them onto some stable storage before actually modifying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Maintaining shadow paging, where the changes are done on a volatile memory, and later, the actual database is updated.</a:t>
            </a:r>
            <a:endParaRPr lang="en-US" sz="2800" dirty="0">
              <a:solidFill>
                <a:schemeClr val="tx1"/>
              </a:solidFill>
            </a:endParaRPr>
          </a:p>
        </p:txBody>
      </p:sp>
    </p:spTree>
    <p:extLst>
      <p:ext uri="{BB962C8B-B14F-4D97-AF65-F5344CB8AC3E}">
        <p14:creationId xmlns:p14="http://schemas.microsoft.com/office/powerpoint/2010/main" val="6702100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Log is a sequence of records, which maintains the records of actions performed by a transaction.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important that the logs are written prior to the actual modification and stored on a stable storage media, which is failsafe.</a:t>
            </a:r>
          </a:p>
        </p:txBody>
      </p:sp>
    </p:spTree>
    <p:extLst>
      <p:ext uri="{BB962C8B-B14F-4D97-AF65-F5344CB8AC3E}">
        <p14:creationId xmlns:p14="http://schemas.microsoft.com/office/powerpoint/2010/main" val="2997403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dirty="0">
                <a:solidFill>
                  <a:srgbClr val="222222"/>
                </a:solidFill>
                <a:latin typeface="arial" panose="020B0604020202020204" pitchFamily="34" charset="0"/>
              </a:rPr>
              <a:t>Log-based recovery works as follows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log file is kept on a stable storage media.</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a transaction enters the system and starts execution, it writes a log about it.</a:t>
            </a:r>
          </a:p>
          <a:p>
            <a:pPr algn="just">
              <a:buClr>
                <a:schemeClr val="tx1"/>
              </a:buClr>
              <a:buSzPct val="71000"/>
            </a:pPr>
            <a:r>
              <a:rPr lang="en-US" sz="2800" dirty="0">
                <a:solidFill>
                  <a:srgbClr val="222222"/>
                </a:solidFill>
                <a:latin typeface="arial" panose="020B0604020202020204" pitchFamily="34" charset="0"/>
              </a:rPr>
              <a:t>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the transaction modifies an item X, it write logs as follows −</a:t>
            </a:r>
          </a:p>
          <a:p>
            <a:pPr algn="just">
              <a:buClr>
                <a:schemeClr val="tx1"/>
              </a:buClr>
              <a:buSzPct val="71000"/>
            </a:pPr>
            <a:r>
              <a:rPr lang="en-US" sz="2800" dirty="0">
                <a:solidFill>
                  <a:srgbClr val="222222"/>
                </a:solidFill>
                <a:latin typeface="arial" panose="020B0604020202020204" pitchFamily="34" charset="0"/>
              </a:rPr>
              <a:t>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X, </a:t>
            </a:r>
            <a:r>
              <a:rPr lang="en-US" sz="2800" dirty="0" err="1">
                <a:solidFill>
                  <a:srgbClr val="222222"/>
                </a:solidFill>
                <a:latin typeface="arial" panose="020B0604020202020204" pitchFamily="34" charset="0"/>
              </a:rPr>
              <a:t>V1</a:t>
            </a:r>
            <a:r>
              <a:rPr lang="en-US" sz="2800" dirty="0">
                <a:solidFill>
                  <a:srgbClr val="222222"/>
                </a:solidFill>
                <a:latin typeface="arial" panose="020B0604020202020204" pitchFamily="34" charset="0"/>
              </a:rPr>
              <a:t>, </a:t>
            </a:r>
            <a:r>
              <a:rPr lang="en-US" sz="2800" dirty="0" err="1">
                <a:solidFill>
                  <a:srgbClr val="222222"/>
                </a:solidFill>
                <a:latin typeface="arial" panose="020B0604020202020204" pitchFamily="34" charset="0"/>
              </a:rPr>
              <a:t>V2</a:t>
            </a:r>
            <a:r>
              <a:rPr lang="en-US" sz="2800" dirty="0">
                <a:solidFill>
                  <a:srgbClr val="222222"/>
                </a:solidFill>
                <a:latin typeface="arial" panose="020B0604020202020204" pitchFamily="34" charset="0"/>
              </a:rPr>
              <a:t>&gt;</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reads </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has changed the value of X, from </a:t>
            </a:r>
            <a:r>
              <a:rPr lang="en-US" sz="2800" dirty="0" err="1">
                <a:solidFill>
                  <a:srgbClr val="222222"/>
                </a:solidFill>
                <a:latin typeface="arial" panose="020B0604020202020204" pitchFamily="34" charset="0"/>
              </a:rPr>
              <a:t>V1</a:t>
            </a:r>
            <a:r>
              <a:rPr lang="en-US" sz="2800" dirty="0">
                <a:solidFill>
                  <a:srgbClr val="222222"/>
                </a:solidFill>
                <a:latin typeface="arial" panose="020B0604020202020204" pitchFamily="34" charset="0"/>
              </a:rPr>
              <a:t> to </a:t>
            </a:r>
            <a:r>
              <a:rPr lang="en-US" sz="2800" dirty="0" err="1">
                <a:solidFill>
                  <a:srgbClr val="222222"/>
                </a:solidFill>
                <a:latin typeface="arial" panose="020B0604020202020204" pitchFamily="34" charset="0"/>
              </a:rPr>
              <a:t>V2</a:t>
            </a:r>
            <a:r>
              <a:rPr lang="en-US" sz="2800" dirty="0">
                <a:solidFill>
                  <a:srgbClr val="222222"/>
                </a:solidFill>
                <a:latin typeface="arial" panose="020B0604020202020204" pitchFamily="34" charset="0"/>
              </a:rPr>
              <a:t>.</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the transaction finishes, it logs −</a:t>
            </a:r>
          </a:p>
          <a:p>
            <a:pPr algn="just">
              <a:buClr>
                <a:schemeClr val="tx1"/>
              </a:buClr>
              <a:buSzPct val="71000"/>
            </a:pPr>
            <a:r>
              <a:rPr lang="en-US" sz="2800" dirty="0">
                <a:solidFill>
                  <a:srgbClr val="222222"/>
                </a:solidFill>
                <a:latin typeface="arial" panose="020B0604020202020204" pitchFamily="34" charset="0"/>
              </a:rPr>
              <a:t>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commit&gt;</a:t>
            </a:r>
          </a:p>
        </p:txBody>
      </p:sp>
    </p:spTree>
    <p:extLst>
      <p:ext uri="{BB962C8B-B14F-4D97-AF65-F5344CB8AC3E}">
        <p14:creationId xmlns:p14="http://schemas.microsoft.com/office/powerpoint/2010/main" val="949312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 : Security attacks</a:t>
            </a: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Interruption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This is an </a:t>
            </a:r>
            <a:r>
              <a:rPr lang="en-US" sz="2600" b="1" dirty="0">
                <a:solidFill>
                  <a:schemeClr val="tx1"/>
                </a:solidFill>
                <a:latin typeface="Times New Roman" pitchFamily="18" charset="0"/>
                <a:cs typeface="Times New Roman" pitchFamily="18" charset="0"/>
              </a:rPr>
              <a:t>attack on availability</a:t>
            </a:r>
            <a:r>
              <a:rPr lang="en-US" sz="2600"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Cutting of a communication line or the disabling of the file management system.</a:t>
            </a:r>
          </a:p>
        </p:txBody>
      </p:sp>
      <p:pic>
        <p:nvPicPr>
          <p:cNvPr id="4" name="image4.png"/>
          <p:cNvPicPr/>
          <p:nvPr/>
        </p:nvPicPr>
        <p:blipFill>
          <a:blip r:embed="rId3" cstate="print"/>
          <a:stretch>
            <a:fillRect/>
          </a:stretch>
        </p:blipFill>
        <p:spPr>
          <a:xfrm>
            <a:off x="1820429" y="3717218"/>
            <a:ext cx="7863898" cy="1604327"/>
          </a:xfrm>
          <a:prstGeom prst="rect">
            <a:avLst/>
          </a:prstGeom>
        </p:spPr>
      </p:pic>
    </p:spTree>
    <p:extLst>
      <p:ext uri="{BB962C8B-B14F-4D97-AF65-F5344CB8AC3E}">
        <p14:creationId xmlns:p14="http://schemas.microsoft.com/office/powerpoint/2010/main" val="19238537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557892"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dirty="0">
                <a:solidFill>
                  <a:srgbClr val="222222"/>
                </a:solidFill>
                <a:latin typeface="arial" panose="020B0604020202020204" pitchFamily="34" charset="0"/>
              </a:rPr>
              <a:t>When the system is crashed, then the system consults the log to find which transactions need to be undone and which need to be redone.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the log contains the record &lt;</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Start&gt; and &lt;</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Commit&gt; or &lt;</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Commit&gt;, then the Transaction </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needs to be redone.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log contains record&lt;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 but does not contain the record either &lt;</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commit&gt; or &lt;</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abort&gt;, then the Transaction </a:t>
            </a:r>
            <a:r>
              <a:rPr lang="en-US" sz="2800" dirty="0" err="1">
                <a:solidFill>
                  <a:srgbClr val="222222"/>
                </a:solidFill>
                <a:latin typeface="arial" panose="020B0604020202020204" pitchFamily="34" charset="0"/>
              </a:rPr>
              <a:t>Ti</a:t>
            </a:r>
            <a:r>
              <a:rPr lang="en-US" sz="2800" dirty="0">
                <a:solidFill>
                  <a:srgbClr val="222222"/>
                </a:solidFill>
                <a:latin typeface="arial" panose="020B0604020202020204" pitchFamily="34" charset="0"/>
              </a:rPr>
              <a:t> needs to be undone.</a:t>
            </a:r>
          </a:p>
        </p:txBody>
      </p:sp>
    </p:spTree>
    <p:extLst>
      <p:ext uri="{BB962C8B-B14F-4D97-AF65-F5344CB8AC3E}">
        <p14:creationId xmlns:p14="http://schemas.microsoft.com/office/powerpoint/2010/main" val="2442060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dirty="0">
                <a:solidFill>
                  <a:srgbClr val="222222"/>
                </a:solidFill>
                <a:latin typeface="arial" panose="020B0604020202020204" pitchFamily="34" charset="0"/>
              </a:rPr>
              <a:t>The database can be modified using two approaches −</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Deferred database modification − </a:t>
            </a:r>
            <a:r>
              <a:rPr lang="en-US" sz="2800" dirty="0">
                <a:solidFill>
                  <a:srgbClr val="222222"/>
                </a:solidFill>
                <a:latin typeface="arial" panose="020B0604020202020204" pitchFamily="34" charset="0"/>
              </a:rPr>
              <a:t>All logs are written on to the stable storage and the database is updated when a transaction commits.</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Immediate database modification − </a:t>
            </a:r>
            <a:r>
              <a:rPr lang="en-US" sz="2800" dirty="0">
                <a:solidFill>
                  <a:srgbClr val="222222"/>
                </a:solidFill>
                <a:latin typeface="arial" panose="020B0604020202020204" pitchFamily="34" charset="0"/>
              </a:rPr>
              <a:t>Each log follows an actual database modification. That is, the database is modified immediately after every operation.</a:t>
            </a:r>
          </a:p>
        </p:txBody>
      </p:sp>
    </p:spTree>
    <p:extLst>
      <p:ext uri="{BB962C8B-B14F-4D97-AF65-F5344CB8AC3E}">
        <p14:creationId xmlns:p14="http://schemas.microsoft.com/office/powerpoint/2010/main" val="70622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Deferred database modification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also called NO-UNDO/REDO technique.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used for the recovery of the transaction failures which occur due to power, memory or OS failures.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Whenever any transaction is executed, the updates are not made immediately to the database.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Only new Values are stored in log.</a:t>
            </a:r>
          </a:p>
        </p:txBody>
      </p:sp>
    </p:spTree>
    <p:extLst>
      <p:ext uri="{BB962C8B-B14F-4D97-AF65-F5344CB8AC3E}">
        <p14:creationId xmlns:p14="http://schemas.microsoft.com/office/powerpoint/2010/main" val="42084191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fontScale="92500"/>
          </a:bodyPr>
          <a:lstStyle/>
          <a:p>
            <a:pPr algn="just">
              <a:buClr>
                <a:schemeClr val="tx1"/>
              </a:buClr>
              <a:buSzPct val="71000"/>
            </a:pPr>
            <a:r>
              <a:rPr lang="en-US" sz="2800" b="1" dirty="0">
                <a:solidFill>
                  <a:srgbClr val="222222"/>
                </a:solidFill>
                <a:latin typeface="arial" panose="020B0604020202020204" pitchFamily="34" charset="0"/>
              </a:rPr>
              <a:t>Deferred database modification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They are first recorded on the log file and then those changes are applied once commit is done.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is called “Re-doing” process. Once the rollback is done none of the changes are applied to the database and the changes in the log file are also discarded.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commit is done before crashing of the system, then after restarting of the system the changes that have been recorded in the log file are thus applied to the database. </a:t>
            </a:r>
          </a:p>
        </p:txBody>
      </p:sp>
    </p:spTree>
    <p:extLst>
      <p:ext uri="{BB962C8B-B14F-4D97-AF65-F5344CB8AC3E}">
        <p14:creationId xmlns:p14="http://schemas.microsoft.com/office/powerpoint/2010/main" val="40041509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598961"/>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Deferred database modification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4078" y="1758369"/>
            <a:ext cx="7458075" cy="2993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807487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8"/>
            <a:ext cx="8094254" cy="444414"/>
          </a:xfrm>
        </p:spPr>
        <p:txBody>
          <a:bodyPr>
            <a:normAutofit fontScale="92500" lnSpcReduction="20000"/>
          </a:bodyPr>
          <a:lstStyle/>
          <a:p>
            <a:pPr algn="just">
              <a:buClr>
                <a:schemeClr val="tx1"/>
              </a:buClr>
              <a:buSzPct val="71000"/>
            </a:pPr>
            <a:r>
              <a:rPr lang="en-US" sz="2800" b="1" dirty="0">
                <a:solidFill>
                  <a:srgbClr val="222222"/>
                </a:solidFill>
                <a:latin typeface="arial" panose="020B0604020202020204" pitchFamily="34" charset="0"/>
              </a:rPr>
              <a:t>Deferred database modification −Example</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7621" y="1596578"/>
            <a:ext cx="7981078" cy="49458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97712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rgbClr val="222222"/>
                </a:solidFill>
                <a:latin typeface="arial" panose="020B0604020202020204" pitchFamily="34" charset="0"/>
              </a:rPr>
              <a:t>Immediate database modification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also called UNDO/REDO technique.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used for the recovery of the transaction failures which occur due to power, memory or OS failures.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Whenever any transaction is executed, the updates are made directly to the database and the log file is also maintained which contains both old and new values.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Once commit is done, all the changes get stored permanently into the database and records in log file are thus discarded.</a:t>
            </a:r>
          </a:p>
        </p:txBody>
      </p:sp>
    </p:spTree>
    <p:extLst>
      <p:ext uri="{BB962C8B-B14F-4D97-AF65-F5344CB8AC3E}">
        <p14:creationId xmlns:p14="http://schemas.microsoft.com/office/powerpoint/2010/main" val="341714614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Immediate database modification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Once rollback is done the old values get restored in the database and all the changes made to the database are also discarded.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is called “Un-doing” process.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commit is done before crashing of the system, then after restarting of the system the changes are stored permanently in the database.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Old and new values are stored in log.</a:t>
            </a:r>
          </a:p>
        </p:txBody>
      </p:sp>
    </p:spTree>
    <p:extLst>
      <p:ext uri="{BB962C8B-B14F-4D97-AF65-F5344CB8AC3E}">
        <p14:creationId xmlns:p14="http://schemas.microsoft.com/office/powerpoint/2010/main" val="39441790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7.5 Recovery Algorithm using Log Based Recovery</a:t>
            </a:r>
          </a:p>
        </p:txBody>
      </p:sp>
      <p:sp>
        <p:nvSpPr>
          <p:cNvPr id="3" name="Subtitle 2"/>
          <p:cNvSpPr>
            <a:spLocks noGrp="1"/>
          </p:cNvSpPr>
          <p:nvPr>
            <p:ph type="subTitle" idx="1"/>
          </p:nvPr>
        </p:nvSpPr>
        <p:spPr>
          <a:xfrm>
            <a:off x="1281567" y="1139688"/>
            <a:ext cx="8094254" cy="470172"/>
          </a:xfrm>
        </p:spPr>
        <p:txBody>
          <a:bodyPr>
            <a:normAutofit fontScale="92500" lnSpcReduction="10000"/>
          </a:bodyPr>
          <a:lstStyle/>
          <a:p>
            <a:pPr algn="just">
              <a:buClr>
                <a:schemeClr val="tx1"/>
              </a:buClr>
              <a:buSzPct val="71000"/>
            </a:pPr>
            <a:r>
              <a:rPr lang="en-US" sz="2800" b="1" dirty="0">
                <a:solidFill>
                  <a:srgbClr val="222222"/>
                </a:solidFill>
                <a:latin typeface="arial" panose="020B0604020202020204" pitchFamily="34" charset="0"/>
              </a:rPr>
              <a:t>Immediate database modification −Example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3976" y="1591614"/>
            <a:ext cx="7609871" cy="4949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9334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Assignment</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r>
              <a:rPr lang="en-US" sz="2800">
                <a:solidFill>
                  <a:srgbClr val="222222"/>
                </a:solidFill>
                <a:latin typeface="arial" panose="020B0604020202020204" pitchFamily="34" charset="0"/>
              </a:rPr>
              <a:t>Difference </a:t>
            </a:r>
            <a:r>
              <a:rPr lang="en-US" sz="2800" dirty="0">
                <a:solidFill>
                  <a:srgbClr val="222222"/>
                </a:solidFill>
                <a:latin typeface="arial" panose="020B0604020202020204" pitchFamily="34" charset="0"/>
              </a:rPr>
              <a:t>between deferred update and immediate update</a:t>
            </a:r>
          </a:p>
        </p:txBody>
      </p:sp>
    </p:spTree>
    <p:extLst>
      <p:ext uri="{BB962C8B-B14F-4D97-AF65-F5344CB8AC3E}">
        <p14:creationId xmlns:p14="http://schemas.microsoft.com/office/powerpoint/2010/main" val="2141815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 : Security attacks</a:t>
            </a: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Interception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This is an </a:t>
            </a:r>
            <a:r>
              <a:rPr lang="en-US" sz="2600" b="1" dirty="0">
                <a:solidFill>
                  <a:schemeClr val="tx1"/>
                </a:solidFill>
                <a:latin typeface="Times New Roman" pitchFamily="18" charset="0"/>
                <a:cs typeface="Times New Roman" pitchFamily="18" charset="0"/>
              </a:rPr>
              <a:t>attack on confidentiality</a:t>
            </a:r>
            <a:r>
              <a:rPr lang="en-US" sz="2600"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Wiretapping to capture data in a network and unauthorized copying of files or programs.</a:t>
            </a:r>
          </a:p>
        </p:txBody>
      </p:sp>
      <p:pic>
        <p:nvPicPr>
          <p:cNvPr id="5" name="image3.png"/>
          <p:cNvPicPr/>
          <p:nvPr/>
        </p:nvPicPr>
        <p:blipFill>
          <a:blip r:embed="rId3" cstate="print"/>
          <a:stretch>
            <a:fillRect/>
          </a:stretch>
        </p:blipFill>
        <p:spPr>
          <a:xfrm>
            <a:off x="2022764" y="3532909"/>
            <a:ext cx="7620000" cy="2092035"/>
          </a:xfrm>
          <a:prstGeom prst="rect">
            <a:avLst/>
          </a:prstGeom>
        </p:spPr>
      </p:pic>
    </p:spTree>
    <p:extLst>
      <p:ext uri="{BB962C8B-B14F-4D97-AF65-F5344CB8AC3E}">
        <p14:creationId xmlns:p14="http://schemas.microsoft.com/office/powerpoint/2010/main" val="140922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7.6 Checkpoints</a:t>
            </a:r>
          </a:p>
        </p:txBody>
      </p:sp>
      <p:sp>
        <p:nvSpPr>
          <p:cNvPr id="3" name="Subtitle 2"/>
          <p:cNvSpPr>
            <a:spLocks noGrp="1"/>
          </p:cNvSpPr>
          <p:nvPr>
            <p:ph type="subTitle" idx="1"/>
          </p:nvPr>
        </p:nvSpPr>
        <p:spPr>
          <a:xfrm>
            <a:off x="1281567" y="1139687"/>
            <a:ext cx="8094254" cy="5424886"/>
          </a:xfrm>
        </p:spPr>
        <p:txBody>
          <a:bodyPr>
            <a:normAutofit fontScale="85000" lnSpcReduction="100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checkpoint is a type of mechanism where all the previous logs are removed from the system and permanently stored in the storage disk.</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checkpoint is like a bookmark. While the execution of the transaction, such checkpoints are marked, and the transaction is executed then using the steps of the transaction, the log files will be created.</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it reaches to the checkpoint, then the transaction will be updated into the database, and till that point, the entire log file will be removed from the file. Then the log file is updated with the new step of transaction till next checkpoint and so 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checkpoint is used to declare a point before which the DBMS was in the consistent state, and all transactions were committed.</a:t>
            </a:r>
          </a:p>
        </p:txBody>
      </p:sp>
    </p:spTree>
    <p:extLst>
      <p:ext uri="{BB962C8B-B14F-4D97-AF65-F5344CB8AC3E}">
        <p14:creationId xmlns:p14="http://schemas.microsoft.com/office/powerpoint/2010/main" val="41758189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7.6.1 Recovery using Checkpoints</a:t>
            </a:r>
          </a:p>
        </p:txBody>
      </p:sp>
      <p:pic>
        <p:nvPicPr>
          <p:cNvPr id="1026" name="Picture 2" descr="DBMS Check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125" y="1004925"/>
            <a:ext cx="6954909" cy="33487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119116" y="4482991"/>
            <a:ext cx="8570793" cy="1944122"/>
          </a:xfrm>
          <a:prstGeom prst="rect">
            <a:avLst/>
          </a:prstGeom>
        </p:spPr>
        <p:txBody>
          <a:bodyPr wrap="square">
            <a:spAutoFit/>
          </a:bodyPr>
          <a:lstStyle/>
          <a:p>
            <a:pPr marL="457200" lvl="0" indent="-457200" algn="just" defTabSz="457189">
              <a:spcBef>
                <a:spcPts val="1000"/>
              </a:spcBef>
              <a:buClr>
                <a:prstClr val="black"/>
              </a:buClr>
              <a:buSzPct val="71000"/>
              <a:buFont typeface="Wingdings" panose="05000000000000000000" pitchFamily="2" charset="2"/>
              <a:buChar char="v"/>
            </a:pPr>
            <a:r>
              <a:rPr lang="en-US" sz="2800" dirty="0">
                <a:solidFill>
                  <a:srgbClr val="222222"/>
                </a:solidFill>
                <a:latin typeface="arial" panose="020B0604020202020204" pitchFamily="34" charset="0"/>
              </a:rPr>
              <a:t>The recovery system reads log files from the end to start. It reads log files from </a:t>
            </a:r>
            <a:r>
              <a:rPr lang="en-US" sz="2800" dirty="0" err="1">
                <a:solidFill>
                  <a:srgbClr val="222222"/>
                </a:solidFill>
                <a:latin typeface="arial" panose="020B0604020202020204" pitchFamily="34" charset="0"/>
              </a:rPr>
              <a:t>T4</a:t>
            </a:r>
            <a:r>
              <a:rPr lang="en-US" sz="2800" dirty="0">
                <a:solidFill>
                  <a:srgbClr val="222222"/>
                </a:solidFill>
                <a:latin typeface="arial" panose="020B0604020202020204" pitchFamily="34" charset="0"/>
              </a:rPr>
              <a:t> to </a:t>
            </a:r>
            <a:r>
              <a:rPr lang="en-US" sz="2800" dirty="0" err="1">
                <a:solidFill>
                  <a:srgbClr val="222222"/>
                </a:solidFill>
                <a:latin typeface="arial" panose="020B0604020202020204" pitchFamily="34" charset="0"/>
              </a:rPr>
              <a:t>T1</a:t>
            </a:r>
            <a:r>
              <a:rPr lang="en-US" sz="2800" dirty="0">
                <a:solidFill>
                  <a:srgbClr val="222222"/>
                </a:solidFill>
                <a:latin typeface="arial" panose="020B0604020202020204" pitchFamily="34" charset="0"/>
              </a:rPr>
              <a:t>.</a:t>
            </a:r>
          </a:p>
          <a:p>
            <a:pPr marL="457200" lvl="0" indent="-457200" algn="just" defTabSz="457189">
              <a:spcBef>
                <a:spcPts val="1000"/>
              </a:spcBef>
              <a:buClr>
                <a:prstClr val="black"/>
              </a:buClr>
              <a:buSzPct val="71000"/>
              <a:buFont typeface="Wingdings" panose="05000000000000000000" pitchFamily="2" charset="2"/>
              <a:buChar char="v"/>
            </a:pPr>
            <a:r>
              <a:rPr lang="en-US" sz="2800" dirty="0">
                <a:solidFill>
                  <a:srgbClr val="222222"/>
                </a:solidFill>
                <a:latin typeface="arial" panose="020B0604020202020204" pitchFamily="34" charset="0"/>
              </a:rPr>
              <a:t>Recovery system maintains two lists, a redo-list, and an undo-list.</a:t>
            </a:r>
          </a:p>
        </p:txBody>
      </p:sp>
    </p:spTree>
    <p:extLst>
      <p:ext uri="{BB962C8B-B14F-4D97-AF65-F5344CB8AC3E}">
        <p14:creationId xmlns:p14="http://schemas.microsoft.com/office/powerpoint/2010/main" val="3659396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7.6.1 Recovery using Checkpoints</a:t>
            </a:r>
          </a:p>
        </p:txBody>
      </p:sp>
      <p:sp>
        <p:nvSpPr>
          <p:cNvPr id="4" name="Subtitle 2"/>
          <p:cNvSpPr>
            <a:spLocks noGrp="1"/>
          </p:cNvSpPr>
          <p:nvPr>
            <p:ph type="subTitle" idx="1"/>
          </p:nvPr>
        </p:nvSpPr>
        <p:spPr>
          <a:xfrm>
            <a:off x="1281567" y="1139687"/>
            <a:ext cx="8094254" cy="5424886"/>
          </a:xfrm>
        </p:spPr>
        <p:txBody>
          <a:bodyPr>
            <a:normAutofit lnSpcReduction="100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transaction is put into redo state if the recovery system sees a log with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 and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Commit&gt; or just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Commit&gt;. In the redo-list and their previous list, all the transactions are removed and then redone before saving their logs.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For example: In the log file, transaction </a:t>
            </a:r>
            <a:r>
              <a:rPr lang="en-US" sz="2800" dirty="0" err="1">
                <a:solidFill>
                  <a:srgbClr val="222222"/>
                </a:solidFill>
                <a:latin typeface="arial" panose="020B0604020202020204" pitchFamily="34" charset="0"/>
              </a:rPr>
              <a:t>T2</a:t>
            </a:r>
            <a:r>
              <a:rPr lang="en-US" sz="2800" dirty="0">
                <a:solidFill>
                  <a:srgbClr val="222222"/>
                </a:solidFill>
                <a:latin typeface="arial" panose="020B0604020202020204" pitchFamily="34" charset="0"/>
              </a:rPr>
              <a:t> and </a:t>
            </a:r>
            <a:r>
              <a:rPr lang="en-US" sz="2800" dirty="0" err="1">
                <a:solidFill>
                  <a:srgbClr val="222222"/>
                </a:solidFill>
                <a:latin typeface="arial" panose="020B0604020202020204" pitchFamily="34" charset="0"/>
              </a:rPr>
              <a:t>T3</a:t>
            </a:r>
            <a:r>
              <a:rPr lang="en-US" sz="2800" dirty="0">
                <a:solidFill>
                  <a:srgbClr val="222222"/>
                </a:solidFill>
                <a:latin typeface="arial" panose="020B0604020202020204" pitchFamily="34" charset="0"/>
              </a:rPr>
              <a:t> will have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 and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Commit&gt;. The </a:t>
            </a:r>
            <a:r>
              <a:rPr lang="en-US" sz="2800" dirty="0" err="1">
                <a:solidFill>
                  <a:srgbClr val="222222"/>
                </a:solidFill>
                <a:latin typeface="arial" panose="020B0604020202020204" pitchFamily="34" charset="0"/>
              </a:rPr>
              <a:t>T1</a:t>
            </a:r>
            <a:r>
              <a:rPr lang="en-US" sz="2800" dirty="0">
                <a:solidFill>
                  <a:srgbClr val="222222"/>
                </a:solidFill>
                <a:latin typeface="arial" panose="020B0604020202020204" pitchFamily="34" charset="0"/>
              </a:rPr>
              <a:t> transaction will have only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commit&gt; in the log file. That's why the transaction is committed after the checkpoint is crossed. Hence it puts </a:t>
            </a:r>
            <a:r>
              <a:rPr lang="en-US" sz="2800" dirty="0" err="1">
                <a:solidFill>
                  <a:srgbClr val="222222"/>
                </a:solidFill>
                <a:latin typeface="arial" panose="020B0604020202020204" pitchFamily="34" charset="0"/>
              </a:rPr>
              <a:t>T1</a:t>
            </a:r>
            <a:r>
              <a:rPr lang="en-US" sz="2800" dirty="0">
                <a:solidFill>
                  <a:srgbClr val="222222"/>
                </a:solidFill>
                <a:latin typeface="arial" panose="020B0604020202020204" pitchFamily="34" charset="0"/>
              </a:rPr>
              <a:t>, </a:t>
            </a:r>
            <a:r>
              <a:rPr lang="en-US" sz="2800" dirty="0" err="1">
                <a:solidFill>
                  <a:srgbClr val="222222"/>
                </a:solidFill>
                <a:latin typeface="arial" panose="020B0604020202020204" pitchFamily="34" charset="0"/>
              </a:rPr>
              <a:t>T2</a:t>
            </a:r>
            <a:r>
              <a:rPr lang="en-US" sz="2800" dirty="0">
                <a:solidFill>
                  <a:srgbClr val="222222"/>
                </a:solidFill>
                <a:latin typeface="arial" panose="020B0604020202020204" pitchFamily="34" charset="0"/>
              </a:rPr>
              <a:t> and </a:t>
            </a:r>
            <a:r>
              <a:rPr lang="en-US" sz="2800" dirty="0" err="1">
                <a:solidFill>
                  <a:srgbClr val="222222"/>
                </a:solidFill>
                <a:latin typeface="arial" panose="020B0604020202020204" pitchFamily="34" charset="0"/>
              </a:rPr>
              <a:t>T3</a:t>
            </a:r>
            <a:r>
              <a:rPr lang="en-US" sz="2800" dirty="0">
                <a:solidFill>
                  <a:srgbClr val="222222"/>
                </a:solidFill>
                <a:latin typeface="arial" panose="020B0604020202020204" pitchFamily="34" charset="0"/>
              </a:rPr>
              <a:t> transaction into redo list.</a:t>
            </a:r>
          </a:p>
        </p:txBody>
      </p:sp>
    </p:spTree>
    <p:extLst>
      <p:ext uri="{BB962C8B-B14F-4D97-AF65-F5344CB8AC3E}">
        <p14:creationId xmlns:p14="http://schemas.microsoft.com/office/powerpoint/2010/main" val="13311156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7.6.1 Recovery using Checkpoints</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transaction is put into undo state if the recovery system sees a log with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 but no commit or abort log found. In the undo-list, all the transactions are undone, and their logs are removed.</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For example: Transaction </a:t>
            </a:r>
            <a:r>
              <a:rPr lang="en-US" sz="2800" dirty="0" err="1">
                <a:solidFill>
                  <a:srgbClr val="222222"/>
                </a:solidFill>
                <a:latin typeface="arial" panose="020B0604020202020204" pitchFamily="34" charset="0"/>
              </a:rPr>
              <a:t>T4</a:t>
            </a:r>
            <a:r>
              <a:rPr lang="en-US" sz="2800" dirty="0">
                <a:solidFill>
                  <a:srgbClr val="222222"/>
                </a:solidFill>
                <a:latin typeface="arial" panose="020B0604020202020204" pitchFamily="34" charset="0"/>
              </a:rPr>
              <a:t> will have &lt;</a:t>
            </a:r>
            <a:r>
              <a:rPr lang="en-US" sz="2800" dirty="0" err="1">
                <a:solidFill>
                  <a:srgbClr val="222222"/>
                </a:solidFill>
                <a:latin typeface="arial" panose="020B0604020202020204" pitchFamily="34" charset="0"/>
              </a:rPr>
              <a:t>Tn</a:t>
            </a:r>
            <a:r>
              <a:rPr lang="en-US" sz="2800" dirty="0">
                <a:solidFill>
                  <a:srgbClr val="222222"/>
                </a:solidFill>
                <a:latin typeface="arial" panose="020B0604020202020204" pitchFamily="34" charset="0"/>
              </a:rPr>
              <a:t>, Start&gt;. So </a:t>
            </a:r>
            <a:r>
              <a:rPr lang="en-US" sz="2800" dirty="0" err="1">
                <a:solidFill>
                  <a:srgbClr val="222222"/>
                </a:solidFill>
                <a:latin typeface="arial" panose="020B0604020202020204" pitchFamily="34" charset="0"/>
              </a:rPr>
              <a:t>T4</a:t>
            </a:r>
            <a:r>
              <a:rPr lang="en-US" sz="2800" dirty="0">
                <a:solidFill>
                  <a:srgbClr val="222222"/>
                </a:solidFill>
                <a:latin typeface="arial" panose="020B0604020202020204" pitchFamily="34" charset="0"/>
              </a:rPr>
              <a:t> will be put into undo list since this transaction is not yet complete and failed amid.</a:t>
            </a:r>
          </a:p>
        </p:txBody>
      </p:sp>
    </p:spTree>
    <p:extLst>
      <p:ext uri="{BB962C8B-B14F-4D97-AF65-F5344CB8AC3E}">
        <p14:creationId xmlns:p14="http://schemas.microsoft.com/office/powerpoint/2010/main" val="1344494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Shadow Paging</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Shadow Paging is recovery technique that is used to recover database.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this recovery technique, database is considered as made up of fixed size of logical units of storage which are referred as pages.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pages are mapped into physical blocks of storage, with help of the page table which allow one entry for each logical page of database.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This method uses two page tables named current page table and shadow page table.</a:t>
            </a:r>
          </a:p>
        </p:txBody>
      </p:sp>
    </p:spTree>
    <p:extLst>
      <p:ext uri="{BB962C8B-B14F-4D97-AF65-F5344CB8AC3E}">
        <p14:creationId xmlns:p14="http://schemas.microsoft.com/office/powerpoint/2010/main" val="4747425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Shadow Paging</a:t>
            </a:r>
          </a:p>
        </p:txBody>
      </p:sp>
      <p:sp>
        <p:nvSpPr>
          <p:cNvPr id="4" name="Subtitle 2"/>
          <p:cNvSpPr>
            <a:spLocks noGrp="1"/>
          </p:cNvSpPr>
          <p:nvPr>
            <p:ph type="subTitle" idx="1"/>
          </p:nvPr>
        </p:nvSpPr>
        <p:spPr>
          <a:xfrm>
            <a:off x="1281567" y="1139687"/>
            <a:ext cx="8094254" cy="5424886"/>
          </a:xfrm>
        </p:spPr>
        <p:txBody>
          <a:bodyPr>
            <a:normAutofit fontScale="92500" lnSpcReduction="10000"/>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entries which are present in current page table are used to point to most recent database pages on disk.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Another table i.e., Shadow page table is used when the transaction starts which is copying current page table.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After this, shadow page table gets saved on disk and current page table is going to be used for transaction.</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 Entries present in current page table may be changed during execution but in shadow page table it never get changed.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After transaction, both tables become identical.</a:t>
            </a:r>
          </a:p>
        </p:txBody>
      </p:sp>
    </p:spTree>
    <p:extLst>
      <p:ext uri="{BB962C8B-B14F-4D97-AF65-F5344CB8AC3E}">
        <p14:creationId xmlns:p14="http://schemas.microsoft.com/office/powerpoint/2010/main" val="709020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7.7.1 Working of Shadow Paging</a:t>
            </a:r>
          </a:p>
        </p:txBody>
      </p:sp>
      <p:pic>
        <p:nvPicPr>
          <p:cNvPr id="2050"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059" y="1110561"/>
            <a:ext cx="8338783" cy="443042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60059" y="5841240"/>
            <a:ext cx="8215762" cy="369332"/>
          </a:xfrm>
          <a:prstGeom prst="rect">
            <a:avLst/>
          </a:prstGeom>
        </p:spPr>
        <p:txBody>
          <a:bodyPr wrap="square">
            <a:spAutoFit/>
          </a:bodyPr>
          <a:lstStyle/>
          <a:p>
            <a:r>
              <a:rPr lang="en-US" dirty="0">
                <a:solidFill>
                  <a:srgbClr val="40424E"/>
                </a:solidFill>
                <a:latin typeface="urw-din"/>
              </a:rPr>
              <a:t>This technique is also known as </a:t>
            </a:r>
            <a:r>
              <a:rPr lang="en-US" b="1" dirty="0">
                <a:solidFill>
                  <a:srgbClr val="40424E"/>
                </a:solidFill>
                <a:latin typeface="urw-din"/>
              </a:rPr>
              <a:t>Cut-of-Place updating.</a:t>
            </a:r>
            <a:endParaRPr lang="en-US" dirty="0"/>
          </a:p>
        </p:txBody>
      </p:sp>
    </p:spTree>
    <p:extLst>
      <p:ext uri="{BB962C8B-B14F-4D97-AF65-F5344CB8AC3E}">
        <p14:creationId xmlns:p14="http://schemas.microsoft.com/office/powerpoint/2010/main" val="39520440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7.7.1 Working of Shadow Paging</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All the read and write transactions are performed on the shadow copy of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When the transactions get completed, then the results will be updated to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any transaction fails during the execution it will not be updated in the database because read and write operations are firstly performed on the shadow copy of the database.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database is only updated when the transaction is successfully completed.</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7291795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7.7.2 Directories in Shadow Paging</a:t>
            </a:r>
          </a:p>
        </p:txBody>
      </p:sp>
      <p:sp>
        <p:nvSpPr>
          <p:cNvPr id="4" name="Subtitle 2"/>
          <p:cNvSpPr>
            <a:spLocks noGrp="1"/>
          </p:cNvSpPr>
          <p:nvPr>
            <p:ph type="subTitle" idx="1"/>
          </p:nvPr>
        </p:nvSpPr>
        <p:spPr>
          <a:xfrm>
            <a:off x="1281567" y="1139687"/>
            <a:ext cx="8094254" cy="5424886"/>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Current Directory or Current page table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At the start of the transaction, both the directories (current and shadow) are identical and the current directory of a database is updated when the transaction performs a write operation.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current directory is also called a current page table. The most recent pages of the database are stored in the current page table.</a:t>
            </a:r>
          </a:p>
          <a:p>
            <a:pPr algn="just">
              <a:buClr>
                <a:schemeClr val="tx1"/>
              </a:buClr>
              <a:buSzPct val="71000"/>
            </a:pPr>
            <a:r>
              <a:rPr lang="en-US" sz="2800" dirty="0">
                <a:solidFill>
                  <a:srgbClr val="222222"/>
                </a:solidFill>
                <a:latin typeface="arial" panose="020B0604020202020204" pitchFamily="34" charset="0"/>
              </a:rPr>
              <a:t>.</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2074718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7.7.2 Directories in Shadow Paging</a:t>
            </a:r>
          </a:p>
        </p:txBody>
      </p:sp>
      <p:sp>
        <p:nvSpPr>
          <p:cNvPr id="4" name="Subtitle 2"/>
          <p:cNvSpPr>
            <a:spLocks noGrp="1"/>
          </p:cNvSpPr>
          <p:nvPr>
            <p:ph type="subTitle" idx="1"/>
          </p:nvPr>
        </p:nvSpPr>
        <p:spPr>
          <a:xfrm>
            <a:off x="1281567" y="1139687"/>
            <a:ext cx="8094254" cy="5424886"/>
          </a:xfrm>
        </p:spPr>
        <p:txBody>
          <a:bodyPr>
            <a:normAutofit/>
          </a:bodyPr>
          <a:lstStyle/>
          <a:p>
            <a:pPr algn="just">
              <a:buClr>
                <a:schemeClr val="tx1"/>
              </a:buClr>
              <a:buSzPct val="71000"/>
            </a:pPr>
            <a:r>
              <a:rPr lang="en-US" sz="2800" b="1" dirty="0">
                <a:solidFill>
                  <a:srgbClr val="222222"/>
                </a:solidFill>
                <a:latin typeface="arial" panose="020B0604020202020204" pitchFamily="34" charset="0"/>
              </a:rPr>
              <a:t>Shadow Directory or Shadow page table</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this technique, a copy of a database is created that is called a shadow directory.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shadow directory is never changed during the execution of a transaction. It is also called the shadow page table.</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278587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 : Security attacks</a:t>
            </a: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Modification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This is an </a:t>
            </a:r>
            <a:r>
              <a:rPr lang="en-US" sz="2600" b="1" dirty="0">
                <a:solidFill>
                  <a:schemeClr val="tx1"/>
                </a:solidFill>
                <a:latin typeface="Times New Roman" pitchFamily="18" charset="0"/>
                <a:cs typeface="Times New Roman" pitchFamily="18" charset="0"/>
              </a:rPr>
              <a:t>attack on integrity</a:t>
            </a:r>
            <a:r>
              <a:rPr lang="en-US" sz="2600"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Changing values in a data or modifying the content of message being transmitted.</a:t>
            </a:r>
          </a:p>
        </p:txBody>
      </p:sp>
      <p:pic>
        <p:nvPicPr>
          <p:cNvPr id="5" name="image5.png"/>
          <p:cNvPicPr/>
          <p:nvPr/>
        </p:nvPicPr>
        <p:blipFill>
          <a:blip r:embed="rId3" cstate="print"/>
          <a:stretch>
            <a:fillRect/>
          </a:stretch>
        </p:blipFill>
        <p:spPr>
          <a:xfrm>
            <a:off x="1745673" y="3647150"/>
            <a:ext cx="7744691" cy="1451323"/>
          </a:xfrm>
          <a:prstGeom prst="rect">
            <a:avLst/>
          </a:prstGeom>
        </p:spPr>
      </p:pic>
    </p:spTree>
    <p:extLst>
      <p:ext uri="{BB962C8B-B14F-4D97-AF65-F5344CB8AC3E}">
        <p14:creationId xmlns:p14="http://schemas.microsoft.com/office/powerpoint/2010/main" val="14092219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Assignment</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r>
              <a:rPr lang="en-US" sz="2800" dirty="0">
                <a:solidFill>
                  <a:srgbClr val="222222"/>
                </a:solidFill>
                <a:latin typeface="arial" panose="020B0604020202020204" pitchFamily="34" charset="0"/>
              </a:rPr>
              <a:t>Advantages and Disadvantages of shadow paging</a:t>
            </a:r>
          </a:p>
        </p:txBody>
      </p:sp>
    </p:spTree>
    <p:extLst>
      <p:ext uri="{BB962C8B-B14F-4D97-AF65-F5344CB8AC3E}">
        <p14:creationId xmlns:p14="http://schemas.microsoft.com/office/powerpoint/2010/main" val="4504766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7.8 Data Backup / Recovery</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Database Backup is storage of data that means the copy of the data.</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is a safeguard against unexpected data loss and application errors.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It protects the database against data loss.</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If the original data is lost, then using the backup it can reconstructed.</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6471683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7.8.1 Methods of Backup</a:t>
            </a:r>
          </a:p>
        </p:txBody>
      </p:sp>
      <p:sp>
        <p:nvSpPr>
          <p:cNvPr id="4" name="Subtitle 2"/>
          <p:cNvSpPr>
            <a:spLocks noGrp="1"/>
          </p:cNvSpPr>
          <p:nvPr>
            <p:ph type="subTitle" idx="1"/>
          </p:nvPr>
        </p:nvSpPr>
        <p:spPr>
          <a:xfrm>
            <a:off x="1281567" y="1139687"/>
            <a:ext cx="8094254" cy="5424886"/>
          </a:xfrm>
        </p:spPr>
        <p:txBody>
          <a:bodyPr>
            <a:normAutofit fontScale="92500" lnSpcReduction="10000"/>
          </a:bodyPr>
          <a:lstStyle/>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Full Backup </a:t>
            </a:r>
            <a:r>
              <a:rPr lang="en-US" sz="2800" dirty="0">
                <a:solidFill>
                  <a:srgbClr val="222222"/>
                </a:solidFill>
                <a:latin typeface="arial" panose="020B0604020202020204" pitchFamily="34" charset="0"/>
              </a:rPr>
              <a:t>-  This method takes a lot of time as the full copy of the database is made including the data and the transaction records.</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Transaction Log </a:t>
            </a:r>
            <a:r>
              <a:rPr lang="en-US" sz="2800" dirty="0">
                <a:solidFill>
                  <a:srgbClr val="222222"/>
                </a:solidFill>
                <a:latin typeface="arial" panose="020B0604020202020204" pitchFamily="34" charset="0"/>
              </a:rPr>
              <a:t>-  Only the transaction logs are saved as the backup in this method. To keep the backup file as small as possible, the previous transaction log details are deleted once a new backup record is made.</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Differential Backup </a:t>
            </a:r>
            <a:r>
              <a:rPr lang="en-US" sz="2800" dirty="0">
                <a:solidFill>
                  <a:srgbClr val="222222"/>
                </a:solidFill>
                <a:latin typeface="arial" panose="020B0604020202020204" pitchFamily="34" charset="0"/>
              </a:rPr>
              <a:t>-  This is similar to full backup in that it stores both the data and the transaction records. However only that information is saved in the backup that has changed since the last full backup. Because of this, differential backup leads to smaller files.</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7498467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7.8.2 Database Recovery</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Log based recovery </a:t>
            </a:r>
            <a:r>
              <a:rPr lang="en-US" sz="2800" dirty="0">
                <a:solidFill>
                  <a:srgbClr val="222222"/>
                </a:solidFill>
                <a:latin typeface="arial" panose="020B0604020202020204" pitchFamily="34" charset="0"/>
              </a:rPr>
              <a:t>-  In log based recovery, logs of all database transactions are stored in a secure area so that in case of a system failure, the database can recover the data. </a:t>
            </a:r>
          </a:p>
          <a:p>
            <a:pPr algn="just">
              <a:buClr>
                <a:schemeClr val="tx1"/>
              </a:buClr>
              <a:buSzPct val="71000"/>
            </a:pPr>
            <a:endParaRPr lang="en-US" sz="2800" dirty="0">
              <a:solidFill>
                <a:srgbClr val="222222"/>
              </a:solidFill>
              <a:latin typeface="arial" panose="020B0604020202020204" pitchFamily="34" charset="0"/>
            </a:endParaRP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Shadow paging </a:t>
            </a:r>
            <a:r>
              <a:rPr lang="en-US" sz="2800" dirty="0">
                <a:solidFill>
                  <a:srgbClr val="222222"/>
                </a:solidFill>
                <a:latin typeface="arial" panose="020B0604020202020204" pitchFamily="34" charset="0"/>
              </a:rPr>
              <a:t>-  In shadow paging, after the transaction is completed its data is automatically stored for safekeeping. </a:t>
            </a:r>
            <a:endParaRPr lang="en-US" sz="2600" dirty="0">
              <a:solidFill>
                <a:srgbClr val="222222"/>
              </a:solidFill>
              <a:latin typeface="arial" panose="020B0604020202020204" pitchFamily="34" charset="0"/>
            </a:endParaRPr>
          </a:p>
        </p:txBody>
      </p:sp>
    </p:spTree>
    <p:extLst>
      <p:ext uri="{BB962C8B-B14F-4D97-AF65-F5344CB8AC3E}">
        <p14:creationId xmlns:p14="http://schemas.microsoft.com/office/powerpoint/2010/main" val="41972690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Remote Backup System</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Remote backup provides a sense of security in case the primary location where the database is located gets destroyed.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Remote backup can be offline or real-time or online.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In case it is offline, it is maintained manually.</a:t>
            </a:r>
          </a:p>
          <a:p>
            <a:pPr algn="just">
              <a:buClr>
                <a:schemeClr val="tx1"/>
              </a:buClr>
              <a:buSzPct val="71000"/>
            </a:pPr>
            <a:r>
              <a:rPr lang="en-US" sz="2800" dirty="0">
                <a:solidFill>
                  <a:srgbClr val="222222"/>
                </a:solidFill>
                <a:latin typeface="arial" panose="020B0604020202020204" pitchFamily="34" charset="0"/>
              </a:rPr>
              <a:t> </a:t>
            </a:r>
          </a:p>
        </p:txBody>
      </p:sp>
    </p:spTree>
    <p:extLst>
      <p:ext uri="{BB962C8B-B14F-4D97-AF65-F5344CB8AC3E}">
        <p14:creationId xmlns:p14="http://schemas.microsoft.com/office/powerpoint/2010/main" val="37101044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Remote Backup System</a:t>
            </a:r>
          </a:p>
        </p:txBody>
      </p:sp>
      <p:pic>
        <p:nvPicPr>
          <p:cNvPr id="1026" name="Picture 2" descr="https://1.bp.blogspot.com/-4AMaQLuvyE8/Xr-RnCtyKWI/AAAAAAAAAp0/ko__h1K6ntMPGevCvydV8UBFMyoa9LwAACLcBGAsYHQ/s1600/remote-backup-system-in-dbms.web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031" y="1517449"/>
            <a:ext cx="7143750" cy="3750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79831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Remote Backup System</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We can achieve high availability by performing transaction processing at one site, called the primary site, and having a remote backup site where all the data from the primary site are replicated.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remote backup site is sometimes also called the secondary site.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remote site must be kept synchronized with the primary site, as updates are performed at the primary.</a:t>
            </a:r>
          </a:p>
        </p:txBody>
      </p:sp>
    </p:spTree>
    <p:extLst>
      <p:ext uri="{BB962C8B-B14F-4D97-AF65-F5344CB8AC3E}">
        <p14:creationId xmlns:p14="http://schemas.microsoft.com/office/powerpoint/2010/main" val="26034731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Remote Backup System</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We achieve synchronization by sending all log records from primary site to the remote backup site. </a:t>
            </a:r>
          </a:p>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The remote backup site must be physically separated from the primary.</a:t>
            </a:r>
          </a:p>
          <a:p>
            <a:pPr marL="457200" indent="-457200" algn="just">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for example, </a:t>
            </a:r>
            <a:r>
              <a:rPr lang="en-US" sz="2800" dirty="0">
                <a:solidFill>
                  <a:srgbClr val="222222"/>
                </a:solidFill>
                <a:latin typeface="arial" panose="020B0604020202020204" pitchFamily="34" charset="0"/>
              </a:rPr>
              <a:t>we can locate it in a different state—so that a disaster at the primary does not damage the remote backup site.</a:t>
            </a:r>
          </a:p>
        </p:txBody>
      </p:sp>
    </p:spTree>
    <p:extLst>
      <p:ext uri="{BB962C8B-B14F-4D97-AF65-F5344CB8AC3E}">
        <p14:creationId xmlns:p14="http://schemas.microsoft.com/office/powerpoint/2010/main" val="3216984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7.7 Remote Backup System</a:t>
            </a:r>
          </a:p>
        </p:txBody>
      </p:sp>
      <p:sp>
        <p:nvSpPr>
          <p:cNvPr id="4" name="Subtitle 2"/>
          <p:cNvSpPr>
            <a:spLocks noGrp="1"/>
          </p:cNvSpPr>
          <p:nvPr>
            <p:ph type="subTitle" idx="1"/>
          </p:nvPr>
        </p:nvSpPr>
        <p:spPr>
          <a:xfrm>
            <a:off x="1281567" y="1139687"/>
            <a:ext cx="8094254" cy="5424886"/>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Availability is greatly increased over a single-site system, since the system can recover even if all data at the primary site are lost. The performance of a remote backup system is better than the performance of a distributed system with two-phase commit.</a:t>
            </a:r>
          </a:p>
        </p:txBody>
      </p:sp>
    </p:spTree>
    <p:extLst>
      <p:ext uri="{BB962C8B-B14F-4D97-AF65-F5344CB8AC3E}">
        <p14:creationId xmlns:p14="http://schemas.microsoft.com/office/powerpoint/2010/main" val="7978628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Assignment</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endParaRPr lang="en-US" sz="2800" dirty="0">
              <a:solidFill>
                <a:srgbClr val="222222"/>
              </a:solidFill>
              <a:latin typeface="arial" panose="020B0604020202020204" pitchFamily="34" charset="0"/>
            </a:endParaRPr>
          </a:p>
          <a:p>
            <a:pPr algn="just">
              <a:buClr>
                <a:schemeClr val="tx1"/>
              </a:buClr>
              <a:buSzPct val="71000"/>
            </a:pPr>
            <a:r>
              <a:rPr lang="en-US" sz="2800" dirty="0">
                <a:solidFill>
                  <a:srgbClr val="222222"/>
                </a:solidFill>
                <a:latin typeface="arial" panose="020B0604020202020204" pitchFamily="34" charset="0"/>
              </a:rPr>
              <a:t>Advantages and Disadvantages of Remote </a:t>
            </a:r>
            <a:r>
              <a:rPr lang="en-US" sz="2800">
                <a:solidFill>
                  <a:srgbClr val="222222"/>
                </a:solidFill>
                <a:latin typeface="arial" panose="020B0604020202020204" pitchFamily="34" charset="0"/>
              </a:rPr>
              <a:t>Backup System</a:t>
            </a: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9302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7.1 Database Security : Security attacks</a:t>
            </a: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Fabrication</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This is an </a:t>
            </a:r>
            <a:r>
              <a:rPr lang="en-US" sz="2600" b="1" dirty="0">
                <a:solidFill>
                  <a:schemeClr val="tx1"/>
                </a:solidFill>
                <a:latin typeface="Times New Roman" pitchFamily="18" charset="0"/>
                <a:cs typeface="Times New Roman" pitchFamily="18" charset="0"/>
              </a:rPr>
              <a:t>attack on authenticity</a:t>
            </a:r>
            <a:r>
              <a:rPr lang="en-US" sz="2600"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Insertion of fake messages in a network.</a:t>
            </a:r>
          </a:p>
          <a:p>
            <a:pPr marL="914389" lvl="1" indent="-457200" algn="just">
              <a:buClr>
                <a:schemeClr val="tx1"/>
              </a:buClr>
              <a:buSzPct val="71000"/>
              <a:buFont typeface="Wingdings" panose="05000000000000000000" pitchFamily="2" charset="2"/>
              <a:buChar char="v"/>
            </a:pPr>
            <a:endParaRPr lang="en-US" sz="2600" dirty="0">
              <a:solidFill>
                <a:schemeClr val="tx1"/>
              </a:solidFill>
              <a:latin typeface="Times New Roman" pitchFamily="18" charset="0"/>
              <a:cs typeface="Times New Roman" pitchFamily="18" charset="0"/>
            </a:endParaRPr>
          </a:p>
        </p:txBody>
      </p:sp>
      <p:pic>
        <p:nvPicPr>
          <p:cNvPr id="5" name="image6.png"/>
          <p:cNvPicPr/>
          <p:nvPr/>
        </p:nvPicPr>
        <p:blipFill>
          <a:blip r:embed="rId3" cstate="print"/>
          <a:stretch>
            <a:fillRect/>
          </a:stretch>
        </p:blipFill>
        <p:spPr>
          <a:xfrm>
            <a:off x="1676400" y="3072765"/>
            <a:ext cx="7966363" cy="2330508"/>
          </a:xfrm>
          <a:prstGeom prst="rect">
            <a:avLst/>
          </a:prstGeom>
        </p:spPr>
      </p:pic>
    </p:spTree>
    <p:extLst>
      <p:ext uri="{BB962C8B-B14F-4D97-AF65-F5344CB8AC3E}">
        <p14:creationId xmlns:p14="http://schemas.microsoft.com/office/powerpoint/2010/main" val="140922196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8956" y="2644170"/>
            <a:ext cx="8507895" cy="1569660"/>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This is the end of the lecture!</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I hope you enjoyed it.</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Thank You</a:t>
            </a:r>
            <a:endParaRPr lang="en-US" sz="3200" b="0" cap="none" spc="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endParaRPr>
          </a:p>
        </p:txBody>
      </p:sp>
    </p:spTree>
    <p:extLst>
      <p:ext uri="{BB962C8B-B14F-4D97-AF65-F5344CB8AC3E}">
        <p14:creationId xmlns:p14="http://schemas.microsoft.com/office/powerpoint/2010/main" val="3930731771"/>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3307</TotalTime>
  <Words>5846</Words>
  <Application>Microsoft Office PowerPoint</Application>
  <PresentationFormat>Widescreen</PresentationFormat>
  <Paragraphs>513</Paragraphs>
  <Slides>90</Slides>
  <Notes>88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90</vt:i4>
      </vt:variant>
    </vt:vector>
  </HeadingPairs>
  <TitlesOfParts>
    <vt:vector size="100" baseType="lpstr">
      <vt:lpstr>arial</vt:lpstr>
      <vt:lpstr>arial</vt:lpstr>
      <vt:lpstr>Calibri</vt:lpstr>
      <vt:lpstr>Eras Medium ITC</vt:lpstr>
      <vt:lpstr>Times New Roman</vt:lpstr>
      <vt:lpstr>Trebuchet MS</vt:lpstr>
      <vt:lpstr>urw-din</vt:lpstr>
      <vt:lpstr>Wingdings</vt:lpstr>
      <vt:lpstr>Wingdings 3</vt:lpstr>
      <vt:lpstr>Facet</vt:lpstr>
      <vt:lpstr>Chapter 7 Security and Crash Recovery</vt:lpstr>
      <vt:lpstr>Security</vt:lpstr>
      <vt:lpstr>Security </vt:lpstr>
      <vt:lpstr>7.1 Database Security</vt:lpstr>
      <vt:lpstr>7.1 Database Security</vt:lpstr>
      <vt:lpstr>7.1 Database Security : Security attacks</vt:lpstr>
      <vt:lpstr>7.1 Database Security : Security attacks</vt:lpstr>
      <vt:lpstr>7.1 Database Security : Security attacks</vt:lpstr>
      <vt:lpstr>7.1 Database Security : Security attacks</vt:lpstr>
      <vt:lpstr>7.2 Need of Database Security</vt:lpstr>
      <vt:lpstr>7.2 Need of Database Security</vt:lpstr>
      <vt:lpstr>7.2 Need of Database Security</vt:lpstr>
      <vt:lpstr>7.2 Need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7.3 Control Methods of Database Security</vt:lpstr>
      <vt:lpstr>Database Security</vt:lpstr>
      <vt:lpstr>Crash Recovery</vt:lpstr>
      <vt:lpstr>Crash Recovery</vt:lpstr>
      <vt:lpstr>7.1 Crash Recovery</vt:lpstr>
      <vt:lpstr>7.2 Failure classification</vt:lpstr>
      <vt:lpstr>7.2 Failure classification</vt:lpstr>
      <vt:lpstr>7.2 Failure classification</vt:lpstr>
      <vt:lpstr>7.3 Storage Structure</vt:lpstr>
      <vt:lpstr>7.3 Storage Structure</vt:lpstr>
      <vt:lpstr>7.3 Storage Structure</vt:lpstr>
      <vt:lpstr>7.4 Recovery and Atomicity</vt:lpstr>
      <vt:lpstr>7.4 Recovery and Atomicity</vt:lpstr>
      <vt:lpstr>7.4 Recovery and Atomicity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7.5 Recovery Algorithm using Log Based Recovery</vt:lpstr>
      <vt:lpstr>Assignment</vt:lpstr>
      <vt:lpstr>7.6 Checkpoints</vt:lpstr>
      <vt:lpstr>7.6.1 Recovery using Checkpoints</vt:lpstr>
      <vt:lpstr>7.6.1 Recovery using Checkpoints</vt:lpstr>
      <vt:lpstr>7.6.1 Recovery using Checkpoints</vt:lpstr>
      <vt:lpstr>7.7 Shadow Paging</vt:lpstr>
      <vt:lpstr>7.7 Shadow Paging</vt:lpstr>
      <vt:lpstr>7.7.1 Working of Shadow Paging</vt:lpstr>
      <vt:lpstr>7.7.1 Working of Shadow Paging</vt:lpstr>
      <vt:lpstr>7.7.2 Directories in Shadow Paging</vt:lpstr>
      <vt:lpstr>7.7.2 Directories in Shadow Paging</vt:lpstr>
      <vt:lpstr>Assignment</vt:lpstr>
      <vt:lpstr>7.8 Data Backup / Recovery</vt:lpstr>
      <vt:lpstr>7.8.1 Methods of Backup</vt:lpstr>
      <vt:lpstr>7.8.2 Database Recovery</vt:lpstr>
      <vt:lpstr>7.7 Remote Backup System</vt:lpstr>
      <vt:lpstr>7.7 Remote Backup System</vt:lpstr>
      <vt:lpstr>7.7 Remote Backup System</vt:lpstr>
      <vt:lpstr>7.7 Remote Backup System</vt:lpstr>
      <vt:lpstr>7.7 Remote Backup System</vt:lpstr>
      <vt:lpstr>Assignment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Ravi Khadka</cp:lastModifiedBy>
  <cp:revision>793</cp:revision>
  <dcterms:created xsi:type="dcterms:W3CDTF">2017-09-13T07:21:00Z</dcterms:created>
  <dcterms:modified xsi:type="dcterms:W3CDTF">2025-06-22T14:32:13Z</dcterms:modified>
</cp:coreProperties>
</file>