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3.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8"/>
  </p:notesMasterIdLst>
  <p:sldIdLst>
    <p:sldId id="257" r:id="rId2"/>
    <p:sldId id="256" r:id="rId3"/>
    <p:sldId id="258" r:id="rId4"/>
    <p:sldId id="269" r:id="rId5"/>
    <p:sldId id="364" r:id="rId6"/>
    <p:sldId id="363" r:id="rId7"/>
    <p:sldId id="280" r:id="rId8"/>
    <p:sldId id="272" r:id="rId9"/>
    <p:sldId id="275" r:id="rId10"/>
    <p:sldId id="270" r:id="rId11"/>
    <p:sldId id="278" r:id="rId12"/>
    <p:sldId id="277" r:id="rId13"/>
    <p:sldId id="271" r:id="rId14"/>
    <p:sldId id="365" r:id="rId15"/>
    <p:sldId id="259" r:id="rId16"/>
    <p:sldId id="366" r:id="rId17"/>
    <p:sldId id="273" r:id="rId18"/>
    <p:sldId id="367" r:id="rId19"/>
    <p:sldId id="368" r:id="rId20"/>
    <p:sldId id="260" r:id="rId21"/>
    <p:sldId id="281" r:id="rId22"/>
    <p:sldId id="362" r:id="rId23"/>
    <p:sldId id="261" r:id="rId24"/>
    <p:sldId id="282" r:id="rId25"/>
    <p:sldId id="321" r:id="rId26"/>
    <p:sldId id="313" r:id="rId27"/>
    <p:sldId id="314" r:id="rId28"/>
    <p:sldId id="283" r:id="rId29"/>
    <p:sldId id="284" r:id="rId30"/>
    <p:sldId id="285" r:id="rId31"/>
    <p:sldId id="349" r:id="rId32"/>
    <p:sldId id="369" r:id="rId33"/>
    <p:sldId id="315" r:id="rId34"/>
    <p:sldId id="316" r:id="rId35"/>
    <p:sldId id="350" r:id="rId36"/>
    <p:sldId id="370" r:id="rId37"/>
    <p:sldId id="317" r:id="rId38"/>
    <p:sldId id="351" r:id="rId39"/>
    <p:sldId id="318" r:id="rId40"/>
    <p:sldId id="382" r:id="rId41"/>
    <p:sldId id="319" r:id="rId42"/>
    <p:sldId id="353" r:id="rId43"/>
    <p:sldId id="354" r:id="rId44"/>
    <p:sldId id="352" r:id="rId45"/>
    <p:sldId id="371" r:id="rId46"/>
    <p:sldId id="320" r:id="rId47"/>
    <p:sldId id="322" r:id="rId48"/>
    <p:sldId id="323" r:id="rId49"/>
    <p:sldId id="324" r:id="rId50"/>
    <p:sldId id="372" r:id="rId51"/>
    <p:sldId id="325" r:id="rId52"/>
    <p:sldId id="355" r:id="rId53"/>
    <p:sldId id="326" r:id="rId54"/>
    <p:sldId id="356" r:id="rId55"/>
    <p:sldId id="383" r:id="rId56"/>
    <p:sldId id="286" r:id="rId57"/>
    <p:sldId id="287" r:id="rId58"/>
    <p:sldId id="262" r:id="rId59"/>
    <p:sldId id="268" r:id="rId60"/>
    <p:sldId id="288" r:id="rId61"/>
    <p:sldId id="384" r:id="rId62"/>
    <p:sldId id="289" r:id="rId63"/>
    <p:sldId id="385" r:id="rId64"/>
    <p:sldId id="299" r:id="rId65"/>
    <p:sldId id="357" r:id="rId66"/>
    <p:sldId id="290" r:id="rId67"/>
    <p:sldId id="292" r:id="rId68"/>
    <p:sldId id="293" r:id="rId69"/>
    <p:sldId id="294" r:id="rId70"/>
    <p:sldId id="295" r:id="rId71"/>
    <p:sldId id="296" r:id="rId72"/>
    <p:sldId id="358" r:id="rId73"/>
    <p:sldId id="291" r:id="rId74"/>
    <p:sldId id="297" r:id="rId75"/>
    <p:sldId id="298" r:id="rId76"/>
    <p:sldId id="305" r:id="rId77"/>
    <p:sldId id="306" r:id="rId78"/>
    <p:sldId id="380" r:id="rId79"/>
    <p:sldId id="381" r:id="rId80"/>
    <p:sldId id="373" r:id="rId81"/>
    <p:sldId id="359" r:id="rId82"/>
    <p:sldId id="360" r:id="rId83"/>
    <p:sldId id="264" r:id="rId84"/>
    <p:sldId id="311" r:id="rId85"/>
    <p:sldId id="312" r:id="rId86"/>
    <p:sldId id="300" r:id="rId87"/>
    <p:sldId id="301" r:id="rId88"/>
    <p:sldId id="302" r:id="rId89"/>
    <p:sldId id="303" r:id="rId90"/>
    <p:sldId id="304" r:id="rId91"/>
    <p:sldId id="265" r:id="rId92"/>
    <p:sldId id="309" r:id="rId93"/>
    <p:sldId id="307" r:id="rId94"/>
    <p:sldId id="308" r:id="rId95"/>
    <p:sldId id="361" r:id="rId96"/>
    <p:sldId id="386" r:id="rId97"/>
    <p:sldId id="375" r:id="rId98"/>
    <p:sldId id="376" r:id="rId99"/>
    <p:sldId id="310" r:id="rId100"/>
    <p:sldId id="331" r:id="rId101"/>
    <p:sldId id="332" r:id="rId102"/>
    <p:sldId id="334" r:id="rId103"/>
    <p:sldId id="374" r:id="rId104"/>
    <p:sldId id="333" r:id="rId105"/>
    <p:sldId id="335" r:id="rId106"/>
    <p:sldId id="336" r:id="rId107"/>
    <p:sldId id="337" r:id="rId108"/>
    <p:sldId id="338" r:id="rId109"/>
    <p:sldId id="340" r:id="rId110"/>
    <p:sldId id="339" r:id="rId111"/>
    <p:sldId id="267" r:id="rId112"/>
    <p:sldId id="327" r:id="rId113"/>
    <p:sldId id="328" r:id="rId114"/>
    <p:sldId id="329" r:id="rId115"/>
    <p:sldId id="330" r:id="rId116"/>
    <p:sldId id="342" r:id="rId117"/>
    <p:sldId id="387" r:id="rId118"/>
    <p:sldId id="377" r:id="rId119"/>
    <p:sldId id="343" r:id="rId120"/>
    <p:sldId id="345" r:id="rId121"/>
    <p:sldId id="346" r:id="rId122"/>
    <p:sldId id="344" r:id="rId123"/>
    <p:sldId id="347" r:id="rId124"/>
    <p:sldId id="379" r:id="rId125"/>
    <p:sldId id="378" r:id="rId126"/>
    <p:sldId id="348" r:id="rId1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4689" autoAdjust="0"/>
  </p:normalViewPr>
  <p:slideViewPr>
    <p:cSldViewPr>
      <p:cViewPr varScale="1">
        <p:scale>
          <a:sx n="69" d="100"/>
          <a:sy n="69" d="100"/>
        </p:scale>
        <p:origin x="141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54"/>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Number of Students in</a:t>
            </a:r>
            <a:r>
              <a:rPr lang="en-US" baseline="0"/>
              <a:t> different </a:t>
            </a:r>
            <a:r>
              <a:rPr lang="en-US"/>
              <a:t>class  </a:t>
            </a:r>
          </a:p>
        </c:rich>
      </c:tx>
      <c:overlay val="0"/>
    </c:title>
    <c:autoTitleDeleted val="0"/>
    <c:plotArea>
      <c:layout/>
      <c:barChart>
        <c:barDir val="col"/>
        <c:grouping val="clustered"/>
        <c:varyColors val="0"/>
        <c:ser>
          <c:idx val="0"/>
          <c:order val="0"/>
          <c:tx>
            <c:strRef>
              <c:f>Sheet1!$B$1</c:f>
              <c:strCache>
                <c:ptCount val="1"/>
                <c:pt idx="0">
                  <c:v>Number of male </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Sheet1!$A$3:$A$8</c:f>
              <c:strCache>
                <c:ptCount val="5"/>
                <c:pt idx="0">
                  <c:v>A</c:v>
                </c:pt>
                <c:pt idx="1">
                  <c:v>B</c:v>
                </c:pt>
                <c:pt idx="2">
                  <c:v>C</c:v>
                </c:pt>
                <c:pt idx="3">
                  <c:v>D</c:v>
                </c:pt>
                <c:pt idx="4">
                  <c:v>E</c:v>
                </c:pt>
              </c:strCache>
            </c:strRef>
          </c:cat>
          <c:val>
            <c:numRef>
              <c:f>Sheet1!$B$3:$B$7</c:f>
              <c:numCache>
                <c:formatCode>General</c:formatCode>
                <c:ptCount val="5"/>
                <c:pt idx="0">
                  <c:v>1</c:v>
                </c:pt>
                <c:pt idx="1">
                  <c:v>2</c:v>
                </c:pt>
                <c:pt idx="2">
                  <c:v>3</c:v>
                </c:pt>
                <c:pt idx="3">
                  <c:v>4</c:v>
                </c:pt>
                <c:pt idx="4">
                  <c:v>5</c:v>
                </c:pt>
              </c:numCache>
            </c:numRef>
          </c:val>
          <c:extLst>
            <c:ext xmlns:c16="http://schemas.microsoft.com/office/drawing/2014/chart" uri="{C3380CC4-5D6E-409C-BE32-E72D297353CC}">
              <c16:uniqueId val="{00000000-6BDB-438B-8D4C-E11E29E3A4D9}"/>
            </c:ext>
          </c:extLst>
        </c:ser>
        <c:dLbls>
          <c:showLegendKey val="0"/>
          <c:showVal val="0"/>
          <c:showCatName val="0"/>
          <c:showSerName val="0"/>
          <c:showPercent val="0"/>
          <c:showBubbleSize val="0"/>
        </c:dLbls>
        <c:gapWidth val="150"/>
        <c:axId val="234779776"/>
        <c:axId val="234781696"/>
      </c:barChart>
      <c:catAx>
        <c:axId val="234779776"/>
        <c:scaling>
          <c:orientation val="minMax"/>
        </c:scaling>
        <c:delete val="0"/>
        <c:axPos val="b"/>
        <c:title>
          <c:tx>
            <c:rich>
              <a:bodyPr/>
              <a:lstStyle/>
              <a:p>
                <a:pPr>
                  <a:defRPr/>
                </a:pPr>
                <a:r>
                  <a:rPr lang="en-US"/>
                  <a:t>Students class</a:t>
                </a:r>
              </a:p>
            </c:rich>
          </c:tx>
          <c:overlay val="0"/>
        </c:title>
        <c:numFmt formatCode="General" sourceLinked="0"/>
        <c:majorTickMark val="out"/>
        <c:minorTickMark val="none"/>
        <c:tickLblPos val="nextTo"/>
        <c:crossAx val="234781696"/>
        <c:crosses val="autoZero"/>
        <c:auto val="1"/>
        <c:lblAlgn val="ctr"/>
        <c:lblOffset val="100"/>
        <c:noMultiLvlLbl val="0"/>
      </c:catAx>
      <c:valAx>
        <c:axId val="234781696"/>
        <c:scaling>
          <c:orientation val="minMax"/>
        </c:scaling>
        <c:delete val="0"/>
        <c:axPos val="l"/>
        <c:title>
          <c:tx>
            <c:rich>
              <a:bodyPr rot="-5400000" vert="horz"/>
              <a:lstStyle/>
              <a:p>
                <a:pPr>
                  <a:defRPr/>
                </a:pPr>
                <a:r>
                  <a:rPr lang="en-US"/>
                  <a:t>Number of students</a:t>
                </a:r>
              </a:p>
            </c:rich>
          </c:tx>
          <c:overlay val="0"/>
        </c:title>
        <c:numFmt formatCode="General" sourceLinked="1"/>
        <c:majorTickMark val="out"/>
        <c:minorTickMark val="none"/>
        <c:tickLblPos val="nextTo"/>
        <c:crossAx val="234779776"/>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Number of female students</a:t>
            </a:r>
          </a:p>
        </c:rich>
      </c:tx>
      <c:overlay val="0"/>
    </c:title>
    <c:autoTitleDeleted val="0"/>
    <c:plotArea>
      <c:layout/>
      <c:lineChart>
        <c:grouping val="standard"/>
        <c:varyColors val="0"/>
        <c:ser>
          <c:idx val="1"/>
          <c:order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Sheet1!$C$2:$C$8</c:f>
              <c:numCache>
                <c:formatCode>General</c:formatCode>
                <c:ptCount val="7"/>
                <c:pt idx="0">
                  <c:v>0</c:v>
                </c:pt>
                <c:pt idx="1">
                  <c:v>12</c:v>
                </c:pt>
                <c:pt idx="2">
                  <c:v>18</c:v>
                </c:pt>
                <c:pt idx="3">
                  <c:v>10</c:v>
                </c:pt>
                <c:pt idx="4">
                  <c:v>6</c:v>
                </c:pt>
                <c:pt idx="5">
                  <c:v>4</c:v>
                </c:pt>
                <c:pt idx="6">
                  <c:v>0</c:v>
                </c:pt>
              </c:numCache>
            </c:numRef>
          </c:val>
          <c:smooth val="0"/>
          <c:extLst>
            <c:ext xmlns:c16="http://schemas.microsoft.com/office/drawing/2014/chart" uri="{C3380CC4-5D6E-409C-BE32-E72D297353CC}">
              <c16:uniqueId val="{00000000-04BE-4450-B63A-250BA9D365EC}"/>
            </c:ext>
          </c:extLst>
        </c:ser>
        <c:dLbls>
          <c:showLegendKey val="0"/>
          <c:showVal val="0"/>
          <c:showCatName val="0"/>
          <c:showSerName val="0"/>
          <c:showPercent val="0"/>
          <c:showBubbleSize val="0"/>
        </c:dLbls>
        <c:marker val="1"/>
        <c:smooth val="0"/>
        <c:axId val="234889984"/>
        <c:axId val="234891904"/>
      </c:lineChart>
      <c:catAx>
        <c:axId val="234889984"/>
        <c:scaling>
          <c:orientation val="minMax"/>
        </c:scaling>
        <c:delete val="0"/>
        <c:axPos val="b"/>
        <c:title>
          <c:tx>
            <c:rich>
              <a:bodyPr/>
              <a:lstStyle/>
              <a:p>
                <a:pPr>
                  <a:defRPr/>
                </a:pPr>
                <a:r>
                  <a:rPr lang="en-US"/>
                  <a:t>Class</a:t>
                </a:r>
              </a:p>
            </c:rich>
          </c:tx>
          <c:overlay val="0"/>
        </c:title>
        <c:majorTickMark val="out"/>
        <c:minorTickMark val="none"/>
        <c:tickLblPos val="nextTo"/>
        <c:crossAx val="234891904"/>
        <c:crosses val="autoZero"/>
        <c:auto val="1"/>
        <c:lblAlgn val="ctr"/>
        <c:lblOffset val="100"/>
        <c:noMultiLvlLbl val="0"/>
      </c:catAx>
      <c:valAx>
        <c:axId val="234891904"/>
        <c:scaling>
          <c:orientation val="minMax"/>
        </c:scaling>
        <c:delete val="0"/>
        <c:axPos val="l"/>
        <c:majorGridlines/>
        <c:title>
          <c:tx>
            <c:rich>
              <a:bodyPr rot="-5400000" vert="horz"/>
              <a:lstStyle/>
              <a:p>
                <a:pPr>
                  <a:defRPr/>
                </a:pPr>
                <a:r>
                  <a:rPr lang="en-US"/>
                  <a:t>Number of female students</a:t>
                </a:r>
              </a:p>
            </c:rich>
          </c:tx>
          <c:overlay val="0"/>
        </c:title>
        <c:numFmt formatCode="General" sourceLinked="1"/>
        <c:majorTickMark val="out"/>
        <c:minorTickMark val="none"/>
        <c:tickLblPos val="nextTo"/>
        <c:crossAx val="234889984"/>
        <c:crosses val="autoZero"/>
        <c:crossBetween val="between"/>
      </c:valAx>
    </c:plotArea>
    <c:legend>
      <c:legendPos val="r"/>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Ogive class interval</a:t>
            </a:r>
          </a:p>
        </c:rich>
      </c:tx>
      <c:overlay val="0"/>
    </c:title>
    <c:autoTitleDeleted val="0"/>
    <c:plotArea>
      <c:layout/>
      <c:lineChart>
        <c:grouping val="standard"/>
        <c:varyColors val="0"/>
        <c:ser>
          <c:idx val="0"/>
          <c:order val="0"/>
          <c:val>
            <c:numRef>
              <c:f>Sheet3!$B$2:$B$8</c:f>
              <c:numCache>
                <c:formatCode>General</c:formatCode>
                <c:ptCount val="7"/>
                <c:pt idx="0">
                  <c:v>40</c:v>
                </c:pt>
                <c:pt idx="1">
                  <c:v>36</c:v>
                </c:pt>
                <c:pt idx="2">
                  <c:v>29</c:v>
                </c:pt>
                <c:pt idx="3">
                  <c:v>23</c:v>
                </c:pt>
                <c:pt idx="4">
                  <c:v>15</c:v>
                </c:pt>
                <c:pt idx="5">
                  <c:v>4</c:v>
                </c:pt>
                <c:pt idx="6">
                  <c:v>0</c:v>
                </c:pt>
              </c:numCache>
            </c:numRef>
          </c:val>
          <c:smooth val="0"/>
          <c:extLst>
            <c:ext xmlns:c16="http://schemas.microsoft.com/office/drawing/2014/chart" uri="{C3380CC4-5D6E-409C-BE32-E72D297353CC}">
              <c16:uniqueId val="{00000000-6885-4B27-B149-4BA12EABB487}"/>
            </c:ext>
          </c:extLst>
        </c:ser>
        <c:dLbls>
          <c:showLegendKey val="0"/>
          <c:showVal val="0"/>
          <c:showCatName val="0"/>
          <c:showSerName val="0"/>
          <c:showPercent val="0"/>
          <c:showBubbleSize val="0"/>
        </c:dLbls>
        <c:marker val="1"/>
        <c:smooth val="0"/>
        <c:axId val="234942464"/>
        <c:axId val="234944384"/>
      </c:lineChart>
      <c:catAx>
        <c:axId val="234942464"/>
        <c:scaling>
          <c:orientation val="minMax"/>
        </c:scaling>
        <c:delete val="0"/>
        <c:axPos val="b"/>
        <c:title>
          <c:tx>
            <c:rich>
              <a:bodyPr/>
              <a:lstStyle/>
              <a:p>
                <a:pPr>
                  <a:defRPr/>
                </a:pPr>
                <a:r>
                  <a:rPr lang="en-US"/>
                  <a:t>More than class</a:t>
                </a:r>
              </a:p>
            </c:rich>
          </c:tx>
          <c:overlay val="0"/>
        </c:title>
        <c:majorTickMark val="out"/>
        <c:minorTickMark val="none"/>
        <c:tickLblPos val="nextTo"/>
        <c:crossAx val="234944384"/>
        <c:crosses val="autoZero"/>
        <c:auto val="1"/>
        <c:lblAlgn val="ctr"/>
        <c:lblOffset val="100"/>
        <c:noMultiLvlLbl val="0"/>
      </c:catAx>
      <c:valAx>
        <c:axId val="234944384"/>
        <c:scaling>
          <c:orientation val="minMax"/>
        </c:scaling>
        <c:delete val="0"/>
        <c:axPos val="l"/>
        <c:majorGridlines/>
        <c:title>
          <c:tx>
            <c:rich>
              <a:bodyPr rot="-5400000" vert="horz"/>
              <a:lstStyle/>
              <a:p>
                <a:pPr>
                  <a:defRPr/>
                </a:pPr>
                <a:r>
                  <a:rPr lang="en-US"/>
                  <a:t>Frequency</a:t>
                </a:r>
              </a:p>
            </c:rich>
          </c:tx>
          <c:overlay val="0"/>
        </c:title>
        <c:numFmt formatCode="General" sourceLinked="1"/>
        <c:majorTickMark val="out"/>
        <c:minorTickMark val="none"/>
        <c:tickLblPos val="nextTo"/>
        <c:crossAx val="234942464"/>
        <c:crosses val="autoZero"/>
        <c:crossBetween val="between"/>
      </c:valAx>
    </c:plotArea>
    <c:legend>
      <c:legendPos val="r"/>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Wet land area </a:t>
            </a:r>
          </a:p>
        </c:rich>
      </c:tx>
      <c:overlay val="0"/>
    </c:title>
    <c:autoTitleDeleted val="0"/>
    <c:plotArea>
      <c:layout/>
      <c:barChart>
        <c:barDir val="col"/>
        <c:grouping val="clustered"/>
        <c:varyColors val="0"/>
        <c:ser>
          <c:idx val="0"/>
          <c:order val="0"/>
          <c:invertIfNegative val="0"/>
          <c:cat>
            <c:strRef>
              <c:f>Sheet4!$A$2:$A$4</c:f>
              <c:strCache>
                <c:ptCount val="3"/>
                <c:pt idx="0">
                  <c:v>River</c:v>
                </c:pt>
                <c:pt idx="1">
                  <c:v>Paddy fields</c:v>
                </c:pt>
                <c:pt idx="2">
                  <c:v>Others </c:v>
                </c:pt>
              </c:strCache>
            </c:strRef>
          </c:cat>
          <c:val>
            <c:numRef>
              <c:f>Sheet4!$B$2:$B$4</c:f>
              <c:numCache>
                <c:formatCode>General</c:formatCode>
                <c:ptCount val="3"/>
              </c:numCache>
            </c:numRef>
          </c:val>
          <c:extLst>
            <c:ext xmlns:c16="http://schemas.microsoft.com/office/drawing/2014/chart" uri="{C3380CC4-5D6E-409C-BE32-E72D297353CC}">
              <c16:uniqueId val="{00000000-BEF6-4B51-AD53-0FE1E966E47B}"/>
            </c:ext>
          </c:extLst>
        </c:ser>
        <c:ser>
          <c:idx val="1"/>
          <c:order val="1"/>
          <c:invertIfNegative val="0"/>
          <c:dPt>
            <c:idx val="0"/>
            <c:invertIfNegative val="0"/>
            <c:bubble3D val="0"/>
            <c:spPr>
              <a:solidFill>
                <a:srgbClr val="FFC000"/>
              </a:solidFill>
              <a:ln>
                <a:solidFill>
                  <a:srgbClr val="FF0000"/>
                </a:solidFill>
              </a:ln>
            </c:spPr>
            <c:extLst>
              <c:ext xmlns:c16="http://schemas.microsoft.com/office/drawing/2014/chart" uri="{C3380CC4-5D6E-409C-BE32-E72D297353CC}">
                <c16:uniqueId val="{00000002-BEF6-4B51-AD53-0FE1E966E47B}"/>
              </c:ext>
            </c:extLst>
          </c:dPt>
          <c:dPt>
            <c:idx val="1"/>
            <c:invertIfNegative val="0"/>
            <c:bubble3D val="0"/>
            <c:spPr>
              <a:ln>
                <a:solidFill>
                  <a:srgbClr val="92D050"/>
                </a:solidFill>
              </a:ln>
            </c:spPr>
            <c:extLst>
              <c:ext xmlns:c16="http://schemas.microsoft.com/office/drawing/2014/chart" uri="{C3380CC4-5D6E-409C-BE32-E72D297353CC}">
                <c16:uniqueId val="{00000004-BEF6-4B51-AD53-0FE1E966E47B}"/>
              </c:ext>
            </c:extLst>
          </c:dPt>
          <c:dPt>
            <c:idx val="2"/>
            <c:invertIfNegative val="0"/>
            <c:bubble3D val="0"/>
            <c:spPr>
              <a:solidFill>
                <a:srgbClr val="7030A0"/>
              </a:solidFill>
            </c:spPr>
            <c:extLst>
              <c:ext xmlns:c16="http://schemas.microsoft.com/office/drawing/2014/chart" uri="{C3380CC4-5D6E-409C-BE32-E72D297353CC}">
                <c16:uniqueId val="{00000006-BEF6-4B51-AD53-0FE1E966E47B}"/>
              </c:ext>
            </c:extLst>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Sheet4!$A$2:$A$4</c:f>
              <c:strCache>
                <c:ptCount val="3"/>
                <c:pt idx="0">
                  <c:v>River</c:v>
                </c:pt>
                <c:pt idx="1">
                  <c:v>Paddy fields</c:v>
                </c:pt>
                <c:pt idx="2">
                  <c:v>Others </c:v>
                </c:pt>
              </c:strCache>
            </c:strRef>
          </c:cat>
          <c:val>
            <c:numRef>
              <c:f>Sheet4!$C$2:$C$4</c:f>
              <c:numCache>
                <c:formatCode>General</c:formatCode>
                <c:ptCount val="3"/>
                <c:pt idx="0">
                  <c:v>395000</c:v>
                </c:pt>
                <c:pt idx="1">
                  <c:v>325000</c:v>
                </c:pt>
                <c:pt idx="2">
                  <c:v>11563</c:v>
                </c:pt>
              </c:numCache>
            </c:numRef>
          </c:val>
          <c:extLst>
            <c:ext xmlns:c16="http://schemas.microsoft.com/office/drawing/2014/chart" uri="{C3380CC4-5D6E-409C-BE32-E72D297353CC}">
              <c16:uniqueId val="{00000007-BEF6-4B51-AD53-0FE1E966E47B}"/>
            </c:ext>
          </c:extLst>
        </c:ser>
        <c:dLbls>
          <c:showLegendKey val="0"/>
          <c:showVal val="0"/>
          <c:showCatName val="0"/>
          <c:showSerName val="0"/>
          <c:showPercent val="0"/>
          <c:showBubbleSize val="0"/>
        </c:dLbls>
        <c:gapWidth val="150"/>
        <c:axId val="234973056"/>
        <c:axId val="234975232"/>
      </c:barChart>
      <c:catAx>
        <c:axId val="234973056"/>
        <c:scaling>
          <c:orientation val="minMax"/>
        </c:scaling>
        <c:delete val="0"/>
        <c:axPos val="b"/>
        <c:title>
          <c:tx>
            <c:rich>
              <a:bodyPr/>
              <a:lstStyle/>
              <a:p>
                <a:pPr>
                  <a:defRPr/>
                </a:pPr>
                <a:r>
                  <a:rPr lang="en-US"/>
                  <a:t>Wet land types </a:t>
                </a:r>
              </a:p>
            </c:rich>
          </c:tx>
          <c:overlay val="0"/>
        </c:title>
        <c:numFmt formatCode="General" sourceLinked="0"/>
        <c:majorTickMark val="out"/>
        <c:minorTickMark val="none"/>
        <c:tickLblPos val="nextTo"/>
        <c:crossAx val="234975232"/>
        <c:crosses val="autoZero"/>
        <c:auto val="1"/>
        <c:lblAlgn val="ctr"/>
        <c:lblOffset val="100"/>
        <c:noMultiLvlLbl val="0"/>
      </c:catAx>
      <c:valAx>
        <c:axId val="234975232"/>
        <c:scaling>
          <c:orientation val="minMax"/>
        </c:scaling>
        <c:delete val="0"/>
        <c:axPos val="l"/>
        <c:majorGridlines/>
        <c:title>
          <c:tx>
            <c:rich>
              <a:bodyPr rot="-5400000" vert="horz"/>
              <a:lstStyle/>
              <a:p>
                <a:pPr>
                  <a:defRPr/>
                </a:pPr>
                <a:r>
                  <a:rPr lang="en-US"/>
                  <a:t>Area ha</a:t>
                </a:r>
              </a:p>
            </c:rich>
          </c:tx>
          <c:overlay val="0"/>
        </c:title>
        <c:numFmt formatCode="General" sourceLinked="1"/>
        <c:majorTickMark val="out"/>
        <c:minorTickMark val="none"/>
        <c:tickLblPos val="nextTo"/>
        <c:crossAx val="234973056"/>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0</c:v>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Sheet5!$A$2:$D$2</c:f>
              <c:strCache>
                <c:ptCount val="4"/>
                <c:pt idx="1">
                  <c:v>Dug well</c:v>
                </c:pt>
                <c:pt idx="2">
                  <c:v>Shallow well </c:v>
                </c:pt>
                <c:pt idx="3">
                  <c:v>Deep well</c:v>
                </c:pt>
              </c:strCache>
            </c:strRef>
          </c:cat>
          <c:val>
            <c:numRef>
              <c:f>Sheet5!$A$3:$D$3</c:f>
              <c:numCache>
                <c:formatCode>General</c:formatCode>
                <c:ptCount val="4"/>
                <c:pt idx="0">
                  <c:v>0</c:v>
                </c:pt>
                <c:pt idx="1">
                  <c:v>0</c:v>
                </c:pt>
                <c:pt idx="2">
                  <c:v>60</c:v>
                </c:pt>
                <c:pt idx="3">
                  <c:v>80</c:v>
                </c:pt>
              </c:numCache>
            </c:numRef>
          </c:val>
          <c:extLst>
            <c:ext xmlns:c16="http://schemas.microsoft.com/office/drawing/2014/chart" uri="{C3380CC4-5D6E-409C-BE32-E72D297353CC}">
              <c16:uniqueId val="{00000000-B6EF-48B1-8B6A-050553B983CD}"/>
            </c:ext>
          </c:extLst>
        </c:ser>
        <c:ser>
          <c:idx val="1"/>
          <c:order val="1"/>
          <c:tx>
            <c:v>1-100</c:v>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Sheet5!$A$2:$D$2</c:f>
              <c:strCache>
                <c:ptCount val="4"/>
                <c:pt idx="1">
                  <c:v>Dug well</c:v>
                </c:pt>
                <c:pt idx="2">
                  <c:v>Shallow well </c:v>
                </c:pt>
                <c:pt idx="3">
                  <c:v>Deep well</c:v>
                </c:pt>
              </c:strCache>
            </c:strRef>
          </c:cat>
          <c:val>
            <c:numRef>
              <c:f>Sheet5!$A$4:$D$4</c:f>
              <c:numCache>
                <c:formatCode>General</c:formatCode>
                <c:ptCount val="4"/>
                <c:pt idx="0">
                  <c:v>0</c:v>
                </c:pt>
                <c:pt idx="1">
                  <c:v>40</c:v>
                </c:pt>
                <c:pt idx="2">
                  <c:v>30</c:v>
                </c:pt>
                <c:pt idx="3">
                  <c:v>15</c:v>
                </c:pt>
              </c:numCache>
            </c:numRef>
          </c:val>
          <c:extLst>
            <c:ext xmlns:c16="http://schemas.microsoft.com/office/drawing/2014/chart" uri="{C3380CC4-5D6E-409C-BE32-E72D297353CC}">
              <c16:uniqueId val="{00000001-B6EF-48B1-8B6A-050553B983CD}"/>
            </c:ext>
          </c:extLst>
        </c:ser>
        <c:ser>
          <c:idx val="2"/>
          <c:order val="2"/>
          <c:tx>
            <c:v>101-1000</c:v>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Sheet5!$A$2:$D$2</c:f>
              <c:strCache>
                <c:ptCount val="4"/>
                <c:pt idx="1">
                  <c:v>Dug well</c:v>
                </c:pt>
                <c:pt idx="2">
                  <c:v>Shallow well </c:v>
                </c:pt>
                <c:pt idx="3">
                  <c:v>Deep well</c:v>
                </c:pt>
              </c:strCache>
            </c:strRef>
          </c:cat>
          <c:val>
            <c:numRef>
              <c:f>Sheet5!$A$5:$D$5</c:f>
              <c:numCache>
                <c:formatCode>General</c:formatCode>
                <c:ptCount val="4"/>
                <c:pt idx="0">
                  <c:v>0</c:v>
                </c:pt>
                <c:pt idx="1">
                  <c:v>30</c:v>
                </c:pt>
                <c:pt idx="2">
                  <c:v>5</c:v>
                </c:pt>
                <c:pt idx="3">
                  <c:v>5</c:v>
                </c:pt>
              </c:numCache>
            </c:numRef>
          </c:val>
          <c:extLst>
            <c:ext xmlns:c16="http://schemas.microsoft.com/office/drawing/2014/chart" uri="{C3380CC4-5D6E-409C-BE32-E72D297353CC}">
              <c16:uniqueId val="{00000002-B6EF-48B1-8B6A-050553B983CD}"/>
            </c:ext>
          </c:extLst>
        </c:ser>
        <c:ser>
          <c:idx val="3"/>
          <c:order val="3"/>
          <c:tx>
            <c:v>&gt;1000</c:v>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Sheet5!$A$2:$D$2</c:f>
              <c:strCache>
                <c:ptCount val="4"/>
                <c:pt idx="1">
                  <c:v>Dug well</c:v>
                </c:pt>
                <c:pt idx="2">
                  <c:v>Shallow well </c:v>
                </c:pt>
                <c:pt idx="3">
                  <c:v>Deep well</c:v>
                </c:pt>
              </c:strCache>
            </c:strRef>
          </c:cat>
          <c:val>
            <c:numRef>
              <c:f>Sheet5!$A$6:$D$6</c:f>
              <c:numCache>
                <c:formatCode>General</c:formatCode>
                <c:ptCount val="4"/>
                <c:pt idx="0">
                  <c:v>0</c:v>
                </c:pt>
                <c:pt idx="1">
                  <c:v>30</c:v>
                </c:pt>
                <c:pt idx="2">
                  <c:v>5</c:v>
                </c:pt>
                <c:pt idx="3">
                  <c:v>0</c:v>
                </c:pt>
              </c:numCache>
            </c:numRef>
          </c:val>
          <c:extLst>
            <c:ext xmlns:c16="http://schemas.microsoft.com/office/drawing/2014/chart" uri="{C3380CC4-5D6E-409C-BE32-E72D297353CC}">
              <c16:uniqueId val="{00000003-B6EF-48B1-8B6A-050553B983CD}"/>
            </c:ext>
          </c:extLst>
        </c:ser>
        <c:dLbls>
          <c:showLegendKey val="0"/>
          <c:showVal val="0"/>
          <c:showCatName val="0"/>
          <c:showSerName val="0"/>
          <c:showPercent val="0"/>
          <c:showBubbleSize val="0"/>
        </c:dLbls>
        <c:gapWidth val="150"/>
        <c:axId val="235043840"/>
        <c:axId val="235050112"/>
      </c:barChart>
      <c:catAx>
        <c:axId val="235043840"/>
        <c:scaling>
          <c:orientation val="minMax"/>
        </c:scaling>
        <c:delete val="0"/>
        <c:axPos val="b"/>
        <c:title>
          <c:tx>
            <c:rich>
              <a:bodyPr/>
              <a:lstStyle/>
              <a:p>
                <a:pPr>
                  <a:defRPr/>
                </a:pPr>
                <a:r>
                  <a:rPr lang="en-US"/>
                  <a:t>Types of sources</a:t>
                </a:r>
              </a:p>
            </c:rich>
          </c:tx>
          <c:overlay val="0"/>
        </c:title>
        <c:numFmt formatCode="General" sourceLinked="0"/>
        <c:majorTickMark val="out"/>
        <c:minorTickMark val="none"/>
        <c:tickLblPos val="nextTo"/>
        <c:crossAx val="235050112"/>
        <c:crosses val="autoZero"/>
        <c:auto val="1"/>
        <c:lblAlgn val="ctr"/>
        <c:lblOffset val="100"/>
        <c:noMultiLvlLbl val="0"/>
      </c:catAx>
      <c:valAx>
        <c:axId val="235050112"/>
        <c:scaling>
          <c:orientation val="minMax"/>
        </c:scaling>
        <c:delete val="0"/>
        <c:axPos val="l"/>
        <c:majorGridlines/>
        <c:title>
          <c:tx>
            <c:rich>
              <a:bodyPr rot="-5400000" vert="horz"/>
              <a:lstStyle/>
              <a:p>
                <a:pPr>
                  <a:defRPr/>
                </a:pPr>
                <a:r>
                  <a:rPr lang="en-US"/>
                  <a:t>Fecal collection (N)</a:t>
                </a:r>
              </a:p>
            </c:rich>
          </c:tx>
          <c:overlay val="0"/>
        </c:title>
        <c:numFmt formatCode="General" sourceLinked="1"/>
        <c:majorTickMark val="out"/>
        <c:minorTickMark val="none"/>
        <c:tickLblPos val="nextTo"/>
        <c:crossAx val="235043840"/>
        <c:crosses val="autoZero"/>
        <c:crossBetween val="between"/>
      </c:valAx>
    </c:plotArea>
    <c:legend>
      <c:legendPos val="r"/>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Use of Fuel types </a:t>
            </a:r>
          </a:p>
          <a:p>
            <a:pPr>
              <a:defRPr/>
            </a:pPr>
            <a:endParaRPr lang="en-US"/>
          </a:p>
        </c:rich>
      </c:tx>
      <c:overlay val="0"/>
    </c:title>
    <c:autoTitleDeleted val="0"/>
    <c:plotArea>
      <c:layout/>
      <c:pieChart>
        <c:varyColors val="1"/>
        <c:ser>
          <c:idx val="0"/>
          <c:order val="0"/>
          <c:tx>
            <c:strRef>
              <c:f>Sheet6!$B$7</c:f>
              <c:strCache>
                <c:ptCount val="1"/>
                <c:pt idx="0">
                  <c:v>Angle</c:v>
                </c:pt>
              </c:strCache>
            </c:strRef>
          </c:tx>
          <c:dLbls>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extLst>
          </c:dLbls>
          <c:cat>
            <c:strRef>
              <c:f>Sheet6!$A$8:$A$10</c:f>
              <c:strCache>
                <c:ptCount val="3"/>
                <c:pt idx="0">
                  <c:v>Electricity</c:v>
                </c:pt>
                <c:pt idx="1">
                  <c:v>Kerosene</c:v>
                </c:pt>
                <c:pt idx="2">
                  <c:v>Others</c:v>
                </c:pt>
              </c:strCache>
            </c:strRef>
          </c:cat>
          <c:val>
            <c:numRef>
              <c:f>Sheet6!$B$8:$B$10</c:f>
              <c:numCache>
                <c:formatCode>0</c:formatCode>
                <c:ptCount val="3"/>
                <c:pt idx="0">
                  <c:v>143.56713426853705</c:v>
                </c:pt>
                <c:pt idx="1">
                  <c:v>207.41482965931834</c:v>
                </c:pt>
                <c:pt idx="2">
                  <c:v>9.0180360721443122</c:v>
                </c:pt>
              </c:numCache>
            </c:numRef>
          </c:val>
          <c:extLst>
            <c:ext xmlns:c16="http://schemas.microsoft.com/office/drawing/2014/chart" uri="{C3380CC4-5D6E-409C-BE32-E72D297353CC}">
              <c16:uniqueId val="{00000000-4FF2-4A55-A6A7-4E2A76986670}"/>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94573D-4338-4C22-A470-EC62E1741BBE}" type="datetimeFigureOut">
              <a:rPr lang="en-US" smtClean="0"/>
              <a:pPr/>
              <a:t>11/30/2022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474C4-AA6F-421A-8B67-C09D6812E0C9}" type="slidenum">
              <a:rPr lang="en-US" smtClean="0"/>
              <a:pPr/>
              <a:t>‹#›</a:t>
            </a:fld>
            <a:endParaRPr lang="en-US"/>
          </a:p>
        </p:txBody>
      </p:sp>
    </p:spTree>
    <p:extLst>
      <p:ext uri="{BB962C8B-B14F-4D97-AF65-F5344CB8AC3E}">
        <p14:creationId xmlns:p14="http://schemas.microsoft.com/office/powerpoint/2010/main" val="396592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474C4-AA6F-421A-8B67-C09D6812E0C9}" type="slidenum">
              <a:rPr lang="en-US" smtClean="0"/>
              <a:pPr/>
              <a:t>14</a:t>
            </a:fld>
            <a:endParaRPr lang="en-US"/>
          </a:p>
        </p:txBody>
      </p:sp>
    </p:spTree>
    <p:extLst>
      <p:ext uri="{BB962C8B-B14F-4D97-AF65-F5344CB8AC3E}">
        <p14:creationId xmlns:p14="http://schemas.microsoft.com/office/powerpoint/2010/main" val="3745659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474C4-AA6F-421A-8B67-C09D6812E0C9}" type="slidenum">
              <a:rPr lang="en-US" smtClean="0"/>
              <a:pPr/>
              <a:t>15</a:t>
            </a:fld>
            <a:endParaRPr lang="en-US"/>
          </a:p>
        </p:txBody>
      </p:sp>
    </p:spTree>
    <p:extLst>
      <p:ext uri="{BB962C8B-B14F-4D97-AF65-F5344CB8AC3E}">
        <p14:creationId xmlns:p14="http://schemas.microsoft.com/office/powerpoint/2010/main" val="2869584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0474C4-AA6F-421A-8B67-C09D6812E0C9}" type="slidenum">
              <a:rPr lang="en-US" smtClean="0"/>
              <a:pPr/>
              <a:t>48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hyperlink" Target="https://en.wikipedia.org/wiki/Inverse_function" TargetMode="External"/><Relationship Id="rId7" Type="http://schemas.openxmlformats.org/officeDocument/2006/relationships/hyperlink" Target="https://en.wikipedia.org/wiki/Real_number" TargetMode="External"/><Relationship Id="rId2" Type="http://schemas.openxmlformats.org/officeDocument/2006/relationships/hyperlink" Target="https://en.wikipedia.org/wiki/Mathematics" TargetMode="External"/><Relationship Id="rId1" Type="http://schemas.openxmlformats.org/officeDocument/2006/relationships/slideLayout" Target="../slideLayouts/slideLayout2.xml"/><Relationship Id="rId6" Type="http://schemas.openxmlformats.org/officeDocument/2006/relationships/hyperlink" Target="https://en.wikipedia.org/wiki/Base_(exponentiation)" TargetMode="External"/><Relationship Id="rId5" Type="http://schemas.openxmlformats.org/officeDocument/2006/relationships/hyperlink" Target="https://en.wikipedia.org/wiki/Exponent" TargetMode="External"/><Relationship Id="rId4" Type="http://schemas.openxmlformats.org/officeDocument/2006/relationships/hyperlink" Target="https://en.wikipedia.org/wiki/Exponentiation"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gif"/><Relationship Id="rId4" Type="http://schemas.openxmlformats.org/officeDocument/2006/relationships/image" Target="../media/image10.gif"/></Relationships>
</file>

<file path=ppt/slides/_rels/slide8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600" dirty="0"/>
              <a:t>Unit 1 Introduction</a:t>
            </a:r>
            <a:br>
              <a:rPr lang="en-US" sz="2400" dirty="0"/>
            </a:br>
            <a:r>
              <a:rPr lang="en-US" sz="2400" dirty="0"/>
              <a:t> https://www.tutorialspoint.com/statistics/frequency_distribution.htm </a:t>
            </a:r>
          </a:p>
        </p:txBody>
      </p:sp>
      <p:sp>
        <p:nvSpPr>
          <p:cNvPr id="3" name="Content Placeholder 2"/>
          <p:cNvSpPr>
            <a:spLocks noGrp="1"/>
          </p:cNvSpPr>
          <p:nvPr>
            <p:ph idx="1"/>
          </p:nvPr>
        </p:nvSpPr>
        <p:spPr/>
        <p:txBody>
          <a:bodyPr/>
          <a:lstStyle/>
          <a:p>
            <a:r>
              <a:rPr lang="en-US" dirty="0"/>
              <a:t>Introduction, nature, classification and presentation of statistical data, frequency distribution, measures of central tendency, </a:t>
            </a:r>
            <a:r>
              <a:rPr lang="en-US" dirty="0" err="1"/>
              <a:t>skewness</a:t>
            </a:r>
            <a:r>
              <a:rPr lang="en-US" dirty="0"/>
              <a:t> and kurtosis, mean, median, quartiles and percentiles, measure of dispersion-Range, quartile deviation, mean and standard deviation, coefficient of variation. (6 hrs)</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Ordinal Scales</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a:t>Ordinal Scale is ranking of responses.</a:t>
            </a:r>
          </a:p>
          <a:p>
            <a:r>
              <a:rPr lang="en-US" dirty="0"/>
              <a:t>The ordinal type allows for rank order (1st, 2nd, 3rd, etc.) by which data can be sorted, but still does not allow for relative </a:t>
            </a:r>
            <a:r>
              <a:rPr lang="en-US" i="1" dirty="0"/>
              <a:t>degree of difference</a:t>
            </a:r>
            <a:r>
              <a:rPr lang="en-US" dirty="0"/>
              <a:t> between them. </a:t>
            </a:r>
          </a:p>
          <a:p>
            <a:r>
              <a:rPr lang="en-US" dirty="0"/>
              <a:t>Examples include, on one hand, </a:t>
            </a:r>
            <a:r>
              <a:rPr lang="en-US" b="1" dirty="0"/>
              <a:t>dichotomous</a:t>
            </a:r>
            <a:r>
              <a:rPr lang="en-US" dirty="0"/>
              <a:t> ( divided into two branches)data with dichotomous (or dichotomized) values such as 'sick' vs. 'healthy' when measuring health, 'guilty' vs. 'not-guilty' when making judgments in courts, 'wrong/false' vs. 'right/true' when measuring truth value, and, on the other hand, </a:t>
            </a:r>
            <a:r>
              <a:rPr lang="en-US" b="1" dirty="0"/>
              <a:t>non-dichotomous</a:t>
            </a:r>
            <a:r>
              <a:rPr lang="en-US" dirty="0"/>
              <a:t> data consisting of a spectrum of values, such as 'completely agree', 'mostly agree', 'mostly disagree', 'completely disagree' when measuring opinion.</a:t>
            </a:r>
          </a:p>
          <a:p>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16736769"/>
              </p:ext>
            </p:extLst>
          </p:nvPr>
        </p:nvGraphicFramePr>
        <p:xfrm>
          <a:off x="685800" y="1099185"/>
          <a:ext cx="7467600" cy="2545080"/>
        </p:xfrm>
        <a:graphic>
          <a:graphicData uri="http://schemas.openxmlformats.org/drawingml/2006/table">
            <a:tbl>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gridCol w="965200">
                  <a:extLst>
                    <a:ext uri="{9D8B030D-6E8A-4147-A177-3AD203B41FA5}">
                      <a16:colId xmlns:a16="http://schemas.microsoft.com/office/drawing/2014/main" val="20003"/>
                    </a:ext>
                  </a:extLst>
                </a:gridCol>
                <a:gridCol w="965200">
                  <a:extLst>
                    <a:ext uri="{9D8B030D-6E8A-4147-A177-3AD203B41FA5}">
                      <a16:colId xmlns:a16="http://schemas.microsoft.com/office/drawing/2014/main" val="20004"/>
                    </a:ext>
                  </a:extLst>
                </a:gridCol>
                <a:gridCol w="2641600">
                  <a:extLst>
                    <a:ext uri="{9D8B030D-6E8A-4147-A177-3AD203B41FA5}">
                      <a16:colId xmlns:a16="http://schemas.microsoft.com/office/drawing/2014/main" val="20005"/>
                    </a:ext>
                  </a:extLst>
                </a:gridCol>
              </a:tblGrid>
              <a:tr h="342900">
                <a:tc>
                  <a:txBody>
                    <a:bodyPr/>
                    <a:lstStyle/>
                    <a:p>
                      <a:pPr algn="l" fontAlgn="b"/>
                      <a:r>
                        <a:rPr lang="en-US" sz="1800" b="0" i="0" u="none" strike="noStrike" dirty="0">
                          <a:solidFill>
                            <a:srgbClr val="000000"/>
                          </a:solidFill>
                          <a:latin typeface="Calibri"/>
                        </a:rPr>
                        <a:t>SN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English (X)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Math (Y)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latin typeface="Calibri"/>
                        </a:rPr>
                        <a:t>X-X mean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latin typeface="Calibri"/>
                        </a:rPr>
                        <a:t>Y-y mean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00"/>
                          </a:solidFill>
                          <a:latin typeface="+mn-lt"/>
                        </a:rPr>
                        <a:t>(X-X mean)*(Y-Y mean)</a:t>
                      </a:r>
                    </a:p>
                    <a:p>
                      <a:pPr algn="l" fontAlgn="b"/>
                      <a:endParaRPr lang="en-US" sz="18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0025">
                <a:tc>
                  <a:txBody>
                    <a:bodyPr/>
                    <a:lstStyle/>
                    <a:p>
                      <a:pPr algn="r" fontAlgn="b"/>
                      <a:r>
                        <a:rPr lang="en-US" sz="18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latin typeface="Calibri"/>
                        </a:rPr>
                        <a:t>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-17.33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latin typeface="Calibri"/>
                        </a:rPr>
                        <a:t>-161.78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0025">
                <a:tc>
                  <a:txBody>
                    <a:bodyPr/>
                    <a:lstStyle/>
                    <a:p>
                      <a:pPr algn="r" fontAlgn="b"/>
                      <a:r>
                        <a:rPr lang="en-US" sz="18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latin typeface="Calibri"/>
                        </a:rPr>
                        <a:t>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15.67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latin typeface="Calibri"/>
                        </a:rPr>
                        <a:t>-26.15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0025">
                <a:tc>
                  <a:txBody>
                    <a:bodyPr/>
                    <a:lstStyle/>
                    <a:p>
                      <a:pPr algn="r" fontAlgn="b"/>
                      <a:r>
                        <a:rPr lang="en-US" sz="18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latin typeface="Calibri"/>
                        </a:rPr>
                        <a:t>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latin typeface="Calibri"/>
                        </a:rPr>
                        <a:t>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latin typeface="Calibri"/>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26.67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latin typeface="Calibri"/>
                        </a:rPr>
                        <a:t>355.37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0025">
                <a:tc>
                  <a:txBody>
                    <a:bodyPr/>
                    <a:lstStyle/>
                    <a:p>
                      <a:pPr algn="r" fontAlgn="b"/>
                      <a:r>
                        <a:rPr lang="en-US" sz="18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latin typeface="Calibri"/>
                        </a:rPr>
                        <a:t>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-11.33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latin typeface="Calibri"/>
                        </a:rPr>
                        <a:t>132.33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0025">
                <a:tc>
                  <a:txBody>
                    <a:bodyPr/>
                    <a:lstStyle/>
                    <a:p>
                      <a:pPr algn="r" fontAlgn="b"/>
                      <a:r>
                        <a:rPr lang="en-US" sz="18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latin typeface="Calibri"/>
                        </a:rPr>
                        <a:t>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latin typeface="Calibri"/>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1.67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latin typeface="Calibri"/>
                        </a:rPr>
                        <a:t>-22.69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0025">
                <a:tc>
                  <a:txBody>
                    <a:bodyPr/>
                    <a:lstStyle/>
                    <a:p>
                      <a:pPr algn="r" fontAlgn="b"/>
                      <a:r>
                        <a:rPr lang="en-US" sz="1800" b="0" i="0" u="none" strike="noStrike">
                          <a:solidFill>
                            <a:srgbClr val="000000"/>
                          </a:solidFill>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latin typeface="Calibri"/>
                        </a:rPr>
                        <a:t>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-15.33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latin typeface="Calibri"/>
                        </a:rPr>
                        <a:t>-66.42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l" fontAlgn="b"/>
                      <a:r>
                        <a:rPr lang="en-US" sz="18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latin typeface="Calibri"/>
                        </a:rPr>
                        <a:t>82.66667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latin typeface="Calibri"/>
                        </a:rPr>
                        <a:t>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latin typeface="Calibri"/>
                        </a:rPr>
                        <a:t>210.66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3" name="TextBox 2"/>
          <p:cNvSpPr txBox="1"/>
          <p:nvPr/>
        </p:nvSpPr>
        <p:spPr>
          <a:xfrm>
            <a:off x="1905000" y="3581400"/>
            <a:ext cx="2133600" cy="369332"/>
          </a:xfrm>
          <a:prstGeom prst="rect">
            <a:avLst/>
          </a:prstGeom>
          <a:noFill/>
        </p:spPr>
        <p:txBody>
          <a:bodyPr wrap="square" rtlCol="0">
            <a:spAutoFit/>
          </a:bodyPr>
          <a:lstStyle/>
          <a:p>
            <a:r>
              <a:rPr lang="en-US" dirty="0" err="1"/>
              <a:t>Cov</a:t>
            </a:r>
            <a:r>
              <a:rPr lang="en-US" dirty="0"/>
              <a:t>= 42.13</a:t>
            </a:r>
          </a:p>
        </p:txBody>
      </p:sp>
      <p:graphicFrame>
        <p:nvGraphicFramePr>
          <p:cNvPr id="7" name="Table 6"/>
          <p:cNvGraphicFramePr>
            <a:graphicFrameLocks noGrp="1"/>
          </p:cNvGraphicFramePr>
          <p:nvPr>
            <p:extLst>
              <p:ext uri="{D42A27DB-BD31-4B8C-83A1-F6EECF244321}">
                <p14:modId xmlns:p14="http://schemas.microsoft.com/office/powerpoint/2010/main" val="3227653064"/>
              </p:ext>
            </p:extLst>
          </p:nvPr>
        </p:nvGraphicFramePr>
        <p:xfrm>
          <a:off x="7162800" y="4078605"/>
          <a:ext cx="1219200" cy="262699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295275">
                <a:tc>
                  <a:txBody>
                    <a:bodyPr/>
                    <a:lstStyle/>
                    <a:p>
                      <a:pPr algn="l" fontAlgn="b"/>
                      <a:r>
                        <a:rPr lang="en-US" sz="2400" u="none" strike="noStrike" dirty="0">
                          <a:effectLst/>
                        </a:rPr>
                        <a:t>X</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a:effectLst/>
                        </a:rPr>
                        <a:t>Y</a:t>
                      </a:r>
                      <a:endParaRPr lang="en-US" sz="2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295275">
                <a:tc>
                  <a:txBody>
                    <a:bodyPr/>
                    <a:lstStyle/>
                    <a:p>
                      <a:pPr algn="r" fontAlgn="b"/>
                      <a:r>
                        <a:rPr lang="en-US" sz="2400" u="none" strike="noStrike" dirty="0">
                          <a:effectLst/>
                        </a:rPr>
                        <a:t>52</a:t>
                      </a:r>
                      <a:endParaRPr lang="en-US" sz="2400" b="0" i="0" u="none" strike="noStrike" dirty="0">
                        <a:solidFill>
                          <a:srgbClr val="000000"/>
                        </a:solidFill>
                        <a:effectLst/>
                        <a:latin typeface="Calibri"/>
                      </a:endParaRPr>
                    </a:p>
                  </a:txBody>
                  <a:tcPr marL="9525" marR="9525" marT="9525" marB="0" anchor="b"/>
                </a:tc>
                <a:tc>
                  <a:txBody>
                    <a:bodyPr/>
                    <a:lstStyle/>
                    <a:p>
                      <a:pPr algn="r" fontAlgn="b"/>
                      <a:r>
                        <a:rPr lang="en-US" sz="2400" u="none" strike="noStrike">
                          <a:effectLst/>
                        </a:rPr>
                        <a:t>87</a:t>
                      </a:r>
                      <a:endParaRPr lang="en-US" sz="2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95275">
                <a:tc>
                  <a:txBody>
                    <a:bodyPr/>
                    <a:lstStyle/>
                    <a:p>
                      <a:pPr algn="r" fontAlgn="b"/>
                      <a:r>
                        <a:rPr lang="en-US" sz="2400" u="none" strike="noStrike" dirty="0">
                          <a:effectLst/>
                        </a:rPr>
                        <a:t>63</a:t>
                      </a:r>
                      <a:endParaRPr lang="en-US" sz="2400" b="0" i="0" u="none" strike="noStrike" dirty="0">
                        <a:solidFill>
                          <a:srgbClr val="000000"/>
                        </a:solidFill>
                        <a:effectLst/>
                        <a:latin typeface="Calibri"/>
                      </a:endParaRPr>
                    </a:p>
                  </a:txBody>
                  <a:tcPr marL="9525" marR="9525" marT="9525" marB="0" anchor="b"/>
                </a:tc>
                <a:tc>
                  <a:txBody>
                    <a:bodyPr/>
                    <a:lstStyle/>
                    <a:p>
                      <a:pPr algn="r" fontAlgn="b"/>
                      <a:r>
                        <a:rPr lang="en-US" sz="2400" u="none" strike="noStrike">
                          <a:effectLst/>
                        </a:rPr>
                        <a:t>54</a:t>
                      </a:r>
                      <a:endParaRPr lang="en-US" sz="2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95275">
                <a:tc>
                  <a:txBody>
                    <a:bodyPr/>
                    <a:lstStyle/>
                    <a:p>
                      <a:pPr algn="r" fontAlgn="b"/>
                      <a:r>
                        <a:rPr lang="en-US" sz="2400" u="none" strike="noStrike" dirty="0">
                          <a:effectLst/>
                        </a:rPr>
                        <a:t>48</a:t>
                      </a:r>
                      <a:endParaRPr lang="en-US" sz="2400" b="0" i="0" u="none" strike="noStrike" dirty="0">
                        <a:solidFill>
                          <a:srgbClr val="000000"/>
                        </a:solidFill>
                        <a:effectLst/>
                        <a:latin typeface="Calibri"/>
                      </a:endParaRPr>
                    </a:p>
                  </a:txBody>
                  <a:tcPr marL="9525" marR="9525" marT="9525" marB="0" anchor="b"/>
                </a:tc>
                <a:tc>
                  <a:txBody>
                    <a:bodyPr/>
                    <a:lstStyle/>
                    <a:p>
                      <a:pPr algn="r" fontAlgn="b"/>
                      <a:r>
                        <a:rPr lang="en-US" sz="2400" u="none" strike="noStrike">
                          <a:effectLst/>
                        </a:rPr>
                        <a:t>43</a:t>
                      </a:r>
                      <a:endParaRPr lang="en-US" sz="2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95275">
                <a:tc>
                  <a:txBody>
                    <a:bodyPr/>
                    <a:lstStyle/>
                    <a:p>
                      <a:pPr algn="r" fontAlgn="b"/>
                      <a:r>
                        <a:rPr lang="en-US" sz="2400" u="none" strike="noStrike" dirty="0">
                          <a:effectLst/>
                        </a:rPr>
                        <a:t>73</a:t>
                      </a:r>
                      <a:endParaRPr lang="en-US" sz="2400" b="0" i="0" u="none" strike="noStrike" dirty="0">
                        <a:solidFill>
                          <a:srgbClr val="000000"/>
                        </a:solidFill>
                        <a:effectLst/>
                        <a:latin typeface="Calibri"/>
                      </a:endParaRPr>
                    </a:p>
                  </a:txBody>
                  <a:tcPr marL="9525" marR="9525" marT="9525" marB="0" anchor="b"/>
                </a:tc>
                <a:tc>
                  <a:txBody>
                    <a:bodyPr/>
                    <a:lstStyle/>
                    <a:p>
                      <a:pPr algn="r" fontAlgn="b"/>
                      <a:r>
                        <a:rPr lang="en-US" sz="2400" u="none" strike="noStrike">
                          <a:effectLst/>
                        </a:rPr>
                        <a:t>81</a:t>
                      </a:r>
                      <a:endParaRPr lang="en-US" sz="2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95275">
                <a:tc>
                  <a:txBody>
                    <a:bodyPr/>
                    <a:lstStyle/>
                    <a:p>
                      <a:pPr algn="r" fontAlgn="b"/>
                      <a:r>
                        <a:rPr lang="en-US" sz="2400" u="none" strike="noStrike" dirty="0">
                          <a:effectLst/>
                        </a:rPr>
                        <a:t>75</a:t>
                      </a:r>
                      <a:endParaRPr lang="en-US" sz="2400" b="0" i="0" u="none" strike="noStrike" dirty="0">
                        <a:solidFill>
                          <a:srgbClr val="000000"/>
                        </a:solidFill>
                        <a:effectLst/>
                        <a:latin typeface="Calibri"/>
                      </a:endParaRPr>
                    </a:p>
                  </a:txBody>
                  <a:tcPr marL="9525" marR="9525" marT="9525" marB="0" anchor="b"/>
                </a:tc>
                <a:tc>
                  <a:txBody>
                    <a:bodyPr/>
                    <a:lstStyle/>
                    <a:p>
                      <a:pPr algn="r" fontAlgn="b"/>
                      <a:r>
                        <a:rPr lang="en-US" sz="2400" u="none" strike="noStrike">
                          <a:effectLst/>
                        </a:rPr>
                        <a:t>68</a:t>
                      </a:r>
                      <a:endParaRPr lang="en-US" sz="2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r" fontAlgn="b"/>
                      <a:r>
                        <a:rPr lang="en-US" sz="2400" u="none" strike="noStrike" dirty="0">
                          <a:effectLst/>
                        </a:rPr>
                        <a:t>57</a:t>
                      </a:r>
                      <a:endParaRPr lang="en-US" sz="2400" b="0" i="0" u="none" strike="noStrike" dirty="0">
                        <a:solidFill>
                          <a:srgbClr val="000000"/>
                        </a:solidFill>
                        <a:effectLst/>
                        <a:latin typeface="Calibri"/>
                      </a:endParaRPr>
                    </a:p>
                  </a:txBody>
                  <a:tcPr marL="9525" marR="9525" marT="9525" marB="0" anchor="b"/>
                </a:tc>
                <a:tc>
                  <a:txBody>
                    <a:bodyPr/>
                    <a:lstStyle/>
                    <a:p>
                      <a:pPr algn="r" fontAlgn="b"/>
                      <a:r>
                        <a:rPr lang="en-US" sz="2400" u="none" strike="noStrike" dirty="0">
                          <a:effectLst/>
                        </a:rPr>
                        <a:t>85</a:t>
                      </a:r>
                      <a:endParaRPr lang="en-US" sz="2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p:sp>
        <p:nvSpPr>
          <p:cNvPr id="8" name="TextBox 7"/>
          <p:cNvSpPr txBox="1"/>
          <p:nvPr/>
        </p:nvSpPr>
        <p:spPr>
          <a:xfrm>
            <a:off x="1503947" y="4282879"/>
            <a:ext cx="5486438" cy="400110"/>
          </a:xfrm>
          <a:prstGeom prst="rect">
            <a:avLst/>
          </a:prstGeom>
          <a:noFill/>
        </p:spPr>
        <p:txBody>
          <a:bodyPr wrap="none" rtlCol="0">
            <a:spAutoFit/>
          </a:bodyPr>
          <a:lstStyle/>
          <a:p>
            <a:r>
              <a:rPr lang="en-US" sz="2000" dirty="0"/>
              <a:t>Calculate the covariance from following data series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31531"/>
            <a:ext cx="8229600" cy="717331"/>
          </a:xfrm>
        </p:spPr>
        <p:txBody>
          <a:bodyPr>
            <a:normAutofit fontScale="90000"/>
          </a:bodyPr>
          <a:lstStyle/>
          <a:p>
            <a:r>
              <a:rPr lang="en-US" dirty="0"/>
              <a:t>Correlation</a:t>
            </a:r>
          </a:p>
        </p:txBody>
      </p:sp>
      <p:sp>
        <p:nvSpPr>
          <p:cNvPr id="3" name="Content Placeholder 2"/>
          <p:cNvSpPr>
            <a:spLocks noGrp="1"/>
          </p:cNvSpPr>
          <p:nvPr>
            <p:ph idx="1"/>
          </p:nvPr>
        </p:nvSpPr>
        <p:spPr>
          <a:xfrm>
            <a:off x="457200" y="609600"/>
            <a:ext cx="8229600" cy="1981200"/>
          </a:xfrm>
        </p:spPr>
        <p:txBody>
          <a:bodyPr>
            <a:normAutofit fontScale="70000" lnSpcReduction="20000"/>
          </a:bodyPr>
          <a:lstStyle/>
          <a:p>
            <a:r>
              <a:rPr lang="en-US" dirty="0"/>
              <a:t>a mutual relationship or connection between two or more things.</a:t>
            </a:r>
          </a:p>
          <a:p>
            <a:r>
              <a:rPr lang="en-US" dirty="0"/>
              <a:t>If we have a series of </a:t>
            </a:r>
            <a:r>
              <a:rPr lang="en-US" i="1" dirty="0"/>
              <a:t>n</a:t>
            </a:r>
            <a:r>
              <a:rPr lang="en-US" dirty="0"/>
              <a:t> measurements of </a:t>
            </a:r>
            <a:r>
              <a:rPr lang="en-US" i="1" dirty="0"/>
              <a:t>X</a:t>
            </a:r>
            <a:r>
              <a:rPr lang="en-US" dirty="0"/>
              <a:t> and </a:t>
            </a:r>
            <a:r>
              <a:rPr lang="en-US" i="1" dirty="0"/>
              <a:t>Y</a:t>
            </a:r>
            <a:r>
              <a:rPr lang="en-US" dirty="0"/>
              <a:t> written as </a:t>
            </a:r>
            <a:r>
              <a:rPr lang="en-US" i="1" dirty="0"/>
              <a:t>x</a:t>
            </a:r>
            <a:r>
              <a:rPr lang="en-US" i="1" baseline="-25000" dirty="0"/>
              <a:t>i</a:t>
            </a:r>
            <a:r>
              <a:rPr lang="en-US" dirty="0"/>
              <a:t> and </a:t>
            </a:r>
            <a:r>
              <a:rPr lang="en-US" i="1" dirty="0" err="1"/>
              <a:t>y</a:t>
            </a:r>
            <a:r>
              <a:rPr lang="en-US" i="1" baseline="-25000" dirty="0" err="1"/>
              <a:t>i</a:t>
            </a:r>
            <a:r>
              <a:rPr lang="en-US" dirty="0"/>
              <a:t> for </a:t>
            </a:r>
            <a:r>
              <a:rPr lang="en-US" i="1" dirty="0" err="1"/>
              <a:t>i</a:t>
            </a:r>
            <a:r>
              <a:rPr lang="en-US" dirty="0"/>
              <a:t> = 1, ..., </a:t>
            </a:r>
            <a:r>
              <a:rPr lang="en-US" i="1" dirty="0"/>
              <a:t>n</a:t>
            </a:r>
            <a:r>
              <a:rPr lang="en-US" dirty="0"/>
              <a:t>, then the </a:t>
            </a:r>
            <a:r>
              <a:rPr lang="en-US" i="1" dirty="0"/>
              <a:t>sample correlation coefficient</a:t>
            </a:r>
            <a:r>
              <a:rPr lang="en-US" dirty="0"/>
              <a:t> can be used to estimate the population Pearson correlation </a:t>
            </a:r>
            <a:r>
              <a:rPr lang="en-US" i="1" dirty="0"/>
              <a:t>r</a:t>
            </a:r>
            <a:r>
              <a:rPr lang="en-US" dirty="0"/>
              <a:t> between </a:t>
            </a:r>
            <a:r>
              <a:rPr lang="en-US" i="1" baseline="30000" dirty="0"/>
              <a:t>X</a:t>
            </a:r>
            <a:r>
              <a:rPr lang="en-US" baseline="30000" dirty="0"/>
              <a:t> and</a:t>
            </a:r>
            <a:r>
              <a:rPr lang="en-US" dirty="0"/>
              <a:t> </a:t>
            </a:r>
            <a:r>
              <a:rPr lang="en-US" i="1" dirty="0"/>
              <a:t>Y</a:t>
            </a:r>
            <a:r>
              <a:rPr lang="en-US" dirty="0"/>
              <a:t>. The sample correlation coefficient is written as</a:t>
            </a:r>
          </a:p>
        </p:txBody>
      </p:sp>
      <p:sp>
        <p:nvSpPr>
          <p:cNvPr id="93186" name="AutoShape 2" descr="{\displaystyle {\begin{aligned}r_{xy}&amp;={\frac {\sum x_{i}y_{i}-n{\bar {x}}{\bar {y}}}{ns'_{x}s'_{y}}}\\&amp;={\frac {n\sum x_{i}y_{i}-\sum x_{i}\sum y_{i}}{{\sqrt {n\sum x_{i}^{2}-(\sum x_{i})^{2}}}~{\sqrt {n\sum y_{i}^{2}-(\sum y_{i})^{2}}}}}.\end{aligne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3189" name="Picture 5"/>
          <p:cNvPicPr>
            <a:picLocks noChangeAspect="1" noChangeArrowheads="1"/>
          </p:cNvPicPr>
          <p:nvPr/>
        </p:nvPicPr>
        <p:blipFill>
          <a:blip r:embed="rId2"/>
          <a:srcRect/>
          <a:stretch>
            <a:fillRect/>
          </a:stretch>
        </p:blipFill>
        <p:spPr bwMode="auto">
          <a:xfrm>
            <a:off x="6318997" y="3276600"/>
            <a:ext cx="2764915" cy="2109786"/>
          </a:xfrm>
          <a:prstGeom prst="rect">
            <a:avLst/>
          </a:prstGeom>
          <a:noFill/>
          <a:ln w="9525">
            <a:noFill/>
            <a:miter lim="800000"/>
            <a:headEnd/>
            <a:tailEnd/>
          </a:ln>
          <a:effectLst/>
        </p:spPr>
      </p:pic>
      <p:sp>
        <p:nvSpPr>
          <p:cNvPr id="4" name="TextBox 3"/>
          <p:cNvSpPr txBox="1"/>
          <p:nvPr/>
        </p:nvSpPr>
        <p:spPr>
          <a:xfrm>
            <a:off x="460375" y="2819400"/>
            <a:ext cx="4005905" cy="2164695"/>
          </a:xfrm>
          <a:prstGeom prst="rect">
            <a:avLst/>
          </a:prstGeom>
          <a:noFill/>
        </p:spPr>
        <p:txBody>
          <a:bodyPr wrap="none" rtlCol="0">
            <a:spAutoFit/>
          </a:bodyPr>
          <a:lstStyle/>
          <a:p>
            <a:r>
              <a:rPr lang="en-US" dirty="0"/>
              <a:t>Correlation R= </a:t>
            </a:r>
            <a:r>
              <a:rPr lang="en-US" dirty="0" err="1"/>
              <a:t>Ɛdx</a:t>
            </a:r>
            <a:r>
              <a:rPr lang="en-US" dirty="0"/>
              <a:t>*</a:t>
            </a:r>
            <a:r>
              <a:rPr lang="en-US" dirty="0" err="1"/>
              <a:t>dy</a:t>
            </a:r>
            <a:r>
              <a:rPr lang="en-US" dirty="0"/>
              <a:t> /  </a:t>
            </a:r>
            <a:r>
              <a:rPr lang="en-US" dirty="0" err="1"/>
              <a:t>sqrt</a:t>
            </a:r>
            <a:r>
              <a:rPr lang="en-US" dirty="0"/>
              <a:t>(</a:t>
            </a:r>
            <a:r>
              <a:rPr lang="en-US" dirty="0" err="1"/>
              <a:t>Ɛdx</a:t>
            </a:r>
            <a:r>
              <a:rPr lang="en-US" sz="2200" i="1" baseline="30000" dirty="0" err="1"/>
              <a:t>2</a:t>
            </a:r>
            <a:r>
              <a:rPr lang="en-US" dirty="0"/>
              <a:t>*</a:t>
            </a:r>
            <a:r>
              <a:rPr lang="en-US" dirty="0" err="1"/>
              <a:t>Ɛdy</a:t>
            </a:r>
            <a:r>
              <a:rPr lang="en-US" sz="2200" i="1" baseline="30000" dirty="0" err="1"/>
              <a:t>2</a:t>
            </a:r>
            <a:r>
              <a:rPr lang="en-US" sz="2400" dirty="0"/>
              <a:t>)</a:t>
            </a:r>
          </a:p>
          <a:p>
            <a:endParaRPr lang="en-US" sz="2400" i="1" baseline="30000" dirty="0"/>
          </a:p>
          <a:p>
            <a:r>
              <a:rPr lang="en-US" sz="2400" dirty="0" err="1"/>
              <a:t>Ɛdx</a:t>
            </a:r>
            <a:r>
              <a:rPr lang="en-US" sz="2400" dirty="0"/>
              <a:t>*</a:t>
            </a:r>
            <a:r>
              <a:rPr lang="en-US" sz="2400" dirty="0" err="1"/>
              <a:t>dy</a:t>
            </a:r>
            <a:r>
              <a:rPr lang="en-US" sz="2400" dirty="0"/>
              <a:t> = </a:t>
            </a:r>
            <a:r>
              <a:rPr lang="en-US" sz="2400" dirty="0" err="1"/>
              <a:t>Ɛx</a:t>
            </a:r>
            <a:r>
              <a:rPr lang="en-US" sz="2400" dirty="0"/>
              <a:t>*y – (</a:t>
            </a:r>
            <a:r>
              <a:rPr lang="en-US" sz="2400" dirty="0" err="1"/>
              <a:t>Ɛx</a:t>
            </a:r>
            <a:r>
              <a:rPr lang="en-US" sz="2400" dirty="0"/>
              <a:t>* </a:t>
            </a:r>
            <a:r>
              <a:rPr lang="en-US" sz="2400" dirty="0" err="1"/>
              <a:t>Ɛy</a:t>
            </a:r>
            <a:r>
              <a:rPr lang="en-US" sz="2400" dirty="0"/>
              <a:t> / n)</a:t>
            </a:r>
            <a:endParaRPr lang="en-US" sz="2400" i="1" baseline="30000" dirty="0"/>
          </a:p>
          <a:p>
            <a:r>
              <a:rPr lang="en-US" sz="2400" dirty="0" err="1"/>
              <a:t>Ɛdx</a:t>
            </a:r>
            <a:r>
              <a:rPr lang="en-US" sz="3200" i="1" baseline="30000" dirty="0" err="1"/>
              <a:t>2</a:t>
            </a:r>
            <a:r>
              <a:rPr lang="en-US" sz="3200" i="1" baseline="30000" dirty="0"/>
              <a:t> </a:t>
            </a:r>
            <a:r>
              <a:rPr lang="en-US" sz="2000" dirty="0"/>
              <a:t>=</a:t>
            </a:r>
            <a:r>
              <a:rPr lang="en-US" sz="2400" dirty="0" err="1"/>
              <a:t>Ɛx</a:t>
            </a:r>
            <a:r>
              <a:rPr lang="en-US" sz="3200" i="1" baseline="30000" dirty="0" err="1"/>
              <a:t>2</a:t>
            </a:r>
            <a:r>
              <a:rPr lang="en-US" sz="2400" dirty="0"/>
              <a:t>-{(</a:t>
            </a:r>
            <a:r>
              <a:rPr lang="en-US" sz="2400" dirty="0" err="1"/>
              <a:t>Ɛx</a:t>
            </a:r>
            <a:r>
              <a:rPr lang="en-US" sz="2400" dirty="0"/>
              <a:t>)</a:t>
            </a:r>
            <a:r>
              <a:rPr lang="en-US" sz="3200" i="1" baseline="30000" dirty="0"/>
              <a:t>2</a:t>
            </a:r>
            <a:r>
              <a:rPr lang="en-US" sz="3200" dirty="0"/>
              <a:t> / n}</a:t>
            </a:r>
            <a:endParaRPr lang="en-US" sz="2400" dirty="0"/>
          </a:p>
          <a:p>
            <a:endParaRPr lang="en-US" sz="2200" i="1" baseline="30000" dirty="0"/>
          </a:p>
          <a:p>
            <a:r>
              <a:rPr lang="en-US" dirty="0" err="1"/>
              <a:t>Ɛdy</a:t>
            </a:r>
            <a:r>
              <a:rPr lang="en-US" sz="2400" i="1" baseline="30000" dirty="0" err="1"/>
              <a:t>2</a:t>
            </a:r>
            <a:r>
              <a:rPr lang="en-US" sz="2400" dirty="0"/>
              <a:t>=</a:t>
            </a:r>
            <a:r>
              <a:rPr lang="en-US" dirty="0" err="1"/>
              <a:t>Ɛy</a:t>
            </a:r>
            <a:r>
              <a:rPr lang="en-US" sz="2400" i="1" baseline="30000" dirty="0" err="1"/>
              <a:t>2</a:t>
            </a:r>
            <a:r>
              <a:rPr lang="en-US" dirty="0"/>
              <a:t>-{(</a:t>
            </a:r>
            <a:r>
              <a:rPr lang="en-US" dirty="0" err="1"/>
              <a:t>Ɛy</a:t>
            </a:r>
            <a:r>
              <a:rPr lang="en-US" dirty="0"/>
              <a:t>)</a:t>
            </a:r>
            <a:r>
              <a:rPr lang="en-US" sz="2400" i="1" baseline="30000" dirty="0"/>
              <a:t>2</a:t>
            </a:r>
            <a:r>
              <a:rPr lang="en-US" sz="2400" dirty="0"/>
              <a:t> / n}</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304800" y="4724400"/>
            <a:ext cx="1828800" cy="1754326"/>
          </a:xfrm>
          <a:prstGeom prst="rect">
            <a:avLst/>
          </a:prstGeom>
        </p:spPr>
        <p:txBody>
          <a:bodyPr wrap="square">
            <a:spAutoFit/>
          </a:bodyPr>
          <a:lstStyle/>
          <a:p>
            <a:pPr fontAlgn="base"/>
            <a:r>
              <a:rPr lang="en-US" dirty="0"/>
              <a:t>N=6</a:t>
            </a:r>
          </a:p>
          <a:p>
            <a:pPr fontAlgn="base"/>
            <a:r>
              <a:rPr lang="el-GR" dirty="0"/>
              <a:t>Σ</a:t>
            </a:r>
            <a:r>
              <a:rPr lang="en-US" dirty="0"/>
              <a:t>x = 247</a:t>
            </a:r>
          </a:p>
          <a:p>
            <a:pPr fontAlgn="base"/>
            <a:r>
              <a:rPr lang="el-GR" dirty="0"/>
              <a:t>Σ</a:t>
            </a:r>
            <a:r>
              <a:rPr lang="en-US" dirty="0"/>
              <a:t>y = 486</a:t>
            </a:r>
          </a:p>
          <a:p>
            <a:pPr fontAlgn="base"/>
            <a:r>
              <a:rPr lang="el-GR" dirty="0"/>
              <a:t>Σ</a:t>
            </a:r>
            <a:r>
              <a:rPr lang="en-US" dirty="0" err="1"/>
              <a:t>xy</a:t>
            </a:r>
            <a:r>
              <a:rPr lang="en-US" dirty="0"/>
              <a:t> = 20,485</a:t>
            </a:r>
          </a:p>
          <a:p>
            <a:pPr fontAlgn="base"/>
            <a:r>
              <a:rPr lang="el-GR" dirty="0"/>
              <a:t>Σ</a:t>
            </a:r>
            <a:r>
              <a:rPr lang="en-US" dirty="0"/>
              <a:t>x</a:t>
            </a:r>
            <a:r>
              <a:rPr lang="en-US" baseline="30000" dirty="0"/>
              <a:t>2</a:t>
            </a:r>
            <a:r>
              <a:rPr lang="en-US" dirty="0"/>
              <a:t> = 11,409</a:t>
            </a:r>
          </a:p>
          <a:p>
            <a:pPr fontAlgn="base"/>
            <a:r>
              <a:rPr lang="el-GR" dirty="0"/>
              <a:t>Σ</a:t>
            </a:r>
            <a:r>
              <a:rPr lang="en-US" dirty="0"/>
              <a:t>y</a:t>
            </a:r>
            <a:r>
              <a:rPr lang="en-US" baseline="30000" dirty="0"/>
              <a:t>2</a:t>
            </a:r>
            <a:r>
              <a:rPr lang="en-US" dirty="0"/>
              <a:t> = 40,022</a:t>
            </a:r>
          </a:p>
        </p:txBody>
      </p:sp>
      <p:graphicFrame>
        <p:nvGraphicFramePr>
          <p:cNvPr id="5" name="Table 4"/>
          <p:cNvGraphicFramePr>
            <a:graphicFrameLocks noGrp="1"/>
          </p:cNvGraphicFramePr>
          <p:nvPr/>
        </p:nvGraphicFramePr>
        <p:xfrm>
          <a:off x="228601" y="2281047"/>
          <a:ext cx="6858000" cy="2173224"/>
        </p:xfrm>
        <a:graphic>
          <a:graphicData uri="http://schemas.openxmlformats.org/drawingml/2006/table">
            <a:tbl>
              <a:tblPr/>
              <a:tblGrid>
                <a:gridCol w="1187049">
                  <a:extLst>
                    <a:ext uri="{9D8B030D-6E8A-4147-A177-3AD203B41FA5}">
                      <a16:colId xmlns:a16="http://schemas.microsoft.com/office/drawing/2014/main" val="20000"/>
                    </a:ext>
                  </a:extLst>
                </a:gridCol>
                <a:gridCol w="1240592">
                  <a:extLst>
                    <a:ext uri="{9D8B030D-6E8A-4147-A177-3AD203B41FA5}">
                      <a16:colId xmlns:a16="http://schemas.microsoft.com/office/drawing/2014/main" val="20001"/>
                    </a:ext>
                  </a:extLst>
                </a:gridCol>
                <a:gridCol w="1292995">
                  <a:extLst>
                    <a:ext uri="{9D8B030D-6E8A-4147-A177-3AD203B41FA5}">
                      <a16:colId xmlns:a16="http://schemas.microsoft.com/office/drawing/2014/main" val="20002"/>
                    </a:ext>
                  </a:extLst>
                </a:gridCol>
                <a:gridCol w="1045788">
                  <a:extLst>
                    <a:ext uri="{9D8B030D-6E8A-4147-A177-3AD203B41FA5}">
                      <a16:colId xmlns:a16="http://schemas.microsoft.com/office/drawing/2014/main" val="20003"/>
                    </a:ext>
                  </a:extLst>
                </a:gridCol>
                <a:gridCol w="1045788">
                  <a:extLst>
                    <a:ext uri="{9D8B030D-6E8A-4147-A177-3AD203B41FA5}">
                      <a16:colId xmlns:a16="http://schemas.microsoft.com/office/drawing/2014/main" val="20004"/>
                    </a:ext>
                  </a:extLst>
                </a:gridCol>
                <a:gridCol w="1045788">
                  <a:extLst>
                    <a:ext uri="{9D8B030D-6E8A-4147-A177-3AD203B41FA5}">
                      <a16:colId xmlns:a16="http://schemas.microsoft.com/office/drawing/2014/main" val="20005"/>
                    </a:ext>
                  </a:extLst>
                </a:gridCol>
              </a:tblGrid>
              <a:tr h="416560">
                <a:tc>
                  <a:txBody>
                    <a:bodyPr/>
                    <a:lstStyle/>
                    <a:p>
                      <a:pPr marL="0" marR="0">
                        <a:lnSpc>
                          <a:spcPct val="115000"/>
                        </a:lnSpc>
                        <a:spcBef>
                          <a:spcPts val="0"/>
                        </a:spcBef>
                        <a:spcAft>
                          <a:spcPts val="0"/>
                        </a:spcAft>
                      </a:pPr>
                      <a:r>
                        <a:rPr lang="en-US" sz="1400">
                          <a:solidFill>
                            <a:srgbClr val="666666"/>
                          </a:solidFill>
                          <a:latin typeface="Times New Roman"/>
                          <a:ea typeface="Times New Roman"/>
                          <a:cs typeface="Times New Roman"/>
                        </a:rPr>
                        <a:t>SUBJECT</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666666"/>
                          </a:solidFill>
                          <a:latin typeface="Times New Roman"/>
                          <a:ea typeface="Times New Roman"/>
                          <a:cs typeface="Times New Roman"/>
                        </a:rPr>
                        <a:t>AGE X</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666666"/>
                          </a:solidFill>
                          <a:latin typeface="Times New Roman"/>
                          <a:ea typeface="Times New Roman"/>
                          <a:cs typeface="Times New Roman"/>
                        </a:rPr>
                        <a:t>GLUCOSE LEVEL Y</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666666"/>
                          </a:solidFill>
                          <a:latin typeface="Times New Roman"/>
                          <a:ea typeface="Times New Roman"/>
                          <a:cs typeface="Times New Roman"/>
                        </a:rPr>
                        <a:t>XY</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666666"/>
                          </a:solidFill>
                          <a:latin typeface="Times New Roman"/>
                          <a:ea typeface="Times New Roman"/>
                          <a:cs typeface="Times New Roman"/>
                        </a:rPr>
                        <a:t>X2</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666666"/>
                          </a:solidFill>
                          <a:latin typeface="Times New Roman"/>
                          <a:ea typeface="Times New Roman"/>
                          <a:cs typeface="Times New Roman"/>
                        </a:rPr>
                        <a:t>Y2</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00025">
                <a:tc>
                  <a:txBody>
                    <a:bodyPr/>
                    <a:lstStyle/>
                    <a:p>
                      <a:pPr marL="0" marR="0" indent="152400">
                        <a:lnSpc>
                          <a:spcPct val="115000"/>
                        </a:lnSpc>
                        <a:spcBef>
                          <a:spcPts val="0"/>
                        </a:spcBef>
                        <a:spcAft>
                          <a:spcPts val="0"/>
                        </a:spcAft>
                      </a:pPr>
                      <a:r>
                        <a:rPr lang="en-US" sz="1400">
                          <a:solidFill>
                            <a:srgbClr val="777777"/>
                          </a:solidFill>
                          <a:latin typeface="Times New Roman"/>
                          <a:ea typeface="Times New Roman"/>
                          <a:cs typeface="Times New Roman"/>
                        </a:rPr>
                        <a:t>1</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52400">
                        <a:lnSpc>
                          <a:spcPct val="115000"/>
                        </a:lnSpc>
                        <a:spcBef>
                          <a:spcPts val="0"/>
                        </a:spcBef>
                        <a:spcAft>
                          <a:spcPts val="0"/>
                        </a:spcAft>
                      </a:pPr>
                      <a:r>
                        <a:rPr lang="en-US" sz="1400">
                          <a:solidFill>
                            <a:srgbClr val="777777"/>
                          </a:solidFill>
                          <a:latin typeface="Times New Roman"/>
                          <a:ea typeface="Times New Roman"/>
                          <a:cs typeface="Times New Roman"/>
                        </a:rPr>
                        <a:t>43</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52400">
                        <a:lnSpc>
                          <a:spcPct val="115000"/>
                        </a:lnSpc>
                        <a:spcBef>
                          <a:spcPts val="0"/>
                        </a:spcBef>
                        <a:spcAft>
                          <a:spcPts val="0"/>
                        </a:spcAft>
                      </a:pPr>
                      <a:r>
                        <a:rPr lang="en-US" sz="1400">
                          <a:solidFill>
                            <a:srgbClr val="777777"/>
                          </a:solidFill>
                          <a:latin typeface="Times New Roman"/>
                          <a:ea typeface="Times New Roman"/>
                          <a:cs typeface="Times New Roman"/>
                        </a:rPr>
                        <a:t>99</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000000"/>
                          </a:solidFill>
                          <a:latin typeface="Calibri"/>
                          <a:ea typeface="Times New Roman"/>
                          <a:cs typeface="Times New Roman"/>
                        </a:rPr>
                        <a:t>4257</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solidFill>
                            <a:srgbClr val="000000"/>
                          </a:solidFill>
                          <a:latin typeface="Calibri"/>
                          <a:ea typeface="Times New Roman"/>
                          <a:cs typeface="Times New Roman"/>
                        </a:rPr>
                        <a:t>1849</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solidFill>
                            <a:srgbClr val="000000"/>
                          </a:solidFill>
                          <a:latin typeface="Calibri"/>
                          <a:ea typeface="Times New Roman"/>
                          <a:cs typeface="Times New Roman"/>
                        </a:rPr>
                        <a:t>9801</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0025">
                <a:tc>
                  <a:txBody>
                    <a:bodyPr/>
                    <a:lstStyle/>
                    <a:p>
                      <a:pPr marL="0" marR="0" indent="152400">
                        <a:lnSpc>
                          <a:spcPct val="115000"/>
                        </a:lnSpc>
                        <a:spcBef>
                          <a:spcPts val="0"/>
                        </a:spcBef>
                        <a:spcAft>
                          <a:spcPts val="0"/>
                        </a:spcAft>
                      </a:pPr>
                      <a:r>
                        <a:rPr lang="en-US" sz="1400">
                          <a:solidFill>
                            <a:srgbClr val="777777"/>
                          </a:solidFill>
                          <a:latin typeface="Times New Roman"/>
                          <a:ea typeface="Times New Roman"/>
                          <a:cs typeface="Times New Roman"/>
                        </a:rPr>
                        <a:t>2</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52400">
                        <a:lnSpc>
                          <a:spcPct val="115000"/>
                        </a:lnSpc>
                        <a:spcBef>
                          <a:spcPts val="0"/>
                        </a:spcBef>
                        <a:spcAft>
                          <a:spcPts val="0"/>
                        </a:spcAft>
                      </a:pPr>
                      <a:r>
                        <a:rPr lang="en-US" sz="1400">
                          <a:solidFill>
                            <a:srgbClr val="777777"/>
                          </a:solidFill>
                          <a:latin typeface="Times New Roman"/>
                          <a:ea typeface="Times New Roman"/>
                          <a:cs typeface="Times New Roman"/>
                        </a:rPr>
                        <a:t>21</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52400">
                        <a:lnSpc>
                          <a:spcPct val="115000"/>
                        </a:lnSpc>
                        <a:spcBef>
                          <a:spcPts val="0"/>
                        </a:spcBef>
                        <a:spcAft>
                          <a:spcPts val="0"/>
                        </a:spcAft>
                      </a:pPr>
                      <a:r>
                        <a:rPr lang="en-US" sz="1400">
                          <a:solidFill>
                            <a:srgbClr val="777777"/>
                          </a:solidFill>
                          <a:latin typeface="Times New Roman"/>
                          <a:ea typeface="Times New Roman"/>
                          <a:cs typeface="Times New Roman"/>
                        </a:rPr>
                        <a:t>65</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000000"/>
                          </a:solidFill>
                          <a:latin typeface="Calibri"/>
                          <a:ea typeface="Times New Roman"/>
                          <a:cs typeface="Times New Roman"/>
                        </a:rPr>
                        <a:t>1365</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solidFill>
                            <a:srgbClr val="000000"/>
                          </a:solidFill>
                          <a:latin typeface="Calibri"/>
                          <a:ea typeface="Times New Roman"/>
                          <a:cs typeface="Times New Roman"/>
                        </a:rPr>
                        <a:t>441</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solidFill>
                            <a:srgbClr val="000000"/>
                          </a:solidFill>
                          <a:latin typeface="Calibri"/>
                          <a:ea typeface="Times New Roman"/>
                          <a:cs typeface="Times New Roman"/>
                        </a:rPr>
                        <a:t>4225</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0025">
                <a:tc>
                  <a:txBody>
                    <a:bodyPr/>
                    <a:lstStyle/>
                    <a:p>
                      <a:pPr marL="0" marR="0" indent="152400">
                        <a:lnSpc>
                          <a:spcPct val="115000"/>
                        </a:lnSpc>
                        <a:spcBef>
                          <a:spcPts val="0"/>
                        </a:spcBef>
                        <a:spcAft>
                          <a:spcPts val="0"/>
                        </a:spcAft>
                      </a:pPr>
                      <a:r>
                        <a:rPr lang="en-US" sz="1400">
                          <a:solidFill>
                            <a:srgbClr val="777777"/>
                          </a:solidFill>
                          <a:latin typeface="Times New Roman"/>
                          <a:ea typeface="Times New Roman"/>
                          <a:cs typeface="Times New Roman"/>
                        </a:rPr>
                        <a:t>3</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52400">
                        <a:lnSpc>
                          <a:spcPct val="115000"/>
                        </a:lnSpc>
                        <a:spcBef>
                          <a:spcPts val="0"/>
                        </a:spcBef>
                        <a:spcAft>
                          <a:spcPts val="0"/>
                        </a:spcAft>
                      </a:pPr>
                      <a:r>
                        <a:rPr lang="en-US" sz="1400">
                          <a:solidFill>
                            <a:srgbClr val="777777"/>
                          </a:solidFill>
                          <a:latin typeface="Times New Roman"/>
                          <a:ea typeface="Times New Roman"/>
                          <a:cs typeface="Times New Roman"/>
                        </a:rPr>
                        <a:t>25</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52400">
                        <a:lnSpc>
                          <a:spcPct val="115000"/>
                        </a:lnSpc>
                        <a:spcBef>
                          <a:spcPts val="0"/>
                        </a:spcBef>
                        <a:spcAft>
                          <a:spcPts val="0"/>
                        </a:spcAft>
                      </a:pPr>
                      <a:r>
                        <a:rPr lang="en-US" sz="1400">
                          <a:solidFill>
                            <a:srgbClr val="777777"/>
                          </a:solidFill>
                          <a:latin typeface="Times New Roman"/>
                          <a:ea typeface="Times New Roman"/>
                          <a:cs typeface="Times New Roman"/>
                        </a:rPr>
                        <a:t>79</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000000"/>
                          </a:solidFill>
                          <a:latin typeface="Calibri"/>
                          <a:ea typeface="Times New Roman"/>
                          <a:cs typeface="Times New Roman"/>
                        </a:rPr>
                        <a:t>1975</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solidFill>
                            <a:srgbClr val="000000"/>
                          </a:solidFill>
                          <a:latin typeface="Calibri"/>
                          <a:ea typeface="Times New Roman"/>
                          <a:cs typeface="Times New Roman"/>
                        </a:rPr>
                        <a:t>625</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solidFill>
                            <a:srgbClr val="000000"/>
                          </a:solidFill>
                          <a:latin typeface="Calibri"/>
                          <a:ea typeface="Times New Roman"/>
                          <a:cs typeface="Times New Roman"/>
                        </a:rPr>
                        <a:t>6241</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0025">
                <a:tc>
                  <a:txBody>
                    <a:bodyPr/>
                    <a:lstStyle/>
                    <a:p>
                      <a:pPr marL="0" marR="0" indent="152400">
                        <a:lnSpc>
                          <a:spcPct val="115000"/>
                        </a:lnSpc>
                        <a:spcBef>
                          <a:spcPts val="0"/>
                        </a:spcBef>
                        <a:spcAft>
                          <a:spcPts val="0"/>
                        </a:spcAft>
                      </a:pPr>
                      <a:r>
                        <a:rPr lang="en-US" sz="1400">
                          <a:solidFill>
                            <a:srgbClr val="777777"/>
                          </a:solidFill>
                          <a:latin typeface="Times New Roman"/>
                          <a:ea typeface="Times New Roman"/>
                          <a:cs typeface="Times New Roman"/>
                        </a:rPr>
                        <a:t>4</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52400">
                        <a:lnSpc>
                          <a:spcPct val="115000"/>
                        </a:lnSpc>
                        <a:spcBef>
                          <a:spcPts val="0"/>
                        </a:spcBef>
                        <a:spcAft>
                          <a:spcPts val="0"/>
                        </a:spcAft>
                      </a:pPr>
                      <a:r>
                        <a:rPr lang="en-US" sz="1400">
                          <a:solidFill>
                            <a:srgbClr val="777777"/>
                          </a:solidFill>
                          <a:latin typeface="Times New Roman"/>
                          <a:ea typeface="Times New Roman"/>
                          <a:cs typeface="Times New Roman"/>
                        </a:rPr>
                        <a:t>42</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52400">
                        <a:lnSpc>
                          <a:spcPct val="115000"/>
                        </a:lnSpc>
                        <a:spcBef>
                          <a:spcPts val="0"/>
                        </a:spcBef>
                        <a:spcAft>
                          <a:spcPts val="0"/>
                        </a:spcAft>
                      </a:pPr>
                      <a:r>
                        <a:rPr lang="en-US" sz="1400">
                          <a:solidFill>
                            <a:srgbClr val="777777"/>
                          </a:solidFill>
                          <a:latin typeface="Times New Roman"/>
                          <a:ea typeface="Times New Roman"/>
                          <a:cs typeface="Times New Roman"/>
                        </a:rPr>
                        <a:t>75</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000000"/>
                          </a:solidFill>
                          <a:latin typeface="Calibri"/>
                          <a:ea typeface="Times New Roman"/>
                          <a:cs typeface="Times New Roman"/>
                        </a:rPr>
                        <a:t>3150</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solidFill>
                            <a:srgbClr val="000000"/>
                          </a:solidFill>
                          <a:latin typeface="Calibri"/>
                          <a:ea typeface="Times New Roman"/>
                          <a:cs typeface="Times New Roman"/>
                        </a:rPr>
                        <a:t>1764</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solidFill>
                            <a:srgbClr val="000000"/>
                          </a:solidFill>
                          <a:latin typeface="Calibri"/>
                          <a:ea typeface="Times New Roman"/>
                          <a:cs typeface="Times New Roman"/>
                        </a:rPr>
                        <a:t>5625</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0025">
                <a:tc>
                  <a:txBody>
                    <a:bodyPr/>
                    <a:lstStyle/>
                    <a:p>
                      <a:pPr marL="0" marR="0" indent="152400">
                        <a:lnSpc>
                          <a:spcPct val="115000"/>
                        </a:lnSpc>
                        <a:spcBef>
                          <a:spcPts val="0"/>
                        </a:spcBef>
                        <a:spcAft>
                          <a:spcPts val="0"/>
                        </a:spcAft>
                      </a:pPr>
                      <a:r>
                        <a:rPr lang="en-US" sz="1400">
                          <a:solidFill>
                            <a:srgbClr val="777777"/>
                          </a:solidFill>
                          <a:latin typeface="Times New Roman"/>
                          <a:ea typeface="Times New Roman"/>
                          <a:cs typeface="Times New Roman"/>
                        </a:rPr>
                        <a:t>5</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52400">
                        <a:lnSpc>
                          <a:spcPct val="115000"/>
                        </a:lnSpc>
                        <a:spcBef>
                          <a:spcPts val="0"/>
                        </a:spcBef>
                        <a:spcAft>
                          <a:spcPts val="0"/>
                        </a:spcAft>
                      </a:pPr>
                      <a:r>
                        <a:rPr lang="en-US" sz="1400">
                          <a:solidFill>
                            <a:srgbClr val="777777"/>
                          </a:solidFill>
                          <a:latin typeface="Times New Roman"/>
                          <a:ea typeface="Times New Roman"/>
                          <a:cs typeface="Times New Roman"/>
                        </a:rPr>
                        <a:t>57</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52400">
                        <a:lnSpc>
                          <a:spcPct val="115000"/>
                        </a:lnSpc>
                        <a:spcBef>
                          <a:spcPts val="0"/>
                        </a:spcBef>
                        <a:spcAft>
                          <a:spcPts val="0"/>
                        </a:spcAft>
                      </a:pPr>
                      <a:r>
                        <a:rPr lang="en-US" sz="1400">
                          <a:solidFill>
                            <a:srgbClr val="777777"/>
                          </a:solidFill>
                          <a:latin typeface="Times New Roman"/>
                          <a:ea typeface="Times New Roman"/>
                          <a:cs typeface="Times New Roman"/>
                        </a:rPr>
                        <a:t>87</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000000"/>
                          </a:solidFill>
                          <a:latin typeface="Calibri"/>
                          <a:ea typeface="Times New Roman"/>
                          <a:cs typeface="Times New Roman"/>
                        </a:rPr>
                        <a:t>4959</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solidFill>
                            <a:srgbClr val="000000"/>
                          </a:solidFill>
                          <a:latin typeface="Calibri"/>
                          <a:ea typeface="Times New Roman"/>
                          <a:cs typeface="Times New Roman"/>
                        </a:rPr>
                        <a:t>3249</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solidFill>
                            <a:srgbClr val="000000"/>
                          </a:solidFill>
                          <a:latin typeface="Calibri"/>
                          <a:ea typeface="Times New Roman"/>
                          <a:cs typeface="Times New Roman"/>
                        </a:rPr>
                        <a:t>7569</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0025">
                <a:tc>
                  <a:txBody>
                    <a:bodyPr/>
                    <a:lstStyle/>
                    <a:p>
                      <a:pPr marL="0" marR="0" indent="152400">
                        <a:lnSpc>
                          <a:spcPct val="115000"/>
                        </a:lnSpc>
                        <a:spcBef>
                          <a:spcPts val="0"/>
                        </a:spcBef>
                        <a:spcAft>
                          <a:spcPts val="0"/>
                        </a:spcAft>
                      </a:pPr>
                      <a:r>
                        <a:rPr lang="en-US" sz="1400">
                          <a:solidFill>
                            <a:srgbClr val="777777"/>
                          </a:solidFill>
                          <a:latin typeface="Times New Roman"/>
                          <a:ea typeface="Times New Roman"/>
                          <a:cs typeface="Times New Roman"/>
                        </a:rPr>
                        <a:t>6</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52400">
                        <a:lnSpc>
                          <a:spcPct val="115000"/>
                        </a:lnSpc>
                        <a:spcBef>
                          <a:spcPts val="0"/>
                        </a:spcBef>
                        <a:spcAft>
                          <a:spcPts val="0"/>
                        </a:spcAft>
                      </a:pPr>
                      <a:r>
                        <a:rPr lang="en-US" sz="1400">
                          <a:solidFill>
                            <a:srgbClr val="777777"/>
                          </a:solidFill>
                          <a:latin typeface="Times New Roman"/>
                          <a:ea typeface="Times New Roman"/>
                          <a:cs typeface="Times New Roman"/>
                        </a:rPr>
                        <a:t>59</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152400">
                        <a:lnSpc>
                          <a:spcPct val="115000"/>
                        </a:lnSpc>
                        <a:spcBef>
                          <a:spcPts val="0"/>
                        </a:spcBef>
                        <a:spcAft>
                          <a:spcPts val="0"/>
                        </a:spcAft>
                      </a:pPr>
                      <a:r>
                        <a:rPr lang="en-US" sz="1400">
                          <a:solidFill>
                            <a:srgbClr val="777777"/>
                          </a:solidFill>
                          <a:latin typeface="Times New Roman"/>
                          <a:ea typeface="Times New Roman"/>
                          <a:cs typeface="Times New Roman"/>
                        </a:rPr>
                        <a:t>81</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000000"/>
                          </a:solidFill>
                          <a:latin typeface="Calibri"/>
                          <a:ea typeface="Times New Roman"/>
                          <a:cs typeface="Times New Roman"/>
                        </a:rPr>
                        <a:t>4779</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solidFill>
                            <a:srgbClr val="000000"/>
                          </a:solidFill>
                          <a:latin typeface="Calibri"/>
                          <a:ea typeface="Times New Roman"/>
                          <a:cs typeface="Times New Roman"/>
                        </a:rPr>
                        <a:t>3481</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solidFill>
                            <a:srgbClr val="000000"/>
                          </a:solidFill>
                          <a:latin typeface="Calibri"/>
                          <a:ea typeface="Times New Roman"/>
                          <a:cs typeface="Times New Roman"/>
                        </a:rPr>
                        <a:t>6561</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marL="0" marR="0">
                        <a:lnSpc>
                          <a:spcPct val="115000"/>
                        </a:lnSpc>
                        <a:spcBef>
                          <a:spcPts val="0"/>
                        </a:spcBef>
                        <a:spcAft>
                          <a:spcPts val="0"/>
                        </a:spcAft>
                      </a:pPr>
                      <a:r>
                        <a:rPr lang="en-US" sz="1200">
                          <a:solidFill>
                            <a:srgbClr val="000000"/>
                          </a:solidFill>
                          <a:latin typeface="Calibri"/>
                          <a:ea typeface="Times New Roman"/>
                          <a:cs typeface="Times New Roman"/>
                        </a:rPr>
                        <a:t>Sum</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solidFill>
                            <a:srgbClr val="000000"/>
                          </a:solidFill>
                          <a:latin typeface="Calibri"/>
                          <a:ea typeface="Times New Roman"/>
                          <a:cs typeface="Times New Roman"/>
                        </a:rPr>
                        <a:t>247</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solidFill>
                            <a:srgbClr val="000000"/>
                          </a:solidFill>
                          <a:latin typeface="Calibri"/>
                          <a:ea typeface="Times New Roman"/>
                          <a:cs typeface="Times New Roman"/>
                        </a:rPr>
                        <a:t>486</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solidFill>
                            <a:srgbClr val="000000"/>
                          </a:solidFill>
                          <a:latin typeface="Calibri"/>
                          <a:ea typeface="Times New Roman"/>
                          <a:cs typeface="Times New Roman"/>
                        </a:rPr>
                        <a:t>20485</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solidFill>
                            <a:srgbClr val="000000"/>
                          </a:solidFill>
                          <a:latin typeface="Calibri"/>
                          <a:ea typeface="Times New Roman"/>
                          <a:cs typeface="Times New Roman"/>
                        </a:rPr>
                        <a:t>11409</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rgbClr val="000000"/>
                          </a:solidFill>
                          <a:latin typeface="Calibri"/>
                          <a:ea typeface="Times New Roman"/>
                          <a:cs typeface="Times New Roman"/>
                        </a:rPr>
                        <a:t>40022</a:t>
                      </a:r>
                      <a:endParaRPr lang="en-US" sz="1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6" name="Rectangle 5"/>
          <p:cNvSpPr/>
          <p:nvPr/>
        </p:nvSpPr>
        <p:spPr>
          <a:xfrm>
            <a:off x="1752600" y="4800600"/>
            <a:ext cx="2766142" cy="369332"/>
          </a:xfrm>
          <a:prstGeom prst="rect">
            <a:avLst/>
          </a:prstGeom>
        </p:spPr>
        <p:txBody>
          <a:bodyPr wrap="none">
            <a:spAutoFit/>
          </a:bodyPr>
          <a:lstStyle/>
          <a:p>
            <a:r>
              <a:rPr lang="en-US" dirty="0"/>
              <a:t>The correlation coefficient=</a:t>
            </a:r>
          </a:p>
        </p:txBody>
      </p:sp>
      <p:sp>
        <p:nvSpPr>
          <p:cNvPr id="7" name="Rectangle 6"/>
          <p:cNvSpPr/>
          <p:nvPr/>
        </p:nvSpPr>
        <p:spPr>
          <a:xfrm>
            <a:off x="2514600" y="5410200"/>
            <a:ext cx="6477000" cy="923330"/>
          </a:xfrm>
          <a:prstGeom prst="rect">
            <a:avLst/>
          </a:prstGeom>
        </p:spPr>
        <p:txBody>
          <a:bodyPr wrap="square">
            <a:spAutoFit/>
          </a:bodyPr>
          <a:lstStyle/>
          <a:p>
            <a:pPr fontAlgn="base"/>
            <a:r>
              <a:rPr lang="en-US" dirty="0"/>
              <a:t>6(20,485) – (247 × 486) / [√[[6(11,409) – (247</a:t>
            </a:r>
            <a:r>
              <a:rPr lang="en-US" baseline="30000" dirty="0"/>
              <a:t>2</a:t>
            </a:r>
            <a:r>
              <a:rPr lang="en-US" dirty="0"/>
              <a:t>)] × [6(40,022) – 486</a:t>
            </a:r>
            <a:r>
              <a:rPr lang="en-US" baseline="30000" dirty="0"/>
              <a:t>2</a:t>
            </a:r>
            <a:r>
              <a:rPr lang="en-US" dirty="0"/>
              <a:t>]]]</a:t>
            </a:r>
          </a:p>
          <a:p>
            <a:pPr fontAlgn="base"/>
            <a:r>
              <a:rPr lang="en-US" dirty="0"/>
              <a:t>= 0.5298</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137718182"/>
              </p:ext>
            </p:extLst>
          </p:nvPr>
        </p:nvGraphicFramePr>
        <p:xfrm>
          <a:off x="3962400" y="2667000"/>
          <a:ext cx="1219200" cy="227076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190500">
                <a:tc>
                  <a:txBody>
                    <a:bodyPr/>
                    <a:lstStyle/>
                    <a:p>
                      <a:pPr algn="l" fontAlgn="b"/>
                      <a:r>
                        <a:rPr lang="en-US" sz="1800" u="none" strike="noStrike">
                          <a:effectLst/>
                        </a:rPr>
                        <a:t>X</a:t>
                      </a:r>
                      <a:endParaRPr lang="en-US" sz="1800" b="0" i="0" u="none" strike="noStrike">
                        <a:solidFill>
                          <a:srgbClr val="000000"/>
                        </a:solidFill>
                        <a:effectLst/>
                        <a:latin typeface="Calibri"/>
                      </a:endParaRPr>
                    </a:p>
                  </a:txBody>
                  <a:tcPr marL="9525" marR="9525" marT="9525" marB="0" anchor="b"/>
                </a:tc>
                <a:tc>
                  <a:txBody>
                    <a:bodyPr/>
                    <a:lstStyle/>
                    <a:p>
                      <a:pPr algn="l" fontAlgn="b"/>
                      <a:r>
                        <a:rPr lang="en-US" sz="1800" u="none" strike="noStrike">
                          <a:effectLst/>
                        </a:rPr>
                        <a:t>Y</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r" fontAlgn="b"/>
                      <a:r>
                        <a:rPr lang="en-US" sz="1800" u="none" strike="noStrike">
                          <a:effectLst/>
                        </a:rPr>
                        <a:t>41</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76</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r" fontAlgn="b"/>
                      <a:r>
                        <a:rPr lang="en-US" sz="1800" u="none" strike="noStrike">
                          <a:effectLst/>
                        </a:rPr>
                        <a:t>52</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43</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r" fontAlgn="b"/>
                      <a:r>
                        <a:rPr lang="en-US" sz="1800" u="none" strike="noStrike">
                          <a:effectLst/>
                        </a:rPr>
                        <a:t>37</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32</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r" fontAlgn="b"/>
                      <a:r>
                        <a:rPr lang="en-US" sz="1800" u="none" strike="noStrike">
                          <a:effectLst/>
                        </a:rPr>
                        <a:t>62</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70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r" fontAlgn="b"/>
                      <a:r>
                        <a:rPr lang="en-US" sz="1800" u="none" strike="noStrike">
                          <a:effectLst/>
                        </a:rPr>
                        <a:t>64</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57</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r" fontAlgn="b"/>
                      <a:r>
                        <a:rPr lang="en-US" sz="1800" u="none" strike="noStrike">
                          <a:effectLst/>
                        </a:rPr>
                        <a:t>46</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74</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190500">
                <a:tc>
                  <a:txBody>
                    <a:bodyPr/>
                    <a:lstStyle/>
                    <a:p>
                      <a:pPr algn="r" fontAlgn="b"/>
                      <a:r>
                        <a:rPr lang="en-US" sz="1800" u="none" strike="noStrike">
                          <a:effectLst/>
                        </a:rPr>
                        <a:t>50</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dirty="0">
                          <a:effectLst/>
                        </a:rPr>
                        <a:t>59</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bl>
          </a:graphicData>
        </a:graphic>
      </p:graphicFrame>
      <p:sp>
        <p:nvSpPr>
          <p:cNvPr id="5" name="TextBox 4"/>
          <p:cNvSpPr txBox="1"/>
          <p:nvPr/>
        </p:nvSpPr>
        <p:spPr>
          <a:xfrm>
            <a:off x="1828800" y="5410200"/>
            <a:ext cx="3048000" cy="369332"/>
          </a:xfrm>
          <a:prstGeom prst="rect">
            <a:avLst/>
          </a:prstGeom>
          <a:noFill/>
        </p:spPr>
        <p:txBody>
          <a:bodyPr wrap="square" rtlCol="0">
            <a:spAutoFit/>
          </a:bodyPr>
          <a:lstStyle/>
          <a:p>
            <a:r>
              <a:rPr lang="en-US" dirty="0"/>
              <a:t>Calculate the r value</a:t>
            </a:r>
          </a:p>
        </p:txBody>
      </p:sp>
    </p:spTree>
    <p:extLst>
      <p:ext uri="{BB962C8B-B14F-4D97-AF65-F5344CB8AC3E}">
        <p14:creationId xmlns:p14="http://schemas.microsoft.com/office/powerpoint/2010/main" val="35056832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600200"/>
            <a:ext cx="8763000" cy="5029200"/>
          </a:xfrm>
        </p:spPr>
        <p:txBody>
          <a:bodyPr>
            <a:normAutofit fontScale="85000" lnSpcReduction="20000"/>
          </a:bodyPr>
          <a:lstStyle/>
          <a:p>
            <a:pPr>
              <a:buNone/>
            </a:pPr>
            <a:r>
              <a:rPr lang="en-US" dirty="0"/>
              <a:t>Rank correlation coefficients</a:t>
            </a:r>
          </a:p>
          <a:p>
            <a:r>
              <a:rPr lang="en-US" dirty="0"/>
              <a:t>Rank correlation coefficients, such as Spearman's rank correlation coefficient and Kendall's rank correlation coefficient (τ) measure the extent to which, as one variable increases, the other variable tends to increase, without requiring that increase to be represented by a linear relationship. If, as the one variable increases, the other </a:t>
            </a:r>
            <a:r>
              <a:rPr lang="en-US" i="1" dirty="0"/>
              <a:t>decreases</a:t>
            </a:r>
            <a:r>
              <a:rPr lang="en-US" dirty="0"/>
              <a:t>, the rank correlation coefficients will be negative.</a:t>
            </a:r>
          </a:p>
          <a:p>
            <a:r>
              <a:rPr lang="en-US" dirty="0"/>
              <a:t> It is common to regard these rank correlation coefficients as alternatives to Pearson's coefficient, used either to reduce the amount of calculation or to make the coefficient less sensitive to non-normality in distributions.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Spear man ranks correlation </a:t>
            </a:r>
          </a:p>
        </p:txBody>
      </p:sp>
      <p:sp>
        <p:nvSpPr>
          <p:cNvPr id="3" name="Content Placeholder 2"/>
          <p:cNvSpPr>
            <a:spLocks noGrp="1"/>
          </p:cNvSpPr>
          <p:nvPr>
            <p:ph idx="1"/>
          </p:nvPr>
        </p:nvSpPr>
        <p:spPr>
          <a:xfrm>
            <a:off x="457200" y="1600201"/>
            <a:ext cx="8458200" cy="2895600"/>
          </a:xfrm>
        </p:spPr>
        <p:txBody>
          <a:bodyPr>
            <a:normAutofit fontScale="47500" lnSpcReduction="20000"/>
          </a:bodyPr>
          <a:lstStyle/>
          <a:p>
            <a:pPr fontAlgn="base"/>
            <a:r>
              <a:rPr lang="en-US" dirty="0"/>
              <a:t>There are some situations in Education and Psychology where the objects or individuals may be ranked and arranged in order of merit or proficiency on two variables and when these 2 sets of ranks </a:t>
            </a:r>
            <a:r>
              <a:rPr lang="en-US" dirty="0" err="1"/>
              <a:t>covary</a:t>
            </a:r>
            <a:r>
              <a:rPr lang="en-US" dirty="0"/>
              <a:t> or have agreement between them, we measure the degrees of relationship by rank correlation.</a:t>
            </a:r>
          </a:p>
          <a:p>
            <a:pPr fontAlgn="base"/>
            <a:r>
              <a:rPr lang="en-US" dirty="0"/>
              <a:t>Again, there are problems in which the relationship among the measurements made is non-linear, and cannot be described by the product-moment r.</a:t>
            </a:r>
          </a:p>
          <a:p>
            <a:pPr fontAlgn="base"/>
            <a:r>
              <a:rPr lang="en-US" dirty="0"/>
              <a:t>For example, the evaluation of a group of students on the basis of leadership ability, the ordering of women in a beauty contest, students ranked in order of preference or the pictures may be ranked according to their aesthetic values. Employees may be rank-ordered by supervisors on job performance.</a:t>
            </a:r>
          </a:p>
          <a:p>
            <a:pPr fontAlgn="base"/>
            <a:r>
              <a:rPr lang="en-US" dirty="0"/>
              <a:t>School children may be ranked by teachers on social adjustment. In such cases objects or individuals may be ranked and arranged in order of merit or proficiency on two variables. Spearman has developed a formula called Rank Correlation Coefficient to measure the extent or degree of correlation between 2 sets of ranks.</a:t>
            </a:r>
          </a:p>
          <a:p>
            <a:r>
              <a:rPr lang="en-US" b="1" dirty="0"/>
              <a:t>This coefficient of correlation is denoted by Greek letter ρ (called Rho) and is given as:</a:t>
            </a:r>
            <a:endParaRPr lang="en-US" dirty="0"/>
          </a:p>
        </p:txBody>
      </p:sp>
      <p:pic>
        <p:nvPicPr>
          <p:cNvPr id="96258" name="Picture 2"/>
          <p:cNvPicPr>
            <a:picLocks noChangeAspect="1" noChangeArrowheads="1"/>
          </p:cNvPicPr>
          <p:nvPr/>
        </p:nvPicPr>
        <p:blipFill>
          <a:blip r:embed="rId2"/>
          <a:srcRect/>
          <a:stretch>
            <a:fillRect/>
          </a:stretch>
        </p:blipFill>
        <p:spPr bwMode="auto">
          <a:xfrm>
            <a:off x="1828800" y="4619625"/>
            <a:ext cx="5095875" cy="2238375"/>
          </a:xfrm>
          <a:prstGeom prst="rect">
            <a:avLst/>
          </a:prstGeom>
          <a:noFill/>
          <a:ln w="9525">
            <a:noFill/>
            <a:miter lim="800000"/>
            <a:headEnd/>
            <a:tailEnd/>
          </a:ln>
          <a:effec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304800" y="990600"/>
            <a:ext cx="8229600" cy="2819400"/>
          </a:xfrm>
        </p:spPr>
        <p:txBody>
          <a:bodyPr>
            <a:normAutofit fontScale="62500" lnSpcReduction="20000"/>
          </a:bodyPr>
          <a:lstStyle/>
          <a:p>
            <a:pPr fontAlgn="base"/>
            <a:r>
              <a:rPr lang="en-US" dirty="0"/>
              <a:t>1. In Rank Correlation Coefficient the observations or measurements of the </a:t>
            </a:r>
            <a:r>
              <a:rPr lang="en-US" dirty="0" err="1"/>
              <a:t>bivariate</a:t>
            </a:r>
            <a:r>
              <a:rPr lang="en-US" dirty="0"/>
              <a:t> variable is based on the ordinal scale in the form of ranks.</a:t>
            </a:r>
          </a:p>
          <a:p>
            <a:pPr fontAlgn="base"/>
            <a:r>
              <a:rPr lang="en-US" dirty="0"/>
              <a:t>2. The size of the coefficient is directly affected by the size of the rank differences.</a:t>
            </a:r>
          </a:p>
          <a:p>
            <a:pPr fontAlgn="base"/>
            <a:r>
              <a:rPr lang="en-US" dirty="0"/>
              <a:t>(a)</a:t>
            </a:r>
            <a:r>
              <a:rPr lang="en-US" i="1" dirty="0"/>
              <a:t> </a:t>
            </a:r>
            <a:r>
              <a:rPr lang="en-US" dirty="0"/>
              <a:t>If the ranks are the same for both tests, each rank difference will be zero and ultimately D</a:t>
            </a:r>
            <a:r>
              <a:rPr lang="en-US" baseline="30000" dirty="0"/>
              <a:t>2</a:t>
            </a:r>
            <a:r>
              <a:rPr lang="en-US" dirty="0"/>
              <a:t> will be zero. This means that the correlation is perfect; i.e. 1.00.</a:t>
            </a:r>
          </a:p>
          <a:p>
            <a:pPr fontAlgn="base"/>
            <a:r>
              <a:rPr lang="en-US" dirty="0"/>
              <a:t>(b)</a:t>
            </a:r>
            <a:r>
              <a:rPr lang="en-US" i="1" dirty="0"/>
              <a:t> </a:t>
            </a:r>
            <a:r>
              <a:rPr lang="en-US" dirty="0"/>
              <a:t>If the rank differences are very large, and the fraction is greater than one, then the correlation will be negative.</a:t>
            </a:r>
          </a:p>
          <a:p>
            <a:endParaRPr lang="en-US" dirty="0"/>
          </a:p>
        </p:txBody>
      </p:sp>
      <p:sp>
        <p:nvSpPr>
          <p:cNvPr id="4" name="Rectangle 3"/>
          <p:cNvSpPr/>
          <p:nvPr/>
        </p:nvSpPr>
        <p:spPr>
          <a:xfrm>
            <a:off x="228600" y="3429000"/>
            <a:ext cx="8915400" cy="3139321"/>
          </a:xfrm>
          <a:prstGeom prst="rect">
            <a:avLst/>
          </a:prstGeom>
        </p:spPr>
        <p:txBody>
          <a:bodyPr wrap="square">
            <a:spAutoFit/>
          </a:bodyPr>
          <a:lstStyle/>
          <a:p>
            <a:pPr fontAlgn="base"/>
            <a:r>
              <a:rPr lang="en-US" b="1" dirty="0"/>
              <a:t>Assumptions of Rho (ρ):</a:t>
            </a:r>
            <a:endParaRPr lang="en-US" dirty="0"/>
          </a:p>
          <a:p>
            <a:pPr fontAlgn="base"/>
            <a:r>
              <a:rPr lang="en-US" dirty="0" err="1"/>
              <a:t>i</a:t>
            </a:r>
            <a:r>
              <a:rPr lang="en-US" dirty="0"/>
              <a:t>. N is small or the data are badly skewed.</a:t>
            </a:r>
          </a:p>
          <a:p>
            <a:pPr fontAlgn="base"/>
            <a:r>
              <a:rPr lang="en-US" dirty="0"/>
              <a:t>ii. They are free, or independent, of some characteristics of the population distribution.</a:t>
            </a:r>
          </a:p>
          <a:p>
            <a:pPr fontAlgn="base"/>
            <a:r>
              <a:rPr lang="en-US" dirty="0"/>
              <a:t>iii. In many situations Ranking methods are used, where quantitative measurements are not available.</a:t>
            </a:r>
          </a:p>
          <a:p>
            <a:pPr fontAlgn="base"/>
            <a:r>
              <a:rPr lang="en-US" dirty="0"/>
              <a:t>iv. Though quantitative measurements are available, ranks are substituted to reduce arithmetical </a:t>
            </a:r>
            <a:r>
              <a:rPr lang="en-US" dirty="0" err="1"/>
              <a:t>labour</a:t>
            </a:r>
            <a:r>
              <a:rPr lang="en-US" dirty="0"/>
              <a:t>.</a:t>
            </a:r>
          </a:p>
          <a:p>
            <a:pPr fontAlgn="base"/>
            <a:r>
              <a:rPr lang="en-US" dirty="0"/>
              <a:t>v. Such tests are described as non-parametric.</a:t>
            </a:r>
          </a:p>
          <a:p>
            <a:pPr fontAlgn="base"/>
            <a:r>
              <a:rPr lang="en-US" dirty="0"/>
              <a:t>vi. In such cases the data are comprised of sets of ordinal numbers, 1st, 2nd, 3rd….Nth. These are replaced by the cardinal numbers 1, 2, 3,………, N for purposes of calculation. The substitution of cardinal numbers for ordinal numbers always assumes equality of intervals.</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7282" name="Picture 2" descr="Computation of Ï (Rho)"/>
          <p:cNvPicPr>
            <a:picLocks noChangeAspect="1" noChangeArrowheads="1"/>
          </p:cNvPicPr>
          <p:nvPr/>
        </p:nvPicPr>
        <p:blipFill>
          <a:blip r:embed="rId2"/>
          <a:srcRect t="9524"/>
          <a:stretch>
            <a:fillRect/>
          </a:stretch>
        </p:blipFill>
        <p:spPr bwMode="auto">
          <a:xfrm>
            <a:off x="609600" y="1676400"/>
            <a:ext cx="5954230" cy="2895600"/>
          </a:xfrm>
          <a:prstGeom prst="rect">
            <a:avLst/>
          </a:prstGeom>
          <a:noFill/>
        </p:spPr>
      </p:pic>
      <p:pic>
        <p:nvPicPr>
          <p:cNvPr id="97283" name="Picture 3"/>
          <p:cNvPicPr>
            <a:picLocks noChangeAspect="1" noChangeArrowheads="1"/>
          </p:cNvPicPr>
          <p:nvPr/>
        </p:nvPicPr>
        <p:blipFill>
          <a:blip r:embed="rId3"/>
          <a:srcRect/>
          <a:stretch>
            <a:fillRect/>
          </a:stretch>
        </p:blipFill>
        <p:spPr bwMode="auto">
          <a:xfrm>
            <a:off x="2057400" y="5105400"/>
            <a:ext cx="3886200" cy="495300"/>
          </a:xfrm>
          <a:prstGeom prst="rect">
            <a:avLst/>
          </a:prstGeom>
          <a:noFill/>
          <a:ln w="9525">
            <a:noFill/>
            <a:miter lim="800000"/>
            <a:headEnd/>
            <a:tailEnd/>
          </a:ln>
          <a:effec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Mann </a:t>
            </a:r>
            <a:r>
              <a:rPr lang="en-US" dirty="0" err="1"/>
              <a:t>Kendel’s</a:t>
            </a:r>
            <a:r>
              <a:rPr lang="en-US" dirty="0"/>
              <a:t> correlation</a:t>
            </a:r>
          </a:p>
        </p:txBody>
      </p:sp>
      <p:sp>
        <p:nvSpPr>
          <p:cNvPr id="3" name="Content Placeholder 2"/>
          <p:cNvSpPr>
            <a:spLocks noGrp="1"/>
          </p:cNvSpPr>
          <p:nvPr>
            <p:ph idx="1"/>
          </p:nvPr>
        </p:nvSpPr>
        <p:spPr/>
        <p:txBody>
          <a:bodyPr>
            <a:normAutofit lnSpcReduction="10000"/>
          </a:bodyPr>
          <a:lstStyle/>
          <a:p>
            <a:r>
              <a:rPr lang="en-US" dirty="0"/>
              <a:t>Mann-Kendall trend test is a nonparametric test used to identify a trend in a series, even if there is a seasonal component in the series.</a:t>
            </a:r>
          </a:p>
          <a:p>
            <a:r>
              <a:rPr lang="en-US" dirty="0"/>
              <a:t>This test is the result of the development of the nonparametric trend test first proposed by Mann (1945). This test was further studied by Kendall (1975) and improved by Hirsch et al (1982, 1984) who allowed to take into account a seasonality.</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229600" cy="1905000"/>
          </a:xfrm>
        </p:spPr>
        <p:txBody>
          <a:bodyPr>
            <a:normAutofit fontScale="70000" lnSpcReduction="20000"/>
          </a:bodyPr>
          <a:lstStyle/>
          <a:p>
            <a:r>
              <a:rPr lang="en-US" b="1" i="1" dirty="0"/>
              <a:t>Kendall rank correlation</a:t>
            </a:r>
            <a:r>
              <a:rPr lang="en-US" b="1" dirty="0"/>
              <a:t>: </a:t>
            </a:r>
            <a:r>
              <a:rPr lang="en-US" dirty="0"/>
              <a:t>Kendall rank correlation is a non-parametric test that measures the strength of dependence between two variables.  If we consider two samples, a and b, where each sample size is </a:t>
            </a:r>
            <a:r>
              <a:rPr lang="en-US" i="1" dirty="0"/>
              <a:t>n</a:t>
            </a:r>
            <a:r>
              <a:rPr lang="en-US" dirty="0"/>
              <a:t>, we know that the total number of pairings with a b is</a:t>
            </a:r>
            <a:r>
              <a:rPr lang="en-US" i="1" dirty="0"/>
              <a:t> n</a:t>
            </a:r>
            <a:r>
              <a:rPr lang="en-US" dirty="0"/>
              <a:t>(</a:t>
            </a:r>
            <a:r>
              <a:rPr lang="en-US" i="1" dirty="0"/>
              <a:t>n</a:t>
            </a:r>
            <a:r>
              <a:rPr lang="en-US" dirty="0"/>
              <a:t>-1)/2</a:t>
            </a:r>
            <a:r>
              <a:rPr lang="en-US" i="1" dirty="0"/>
              <a:t>.</a:t>
            </a:r>
            <a:r>
              <a:rPr lang="en-US" dirty="0"/>
              <a:t>  The following formula is used to calculate the value of Kendall rank correlation:</a:t>
            </a:r>
          </a:p>
        </p:txBody>
      </p:sp>
      <p:pic>
        <p:nvPicPr>
          <p:cNvPr id="101378" name="Picture 2" descr="kendall rank correlation"/>
          <p:cNvPicPr>
            <a:picLocks noChangeAspect="1" noChangeArrowheads="1"/>
          </p:cNvPicPr>
          <p:nvPr/>
        </p:nvPicPr>
        <p:blipFill>
          <a:blip r:embed="rId2"/>
          <a:srcRect/>
          <a:stretch>
            <a:fillRect/>
          </a:stretch>
        </p:blipFill>
        <p:spPr bwMode="auto">
          <a:xfrm>
            <a:off x="533400" y="3352800"/>
            <a:ext cx="1371600" cy="943897"/>
          </a:xfrm>
          <a:prstGeom prst="rect">
            <a:avLst/>
          </a:prstGeom>
          <a:noFill/>
        </p:spPr>
      </p:pic>
      <p:sp>
        <p:nvSpPr>
          <p:cNvPr id="5" name="Rectangle 4"/>
          <p:cNvSpPr/>
          <p:nvPr/>
        </p:nvSpPr>
        <p:spPr>
          <a:xfrm>
            <a:off x="381000" y="4419600"/>
            <a:ext cx="4572000" cy="646331"/>
          </a:xfrm>
          <a:prstGeom prst="rect">
            <a:avLst/>
          </a:prstGeom>
        </p:spPr>
        <p:txBody>
          <a:bodyPr>
            <a:spAutoFit/>
          </a:bodyPr>
          <a:lstStyle/>
          <a:p>
            <a:r>
              <a:rPr lang="en-US" dirty="0" err="1"/>
              <a:t>Nc</a:t>
            </a:r>
            <a:r>
              <a:rPr lang="en-US" dirty="0"/>
              <a:t>= number of concordant</a:t>
            </a:r>
            <a:br>
              <a:rPr lang="en-US" dirty="0"/>
            </a:br>
            <a:r>
              <a:rPr lang="en-US" dirty="0" err="1"/>
              <a:t>Nd</a:t>
            </a:r>
            <a:r>
              <a:rPr lang="en-US" dirty="0"/>
              <a:t>= Number of discordant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763000" cy="4525963"/>
          </a:xfrm>
        </p:spPr>
        <p:txBody>
          <a:bodyPr>
            <a:normAutofit lnSpcReduction="10000"/>
          </a:bodyPr>
          <a:lstStyle/>
          <a:p>
            <a:r>
              <a:rPr lang="en-US" dirty="0"/>
              <a:t>Central tendency: The </a:t>
            </a:r>
            <a:r>
              <a:rPr lang="en-US" dirty="0">
                <a:solidFill>
                  <a:srgbClr val="FF0000"/>
                </a:solidFill>
              </a:rPr>
              <a:t>median</a:t>
            </a:r>
            <a:r>
              <a:rPr lang="en-US" dirty="0"/>
              <a:t>, i.e. </a:t>
            </a:r>
            <a:r>
              <a:rPr lang="en-US" i="1" dirty="0"/>
              <a:t>middle-ranked</a:t>
            </a:r>
            <a:r>
              <a:rPr lang="en-US" dirty="0"/>
              <a:t>, item is allowed as the measure of central tendency; however, the mean (or average) as the measure of central tendency is not allowed. </a:t>
            </a:r>
          </a:p>
          <a:p>
            <a:pPr marL="0" indent="0">
              <a:buNone/>
            </a:pPr>
            <a:r>
              <a:rPr lang="en-US" dirty="0"/>
              <a:t>The </a:t>
            </a:r>
            <a:r>
              <a:rPr lang="en-US" b="1" dirty="0">
                <a:solidFill>
                  <a:srgbClr val="FF0000"/>
                </a:solidFill>
              </a:rPr>
              <a:t>mode</a:t>
            </a:r>
            <a:r>
              <a:rPr lang="en-US" dirty="0"/>
              <a:t> is allowed.</a:t>
            </a:r>
          </a:p>
          <a:p>
            <a:r>
              <a:rPr lang="en-US" dirty="0"/>
              <a:t>Rank in a class test (first, second or third)</a:t>
            </a:r>
          </a:p>
          <a:p>
            <a:r>
              <a:rPr lang="en-US" dirty="0"/>
              <a:t>Customer satisfaction ratings (On a scale of 0-10)</a:t>
            </a:r>
          </a:p>
          <a:p>
            <a:r>
              <a:rPr lang="en-US" dirty="0"/>
              <a:t>Customer satisfaction degrees (Very satisfied, satisfied, neutral, dissatisfied, very dissatisfied)</a:t>
            </a:r>
          </a:p>
          <a:p>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pic>
        <p:nvPicPr>
          <p:cNvPr id="99330" name="Picture 2"/>
          <p:cNvPicPr>
            <a:picLocks noChangeAspect="1" noChangeArrowheads="1"/>
          </p:cNvPicPr>
          <p:nvPr/>
        </p:nvPicPr>
        <p:blipFill>
          <a:blip r:embed="rId2"/>
          <a:srcRect/>
          <a:stretch>
            <a:fillRect/>
          </a:stretch>
        </p:blipFill>
        <p:spPr bwMode="auto">
          <a:xfrm>
            <a:off x="4343400" y="4038600"/>
            <a:ext cx="4800600" cy="2409825"/>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457200" y="1371600"/>
          <a:ext cx="4495800" cy="4927936"/>
        </p:xfrm>
        <a:graphic>
          <a:graphicData uri="http://schemas.openxmlformats.org/drawingml/2006/table">
            <a:tbl>
              <a:tblPr/>
              <a:tblGrid>
                <a:gridCol w="2247900">
                  <a:extLst>
                    <a:ext uri="{9D8B030D-6E8A-4147-A177-3AD203B41FA5}">
                      <a16:colId xmlns:a16="http://schemas.microsoft.com/office/drawing/2014/main" val="20000"/>
                    </a:ext>
                  </a:extLst>
                </a:gridCol>
                <a:gridCol w="2247900">
                  <a:extLst>
                    <a:ext uri="{9D8B030D-6E8A-4147-A177-3AD203B41FA5}">
                      <a16:colId xmlns:a16="http://schemas.microsoft.com/office/drawing/2014/main" val="20001"/>
                    </a:ext>
                  </a:extLst>
                </a:gridCol>
              </a:tblGrid>
              <a:tr h="593918">
                <a:tc>
                  <a:txBody>
                    <a:bodyPr/>
                    <a:lstStyle/>
                    <a:p>
                      <a:pPr algn="l" fontAlgn="b"/>
                      <a:r>
                        <a:rPr lang="en-US" sz="1050" b="0" i="0" u="none" strike="noStrike">
                          <a:solidFill>
                            <a:srgbClr val="000000"/>
                          </a:solidFill>
                          <a:latin typeface="Calibri"/>
                        </a:rPr>
                        <a:t>Trend analysis example 2: Mann-Kendall</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dirty="0">
                          <a:solidFill>
                            <a:srgbClr val="000000"/>
                          </a:solidFill>
                          <a:latin typeface="Calibri"/>
                        </a:rPr>
                        <a:t> value</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3465">
                <a:tc>
                  <a:txBody>
                    <a:bodyPr/>
                    <a:lstStyle/>
                    <a:p>
                      <a:pPr algn="r" fontAlgn="b"/>
                      <a:r>
                        <a:rPr lang="en-US" sz="1050" b="0" i="0" u="none" strike="noStrike">
                          <a:solidFill>
                            <a:srgbClr val="000000"/>
                          </a:solidFill>
                          <a:latin typeface="Calibri"/>
                        </a:rPr>
                        <a:t>1</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latin typeface="Calibri"/>
                        </a:rPr>
                        <a:t>0.18</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3465">
                <a:tc>
                  <a:txBody>
                    <a:bodyPr/>
                    <a:lstStyle/>
                    <a:p>
                      <a:pPr algn="r" fontAlgn="b"/>
                      <a:r>
                        <a:rPr lang="en-US" sz="1050" b="0" i="0" u="none" strike="noStrike">
                          <a:solidFill>
                            <a:srgbClr val="000000"/>
                          </a:solidFill>
                          <a:latin typeface="Calibri"/>
                        </a:rPr>
                        <a:t>5</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latin typeface="Calibri"/>
                        </a:rPr>
                        <a:t>0.2</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33465">
                <a:tc>
                  <a:txBody>
                    <a:bodyPr/>
                    <a:lstStyle/>
                    <a:p>
                      <a:pPr algn="r" fontAlgn="b"/>
                      <a:r>
                        <a:rPr lang="en-US" sz="1050" b="0" i="0" u="none" strike="noStrike">
                          <a:solidFill>
                            <a:srgbClr val="000000"/>
                          </a:solidFill>
                          <a:latin typeface="Calibri"/>
                        </a:rPr>
                        <a:t>9</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latin typeface="Calibri"/>
                        </a:rPr>
                        <a:t>0.25</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3465">
                <a:tc>
                  <a:txBody>
                    <a:bodyPr/>
                    <a:lstStyle/>
                    <a:p>
                      <a:pPr algn="r" fontAlgn="b"/>
                      <a:r>
                        <a:rPr lang="en-US" sz="1050" b="0" i="0" u="none" strike="noStrike">
                          <a:solidFill>
                            <a:srgbClr val="000000"/>
                          </a:solidFill>
                          <a:latin typeface="Calibri"/>
                        </a:rPr>
                        <a:t>13</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latin typeface="Calibri"/>
                        </a:rPr>
                        <a:t>0.068</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33465">
                <a:tc>
                  <a:txBody>
                    <a:bodyPr/>
                    <a:lstStyle/>
                    <a:p>
                      <a:pPr algn="r" fontAlgn="b"/>
                      <a:r>
                        <a:rPr lang="en-US" sz="1050" b="0" i="0" u="none" strike="noStrike">
                          <a:solidFill>
                            <a:srgbClr val="000000"/>
                          </a:solidFill>
                          <a:latin typeface="Calibri"/>
                        </a:rPr>
                        <a:t>17</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latin typeface="Calibri"/>
                        </a:rPr>
                        <a:t>0.201</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33465">
                <a:tc>
                  <a:txBody>
                    <a:bodyPr/>
                    <a:lstStyle/>
                    <a:p>
                      <a:pPr algn="r" fontAlgn="b"/>
                      <a:r>
                        <a:rPr lang="en-US" sz="1050" b="0" i="0" u="none" strike="noStrike">
                          <a:solidFill>
                            <a:srgbClr val="000000"/>
                          </a:solidFill>
                          <a:latin typeface="Calibri"/>
                        </a:rPr>
                        <a:t>21</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latin typeface="Calibri"/>
                        </a:rPr>
                        <a:t>0.063</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33465">
                <a:tc>
                  <a:txBody>
                    <a:bodyPr/>
                    <a:lstStyle/>
                    <a:p>
                      <a:pPr algn="r" fontAlgn="b"/>
                      <a:r>
                        <a:rPr lang="en-US" sz="1050" b="0" i="0" u="none" strike="noStrike">
                          <a:solidFill>
                            <a:srgbClr val="000000"/>
                          </a:solidFill>
                          <a:latin typeface="Calibri"/>
                        </a:rPr>
                        <a:t>25</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latin typeface="Calibri"/>
                        </a:rPr>
                        <a:t>0.099</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33465">
                <a:tc>
                  <a:txBody>
                    <a:bodyPr/>
                    <a:lstStyle/>
                    <a:p>
                      <a:pPr algn="r" fontAlgn="b"/>
                      <a:r>
                        <a:rPr lang="en-US" sz="1050" b="0" i="0" u="none" strike="noStrike">
                          <a:solidFill>
                            <a:srgbClr val="000000"/>
                          </a:solidFill>
                          <a:latin typeface="Calibri"/>
                        </a:rPr>
                        <a:t>29</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latin typeface="Calibri"/>
                        </a:rPr>
                        <a:t>0.125</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33465">
                <a:tc>
                  <a:txBody>
                    <a:bodyPr/>
                    <a:lstStyle/>
                    <a:p>
                      <a:pPr algn="r" fontAlgn="b"/>
                      <a:r>
                        <a:rPr lang="en-US" sz="1050" b="0" i="0" u="none" strike="noStrike">
                          <a:solidFill>
                            <a:srgbClr val="000000"/>
                          </a:solidFill>
                          <a:latin typeface="Calibri"/>
                        </a:rPr>
                        <a:t>33</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latin typeface="Calibri"/>
                        </a:rPr>
                        <a:t>0.205</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33465">
                <a:tc>
                  <a:txBody>
                    <a:bodyPr/>
                    <a:lstStyle/>
                    <a:p>
                      <a:pPr algn="r" fontAlgn="b"/>
                      <a:r>
                        <a:rPr lang="en-US" sz="1050" b="0" i="0" u="none" strike="noStrike">
                          <a:solidFill>
                            <a:srgbClr val="000000"/>
                          </a:solidFill>
                          <a:latin typeface="Calibri"/>
                        </a:rPr>
                        <a:t>37</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latin typeface="Calibri"/>
                        </a:rPr>
                        <a:t>0.078</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33465">
                <a:tc>
                  <a:txBody>
                    <a:bodyPr/>
                    <a:lstStyle/>
                    <a:p>
                      <a:pPr algn="r" fontAlgn="b"/>
                      <a:r>
                        <a:rPr lang="en-US" sz="1050" b="0" i="0" u="none" strike="noStrike">
                          <a:solidFill>
                            <a:srgbClr val="000000"/>
                          </a:solidFill>
                          <a:latin typeface="Calibri"/>
                        </a:rPr>
                        <a:t>41</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latin typeface="Calibri"/>
                        </a:rPr>
                        <a:t>0.216</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33465">
                <a:tc>
                  <a:txBody>
                    <a:bodyPr/>
                    <a:lstStyle/>
                    <a:p>
                      <a:pPr algn="r" fontAlgn="b"/>
                      <a:r>
                        <a:rPr lang="en-US" sz="1050" b="0" i="0" u="none" strike="noStrike">
                          <a:solidFill>
                            <a:srgbClr val="000000"/>
                          </a:solidFill>
                          <a:latin typeface="Calibri"/>
                        </a:rPr>
                        <a:t>45</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latin typeface="Calibri"/>
                        </a:rPr>
                        <a:t>0.059</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33465">
                <a:tc>
                  <a:txBody>
                    <a:bodyPr/>
                    <a:lstStyle/>
                    <a:p>
                      <a:pPr algn="r" fontAlgn="b"/>
                      <a:r>
                        <a:rPr lang="en-US" sz="1050" b="0" i="0" u="none" strike="noStrike">
                          <a:solidFill>
                            <a:srgbClr val="000000"/>
                          </a:solidFill>
                          <a:latin typeface="Calibri"/>
                        </a:rPr>
                        <a:t>49</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latin typeface="Calibri"/>
                        </a:rPr>
                        <a:t>0.098</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33465">
                <a:tc>
                  <a:txBody>
                    <a:bodyPr/>
                    <a:lstStyle/>
                    <a:p>
                      <a:pPr algn="r" fontAlgn="b"/>
                      <a:r>
                        <a:rPr lang="en-US" sz="1050" b="0" i="0" u="none" strike="noStrike">
                          <a:solidFill>
                            <a:srgbClr val="000000"/>
                          </a:solidFill>
                          <a:latin typeface="Calibri"/>
                        </a:rPr>
                        <a:t>53</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latin typeface="Calibri"/>
                        </a:rPr>
                        <a:t>0.102</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33465">
                <a:tc>
                  <a:txBody>
                    <a:bodyPr/>
                    <a:lstStyle/>
                    <a:p>
                      <a:pPr algn="r" fontAlgn="b"/>
                      <a:r>
                        <a:rPr lang="en-US" sz="1050" b="0" i="0" u="none" strike="noStrike">
                          <a:solidFill>
                            <a:srgbClr val="000000"/>
                          </a:solidFill>
                          <a:latin typeface="Calibri"/>
                        </a:rPr>
                        <a:t>57</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latin typeface="Calibri"/>
                        </a:rPr>
                        <a:t>0.137</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33465">
                <a:tc>
                  <a:txBody>
                    <a:bodyPr/>
                    <a:lstStyle/>
                    <a:p>
                      <a:pPr algn="r" fontAlgn="b"/>
                      <a:r>
                        <a:rPr lang="en-US" sz="1050" b="0" i="0" u="none" strike="noStrike">
                          <a:solidFill>
                            <a:srgbClr val="000000"/>
                          </a:solidFill>
                          <a:latin typeface="Calibri"/>
                        </a:rPr>
                        <a:t>61</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latin typeface="Calibri"/>
                        </a:rPr>
                        <a:t>0.037</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33465">
                <a:tc>
                  <a:txBody>
                    <a:bodyPr/>
                    <a:lstStyle/>
                    <a:p>
                      <a:pPr algn="r" fontAlgn="b"/>
                      <a:r>
                        <a:rPr lang="en-US" sz="1050" b="0" i="0" u="none" strike="noStrike">
                          <a:solidFill>
                            <a:srgbClr val="000000"/>
                          </a:solidFill>
                          <a:latin typeface="Calibri"/>
                        </a:rPr>
                        <a:t>65</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latin typeface="Calibri"/>
                        </a:rPr>
                        <a:t>0.1</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33465">
                <a:tc>
                  <a:txBody>
                    <a:bodyPr/>
                    <a:lstStyle/>
                    <a:p>
                      <a:pPr algn="r" fontAlgn="b"/>
                      <a:r>
                        <a:rPr lang="en-US" sz="1050" b="0" i="0" u="none" strike="noStrike">
                          <a:solidFill>
                            <a:srgbClr val="000000"/>
                          </a:solidFill>
                          <a:latin typeface="Calibri"/>
                        </a:rPr>
                        <a:t>69</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latin typeface="Calibri"/>
                        </a:rPr>
                        <a:t>0.051</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33465">
                <a:tc>
                  <a:txBody>
                    <a:bodyPr/>
                    <a:lstStyle/>
                    <a:p>
                      <a:pPr algn="r" fontAlgn="b"/>
                      <a:r>
                        <a:rPr lang="en-US" sz="1050" b="0" i="0" u="none" strike="noStrike">
                          <a:solidFill>
                            <a:srgbClr val="000000"/>
                          </a:solidFill>
                          <a:latin typeface="Calibri"/>
                        </a:rPr>
                        <a:t>73</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latin typeface="Calibri"/>
                        </a:rPr>
                        <a:t>0.18</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33465">
                <a:tc>
                  <a:txBody>
                    <a:bodyPr/>
                    <a:lstStyle/>
                    <a:p>
                      <a:pPr algn="r" fontAlgn="b"/>
                      <a:r>
                        <a:rPr lang="en-US" sz="1050" b="0" i="0" u="none" strike="noStrike">
                          <a:solidFill>
                            <a:srgbClr val="000000"/>
                          </a:solidFill>
                          <a:latin typeface="Calibri"/>
                        </a:rPr>
                        <a:t>77</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latin typeface="Calibri"/>
                        </a:rPr>
                        <a:t>0.06</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33465">
                <a:tc>
                  <a:txBody>
                    <a:bodyPr/>
                    <a:lstStyle/>
                    <a:p>
                      <a:pPr algn="r" fontAlgn="b"/>
                      <a:r>
                        <a:rPr lang="en-US" sz="1050" b="0" i="0" u="none" strike="noStrike">
                          <a:solidFill>
                            <a:srgbClr val="000000"/>
                          </a:solidFill>
                          <a:latin typeface="Calibri"/>
                        </a:rPr>
                        <a:t>81</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latin typeface="Calibri"/>
                        </a:rPr>
                        <a:t>0.095</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33465">
                <a:tc>
                  <a:txBody>
                    <a:bodyPr/>
                    <a:lstStyle/>
                    <a:p>
                      <a:pPr algn="r" fontAlgn="b"/>
                      <a:r>
                        <a:rPr lang="en-US" sz="1050" b="0" i="0" u="none" strike="noStrike">
                          <a:solidFill>
                            <a:srgbClr val="000000"/>
                          </a:solidFill>
                          <a:latin typeface="Calibri"/>
                        </a:rPr>
                        <a:t>85</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latin typeface="Calibri"/>
                        </a:rPr>
                        <a:t>0.021</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33465">
                <a:tc>
                  <a:txBody>
                    <a:bodyPr/>
                    <a:lstStyle/>
                    <a:p>
                      <a:pPr algn="r" fontAlgn="b"/>
                      <a:r>
                        <a:rPr lang="en-US" sz="1050" b="0" i="0" u="none" strike="noStrike">
                          <a:solidFill>
                            <a:srgbClr val="000000"/>
                          </a:solidFill>
                          <a:latin typeface="Calibri"/>
                        </a:rPr>
                        <a:t>89</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latin typeface="Calibri"/>
                        </a:rPr>
                        <a:t>0.12</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33465">
                <a:tc>
                  <a:txBody>
                    <a:bodyPr/>
                    <a:lstStyle/>
                    <a:p>
                      <a:pPr algn="r" fontAlgn="b"/>
                      <a:r>
                        <a:rPr lang="en-US" sz="1050" b="0" i="0" u="none" strike="noStrike">
                          <a:solidFill>
                            <a:srgbClr val="000000"/>
                          </a:solidFill>
                          <a:latin typeface="Calibri"/>
                        </a:rPr>
                        <a:t>93</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latin typeface="Calibri"/>
                        </a:rPr>
                        <a:t>0.063</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33465">
                <a:tc>
                  <a:txBody>
                    <a:bodyPr/>
                    <a:lstStyle/>
                    <a:p>
                      <a:pPr algn="r" fontAlgn="b"/>
                      <a:r>
                        <a:rPr lang="en-US" sz="1050" b="0" i="0" u="none" strike="noStrike">
                          <a:solidFill>
                            <a:srgbClr val="000000"/>
                          </a:solidFill>
                          <a:latin typeface="Calibri"/>
                        </a:rPr>
                        <a:t>97</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0" i="0" u="none" strike="noStrike">
                          <a:solidFill>
                            <a:srgbClr val="000000"/>
                          </a:solidFill>
                          <a:latin typeface="Calibri"/>
                        </a:rPr>
                        <a:t>0.035</a:t>
                      </a:r>
                    </a:p>
                  </a:txBody>
                  <a:tcPr marL="6673" marR="6673" marT="66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r h="133465">
                <a:tc>
                  <a:txBody>
                    <a:bodyPr/>
                    <a:lstStyle/>
                    <a:p>
                      <a:pPr algn="r" fontAlgn="b"/>
                      <a:r>
                        <a:rPr lang="en-US" sz="1050" b="0" i="0" u="none" strike="noStrike">
                          <a:solidFill>
                            <a:srgbClr val="000000"/>
                          </a:solidFill>
                          <a:latin typeface="Calibri"/>
                        </a:rPr>
                        <a:t>97</a:t>
                      </a:r>
                    </a:p>
                  </a:txBody>
                  <a:tcPr marL="6673" marR="6673" marT="667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50" b="0" i="0" u="none" strike="noStrike" dirty="0">
                          <a:solidFill>
                            <a:srgbClr val="000000"/>
                          </a:solidFill>
                          <a:latin typeface="Calibri"/>
                        </a:rPr>
                        <a:t>0.035</a:t>
                      </a:r>
                    </a:p>
                  </a:txBody>
                  <a:tcPr marL="6673" marR="6673" marT="6673"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26"/>
                  </a:ext>
                </a:extLst>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Harmonic mean</a:t>
            </a:r>
          </a:p>
        </p:txBody>
      </p:sp>
      <p:sp>
        <p:nvSpPr>
          <p:cNvPr id="3" name="Content Placeholder 2"/>
          <p:cNvSpPr>
            <a:spLocks noGrp="1"/>
          </p:cNvSpPr>
          <p:nvPr>
            <p:ph idx="1"/>
          </p:nvPr>
        </p:nvSpPr>
        <p:spPr/>
        <p:txBody>
          <a:bodyPr>
            <a:normAutofit fontScale="92500" lnSpcReduction="10000"/>
          </a:bodyPr>
          <a:lstStyle/>
          <a:p>
            <a:r>
              <a:rPr lang="en-US" dirty="0"/>
              <a:t>The harmonic mean is a very specific type of average. It’s generally used when dealing with averages of units, like speed or other rates and ratios.</a:t>
            </a:r>
          </a:p>
          <a:p>
            <a:r>
              <a:rPr lang="en-US" dirty="0"/>
              <a:t>Harmonic mean is another type average which can be used when observation are rates or ratio. It is defined as the reciprocal of the arithmetic mean of reciprocal of the values. It may be used when variables are oxygen per hr, pulse rate per minute, </a:t>
            </a:r>
            <a:r>
              <a:rPr lang="en-US" dirty="0" err="1"/>
              <a:t>calori</a:t>
            </a:r>
            <a:r>
              <a:rPr lang="en-US" dirty="0"/>
              <a:t> consumption per day.</a:t>
            </a:r>
          </a:p>
          <a:p>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2895600"/>
            <a:ext cx="8229600" cy="1143000"/>
          </a:xfrm>
        </p:spPr>
        <p:txBody>
          <a:bodyPr>
            <a:normAutofit fontScale="55000" lnSpcReduction="20000"/>
          </a:bodyPr>
          <a:lstStyle/>
          <a:p>
            <a:r>
              <a:rPr lang="en-US" dirty="0"/>
              <a:t>Harmonic mean of discrete series</a:t>
            </a:r>
          </a:p>
          <a:p>
            <a:r>
              <a:rPr lang="en-US" dirty="0"/>
              <a:t>Data: 1, 4,4</a:t>
            </a:r>
          </a:p>
          <a:p>
            <a:r>
              <a:rPr lang="en-US" dirty="0"/>
              <a:t>=3/(1/1+1/4+1/4)</a:t>
            </a:r>
          </a:p>
          <a:p>
            <a:r>
              <a:rPr lang="en-US" dirty="0"/>
              <a:t>=2</a:t>
            </a:r>
          </a:p>
          <a:p>
            <a:endParaRPr lang="en-US" dirty="0"/>
          </a:p>
        </p:txBody>
      </p:sp>
      <p:pic>
        <p:nvPicPr>
          <p:cNvPr id="87042" name="Picture 2" descr="https://www.statisticshowto.datasciencecentral.com/wp-content/uploads/2015/07/harmonic-mean-formula.png"/>
          <p:cNvPicPr>
            <a:picLocks noChangeAspect="1" noChangeArrowheads="1"/>
          </p:cNvPicPr>
          <p:nvPr/>
        </p:nvPicPr>
        <p:blipFill>
          <a:blip r:embed="rId2"/>
          <a:srcRect/>
          <a:stretch>
            <a:fillRect/>
          </a:stretch>
        </p:blipFill>
        <p:spPr bwMode="auto">
          <a:xfrm>
            <a:off x="1066800" y="1524000"/>
            <a:ext cx="4919420" cy="990600"/>
          </a:xfrm>
          <a:prstGeom prst="rect">
            <a:avLst/>
          </a:prstGeom>
          <a:noFill/>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762000" y="1904998"/>
          <a:ext cx="6400800" cy="185503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189910">
                <a:tc>
                  <a:txBody>
                    <a:bodyPr/>
                    <a:lstStyle/>
                    <a:p>
                      <a:pPr algn="l" fontAlgn="b"/>
                      <a:r>
                        <a:rPr lang="en-US" sz="2400" b="0" i="0" u="none" strike="noStrike">
                          <a:solidFill>
                            <a:srgbClr val="000000"/>
                          </a:solidFill>
                          <a:latin typeface="Calibri"/>
                        </a:rPr>
                        <a:t>Hb%</a:t>
                      </a:r>
                    </a:p>
                  </a:txBody>
                  <a:tcPr marL="5246" marR="5246" marT="52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a:solidFill>
                            <a:srgbClr val="000000"/>
                          </a:solidFill>
                          <a:latin typeface="Calibri"/>
                        </a:rPr>
                        <a:t>Person (f)</a:t>
                      </a:r>
                    </a:p>
                  </a:txBody>
                  <a:tcPr marL="5246" marR="5246" marT="52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a:solidFill>
                            <a:srgbClr val="000000"/>
                          </a:solidFill>
                          <a:latin typeface="Calibri"/>
                        </a:rPr>
                        <a:t>mid vaolue (i)</a:t>
                      </a:r>
                    </a:p>
                  </a:txBody>
                  <a:tcPr marL="5246" marR="5246" marT="52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a:solidFill>
                            <a:srgbClr val="000000"/>
                          </a:solidFill>
                          <a:latin typeface="Calibri"/>
                        </a:rPr>
                        <a:t>f/i</a:t>
                      </a:r>
                    </a:p>
                  </a:txBody>
                  <a:tcPr marL="5246" marR="5246" marT="52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4923">
                <a:tc>
                  <a:txBody>
                    <a:bodyPr/>
                    <a:lstStyle/>
                    <a:p>
                      <a:pPr algn="l" fontAlgn="b"/>
                      <a:r>
                        <a:rPr lang="en-US" sz="2400" b="0" i="0" u="none" strike="noStrike">
                          <a:solidFill>
                            <a:srgbClr val="000000"/>
                          </a:solidFill>
                          <a:latin typeface="Calibri"/>
                        </a:rPr>
                        <a:t>10 to 12</a:t>
                      </a:r>
                    </a:p>
                  </a:txBody>
                  <a:tcPr marL="5246" marR="5246" marT="52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5</a:t>
                      </a:r>
                    </a:p>
                  </a:txBody>
                  <a:tcPr marL="5246" marR="5246" marT="52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11</a:t>
                      </a:r>
                    </a:p>
                  </a:txBody>
                  <a:tcPr marL="5246" marR="5246" marT="52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0.45</a:t>
                      </a:r>
                    </a:p>
                  </a:txBody>
                  <a:tcPr marL="5246" marR="5246" marT="52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4923">
                <a:tc>
                  <a:txBody>
                    <a:bodyPr/>
                    <a:lstStyle/>
                    <a:p>
                      <a:pPr algn="l" fontAlgn="b"/>
                      <a:r>
                        <a:rPr lang="en-US" sz="2400" b="0" i="0" u="none" strike="noStrike">
                          <a:solidFill>
                            <a:srgbClr val="000000"/>
                          </a:solidFill>
                          <a:latin typeface="Calibri"/>
                        </a:rPr>
                        <a:t>12 to 14 </a:t>
                      </a:r>
                    </a:p>
                  </a:txBody>
                  <a:tcPr marL="5246" marR="5246" marT="52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8</a:t>
                      </a:r>
                    </a:p>
                  </a:txBody>
                  <a:tcPr marL="5246" marR="5246" marT="52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13</a:t>
                      </a:r>
                    </a:p>
                  </a:txBody>
                  <a:tcPr marL="5246" marR="5246" marT="52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0.62</a:t>
                      </a:r>
                    </a:p>
                  </a:txBody>
                  <a:tcPr marL="5246" marR="5246" marT="52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4923">
                <a:tc>
                  <a:txBody>
                    <a:bodyPr/>
                    <a:lstStyle/>
                    <a:p>
                      <a:pPr algn="l" fontAlgn="b"/>
                      <a:r>
                        <a:rPr lang="en-US" sz="2400" b="0" i="0" u="none" strike="noStrike">
                          <a:solidFill>
                            <a:srgbClr val="000000"/>
                          </a:solidFill>
                          <a:latin typeface="Calibri"/>
                        </a:rPr>
                        <a:t>14 to 16</a:t>
                      </a:r>
                    </a:p>
                  </a:txBody>
                  <a:tcPr marL="5246" marR="5246" marT="52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5</a:t>
                      </a:r>
                    </a:p>
                  </a:txBody>
                  <a:tcPr marL="5246" marR="5246" marT="52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15</a:t>
                      </a:r>
                    </a:p>
                  </a:txBody>
                  <a:tcPr marL="5246" marR="5246" marT="52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0.33</a:t>
                      </a:r>
                    </a:p>
                  </a:txBody>
                  <a:tcPr marL="5246" marR="5246" marT="52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4923">
                <a:tc>
                  <a:txBody>
                    <a:bodyPr/>
                    <a:lstStyle/>
                    <a:p>
                      <a:pPr algn="l" fontAlgn="b"/>
                      <a:r>
                        <a:rPr lang="en-US" sz="2400" b="0" i="0" u="none" strike="noStrike">
                          <a:solidFill>
                            <a:srgbClr val="000000"/>
                          </a:solidFill>
                          <a:latin typeface="Calibri"/>
                        </a:rPr>
                        <a:t>16 to 18 </a:t>
                      </a:r>
                    </a:p>
                  </a:txBody>
                  <a:tcPr marL="5246" marR="5246" marT="52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2</a:t>
                      </a:r>
                    </a:p>
                  </a:txBody>
                  <a:tcPr marL="5246" marR="5246" marT="52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17</a:t>
                      </a:r>
                    </a:p>
                  </a:txBody>
                  <a:tcPr marL="5246" marR="5246" marT="52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a:solidFill>
                            <a:srgbClr val="000000"/>
                          </a:solidFill>
                          <a:latin typeface="Calibri"/>
                        </a:rPr>
                        <a:t>0.12</a:t>
                      </a:r>
                    </a:p>
                  </a:txBody>
                  <a:tcPr marL="5246" marR="5246" marT="52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88065" name="Picture 1"/>
          <p:cNvPicPr>
            <a:picLocks noChangeAspect="1" noChangeArrowheads="1"/>
          </p:cNvPicPr>
          <p:nvPr/>
        </p:nvPicPr>
        <p:blipFill>
          <a:blip r:embed="rId2"/>
          <a:srcRect/>
          <a:stretch>
            <a:fillRect/>
          </a:stretch>
        </p:blipFill>
        <p:spPr bwMode="auto">
          <a:xfrm>
            <a:off x="2438400" y="3810000"/>
            <a:ext cx="5662612" cy="2873866"/>
          </a:xfrm>
          <a:prstGeom prst="rect">
            <a:avLst/>
          </a:prstGeom>
          <a:noFill/>
          <a:ln w="9525">
            <a:noFill/>
            <a:miter lim="800000"/>
            <a:headEnd/>
            <a:tailEnd/>
          </a:ln>
          <a:effec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mean</a:t>
            </a:r>
          </a:p>
        </p:txBody>
      </p:sp>
      <p:sp>
        <p:nvSpPr>
          <p:cNvPr id="3" name="Content Placeholder 2"/>
          <p:cNvSpPr>
            <a:spLocks noGrp="1"/>
          </p:cNvSpPr>
          <p:nvPr>
            <p:ph idx="1"/>
          </p:nvPr>
        </p:nvSpPr>
        <p:spPr>
          <a:xfrm>
            <a:off x="457200" y="1600201"/>
            <a:ext cx="8229600" cy="1905000"/>
          </a:xfrm>
        </p:spPr>
        <p:txBody>
          <a:bodyPr>
            <a:normAutofit fontScale="77500" lnSpcReduction="20000"/>
          </a:bodyPr>
          <a:lstStyle/>
          <a:p>
            <a:r>
              <a:rPr lang="en-US" dirty="0"/>
              <a:t>Geometric mean of a series containing n observation is the nth root of product of observation. Suppose there are </a:t>
            </a:r>
          </a:p>
          <a:p>
            <a:r>
              <a:rPr lang="en-US" dirty="0"/>
              <a:t>4,6,24</a:t>
            </a:r>
          </a:p>
          <a:p>
            <a:r>
              <a:rPr lang="en-US" dirty="0"/>
              <a:t>Geometric mean= </a:t>
            </a:r>
            <a:r>
              <a:rPr lang="en-US" dirty="0" err="1"/>
              <a:t>squre</a:t>
            </a:r>
            <a:r>
              <a:rPr lang="en-US" dirty="0"/>
              <a:t> root of 4*6*24</a:t>
            </a:r>
          </a:p>
          <a:p>
            <a:pPr>
              <a:buNone/>
            </a:pPr>
            <a:r>
              <a:rPr lang="en-US" dirty="0"/>
              <a:t>= 24</a:t>
            </a:r>
          </a:p>
        </p:txBody>
      </p:sp>
      <p:pic>
        <p:nvPicPr>
          <p:cNvPr id="90113" name="Picture 1"/>
          <p:cNvPicPr>
            <a:picLocks noChangeAspect="1" noChangeArrowheads="1"/>
          </p:cNvPicPr>
          <p:nvPr/>
        </p:nvPicPr>
        <p:blipFill>
          <a:blip r:embed="rId2"/>
          <a:srcRect/>
          <a:stretch>
            <a:fillRect/>
          </a:stretch>
        </p:blipFill>
        <p:spPr bwMode="auto">
          <a:xfrm>
            <a:off x="685800" y="3810000"/>
            <a:ext cx="4295775" cy="2286000"/>
          </a:xfrm>
          <a:prstGeom prst="rect">
            <a:avLst/>
          </a:prstGeom>
          <a:noFill/>
          <a:ln w="9525">
            <a:noFill/>
            <a:miter lim="800000"/>
            <a:headEnd/>
            <a:tailEnd/>
          </a:ln>
          <a:effectLst/>
        </p:spPr>
      </p:pic>
      <p:graphicFrame>
        <p:nvGraphicFramePr>
          <p:cNvPr id="6" name="Table 5"/>
          <p:cNvGraphicFramePr>
            <a:graphicFrameLocks noGrp="1"/>
          </p:cNvGraphicFramePr>
          <p:nvPr/>
        </p:nvGraphicFramePr>
        <p:xfrm>
          <a:off x="5486400" y="4114800"/>
          <a:ext cx="3381375" cy="1978533"/>
        </p:xfrm>
        <a:graphic>
          <a:graphicData uri="http://schemas.openxmlformats.org/drawingml/2006/table">
            <a:tbl>
              <a:tblPr/>
              <a:tblGrid>
                <a:gridCol w="2124075">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tblGrid>
              <a:tr h="190500">
                <a:tc>
                  <a:txBody>
                    <a:bodyPr/>
                    <a:lstStyle/>
                    <a:p>
                      <a:pPr marL="0" marR="0">
                        <a:lnSpc>
                          <a:spcPct val="115000"/>
                        </a:lnSpc>
                        <a:spcBef>
                          <a:spcPts val="0"/>
                        </a:spcBef>
                        <a:spcAft>
                          <a:spcPts val="1000"/>
                        </a:spcAft>
                      </a:pPr>
                      <a:r>
                        <a:rPr lang="en-US" sz="1200">
                          <a:latin typeface="Times New Roman"/>
                          <a:ea typeface="Calibri"/>
                          <a:cs typeface="Times New Roman"/>
                        </a:rPr>
                        <a:t>Percentage increase in sale</a:t>
                      </a:r>
                      <a:endParaRPr lang="en-US" sz="11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Times New Roman"/>
                          <a:ea typeface="Calibri"/>
                          <a:cs typeface="Times New Roman"/>
                        </a:rPr>
                        <a:t>log i</a:t>
                      </a:r>
                      <a:endParaRPr lang="en-US" sz="11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marL="0" marR="0">
                        <a:lnSpc>
                          <a:spcPct val="115000"/>
                        </a:lnSpc>
                        <a:spcBef>
                          <a:spcPts val="0"/>
                        </a:spcBef>
                        <a:spcAft>
                          <a:spcPts val="1000"/>
                        </a:spcAft>
                      </a:pPr>
                      <a:r>
                        <a:rPr lang="en-US" sz="1200">
                          <a:latin typeface="Times New Roman"/>
                          <a:ea typeface="Calibri"/>
                          <a:cs typeface="Times New Roman"/>
                        </a:rPr>
                        <a:t>5</a:t>
                      </a:r>
                      <a:endParaRPr lang="en-US" sz="11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Times New Roman"/>
                          <a:ea typeface="Calibri"/>
                          <a:cs typeface="Times New Roman"/>
                        </a:rPr>
                        <a:t>0.69897</a:t>
                      </a:r>
                      <a:endParaRPr lang="en-US" sz="11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marL="0" marR="0">
                        <a:lnSpc>
                          <a:spcPct val="115000"/>
                        </a:lnSpc>
                        <a:spcBef>
                          <a:spcPts val="0"/>
                        </a:spcBef>
                        <a:spcAft>
                          <a:spcPts val="1000"/>
                        </a:spcAft>
                      </a:pPr>
                      <a:r>
                        <a:rPr lang="en-US" sz="1200">
                          <a:latin typeface="Times New Roman"/>
                          <a:ea typeface="Calibri"/>
                          <a:cs typeface="Times New Roman"/>
                        </a:rPr>
                        <a:t>10.5</a:t>
                      </a:r>
                      <a:endParaRPr lang="en-US" sz="11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Times New Roman"/>
                          <a:ea typeface="Calibri"/>
                          <a:cs typeface="Times New Roman"/>
                        </a:rPr>
                        <a:t>1.021189</a:t>
                      </a:r>
                      <a:endParaRPr lang="en-US" sz="11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marL="0" marR="0">
                        <a:lnSpc>
                          <a:spcPct val="115000"/>
                        </a:lnSpc>
                        <a:spcBef>
                          <a:spcPts val="0"/>
                        </a:spcBef>
                        <a:spcAft>
                          <a:spcPts val="1000"/>
                        </a:spcAft>
                      </a:pPr>
                      <a:r>
                        <a:rPr lang="en-US" sz="1200">
                          <a:latin typeface="Times New Roman"/>
                          <a:ea typeface="Calibri"/>
                          <a:cs typeface="Times New Roman"/>
                        </a:rPr>
                        <a:t>9</a:t>
                      </a:r>
                      <a:endParaRPr lang="en-US" sz="11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Times New Roman"/>
                          <a:ea typeface="Calibri"/>
                          <a:cs typeface="Times New Roman"/>
                        </a:rPr>
                        <a:t>0.954243</a:t>
                      </a:r>
                      <a:endParaRPr lang="en-US" sz="11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marL="0" marR="0">
                        <a:lnSpc>
                          <a:spcPct val="115000"/>
                        </a:lnSpc>
                        <a:spcBef>
                          <a:spcPts val="0"/>
                        </a:spcBef>
                        <a:spcAft>
                          <a:spcPts val="1000"/>
                        </a:spcAft>
                      </a:pPr>
                      <a:r>
                        <a:rPr lang="en-US" sz="1200">
                          <a:latin typeface="Times New Roman"/>
                          <a:ea typeface="Calibri"/>
                          <a:cs typeface="Times New Roman"/>
                        </a:rPr>
                        <a:t>6</a:t>
                      </a:r>
                      <a:endParaRPr lang="en-US" sz="11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Times New Roman"/>
                          <a:ea typeface="Calibri"/>
                          <a:cs typeface="Times New Roman"/>
                        </a:rPr>
                        <a:t>0.778151</a:t>
                      </a:r>
                      <a:endParaRPr lang="en-US" sz="11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marL="0" marR="0">
                        <a:lnSpc>
                          <a:spcPct val="115000"/>
                        </a:lnSpc>
                        <a:spcBef>
                          <a:spcPts val="0"/>
                        </a:spcBef>
                        <a:spcAft>
                          <a:spcPts val="1000"/>
                        </a:spcAft>
                      </a:pPr>
                      <a:r>
                        <a:rPr lang="en-US" sz="1200">
                          <a:latin typeface="Times New Roman"/>
                          <a:ea typeface="Calibri"/>
                          <a:cs typeface="Times New Roman"/>
                        </a:rPr>
                        <a:t>7.5</a:t>
                      </a:r>
                      <a:endParaRPr lang="en-US" sz="11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Times New Roman"/>
                          <a:ea typeface="Calibri"/>
                          <a:cs typeface="Times New Roman"/>
                        </a:rPr>
                        <a:t>0.875061</a:t>
                      </a:r>
                      <a:endParaRPr lang="en-US" sz="11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marL="0" marR="0">
                        <a:lnSpc>
                          <a:spcPct val="115000"/>
                        </a:lnSpc>
                        <a:spcBef>
                          <a:spcPts val="0"/>
                        </a:spcBef>
                        <a:spcAft>
                          <a:spcPts val="1000"/>
                        </a:spcAft>
                      </a:pPr>
                      <a:r>
                        <a:rPr lang="en-US" sz="1200">
                          <a:latin typeface="Times New Roman"/>
                          <a:ea typeface="Calibri"/>
                          <a:cs typeface="Times New Roman"/>
                        </a:rPr>
                        <a:t> Sum of log</a:t>
                      </a:r>
                      <a:endParaRPr lang="en-US" sz="11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Times New Roman"/>
                          <a:ea typeface="Calibri"/>
                          <a:cs typeface="Times New Roman"/>
                        </a:rPr>
                        <a:t>4.327614</a:t>
                      </a:r>
                      <a:endParaRPr lang="en-US" sz="11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marL="0" marR="0">
                        <a:lnSpc>
                          <a:spcPct val="115000"/>
                        </a:lnSpc>
                        <a:spcBef>
                          <a:spcPts val="0"/>
                        </a:spcBef>
                        <a:spcAft>
                          <a:spcPts val="1000"/>
                        </a:spcAft>
                      </a:pPr>
                      <a:r>
                        <a:rPr lang="en-US" sz="1200">
                          <a:latin typeface="Times New Roman"/>
                          <a:ea typeface="Calibri"/>
                          <a:cs typeface="Times New Roman"/>
                        </a:rPr>
                        <a:t>Log value/5</a:t>
                      </a:r>
                      <a:endParaRPr lang="en-US" sz="11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Times New Roman"/>
                          <a:ea typeface="Calibri"/>
                          <a:cs typeface="Times New Roman"/>
                        </a:rPr>
                        <a:t>0.865523</a:t>
                      </a:r>
                      <a:endParaRPr lang="en-US" sz="11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marL="0" marR="0">
                        <a:lnSpc>
                          <a:spcPct val="115000"/>
                        </a:lnSpc>
                        <a:spcBef>
                          <a:spcPts val="0"/>
                        </a:spcBef>
                        <a:spcAft>
                          <a:spcPts val="1000"/>
                        </a:spcAft>
                      </a:pPr>
                      <a:r>
                        <a:rPr lang="en-US" sz="1200">
                          <a:latin typeface="Times New Roman"/>
                          <a:ea typeface="Calibri"/>
                          <a:cs typeface="Times New Roman"/>
                        </a:rPr>
                        <a:t> Antilog </a:t>
                      </a:r>
                      <a:endParaRPr lang="en-US" sz="110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dirty="0">
                          <a:latin typeface="Times New Roman"/>
                          <a:ea typeface="Calibri"/>
                          <a:cs typeface="Times New Roman"/>
                        </a:rPr>
                        <a:t>7.337</a:t>
                      </a:r>
                      <a:endParaRPr lang="en-US" sz="1100" dirty="0">
                        <a:latin typeface="Calibri"/>
                        <a:ea typeface="Calibri"/>
                        <a:cs typeface="Times New Roman"/>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89090" name="Rectangle 2"/>
          <p:cNvSpPr>
            <a:spLocks noChangeArrowheads="1"/>
          </p:cNvSpPr>
          <p:nvPr/>
        </p:nvSpPr>
        <p:spPr bwMode="auto">
          <a:xfrm>
            <a:off x="381000" y="1676400"/>
            <a:ext cx="8763000" cy="4418502"/>
          </a:xfrm>
          <a:prstGeom prst="rect">
            <a:avLst/>
          </a:prstGeom>
          <a:solidFill>
            <a:srgbClr val="FFFFFF"/>
          </a:solidFill>
          <a:ln w="9525">
            <a:noFill/>
            <a:miter lim="800000"/>
            <a:headEnd/>
            <a:tailEnd/>
          </a:ln>
          <a:effectLst/>
        </p:spPr>
        <p:txBody>
          <a:bodyPr vert="horz" wrap="square" lIns="253920" tIns="31740" rIns="0" bIns="1587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22222"/>
                </a:solidFill>
                <a:effectLst/>
                <a:latin typeface="Arial" pitchFamily="34" charset="0"/>
                <a:cs typeface="Arial" pitchFamily="34" charset="0"/>
              </a:rPr>
              <a:t>n </a:t>
            </a:r>
            <a:r>
              <a:rPr kumimoji="0" lang="en-US" sz="1600" b="0" i="0" u="none" strike="noStrike" cap="none" normalizeH="0" baseline="0" dirty="0">
                <a:ln>
                  <a:noFill/>
                </a:ln>
                <a:solidFill>
                  <a:srgbClr val="0B0080"/>
                </a:solidFill>
                <a:effectLst/>
                <a:latin typeface="Arial" pitchFamily="34" charset="0"/>
                <a:cs typeface="Arial" pitchFamily="34" charset="0"/>
                <a:hlinkClick r:id="rId2" tooltip="Mathematics"/>
              </a:rPr>
              <a:t>mathematics</a:t>
            </a:r>
            <a:r>
              <a:rPr kumimoji="0" lang="en-US" sz="1600" b="0" i="0" u="none" strike="noStrike" cap="none" normalizeH="0" baseline="0" dirty="0">
                <a:ln>
                  <a:noFill/>
                </a:ln>
                <a:solidFill>
                  <a:srgbClr val="222222"/>
                </a:solidFill>
                <a:effectLst/>
                <a:latin typeface="Arial" pitchFamily="34" charset="0"/>
                <a:cs typeface="Arial" pitchFamily="34" charset="0"/>
              </a:rPr>
              <a:t>, the </a:t>
            </a:r>
            <a:r>
              <a:rPr kumimoji="0" lang="en-US" sz="1600" b="1" i="0" u="none" strike="noStrike" cap="none" normalizeH="0" baseline="0" dirty="0">
                <a:ln>
                  <a:noFill/>
                </a:ln>
                <a:solidFill>
                  <a:srgbClr val="222222"/>
                </a:solidFill>
                <a:effectLst/>
                <a:latin typeface="Arial" pitchFamily="34" charset="0"/>
                <a:cs typeface="Arial" pitchFamily="34" charset="0"/>
              </a:rPr>
              <a:t>logarithm</a:t>
            </a:r>
            <a:r>
              <a:rPr kumimoji="0" lang="en-US" sz="1600" b="0" i="0" u="none" strike="noStrike" cap="none" normalizeH="0" baseline="0" dirty="0">
                <a:ln>
                  <a:noFill/>
                </a:ln>
                <a:solidFill>
                  <a:srgbClr val="222222"/>
                </a:solidFill>
                <a:effectLst/>
                <a:latin typeface="Arial" pitchFamily="34" charset="0"/>
                <a:cs typeface="Arial" pitchFamily="34" charset="0"/>
              </a:rPr>
              <a:t> is the </a:t>
            </a:r>
            <a:r>
              <a:rPr kumimoji="0" lang="en-US" sz="1600" b="0" i="0" u="none" strike="noStrike" cap="none" normalizeH="0" baseline="0" dirty="0">
                <a:ln>
                  <a:noFill/>
                </a:ln>
                <a:solidFill>
                  <a:srgbClr val="0B0080"/>
                </a:solidFill>
                <a:effectLst/>
                <a:latin typeface="Arial" pitchFamily="34" charset="0"/>
                <a:cs typeface="Arial" pitchFamily="34" charset="0"/>
                <a:hlinkClick r:id="rId3" tooltip="Inverse function"/>
              </a:rPr>
              <a:t>inverse function</a:t>
            </a:r>
            <a:r>
              <a:rPr kumimoji="0" lang="en-US" sz="1600" b="0" i="0" u="none" strike="noStrike" cap="none" normalizeH="0" baseline="0" dirty="0">
                <a:ln>
                  <a:noFill/>
                </a:ln>
                <a:solidFill>
                  <a:srgbClr val="222222"/>
                </a:solidFill>
                <a:effectLst/>
                <a:latin typeface="Arial" pitchFamily="34" charset="0"/>
                <a:cs typeface="Arial" pitchFamily="34" charset="0"/>
              </a:rPr>
              <a:t> to </a:t>
            </a:r>
            <a:r>
              <a:rPr kumimoji="0" lang="en-US" sz="1600" b="0" i="0" u="none" strike="noStrike" cap="none" normalizeH="0" baseline="0" dirty="0">
                <a:ln>
                  <a:noFill/>
                </a:ln>
                <a:solidFill>
                  <a:srgbClr val="0B0080"/>
                </a:solidFill>
                <a:effectLst/>
                <a:latin typeface="Arial" pitchFamily="34" charset="0"/>
                <a:cs typeface="Arial" pitchFamily="34" charset="0"/>
                <a:hlinkClick r:id="rId4" tooltip="Exponentiation"/>
              </a:rPr>
              <a:t>exponentiation</a:t>
            </a:r>
            <a:r>
              <a:rPr kumimoji="0" lang="en-US" sz="1600" b="0" i="0" u="none" strike="noStrike" cap="none" normalizeH="0" baseline="0" dirty="0">
                <a:ln>
                  <a:noFill/>
                </a:ln>
                <a:solidFill>
                  <a:srgbClr val="222222"/>
                </a:solidFill>
                <a:effectLst/>
                <a:latin typeface="Arial" pitchFamily="34" charset="0"/>
                <a:cs typeface="Arial" pitchFamily="34" charset="0"/>
              </a:rPr>
              <a:t>. That means the logarithm of a given number </a:t>
            </a:r>
            <a:r>
              <a:rPr kumimoji="0" lang="en-US" sz="2400" b="0" i="1" u="none" strike="noStrike" cap="none" normalizeH="0" baseline="0" dirty="0" err="1">
                <a:ln>
                  <a:noFill/>
                </a:ln>
                <a:solidFill>
                  <a:srgbClr val="222222"/>
                </a:solidFill>
                <a:effectLst/>
                <a:latin typeface="Nimbus Roman No9 L"/>
                <a:cs typeface="Arial" pitchFamily="34" charset="0"/>
              </a:rPr>
              <a:t>x</a:t>
            </a:r>
            <a:r>
              <a:rPr kumimoji="0" lang="en-US" sz="1600" b="0" i="0" u="none" strike="noStrike" cap="none" normalizeH="0" baseline="0" dirty="0" err="1">
                <a:ln>
                  <a:noFill/>
                </a:ln>
                <a:solidFill>
                  <a:srgbClr val="222222"/>
                </a:solidFill>
                <a:effectLst/>
                <a:latin typeface="Arial" pitchFamily="34" charset="0"/>
                <a:cs typeface="Arial" pitchFamily="34" charset="0"/>
              </a:rPr>
              <a:t>is</a:t>
            </a:r>
            <a:r>
              <a:rPr kumimoji="0" lang="en-US" sz="1600" b="0" i="0" u="none" strike="noStrike" cap="none" normalizeH="0" baseline="0" dirty="0">
                <a:ln>
                  <a:noFill/>
                </a:ln>
                <a:solidFill>
                  <a:srgbClr val="222222"/>
                </a:solidFill>
                <a:effectLst/>
                <a:latin typeface="Arial" pitchFamily="34" charset="0"/>
                <a:cs typeface="Arial" pitchFamily="34" charset="0"/>
              </a:rPr>
              <a:t> the </a:t>
            </a:r>
            <a:r>
              <a:rPr kumimoji="0" lang="en-US" sz="1600" b="0" i="0" u="none" strike="noStrike" cap="none" normalizeH="0" baseline="0" dirty="0">
                <a:ln>
                  <a:noFill/>
                </a:ln>
                <a:solidFill>
                  <a:srgbClr val="0B0080"/>
                </a:solidFill>
                <a:effectLst/>
                <a:latin typeface="Arial" pitchFamily="34" charset="0"/>
                <a:cs typeface="Arial" pitchFamily="34" charset="0"/>
                <a:hlinkClick r:id="rId5" tooltip="Exponent"/>
              </a:rPr>
              <a:t>exponent</a:t>
            </a:r>
            <a:r>
              <a:rPr kumimoji="0" lang="en-US" sz="1600" b="0" i="0" u="none" strike="noStrike" cap="none" normalizeH="0" baseline="0" dirty="0">
                <a:ln>
                  <a:noFill/>
                </a:ln>
                <a:solidFill>
                  <a:srgbClr val="222222"/>
                </a:solidFill>
                <a:effectLst/>
                <a:latin typeface="Arial" pitchFamily="34" charset="0"/>
                <a:cs typeface="Arial" pitchFamily="34" charset="0"/>
              </a:rPr>
              <a:t> to which another fixed number, the </a:t>
            </a:r>
            <a:r>
              <a:rPr kumimoji="0" lang="en-US" sz="1600" b="0" i="1" u="none" strike="noStrike" cap="none" normalizeH="0" baseline="0" dirty="0">
                <a:ln>
                  <a:noFill/>
                </a:ln>
                <a:solidFill>
                  <a:srgbClr val="0B0080"/>
                </a:solidFill>
                <a:effectLst/>
                <a:latin typeface="Arial" pitchFamily="34" charset="0"/>
                <a:cs typeface="Arial" pitchFamily="34" charset="0"/>
                <a:hlinkClick r:id="rId6" tooltip="Base (exponentiation)"/>
              </a:rPr>
              <a:t>base</a:t>
            </a:r>
            <a:r>
              <a:rPr kumimoji="0" lang="en-US" sz="1600" b="0" i="0" u="none" strike="noStrike" cap="none" normalizeH="0" baseline="0" dirty="0">
                <a:ln>
                  <a:noFill/>
                </a:ln>
                <a:solidFill>
                  <a:srgbClr val="222222"/>
                </a:solidFill>
                <a:effectLst/>
                <a:latin typeface="Arial" pitchFamily="34" charset="0"/>
                <a:cs typeface="Arial" pitchFamily="34" charset="0"/>
              </a:rPr>
              <a:t> </a:t>
            </a:r>
            <a:r>
              <a:rPr kumimoji="0" lang="en-US" sz="2400" b="0" i="1" u="none" strike="noStrike" cap="none" normalizeH="0" baseline="0" dirty="0">
                <a:ln>
                  <a:noFill/>
                </a:ln>
                <a:solidFill>
                  <a:srgbClr val="222222"/>
                </a:solidFill>
                <a:effectLst/>
                <a:latin typeface="Nimbus Roman No9 L"/>
                <a:cs typeface="Arial" pitchFamily="34" charset="0"/>
              </a:rPr>
              <a:t>b</a:t>
            </a:r>
            <a:r>
              <a:rPr kumimoji="0" lang="en-US" sz="1600" b="0" i="0" u="none" strike="noStrike" cap="none" normalizeH="0" baseline="0" dirty="0">
                <a:ln>
                  <a:noFill/>
                </a:ln>
                <a:solidFill>
                  <a:srgbClr val="222222"/>
                </a:solidFill>
                <a:effectLst/>
                <a:latin typeface="Arial" pitchFamily="34" charset="0"/>
                <a:cs typeface="Arial" pitchFamily="34" charset="0"/>
              </a:rPr>
              <a:t>, must be raised, to produce that number </a:t>
            </a:r>
            <a:r>
              <a:rPr kumimoji="0" lang="en-US" sz="2400" b="0" i="1" u="none" strike="noStrike" cap="none" normalizeH="0" baseline="0" dirty="0">
                <a:ln>
                  <a:noFill/>
                </a:ln>
                <a:solidFill>
                  <a:srgbClr val="222222"/>
                </a:solidFill>
                <a:effectLst/>
                <a:latin typeface="Nimbus Roman No9 L"/>
                <a:cs typeface="Arial" pitchFamily="34" charset="0"/>
              </a:rPr>
              <a:t>x</a:t>
            </a:r>
            <a:r>
              <a:rPr kumimoji="0" lang="en-US" sz="1600" b="0" i="0" u="none" strike="noStrike" cap="none" normalizeH="0" baseline="0" dirty="0">
                <a:ln>
                  <a:noFill/>
                </a:ln>
                <a:solidFill>
                  <a:srgbClr val="222222"/>
                </a:solidFill>
                <a:effectLst/>
                <a:latin typeface="Arial" pitchFamily="34" charset="0"/>
                <a:cs typeface="Arial" pitchFamily="34" charset="0"/>
              </a:rPr>
              <a:t>. In the simplest case the logarithm counts repeated multiplication of the same factor; e.g., since </a:t>
            </a:r>
            <a:r>
              <a:rPr kumimoji="0" lang="en-US" sz="2400" b="0" i="0" u="none" strike="noStrike" cap="none" normalizeH="0" baseline="0" dirty="0">
                <a:ln>
                  <a:noFill/>
                </a:ln>
                <a:solidFill>
                  <a:srgbClr val="222222"/>
                </a:solidFill>
                <a:effectLst/>
                <a:latin typeface="Nimbus Roman No9 L"/>
                <a:cs typeface="Arial" pitchFamily="34" charset="0"/>
              </a:rPr>
              <a:t>1000 = 10 × 10 × 10 = 10</a:t>
            </a:r>
            <a:r>
              <a:rPr kumimoji="0" lang="en-US" sz="1400" b="0" i="0" u="none" strike="noStrike" cap="none" normalizeH="0" baseline="30000" dirty="0">
                <a:ln>
                  <a:noFill/>
                </a:ln>
                <a:solidFill>
                  <a:srgbClr val="222222"/>
                </a:solidFill>
                <a:effectLst/>
                <a:latin typeface="Nimbus Roman No9 L"/>
                <a:cs typeface="Arial" pitchFamily="34" charset="0"/>
              </a:rPr>
              <a:t>3</a:t>
            </a:r>
            <a:r>
              <a:rPr kumimoji="0" lang="en-US" sz="1600" b="0" i="0" u="none" strike="noStrike" cap="none" normalizeH="0" baseline="0" dirty="0">
                <a:ln>
                  <a:noFill/>
                </a:ln>
                <a:solidFill>
                  <a:srgbClr val="222222"/>
                </a:solidFill>
                <a:effectLst/>
                <a:latin typeface="Arial" pitchFamily="34" charset="0"/>
                <a:cs typeface="Arial" pitchFamily="34" charset="0"/>
              </a:rPr>
              <a:t>, the "logarithm to base </a:t>
            </a:r>
            <a:r>
              <a:rPr kumimoji="0" lang="en-US" sz="2400" b="0" i="0" u="none" strike="noStrike" cap="none" normalizeH="0" baseline="0" dirty="0">
                <a:ln>
                  <a:noFill/>
                </a:ln>
                <a:solidFill>
                  <a:srgbClr val="222222"/>
                </a:solidFill>
                <a:effectLst/>
                <a:latin typeface="Nimbus Roman No9 L"/>
                <a:cs typeface="Arial" pitchFamily="34" charset="0"/>
              </a:rPr>
              <a:t>10</a:t>
            </a:r>
            <a:r>
              <a:rPr kumimoji="0" lang="en-US" sz="1600" b="0" i="0" u="none" strike="noStrike" cap="none" normalizeH="0" baseline="0" dirty="0">
                <a:ln>
                  <a:noFill/>
                </a:ln>
                <a:solidFill>
                  <a:srgbClr val="222222"/>
                </a:solidFill>
                <a:effectLst/>
                <a:latin typeface="Arial" pitchFamily="34" charset="0"/>
                <a:cs typeface="Arial" pitchFamily="34" charset="0"/>
              </a:rPr>
              <a:t>" of </a:t>
            </a:r>
            <a:r>
              <a:rPr kumimoji="0" lang="en-US" sz="2400" b="0" i="0" u="none" strike="noStrike" cap="none" normalizeH="0" baseline="0" dirty="0">
                <a:ln>
                  <a:noFill/>
                </a:ln>
                <a:solidFill>
                  <a:srgbClr val="222222"/>
                </a:solidFill>
                <a:effectLst/>
                <a:latin typeface="Nimbus Roman No9 L"/>
                <a:cs typeface="Arial" pitchFamily="34" charset="0"/>
              </a:rPr>
              <a:t>1000</a:t>
            </a:r>
            <a:r>
              <a:rPr kumimoji="0" lang="en-US" sz="1600" b="0" i="0" u="none" strike="noStrike" cap="none" normalizeH="0" baseline="0" dirty="0">
                <a:ln>
                  <a:noFill/>
                </a:ln>
                <a:solidFill>
                  <a:srgbClr val="222222"/>
                </a:solidFill>
                <a:effectLst/>
                <a:latin typeface="Arial" pitchFamily="34" charset="0"/>
                <a:cs typeface="Arial" pitchFamily="34" charset="0"/>
              </a:rPr>
              <a:t> is </a:t>
            </a:r>
            <a:r>
              <a:rPr kumimoji="0" lang="en-US" sz="2400" b="0" i="0" u="none" strike="noStrike" cap="none" normalizeH="0" baseline="0" dirty="0">
                <a:ln>
                  <a:noFill/>
                </a:ln>
                <a:solidFill>
                  <a:srgbClr val="222222"/>
                </a:solidFill>
                <a:effectLst/>
                <a:latin typeface="Nimbus Roman No9 L"/>
                <a:cs typeface="Arial" pitchFamily="34" charset="0"/>
              </a:rPr>
              <a:t>3</a:t>
            </a:r>
            <a:r>
              <a:rPr kumimoji="0" lang="en-US" sz="1600" b="0" i="0" u="none" strike="noStrike" cap="none" normalizeH="0" baseline="0" dirty="0">
                <a:ln>
                  <a:noFill/>
                </a:ln>
                <a:solidFill>
                  <a:srgbClr val="222222"/>
                </a:solidFill>
                <a:effectLst/>
                <a:latin typeface="Arial" pitchFamily="34" charset="0"/>
                <a:cs typeface="Arial" pitchFamily="34" charset="0"/>
              </a:rPr>
              <a:t>. The logarithm of </a:t>
            </a:r>
            <a:r>
              <a:rPr kumimoji="0" lang="en-US" sz="2400" b="0" i="1" u="none" strike="noStrike" cap="none" normalizeH="0" baseline="0" dirty="0">
                <a:ln>
                  <a:noFill/>
                </a:ln>
                <a:solidFill>
                  <a:srgbClr val="222222"/>
                </a:solidFill>
                <a:effectLst/>
                <a:latin typeface="Nimbus Roman No9 L"/>
                <a:cs typeface="Arial" pitchFamily="34" charset="0"/>
              </a:rPr>
              <a:t>x</a:t>
            </a:r>
            <a:r>
              <a:rPr kumimoji="0" lang="en-US" sz="1600" b="0" i="0" u="none" strike="noStrike" cap="none" normalizeH="0" baseline="0" dirty="0">
                <a:ln>
                  <a:noFill/>
                </a:ln>
                <a:solidFill>
                  <a:srgbClr val="222222"/>
                </a:solidFill>
                <a:effectLst/>
                <a:latin typeface="Arial" pitchFamily="34" charset="0"/>
                <a:cs typeface="Arial" pitchFamily="34" charset="0"/>
              </a:rPr>
              <a:t> to </a:t>
            </a:r>
            <a:r>
              <a:rPr kumimoji="0" lang="en-US" sz="1600" b="0" i="1" u="none" strike="noStrike" cap="none" normalizeH="0" baseline="0" dirty="0">
                <a:ln>
                  <a:noFill/>
                </a:ln>
                <a:solidFill>
                  <a:srgbClr val="222222"/>
                </a:solidFill>
                <a:effectLst/>
                <a:latin typeface="Arial" pitchFamily="34" charset="0"/>
                <a:cs typeface="Arial" pitchFamily="34" charset="0"/>
              </a:rPr>
              <a:t>base</a:t>
            </a:r>
            <a:r>
              <a:rPr kumimoji="0" lang="en-US" sz="1600" b="0" i="0" u="none" strike="noStrike" cap="none" normalizeH="0" baseline="0" dirty="0">
                <a:ln>
                  <a:noFill/>
                </a:ln>
                <a:solidFill>
                  <a:srgbClr val="222222"/>
                </a:solidFill>
                <a:effectLst/>
                <a:latin typeface="Arial" pitchFamily="34" charset="0"/>
                <a:cs typeface="Arial" pitchFamily="34" charset="0"/>
              </a:rPr>
              <a:t> </a:t>
            </a:r>
            <a:r>
              <a:rPr kumimoji="0" lang="en-US" sz="2400" b="0" i="1" u="none" strike="noStrike" cap="none" normalizeH="0" baseline="0" dirty="0">
                <a:ln>
                  <a:noFill/>
                </a:ln>
                <a:solidFill>
                  <a:srgbClr val="222222"/>
                </a:solidFill>
                <a:effectLst/>
                <a:latin typeface="Nimbus Roman No9 L"/>
                <a:cs typeface="Arial" pitchFamily="34" charset="0"/>
              </a:rPr>
              <a:t>b</a:t>
            </a:r>
            <a:r>
              <a:rPr kumimoji="0" lang="en-US" sz="1600" b="0" i="0" u="none" strike="noStrike" cap="none" normalizeH="0" baseline="0" dirty="0">
                <a:ln>
                  <a:noFill/>
                </a:ln>
                <a:solidFill>
                  <a:srgbClr val="222222"/>
                </a:solidFill>
                <a:effectLst/>
                <a:latin typeface="Arial" pitchFamily="34" charset="0"/>
                <a:cs typeface="Arial" pitchFamily="34" charset="0"/>
              </a:rPr>
              <a:t> is denoted as </a:t>
            </a:r>
            <a:r>
              <a:rPr kumimoji="0" lang="en-US" sz="2400" b="0" i="0" u="none" strike="noStrike" cap="none" normalizeH="0" baseline="0" dirty="0" err="1">
                <a:ln>
                  <a:noFill/>
                </a:ln>
                <a:solidFill>
                  <a:srgbClr val="222222"/>
                </a:solidFill>
                <a:effectLst/>
                <a:latin typeface="Nimbus Roman No9 L"/>
                <a:cs typeface="Arial" pitchFamily="34" charset="0"/>
              </a:rPr>
              <a:t>log</a:t>
            </a:r>
            <a:r>
              <a:rPr kumimoji="0" lang="en-US" sz="1400" b="0" i="1" u="none" strike="noStrike" cap="none" normalizeH="0" baseline="-30000" dirty="0" err="1">
                <a:ln>
                  <a:noFill/>
                </a:ln>
                <a:solidFill>
                  <a:srgbClr val="222222"/>
                </a:solidFill>
                <a:effectLst/>
                <a:latin typeface="Nimbus Roman No9 L"/>
                <a:cs typeface="Arial" pitchFamily="34" charset="0"/>
              </a:rPr>
              <a:t>b</a:t>
            </a:r>
            <a:r>
              <a:rPr kumimoji="0" lang="en-US" sz="2400" b="0" i="0" u="none" strike="noStrike" cap="none" normalizeH="0" baseline="0" dirty="0">
                <a:ln>
                  <a:noFill/>
                </a:ln>
                <a:solidFill>
                  <a:srgbClr val="222222"/>
                </a:solidFill>
                <a:effectLst/>
                <a:latin typeface="Nimbus Roman No9 L"/>
                <a:cs typeface="Arial" pitchFamily="34" charset="0"/>
              </a:rPr>
              <a:t> (</a:t>
            </a:r>
            <a:r>
              <a:rPr kumimoji="0" lang="en-US" sz="2400" b="0" i="1" u="none" strike="noStrike" cap="none" normalizeH="0" baseline="0" dirty="0">
                <a:ln>
                  <a:noFill/>
                </a:ln>
                <a:solidFill>
                  <a:srgbClr val="222222"/>
                </a:solidFill>
                <a:effectLst/>
                <a:latin typeface="Nimbus Roman No9 L"/>
                <a:cs typeface="Arial" pitchFamily="34" charset="0"/>
              </a:rPr>
              <a:t>x</a:t>
            </a:r>
            <a:r>
              <a:rPr kumimoji="0" lang="en-US" sz="2400" b="0" i="0" u="none" strike="noStrike" cap="none" normalizeH="0" baseline="0" dirty="0">
                <a:ln>
                  <a:noFill/>
                </a:ln>
                <a:solidFill>
                  <a:srgbClr val="222222"/>
                </a:solidFill>
                <a:effectLst/>
                <a:latin typeface="Nimbus Roman No9 L"/>
                <a:cs typeface="Arial" pitchFamily="34" charset="0"/>
              </a:rPr>
              <a:t>)</a:t>
            </a:r>
            <a:r>
              <a:rPr kumimoji="0" lang="en-US" sz="1600" b="0" i="0" u="none" strike="noStrike" cap="none" normalizeH="0" baseline="0" dirty="0">
                <a:ln>
                  <a:noFill/>
                </a:ln>
                <a:solidFill>
                  <a:srgbClr val="222222"/>
                </a:solidFill>
                <a:effectLst/>
                <a:latin typeface="Arial" pitchFamily="34" charset="0"/>
                <a:cs typeface="Arial" pitchFamily="34" charset="0"/>
              </a:rPr>
              <a:t> (or, without parentheses, as </a:t>
            </a:r>
            <a:r>
              <a:rPr kumimoji="0" lang="en-US" sz="2400" b="0" i="0" u="none" strike="noStrike" cap="none" normalizeH="0" baseline="0" dirty="0" err="1">
                <a:ln>
                  <a:noFill/>
                </a:ln>
                <a:solidFill>
                  <a:srgbClr val="222222"/>
                </a:solidFill>
                <a:effectLst/>
                <a:latin typeface="Nimbus Roman No9 L"/>
                <a:cs typeface="Arial" pitchFamily="34" charset="0"/>
              </a:rPr>
              <a:t>log</a:t>
            </a:r>
            <a:r>
              <a:rPr kumimoji="0" lang="en-US" sz="1400" b="0" i="1" u="none" strike="noStrike" cap="none" normalizeH="0" baseline="-30000" dirty="0" err="1">
                <a:ln>
                  <a:noFill/>
                </a:ln>
                <a:solidFill>
                  <a:srgbClr val="222222"/>
                </a:solidFill>
                <a:effectLst/>
                <a:latin typeface="Nimbus Roman No9 L"/>
                <a:cs typeface="Arial" pitchFamily="34" charset="0"/>
              </a:rPr>
              <a:t>b</a:t>
            </a:r>
            <a:r>
              <a:rPr kumimoji="0" lang="en-US" sz="2400" b="0" i="0" u="none" strike="noStrike" cap="none" normalizeH="0" baseline="0" dirty="0">
                <a:ln>
                  <a:noFill/>
                </a:ln>
                <a:solidFill>
                  <a:srgbClr val="222222"/>
                </a:solidFill>
                <a:effectLst/>
                <a:latin typeface="Nimbus Roman No9 L"/>
                <a:cs typeface="Arial" pitchFamily="34" charset="0"/>
              </a:rPr>
              <a:t> </a:t>
            </a:r>
            <a:r>
              <a:rPr kumimoji="0" lang="en-US" sz="2400" b="0" i="1" u="none" strike="noStrike" cap="none" normalizeH="0" baseline="0" dirty="0">
                <a:ln>
                  <a:noFill/>
                </a:ln>
                <a:solidFill>
                  <a:srgbClr val="222222"/>
                </a:solidFill>
                <a:effectLst/>
                <a:latin typeface="Nimbus Roman No9 L"/>
                <a:cs typeface="Arial" pitchFamily="34" charset="0"/>
              </a:rPr>
              <a:t>x</a:t>
            </a:r>
            <a:r>
              <a:rPr kumimoji="0" lang="en-US" sz="1600" b="0" i="0" u="none" strike="noStrike" cap="none" normalizeH="0" baseline="0" dirty="0">
                <a:ln>
                  <a:noFill/>
                </a:ln>
                <a:solidFill>
                  <a:srgbClr val="222222"/>
                </a:solidFill>
                <a:effectLst/>
                <a:latin typeface="Arial" pitchFamily="34" charset="0"/>
                <a:cs typeface="Arial" pitchFamily="34" charset="0"/>
              </a:rPr>
              <a:t>, or even without explicit base as </a:t>
            </a:r>
            <a:r>
              <a:rPr kumimoji="0" lang="en-US" sz="2400" b="0" i="0" u="none" strike="noStrike" cap="none" normalizeH="0" baseline="0" dirty="0">
                <a:ln>
                  <a:noFill/>
                </a:ln>
                <a:solidFill>
                  <a:srgbClr val="222222"/>
                </a:solidFill>
                <a:effectLst/>
                <a:latin typeface="Nimbus Roman No9 L"/>
                <a:cs typeface="Arial" pitchFamily="34" charset="0"/>
              </a:rPr>
              <a:t>log </a:t>
            </a:r>
            <a:r>
              <a:rPr kumimoji="0" lang="en-US" sz="2400" b="0" i="1" u="none" strike="noStrike" cap="none" normalizeH="0" baseline="0" dirty="0">
                <a:ln>
                  <a:noFill/>
                </a:ln>
                <a:solidFill>
                  <a:srgbClr val="222222"/>
                </a:solidFill>
                <a:effectLst/>
                <a:latin typeface="Nimbus Roman No9 L"/>
                <a:cs typeface="Arial" pitchFamily="34" charset="0"/>
              </a:rPr>
              <a:t>x</a:t>
            </a:r>
            <a:r>
              <a:rPr kumimoji="0" lang="en-US" sz="1600" b="0" i="0" u="none" strike="noStrike" cap="none" normalizeH="0" baseline="0" dirty="0">
                <a:ln>
                  <a:noFill/>
                </a:ln>
                <a:solidFill>
                  <a:srgbClr val="222222"/>
                </a:solidFill>
                <a:effectLst/>
                <a:latin typeface="Arial" pitchFamily="34" charset="0"/>
                <a:cs typeface="Arial" pitchFamily="34" charset="0"/>
              </a:rPr>
              <a:t>, when no confusion is possible). More generally, exponentiation allows any positive </a:t>
            </a:r>
            <a:r>
              <a:rPr kumimoji="0" lang="en-US" sz="1600" b="0" i="0" u="none" strike="noStrike" cap="none" normalizeH="0" baseline="0" dirty="0">
                <a:ln>
                  <a:noFill/>
                </a:ln>
                <a:solidFill>
                  <a:srgbClr val="0B0080"/>
                </a:solidFill>
                <a:effectLst/>
                <a:latin typeface="Arial" pitchFamily="34" charset="0"/>
                <a:cs typeface="Arial" pitchFamily="34" charset="0"/>
                <a:hlinkClick r:id="rId7" tooltip="Real number"/>
              </a:rPr>
              <a:t>real number</a:t>
            </a:r>
            <a:r>
              <a:rPr kumimoji="0" lang="en-US" sz="1600" b="0" i="0" u="none" strike="noStrike" cap="none" normalizeH="0" baseline="0" dirty="0">
                <a:ln>
                  <a:noFill/>
                </a:ln>
                <a:solidFill>
                  <a:srgbClr val="222222"/>
                </a:solidFill>
                <a:effectLst/>
                <a:latin typeface="Arial" pitchFamily="34" charset="0"/>
                <a:cs typeface="Arial" pitchFamily="34" charset="0"/>
              </a:rPr>
              <a:t> to be raised to any real power, always producing a positive result, so the logarithm for any two positive real numbers </a:t>
            </a:r>
            <a:r>
              <a:rPr kumimoji="0" lang="en-US" sz="2400" b="0" i="1" u="none" strike="noStrike" cap="none" normalizeH="0" baseline="0" dirty="0">
                <a:ln>
                  <a:noFill/>
                </a:ln>
                <a:solidFill>
                  <a:srgbClr val="222222"/>
                </a:solidFill>
                <a:effectLst/>
                <a:latin typeface="Nimbus Roman No9 L"/>
                <a:cs typeface="Arial" pitchFamily="34" charset="0"/>
              </a:rPr>
              <a:t>b</a:t>
            </a:r>
            <a:r>
              <a:rPr kumimoji="0" lang="en-US" sz="1600" b="0" i="0" u="none" strike="noStrike" cap="none" normalizeH="0" baseline="0" dirty="0">
                <a:ln>
                  <a:noFill/>
                </a:ln>
                <a:solidFill>
                  <a:srgbClr val="222222"/>
                </a:solidFill>
                <a:effectLst/>
                <a:latin typeface="Arial" pitchFamily="34" charset="0"/>
                <a:cs typeface="Arial" pitchFamily="34" charset="0"/>
              </a:rPr>
              <a:t> and </a:t>
            </a:r>
            <a:r>
              <a:rPr kumimoji="0" lang="en-US" sz="2400" b="0" i="1" u="none" strike="noStrike" cap="none" normalizeH="0" baseline="0" dirty="0">
                <a:ln>
                  <a:noFill/>
                </a:ln>
                <a:solidFill>
                  <a:srgbClr val="222222"/>
                </a:solidFill>
                <a:effectLst/>
                <a:latin typeface="Nimbus Roman No9 L"/>
                <a:cs typeface="Arial" pitchFamily="34" charset="0"/>
              </a:rPr>
              <a:t>x</a:t>
            </a:r>
            <a:r>
              <a:rPr kumimoji="0" lang="en-US" sz="1600" b="0" i="0" u="none" strike="noStrike" cap="none" normalizeH="0" baseline="0" dirty="0">
                <a:ln>
                  <a:noFill/>
                </a:ln>
                <a:solidFill>
                  <a:srgbClr val="222222"/>
                </a:solidFill>
                <a:effectLst/>
                <a:latin typeface="Arial" pitchFamily="34" charset="0"/>
                <a:cs typeface="Arial" pitchFamily="34" charset="0"/>
              </a:rPr>
              <a:t> where </a:t>
            </a:r>
            <a:r>
              <a:rPr kumimoji="0" lang="en-US" sz="2400" b="0" i="1" u="none" strike="noStrike" cap="none" normalizeH="0" baseline="0" dirty="0">
                <a:ln>
                  <a:noFill/>
                </a:ln>
                <a:solidFill>
                  <a:srgbClr val="222222"/>
                </a:solidFill>
                <a:effectLst/>
                <a:latin typeface="Nimbus Roman No9 L"/>
                <a:cs typeface="Arial" pitchFamily="34" charset="0"/>
              </a:rPr>
              <a:t>b</a:t>
            </a:r>
            <a:r>
              <a:rPr kumimoji="0" lang="en-US" sz="1600" b="0" i="0" u="none" strike="noStrike" cap="none" normalizeH="0" baseline="0" dirty="0">
                <a:ln>
                  <a:noFill/>
                </a:ln>
                <a:solidFill>
                  <a:srgbClr val="222222"/>
                </a:solidFill>
                <a:effectLst/>
                <a:latin typeface="Arial" pitchFamily="34" charset="0"/>
                <a:cs typeface="Arial" pitchFamily="34" charset="0"/>
              </a:rPr>
              <a:t> is not equal to </a:t>
            </a:r>
            <a:r>
              <a:rPr kumimoji="0" lang="en-US" sz="2400" b="0" i="0" u="none" strike="noStrike" cap="none" normalizeH="0" baseline="0" dirty="0">
                <a:ln>
                  <a:noFill/>
                </a:ln>
                <a:solidFill>
                  <a:srgbClr val="222222"/>
                </a:solidFill>
                <a:effectLst/>
                <a:latin typeface="Nimbus Roman No9 L"/>
                <a:cs typeface="Arial" pitchFamily="34" charset="0"/>
              </a:rPr>
              <a:t>1</a:t>
            </a:r>
            <a:r>
              <a:rPr kumimoji="0" lang="en-US" sz="1600" b="0" i="0" u="none" strike="noStrike" cap="none" normalizeH="0" baseline="0" dirty="0">
                <a:ln>
                  <a:noFill/>
                </a:ln>
                <a:solidFill>
                  <a:srgbClr val="222222"/>
                </a:solidFill>
                <a:effectLst/>
                <a:latin typeface="Arial" pitchFamily="34" charset="0"/>
                <a:cs typeface="Arial" pitchFamily="34" charset="0"/>
              </a:rPr>
              <a:t>, is always a unique real number </a:t>
            </a:r>
            <a:r>
              <a:rPr kumimoji="0" lang="en-US" sz="2400" b="0" i="1" u="none" strike="noStrike" cap="none" normalizeH="0" baseline="0" dirty="0">
                <a:ln>
                  <a:noFill/>
                </a:ln>
                <a:solidFill>
                  <a:srgbClr val="222222"/>
                </a:solidFill>
                <a:effectLst/>
                <a:latin typeface="Nimbus Roman No9 L"/>
                <a:cs typeface="Arial" pitchFamily="34" charset="0"/>
              </a:rPr>
              <a:t>y</a:t>
            </a:r>
            <a:r>
              <a:rPr kumimoji="0" lang="en-US" sz="1600" b="0" i="0" u="none" strike="noStrike" cap="none" normalizeH="0" baseline="0" dirty="0">
                <a:ln>
                  <a:noFill/>
                </a:ln>
                <a:solidFill>
                  <a:srgbClr val="222222"/>
                </a:solidFill>
                <a:effectLst/>
                <a:latin typeface="Arial" pitchFamily="34" charset="0"/>
                <a:cs typeface="Arial" pitchFamily="34" charset="0"/>
              </a:rPr>
              <a:t>. More explicitly, the defining relation between exponentiation and logarithm is:</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222222"/>
                </a:solidFill>
                <a:effectLst/>
                <a:latin typeface="Arial" pitchFamily="34" charset="0"/>
                <a:cs typeface="Arial" pitchFamily="34" charset="0"/>
              </a:rPr>
              <a:t>  </a:t>
            </a:r>
            <a:r>
              <a:rPr kumimoji="0" lang="en-US" sz="3600" b="0" i="0" u="none" strike="noStrike" cap="none" normalizeH="0" baseline="0" dirty="0">
                <a:ln>
                  <a:noFill/>
                </a:ln>
                <a:solidFill>
                  <a:srgbClr val="222222"/>
                </a:solidFill>
                <a:effectLst/>
                <a:latin typeface="Arial" pitchFamily="34" charset="0"/>
                <a:cs typeface="Arial" pitchFamily="34" charset="0"/>
              </a:rPr>
              <a:t> </a:t>
            </a:r>
            <a:r>
              <a:rPr kumimoji="0" lang="en-US" sz="1600" b="0" i="0" u="none" strike="noStrike" cap="none" normalizeH="0" baseline="0" dirty="0">
                <a:ln>
                  <a:noFill/>
                </a:ln>
                <a:solidFill>
                  <a:srgbClr val="222222"/>
                </a:solidFill>
                <a:effectLst/>
                <a:latin typeface="Arial" pitchFamily="34" charset="0"/>
                <a:cs typeface="Arial" pitchFamily="34" charset="0"/>
              </a:rPr>
              <a:t>exactly if   </a:t>
            </a:r>
            <a:endParaRPr kumimoji="0" lang="en-US" sz="3600" b="0" i="0" u="none" strike="noStrike" cap="none" normalizeH="0" baseline="0" dirty="0">
              <a:ln>
                <a:noFill/>
              </a:ln>
              <a:solidFill>
                <a:srgbClr val="22222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222222"/>
                </a:solidFill>
                <a:effectLst/>
                <a:latin typeface="Arial" pitchFamily="34" charset="0"/>
                <a:cs typeface="Arial" pitchFamily="34" charset="0"/>
              </a:rPr>
              <a:t>For example, </a:t>
            </a:r>
            <a:r>
              <a:rPr kumimoji="0" lang="en-US" sz="2400" b="0" i="0" u="none" strike="noStrike" cap="none" normalizeH="0" baseline="0" dirty="0">
                <a:ln>
                  <a:noFill/>
                </a:ln>
                <a:solidFill>
                  <a:srgbClr val="222222"/>
                </a:solidFill>
                <a:effectLst/>
                <a:latin typeface="Nimbus Roman No9 L"/>
                <a:cs typeface="Arial" pitchFamily="34" charset="0"/>
              </a:rPr>
              <a:t>log</a:t>
            </a:r>
            <a:r>
              <a:rPr kumimoji="0" lang="en-US" sz="1400" b="0" i="0" u="none" strike="noStrike" cap="none" normalizeH="0" baseline="-30000" dirty="0">
                <a:ln>
                  <a:noFill/>
                </a:ln>
                <a:solidFill>
                  <a:srgbClr val="222222"/>
                </a:solidFill>
                <a:effectLst/>
                <a:latin typeface="Nimbus Roman No9 L"/>
                <a:cs typeface="Arial" pitchFamily="34" charset="0"/>
              </a:rPr>
              <a:t>2</a:t>
            </a:r>
            <a:r>
              <a:rPr kumimoji="0" lang="en-US" sz="2400" b="0" i="0" u="none" strike="noStrike" cap="none" normalizeH="0" baseline="0" dirty="0">
                <a:ln>
                  <a:noFill/>
                </a:ln>
                <a:solidFill>
                  <a:srgbClr val="222222"/>
                </a:solidFill>
                <a:effectLst/>
                <a:latin typeface="Nimbus Roman No9 L"/>
                <a:cs typeface="Arial" pitchFamily="34" charset="0"/>
              </a:rPr>
              <a:t> 64 = 6</a:t>
            </a:r>
            <a:r>
              <a:rPr kumimoji="0" lang="en-US" sz="1600" b="0" i="0" u="none" strike="noStrike" cap="none" normalizeH="0" baseline="0" dirty="0">
                <a:ln>
                  <a:noFill/>
                </a:ln>
                <a:solidFill>
                  <a:srgbClr val="222222"/>
                </a:solidFill>
                <a:effectLst/>
                <a:latin typeface="Arial" pitchFamily="34" charset="0"/>
                <a:cs typeface="Arial" pitchFamily="34" charset="0"/>
              </a:rPr>
              <a:t>, as </a:t>
            </a:r>
            <a:r>
              <a:rPr kumimoji="0" lang="en-US" sz="2400" b="0" i="0" u="none" strike="noStrike" cap="none" normalizeH="0" baseline="0" dirty="0">
                <a:ln>
                  <a:noFill/>
                </a:ln>
                <a:solidFill>
                  <a:srgbClr val="222222"/>
                </a:solidFill>
                <a:effectLst/>
                <a:latin typeface="Nimbus Roman No9 L"/>
                <a:cs typeface="Arial" pitchFamily="34" charset="0"/>
              </a:rPr>
              <a:t>64 = 2</a:t>
            </a:r>
            <a:r>
              <a:rPr kumimoji="0" lang="en-US" sz="1400" b="0" i="0" u="none" strike="noStrike" cap="none" normalizeH="0" baseline="30000" dirty="0">
                <a:ln>
                  <a:noFill/>
                </a:ln>
                <a:solidFill>
                  <a:srgbClr val="222222"/>
                </a:solidFill>
                <a:effectLst/>
                <a:latin typeface="Nimbus Roman No9 L"/>
                <a:cs typeface="Arial" pitchFamily="34" charset="0"/>
              </a:rPr>
              <a:t>6</a:t>
            </a:r>
            <a:r>
              <a:rPr kumimoji="0" lang="en-US" sz="1600" b="0" i="0" u="none" strike="noStrike" cap="none" normalizeH="0" baseline="0" dirty="0">
                <a:ln>
                  <a:noFill/>
                </a:ln>
                <a:solidFill>
                  <a:srgbClr val="222222"/>
                </a:solidFill>
                <a:effectLst/>
                <a:latin typeface="Arial" pitchFamily="34" charset="0"/>
                <a:cs typeface="Arial" pitchFamily="34" charset="0"/>
              </a:rPr>
              <a:t>.</a:t>
            </a:r>
          </a:p>
        </p:txBody>
      </p:sp>
      <p:sp>
        <p:nvSpPr>
          <p:cNvPr id="89091" name="AutoShape 3" descr="{\displaystyle \log _{b}(x)=y\quad }"/>
          <p:cNvSpPr>
            <a:spLocks noChangeAspect="1" noChangeArrowheads="1"/>
          </p:cNvSpPr>
          <p:nvPr/>
        </p:nvSpPr>
        <p:spPr bwMode="auto">
          <a:xfrm>
            <a:off x="288925" y="274638"/>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9092" name="AutoShape 4" descr="{\displaystyle \quad b^{y}=x.}"/>
          <p:cNvSpPr>
            <a:spLocks noChangeAspect="1" noChangeArrowheads="1"/>
          </p:cNvSpPr>
          <p:nvPr/>
        </p:nvSpPr>
        <p:spPr bwMode="auto">
          <a:xfrm>
            <a:off x="952500" y="274638"/>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deviation </a:t>
            </a:r>
          </a:p>
        </p:txBody>
      </p:sp>
      <p:sp>
        <p:nvSpPr>
          <p:cNvPr id="3" name="Content Placeholder 2"/>
          <p:cNvSpPr>
            <a:spLocks noGrp="1"/>
          </p:cNvSpPr>
          <p:nvPr>
            <p:ph idx="1"/>
          </p:nvPr>
        </p:nvSpPr>
        <p:spPr>
          <a:xfrm>
            <a:off x="457200" y="1143000"/>
            <a:ext cx="8229600" cy="609599"/>
          </a:xfrm>
        </p:spPr>
        <p:txBody>
          <a:bodyPr>
            <a:normAutofit fontScale="70000" lnSpcReduction="20000"/>
          </a:bodyPr>
          <a:lstStyle/>
          <a:p>
            <a:r>
              <a:rPr lang="en-US" sz="2800" dirty="0"/>
              <a:t>Mean deviation is defined as the average of absolute deviations of observations from mean, median and mode.</a:t>
            </a:r>
          </a:p>
        </p:txBody>
      </p:sp>
      <p:sp>
        <p:nvSpPr>
          <p:cNvPr id="5" name="TextBox 4"/>
          <p:cNvSpPr txBox="1"/>
          <p:nvPr/>
        </p:nvSpPr>
        <p:spPr>
          <a:xfrm>
            <a:off x="990600" y="5568902"/>
            <a:ext cx="7162800" cy="923330"/>
          </a:xfrm>
          <a:prstGeom prst="rect">
            <a:avLst/>
          </a:prstGeom>
          <a:noFill/>
        </p:spPr>
        <p:txBody>
          <a:bodyPr wrap="square" rtlCol="0">
            <a:spAutoFit/>
          </a:bodyPr>
          <a:lstStyle/>
          <a:p>
            <a:r>
              <a:rPr lang="en-US" dirty="0"/>
              <a:t>Mean = Sum(F*X)/</a:t>
            </a:r>
            <a:r>
              <a:rPr lang="en-US" dirty="0" err="1"/>
              <a:t>sumF</a:t>
            </a:r>
            <a:r>
              <a:rPr lang="en-US" dirty="0"/>
              <a:t>=</a:t>
            </a:r>
          </a:p>
          <a:p>
            <a:r>
              <a:rPr lang="en-US" dirty="0"/>
              <a:t>Mean deviation= sum fi (X-</a:t>
            </a:r>
            <a:r>
              <a:rPr lang="en-US" dirty="0" err="1"/>
              <a:t>Xmean</a:t>
            </a:r>
            <a:r>
              <a:rPr lang="en-US" dirty="0"/>
              <a:t>) (+value)/</a:t>
            </a:r>
            <a:r>
              <a:rPr lang="en-US" dirty="0" err="1"/>
              <a:t>sumfi</a:t>
            </a:r>
            <a:endParaRPr lang="en-US" dirty="0"/>
          </a:p>
          <a:p>
            <a:r>
              <a:rPr lang="en-US" dirty="0"/>
              <a:t>= 2.013</a:t>
            </a:r>
          </a:p>
        </p:txBody>
      </p:sp>
      <p:graphicFrame>
        <p:nvGraphicFramePr>
          <p:cNvPr id="7" name="Table 6"/>
          <p:cNvGraphicFramePr>
            <a:graphicFrameLocks noGrp="1"/>
          </p:cNvGraphicFramePr>
          <p:nvPr>
            <p:extLst>
              <p:ext uri="{D42A27DB-BD31-4B8C-83A1-F6EECF244321}">
                <p14:modId xmlns:p14="http://schemas.microsoft.com/office/powerpoint/2010/main" val="3063841388"/>
              </p:ext>
            </p:extLst>
          </p:nvPr>
        </p:nvGraphicFramePr>
        <p:xfrm>
          <a:off x="838199" y="1757363"/>
          <a:ext cx="6394449" cy="3815715"/>
        </p:xfrm>
        <a:graphic>
          <a:graphicData uri="http://schemas.openxmlformats.org/drawingml/2006/table">
            <a:tbl>
              <a:tblPr firstRow="1" bandRow="1">
                <a:tableStyleId>{5C22544A-7EE6-4342-B048-85BDC9FD1C3A}</a:tableStyleId>
              </a:tblPr>
              <a:tblGrid>
                <a:gridCol w="731665">
                  <a:extLst>
                    <a:ext uri="{9D8B030D-6E8A-4147-A177-3AD203B41FA5}">
                      <a16:colId xmlns:a16="http://schemas.microsoft.com/office/drawing/2014/main" val="20000"/>
                    </a:ext>
                  </a:extLst>
                </a:gridCol>
                <a:gridCol w="731665">
                  <a:extLst>
                    <a:ext uri="{9D8B030D-6E8A-4147-A177-3AD203B41FA5}">
                      <a16:colId xmlns:a16="http://schemas.microsoft.com/office/drawing/2014/main" val="20001"/>
                    </a:ext>
                  </a:extLst>
                </a:gridCol>
                <a:gridCol w="731665">
                  <a:extLst>
                    <a:ext uri="{9D8B030D-6E8A-4147-A177-3AD203B41FA5}">
                      <a16:colId xmlns:a16="http://schemas.microsoft.com/office/drawing/2014/main" val="20002"/>
                    </a:ext>
                  </a:extLst>
                </a:gridCol>
                <a:gridCol w="1314711">
                  <a:extLst>
                    <a:ext uri="{9D8B030D-6E8A-4147-A177-3AD203B41FA5}">
                      <a16:colId xmlns:a16="http://schemas.microsoft.com/office/drawing/2014/main" val="20003"/>
                    </a:ext>
                  </a:extLst>
                </a:gridCol>
                <a:gridCol w="1204199">
                  <a:extLst>
                    <a:ext uri="{9D8B030D-6E8A-4147-A177-3AD203B41FA5}">
                      <a16:colId xmlns:a16="http://schemas.microsoft.com/office/drawing/2014/main" val="20004"/>
                    </a:ext>
                  </a:extLst>
                </a:gridCol>
                <a:gridCol w="948879">
                  <a:extLst>
                    <a:ext uri="{9D8B030D-6E8A-4147-A177-3AD203B41FA5}">
                      <a16:colId xmlns:a16="http://schemas.microsoft.com/office/drawing/2014/main" val="20005"/>
                    </a:ext>
                  </a:extLst>
                </a:gridCol>
                <a:gridCol w="731665">
                  <a:extLst>
                    <a:ext uri="{9D8B030D-6E8A-4147-A177-3AD203B41FA5}">
                      <a16:colId xmlns:a16="http://schemas.microsoft.com/office/drawing/2014/main" val="20006"/>
                    </a:ext>
                  </a:extLst>
                </a:gridCol>
              </a:tblGrid>
              <a:tr h="895350">
                <a:tc>
                  <a:txBody>
                    <a:bodyPr/>
                    <a:lstStyle/>
                    <a:p>
                      <a:pPr algn="l" rtl="0" fontAlgn="ctr"/>
                      <a:r>
                        <a:rPr lang="en-US" sz="2400" u="none" strike="noStrike">
                          <a:effectLst/>
                        </a:rPr>
                        <a:t>X</a:t>
                      </a:r>
                      <a:endParaRPr lang="en-US" sz="2400" b="1" i="0" u="none" strike="noStrike">
                        <a:solidFill>
                          <a:srgbClr val="FFFFFF"/>
                        </a:solidFill>
                        <a:effectLst/>
                        <a:latin typeface="Calibri"/>
                      </a:endParaRPr>
                    </a:p>
                  </a:txBody>
                  <a:tcPr marL="9525" marR="9525" marT="9525" marB="0" anchor="ctr"/>
                </a:tc>
                <a:tc>
                  <a:txBody>
                    <a:bodyPr/>
                    <a:lstStyle/>
                    <a:p>
                      <a:pPr algn="l" rtl="0" fontAlgn="ctr"/>
                      <a:r>
                        <a:rPr lang="en-US" sz="2400" u="none" strike="noStrike">
                          <a:effectLst/>
                        </a:rPr>
                        <a:t>F</a:t>
                      </a:r>
                      <a:endParaRPr lang="en-US" sz="2400" b="1" i="0" u="none" strike="noStrike">
                        <a:solidFill>
                          <a:srgbClr val="FFFFFF"/>
                        </a:solidFill>
                        <a:effectLst/>
                        <a:latin typeface="Calibri"/>
                      </a:endParaRPr>
                    </a:p>
                  </a:txBody>
                  <a:tcPr marL="9525" marR="9525" marT="9525" marB="0" anchor="ctr"/>
                </a:tc>
                <a:tc>
                  <a:txBody>
                    <a:bodyPr/>
                    <a:lstStyle/>
                    <a:p>
                      <a:pPr algn="l" rtl="0" fontAlgn="ctr"/>
                      <a:r>
                        <a:rPr lang="en-US" sz="2400" u="none" strike="noStrike">
                          <a:effectLst/>
                        </a:rPr>
                        <a:t>F*X</a:t>
                      </a:r>
                      <a:endParaRPr lang="en-US" sz="2400" b="1" i="0" u="none" strike="noStrike">
                        <a:solidFill>
                          <a:srgbClr val="FFFFFF"/>
                        </a:solidFill>
                        <a:effectLst/>
                        <a:latin typeface="Calibri"/>
                      </a:endParaRPr>
                    </a:p>
                  </a:txBody>
                  <a:tcPr marL="9525" marR="9525" marT="9525" marB="0" anchor="ctr"/>
                </a:tc>
                <a:tc>
                  <a:txBody>
                    <a:bodyPr/>
                    <a:lstStyle/>
                    <a:p>
                      <a:pPr algn="l" fontAlgn="t"/>
                      <a:r>
                        <a:rPr lang="en-US" sz="2400" u="none" strike="noStrike">
                          <a:effectLst/>
                        </a:rPr>
                        <a:t>X-Xmean</a:t>
                      </a:r>
                      <a:endParaRPr lang="en-US" sz="2400" b="0" i="0" u="none" strike="noStrike">
                        <a:solidFill>
                          <a:srgbClr val="000000"/>
                        </a:solidFill>
                        <a:effectLst/>
                        <a:latin typeface="Arial"/>
                      </a:endParaRPr>
                    </a:p>
                  </a:txBody>
                  <a:tcPr marL="9525" marR="9525" marT="9525" marB="0"/>
                </a:tc>
                <a:tc>
                  <a:txBody>
                    <a:bodyPr/>
                    <a:lstStyle/>
                    <a:p>
                      <a:pPr algn="l" fontAlgn="t"/>
                      <a:r>
                        <a:rPr lang="en-US" sz="2400" u="none" strike="noStrike">
                          <a:effectLst/>
                        </a:rPr>
                        <a:t> positive value</a:t>
                      </a:r>
                      <a:endParaRPr lang="en-US" sz="2400" b="0" i="0" u="none" strike="noStrike">
                        <a:solidFill>
                          <a:srgbClr val="000000"/>
                        </a:solidFill>
                        <a:effectLst/>
                        <a:latin typeface="Arial"/>
                      </a:endParaRPr>
                    </a:p>
                  </a:txBody>
                  <a:tcPr marL="9525" marR="9525" marT="9525" marB="0"/>
                </a:tc>
                <a:tc>
                  <a:txBody>
                    <a:bodyPr/>
                    <a:lstStyle/>
                    <a:p>
                      <a:pPr algn="l" fontAlgn="t"/>
                      <a:r>
                        <a:rPr lang="en-US" sz="2400" u="none" strike="noStrike">
                          <a:effectLst/>
                        </a:rPr>
                        <a:t>F(x-x mean)</a:t>
                      </a:r>
                      <a:endParaRPr lang="en-US" sz="2400" b="0" i="0" u="none" strike="noStrike">
                        <a:solidFill>
                          <a:srgbClr val="000000"/>
                        </a:solidFill>
                        <a:effectLst/>
                        <a:latin typeface="Arial"/>
                      </a:endParaRPr>
                    </a:p>
                  </a:txBody>
                  <a:tcPr marL="9525" marR="9525" marT="9525" marB="0"/>
                </a:tc>
                <a:tc>
                  <a:txBody>
                    <a:bodyPr/>
                    <a:lstStyle/>
                    <a:p>
                      <a:pPr algn="l" fontAlgn="t"/>
                      <a:r>
                        <a:rPr lang="en-US" sz="2400" u="none" strike="noStrike">
                          <a:effectLst/>
                        </a:rPr>
                        <a:t> </a:t>
                      </a:r>
                      <a:endParaRPr lang="en-US" sz="2400" b="0" i="0" u="none" strike="noStrike">
                        <a:solidFill>
                          <a:srgbClr val="000000"/>
                        </a:solidFill>
                        <a:effectLst/>
                        <a:latin typeface="Arial"/>
                      </a:endParaRPr>
                    </a:p>
                  </a:txBody>
                  <a:tcPr marL="9525" marR="9525" marT="9525" marB="0"/>
                </a:tc>
                <a:extLst>
                  <a:ext uri="{0D108BD9-81ED-4DB2-BD59-A6C34878D82A}">
                    <a16:rowId xmlns:a16="http://schemas.microsoft.com/office/drawing/2014/main" val="10000"/>
                  </a:ext>
                </a:extLst>
              </a:tr>
              <a:tr h="314325">
                <a:tc>
                  <a:txBody>
                    <a:bodyPr/>
                    <a:lstStyle/>
                    <a:p>
                      <a:pPr algn="l" rtl="0" fontAlgn="ctr"/>
                      <a:r>
                        <a:rPr lang="en-US" sz="2400" u="none" strike="noStrike">
                          <a:effectLst/>
                        </a:rPr>
                        <a:t>2</a:t>
                      </a:r>
                      <a:endParaRPr lang="en-US" sz="2400" b="0" i="0" u="none" strike="noStrike">
                        <a:solidFill>
                          <a:srgbClr val="000000"/>
                        </a:solidFill>
                        <a:effectLst/>
                        <a:latin typeface="Calibri"/>
                      </a:endParaRPr>
                    </a:p>
                  </a:txBody>
                  <a:tcPr marL="9525" marR="9525" marT="9525" marB="0" anchor="ctr"/>
                </a:tc>
                <a:tc>
                  <a:txBody>
                    <a:bodyPr/>
                    <a:lstStyle/>
                    <a:p>
                      <a:pPr algn="l" rtl="0" fontAlgn="ctr"/>
                      <a:r>
                        <a:rPr lang="en-US" sz="2400" u="none" strike="noStrike">
                          <a:effectLst/>
                        </a:rPr>
                        <a:t>4</a:t>
                      </a:r>
                      <a:endParaRPr lang="en-US" sz="2400" b="0" i="0" u="none" strike="noStrike">
                        <a:solidFill>
                          <a:srgbClr val="000000"/>
                        </a:solidFill>
                        <a:effectLst/>
                        <a:latin typeface="Calibri"/>
                      </a:endParaRPr>
                    </a:p>
                  </a:txBody>
                  <a:tcPr marL="9525" marR="9525" marT="9525" marB="0" anchor="ctr"/>
                </a:tc>
                <a:tc>
                  <a:txBody>
                    <a:bodyPr/>
                    <a:lstStyle/>
                    <a:p>
                      <a:pPr algn="l" rtl="0" fontAlgn="ctr"/>
                      <a:r>
                        <a:rPr lang="en-US" sz="2400" u="none" strike="noStrike">
                          <a:effectLst/>
                        </a:rPr>
                        <a:t>8</a:t>
                      </a:r>
                      <a:endParaRPr lang="en-US" sz="2400" b="0" i="0" u="none" strike="noStrike">
                        <a:solidFill>
                          <a:srgbClr val="000000"/>
                        </a:solidFill>
                        <a:effectLst/>
                        <a:latin typeface="Calibri"/>
                      </a:endParaRPr>
                    </a:p>
                  </a:txBody>
                  <a:tcPr marL="9525" marR="9525" marT="9525" marB="0" anchor="ctr"/>
                </a:tc>
                <a:tc>
                  <a:txBody>
                    <a:bodyPr/>
                    <a:lstStyle/>
                    <a:p>
                      <a:pPr algn="r" fontAlgn="t"/>
                      <a:r>
                        <a:rPr lang="en-US" sz="2400" u="none" strike="noStrike">
                          <a:effectLst/>
                        </a:rPr>
                        <a:t>-2.58</a:t>
                      </a:r>
                      <a:endParaRPr lang="en-US" sz="2400" b="0" i="0" u="none" strike="noStrike">
                        <a:solidFill>
                          <a:srgbClr val="000000"/>
                        </a:solidFill>
                        <a:effectLst/>
                        <a:latin typeface="Arial"/>
                      </a:endParaRPr>
                    </a:p>
                  </a:txBody>
                  <a:tcPr marL="9525" marR="9525" marT="9525" marB="0"/>
                </a:tc>
                <a:tc>
                  <a:txBody>
                    <a:bodyPr/>
                    <a:lstStyle/>
                    <a:p>
                      <a:pPr algn="r" fontAlgn="t"/>
                      <a:r>
                        <a:rPr lang="en-US" sz="2400" u="none" strike="noStrike">
                          <a:effectLst/>
                        </a:rPr>
                        <a:t>2.58</a:t>
                      </a:r>
                      <a:endParaRPr lang="en-US" sz="2400" b="0" i="0" u="none" strike="noStrike">
                        <a:solidFill>
                          <a:srgbClr val="000000"/>
                        </a:solidFill>
                        <a:effectLst/>
                        <a:latin typeface="Arial"/>
                      </a:endParaRPr>
                    </a:p>
                  </a:txBody>
                  <a:tcPr marL="9525" marR="9525" marT="9525" marB="0"/>
                </a:tc>
                <a:tc>
                  <a:txBody>
                    <a:bodyPr/>
                    <a:lstStyle/>
                    <a:p>
                      <a:pPr algn="r" fontAlgn="t"/>
                      <a:r>
                        <a:rPr lang="en-US" sz="2400" u="none" strike="noStrike">
                          <a:effectLst/>
                        </a:rPr>
                        <a:t>10.32</a:t>
                      </a:r>
                      <a:endParaRPr lang="en-US" sz="2400" b="0" i="0" u="none" strike="noStrike">
                        <a:solidFill>
                          <a:srgbClr val="000000"/>
                        </a:solidFill>
                        <a:effectLst/>
                        <a:latin typeface="Arial"/>
                      </a:endParaRPr>
                    </a:p>
                  </a:txBody>
                  <a:tcPr marL="9525" marR="9525" marT="9525" marB="0"/>
                </a:tc>
                <a:tc>
                  <a:txBody>
                    <a:bodyPr/>
                    <a:lstStyle/>
                    <a:p>
                      <a:pPr algn="l" fontAlgn="t"/>
                      <a:r>
                        <a:rPr lang="en-US" sz="2400" u="none" strike="noStrike">
                          <a:effectLst/>
                        </a:rPr>
                        <a:t> </a:t>
                      </a:r>
                      <a:endParaRPr lang="en-US" sz="2400" b="0" i="0" u="none" strike="noStrike">
                        <a:solidFill>
                          <a:srgbClr val="000000"/>
                        </a:solidFill>
                        <a:effectLst/>
                        <a:latin typeface="Arial"/>
                      </a:endParaRPr>
                    </a:p>
                  </a:txBody>
                  <a:tcPr marL="9525" marR="9525" marT="9525" marB="0"/>
                </a:tc>
                <a:extLst>
                  <a:ext uri="{0D108BD9-81ED-4DB2-BD59-A6C34878D82A}">
                    <a16:rowId xmlns:a16="http://schemas.microsoft.com/office/drawing/2014/main" val="10001"/>
                  </a:ext>
                </a:extLst>
              </a:tr>
              <a:tr h="314325">
                <a:tc>
                  <a:txBody>
                    <a:bodyPr/>
                    <a:lstStyle/>
                    <a:p>
                      <a:pPr algn="l" rtl="0" fontAlgn="ctr"/>
                      <a:r>
                        <a:rPr lang="en-US" sz="2400" u="none" strike="noStrike">
                          <a:effectLst/>
                        </a:rPr>
                        <a:t>4</a:t>
                      </a:r>
                      <a:endParaRPr lang="en-US" sz="2400" b="0" i="0" u="none" strike="noStrike">
                        <a:solidFill>
                          <a:srgbClr val="000000"/>
                        </a:solidFill>
                        <a:effectLst/>
                        <a:latin typeface="Calibri"/>
                      </a:endParaRPr>
                    </a:p>
                  </a:txBody>
                  <a:tcPr marL="9525" marR="9525" marT="9525" marB="0" anchor="ctr"/>
                </a:tc>
                <a:tc>
                  <a:txBody>
                    <a:bodyPr/>
                    <a:lstStyle/>
                    <a:p>
                      <a:pPr algn="l" rtl="0" fontAlgn="ctr"/>
                      <a:r>
                        <a:rPr lang="en-US" sz="2400" u="none" strike="noStrike">
                          <a:effectLst/>
                        </a:rPr>
                        <a:t>3</a:t>
                      </a:r>
                      <a:endParaRPr lang="en-US" sz="2400" b="0" i="0" u="none" strike="noStrike">
                        <a:solidFill>
                          <a:srgbClr val="000000"/>
                        </a:solidFill>
                        <a:effectLst/>
                        <a:latin typeface="Calibri"/>
                      </a:endParaRPr>
                    </a:p>
                  </a:txBody>
                  <a:tcPr marL="9525" marR="9525" marT="9525" marB="0" anchor="ctr"/>
                </a:tc>
                <a:tc>
                  <a:txBody>
                    <a:bodyPr/>
                    <a:lstStyle/>
                    <a:p>
                      <a:pPr algn="l" rtl="0" fontAlgn="ctr"/>
                      <a:r>
                        <a:rPr lang="en-US" sz="2400" u="none" strike="noStrike">
                          <a:effectLst/>
                        </a:rPr>
                        <a:t>12</a:t>
                      </a:r>
                      <a:endParaRPr lang="en-US" sz="2400" b="0" i="0" u="none" strike="noStrike">
                        <a:solidFill>
                          <a:srgbClr val="000000"/>
                        </a:solidFill>
                        <a:effectLst/>
                        <a:latin typeface="Calibri"/>
                      </a:endParaRPr>
                    </a:p>
                  </a:txBody>
                  <a:tcPr marL="9525" marR="9525" marT="9525" marB="0" anchor="ctr"/>
                </a:tc>
                <a:tc>
                  <a:txBody>
                    <a:bodyPr/>
                    <a:lstStyle/>
                    <a:p>
                      <a:pPr algn="r" fontAlgn="t"/>
                      <a:r>
                        <a:rPr lang="en-US" sz="2400" u="none" strike="noStrike">
                          <a:effectLst/>
                        </a:rPr>
                        <a:t>-0.58</a:t>
                      </a:r>
                      <a:endParaRPr lang="en-US" sz="2400" b="0" i="0" u="none" strike="noStrike">
                        <a:solidFill>
                          <a:srgbClr val="000000"/>
                        </a:solidFill>
                        <a:effectLst/>
                        <a:latin typeface="Arial"/>
                      </a:endParaRPr>
                    </a:p>
                  </a:txBody>
                  <a:tcPr marL="9525" marR="9525" marT="9525" marB="0"/>
                </a:tc>
                <a:tc>
                  <a:txBody>
                    <a:bodyPr/>
                    <a:lstStyle/>
                    <a:p>
                      <a:pPr algn="r" fontAlgn="t"/>
                      <a:r>
                        <a:rPr lang="en-US" sz="2400" u="none" strike="noStrike">
                          <a:effectLst/>
                        </a:rPr>
                        <a:t>0.58</a:t>
                      </a:r>
                      <a:endParaRPr lang="en-US" sz="2400" b="0" i="0" u="none" strike="noStrike">
                        <a:solidFill>
                          <a:srgbClr val="000000"/>
                        </a:solidFill>
                        <a:effectLst/>
                        <a:latin typeface="Arial"/>
                      </a:endParaRPr>
                    </a:p>
                  </a:txBody>
                  <a:tcPr marL="9525" marR="9525" marT="9525" marB="0"/>
                </a:tc>
                <a:tc>
                  <a:txBody>
                    <a:bodyPr/>
                    <a:lstStyle/>
                    <a:p>
                      <a:pPr algn="r" fontAlgn="t"/>
                      <a:r>
                        <a:rPr lang="en-US" sz="2400" u="none" strike="noStrike">
                          <a:effectLst/>
                        </a:rPr>
                        <a:t>1.74</a:t>
                      </a:r>
                      <a:endParaRPr lang="en-US" sz="2400" b="0" i="0" u="none" strike="noStrike">
                        <a:solidFill>
                          <a:srgbClr val="000000"/>
                        </a:solidFill>
                        <a:effectLst/>
                        <a:latin typeface="Arial"/>
                      </a:endParaRPr>
                    </a:p>
                  </a:txBody>
                  <a:tcPr marL="9525" marR="9525" marT="9525" marB="0"/>
                </a:tc>
                <a:tc>
                  <a:txBody>
                    <a:bodyPr/>
                    <a:lstStyle/>
                    <a:p>
                      <a:pPr algn="l" fontAlgn="t"/>
                      <a:r>
                        <a:rPr lang="en-US" sz="2400" u="none" strike="noStrike">
                          <a:effectLst/>
                        </a:rPr>
                        <a:t> </a:t>
                      </a:r>
                      <a:endParaRPr lang="en-US" sz="2400" b="0" i="0" u="none" strike="noStrike">
                        <a:solidFill>
                          <a:srgbClr val="000000"/>
                        </a:solidFill>
                        <a:effectLst/>
                        <a:latin typeface="Arial"/>
                      </a:endParaRPr>
                    </a:p>
                  </a:txBody>
                  <a:tcPr marL="9525" marR="9525" marT="9525" marB="0"/>
                </a:tc>
                <a:extLst>
                  <a:ext uri="{0D108BD9-81ED-4DB2-BD59-A6C34878D82A}">
                    <a16:rowId xmlns:a16="http://schemas.microsoft.com/office/drawing/2014/main" val="10002"/>
                  </a:ext>
                </a:extLst>
              </a:tr>
              <a:tr h="314325">
                <a:tc>
                  <a:txBody>
                    <a:bodyPr/>
                    <a:lstStyle/>
                    <a:p>
                      <a:pPr algn="l" rtl="0" fontAlgn="ctr"/>
                      <a:r>
                        <a:rPr lang="en-US" sz="2400" u="none" strike="noStrike">
                          <a:effectLst/>
                        </a:rPr>
                        <a:t>5</a:t>
                      </a:r>
                      <a:endParaRPr lang="en-US" sz="2400" b="0" i="0" u="none" strike="noStrike">
                        <a:solidFill>
                          <a:srgbClr val="000000"/>
                        </a:solidFill>
                        <a:effectLst/>
                        <a:latin typeface="Calibri"/>
                      </a:endParaRPr>
                    </a:p>
                  </a:txBody>
                  <a:tcPr marL="9525" marR="9525" marT="9525" marB="0" anchor="ctr"/>
                </a:tc>
                <a:tc>
                  <a:txBody>
                    <a:bodyPr/>
                    <a:lstStyle/>
                    <a:p>
                      <a:pPr algn="l" rtl="0" fontAlgn="ctr"/>
                      <a:r>
                        <a:rPr lang="en-US" sz="2400" u="none" strike="noStrike">
                          <a:effectLst/>
                        </a:rPr>
                        <a:t>2</a:t>
                      </a:r>
                      <a:endParaRPr lang="en-US" sz="2400" b="0" i="0" u="none" strike="noStrike">
                        <a:solidFill>
                          <a:srgbClr val="000000"/>
                        </a:solidFill>
                        <a:effectLst/>
                        <a:latin typeface="Calibri"/>
                      </a:endParaRPr>
                    </a:p>
                  </a:txBody>
                  <a:tcPr marL="9525" marR="9525" marT="9525" marB="0" anchor="ctr"/>
                </a:tc>
                <a:tc>
                  <a:txBody>
                    <a:bodyPr/>
                    <a:lstStyle/>
                    <a:p>
                      <a:pPr algn="l" rtl="0" fontAlgn="ctr"/>
                      <a:r>
                        <a:rPr lang="en-US" sz="2400" u="none" strike="noStrike">
                          <a:effectLst/>
                        </a:rPr>
                        <a:t>10</a:t>
                      </a:r>
                      <a:endParaRPr lang="en-US" sz="2400" b="0" i="0" u="none" strike="noStrike">
                        <a:solidFill>
                          <a:srgbClr val="000000"/>
                        </a:solidFill>
                        <a:effectLst/>
                        <a:latin typeface="Calibri"/>
                      </a:endParaRPr>
                    </a:p>
                  </a:txBody>
                  <a:tcPr marL="9525" marR="9525" marT="9525" marB="0" anchor="ctr"/>
                </a:tc>
                <a:tc>
                  <a:txBody>
                    <a:bodyPr/>
                    <a:lstStyle/>
                    <a:p>
                      <a:pPr algn="r" fontAlgn="t"/>
                      <a:r>
                        <a:rPr lang="en-US" sz="2400" u="none" strike="noStrike">
                          <a:effectLst/>
                        </a:rPr>
                        <a:t>0.42</a:t>
                      </a:r>
                      <a:endParaRPr lang="en-US" sz="2400" b="0" i="0" u="none" strike="noStrike">
                        <a:solidFill>
                          <a:srgbClr val="000000"/>
                        </a:solidFill>
                        <a:effectLst/>
                        <a:latin typeface="Arial"/>
                      </a:endParaRPr>
                    </a:p>
                  </a:txBody>
                  <a:tcPr marL="9525" marR="9525" marT="9525" marB="0"/>
                </a:tc>
                <a:tc>
                  <a:txBody>
                    <a:bodyPr/>
                    <a:lstStyle/>
                    <a:p>
                      <a:pPr algn="r" fontAlgn="t"/>
                      <a:r>
                        <a:rPr lang="en-US" sz="2400" u="none" strike="noStrike">
                          <a:effectLst/>
                        </a:rPr>
                        <a:t>0.42</a:t>
                      </a:r>
                      <a:endParaRPr lang="en-US" sz="2400" b="0" i="0" u="none" strike="noStrike">
                        <a:solidFill>
                          <a:srgbClr val="000000"/>
                        </a:solidFill>
                        <a:effectLst/>
                        <a:latin typeface="Arial"/>
                      </a:endParaRPr>
                    </a:p>
                  </a:txBody>
                  <a:tcPr marL="9525" marR="9525" marT="9525" marB="0"/>
                </a:tc>
                <a:tc>
                  <a:txBody>
                    <a:bodyPr/>
                    <a:lstStyle/>
                    <a:p>
                      <a:pPr algn="r" fontAlgn="t"/>
                      <a:r>
                        <a:rPr lang="en-US" sz="2400" u="none" strike="noStrike">
                          <a:effectLst/>
                        </a:rPr>
                        <a:t>0.84</a:t>
                      </a:r>
                      <a:endParaRPr lang="en-US" sz="2400" b="0" i="0" u="none" strike="noStrike">
                        <a:solidFill>
                          <a:srgbClr val="000000"/>
                        </a:solidFill>
                        <a:effectLst/>
                        <a:latin typeface="Arial"/>
                      </a:endParaRPr>
                    </a:p>
                  </a:txBody>
                  <a:tcPr marL="9525" marR="9525" marT="9525" marB="0"/>
                </a:tc>
                <a:tc>
                  <a:txBody>
                    <a:bodyPr/>
                    <a:lstStyle/>
                    <a:p>
                      <a:pPr algn="l" fontAlgn="t"/>
                      <a:r>
                        <a:rPr lang="en-US" sz="2400" u="none" strike="noStrike">
                          <a:effectLst/>
                        </a:rPr>
                        <a:t> </a:t>
                      </a:r>
                      <a:endParaRPr lang="en-US" sz="2400" b="0" i="0" u="none" strike="noStrike">
                        <a:solidFill>
                          <a:srgbClr val="000000"/>
                        </a:solidFill>
                        <a:effectLst/>
                        <a:latin typeface="Arial"/>
                      </a:endParaRPr>
                    </a:p>
                  </a:txBody>
                  <a:tcPr marL="9525" marR="9525" marT="9525" marB="0"/>
                </a:tc>
                <a:extLst>
                  <a:ext uri="{0D108BD9-81ED-4DB2-BD59-A6C34878D82A}">
                    <a16:rowId xmlns:a16="http://schemas.microsoft.com/office/drawing/2014/main" val="10003"/>
                  </a:ext>
                </a:extLst>
              </a:tr>
              <a:tr h="314325">
                <a:tc>
                  <a:txBody>
                    <a:bodyPr/>
                    <a:lstStyle/>
                    <a:p>
                      <a:pPr algn="l" rtl="0" fontAlgn="ctr"/>
                      <a:r>
                        <a:rPr lang="en-US" sz="2400" u="none" strike="noStrike">
                          <a:effectLst/>
                        </a:rPr>
                        <a:t>7</a:t>
                      </a:r>
                      <a:endParaRPr lang="en-US" sz="2400" b="0" i="0" u="none" strike="noStrike">
                        <a:solidFill>
                          <a:srgbClr val="000000"/>
                        </a:solidFill>
                        <a:effectLst/>
                        <a:latin typeface="Calibri"/>
                      </a:endParaRPr>
                    </a:p>
                  </a:txBody>
                  <a:tcPr marL="9525" marR="9525" marT="9525" marB="0" anchor="ctr"/>
                </a:tc>
                <a:tc>
                  <a:txBody>
                    <a:bodyPr/>
                    <a:lstStyle/>
                    <a:p>
                      <a:pPr algn="l" rtl="0" fontAlgn="ctr"/>
                      <a:r>
                        <a:rPr lang="en-US" sz="2400" u="none" strike="noStrike">
                          <a:effectLst/>
                        </a:rPr>
                        <a:t>1</a:t>
                      </a:r>
                      <a:endParaRPr lang="en-US" sz="2400" b="0" i="0" u="none" strike="noStrike">
                        <a:solidFill>
                          <a:srgbClr val="000000"/>
                        </a:solidFill>
                        <a:effectLst/>
                        <a:latin typeface="Calibri"/>
                      </a:endParaRPr>
                    </a:p>
                  </a:txBody>
                  <a:tcPr marL="9525" marR="9525" marT="9525" marB="0" anchor="ctr"/>
                </a:tc>
                <a:tc>
                  <a:txBody>
                    <a:bodyPr/>
                    <a:lstStyle/>
                    <a:p>
                      <a:pPr algn="l" rtl="0" fontAlgn="ctr"/>
                      <a:r>
                        <a:rPr lang="en-US" sz="2400" u="none" strike="noStrike">
                          <a:effectLst/>
                        </a:rPr>
                        <a:t>7</a:t>
                      </a:r>
                      <a:endParaRPr lang="en-US" sz="2400" b="0" i="0" u="none" strike="noStrike">
                        <a:solidFill>
                          <a:srgbClr val="000000"/>
                        </a:solidFill>
                        <a:effectLst/>
                        <a:latin typeface="Calibri"/>
                      </a:endParaRPr>
                    </a:p>
                  </a:txBody>
                  <a:tcPr marL="9525" marR="9525" marT="9525" marB="0" anchor="ctr"/>
                </a:tc>
                <a:tc>
                  <a:txBody>
                    <a:bodyPr/>
                    <a:lstStyle/>
                    <a:p>
                      <a:pPr algn="r" fontAlgn="t"/>
                      <a:r>
                        <a:rPr lang="en-US" sz="2400" u="none" strike="noStrike">
                          <a:effectLst/>
                        </a:rPr>
                        <a:t>2.42</a:t>
                      </a:r>
                      <a:endParaRPr lang="en-US" sz="2400" b="0" i="0" u="none" strike="noStrike">
                        <a:solidFill>
                          <a:srgbClr val="000000"/>
                        </a:solidFill>
                        <a:effectLst/>
                        <a:latin typeface="Arial"/>
                      </a:endParaRPr>
                    </a:p>
                  </a:txBody>
                  <a:tcPr marL="9525" marR="9525" marT="9525" marB="0"/>
                </a:tc>
                <a:tc>
                  <a:txBody>
                    <a:bodyPr/>
                    <a:lstStyle/>
                    <a:p>
                      <a:pPr algn="r" fontAlgn="t"/>
                      <a:r>
                        <a:rPr lang="en-US" sz="2400" u="none" strike="noStrike">
                          <a:effectLst/>
                        </a:rPr>
                        <a:t>2.42</a:t>
                      </a:r>
                      <a:endParaRPr lang="en-US" sz="2400" b="0" i="0" u="none" strike="noStrike">
                        <a:solidFill>
                          <a:srgbClr val="000000"/>
                        </a:solidFill>
                        <a:effectLst/>
                        <a:latin typeface="Arial"/>
                      </a:endParaRPr>
                    </a:p>
                  </a:txBody>
                  <a:tcPr marL="9525" marR="9525" marT="9525" marB="0"/>
                </a:tc>
                <a:tc>
                  <a:txBody>
                    <a:bodyPr/>
                    <a:lstStyle/>
                    <a:p>
                      <a:pPr algn="r" fontAlgn="t"/>
                      <a:r>
                        <a:rPr lang="en-US" sz="2400" u="none" strike="noStrike">
                          <a:effectLst/>
                        </a:rPr>
                        <a:t>2.42</a:t>
                      </a:r>
                      <a:endParaRPr lang="en-US" sz="2400" b="0" i="0" u="none" strike="noStrike">
                        <a:solidFill>
                          <a:srgbClr val="000000"/>
                        </a:solidFill>
                        <a:effectLst/>
                        <a:latin typeface="Arial"/>
                      </a:endParaRPr>
                    </a:p>
                  </a:txBody>
                  <a:tcPr marL="9525" marR="9525" marT="9525" marB="0"/>
                </a:tc>
                <a:tc>
                  <a:txBody>
                    <a:bodyPr/>
                    <a:lstStyle/>
                    <a:p>
                      <a:pPr algn="l" fontAlgn="t"/>
                      <a:r>
                        <a:rPr lang="en-US" sz="2400" u="none" strike="noStrike">
                          <a:effectLst/>
                        </a:rPr>
                        <a:t> </a:t>
                      </a:r>
                      <a:endParaRPr lang="en-US" sz="2400" b="0" i="0" u="none" strike="noStrike">
                        <a:solidFill>
                          <a:srgbClr val="000000"/>
                        </a:solidFill>
                        <a:effectLst/>
                        <a:latin typeface="Arial"/>
                      </a:endParaRPr>
                    </a:p>
                  </a:txBody>
                  <a:tcPr marL="9525" marR="9525" marT="9525" marB="0"/>
                </a:tc>
                <a:extLst>
                  <a:ext uri="{0D108BD9-81ED-4DB2-BD59-A6C34878D82A}">
                    <a16:rowId xmlns:a16="http://schemas.microsoft.com/office/drawing/2014/main" val="10004"/>
                  </a:ext>
                </a:extLst>
              </a:tr>
              <a:tr h="314325">
                <a:tc>
                  <a:txBody>
                    <a:bodyPr/>
                    <a:lstStyle/>
                    <a:p>
                      <a:pPr algn="l" rtl="0" fontAlgn="ctr"/>
                      <a:r>
                        <a:rPr lang="en-US" sz="2400" u="none" strike="noStrike">
                          <a:effectLst/>
                        </a:rPr>
                        <a:t>9</a:t>
                      </a:r>
                      <a:endParaRPr lang="en-US" sz="2400" b="0" i="0" u="none" strike="noStrike">
                        <a:solidFill>
                          <a:srgbClr val="000000"/>
                        </a:solidFill>
                        <a:effectLst/>
                        <a:latin typeface="Calibri"/>
                      </a:endParaRPr>
                    </a:p>
                  </a:txBody>
                  <a:tcPr marL="9525" marR="9525" marT="9525" marB="0" anchor="ctr"/>
                </a:tc>
                <a:tc>
                  <a:txBody>
                    <a:bodyPr/>
                    <a:lstStyle/>
                    <a:p>
                      <a:pPr algn="l" rtl="0" fontAlgn="ctr"/>
                      <a:r>
                        <a:rPr lang="en-US" sz="2400" u="none" strike="noStrike">
                          <a:effectLst/>
                        </a:rPr>
                        <a:t>2</a:t>
                      </a:r>
                      <a:endParaRPr lang="en-US" sz="2400" b="0" i="0" u="none" strike="noStrike">
                        <a:solidFill>
                          <a:srgbClr val="000000"/>
                        </a:solidFill>
                        <a:effectLst/>
                        <a:latin typeface="Calibri"/>
                      </a:endParaRPr>
                    </a:p>
                  </a:txBody>
                  <a:tcPr marL="9525" marR="9525" marT="9525" marB="0" anchor="ctr"/>
                </a:tc>
                <a:tc>
                  <a:txBody>
                    <a:bodyPr/>
                    <a:lstStyle/>
                    <a:p>
                      <a:pPr algn="l" rtl="0" fontAlgn="ctr"/>
                      <a:r>
                        <a:rPr lang="en-US" sz="2400" u="none" strike="noStrike">
                          <a:effectLst/>
                        </a:rPr>
                        <a:t>18</a:t>
                      </a:r>
                      <a:endParaRPr lang="en-US" sz="2400" b="0" i="0" u="none" strike="noStrike">
                        <a:solidFill>
                          <a:srgbClr val="000000"/>
                        </a:solidFill>
                        <a:effectLst/>
                        <a:latin typeface="Calibri"/>
                      </a:endParaRPr>
                    </a:p>
                  </a:txBody>
                  <a:tcPr marL="9525" marR="9525" marT="9525" marB="0" anchor="ctr"/>
                </a:tc>
                <a:tc>
                  <a:txBody>
                    <a:bodyPr/>
                    <a:lstStyle/>
                    <a:p>
                      <a:pPr algn="r" fontAlgn="t"/>
                      <a:r>
                        <a:rPr lang="en-US" sz="2400" u="none" strike="noStrike">
                          <a:effectLst/>
                        </a:rPr>
                        <a:t>4.42</a:t>
                      </a:r>
                      <a:endParaRPr lang="en-US" sz="2400" b="0" i="0" u="none" strike="noStrike">
                        <a:solidFill>
                          <a:srgbClr val="000000"/>
                        </a:solidFill>
                        <a:effectLst/>
                        <a:latin typeface="Arial"/>
                      </a:endParaRPr>
                    </a:p>
                  </a:txBody>
                  <a:tcPr marL="9525" marR="9525" marT="9525" marB="0"/>
                </a:tc>
                <a:tc>
                  <a:txBody>
                    <a:bodyPr/>
                    <a:lstStyle/>
                    <a:p>
                      <a:pPr algn="r" fontAlgn="t"/>
                      <a:r>
                        <a:rPr lang="en-US" sz="2400" u="none" strike="noStrike">
                          <a:effectLst/>
                        </a:rPr>
                        <a:t>4.42</a:t>
                      </a:r>
                      <a:endParaRPr lang="en-US" sz="2400" b="0" i="0" u="none" strike="noStrike">
                        <a:solidFill>
                          <a:srgbClr val="000000"/>
                        </a:solidFill>
                        <a:effectLst/>
                        <a:latin typeface="Arial"/>
                      </a:endParaRPr>
                    </a:p>
                  </a:txBody>
                  <a:tcPr marL="9525" marR="9525" marT="9525" marB="0"/>
                </a:tc>
                <a:tc>
                  <a:txBody>
                    <a:bodyPr/>
                    <a:lstStyle/>
                    <a:p>
                      <a:pPr algn="r" fontAlgn="t"/>
                      <a:r>
                        <a:rPr lang="en-US" sz="2400" u="none" strike="noStrike">
                          <a:effectLst/>
                        </a:rPr>
                        <a:t>8.84</a:t>
                      </a:r>
                      <a:endParaRPr lang="en-US" sz="2400" b="0" i="0" u="none" strike="noStrike">
                        <a:solidFill>
                          <a:srgbClr val="000000"/>
                        </a:solidFill>
                        <a:effectLst/>
                        <a:latin typeface="Arial"/>
                      </a:endParaRPr>
                    </a:p>
                  </a:txBody>
                  <a:tcPr marL="9525" marR="9525" marT="9525" marB="0"/>
                </a:tc>
                <a:tc>
                  <a:txBody>
                    <a:bodyPr/>
                    <a:lstStyle/>
                    <a:p>
                      <a:pPr algn="l" fontAlgn="t"/>
                      <a:r>
                        <a:rPr lang="en-US" sz="2400" u="none" strike="noStrike">
                          <a:effectLst/>
                        </a:rPr>
                        <a:t> </a:t>
                      </a:r>
                      <a:endParaRPr lang="en-US" sz="2400" b="0" i="0" u="none" strike="noStrike">
                        <a:solidFill>
                          <a:srgbClr val="000000"/>
                        </a:solidFill>
                        <a:effectLst/>
                        <a:latin typeface="Arial"/>
                      </a:endParaRPr>
                    </a:p>
                  </a:txBody>
                  <a:tcPr marL="9525" marR="9525" marT="9525" marB="0"/>
                </a:tc>
                <a:extLst>
                  <a:ext uri="{0D108BD9-81ED-4DB2-BD59-A6C34878D82A}">
                    <a16:rowId xmlns:a16="http://schemas.microsoft.com/office/drawing/2014/main" val="10005"/>
                  </a:ext>
                </a:extLst>
              </a:tr>
              <a:tr h="304800">
                <a:tc>
                  <a:txBody>
                    <a:bodyPr/>
                    <a:lstStyle/>
                    <a:p>
                      <a:pPr algn="l" rtl="0" fontAlgn="ctr"/>
                      <a:r>
                        <a:rPr lang="en-US" sz="2400" u="none" strike="noStrike">
                          <a:effectLst/>
                        </a:rPr>
                        <a:t>Sum</a:t>
                      </a:r>
                      <a:endParaRPr lang="en-US" sz="2400" b="0" i="0" u="none" strike="noStrike">
                        <a:solidFill>
                          <a:srgbClr val="000000"/>
                        </a:solidFill>
                        <a:effectLst/>
                        <a:latin typeface="Calibri"/>
                      </a:endParaRPr>
                    </a:p>
                  </a:txBody>
                  <a:tcPr marL="9525" marR="9525" marT="9525" marB="0" anchor="ctr"/>
                </a:tc>
                <a:tc>
                  <a:txBody>
                    <a:bodyPr/>
                    <a:lstStyle/>
                    <a:p>
                      <a:pPr algn="l" rtl="0" fontAlgn="ctr"/>
                      <a:r>
                        <a:rPr lang="en-US" sz="2400" u="none" strike="noStrike">
                          <a:effectLst/>
                        </a:rPr>
                        <a:t>12</a:t>
                      </a:r>
                      <a:endParaRPr lang="en-US" sz="2400" b="0" i="0" u="none" strike="noStrike">
                        <a:solidFill>
                          <a:srgbClr val="000000"/>
                        </a:solidFill>
                        <a:effectLst/>
                        <a:latin typeface="Calibri"/>
                      </a:endParaRPr>
                    </a:p>
                  </a:txBody>
                  <a:tcPr marL="9525" marR="9525" marT="9525" marB="0" anchor="ctr"/>
                </a:tc>
                <a:tc>
                  <a:txBody>
                    <a:bodyPr/>
                    <a:lstStyle/>
                    <a:p>
                      <a:pPr algn="l" rtl="0" fontAlgn="ctr"/>
                      <a:r>
                        <a:rPr lang="en-US" sz="2400" u="none" strike="noStrike">
                          <a:effectLst/>
                        </a:rPr>
                        <a:t>55</a:t>
                      </a:r>
                      <a:endParaRPr lang="en-US" sz="2400" b="0" i="0" u="none" strike="noStrike">
                        <a:solidFill>
                          <a:srgbClr val="000000"/>
                        </a:solidFill>
                        <a:effectLst/>
                        <a:latin typeface="Calibri"/>
                      </a:endParaRPr>
                    </a:p>
                  </a:txBody>
                  <a:tcPr marL="9525" marR="9525" marT="9525" marB="0" anchor="ctr"/>
                </a:tc>
                <a:tc>
                  <a:txBody>
                    <a:bodyPr/>
                    <a:lstStyle/>
                    <a:p>
                      <a:pPr algn="l" fontAlgn="t"/>
                      <a:r>
                        <a:rPr lang="en-US" sz="2400" u="none" strike="noStrike">
                          <a:effectLst/>
                        </a:rPr>
                        <a:t> </a:t>
                      </a:r>
                      <a:endParaRPr lang="en-US" sz="2400" b="0" i="0" u="none" strike="noStrike">
                        <a:solidFill>
                          <a:srgbClr val="000000"/>
                        </a:solidFill>
                        <a:effectLst/>
                        <a:latin typeface="Arial"/>
                      </a:endParaRPr>
                    </a:p>
                  </a:txBody>
                  <a:tcPr marL="9525" marR="9525" marT="9525" marB="0"/>
                </a:tc>
                <a:tc>
                  <a:txBody>
                    <a:bodyPr/>
                    <a:lstStyle/>
                    <a:p>
                      <a:pPr algn="r" fontAlgn="t"/>
                      <a:r>
                        <a:rPr lang="en-US" sz="2400" u="none" strike="noStrike">
                          <a:effectLst/>
                        </a:rPr>
                        <a:t>10.42</a:t>
                      </a:r>
                      <a:endParaRPr lang="en-US" sz="2400" b="0" i="0" u="none" strike="noStrike">
                        <a:solidFill>
                          <a:srgbClr val="000000"/>
                        </a:solidFill>
                        <a:effectLst/>
                        <a:latin typeface="Arial"/>
                      </a:endParaRPr>
                    </a:p>
                  </a:txBody>
                  <a:tcPr marL="9525" marR="9525" marT="9525" marB="0"/>
                </a:tc>
                <a:tc>
                  <a:txBody>
                    <a:bodyPr/>
                    <a:lstStyle/>
                    <a:p>
                      <a:pPr algn="r" fontAlgn="t"/>
                      <a:r>
                        <a:rPr lang="en-US" sz="2400" u="none" strike="noStrike">
                          <a:effectLst/>
                        </a:rPr>
                        <a:t>24.16</a:t>
                      </a:r>
                      <a:endParaRPr lang="en-US" sz="2400" b="0" i="0" u="none" strike="noStrike">
                        <a:solidFill>
                          <a:srgbClr val="000000"/>
                        </a:solidFill>
                        <a:effectLst/>
                        <a:latin typeface="Arial"/>
                      </a:endParaRPr>
                    </a:p>
                  </a:txBody>
                  <a:tcPr marL="9525" marR="9525" marT="9525" marB="0"/>
                </a:tc>
                <a:tc>
                  <a:txBody>
                    <a:bodyPr/>
                    <a:lstStyle/>
                    <a:p>
                      <a:pPr algn="l" fontAlgn="t"/>
                      <a:r>
                        <a:rPr lang="en-US" sz="2400" u="none" strike="noStrike">
                          <a:effectLst/>
                        </a:rPr>
                        <a:t> </a:t>
                      </a:r>
                      <a:endParaRPr lang="en-US" sz="2400" b="0" i="0" u="none" strike="noStrike">
                        <a:solidFill>
                          <a:srgbClr val="000000"/>
                        </a:solidFill>
                        <a:effectLst/>
                        <a:latin typeface="Arial"/>
                      </a:endParaRPr>
                    </a:p>
                  </a:txBody>
                  <a:tcPr marL="9525" marR="9525" marT="9525" marB="0"/>
                </a:tc>
                <a:extLst>
                  <a:ext uri="{0D108BD9-81ED-4DB2-BD59-A6C34878D82A}">
                    <a16:rowId xmlns:a16="http://schemas.microsoft.com/office/drawing/2014/main" val="10006"/>
                  </a:ext>
                </a:extLst>
              </a:tr>
              <a:tr h="190500">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190500">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X mean</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55/12</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4.58</a:t>
                      </a:r>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190500">
                <a:tc>
                  <a:txBody>
                    <a:bodyPr/>
                    <a:lstStyle/>
                    <a:p>
                      <a:pPr algn="l" fontAlgn="b"/>
                      <a:endParaRPr lang="en-US" sz="1400" b="0" i="0" u="none" strike="noStrike">
                        <a:solidFill>
                          <a:srgbClr val="000000"/>
                        </a:solidFill>
                        <a:effectLst/>
                        <a:latin typeface="Calibri"/>
                      </a:endParaRPr>
                    </a:p>
                  </a:txBody>
                  <a:tcPr marL="9525" marR="9525" marT="9525" marB="0" anchor="b"/>
                </a:tc>
                <a:tc gridSpan="2">
                  <a:txBody>
                    <a:bodyPr/>
                    <a:lstStyle/>
                    <a:p>
                      <a:pPr algn="l" fontAlgn="b"/>
                      <a:r>
                        <a:rPr lang="en-US" sz="1400" u="none" strike="noStrike">
                          <a:effectLst/>
                        </a:rPr>
                        <a:t>Mean deviation </a:t>
                      </a:r>
                      <a:endParaRPr lang="en-US" sz="1400" b="0" i="0" u="none" strike="noStrike">
                        <a:solidFill>
                          <a:srgbClr val="000000"/>
                        </a:solidFill>
                        <a:effectLst/>
                        <a:latin typeface="Calibri"/>
                      </a:endParaRPr>
                    </a:p>
                  </a:txBody>
                  <a:tcPr marL="9525" marR="9525" marT="9525" marB="0" anchor="b"/>
                </a:tc>
                <a:tc hMerge="1">
                  <a:txBody>
                    <a:bodyPr/>
                    <a:lstStyle/>
                    <a:p>
                      <a:endParaRPr lang="en-US"/>
                    </a:p>
                  </a:txBody>
                  <a:tcPr/>
                </a:tc>
                <a:tc>
                  <a:txBody>
                    <a:bodyPr/>
                    <a:lstStyle/>
                    <a:p>
                      <a:pPr algn="r" fontAlgn="b"/>
                      <a:r>
                        <a:rPr lang="en-US" sz="1400" u="none" strike="noStrike">
                          <a:effectLst/>
                        </a:rPr>
                        <a:t>2.013</a:t>
                      </a:r>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bl>
          </a:graphicData>
        </a:graphic>
      </p:graphicFrame>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229600" cy="990600"/>
          </a:xfrm>
        </p:spPr>
        <p:txBody>
          <a:bodyPr>
            <a:normAutofit lnSpcReduction="10000"/>
          </a:bodyPr>
          <a:lstStyle/>
          <a:p>
            <a:r>
              <a:rPr lang="en-US" dirty="0"/>
              <a:t>Calculate the mean deviation from following dataset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62903350"/>
              </p:ext>
            </p:extLst>
          </p:nvPr>
        </p:nvGraphicFramePr>
        <p:xfrm>
          <a:off x="1371597" y="2543175"/>
          <a:ext cx="7086602" cy="4238625"/>
        </p:xfrm>
        <a:graphic>
          <a:graphicData uri="http://schemas.openxmlformats.org/drawingml/2006/table">
            <a:tbl>
              <a:tblPr firstRow="1" bandRow="1">
                <a:tableStyleId>{5C22544A-7EE6-4342-B048-85BDC9FD1C3A}</a:tableStyleId>
              </a:tblPr>
              <a:tblGrid>
                <a:gridCol w="1271954">
                  <a:extLst>
                    <a:ext uri="{9D8B030D-6E8A-4147-A177-3AD203B41FA5}">
                      <a16:colId xmlns:a16="http://schemas.microsoft.com/office/drawing/2014/main" val="20000"/>
                    </a:ext>
                  </a:extLst>
                </a:gridCol>
                <a:gridCol w="969108">
                  <a:extLst>
                    <a:ext uri="{9D8B030D-6E8A-4147-A177-3AD203B41FA5}">
                      <a16:colId xmlns:a16="http://schemas.microsoft.com/office/drawing/2014/main" val="20001"/>
                    </a:ext>
                  </a:extLst>
                </a:gridCol>
                <a:gridCol w="969108">
                  <a:extLst>
                    <a:ext uri="{9D8B030D-6E8A-4147-A177-3AD203B41FA5}">
                      <a16:colId xmlns:a16="http://schemas.microsoft.com/office/drawing/2014/main" val="20002"/>
                    </a:ext>
                  </a:extLst>
                </a:gridCol>
                <a:gridCol w="969108">
                  <a:extLst>
                    <a:ext uri="{9D8B030D-6E8A-4147-A177-3AD203B41FA5}">
                      <a16:colId xmlns:a16="http://schemas.microsoft.com/office/drawing/2014/main" val="20003"/>
                    </a:ext>
                  </a:extLst>
                </a:gridCol>
                <a:gridCol w="969108">
                  <a:extLst>
                    <a:ext uri="{9D8B030D-6E8A-4147-A177-3AD203B41FA5}">
                      <a16:colId xmlns:a16="http://schemas.microsoft.com/office/drawing/2014/main" val="20004"/>
                    </a:ext>
                  </a:extLst>
                </a:gridCol>
                <a:gridCol w="969108">
                  <a:extLst>
                    <a:ext uri="{9D8B030D-6E8A-4147-A177-3AD203B41FA5}">
                      <a16:colId xmlns:a16="http://schemas.microsoft.com/office/drawing/2014/main" val="20005"/>
                    </a:ext>
                  </a:extLst>
                </a:gridCol>
                <a:gridCol w="969108">
                  <a:extLst>
                    <a:ext uri="{9D8B030D-6E8A-4147-A177-3AD203B41FA5}">
                      <a16:colId xmlns:a16="http://schemas.microsoft.com/office/drawing/2014/main" val="20006"/>
                    </a:ext>
                  </a:extLst>
                </a:gridCol>
              </a:tblGrid>
              <a:tr h="1485900">
                <a:tc>
                  <a:txBody>
                    <a:bodyPr/>
                    <a:lstStyle/>
                    <a:p>
                      <a:pPr algn="l" rtl="0" fontAlgn="ctr"/>
                      <a:r>
                        <a:rPr lang="en-US" sz="1800" u="none" strike="noStrike">
                          <a:effectLst/>
                        </a:rPr>
                        <a:t>X</a:t>
                      </a:r>
                      <a:endParaRPr lang="en-US" sz="1800" b="1" i="0" u="none" strike="noStrike">
                        <a:solidFill>
                          <a:srgbClr val="FFFFFF"/>
                        </a:solidFill>
                        <a:effectLst/>
                        <a:latin typeface="Calibri"/>
                      </a:endParaRPr>
                    </a:p>
                  </a:txBody>
                  <a:tcPr marL="9525" marR="9525" marT="9525" marB="0" anchor="ctr"/>
                </a:tc>
                <a:tc>
                  <a:txBody>
                    <a:bodyPr/>
                    <a:lstStyle/>
                    <a:p>
                      <a:pPr algn="l" rtl="0" fontAlgn="ctr"/>
                      <a:r>
                        <a:rPr lang="en-US" sz="1800" u="none" strike="noStrike">
                          <a:effectLst/>
                        </a:rPr>
                        <a:t>F</a:t>
                      </a:r>
                      <a:endParaRPr lang="en-US" sz="1800" b="1" i="0" u="none" strike="noStrike">
                        <a:solidFill>
                          <a:srgbClr val="FFFFFF"/>
                        </a:solidFill>
                        <a:effectLst/>
                        <a:latin typeface="Calibri"/>
                      </a:endParaRPr>
                    </a:p>
                  </a:txBody>
                  <a:tcPr marL="9525" marR="9525" marT="9525" marB="0" anchor="ctr"/>
                </a:tc>
                <a:tc>
                  <a:txBody>
                    <a:bodyPr/>
                    <a:lstStyle/>
                    <a:p>
                      <a:pPr algn="l" rtl="0" fontAlgn="ctr"/>
                      <a:r>
                        <a:rPr lang="en-US" sz="1800" u="none" strike="noStrike">
                          <a:effectLst/>
                        </a:rPr>
                        <a:t>F*X</a:t>
                      </a:r>
                      <a:endParaRPr lang="en-US" sz="1800" b="1" i="0" u="none" strike="noStrike">
                        <a:solidFill>
                          <a:srgbClr val="FFFFFF"/>
                        </a:solidFill>
                        <a:effectLst/>
                        <a:latin typeface="Calibri"/>
                      </a:endParaRPr>
                    </a:p>
                  </a:txBody>
                  <a:tcPr marL="9525" marR="9525" marT="9525" marB="0" anchor="ctr"/>
                </a:tc>
                <a:tc>
                  <a:txBody>
                    <a:bodyPr/>
                    <a:lstStyle/>
                    <a:p>
                      <a:pPr algn="l" fontAlgn="t"/>
                      <a:r>
                        <a:rPr lang="en-US" sz="1800" u="none" strike="noStrike">
                          <a:effectLst/>
                        </a:rPr>
                        <a:t>X-Xmean</a:t>
                      </a:r>
                      <a:endParaRPr lang="en-US" sz="1800" b="0" i="0" u="none" strike="noStrike">
                        <a:solidFill>
                          <a:srgbClr val="000000"/>
                        </a:solidFill>
                        <a:effectLst/>
                        <a:latin typeface="Arial"/>
                      </a:endParaRPr>
                    </a:p>
                  </a:txBody>
                  <a:tcPr marL="9525" marR="9525" marT="9525" marB="0"/>
                </a:tc>
                <a:tc>
                  <a:txBody>
                    <a:bodyPr/>
                    <a:lstStyle/>
                    <a:p>
                      <a:pPr algn="l" fontAlgn="t"/>
                      <a:r>
                        <a:rPr lang="en-US" sz="1800" u="none" strike="noStrike">
                          <a:effectLst/>
                        </a:rPr>
                        <a:t> positive value</a:t>
                      </a:r>
                      <a:endParaRPr lang="en-US" sz="1800" b="0" i="0" u="none" strike="noStrike">
                        <a:solidFill>
                          <a:srgbClr val="000000"/>
                        </a:solidFill>
                        <a:effectLst/>
                        <a:latin typeface="Arial"/>
                      </a:endParaRPr>
                    </a:p>
                  </a:txBody>
                  <a:tcPr marL="9525" marR="9525" marT="9525" marB="0"/>
                </a:tc>
                <a:tc>
                  <a:txBody>
                    <a:bodyPr/>
                    <a:lstStyle/>
                    <a:p>
                      <a:pPr algn="l" fontAlgn="t"/>
                      <a:r>
                        <a:rPr lang="en-US" sz="1800" u="none" strike="noStrike">
                          <a:effectLst/>
                        </a:rPr>
                        <a:t>F(x-x mean)</a:t>
                      </a:r>
                      <a:endParaRPr lang="en-US" sz="1800" b="0" i="0" u="none" strike="noStrike">
                        <a:solidFill>
                          <a:srgbClr val="000000"/>
                        </a:solidFill>
                        <a:effectLst/>
                        <a:latin typeface="Arial"/>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a:endParaRPr>
                    </a:p>
                  </a:txBody>
                  <a:tcPr marL="9525" marR="9525" marT="9525" marB="0"/>
                </a:tc>
                <a:extLst>
                  <a:ext uri="{0D108BD9-81ED-4DB2-BD59-A6C34878D82A}">
                    <a16:rowId xmlns:a16="http://schemas.microsoft.com/office/drawing/2014/main" val="10000"/>
                  </a:ext>
                </a:extLst>
              </a:tr>
              <a:tr h="314325">
                <a:tc>
                  <a:txBody>
                    <a:bodyPr/>
                    <a:lstStyle/>
                    <a:p>
                      <a:pPr algn="l" rtl="0" fontAlgn="ctr"/>
                      <a:r>
                        <a:rPr lang="en-US" sz="1800" u="none" strike="noStrike">
                          <a:effectLst/>
                        </a:rPr>
                        <a:t>5 to 10 </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5</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 </a:t>
                      </a:r>
                      <a:endParaRPr lang="en-US" sz="1800" b="0" i="0" u="none" strike="noStrike">
                        <a:solidFill>
                          <a:srgbClr val="000000"/>
                        </a:solidFill>
                        <a:effectLst/>
                        <a:latin typeface="Calibri"/>
                      </a:endParaRPr>
                    </a:p>
                  </a:txBody>
                  <a:tcPr marL="9525" marR="9525" marT="9525" marB="0" anchor="ctr"/>
                </a:tc>
                <a:tc>
                  <a:txBody>
                    <a:bodyPr/>
                    <a:lstStyle/>
                    <a:p>
                      <a:pPr algn="l" fontAlgn="t"/>
                      <a:r>
                        <a:rPr lang="en-US" sz="1800" u="none" strike="noStrike">
                          <a:effectLst/>
                        </a:rPr>
                        <a:t> </a:t>
                      </a:r>
                      <a:endParaRPr lang="en-US" sz="1800" b="0" i="0" u="none" strike="noStrike">
                        <a:solidFill>
                          <a:srgbClr val="000000"/>
                        </a:solidFill>
                        <a:effectLst/>
                        <a:latin typeface="Arial"/>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a:endParaRPr>
                    </a:p>
                  </a:txBody>
                  <a:tcPr marL="9525" marR="9525" marT="9525" marB="0"/>
                </a:tc>
                <a:extLst>
                  <a:ext uri="{0D108BD9-81ED-4DB2-BD59-A6C34878D82A}">
                    <a16:rowId xmlns:a16="http://schemas.microsoft.com/office/drawing/2014/main" val="10001"/>
                  </a:ext>
                </a:extLst>
              </a:tr>
              <a:tr h="609600">
                <a:tc>
                  <a:txBody>
                    <a:bodyPr/>
                    <a:lstStyle/>
                    <a:p>
                      <a:pPr algn="l" rtl="0" fontAlgn="ctr"/>
                      <a:r>
                        <a:rPr lang="en-US" sz="1800" u="none" strike="noStrike">
                          <a:effectLst/>
                        </a:rPr>
                        <a:t>10 to 15 </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7</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 </a:t>
                      </a:r>
                      <a:endParaRPr lang="en-US" sz="1800" b="0" i="0" u="none" strike="noStrike">
                        <a:solidFill>
                          <a:srgbClr val="000000"/>
                        </a:solidFill>
                        <a:effectLst/>
                        <a:latin typeface="Calibri"/>
                      </a:endParaRPr>
                    </a:p>
                  </a:txBody>
                  <a:tcPr marL="9525" marR="9525" marT="9525" marB="0" anchor="ctr"/>
                </a:tc>
                <a:tc>
                  <a:txBody>
                    <a:bodyPr/>
                    <a:lstStyle/>
                    <a:p>
                      <a:pPr algn="l" fontAlgn="t"/>
                      <a:r>
                        <a:rPr lang="en-US" sz="1800" u="none" strike="noStrike">
                          <a:effectLst/>
                        </a:rPr>
                        <a:t> </a:t>
                      </a:r>
                      <a:endParaRPr lang="en-US" sz="1800" b="0" i="0" u="none" strike="noStrike">
                        <a:solidFill>
                          <a:srgbClr val="000000"/>
                        </a:solidFill>
                        <a:effectLst/>
                        <a:latin typeface="Arial"/>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a:endParaRPr>
                    </a:p>
                  </a:txBody>
                  <a:tcPr marL="9525" marR="9525" marT="9525" marB="0"/>
                </a:tc>
                <a:extLst>
                  <a:ext uri="{0D108BD9-81ED-4DB2-BD59-A6C34878D82A}">
                    <a16:rowId xmlns:a16="http://schemas.microsoft.com/office/drawing/2014/main" val="10002"/>
                  </a:ext>
                </a:extLst>
              </a:tr>
              <a:tr h="609600">
                <a:tc>
                  <a:txBody>
                    <a:bodyPr/>
                    <a:lstStyle/>
                    <a:p>
                      <a:pPr algn="l" rtl="0" fontAlgn="ctr"/>
                      <a:r>
                        <a:rPr lang="en-US" sz="1800" u="none" strike="noStrike">
                          <a:effectLst/>
                        </a:rPr>
                        <a:t>15 to 20 </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1</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 </a:t>
                      </a:r>
                      <a:endParaRPr lang="en-US" sz="1800" b="0" i="0" u="none" strike="noStrike">
                        <a:solidFill>
                          <a:srgbClr val="000000"/>
                        </a:solidFill>
                        <a:effectLst/>
                        <a:latin typeface="Calibri"/>
                      </a:endParaRPr>
                    </a:p>
                  </a:txBody>
                  <a:tcPr marL="9525" marR="9525" marT="9525" marB="0" anchor="ctr"/>
                </a:tc>
                <a:tc>
                  <a:txBody>
                    <a:bodyPr/>
                    <a:lstStyle/>
                    <a:p>
                      <a:pPr algn="l" fontAlgn="t"/>
                      <a:r>
                        <a:rPr lang="en-US" sz="1800" u="none" strike="noStrike">
                          <a:effectLst/>
                        </a:rPr>
                        <a:t> </a:t>
                      </a:r>
                      <a:endParaRPr lang="en-US" sz="1800" b="0" i="0" u="none" strike="noStrike">
                        <a:solidFill>
                          <a:srgbClr val="000000"/>
                        </a:solidFill>
                        <a:effectLst/>
                        <a:latin typeface="Arial"/>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a:endParaRPr>
                    </a:p>
                  </a:txBody>
                  <a:tcPr marL="9525" marR="9525" marT="9525" marB="0"/>
                </a:tc>
                <a:extLst>
                  <a:ext uri="{0D108BD9-81ED-4DB2-BD59-A6C34878D82A}">
                    <a16:rowId xmlns:a16="http://schemas.microsoft.com/office/drawing/2014/main" val="10003"/>
                  </a:ext>
                </a:extLst>
              </a:tr>
              <a:tr h="609600">
                <a:tc>
                  <a:txBody>
                    <a:bodyPr/>
                    <a:lstStyle/>
                    <a:p>
                      <a:pPr algn="l" rtl="0" fontAlgn="ctr"/>
                      <a:r>
                        <a:rPr lang="en-US" sz="1800" u="none" strike="noStrike">
                          <a:effectLst/>
                        </a:rPr>
                        <a:t>20 to 25 </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1</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 </a:t>
                      </a:r>
                      <a:endParaRPr lang="en-US" sz="1800" b="0" i="0" u="none" strike="noStrike">
                        <a:solidFill>
                          <a:srgbClr val="000000"/>
                        </a:solidFill>
                        <a:effectLst/>
                        <a:latin typeface="Calibri"/>
                      </a:endParaRPr>
                    </a:p>
                  </a:txBody>
                  <a:tcPr marL="9525" marR="9525" marT="9525" marB="0" anchor="ctr"/>
                </a:tc>
                <a:tc>
                  <a:txBody>
                    <a:bodyPr/>
                    <a:lstStyle/>
                    <a:p>
                      <a:pPr algn="l" fontAlgn="t"/>
                      <a:r>
                        <a:rPr lang="en-US" sz="1800" u="none" strike="noStrike">
                          <a:effectLst/>
                        </a:rPr>
                        <a:t> </a:t>
                      </a:r>
                      <a:endParaRPr lang="en-US" sz="1800" b="0" i="0" u="none" strike="noStrike">
                        <a:solidFill>
                          <a:srgbClr val="000000"/>
                        </a:solidFill>
                        <a:effectLst/>
                        <a:latin typeface="Arial"/>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a:endParaRPr>
                    </a:p>
                  </a:txBody>
                  <a:tcPr marL="9525" marR="9525" marT="9525" marB="0"/>
                </a:tc>
                <a:extLst>
                  <a:ext uri="{0D108BD9-81ED-4DB2-BD59-A6C34878D82A}">
                    <a16:rowId xmlns:a16="http://schemas.microsoft.com/office/drawing/2014/main" val="10004"/>
                  </a:ext>
                </a:extLst>
              </a:tr>
              <a:tr h="609600">
                <a:tc>
                  <a:txBody>
                    <a:bodyPr/>
                    <a:lstStyle/>
                    <a:p>
                      <a:pPr algn="l" rtl="0" fontAlgn="ctr"/>
                      <a:r>
                        <a:rPr lang="en-US" sz="1800" u="none" strike="noStrike">
                          <a:effectLst/>
                        </a:rPr>
                        <a:t>25 to 30 </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4</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 </a:t>
                      </a:r>
                      <a:endParaRPr lang="en-US" sz="1800" b="0" i="0" u="none" strike="noStrike">
                        <a:solidFill>
                          <a:srgbClr val="000000"/>
                        </a:solidFill>
                        <a:effectLst/>
                        <a:latin typeface="Calibri"/>
                      </a:endParaRPr>
                    </a:p>
                  </a:txBody>
                  <a:tcPr marL="9525" marR="9525" marT="9525" marB="0" anchor="ctr"/>
                </a:tc>
                <a:tc>
                  <a:txBody>
                    <a:bodyPr/>
                    <a:lstStyle/>
                    <a:p>
                      <a:pPr algn="l" fontAlgn="t"/>
                      <a:r>
                        <a:rPr lang="en-US" sz="1800" u="none" strike="noStrike">
                          <a:effectLst/>
                        </a:rPr>
                        <a:t> </a:t>
                      </a:r>
                      <a:endParaRPr lang="en-US" sz="1800" b="0" i="0" u="none" strike="noStrike">
                        <a:solidFill>
                          <a:srgbClr val="000000"/>
                        </a:solidFill>
                        <a:effectLst/>
                        <a:latin typeface="Arial"/>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a:endParaRPr>
                    </a:p>
                  </a:txBody>
                  <a:tcPr marL="9525" marR="9525" marT="9525" marB="0"/>
                </a:tc>
                <a:tc>
                  <a:txBody>
                    <a:bodyPr/>
                    <a:lstStyle/>
                    <a:p>
                      <a:pPr algn="l" fontAlgn="t"/>
                      <a:r>
                        <a:rPr lang="en-US" sz="1800" u="none" strike="noStrike">
                          <a:effectLst/>
                        </a:rPr>
                        <a:t> </a:t>
                      </a:r>
                      <a:endParaRPr lang="en-US" sz="1800" b="0" i="0" u="none" strike="noStrike">
                        <a:solidFill>
                          <a:srgbClr val="000000"/>
                        </a:solidFill>
                        <a:effectLst/>
                        <a:latin typeface="Arial"/>
                      </a:endParaRPr>
                    </a:p>
                  </a:txBody>
                  <a:tcPr marL="9525" marR="9525" marT="9525" marB="0"/>
                </a:tc>
                <a:tc>
                  <a:txBody>
                    <a:bodyPr/>
                    <a:lstStyle/>
                    <a:p>
                      <a:pPr algn="l" fontAlgn="t"/>
                      <a:r>
                        <a:rPr lang="en-US" sz="1800" u="none" strike="noStrike" dirty="0">
                          <a:effectLst/>
                        </a:rPr>
                        <a:t> </a:t>
                      </a:r>
                      <a:endParaRPr lang="en-US" sz="1800" b="0" i="0" u="none" strike="noStrike" dirty="0">
                        <a:solidFill>
                          <a:srgbClr val="000000"/>
                        </a:solidFill>
                        <a:effectLst/>
                        <a:latin typeface="Arial"/>
                      </a:endParaRPr>
                    </a:p>
                  </a:txBody>
                  <a:tcPr marL="9525" marR="9525" marT="9525"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1912510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252359072"/>
              </p:ext>
            </p:extLst>
          </p:nvPr>
        </p:nvGraphicFramePr>
        <p:xfrm>
          <a:off x="457200" y="3268980"/>
          <a:ext cx="2256662" cy="1226820"/>
        </p:xfrm>
        <a:graphic>
          <a:graphicData uri="http://schemas.openxmlformats.org/drawingml/2006/table">
            <a:tbl>
              <a:tblPr/>
              <a:tblGrid>
                <a:gridCol w="1392868">
                  <a:extLst>
                    <a:ext uri="{9D8B030D-6E8A-4147-A177-3AD203B41FA5}">
                      <a16:colId xmlns:a16="http://schemas.microsoft.com/office/drawing/2014/main" val="20000"/>
                    </a:ext>
                  </a:extLst>
                </a:gridCol>
                <a:gridCol w="863794">
                  <a:extLst>
                    <a:ext uri="{9D8B030D-6E8A-4147-A177-3AD203B41FA5}">
                      <a16:colId xmlns:a16="http://schemas.microsoft.com/office/drawing/2014/main" val="20001"/>
                    </a:ext>
                  </a:extLst>
                </a:gridCol>
              </a:tblGrid>
              <a:tr h="190500">
                <a:tc>
                  <a:txBody>
                    <a:bodyPr/>
                    <a:lstStyle/>
                    <a:p>
                      <a:pPr marL="0" marR="0">
                        <a:lnSpc>
                          <a:spcPct val="115000"/>
                        </a:lnSpc>
                        <a:spcBef>
                          <a:spcPts val="0"/>
                        </a:spcBef>
                        <a:spcAft>
                          <a:spcPts val="0"/>
                        </a:spcAft>
                      </a:pPr>
                      <a:r>
                        <a:rPr lang="en-US" sz="1400" dirty="0">
                          <a:solidFill>
                            <a:srgbClr val="000000"/>
                          </a:solidFill>
                          <a:latin typeface="Calibri"/>
                          <a:ea typeface="Times New Roman"/>
                          <a:cs typeface="Times New Roman"/>
                        </a:rPr>
                        <a:t>15 to 19</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17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marL="0" marR="0">
                        <a:lnSpc>
                          <a:spcPct val="115000"/>
                        </a:lnSpc>
                        <a:spcBef>
                          <a:spcPts val="0"/>
                        </a:spcBef>
                        <a:spcAft>
                          <a:spcPts val="0"/>
                        </a:spcAft>
                      </a:pPr>
                      <a:r>
                        <a:rPr lang="en-US" sz="1400" dirty="0">
                          <a:solidFill>
                            <a:srgbClr val="000000"/>
                          </a:solidFill>
                          <a:latin typeface="Calibri"/>
                          <a:ea typeface="Times New Roman"/>
                          <a:cs typeface="Times New Roman"/>
                        </a:rPr>
                        <a:t>20 to 24</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22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marL="0" marR="0">
                        <a:lnSpc>
                          <a:spcPct val="115000"/>
                        </a:lnSpc>
                        <a:spcBef>
                          <a:spcPts val="0"/>
                        </a:spcBef>
                        <a:spcAft>
                          <a:spcPts val="0"/>
                        </a:spcAft>
                      </a:pPr>
                      <a:r>
                        <a:rPr lang="en-US" sz="1400" dirty="0">
                          <a:solidFill>
                            <a:srgbClr val="000000"/>
                          </a:solidFill>
                          <a:latin typeface="Calibri"/>
                          <a:ea typeface="Times New Roman"/>
                          <a:cs typeface="Times New Roman"/>
                        </a:rPr>
                        <a:t>25 to 29</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27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marL="0" marR="0">
                        <a:lnSpc>
                          <a:spcPct val="115000"/>
                        </a:lnSpc>
                        <a:spcBef>
                          <a:spcPts val="0"/>
                        </a:spcBef>
                        <a:spcAft>
                          <a:spcPts val="0"/>
                        </a:spcAft>
                      </a:pPr>
                      <a:r>
                        <a:rPr lang="en-US" sz="1400" dirty="0">
                          <a:solidFill>
                            <a:srgbClr val="000000"/>
                          </a:solidFill>
                          <a:latin typeface="Calibri"/>
                          <a:ea typeface="Times New Roman"/>
                          <a:cs typeface="Times New Roman"/>
                        </a:rPr>
                        <a:t>30 to 34</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32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marL="0" marR="0">
                        <a:lnSpc>
                          <a:spcPct val="115000"/>
                        </a:lnSpc>
                        <a:spcBef>
                          <a:spcPts val="0"/>
                        </a:spcBef>
                        <a:spcAft>
                          <a:spcPts val="0"/>
                        </a:spcAft>
                      </a:pPr>
                      <a:r>
                        <a:rPr lang="en-US" sz="1400" dirty="0">
                          <a:solidFill>
                            <a:srgbClr val="000000"/>
                          </a:solidFill>
                          <a:latin typeface="Calibri"/>
                          <a:ea typeface="Times New Roman"/>
                          <a:cs typeface="Times New Roman"/>
                        </a:rPr>
                        <a:t>35 to 39</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solidFill>
                            <a:srgbClr val="000000"/>
                          </a:solidFill>
                          <a:latin typeface="Calibri"/>
                          <a:ea typeface="Times New Roman"/>
                          <a:cs typeface="Times New Roman"/>
                        </a:rPr>
                        <a:t>37</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28600" y="1953309"/>
            <a:ext cx="5638800" cy="646331"/>
          </a:xfrm>
          <a:prstGeom prst="rect">
            <a:avLst/>
          </a:prstGeom>
          <a:noFill/>
        </p:spPr>
        <p:txBody>
          <a:bodyPr wrap="square" rtlCol="0">
            <a:spAutoFit/>
          </a:bodyPr>
          <a:lstStyle/>
          <a:p>
            <a:r>
              <a:rPr lang="en-US" dirty="0"/>
              <a:t>Calculate the mean deviation, standard deviation, variance and standard error from following data set </a:t>
            </a:r>
          </a:p>
        </p:txBody>
      </p:sp>
    </p:spTree>
    <p:extLst>
      <p:ext uri="{BB962C8B-B14F-4D97-AF65-F5344CB8AC3E}">
        <p14:creationId xmlns:p14="http://schemas.microsoft.com/office/powerpoint/2010/main" val="266575774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Skewness</a:t>
            </a:r>
            <a:endParaRPr lang="en-US" dirty="0"/>
          </a:p>
        </p:txBody>
      </p:sp>
      <p:sp>
        <p:nvSpPr>
          <p:cNvPr id="3" name="Content Placeholder 2"/>
          <p:cNvSpPr>
            <a:spLocks noGrp="1"/>
          </p:cNvSpPr>
          <p:nvPr>
            <p:ph idx="1"/>
          </p:nvPr>
        </p:nvSpPr>
        <p:spPr>
          <a:xfrm>
            <a:off x="457200" y="1600201"/>
            <a:ext cx="8229600" cy="2590800"/>
          </a:xfrm>
        </p:spPr>
        <p:txBody>
          <a:bodyPr>
            <a:normAutofit fontScale="70000" lnSpcReduction="20000"/>
          </a:bodyPr>
          <a:lstStyle/>
          <a:p>
            <a:r>
              <a:rPr lang="en-US" dirty="0" err="1"/>
              <a:t>Skewness</a:t>
            </a:r>
            <a:r>
              <a:rPr lang="en-US" dirty="0"/>
              <a:t> is the measure of extent of asymmetry in a given frequency curve. If a frequency curve is elongated  to the right side , then it said to be positively skewed and opposite of this is negatively skewed. In a </a:t>
            </a:r>
            <a:r>
              <a:rPr lang="en-US" dirty="0" err="1"/>
              <a:t>symettry</a:t>
            </a:r>
            <a:r>
              <a:rPr lang="en-US" dirty="0"/>
              <a:t> mean, median and mode </a:t>
            </a:r>
            <a:r>
              <a:rPr lang="en-US" dirty="0" err="1"/>
              <a:t>concide</a:t>
            </a:r>
            <a:r>
              <a:rPr lang="en-US" dirty="0"/>
              <a:t>. In a positive skewed curve , mean&gt;median&gt;mode while in negatively skewed curve mode&gt;median&gt;mean. </a:t>
            </a:r>
          </a:p>
          <a:p>
            <a:r>
              <a:rPr lang="en-US" dirty="0"/>
              <a:t>Karl Pearson’s </a:t>
            </a:r>
            <a:r>
              <a:rPr lang="en-US" dirty="0" err="1"/>
              <a:t>coeeficient</a:t>
            </a:r>
            <a:r>
              <a:rPr lang="en-US" dirty="0"/>
              <a:t> of </a:t>
            </a:r>
            <a:r>
              <a:rPr lang="en-US" dirty="0" err="1"/>
              <a:t>Skewness</a:t>
            </a:r>
            <a:endParaRPr lang="en-US" dirty="0"/>
          </a:p>
          <a:p>
            <a:pPr>
              <a:buNone/>
            </a:pPr>
            <a:endParaRPr lang="en-US" dirty="0"/>
          </a:p>
        </p:txBody>
      </p:sp>
      <p:pic>
        <p:nvPicPr>
          <p:cNvPr id="4" name="Picture 2" descr="https://www.statisticshowto.datasciencecentral.com/wp-content/uploads/2014/02/pearson-skewness.jpg"/>
          <p:cNvPicPr>
            <a:picLocks noChangeAspect="1" noChangeArrowheads="1"/>
          </p:cNvPicPr>
          <p:nvPr/>
        </p:nvPicPr>
        <p:blipFill>
          <a:blip r:embed="rId2"/>
          <a:srcRect/>
          <a:stretch>
            <a:fillRect/>
          </a:stretch>
        </p:blipFill>
        <p:spPr bwMode="auto">
          <a:xfrm>
            <a:off x="1371600" y="4191000"/>
            <a:ext cx="2133600" cy="1037970"/>
          </a:xfrm>
          <a:prstGeom prst="rect">
            <a:avLst/>
          </a:prstGeom>
          <a:noFill/>
        </p:spPr>
      </p:pic>
      <p:sp>
        <p:nvSpPr>
          <p:cNvPr id="5" name="TextBox 4"/>
          <p:cNvSpPr txBox="1"/>
          <p:nvPr/>
        </p:nvSpPr>
        <p:spPr>
          <a:xfrm>
            <a:off x="533400" y="5029200"/>
            <a:ext cx="5562600" cy="369332"/>
          </a:xfrm>
          <a:prstGeom prst="rect">
            <a:avLst/>
          </a:prstGeom>
          <a:noFill/>
        </p:spPr>
        <p:txBody>
          <a:bodyPr wrap="square" rtlCol="0">
            <a:spAutoFit/>
          </a:bodyPr>
          <a:lstStyle/>
          <a:p>
            <a:r>
              <a:rPr lang="en-US" dirty="0"/>
              <a:t>Mo is mode and s is the standard deviation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At the risk of providing a tautological definition, ordinal scales measure, well, order. </a:t>
            </a:r>
          </a:p>
          <a:p>
            <a:pPr>
              <a:buNone/>
            </a:pPr>
            <a:r>
              <a:rPr lang="en-US" dirty="0"/>
              <a:t>So,  characteristics for ordinal scales are:</a:t>
            </a:r>
          </a:p>
          <a:p>
            <a:r>
              <a:rPr lang="en-US" dirty="0"/>
              <a:t>Ranked preferences are presented as an example of ordinal scales encountered in everyday life.</a:t>
            </a:r>
          </a:p>
          <a:p>
            <a:r>
              <a:rPr lang="en-US" b="1" dirty="0"/>
              <a:t>Order:</a:t>
            </a:r>
            <a:r>
              <a:rPr lang="en-US" dirty="0"/>
              <a:t> The order of the responses or observations matters.</a:t>
            </a:r>
          </a:p>
          <a:p>
            <a:r>
              <a:rPr lang="en-US" b="1" dirty="0"/>
              <a:t>Distance:</a:t>
            </a:r>
            <a:r>
              <a:rPr lang="en-US" dirty="0"/>
              <a:t> Ordinal scales do not hold distance. The distance between first and second is unknown as is the distance between first and third along with all observations.</a:t>
            </a:r>
          </a:p>
          <a:p>
            <a:r>
              <a:rPr lang="en-US" b="1" dirty="0"/>
              <a:t>True Zero:</a:t>
            </a:r>
            <a:r>
              <a:rPr lang="en-US" dirty="0"/>
              <a:t> There is no true or real zero. An item, observation, or category cannot finish zero.</a:t>
            </a:r>
          </a:p>
          <a:p>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Bowley’s</a:t>
            </a:r>
            <a:r>
              <a:rPr lang="en-US" dirty="0"/>
              <a:t> coefficient of </a:t>
            </a:r>
            <a:r>
              <a:rPr lang="en-US" dirty="0" err="1"/>
              <a:t>skewness</a:t>
            </a:r>
            <a:endParaRPr lang="en-US" dirty="0"/>
          </a:p>
        </p:txBody>
      </p:sp>
      <p:pic>
        <p:nvPicPr>
          <p:cNvPr id="104450" name="Picture 2"/>
          <p:cNvPicPr>
            <a:picLocks noGrp="1" noChangeAspect="1" noChangeArrowheads="1"/>
          </p:cNvPicPr>
          <p:nvPr>
            <p:ph idx="1"/>
          </p:nvPr>
        </p:nvPicPr>
        <p:blipFill>
          <a:blip r:embed="rId2"/>
          <a:srcRect/>
          <a:stretch>
            <a:fillRect/>
          </a:stretch>
        </p:blipFill>
        <p:spPr bwMode="auto">
          <a:xfrm>
            <a:off x="1066800" y="1447800"/>
            <a:ext cx="7010400" cy="3943350"/>
          </a:xfrm>
          <a:prstGeom prst="rect">
            <a:avLst/>
          </a:prstGeom>
          <a:noFill/>
          <a:ln w="9525">
            <a:noFill/>
            <a:miter lim="800000"/>
            <a:headEnd/>
            <a:tailEnd/>
          </a:ln>
          <a:effectLst/>
        </p:spPr>
      </p:pic>
      <p:sp>
        <p:nvSpPr>
          <p:cNvPr id="3" name="TextBox 2"/>
          <p:cNvSpPr txBox="1"/>
          <p:nvPr/>
        </p:nvSpPr>
        <p:spPr>
          <a:xfrm>
            <a:off x="762000" y="5664368"/>
            <a:ext cx="6553200" cy="646331"/>
          </a:xfrm>
          <a:prstGeom prst="rect">
            <a:avLst/>
          </a:prstGeom>
          <a:noFill/>
        </p:spPr>
        <p:txBody>
          <a:bodyPr wrap="square" rtlCol="0">
            <a:spAutoFit/>
          </a:bodyPr>
          <a:lstStyle/>
          <a:p>
            <a:r>
              <a:rPr lang="en-US" dirty="0"/>
              <a:t>Calculate the </a:t>
            </a:r>
            <a:r>
              <a:rPr lang="en-US" dirty="0" err="1"/>
              <a:t>Bowley’s</a:t>
            </a:r>
            <a:r>
              <a:rPr lang="en-US" dirty="0"/>
              <a:t> coefficient of following data set: 23, 44, 55, 12, 67, 21 and draw the graph of skewness</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a:t>Kelley’s coefficient of </a:t>
            </a:r>
            <a:r>
              <a:rPr lang="en-US" dirty="0" err="1"/>
              <a:t>Skewness</a:t>
            </a:r>
            <a:endParaRPr lang="en-US" dirty="0"/>
          </a:p>
        </p:txBody>
      </p:sp>
      <p:sp>
        <p:nvSpPr>
          <p:cNvPr id="3" name="Content Placeholder 2"/>
          <p:cNvSpPr>
            <a:spLocks noGrp="1"/>
          </p:cNvSpPr>
          <p:nvPr>
            <p:ph idx="1"/>
          </p:nvPr>
        </p:nvSpPr>
        <p:spPr>
          <a:xfrm>
            <a:off x="609600" y="762000"/>
            <a:ext cx="8229600" cy="2590800"/>
          </a:xfrm>
        </p:spPr>
        <p:txBody>
          <a:bodyPr>
            <a:normAutofit fontScale="85000" lnSpcReduction="20000"/>
          </a:bodyPr>
          <a:lstStyle/>
          <a:p>
            <a:r>
              <a:rPr lang="en-US" dirty="0"/>
              <a:t>For a symmetric distribution, the first </a:t>
            </a:r>
            <a:r>
              <a:rPr lang="en-US" dirty="0" err="1"/>
              <a:t>decile</a:t>
            </a:r>
            <a:r>
              <a:rPr lang="en-US" dirty="0"/>
              <a:t> namely D1 and </a:t>
            </a:r>
            <a:r>
              <a:rPr lang="en-US" dirty="0" err="1"/>
              <a:t>nineth</a:t>
            </a:r>
            <a:r>
              <a:rPr lang="en-US" dirty="0"/>
              <a:t> </a:t>
            </a:r>
            <a:r>
              <a:rPr lang="en-US" dirty="0" err="1"/>
              <a:t>decile</a:t>
            </a:r>
            <a:r>
              <a:rPr lang="en-US" dirty="0"/>
              <a:t> D9 are equidistance from the median i.e. D5. Thus, D9−D5=D5−D1.</a:t>
            </a:r>
          </a:p>
          <a:p>
            <a:r>
              <a:rPr lang="en-US" dirty="0"/>
              <a:t>Kelly’s coefficient of </a:t>
            </a:r>
            <a:r>
              <a:rPr lang="en-US" dirty="0" err="1"/>
              <a:t>skewness</a:t>
            </a:r>
            <a:r>
              <a:rPr lang="en-US" dirty="0"/>
              <a:t> is based on deciles D1, 1st </a:t>
            </a:r>
            <a:r>
              <a:rPr lang="en-US" dirty="0" err="1"/>
              <a:t>decile</a:t>
            </a:r>
            <a:r>
              <a:rPr lang="en-US" dirty="0"/>
              <a:t>, D5, 5th </a:t>
            </a:r>
            <a:r>
              <a:rPr lang="en-US" dirty="0" err="1"/>
              <a:t>decile</a:t>
            </a:r>
            <a:r>
              <a:rPr lang="en-US" dirty="0"/>
              <a:t>, and D9, 9thdecile). Only 20% of the observations are excluded from the measure.</a:t>
            </a:r>
          </a:p>
          <a:p>
            <a:endParaRPr lang="en-US" dirty="0"/>
          </a:p>
        </p:txBody>
      </p:sp>
      <p:pic>
        <p:nvPicPr>
          <p:cNvPr id="105474" name="Picture 2"/>
          <p:cNvPicPr>
            <a:picLocks noChangeAspect="1" noChangeArrowheads="1"/>
          </p:cNvPicPr>
          <p:nvPr/>
        </p:nvPicPr>
        <p:blipFill>
          <a:blip r:embed="rId2"/>
          <a:srcRect/>
          <a:stretch>
            <a:fillRect/>
          </a:stretch>
        </p:blipFill>
        <p:spPr bwMode="auto">
          <a:xfrm>
            <a:off x="381000" y="3200400"/>
            <a:ext cx="4510928" cy="3525783"/>
          </a:xfrm>
          <a:prstGeom prst="rect">
            <a:avLst/>
          </a:prstGeom>
          <a:noFill/>
          <a:ln w="9525">
            <a:noFill/>
            <a:miter lim="800000"/>
            <a:headEnd/>
            <a:tailEnd/>
          </a:ln>
          <a:effectLst/>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err="1"/>
              <a:t>skewness</a:t>
            </a:r>
            <a:endParaRPr lang="en-US" dirty="0"/>
          </a:p>
        </p:txBody>
      </p:sp>
      <p:pic>
        <p:nvPicPr>
          <p:cNvPr id="103426" name="Picture 2" descr="Positive, negative and zero skewness graphically displayed"/>
          <p:cNvPicPr>
            <a:picLocks noChangeAspect="1" noChangeArrowheads="1"/>
          </p:cNvPicPr>
          <p:nvPr/>
        </p:nvPicPr>
        <p:blipFill>
          <a:blip r:embed="rId2"/>
          <a:srcRect/>
          <a:stretch>
            <a:fillRect/>
          </a:stretch>
        </p:blipFill>
        <p:spPr bwMode="auto">
          <a:xfrm>
            <a:off x="304800" y="1600200"/>
            <a:ext cx="6581775" cy="2781300"/>
          </a:xfrm>
          <a:prstGeom prst="rect">
            <a:avLst/>
          </a:prstGeom>
          <a:noFill/>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dirty="0"/>
              <a:t>Kurtosis</a:t>
            </a:r>
          </a:p>
        </p:txBody>
      </p:sp>
      <p:sp>
        <p:nvSpPr>
          <p:cNvPr id="3" name="Content Placeholder 2"/>
          <p:cNvSpPr>
            <a:spLocks noGrp="1"/>
          </p:cNvSpPr>
          <p:nvPr>
            <p:ph idx="1"/>
          </p:nvPr>
        </p:nvSpPr>
        <p:spPr>
          <a:xfrm>
            <a:off x="152400" y="685800"/>
            <a:ext cx="8229600" cy="4800600"/>
          </a:xfrm>
        </p:spPr>
        <p:txBody>
          <a:bodyPr>
            <a:normAutofit fontScale="62500" lnSpcReduction="20000"/>
          </a:bodyPr>
          <a:lstStyle/>
          <a:p>
            <a:r>
              <a:rPr lang="en-US" dirty="0"/>
              <a:t>Kurtosis is measure of flatness of a distribution. Distribution can be classified into three groups with respect to extent of </a:t>
            </a:r>
            <a:r>
              <a:rPr lang="en-US" dirty="0" err="1"/>
              <a:t>peakedness</a:t>
            </a:r>
            <a:r>
              <a:rPr lang="en-US" dirty="0"/>
              <a:t> or flatness. They are 3 types</a:t>
            </a:r>
          </a:p>
          <a:p>
            <a:r>
              <a:rPr lang="en-US" dirty="0" err="1"/>
              <a:t>i</a:t>
            </a:r>
            <a:r>
              <a:rPr lang="en-US" dirty="0"/>
              <a:t>. </a:t>
            </a:r>
            <a:r>
              <a:rPr lang="en-US" dirty="0" err="1"/>
              <a:t>Mesokurtic</a:t>
            </a:r>
            <a:r>
              <a:rPr lang="en-US" dirty="0"/>
              <a:t>: When the distribution is neither peaked nor flat and its graph results in that is known as normal curve.</a:t>
            </a:r>
          </a:p>
          <a:p>
            <a:endParaRPr lang="en-US" dirty="0"/>
          </a:p>
          <a:p>
            <a:r>
              <a:rPr lang="en-US" dirty="0"/>
              <a:t>ii. Leptokurtic: when the distribution is more peaked than the normal curve. . If the </a:t>
            </a:r>
            <a:r>
              <a:rPr lang="en-US" b="1" dirty="0"/>
              <a:t>kurtosis</a:t>
            </a:r>
            <a:r>
              <a:rPr lang="en-US" dirty="0"/>
              <a:t> is greater than zero, then the distribution has heavier tails and is called a leptokurtic distribution. </a:t>
            </a:r>
          </a:p>
          <a:p>
            <a:r>
              <a:rPr lang="en-US" dirty="0"/>
              <a:t>Iii. </a:t>
            </a:r>
            <a:r>
              <a:rPr lang="en-US" dirty="0" err="1"/>
              <a:t>Platykurtic</a:t>
            </a:r>
            <a:r>
              <a:rPr lang="en-US" dirty="0"/>
              <a:t>: When the distribution is flatter than the normal curve. If the </a:t>
            </a:r>
            <a:r>
              <a:rPr lang="en-US" b="1" dirty="0"/>
              <a:t>kurtosis</a:t>
            </a:r>
            <a:r>
              <a:rPr lang="en-US" dirty="0"/>
              <a:t> is less than zero, then the distribution is light tails and is called a </a:t>
            </a:r>
            <a:r>
              <a:rPr lang="en-US" dirty="0" err="1"/>
              <a:t>platykurtic</a:t>
            </a:r>
            <a:r>
              <a:rPr lang="en-US" dirty="0"/>
              <a:t> distribution. </a:t>
            </a:r>
          </a:p>
          <a:p>
            <a:r>
              <a:rPr lang="en-US" dirty="0"/>
              <a:t>The problem with both </a:t>
            </a:r>
            <a:r>
              <a:rPr lang="en-US" dirty="0" err="1"/>
              <a:t>skewness</a:t>
            </a:r>
            <a:r>
              <a:rPr lang="en-US" dirty="0"/>
              <a:t> and </a:t>
            </a:r>
            <a:r>
              <a:rPr lang="en-US" b="1" dirty="0"/>
              <a:t>kurtosis</a:t>
            </a:r>
            <a:r>
              <a:rPr lang="en-US" dirty="0"/>
              <a:t> is the impact of sample size.</a:t>
            </a:r>
          </a:p>
          <a:p>
            <a:pPr>
              <a:buNone/>
            </a:pPr>
            <a:r>
              <a:rPr lang="en-US" dirty="0"/>
              <a:t>The normal distribution is a symmetric distribution with well-behaved tails. This is indicated by the </a:t>
            </a:r>
            <a:r>
              <a:rPr lang="en-US" dirty="0" err="1"/>
              <a:t>skewness</a:t>
            </a:r>
            <a:r>
              <a:rPr lang="en-US" dirty="0"/>
              <a:t> of </a:t>
            </a:r>
            <a:r>
              <a:rPr lang="en-US" b="1" dirty="0"/>
              <a:t>0.03</a:t>
            </a:r>
            <a:r>
              <a:rPr lang="en-US" dirty="0"/>
              <a:t>. The kurtosis of </a:t>
            </a:r>
            <a:r>
              <a:rPr lang="en-US" b="1" dirty="0"/>
              <a:t>2.96</a:t>
            </a:r>
            <a:r>
              <a:rPr lang="en-US" dirty="0"/>
              <a:t> is near the expected value of 3.</a:t>
            </a:r>
          </a:p>
        </p:txBody>
      </p:sp>
      <p:sp>
        <p:nvSpPr>
          <p:cNvPr id="10649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222222"/>
                </a:solidFill>
                <a:effectLst/>
                <a:latin typeface="Arial" charset="0"/>
                <a:cs typeface="Arial" charset="0"/>
              </a:rPr>
              <a:t>  </a:t>
            </a:r>
            <a:r>
              <a:rPr kumimoji="0" lang="en-US" sz="1900" b="0" i="0" u="none" strike="noStrike" cap="none" normalizeH="0" baseline="0">
                <a:ln>
                  <a:noFill/>
                </a:ln>
                <a:solidFill>
                  <a:srgbClr val="222222"/>
                </a:solidFill>
                <a:effectLst/>
                <a:latin typeface="Arial" charset="0"/>
                <a:cs typeface="Arial" charset="0"/>
              </a:rPr>
              <a:t>.</a:t>
            </a:r>
            <a:r>
              <a:rPr kumimoji="0" lang="en-US" sz="800" b="0" i="0" u="none" strike="noStrike" cap="none" normalizeH="0" baseline="0">
                <a:ln>
                  <a:noFill/>
                </a:ln>
                <a:solidFill>
                  <a:schemeClr val="tx1"/>
                </a:solidFill>
                <a:effectLst/>
                <a:latin typeface="Arial" charset="0"/>
                <a:cs typeface="Arial" charset="0"/>
              </a:rPr>
              <a:t> </a:t>
            </a:r>
            <a:endParaRPr kumimoji="0" lang="en-US" sz="1000" b="0" i="0" u="none" strike="noStrike" cap="none" normalizeH="0" baseline="0">
              <a:ln>
                <a:noFill/>
              </a:ln>
              <a:solidFill>
                <a:srgbClr val="222222"/>
              </a:solidFill>
              <a:effectLst/>
              <a:latin typeface="Arial" charset="0"/>
              <a:cs typeface="Arial" charset="0"/>
            </a:endParaRPr>
          </a:p>
        </p:txBody>
      </p:sp>
      <p:sp>
        <p:nvSpPr>
          <p:cNvPr id="106498" name="AutoShape 2" descr="p = 1/2 \pm \sqrt{1/12}"/>
          <p:cNvSpPr>
            <a:spLocks noChangeAspect="1" noChangeArrowheads="1"/>
          </p:cNvSpPr>
          <p:nvPr/>
        </p:nvSpPr>
        <p:spPr bwMode="auto">
          <a:xfrm>
            <a:off x="127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6499"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222222"/>
                </a:solidFill>
                <a:effectLst/>
                <a:latin typeface="Arial" charset="0"/>
                <a:cs typeface="Arial" charset="0"/>
              </a:rPr>
              <a:t>  </a:t>
            </a:r>
            <a:r>
              <a:rPr kumimoji="0" lang="en-US" sz="1900" b="0" i="0" u="none" strike="noStrike" cap="none" normalizeH="0" baseline="0">
                <a:ln>
                  <a:noFill/>
                </a:ln>
                <a:solidFill>
                  <a:srgbClr val="222222"/>
                </a:solidFill>
                <a:effectLst/>
                <a:latin typeface="Arial" charset="0"/>
                <a:cs typeface="Arial" charset="0"/>
              </a:rPr>
              <a:t>.</a:t>
            </a:r>
            <a:r>
              <a:rPr kumimoji="0" lang="en-US" sz="800" b="0" i="0" u="none" strike="noStrike" cap="none" normalizeH="0" baseline="0">
                <a:ln>
                  <a:noFill/>
                </a:ln>
                <a:solidFill>
                  <a:schemeClr val="tx1"/>
                </a:solidFill>
                <a:effectLst/>
                <a:latin typeface="Arial" charset="0"/>
                <a:cs typeface="Arial" charset="0"/>
              </a:rPr>
              <a:t> </a:t>
            </a:r>
            <a:endParaRPr kumimoji="0" lang="en-US" sz="1000" b="0" i="0" u="none" strike="noStrike" cap="none" normalizeH="0" baseline="0">
              <a:ln>
                <a:noFill/>
              </a:ln>
              <a:solidFill>
                <a:srgbClr val="222222"/>
              </a:solidFill>
              <a:effectLst/>
              <a:latin typeface="Arial" charset="0"/>
              <a:cs typeface="Arial" charset="0"/>
            </a:endParaRPr>
          </a:p>
        </p:txBody>
      </p:sp>
      <p:sp>
        <p:nvSpPr>
          <p:cNvPr id="106500" name="AutoShape 4" descr="p = 1/2 \pm \sqrt{1/12}"/>
          <p:cNvSpPr>
            <a:spLocks noChangeAspect="1" noChangeArrowheads="1"/>
          </p:cNvSpPr>
          <p:nvPr/>
        </p:nvSpPr>
        <p:spPr bwMode="auto">
          <a:xfrm>
            <a:off x="127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650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222222"/>
                </a:solidFill>
                <a:effectLst/>
                <a:latin typeface="Arial" charset="0"/>
                <a:cs typeface="Arial" charset="0"/>
              </a:rPr>
              <a:t>  </a:t>
            </a:r>
            <a:r>
              <a:rPr kumimoji="0" lang="en-US" sz="1900" b="0" i="0" u="none" strike="noStrike" cap="none" normalizeH="0" baseline="0">
                <a:ln>
                  <a:noFill/>
                </a:ln>
                <a:solidFill>
                  <a:srgbClr val="222222"/>
                </a:solidFill>
                <a:effectLst/>
                <a:latin typeface="Arial" charset="0"/>
                <a:cs typeface="Arial" charset="0"/>
              </a:rPr>
              <a:t>.</a:t>
            </a:r>
            <a:r>
              <a:rPr kumimoji="0" lang="en-US" sz="800" b="0" i="0" u="none" strike="noStrike" cap="none" normalizeH="0" baseline="0">
                <a:ln>
                  <a:noFill/>
                </a:ln>
                <a:solidFill>
                  <a:schemeClr val="tx1"/>
                </a:solidFill>
                <a:effectLst/>
                <a:latin typeface="Arial" charset="0"/>
                <a:cs typeface="Arial" charset="0"/>
              </a:rPr>
              <a:t> </a:t>
            </a:r>
            <a:endParaRPr kumimoji="0" lang="en-US" sz="1000" b="0" i="0" u="none" strike="noStrike" cap="none" normalizeH="0" baseline="0">
              <a:ln>
                <a:noFill/>
              </a:ln>
              <a:solidFill>
                <a:srgbClr val="222222"/>
              </a:solidFill>
              <a:effectLst/>
              <a:latin typeface="Arial" charset="0"/>
              <a:cs typeface="Arial" charset="0"/>
            </a:endParaRPr>
          </a:p>
        </p:txBody>
      </p:sp>
      <p:sp>
        <p:nvSpPr>
          <p:cNvPr id="106502" name="AutoShape 6" descr="p = 1/2 \pm \sqrt{1/12}"/>
          <p:cNvSpPr>
            <a:spLocks noChangeAspect="1" noChangeArrowheads="1"/>
          </p:cNvSpPr>
          <p:nvPr/>
        </p:nvSpPr>
        <p:spPr bwMode="auto">
          <a:xfrm>
            <a:off x="1270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6504" name="Picture 8" descr="Kurtosis: platykurtic distribution"/>
          <p:cNvPicPr>
            <a:picLocks noChangeAspect="1" noChangeArrowheads="1"/>
          </p:cNvPicPr>
          <p:nvPr/>
        </p:nvPicPr>
        <p:blipFill>
          <a:blip r:embed="rId2"/>
          <a:srcRect t="17416"/>
          <a:stretch>
            <a:fillRect/>
          </a:stretch>
        </p:blipFill>
        <p:spPr bwMode="auto">
          <a:xfrm>
            <a:off x="533400" y="4953000"/>
            <a:ext cx="2300748" cy="1084006"/>
          </a:xfrm>
          <a:prstGeom prst="rect">
            <a:avLst/>
          </a:prstGeom>
          <a:noFill/>
        </p:spPr>
      </p:pic>
      <p:pic>
        <p:nvPicPr>
          <p:cNvPr id="106506" name="Picture 10" descr="Kurtosis: normal distribution"/>
          <p:cNvPicPr>
            <a:picLocks noChangeAspect="1" noChangeArrowheads="1"/>
          </p:cNvPicPr>
          <p:nvPr/>
        </p:nvPicPr>
        <p:blipFill>
          <a:blip r:embed="rId3"/>
          <a:srcRect l="3444" t="17416" r="3555"/>
          <a:stretch>
            <a:fillRect/>
          </a:stretch>
        </p:blipFill>
        <p:spPr bwMode="auto">
          <a:xfrm>
            <a:off x="3810000" y="4876800"/>
            <a:ext cx="2057400" cy="1084006"/>
          </a:xfrm>
          <a:prstGeom prst="rect">
            <a:avLst/>
          </a:prstGeom>
          <a:noFill/>
        </p:spPr>
      </p:pic>
      <p:pic>
        <p:nvPicPr>
          <p:cNvPr id="106508" name="Picture 12" descr="Kurtosis: leptokurtic distribution"/>
          <p:cNvPicPr>
            <a:picLocks noChangeAspect="1" noChangeArrowheads="1"/>
          </p:cNvPicPr>
          <p:nvPr/>
        </p:nvPicPr>
        <p:blipFill>
          <a:blip r:embed="rId4"/>
          <a:srcRect t="11610"/>
          <a:stretch>
            <a:fillRect/>
          </a:stretch>
        </p:blipFill>
        <p:spPr bwMode="auto">
          <a:xfrm>
            <a:off x="6858000" y="4724400"/>
            <a:ext cx="2286000" cy="1160206"/>
          </a:xfrm>
          <a:prstGeom prst="rect">
            <a:avLst/>
          </a:prstGeom>
          <a:noFill/>
        </p:spPr>
      </p:pic>
      <p:sp>
        <p:nvSpPr>
          <p:cNvPr id="13" name="Rectangle 12"/>
          <p:cNvSpPr/>
          <p:nvPr/>
        </p:nvSpPr>
        <p:spPr>
          <a:xfrm>
            <a:off x="381000" y="6010870"/>
            <a:ext cx="2438400" cy="923330"/>
          </a:xfrm>
          <a:prstGeom prst="rect">
            <a:avLst/>
          </a:prstGeom>
        </p:spPr>
        <p:txBody>
          <a:bodyPr wrap="square">
            <a:spAutoFit/>
          </a:bodyPr>
          <a:lstStyle/>
          <a:p>
            <a:r>
              <a:rPr lang="en-US" dirty="0" err="1"/>
              <a:t>Platykurtic</a:t>
            </a:r>
            <a:r>
              <a:rPr lang="en-US" dirty="0"/>
              <a:t> distribution.</a:t>
            </a:r>
          </a:p>
          <a:p>
            <a:r>
              <a:rPr lang="en-US" dirty="0"/>
              <a:t>Thinner tails</a:t>
            </a:r>
            <a:br>
              <a:rPr lang="en-US" dirty="0"/>
            </a:br>
            <a:r>
              <a:rPr lang="en-US" dirty="0"/>
              <a:t>Kurtosis &lt;0</a:t>
            </a:r>
          </a:p>
        </p:txBody>
      </p:sp>
      <p:sp>
        <p:nvSpPr>
          <p:cNvPr id="14" name="Rectangle 13"/>
          <p:cNvSpPr/>
          <p:nvPr/>
        </p:nvSpPr>
        <p:spPr>
          <a:xfrm>
            <a:off x="3657600" y="5867400"/>
            <a:ext cx="2362200" cy="923330"/>
          </a:xfrm>
          <a:prstGeom prst="rect">
            <a:avLst/>
          </a:prstGeom>
        </p:spPr>
        <p:txBody>
          <a:bodyPr wrap="square">
            <a:spAutoFit/>
          </a:bodyPr>
          <a:lstStyle/>
          <a:p>
            <a:r>
              <a:rPr lang="en-US" dirty="0"/>
              <a:t>Normal distribution</a:t>
            </a:r>
            <a:br>
              <a:rPr lang="en-US" dirty="0"/>
            </a:br>
            <a:r>
              <a:rPr lang="en-US" dirty="0" err="1"/>
              <a:t>Mesokurtic</a:t>
            </a:r>
            <a:r>
              <a:rPr lang="en-US" dirty="0"/>
              <a:t> distribution</a:t>
            </a:r>
            <a:br>
              <a:rPr lang="en-US" dirty="0"/>
            </a:br>
            <a:r>
              <a:rPr lang="en-US" dirty="0"/>
              <a:t>Kurtosis = 0</a:t>
            </a:r>
          </a:p>
        </p:txBody>
      </p:sp>
      <p:sp>
        <p:nvSpPr>
          <p:cNvPr id="15" name="Rectangle 14"/>
          <p:cNvSpPr/>
          <p:nvPr/>
        </p:nvSpPr>
        <p:spPr>
          <a:xfrm>
            <a:off x="6858000" y="5867400"/>
            <a:ext cx="2438400" cy="923330"/>
          </a:xfrm>
          <a:prstGeom prst="rect">
            <a:avLst/>
          </a:prstGeom>
        </p:spPr>
        <p:txBody>
          <a:bodyPr wrap="square">
            <a:spAutoFit/>
          </a:bodyPr>
          <a:lstStyle/>
          <a:p>
            <a:r>
              <a:rPr lang="en-US" dirty="0"/>
              <a:t>Leptokurtic distribution</a:t>
            </a:r>
            <a:br>
              <a:rPr lang="en-US" dirty="0"/>
            </a:br>
            <a:r>
              <a:rPr lang="en-US" dirty="0"/>
              <a:t>Fatter tails</a:t>
            </a:r>
            <a:br>
              <a:rPr lang="en-US" dirty="0"/>
            </a:br>
            <a:r>
              <a:rPr lang="en-US" dirty="0"/>
              <a:t>Kurtosis &gt; 0</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Moment of Kurtosis</a:t>
            </a:r>
          </a:p>
        </p:txBody>
      </p:sp>
      <p:sp>
        <p:nvSpPr>
          <p:cNvPr id="3" name="Content Placeholder 2"/>
          <p:cNvSpPr>
            <a:spLocks noGrp="1"/>
          </p:cNvSpPr>
          <p:nvPr>
            <p:ph idx="1"/>
          </p:nvPr>
        </p:nvSpPr>
        <p:spPr>
          <a:xfrm>
            <a:off x="457200" y="1447800"/>
            <a:ext cx="8229600" cy="2209799"/>
          </a:xfrm>
        </p:spPr>
        <p:txBody>
          <a:bodyPr>
            <a:normAutofit fontScale="47500" lnSpcReduction="20000"/>
          </a:bodyPr>
          <a:lstStyle/>
          <a:p>
            <a:r>
              <a:rPr lang="en-US" dirty="0" err="1"/>
              <a:t>B2</a:t>
            </a:r>
            <a:r>
              <a:rPr lang="en-US" dirty="0"/>
              <a:t>=µ4/µ2</a:t>
            </a:r>
          </a:p>
          <a:p>
            <a:r>
              <a:rPr lang="en-US" dirty="0"/>
              <a:t>Let see the data set</a:t>
            </a:r>
          </a:p>
          <a:p>
            <a:endParaRPr lang="en-US" dirty="0"/>
          </a:p>
          <a:p>
            <a:r>
              <a:rPr lang="en-US" dirty="0"/>
              <a:t>First moment of Kurtosis= Sum (x- </a:t>
            </a:r>
            <a:r>
              <a:rPr lang="en-US" dirty="0" err="1"/>
              <a:t>xmean</a:t>
            </a:r>
            <a:r>
              <a:rPr lang="en-US" dirty="0"/>
              <a:t>)</a:t>
            </a:r>
            <a:r>
              <a:rPr lang="en-US" baseline="30000" dirty="0"/>
              <a:t>1</a:t>
            </a:r>
            <a:r>
              <a:rPr lang="en-US" dirty="0"/>
              <a:t>/n </a:t>
            </a:r>
          </a:p>
          <a:p>
            <a:r>
              <a:rPr lang="en-US" dirty="0"/>
              <a:t>second moment of Kurtosis = Sum (x- </a:t>
            </a:r>
            <a:r>
              <a:rPr lang="en-US" dirty="0" err="1"/>
              <a:t>xmean</a:t>
            </a:r>
            <a:r>
              <a:rPr lang="en-US" dirty="0"/>
              <a:t>)</a:t>
            </a:r>
            <a:r>
              <a:rPr lang="en-US" baseline="30000" dirty="0"/>
              <a:t>2</a:t>
            </a:r>
            <a:r>
              <a:rPr lang="en-US" dirty="0"/>
              <a:t>/n </a:t>
            </a:r>
          </a:p>
          <a:p>
            <a:r>
              <a:rPr lang="en-US" dirty="0"/>
              <a:t>Third  moment= Sum (x- </a:t>
            </a:r>
            <a:r>
              <a:rPr lang="en-US" dirty="0" err="1"/>
              <a:t>xmean</a:t>
            </a:r>
            <a:r>
              <a:rPr lang="en-US" dirty="0"/>
              <a:t>)</a:t>
            </a:r>
            <a:r>
              <a:rPr lang="en-US" baseline="30000" dirty="0"/>
              <a:t>3</a:t>
            </a:r>
            <a:r>
              <a:rPr lang="en-US" dirty="0"/>
              <a:t>/n </a:t>
            </a:r>
          </a:p>
          <a:p>
            <a:r>
              <a:rPr lang="en-US" dirty="0"/>
              <a:t>Fourth  moment= Sum (x- </a:t>
            </a:r>
            <a:r>
              <a:rPr lang="en-US" dirty="0" err="1"/>
              <a:t>xmean</a:t>
            </a:r>
            <a:r>
              <a:rPr lang="en-US" dirty="0"/>
              <a:t>)</a:t>
            </a:r>
            <a:r>
              <a:rPr lang="en-US" baseline="30000" dirty="0"/>
              <a:t>4</a:t>
            </a:r>
            <a:r>
              <a:rPr lang="en-US" dirty="0"/>
              <a:t>/n </a:t>
            </a:r>
          </a:p>
          <a:p>
            <a:r>
              <a:rPr lang="en-US" dirty="0"/>
              <a:t>Calculate the moment of Kurtosis from following data set </a:t>
            </a:r>
          </a:p>
          <a:p>
            <a:endParaRPr lang="en-US" dirty="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3157656"/>
              </p:ext>
            </p:extLst>
          </p:nvPr>
        </p:nvGraphicFramePr>
        <p:xfrm>
          <a:off x="990600" y="4191000"/>
          <a:ext cx="1219200" cy="233362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238125">
                <a:tc>
                  <a:txBody>
                    <a:bodyPr/>
                    <a:lstStyle/>
                    <a:p>
                      <a:pPr algn="l" fontAlgn="b"/>
                      <a:r>
                        <a:rPr lang="en-US" sz="1100" u="none" strike="noStrike" dirty="0" err="1">
                          <a:effectLst/>
                        </a:rPr>
                        <a:t>Dat</a:t>
                      </a:r>
                      <a:r>
                        <a:rPr lang="en-US" sz="1100" u="none" strike="noStrike" dirty="0">
                          <a:effectLst/>
                        </a:rPr>
                        <a:t> set</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476250">
                <a:tc>
                  <a:txBody>
                    <a:bodyPr/>
                    <a:lstStyle/>
                    <a:p>
                      <a:pPr algn="r" fontAlgn="b"/>
                      <a:r>
                        <a:rPr lang="en-US" sz="1100" u="none" strike="noStrike">
                          <a:effectLst/>
                        </a:rPr>
                        <a:t>11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476250">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476250">
                <a:tc>
                  <a:txBody>
                    <a:bodyPr/>
                    <a:lstStyle/>
                    <a:p>
                      <a:pPr algn="r" fontAlgn="b"/>
                      <a:r>
                        <a:rPr lang="en-US" sz="1100" u="none" strike="noStrike">
                          <a:effectLst/>
                        </a:rPr>
                        <a:t>17</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476250">
                <a:tc>
                  <a:txBody>
                    <a:bodyPr/>
                    <a:lstStyle/>
                    <a:p>
                      <a:pPr algn="r" fontAlgn="b"/>
                      <a:r>
                        <a:rPr lang="en-US" sz="1100" u="none" strike="noStrike">
                          <a:effectLst/>
                        </a:rPr>
                        <a:t>19</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693018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66850"/>
            <a:ext cx="631507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926045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a:t>THANKS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Interval Scales</a:t>
            </a:r>
            <a:br>
              <a:rPr lang="en-US" dirty="0"/>
            </a:br>
            <a:endParaRPr lang="en-US" dirty="0"/>
          </a:p>
        </p:txBody>
      </p:sp>
      <p:sp>
        <p:nvSpPr>
          <p:cNvPr id="3" name="Content Placeholder 2"/>
          <p:cNvSpPr>
            <a:spLocks noGrp="1"/>
          </p:cNvSpPr>
          <p:nvPr>
            <p:ph idx="1"/>
          </p:nvPr>
        </p:nvSpPr>
        <p:spPr>
          <a:xfrm>
            <a:off x="76200" y="1371601"/>
            <a:ext cx="9067800" cy="5257800"/>
          </a:xfrm>
        </p:spPr>
        <p:txBody>
          <a:bodyPr>
            <a:normAutofit/>
          </a:bodyPr>
          <a:lstStyle/>
          <a:p>
            <a:pPr marL="0" indent="0">
              <a:buNone/>
            </a:pPr>
            <a:r>
              <a:rPr lang="en-US" dirty="0"/>
              <a:t>Interval scales provide insight into the variability of the observations or data.</a:t>
            </a:r>
          </a:p>
          <a:p>
            <a:r>
              <a:rPr lang="en-US" dirty="0"/>
              <a:t> Classic interval scales are </a:t>
            </a:r>
            <a:r>
              <a:rPr lang="en-US" dirty="0" err="1"/>
              <a:t>Likert</a:t>
            </a:r>
            <a:r>
              <a:rPr lang="en-US" dirty="0"/>
              <a:t> scales (e.g., 1 - strongly agree and 9 - strongly disagree) and </a:t>
            </a:r>
          </a:p>
          <a:p>
            <a:r>
              <a:rPr lang="en-US" dirty="0"/>
              <a:t>Semantic (logic) Differential scales (e.g., 1 - dark and 9 - light). </a:t>
            </a:r>
          </a:p>
          <a:p>
            <a:r>
              <a:rPr lang="en-US" dirty="0"/>
              <a:t>In an interval scale, users could respond to “I enjoy opening links to the website from a company email” with a response ranging on a scale of values.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800"/>
            <a:ext cx="8153400" cy="5440363"/>
          </a:xfrm>
        </p:spPr>
        <p:txBody>
          <a:bodyPr>
            <a:normAutofit fontScale="55000" lnSpcReduction="20000"/>
          </a:bodyPr>
          <a:lstStyle/>
          <a:p>
            <a:endParaRPr lang="en-US" dirty="0"/>
          </a:p>
          <a:p>
            <a:pPr>
              <a:buNone/>
            </a:pPr>
            <a:r>
              <a:rPr lang="en-US" b="1" dirty="0"/>
              <a:t>The characteristics of interval scales are:</a:t>
            </a:r>
          </a:p>
          <a:p>
            <a:r>
              <a:rPr lang="en-US" b="1" dirty="0"/>
              <a:t>Order:</a:t>
            </a:r>
            <a:r>
              <a:rPr lang="en-US" dirty="0"/>
              <a:t> The order of the responses or observations does matter.</a:t>
            </a:r>
          </a:p>
          <a:p>
            <a:r>
              <a:rPr lang="en-US" b="1" dirty="0"/>
              <a:t>Distance:</a:t>
            </a:r>
            <a:r>
              <a:rPr lang="en-US" dirty="0"/>
              <a:t> Interval scales do offer distance. That is, the distance from 1 to 2 appears the same as 4 to 5. Also, six is twice as much as three and two is half of four. </a:t>
            </a:r>
          </a:p>
          <a:p>
            <a:r>
              <a:rPr lang="en-US" dirty="0"/>
              <a:t>Hence, we can perform arithmetic operations on the data.</a:t>
            </a:r>
          </a:p>
          <a:p>
            <a:r>
              <a:rPr lang="en-US" b="1" dirty="0"/>
              <a:t>True Zero:</a:t>
            </a:r>
            <a:r>
              <a:rPr lang="en-US" dirty="0"/>
              <a:t> There is no zero with interval scales. However, data can be rescaled in a manner that contains zero. An interval scales measure from 1 to 9 remains the same as 11 to 19 because we added 10 to all values. Similarly, a 1 to 9 interval scale is the same a -4 to 4 scale because we subtracted 5 from all values. Although the new scale contains zero, zero remains </a:t>
            </a:r>
            <a:r>
              <a:rPr lang="en-US" dirty="0" err="1"/>
              <a:t>uninterpretable</a:t>
            </a:r>
            <a:r>
              <a:rPr lang="en-US" dirty="0"/>
              <a:t> because it only appears in the scale from the transformation.</a:t>
            </a:r>
          </a:p>
          <a:p>
            <a:r>
              <a:rPr lang="en-US" dirty="0"/>
              <a:t>Unless a web analyst is working with survey data, it is doubtful he or she will encounter data from an interval scales. More likely, a web analyst will deal with ratio scales (next section).</a:t>
            </a:r>
          </a:p>
          <a:p>
            <a:r>
              <a:rPr lang="en-US" b="1" dirty="0"/>
              <a:t>Appropriate statistics for interval scales:</a:t>
            </a:r>
            <a:r>
              <a:rPr lang="en-US" dirty="0"/>
              <a:t> count, frequencies, mode, median, mean, standard deviation (and variance), </a:t>
            </a:r>
            <a:r>
              <a:rPr lang="en-US" dirty="0" err="1"/>
              <a:t>skewness</a:t>
            </a:r>
            <a:r>
              <a:rPr lang="en-US" dirty="0"/>
              <a:t>, and kurtosis.</a:t>
            </a:r>
          </a:p>
          <a:p>
            <a:r>
              <a:rPr lang="en-US" b="1" dirty="0"/>
              <a:t>Displays:</a:t>
            </a:r>
            <a:r>
              <a:rPr lang="en-US" dirty="0"/>
              <a:t> histograms or bar charts, line charts, and scatter plots.</a:t>
            </a:r>
          </a:p>
          <a:p>
            <a:endParaRPr lang="en-US" dirty="0"/>
          </a:p>
          <a:p>
            <a:endParaRPr lang="en-US" dirty="0"/>
          </a:p>
        </p:txBody>
      </p:sp>
    </p:spTree>
    <p:extLst>
      <p:ext uri="{BB962C8B-B14F-4D97-AF65-F5344CB8AC3E}">
        <p14:creationId xmlns:p14="http://schemas.microsoft.com/office/powerpoint/2010/main" val="823762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Ratio Scales</a:t>
            </a:r>
            <a:br>
              <a:rPr lang="en-US" dirty="0"/>
            </a:br>
            <a:endParaRPr lang="en-US" dirty="0"/>
          </a:p>
        </p:txBody>
      </p:sp>
      <p:sp>
        <p:nvSpPr>
          <p:cNvPr id="3" name="Content Placeholder 2"/>
          <p:cNvSpPr>
            <a:spLocks noGrp="1"/>
          </p:cNvSpPr>
          <p:nvPr>
            <p:ph idx="1"/>
          </p:nvPr>
        </p:nvSpPr>
        <p:spPr>
          <a:xfrm>
            <a:off x="76200" y="990600"/>
            <a:ext cx="9067800" cy="5867400"/>
          </a:xfrm>
        </p:spPr>
        <p:txBody>
          <a:bodyPr>
            <a:normAutofit/>
          </a:bodyPr>
          <a:lstStyle/>
          <a:p>
            <a:r>
              <a:rPr lang="en-US" dirty="0"/>
              <a:t>Ratio scales appear as nominal scales with a true zero.</a:t>
            </a:r>
          </a:p>
          <a:p>
            <a:r>
              <a:rPr lang="en-US" dirty="0"/>
              <a:t> Ratio scale is a type of variable measurement scale which is quantitative in nature.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534400" cy="5897563"/>
          </a:xfrm>
        </p:spPr>
        <p:txBody>
          <a:bodyPr>
            <a:normAutofit fontScale="55000" lnSpcReduction="20000"/>
          </a:bodyPr>
          <a:lstStyle/>
          <a:p>
            <a:pPr marL="0" indent="0">
              <a:buNone/>
            </a:pPr>
            <a:r>
              <a:rPr lang="en-US" dirty="0"/>
              <a:t>They have the following characteristics:</a:t>
            </a:r>
          </a:p>
          <a:p>
            <a:r>
              <a:rPr lang="en-US" b="1" dirty="0"/>
              <a:t>Order:</a:t>
            </a:r>
            <a:r>
              <a:rPr lang="en-US" dirty="0"/>
              <a:t> The order of the responses or observations matters.</a:t>
            </a:r>
          </a:p>
          <a:p>
            <a:r>
              <a:rPr lang="en-US" b="1" dirty="0"/>
              <a:t>Distance:</a:t>
            </a:r>
            <a:r>
              <a:rPr lang="en-US" dirty="0"/>
              <a:t> Ratio scales do have an interpretable distance.</a:t>
            </a:r>
          </a:p>
          <a:p>
            <a:r>
              <a:rPr lang="en-US" b="1" dirty="0"/>
              <a:t>True Zero:</a:t>
            </a:r>
            <a:r>
              <a:rPr lang="en-US" dirty="0"/>
              <a:t> There is a true zero.</a:t>
            </a:r>
          </a:p>
          <a:p>
            <a:r>
              <a:rPr lang="en-US" dirty="0"/>
              <a:t>Income is a classic example of a ratio scale:</a:t>
            </a:r>
          </a:p>
          <a:p>
            <a:r>
              <a:rPr lang="en-US" dirty="0"/>
              <a:t>Order is established. We would all prefer $100 to $1!</a:t>
            </a:r>
          </a:p>
          <a:p>
            <a:r>
              <a:rPr lang="en-US" dirty="0"/>
              <a:t>Zero dollars means we have no income (or, in accounting terms, our revenue exactly equals our expenses!)</a:t>
            </a:r>
          </a:p>
          <a:p>
            <a:r>
              <a:rPr lang="en-US" dirty="0"/>
              <a:t>Distance is interpretable, in that $20 appears as twice $10 and $50 is half of a $100.</a:t>
            </a:r>
          </a:p>
          <a:p>
            <a:r>
              <a:rPr lang="en-US" dirty="0"/>
              <a:t>In web analytics, the number of visits and the number of goal completions serve as examples of ratio scales. A thousand visits is a third of 3,000 visits, while 400 goal completions are twice as many as 200 goal completions. Zero visitors or zero goal completions should be interpreted as just that: no visits or completed goals.</a:t>
            </a:r>
          </a:p>
          <a:p>
            <a:r>
              <a:rPr lang="en-US" dirty="0"/>
              <a:t>For the web analyst, the statistics for ratio scales are the same as for interval scales.</a:t>
            </a:r>
          </a:p>
          <a:p>
            <a:endParaRPr lang="en-US" b="1" dirty="0"/>
          </a:p>
          <a:p>
            <a:r>
              <a:rPr lang="en-US" b="1" dirty="0"/>
              <a:t>Appropriate statistics for ratio scales:</a:t>
            </a:r>
            <a:r>
              <a:rPr lang="en-US" dirty="0"/>
              <a:t> count, frequencies, mode, median, mean, standard deviation (and variance), </a:t>
            </a:r>
            <a:r>
              <a:rPr lang="en-US" dirty="0" err="1"/>
              <a:t>skewness</a:t>
            </a:r>
            <a:r>
              <a:rPr lang="en-US" dirty="0"/>
              <a:t>, and kurtosis.</a:t>
            </a:r>
          </a:p>
          <a:p>
            <a:r>
              <a:rPr lang="en-US" b="1" dirty="0"/>
              <a:t>Displays:</a:t>
            </a:r>
            <a:r>
              <a:rPr lang="en-US" dirty="0"/>
              <a:t> histograms or bar charts, line charts, and scatter plots.</a:t>
            </a:r>
          </a:p>
          <a:p>
            <a:endParaRPr lang="en-US" dirty="0"/>
          </a:p>
        </p:txBody>
      </p:sp>
    </p:spTree>
    <p:extLst>
      <p:ext uri="{BB962C8B-B14F-4D97-AF65-F5344CB8AC3E}">
        <p14:creationId xmlns:p14="http://schemas.microsoft.com/office/powerpoint/2010/main" val="3155401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 of scales</a:t>
            </a:r>
          </a:p>
        </p:txBody>
      </p:sp>
      <p:graphicFrame>
        <p:nvGraphicFramePr>
          <p:cNvPr id="5" name="Table 4"/>
          <p:cNvGraphicFramePr>
            <a:graphicFrameLocks noGrp="1"/>
          </p:cNvGraphicFramePr>
          <p:nvPr/>
        </p:nvGraphicFramePr>
        <p:xfrm>
          <a:off x="457200" y="1654036"/>
          <a:ext cx="8458199" cy="3894177"/>
        </p:xfrm>
        <a:graphic>
          <a:graphicData uri="http://schemas.openxmlformats.org/drawingml/2006/table">
            <a:tbl>
              <a:tblPr/>
              <a:tblGrid>
                <a:gridCol w="1932584">
                  <a:extLst>
                    <a:ext uri="{9D8B030D-6E8A-4147-A177-3AD203B41FA5}">
                      <a16:colId xmlns:a16="http://schemas.microsoft.com/office/drawing/2014/main" val="20000"/>
                    </a:ext>
                  </a:extLst>
                </a:gridCol>
                <a:gridCol w="1460914">
                  <a:extLst>
                    <a:ext uri="{9D8B030D-6E8A-4147-A177-3AD203B41FA5}">
                      <a16:colId xmlns:a16="http://schemas.microsoft.com/office/drawing/2014/main" val="20001"/>
                    </a:ext>
                  </a:extLst>
                </a:gridCol>
                <a:gridCol w="1718592">
                  <a:extLst>
                    <a:ext uri="{9D8B030D-6E8A-4147-A177-3AD203B41FA5}">
                      <a16:colId xmlns:a16="http://schemas.microsoft.com/office/drawing/2014/main" val="20002"/>
                    </a:ext>
                  </a:extLst>
                </a:gridCol>
                <a:gridCol w="1413525">
                  <a:extLst>
                    <a:ext uri="{9D8B030D-6E8A-4147-A177-3AD203B41FA5}">
                      <a16:colId xmlns:a16="http://schemas.microsoft.com/office/drawing/2014/main" val="20003"/>
                    </a:ext>
                  </a:extLst>
                </a:gridCol>
                <a:gridCol w="1932584">
                  <a:extLst>
                    <a:ext uri="{9D8B030D-6E8A-4147-A177-3AD203B41FA5}">
                      <a16:colId xmlns:a16="http://schemas.microsoft.com/office/drawing/2014/main" val="20004"/>
                    </a:ext>
                  </a:extLst>
                </a:gridCol>
              </a:tblGrid>
              <a:tr h="352880">
                <a:tc>
                  <a:txBody>
                    <a:bodyPr/>
                    <a:lstStyle/>
                    <a:p>
                      <a:pPr marL="0" marR="0">
                        <a:lnSpc>
                          <a:spcPct val="115000"/>
                        </a:lnSpc>
                        <a:spcBef>
                          <a:spcPts val="0"/>
                        </a:spcBef>
                        <a:spcAft>
                          <a:spcPts val="0"/>
                        </a:spcAft>
                      </a:pPr>
                      <a:r>
                        <a:rPr lang="en-US" sz="2000" b="1" dirty="0">
                          <a:latin typeface="Times New Roman" pitchFamily="18" charset="0"/>
                          <a:ea typeface="Calibri"/>
                          <a:cs typeface="Times New Roman" pitchFamily="18" charset="0"/>
                        </a:rPr>
                        <a:t>Incremental</a:t>
                      </a:r>
                      <a:endParaRPr lang="en-US" sz="1200" dirty="0">
                        <a:latin typeface="Times New Roman" pitchFamily="18" charset="0"/>
                        <a:ea typeface="Calibri"/>
                        <a:cs typeface="Times New Roman" pitchFamily="18" charset="0"/>
                      </a:endParaRPr>
                    </a:p>
                  </a:txBody>
                  <a:tcPr marL="8822" marR="8822" marT="8822" marB="0">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a:noFill/>
                    </a:lnB>
                    <a:solidFill>
                      <a:srgbClr val="EAECF0"/>
                    </a:solidFill>
                  </a:tcPr>
                </a:tc>
                <a:tc rowSpan="2">
                  <a:txBody>
                    <a:bodyPr/>
                    <a:lstStyle/>
                    <a:p>
                      <a:pPr marL="0" marR="0">
                        <a:lnSpc>
                          <a:spcPct val="115000"/>
                        </a:lnSpc>
                        <a:spcBef>
                          <a:spcPts val="0"/>
                        </a:spcBef>
                        <a:spcAft>
                          <a:spcPts val="0"/>
                        </a:spcAft>
                      </a:pPr>
                      <a:r>
                        <a:rPr lang="en-US" sz="2000" b="1">
                          <a:latin typeface="Times New Roman" pitchFamily="18" charset="0"/>
                          <a:ea typeface="Calibri"/>
                          <a:cs typeface="Times New Roman" pitchFamily="18" charset="0"/>
                        </a:rPr>
                        <a:t>Measure property</a:t>
                      </a:r>
                      <a:endParaRPr lang="en-US" sz="1200">
                        <a:latin typeface="Times New Roman" pitchFamily="18" charset="0"/>
                        <a:ea typeface="Calibri"/>
                        <a:cs typeface="Times New Roman" pitchFamily="18" charset="0"/>
                      </a:endParaRPr>
                    </a:p>
                  </a:txBody>
                  <a:tcPr marL="8822" marR="8822" marT="8822" marB="0">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EAECF0"/>
                    </a:solidFill>
                  </a:tcPr>
                </a:tc>
                <a:tc>
                  <a:txBody>
                    <a:bodyPr/>
                    <a:lstStyle/>
                    <a:p>
                      <a:pPr marL="0" marR="0">
                        <a:lnSpc>
                          <a:spcPct val="115000"/>
                        </a:lnSpc>
                        <a:spcBef>
                          <a:spcPts val="0"/>
                        </a:spcBef>
                        <a:spcAft>
                          <a:spcPts val="0"/>
                        </a:spcAft>
                      </a:pPr>
                      <a:r>
                        <a:rPr lang="en-US" sz="2000" b="1">
                          <a:latin typeface="Times New Roman" pitchFamily="18" charset="0"/>
                          <a:ea typeface="Calibri"/>
                          <a:cs typeface="Times New Roman" pitchFamily="18" charset="0"/>
                        </a:rPr>
                        <a:t>Mathematical</a:t>
                      </a:r>
                      <a:endParaRPr lang="en-US" sz="1200">
                        <a:latin typeface="Times New Roman" pitchFamily="18" charset="0"/>
                        <a:ea typeface="Calibri"/>
                        <a:cs typeface="Times New Roman" pitchFamily="18" charset="0"/>
                      </a:endParaRPr>
                    </a:p>
                  </a:txBody>
                  <a:tcPr marL="8822" marR="8822" marT="8822" marB="0">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a:noFill/>
                    </a:lnB>
                    <a:solidFill>
                      <a:srgbClr val="EAECF0"/>
                    </a:solidFill>
                  </a:tcPr>
                </a:tc>
                <a:tc>
                  <a:txBody>
                    <a:bodyPr/>
                    <a:lstStyle/>
                    <a:p>
                      <a:pPr marL="0" marR="0">
                        <a:lnSpc>
                          <a:spcPct val="115000"/>
                        </a:lnSpc>
                        <a:spcBef>
                          <a:spcPts val="0"/>
                        </a:spcBef>
                        <a:spcAft>
                          <a:spcPts val="0"/>
                        </a:spcAft>
                      </a:pPr>
                      <a:r>
                        <a:rPr lang="en-US" sz="2000" b="1">
                          <a:latin typeface="Times New Roman" pitchFamily="18" charset="0"/>
                          <a:ea typeface="Calibri"/>
                          <a:cs typeface="Times New Roman" pitchFamily="18" charset="0"/>
                        </a:rPr>
                        <a:t>Advanced</a:t>
                      </a:r>
                      <a:endParaRPr lang="en-US" sz="1200">
                        <a:latin typeface="Times New Roman" pitchFamily="18" charset="0"/>
                        <a:ea typeface="Calibri"/>
                        <a:cs typeface="Times New Roman" pitchFamily="18" charset="0"/>
                      </a:endParaRPr>
                    </a:p>
                  </a:txBody>
                  <a:tcPr marL="8822" marR="8822" marT="8822" marB="0">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a:noFill/>
                    </a:lnB>
                    <a:solidFill>
                      <a:srgbClr val="EAECF0"/>
                    </a:solidFill>
                  </a:tcPr>
                </a:tc>
                <a:tc>
                  <a:txBody>
                    <a:bodyPr/>
                    <a:lstStyle/>
                    <a:p>
                      <a:pPr marL="0" marR="0">
                        <a:lnSpc>
                          <a:spcPct val="115000"/>
                        </a:lnSpc>
                        <a:spcBef>
                          <a:spcPts val="0"/>
                        </a:spcBef>
                        <a:spcAft>
                          <a:spcPts val="0"/>
                        </a:spcAft>
                      </a:pPr>
                      <a:r>
                        <a:rPr lang="en-US" sz="2000" b="1">
                          <a:latin typeface="Times New Roman" pitchFamily="18" charset="0"/>
                          <a:ea typeface="Calibri"/>
                          <a:cs typeface="Times New Roman" pitchFamily="18" charset="0"/>
                        </a:rPr>
                        <a:t>Central</a:t>
                      </a:r>
                      <a:endParaRPr lang="en-US" sz="1200">
                        <a:latin typeface="Times New Roman" pitchFamily="18" charset="0"/>
                        <a:ea typeface="Calibri"/>
                        <a:cs typeface="Times New Roman" pitchFamily="18" charset="0"/>
                      </a:endParaRPr>
                    </a:p>
                  </a:txBody>
                  <a:tcPr marL="8822" marR="8822" marT="8822" marB="0">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a:noFill/>
                    </a:lnB>
                    <a:solidFill>
                      <a:srgbClr val="EAECF0"/>
                    </a:solidFill>
                  </a:tcPr>
                </a:tc>
                <a:extLst>
                  <a:ext uri="{0D108BD9-81ED-4DB2-BD59-A6C34878D82A}">
                    <a16:rowId xmlns:a16="http://schemas.microsoft.com/office/drawing/2014/main" val="10000"/>
                  </a:ext>
                </a:extLst>
              </a:tr>
              <a:tr h="361702">
                <a:tc>
                  <a:txBody>
                    <a:bodyPr/>
                    <a:lstStyle/>
                    <a:p>
                      <a:pPr marL="0" marR="0">
                        <a:lnSpc>
                          <a:spcPct val="115000"/>
                        </a:lnSpc>
                        <a:spcBef>
                          <a:spcPts val="0"/>
                        </a:spcBef>
                        <a:spcAft>
                          <a:spcPts val="0"/>
                        </a:spcAft>
                      </a:pPr>
                      <a:r>
                        <a:rPr lang="en-US" sz="2000" b="1" dirty="0">
                          <a:latin typeface="Times New Roman" pitchFamily="18" charset="0"/>
                          <a:ea typeface="Calibri"/>
                          <a:cs typeface="Times New Roman" pitchFamily="18" charset="0"/>
                        </a:rPr>
                        <a:t>progress</a:t>
                      </a:r>
                      <a:endParaRPr lang="en-US" sz="1200" dirty="0">
                        <a:latin typeface="Times New Roman" pitchFamily="18" charset="0"/>
                        <a:ea typeface="Calibri"/>
                        <a:cs typeface="Times New Roman" pitchFamily="18" charset="0"/>
                      </a:endParaRPr>
                    </a:p>
                  </a:txBody>
                  <a:tcPr marL="8822" marR="8822" marT="8822" marB="0">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a:noFill/>
                    </a:lnT>
                    <a:lnB w="12700" cap="flat" cmpd="sng" algn="ctr">
                      <a:solidFill>
                        <a:srgbClr val="A2A9B1"/>
                      </a:solidFill>
                      <a:prstDash val="solid"/>
                      <a:round/>
                      <a:headEnd type="none" w="med" len="med"/>
                      <a:tailEnd type="none" w="med" len="med"/>
                    </a:lnB>
                    <a:solidFill>
                      <a:srgbClr val="EAECF0"/>
                    </a:solidFill>
                  </a:tcPr>
                </a:tc>
                <a:tc vMerge="1">
                  <a:txBody>
                    <a:bodyPr/>
                    <a:lstStyle/>
                    <a:p>
                      <a:endParaRPr lang="en-US"/>
                    </a:p>
                  </a:txBody>
                  <a:tcPr/>
                </a:tc>
                <a:tc>
                  <a:txBody>
                    <a:bodyPr/>
                    <a:lstStyle/>
                    <a:p>
                      <a:pPr marL="0" marR="0">
                        <a:lnSpc>
                          <a:spcPct val="115000"/>
                        </a:lnSpc>
                        <a:spcBef>
                          <a:spcPts val="0"/>
                        </a:spcBef>
                        <a:spcAft>
                          <a:spcPts val="0"/>
                        </a:spcAft>
                      </a:pPr>
                      <a:r>
                        <a:rPr lang="en-US" sz="2000" b="1">
                          <a:latin typeface="Times New Roman" pitchFamily="18" charset="0"/>
                          <a:ea typeface="Calibri"/>
                          <a:cs typeface="Times New Roman" pitchFamily="18" charset="0"/>
                        </a:rPr>
                        <a:t>operators</a:t>
                      </a:r>
                      <a:endParaRPr lang="en-US" sz="1200">
                        <a:latin typeface="Times New Roman" pitchFamily="18" charset="0"/>
                        <a:ea typeface="Calibri"/>
                        <a:cs typeface="Times New Roman" pitchFamily="18" charset="0"/>
                      </a:endParaRPr>
                    </a:p>
                  </a:txBody>
                  <a:tcPr marL="8822" marR="8822" marT="8822" marB="0">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a:noFill/>
                    </a:lnT>
                    <a:lnB w="12700" cap="flat" cmpd="sng" algn="ctr">
                      <a:solidFill>
                        <a:srgbClr val="A2A9B1"/>
                      </a:solidFill>
                      <a:prstDash val="solid"/>
                      <a:round/>
                      <a:headEnd type="none" w="med" len="med"/>
                      <a:tailEnd type="none" w="med" len="med"/>
                    </a:lnB>
                    <a:solidFill>
                      <a:srgbClr val="EAECF0"/>
                    </a:solidFill>
                  </a:tcPr>
                </a:tc>
                <a:tc>
                  <a:txBody>
                    <a:bodyPr/>
                    <a:lstStyle/>
                    <a:p>
                      <a:pPr marL="0" marR="0">
                        <a:lnSpc>
                          <a:spcPct val="115000"/>
                        </a:lnSpc>
                        <a:spcBef>
                          <a:spcPts val="0"/>
                        </a:spcBef>
                        <a:spcAft>
                          <a:spcPts val="0"/>
                        </a:spcAft>
                      </a:pPr>
                      <a:r>
                        <a:rPr lang="en-US" sz="2000" b="1">
                          <a:latin typeface="Times New Roman" pitchFamily="18" charset="0"/>
                          <a:ea typeface="Calibri"/>
                          <a:cs typeface="Times New Roman" pitchFamily="18" charset="0"/>
                        </a:rPr>
                        <a:t>operations</a:t>
                      </a:r>
                      <a:endParaRPr lang="en-US" sz="1200">
                        <a:latin typeface="Times New Roman" pitchFamily="18" charset="0"/>
                        <a:ea typeface="Calibri"/>
                        <a:cs typeface="Times New Roman" pitchFamily="18" charset="0"/>
                      </a:endParaRPr>
                    </a:p>
                  </a:txBody>
                  <a:tcPr marL="8822" marR="8822" marT="8822" marB="0">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a:noFill/>
                    </a:lnT>
                    <a:lnB w="12700" cap="flat" cmpd="sng" algn="ctr">
                      <a:solidFill>
                        <a:srgbClr val="A2A9B1"/>
                      </a:solidFill>
                      <a:prstDash val="solid"/>
                      <a:round/>
                      <a:headEnd type="none" w="med" len="med"/>
                      <a:tailEnd type="none" w="med" len="med"/>
                    </a:lnB>
                    <a:solidFill>
                      <a:srgbClr val="EAECF0"/>
                    </a:solidFill>
                  </a:tcPr>
                </a:tc>
                <a:tc>
                  <a:txBody>
                    <a:bodyPr/>
                    <a:lstStyle/>
                    <a:p>
                      <a:pPr marL="0" marR="0">
                        <a:lnSpc>
                          <a:spcPct val="115000"/>
                        </a:lnSpc>
                        <a:spcBef>
                          <a:spcPts val="0"/>
                        </a:spcBef>
                        <a:spcAft>
                          <a:spcPts val="0"/>
                        </a:spcAft>
                      </a:pPr>
                      <a:r>
                        <a:rPr lang="en-US" sz="2000" b="1">
                          <a:latin typeface="Times New Roman" pitchFamily="18" charset="0"/>
                          <a:ea typeface="Calibri"/>
                          <a:cs typeface="Times New Roman" pitchFamily="18" charset="0"/>
                        </a:rPr>
                        <a:t>tendency</a:t>
                      </a:r>
                      <a:endParaRPr lang="en-US" sz="1200">
                        <a:latin typeface="Times New Roman" pitchFamily="18" charset="0"/>
                        <a:ea typeface="Calibri"/>
                        <a:cs typeface="Times New Roman" pitchFamily="18" charset="0"/>
                      </a:endParaRPr>
                    </a:p>
                  </a:txBody>
                  <a:tcPr marL="8822" marR="8822" marT="8822" marB="0">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a:noFill/>
                    </a:lnT>
                    <a:lnB w="1270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0001"/>
                  </a:ext>
                </a:extLst>
              </a:tr>
              <a:tr h="787981">
                <a:tc>
                  <a:txBody>
                    <a:bodyPr/>
                    <a:lstStyle/>
                    <a:p>
                      <a:pPr marL="0" marR="0">
                        <a:lnSpc>
                          <a:spcPct val="115000"/>
                        </a:lnSpc>
                        <a:spcBef>
                          <a:spcPts val="0"/>
                        </a:spcBef>
                        <a:spcAft>
                          <a:spcPts val="0"/>
                        </a:spcAft>
                      </a:pPr>
                      <a:r>
                        <a:rPr lang="en-US" sz="2000">
                          <a:latin typeface="Times New Roman" pitchFamily="18" charset="0"/>
                          <a:ea typeface="Calibri"/>
                          <a:cs typeface="Times New Roman" pitchFamily="18" charset="0"/>
                        </a:rPr>
                        <a:t>Nominal</a:t>
                      </a:r>
                      <a:endParaRPr lang="en-US" sz="1200">
                        <a:latin typeface="Times New Roman" pitchFamily="18" charset="0"/>
                        <a:ea typeface="Calibri"/>
                        <a:cs typeface="Times New Roman" pitchFamily="18" charset="0"/>
                      </a:endParaRPr>
                    </a:p>
                  </a:txBody>
                  <a:tcPr marL="8822" marR="8822" marT="8822" marB="0">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marL="0" marR="0">
                        <a:lnSpc>
                          <a:spcPct val="115000"/>
                        </a:lnSpc>
                        <a:spcBef>
                          <a:spcPts val="0"/>
                        </a:spcBef>
                        <a:spcAft>
                          <a:spcPts val="0"/>
                        </a:spcAft>
                      </a:pPr>
                      <a:r>
                        <a:rPr lang="en-US" sz="2000">
                          <a:latin typeface="Times New Roman" pitchFamily="18" charset="0"/>
                          <a:ea typeface="Calibri"/>
                          <a:cs typeface="Times New Roman" pitchFamily="18" charset="0"/>
                        </a:rPr>
                        <a:t>Classification, membership</a:t>
                      </a:r>
                      <a:endParaRPr lang="en-US" sz="1200">
                        <a:latin typeface="Times New Roman" pitchFamily="18" charset="0"/>
                        <a:ea typeface="Calibri"/>
                        <a:cs typeface="Times New Roman" pitchFamily="18" charset="0"/>
                      </a:endParaRPr>
                    </a:p>
                  </a:txBody>
                  <a:tcPr marL="8822" marR="8822" marT="8822" marB="0">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marL="0" marR="0">
                        <a:lnSpc>
                          <a:spcPct val="115000"/>
                        </a:lnSpc>
                        <a:spcBef>
                          <a:spcPts val="0"/>
                        </a:spcBef>
                        <a:spcAft>
                          <a:spcPts val="0"/>
                        </a:spcAft>
                      </a:pPr>
                      <a:r>
                        <a:rPr lang="en-US" sz="2000">
                          <a:latin typeface="Times New Roman" pitchFamily="18" charset="0"/>
                          <a:ea typeface="Calibri"/>
                          <a:cs typeface="Times New Roman" pitchFamily="18" charset="0"/>
                        </a:rPr>
                        <a:t>=, ≠</a:t>
                      </a:r>
                      <a:endParaRPr lang="en-US" sz="1200">
                        <a:latin typeface="Times New Roman" pitchFamily="18" charset="0"/>
                        <a:ea typeface="Calibri"/>
                        <a:cs typeface="Times New Roman" pitchFamily="18" charset="0"/>
                      </a:endParaRPr>
                    </a:p>
                  </a:txBody>
                  <a:tcPr marL="8822" marR="8822" marT="8822" marB="0">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marL="0" marR="0">
                        <a:lnSpc>
                          <a:spcPct val="115000"/>
                        </a:lnSpc>
                        <a:spcBef>
                          <a:spcPts val="0"/>
                        </a:spcBef>
                        <a:spcAft>
                          <a:spcPts val="0"/>
                        </a:spcAft>
                      </a:pPr>
                      <a:r>
                        <a:rPr lang="en-US" sz="2000">
                          <a:latin typeface="Times New Roman" pitchFamily="18" charset="0"/>
                          <a:ea typeface="Calibri"/>
                          <a:cs typeface="Times New Roman" pitchFamily="18" charset="0"/>
                        </a:rPr>
                        <a:t>Grouping</a:t>
                      </a:r>
                      <a:endParaRPr lang="en-US" sz="1200">
                        <a:latin typeface="Times New Roman" pitchFamily="18" charset="0"/>
                        <a:ea typeface="Calibri"/>
                        <a:cs typeface="Times New Roman" pitchFamily="18" charset="0"/>
                      </a:endParaRPr>
                    </a:p>
                  </a:txBody>
                  <a:tcPr marL="8822" marR="8822" marT="8822" marB="0">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marL="0" marR="0">
                        <a:lnSpc>
                          <a:spcPct val="115000"/>
                        </a:lnSpc>
                        <a:spcBef>
                          <a:spcPts val="0"/>
                        </a:spcBef>
                        <a:spcAft>
                          <a:spcPts val="0"/>
                        </a:spcAft>
                      </a:pPr>
                      <a:r>
                        <a:rPr lang="en-US" sz="2000">
                          <a:latin typeface="Times New Roman" pitchFamily="18" charset="0"/>
                          <a:ea typeface="Calibri"/>
                          <a:cs typeface="Times New Roman" pitchFamily="18" charset="0"/>
                        </a:rPr>
                        <a:t>Mode</a:t>
                      </a:r>
                      <a:endParaRPr lang="en-US" sz="1200">
                        <a:latin typeface="Times New Roman" pitchFamily="18" charset="0"/>
                        <a:ea typeface="Calibri"/>
                        <a:cs typeface="Times New Roman" pitchFamily="18" charset="0"/>
                      </a:endParaRPr>
                    </a:p>
                  </a:txBody>
                  <a:tcPr marL="8822" marR="8822" marT="8822" marB="0">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2"/>
                  </a:ext>
                </a:extLst>
              </a:tr>
              <a:tr h="528261">
                <a:tc>
                  <a:txBody>
                    <a:bodyPr/>
                    <a:lstStyle/>
                    <a:p>
                      <a:pPr marL="0" marR="0">
                        <a:lnSpc>
                          <a:spcPct val="115000"/>
                        </a:lnSpc>
                        <a:spcBef>
                          <a:spcPts val="0"/>
                        </a:spcBef>
                        <a:spcAft>
                          <a:spcPts val="0"/>
                        </a:spcAft>
                      </a:pPr>
                      <a:r>
                        <a:rPr lang="en-US" sz="2000">
                          <a:latin typeface="Times New Roman" pitchFamily="18" charset="0"/>
                          <a:ea typeface="Calibri"/>
                          <a:cs typeface="Times New Roman" pitchFamily="18" charset="0"/>
                        </a:rPr>
                        <a:t>Ordinal</a:t>
                      </a:r>
                      <a:endParaRPr lang="en-US" sz="1200">
                        <a:latin typeface="Times New Roman" pitchFamily="18" charset="0"/>
                        <a:ea typeface="Calibri"/>
                        <a:cs typeface="Times New Roman" pitchFamily="18" charset="0"/>
                      </a:endParaRPr>
                    </a:p>
                  </a:txBody>
                  <a:tcPr marL="8822" marR="8822" marT="8822" marB="0">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marL="0" marR="0">
                        <a:lnSpc>
                          <a:spcPct val="115000"/>
                        </a:lnSpc>
                        <a:spcBef>
                          <a:spcPts val="0"/>
                        </a:spcBef>
                        <a:spcAft>
                          <a:spcPts val="0"/>
                        </a:spcAft>
                      </a:pPr>
                      <a:r>
                        <a:rPr lang="en-US" sz="2000">
                          <a:latin typeface="Times New Roman" pitchFamily="18" charset="0"/>
                          <a:ea typeface="Calibri"/>
                          <a:cs typeface="Times New Roman" pitchFamily="18" charset="0"/>
                        </a:rPr>
                        <a:t>Comparison, level</a:t>
                      </a:r>
                      <a:endParaRPr lang="en-US" sz="1200">
                        <a:latin typeface="Times New Roman" pitchFamily="18" charset="0"/>
                        <a:ea typeface="Calibri"/>
                        <a:cs typeface="Times New Roman" pitchFamily="18" charset="0"/>
                      </a:endParaRPr>
                    </a:p>
                  </a:txBody>
                  <a:tcPr marL="8822" marR="8822" marT="8822" marB="0">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marL="0" marR="0">
                        <a:lnSpc>
                          <a:spcPct val="115000"/>
                        </a:lnSpc>
                        <a:spcBef>
                          <a:spcPts val="0"/>
                        </a:spcBef>
                        <a:spcAft>
                          <a:spcPts val="0"/>
                        </a:spcAft>
                      </a:pPr>
                      <a:r>
                        <a:rPr lang="en-US" sz="2000">
                          <a:latin typeface="Times New Roman" pitchFamily="18" charset="0"/>
                          <a:ea typeface="Calibri"/>
                          <a:cs typeface="Times New Roman" pitchFamily="18" charset="0"/>
                        </a:rPr>
                        <a:t>&gt;, &lt;</a:t>
                      </a:r>
                      <a:endParaRPr lang="en-US" sz="1200">
                        <a:latin typeface="Times New Roman" pitchFamily="18" charset="0"/>
                        <a:ea typeface="Calibri"/>
                        <a:cs typeface="Times New Roman" pitchFamily="18" charset="0"/>
                      </a:endParaRPr>
                    </a:p>
                  </a:txBody>
                  <a:tcPr marL="8822" marR="8822" marT="8822" marB="0">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marL="0" marR="0">
                        <a:lnSpc>
                          <a:spcPct val="115000"/>
                        </a:lnSpc>
                        <a:spcBef>
                          <a:spcPts val="0"/>
                        </a:spcBef>
                        <a:spcAft>
                          <a:spcPts val="0"/>
                        </a:spcAft>
                      </a:pPr>
                      <a:r>
                        <a:rPr lang="en-US" sz="2000">
                          <a:latin typeface="Times New Roman" pitchFamily="18" charset="0"/>
                          <a:ea typeface="Calibri"/>
                          <a:cs typeface="Times New Roman" pitchFamily="18" charset="0"/>
                        </a:rPr>
                        <a:t>Sorting</a:t>
                      </a:r>
                      <a:endParaRPr lang="en-US" sz="1200">
                        <a:latin typeface="Times New Roman" pitchFamily="18" charset="0"/>
                        <a:ea typeface="Calibri"/>
                        <a:cs typeface="Times New Roman" pitchFamily="18" charset="0"/>
                      </a:endParaRPr>
                    </a:p>
                  </a:txBody>
                  <a:tcPr marL="8822" marR="8822" marT="8822" marB="0">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marL="0" marR="0">
                        <a:lnSpc>
                          <a:spcPct val="115000"/>
                        </a:lnSpc>
                        <a:spcBef>
                          <a:spcPts val="0"/>
                        </a:spcBef>
                        <a:spcAft>
                          <a:spcPts val="0"/>
                        </a:spcAft>
                      </a:pPr>
                      <a:r>
                        <a:rPr lang="en-US" sz="2000">
                          <a:latin typeface="Times New Roman" pitchFamily="18" charset="0"/>
                          <a:ea typeface="Calibri"/>
                          <a:cs typeface="Times New Roman" pitchFamily="18" charset="0"/>
                        </a:rPr>
                        <a:t>Median</a:t>
                      </a:r>
                      <a:endParaRPr lang="en-US" sz="1200">
                        <a:latin typeface="Times New Roman" pitchFamily="18" charset="0"/>
                        <a:ea typeface="Calibri"/>
                        <a:cs typeface="Times New Roman" pitchFamily="18" charset="0"/>
                      </a:endParaRPr>
                    </a:p>
                  </a:txBody>
                  <a:tcPr marL="8822" marR="8822" marT="8822" marB="0">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3"/>
                  </a:ext>
                </a:extLst>
              </a:tr>
              <a:tr h="268542">
                <a:tc rowSpan="2">
                  <a:txBody>
                    <a:bodyPr/>
                    <a:lstStyle/>
                    <a:p>
                      <a:pPr marL="0" marR="0">
                        <a:lnSpc>
                          <a:spcPct val="115000"/>
                        </a:lnSpc>
                        <a:spcBef>
                          <a:spcPts val="0"/>
                        </a:spcBef>
                        <a:spcAft>
                          <a:spcPts val="0"/>
                        </a:spcAft>
                      </a:pPr>
                      <a:r>
                        <a:rPr lang="en-US" sz="2000">
                          <a:latin typeface="Times New Roman" pitchFamily="18" charset="0"/>
                          <a:ea typeface="Calibri"/>
                          <a:cs typeface="Times New Roman" pitchFamily="18" charset="0"/>
                        </a:rPr>
                        <a:t>Interval</a:t>
                      </a:r>
                      <a:endParaRPr lang="en-US" sz="1200">
                        <a:latin typeface="Times New Roman" pitchFamily="18" charset="0"/>
                        <a:ea typeface="Calibri"/>
                        <a:cs typeface="Times New Roman" pitchFamily="18" charset="0"/>
                      </a:endParaRPr>
                    </a:p>
                  </a:txBody>
                  <a:tcPr marL="8822" marR="8822" marT="8822" marB="0">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rowSpan="2">
                  <a:txBody>
                    <a:bodyPr/>
                    <a:lstStyle/>
                    <a:p>
                      <a:pPr marL="0" marR="0">
                        <a:lnSpc>
                          <a:spcPct val="115000"/>
                        </a:lnSpc>
                        <a:spcBef>
                          <a:spcPts val="0"/>
                        </a:spcBef>
                        <a:spcAft>
                          <a:spcPts val="0"/>
                        </a:spcAft>
                      </a:pPr>
                      <a:r>
                        <a:rPr lang="en-US" sz="2000">
                          <a:latin typeface="Times New Roman" pitchFamily="18" charset="0"/>
                          <a:ea typeface="Calibri"/>
                          <a:cs typeface="Times New Roman" pitchFamily="18" charset="0"/>
                        </a:rPr>
                        <a:t>Difference, affinity</a:t>
                      </a:r>
                      <a:endParaRPr lang="en-US" sz="1200">
                        <a:latin typeface="Times New Roman" pitchFamily="18" charset="0"/>
                        <a:ea typeface="Calibri"/>
                        <a:cs typeface="Times New Roman" pitchFamily="18" charset="0"/>
                      </a:endParaRPr>
                    </a:p>
                  </a:txBody>
                  <a:tcPr marL="8822" marR="8822" marT="8822" marB="0">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rowSpan="2">
                  <a:txBody>
                    <a:bodyPr/>
                    <a:lstStyle/>
                    <a:p>
                      <a:pPr marL="0" marR="0">
                        <a:lnSpc>
                          <a:spcPct val="115000"/>
                        </a:lnSpc>
                        <a:spcBef>
                          <a:spcPts val="0"/>
                        </a:spcBef>
                        <a:spcAft>
                          <a:spcPts val="0"/>
                        </a:spcAft>
                      </a:pPr>
                      <a:r>
                        <a:rPr lang="en-US" sz="2000">
                          <a:latin typeface="Times New Roman" pitchFamily="18" charset="0"/>
                          <a:ea typeface="Calibri"/>
                          <a:cs typeface="Times New Roman" pitchFamily="18" charset="0"/>
                        </a:rPr>
                        <a:t>+, −</a:t>
                      </a:r>
                      <a:endParaRPr lang="en-US" sz="1200">
                        <a:latin typeface="Times New Roman" pitchFamily="18" charset="0"/>
                        <a:ea typeface="Calibri"/>
                        <a:cs typeface="Times New Roman" pitchFamily="18" charset="0"/>
                      </a:endParaRPr>
                    </a:p>
                  </a:txBody>
                  <a:tcPr marL="8822" marR="8822" marT="8822" marB="0">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rowSpan="2">
                  <a:txBody>
                    <a:bodyPr/>
                    <a:lstStyle/>
                    <a:p>
                      <a:pPr marL="0" marR="0">
                        <a:lnSpc>
                          <a:spcPct val="115000"/>
                        </a:lnSpc>
                        <a:spcBef>
                          <a:spcPts val="0"/>
                        </a:spcBef>
                        <a:spcAft>
                          <a:spcPts val="0"/>
                        </a:spcAft>
                      </a:pPr>
                      <a:r>
                        <a:rPr lang="en-US" sz="2000">
                          <a:latin typeface="Times New Roman" pitchFamily="18" charset="0"/>
                          <a:ea typeface="Calibri"/>
                          <a:cs typeface="Times New Roman" pitchFamily="18" charset="0"/>
                        </a:rPr>
                        <a:t>Yardstick</a:t>
                      </a:r>
                      <a:endParaRPr lang="en-US" sz="1200">
                        <a:latin typeface="Times New Roman" pitchFamily="18" charset="0"/>
                        <a:ea typeface="Calibri"/>
                        <a:cs typeface="Times New Roman" pitchFamily="18" charset="0"/>
                      </a:endParaRPr>
                    </a:p>
                  </a:txBody>
                  <a:tcPr marL="8822" marR="8822" marT="8822" marB="0">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marL="0" marR="0">
                        <a:lnSpc>
                          <a:spcPct val="115000"/>
                        </a:lnSpc>
                        <a:spcBef>
                          <a:spcPts val="0"/>
                        </a:spcBef>
                        <a:spcAft>
                          <a:spcPts val="0"/>
                        </a:spcAft>
                      </a:pPr>
                      <a:r>
                        <a:rPr lang="en-US" sz="2000">
                          <a:latin typeface="Times New Roman" pitchFamily="18" charset="0"/>
                          <a:ea typeface="Calibri"/>
                          <a:cs typeface="Times New Roman" pitchFamily="18" charset="0"/>
                        </a:rPr>
                        <a:t>Mean,</a:t>
                      </a:r>
                      <a:endParaRPr lang="en-US" sz="1200">
                        <a:latin typeface="Times New Roman" pitchFamily="18" charset="0"/>
                        <a:ea typeface="Calibri"/>
                        <a:cs typeface="Times New Roman" pitchFamily="18" charset="0"/>
                      </a:endParaRPr>
                    </a:p>
                  </a:txBody>
                  <a:tcPr marL="8822" marR="8822" marT="8822" marB="0">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a:noFill/>
                    </a:lnB>
                    <a:solidFill>
                      <a:srgbClr val="F8F9FA"/>
                    </a:solidFill>
                  </a:tcPr>
                </a:tc>
                <a:extLst>
                  <a:ext uri="{0D108BD9-81ED-4DB2-BD59-A6C34878D82A}">
                    <a16:rowId xmlns:a16="http://schemas.microsoft.com/office/drawing/2014/main" val="10004"/>
                  </a:ext>
                </a:extLst>
              </a:tr>
              <a:tr h="35288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2000">
                          <a:latin typeface="Times New Roman" pitchFamily="18" charset="0"/>
                          <a:ea typeface="Calibri"/>
                          <a:cs typeface="Times New Roman" pitchFamily="18" charset="0"/>
                        </a:rPr>
                        <a:t>Deviation</a:t>
                      </a:r>
                      <a:endParaRPr lang="en-US" sz="1200">
                        <a:latin typeface="Times New Roman" pitchFamily="18" charset="0"/>
                        <a:ea typeface="Calibri"/>
                        <a:cs typeface="Times New Roman" pitchFamily="18" charset="0"/>
                      </a:endParaRPr>
                    </a:p>
                  </a:txBody>
                  <a:tcPr marL="8822" marR="8822" marT="8822" marB="0">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a:noFill/>
                    </a:lnT>
                    <a:lnB w="1270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5"/>
                  </a:ext>
                </a:extLst>
              </a:tr>
              <a:tr h="344058">
                <a:tc rowSpan="2">
                  <a:txBody>
                    <a:bodyPr/>
                    <a:lstStyle/>
                    <a:p>
                      <a:pPr marL="0" marR="0">
                        <a:lnSpc>
                          <a:spcPct val="115000"/>
                        </a:lnSpc>
                        <a:spcBef>
                          <a:spcPts val="0"/>
                        </a:spcBef>
                        <a:spcAft>
                          <a:spcPts val="0"/>
                        </a:spcAft>
                      </a:pPr>
                      <a:r>
                        <a:rPr lang="en-US" sz="2000">
                          <a:latin typeface="Times New Roman" pitchFamily="18" charset="0"/>
                          <a:ea typeface="Calibri"/>
                          <a:cs typeface="Times New Roman" pitchFamily="18" charset="0"/>
                        </a:rPr>
                        <a:t>Ratio</a:t>
                      </a:r>
                      <a:endParaRPr lang="en-US" sz="1200">
                        <a:latin typeface="Times New Roman" pitchFamily="18" charset="0"/>
                        <a:ea typeface="Calibri"/>
                        <a:cs typeface="Times New Roman" pitchFamily="18" charset="0"/>
                      </a:endParaRPr>
                    </a:p>
                  </a:txBody>
                  <a:tcPr marL="8822" marR="8822" marT="8822" marB="0">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rowSpan="2">
                  <a:txBody>
                    <a:bodyPr/>
                    <a:lstStyle/>
                    <a:p>
                      <a:pPr marL="0" marR="0">
                        <a:lnSpc>
                          <a:spcPct val="115000"/>
                        </a:lnSpc>
                        <a:spcBef>
                          <a:spcPts val="0"/>
                        </a:spcBef>
                        <a:spcAft>
                          <a:spcPts val="0"/>
                        </a:spcAft>
                      </a:pPr>
                      <a:r>
                        <a:rPr lang="en-US" sz="2000">
                          <a:latin typeface="Times New Roman" pitchFamily="18" charset="0"/>
                          <a:ea typeface="Calibri"/>
                          <a:cs typeface="Times New Roman" pitchFamily="18" charset="0"/>
                        </a:rPr>
                        <a:t>Magnitude, amount</a:t>
                      </a:r>
                      <a:endParaRPr lang="en-US" sz="1200">
                        <a:latin typeface="Times New Roman" pitchFamily="18" charset="0"/>
                        <a:ea typeface="Calibri"/>
                        <a:cs typeface="Times New Roman" pitchFamily="18" charset="0"/>
                      </a:endParaRPr>
                    </a:p>
                  </a:txBody>
                  <a:tcPr marL="8822" marR="8822" marT="8822" marB="0">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rowSpan="2">
                  <a:txBody>
                    <a:bodyPr/>
                    <a:lstStyle/>
                    <a:p>
                      <a:pPr marL="0" marR="0">
                        <a:lnSpc>
                          <a:spcPct val="115000"/>
                        </a:lnSpc>
                        <a:spcBef>
                          <a:spcPts val="0"/>
                        </a:spcBef>
                        <a:spcAft>
                          <a:spcPts val="0"/>
                        </a:spcAft>
                      </a:pPr>
                      <a:r>
                        <a:rPr lang="en-US" sz="2000">
                          <a:latin typeface="Times New Roman" pitchFamily="18" charset="0"/>
                          <a:ea typeface="Calibri"/>
                          <a:cs typeface="Times New Roman" pitchFamily="18" charset="0"/>
                        </a:rPr>
                        <a:t>×, /</a:t>
                      </a:r>
                      <a:endParaRPr lang="en-US" sz="1200">
                        <a:latin typeface="Times New Roman" pitchFamily="18" charset="0"/>
                        <a:ea typeface="Calibri"/>
                        <a:cs typeface="Times New Roman" pitchFamily="18" charset="0"/>
                      </a:endParaRPr>
                    </a:p>
                  </a:txBody>
                  <a:tcPr marL="8822" marR="8822" marT="8822" marB="0">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rowSpan="2">
                  <a:txBody>
                    <a:bodyPr/>
                    <a:lstStyle/>
                    <a:p>
                      <a:pPr marL="0" marR="0">
                        <a:lnSpc>
                          <a:spcPct val="115000"/>
                        </a:lnSpc>
                        <a:spcBef>
                          <a:spcPts val="0"/>
                        </a:spcBef>
                        <a:spcAft>
                          <a:spcPts val="0"/>
                        </a:spcAft>
                      </a:pPr>
                      <a:r>
                        <a:rPr lang="en-US" sz="2000">
                          <a:latin typeface="Times New Roman" pitchFamily="18" charset="0"/>
                          <a:ea typeface="Calibri"/>
                          <a:cs typeface="Times New Roman" pitchFamily="18" charset="0"/>
                        </a:rPr>
                        <a:t>Ratio</a:t>
                      </a:r>
                      <a:endParaRPr lang="en-US" sz="1200">
                        <a:latin typeface="Times New Roman" pitchFamily="18" charset="0"/>
                        <a:ea typeface="Calibri"/>
                        <a:cs typeface="Times New Roman" pitchFamily="18" charset="0"/>
                      </a:endParaRPr>
                    </a:p>
                  </a:txBody>
                  <a:tcPr marL="8822" marR="8822" marT="8822" marB="0">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marL="0" marR="0">
                        <a:lnSpc>
                          <a:spcPct val="115000"/>
                        </a:lnSpc>
                        <a:spcBef>
                          <a:spcPts val="0"/>
                        </a:spcBef>
                        <a:spcAft>
                          <a:spcPts val="0"/>
                        </a:spcAft>
                      </a:pPr>
                      <a:r>
                        <a:rPr lang="en-US" sz="2000">
                          <a:latin typeface="Times New Roman" pitchFamily="18" charset="0"/>
                          <a:ea typeface="Calibri"/>
                          <a:cs typeface="Times New Roman" pitchFamily="18" charset="0"/>
                        </a:rPr>
                        <a:t>Geometric mean,</a:t>
                      </a:r>
                      <a:endParaRPr lang="en-US" sz="1200">
                        <a:latin typeface="Times New Roman" pitchFamily="18" charset="0"/>
                        <a:ea typeface="Calibri"/>
                        <a:cs typeface="Times New Roman" pitchFamily="18" charset="0"/>
                      </a:endParaRPr>
                    </a:p>
                  </a:txBody>
                  <a:tcPr marL="8822" marR="8822" marT="8822" marB="0">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a:noFill/>
                    </a:lnB>
                    <a:solidFill>
                      <a:srgbClr val="F8F9FA"/>
                    </a:solidFill>
                  </a:tcPr>
                </a:tc>
                <a:extLst>
                  <a:ext uri="{0D108BD9-81ED-4DB2-BD59-A6C34878D82A}">
                    <a16:rowId xmlns:a16="http://schemas.microsoft.com/office/drawing/2014/main" val="10006"/>
                  </a:ext>
                </a:extLst>
              </a:tr>
              <a:tr h="528261">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2000" dirty="0">
                          <a:latin typeface="Times New Roman" pitchFamily="18" charset="0"/>
                          <a:ea typeface="Calibri"/>
                          <a:cs typeface="Times New Roman" pitchFamily="18" charset="0"/>
                        </a:rPr>
                        <a:t>Coefficient of variation</a:t>
                      </a:r>
                      <a:endParaRPr lang="en-US" sz="1200" dirty="0">
                        <a:latin typeface="Times New Roman" pitchFamily="18" charset="0"/>
                        <a:ea typeface="Calibri"/>
                        <a:cs typeface="Times New Roman" pitchFamily="18" charset="0"/>
                      </a:endParaRPr>
                    </a:p>
                  </a:txBody>
                  <a:tcPr marL="8822" marR="8822" marT="8822" marB="0">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a:noFill/>
                    </a:lnT>
                    <a:lnB w="1270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7"/>
                  </a:ext>
                </a:extLst>
              </a:tr>
            </a:tbl>
          </a:graphicData>
        </a:graphic>
      </p:graphicFrame>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data </a:t>
            </a:r>
          </a:p>
        </p:txBody>
      </p:sp>
      <p:sp>
        <p:nvSpPr>
          <p:cNvPr id="3" name="Content Placeholder 2"/>
          <p:cNvSpPr>
            <a:spLocks noGrp="1"/>
          </p:cNvSpPr>
          <p:nvPr>
            <p:ph idx="1"/>
          </p:nvPr>
        </p:nvSpPr>
        <p:spPr/>
        <p:txBody>
          <a:bodyPr>
            <a:normAutofit fontScale="85000" lnSpcReduction="20000"/>
          </a:bodyPr>
          <a:lstStyle/>
          <a:p>
            <a:r>
              <a:rPr lang="en-US" dirty="0"/>
              <a:t>Qualitative data: Qualitative research is a scientific method of observation to gather non-numerical data. This type of research "refers to the meanings, concepts, definitions, characteristics, metaphors, symbols, and description of things" and not to their "counts or measures“.</a:t>
            </a:r>
          </a:p>
          <a:p>
            <a:r>
              <a:rPr lang="en-US" dirty="0"/>
              <a:t>Quantitative data: Quantitative data is data expressing a certain quantity, amount or range. Usually, there are measurement units associated with the data, e.g. </a:t>
            </a:r>
            <a:r>
              <a:rPr lang="en-US" dirty="0" err="1"/>
              <a:t>metres</a:t>
            </a:r>
            <a:r>
              <a:rPr lang="en-US" dirty="0"/>
              <a:t>, in the case of the height of a person. It makes sense to set boundary limits to such data, and it is also meaningful to apply arithmetic operations to the data.</a:t>
            </a:r>
          </a:p>
        </p:txBody>
      </p:sp>
    </p:spTree>
    <p:extLst>
      <p:ext uri="{BB962C8B-B14F-4D97-AF65-F5344CB8AC3E}">
        <p14:creationId xmlns:p14="http://schemas.microsoft.com/office/powerpoint/2010/main" val="2902701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Spatial data: A spatial database is a database that is optimized for storing and querying data that represents objects defined in a geometric space. Most spatial databases allow the representation of simple geometric objects such as points, lines and polygons.</a:t>
            </a:r>
          </a:p>
          <a:p>
            <a:r>
              <a:rPr lang="en-US" dirty="0"/>
              <a:t>Chronological data: When </a:t>
            </a:r>
            <a:r>
              <a:rPr lang="en-US" b="1" dirty="0"/>
              <a:t>data</a:t>
            </a:r>
            <a:r>
              <a:rPr lang="en-US" dirty="0"/>
              <a:t> are observed over a period of time the type of classification is known as </a:t>
            </a:r>
            <a:r>
              <a:rPr lang="en-US" b="1" dirty="0"/>
              <a:t>chronological</a:t>
            </a:r>
            <a:r>
              <a:rPr lang="en-US" dirty="0"/>
              <a:t> classification ( on the basis of its time of occurrence ).</a:t>
            </a:r>
          </a:p>
        </p:txBody>
      </p:sp>
    </p:spTree>
    <p:extLst>
      <p:ext uri="{BB962C8B-B14F-4D97-AF65-F5344CB8AC3E}">
        <p14:creationId xmlns:p14="http://schemas.microsoft.com/office/powerpoint/2010/main" val="3677739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841375"/>
          </a:xfrm>
        </p:spPr>
        <p:txBody>
          <a:bodyPr/>
          <a:lstStyle/>
          <a:p>
            <a:r>
              <a:rPr lang="en-US" dirty="0"/>
              <a:t>Introduction</a:t>
            </a:r>
          </a:p>
        </p:txBody>
      </p:sp>
      <p:sp>
        <p:nvSpPr>
          <p:cNvPr id="3" name="Subtitle 2"/>
          <p:cNvSpPr>
            <a:spLocks noGrp="1"/>
          </p:cNvSpPr>
          <p:nvPr>
            <p:ph type="subTitle" idx="1"/>
          </p:nvPr>
        </p:nvSpPr>
        <p:spPr>
          <a:xfrm>
            <a:off x="304800" y="2209800"/>
            <a:ext cx="8610600" cy="3962400"/>
          </a:xfrm>
        </p:spPr>
        <p:txBody>
          <a:bodyPr>
            <a:noAutofit/>
          </a:bodyPr>
          <a:lstStyle/>
          <a:p>
            <a:pPr algn="l"/>
            <a:r>
              <a:rPr lang="en-US" sz="2400" dirty="0">
                <a:solidFill>
                  <a:schemeClr val="tx1"/>
                </a:solidFill>
              </a:rPr>
              <a:t>Statistics is a branch of mathematics dealing with data collection, organization, analysis, interpretation and presentation.</a:t>
            </a:r>
          </a:p>
          <a:p>
            <a:pPr algn="l"/>
            <a:r>
              <a:rPr lang="en-US" sz="2400" dirty="0">
                <a:solidFill>
                  <a:schemeClr val="tx1"/>
                </a:solidFill>
              </a:rPr>
              <a:t>Mathematical </a:t>
            </a:r>
            <a:r>
              <a:rPr lang="en-US" sz="2400" b="1" dirty="0">
                <a:solidFill>
                  <a:schemeClr val="tx1"/>
                </a:solidFill>
              </a:rPr>
              <a:t>statistics</a:t>
            </a:r>
            <a:r>
              <a:rPr lang="en-US" sz="2400" dirty="0">
                <a:solidFill>
                  <a:schemeClr val="tx1"/>
                </a:solidFill>
              </a:rPr>
              <a:t> is a branch of mathematics and generally a scientific discipline (the same as </a:t>
            </a:r>
            <a:r>
              <a:rPr lang="en-US" sz="2400" b="1" dirty="0">
                <a:solidFill>
                  <a:schemeClr val="tx1"/>
                </a:solidFill>
              </a:rPr>
              <a:t>statistics</a:t>
            </a:r>
            <a:r>
              <a:rPr lang="en-US" sz="2400" dirty="0">
                <a:solidFill>
                  <a:schemeClr val="tx1"/>
                </a:solidFill>
              </a:rPr>
              <a:t>). </a:t>
            </a:r>
          </a:p>
          <a:p>
            <a:pPr algn="l"/>
            <a:endParaRPr lang="en-US" sz="2400" b="1" dirty="0">
              <a:solidFill>
                <a:schemeClr val="tx1"/>
              </a:solidFill>
            </a:endParaRPr>
          </a:p>
          <a:p>
            <a:pPr algn="l"/>
            <a:r>
              <a:rPr lang="en-US" sz="2400" b="1" dirty="0">
                <a:solidFill>
                  <a:schemeClr val="tx1"/>
                </a:solidFill>
              </a:rPr>
              <a:t>Applied statistics</a:t>
            </a:r>
            <a:r>
              <a:rPr lang="en-US" sz="2400" dirty="0">
                <a:solidFill>
                  <a:schemeClr val="tx1"/>
                </a:solidFill>
              </a:rPr>
              <a:t>, on the other hand, is a term commonly used to name courses for non-mathematically oriented audience, that teach you how to apply </a:t>
            </a:r>
            <a:r>
              <a:rPr lang="en-US" sz="2400" b="1" dirty="0">
                <a:solidFill>
                  <a:schemeClr val="tx1"/>
                </a:solidFill>
              </a:rPr>
              <a:t>statistical</a:t>
            </a:r>
            <a:r>
              <a:rPr lang="en-US" sz="2400" dirty="0">
                <a:solidFill>
                  <a:schemeClr val="tx1"/>
                </a:solidFill>
              </a:rPr>
              <a:t> tools for the purpose of data analysis.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of statistical data</a:t>
            </a:r>
          </a:p>
        </p:txBody>
      </p:sp>
      <p:sp>
        <p:nvSpPr>
          <p:cNvPr id="3" name="Content Placeholder 2"/>
          <p:cNvSpPr>
            <a:spLocks noGrp="1"/>
          </p:cNvSpPr>
          <p:nvPr>
            <p:ph idx="1"/>
          </p:nvPr>
        </p:nvSpPr>
        <p:spPr/>
        <p:txBody>
          <a:bodyPr/>
          <a:lstStyle/>
          <a:p>
            <a:r>
              <a:rPr lang="en-US" dirty="0"/>
              <a:t>Tabular Presentation</a:t>
            </a:r>
          </a:p>
          <a:p>
            <a:r>
              <a:rPr lang="en-US" dirty="0"/>
              <a:t>Frequency</a:t>
            </a:r>
          </a:p>
          <a:p>
            <a:r>
              <a:rPr lang="en-US" dirty="0"/>
              <a:t>Relative frequency of X</a:t>
            </a:r>
            <a:r>
              <a:rPr lang="en-US" baseline="-25000" dirty="0"/>
              <a:t>1</a:t>
            </a:r>
            <a:r>
              <a:rPr lang="en-US" dirty="0"/>
              <a:t>=actual frequency of X</a:t>
            </a:r>
            <a:r>
              <a:rPr lang="en-US" baseline="-25000" dirty="0"/>
              <a:t>1</a:t>
            </a:r>
            <a:r>
              <a:rPr lang="en-US" dirty="0"/>
              <a:t>*100/sum of all frequencies</a:t>
            </a:r>
          </a:p>
          <a:p>
            <a:r>
              <a:rPr lang="en-US" dirty="0"/>
              <a:t>Cumulative frequency= frequency of present data+ frequency of just previous data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Tabular presentation</a:t>
            </a:r>
          </a:p>
        </p:txBody>
      </p:sp>
      <p:sp>
        <p:nvSpPr>
          <p:cNvPr id="3" name="Content Placeholder 2"/>
          <p:cNvSpPr>
            <a:spLocks noGrp="1"/>
          </p:cNvSpPr>
          <p:nvPr>
            <p:ph idx="1"/>
          </p:nvPr>
        </p:nvSpPr>
        <p:spPr/>
        <p:txBody>
          <a:bodyPr>
            <a:normAutofit fontScale="55000" lnSpcReduction="20000"/>
          </a:bodyPr>
          <a:lstStyle/>
          <a:p>
            <a:r>
              <a:rPr lang="en-US" dirty="0"/>
              <a:t>The </a:t>
            </a:r>
            <a:r>
              <a:rPr lang="en-US" b="1" dirty="0"/>
              <a:t>definition</a:t>
            </a:r>
            <a:r>
              <a:rPr lang="en-US" dirty="0"/>
              <a:t> of </a:t>
            </a:r>
            <a:r>
              <a:rPr lang="en-US" b="1" dirty="0"/>
              <a:t>tabular</a:t>
            </a:r>
            <a:r>
              <a:rPr lang="en-US" dirty="0"/>
              <a:t> is presented in rows and columns. An example of something </a:t>
            </a:r>
            <a:r>
              <a:rPr lang="en-US" b="1" dirty="0"/>
              <a:t>tabular</a:t>
            </a:r>
            <a:r>
              <a:rPr lang="en-US" dirty="0"/>
              <a:t> is data presented in an Excel spreadsheet; a </a:t>
            </a:r>
            <a:r>
              <a:rPr lang="en-US" b="1" dirty="0"/>
              <a:t>tabular presentation</a:t>
            </a:r>
            <a:r>
              <a:rPr lang="en-US" dirty="0"/>
              <a:t> of data.</a:t>
            </a:r>
          </a:p>
          <a:p>
            <a:pPr>
              <a:buNone/>
            </a:pPr>
            <a:r>
              <a:rPr lang="en-US" dirty="0"/>
              <a:t>Characteristics of table</a:t>
            </a:r>
          </a:p>
          <a:p>
            <a:r>
              <a:rPr lang="en-US" dirty="0"/>
              <a:t>1. Table name: </a:t>
            </a:r>
          </a:p>
          <a:p>
            <a:r>
              <a:rPr lang="en-US" dirty="0"/>
              <a:t>2. Title of The Table -A table is a brief explanation of the contents of a table. It explains all those information which are related to data. A good title is short and clear but complete in all respects. </a:t>
            </a:r>
          </a:p>
          <a:p>
            <a:r>
              <a:rPr lang="en-US" dirty="0"/>
              <a:t>3. Caption or Column Heading A word or a phrase which explains the contents of a column table is called caption. Under caption, there may be sub-heads when information contained in the columns is divided in more than one class. </a:t>
            </a:r>
          </a:p>
          <a:p>
            <a:r>
              <a:rPr lang="en-US" dirty="0"/>
              <a:t>4. Stubs or Row Headings -Stubs are title of the rows of a table. These titles indicate information contained in the row of the table. The complete left column is called the stub column. </a:t>
            </a:r>
          </a:p>
          <a:p>
            <a:r>
              <a:rPr lang="en-US" dirty="0"/>
              <a:t>5. Body of The Table - Body of a table means sum total of the items in the table. It indicates the value of the various items in the table. Each item in the body is called ‘cell’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A </a:t>
            </a:r>
            <a:r>
              <a:rPr lang="en-US" b="1" dirty="0"/>
              <a:t>simple table</a:t>
            </a:r>
            <a:r>
              <a:rPr lang="en-US" dirty="0"/>
              <a:t> here means </a:t>
            </a:r>
            <a:r>
              <a:rPr lang="en-US" dirty="0" err="1"/>
              <a:t>means</a:t>
            </a:r>
            <a:r>
              <a:rPr lang="en-US" dirty="0"/>
              <a:t> that there is a maximum of one header row and one header column where a header column specifies the type of information in the column. In addition, there are no merged cells within a </a:t>
            </a:r>
            <a:r>
              <a:rPr lang="en-US" b="1" dirty="0"/>
              <a:t>simple table</a:t>
            </a:r>
            <a:r>
              <a:rPr lang="en-US" dirty="0"/>
              <a:t>. Below are examples of </a:t>
            </a:r>
            <a:r>
              <a:rPr lang="en-US" b="1" dirty="0"/>
              <a:t>simple</a:t>
            </a:r>
            <a:r>
              <a:rPr lang="en-US" dirty="0"/>
              <a:t> and complex </a:t>
            </a:r>
            <a:r>
              <a:rPr lang="en-US" b="1" dirty="0"/>
              <a:t>tables</a:t>
            </a:r>
            <a:r>
              <a:rPr lang="en-US" dirty="0"/>
              <a:t>.</a:t>
            </a:r>
          </a:p>
          <a:p>
            <a:r>
              <a:rPr lang="en-US" b="1" dirty="0"/>
              <a:t>Complex Table</a:t>
            </a:r>
            <a:r>
              <a:rPr lang="en-US" dirty="0"/>
              <a:t>. The </a:t>
            </a:r>
            <a:r>
              <a:rPr lang="en-US" b="1" dirty="0"/>
              <a:t>complex table definition defines</a:t>
            </a:r>
            <a:r>
              <a:rPr lang="en-US" dirty="0"/>
              <a:t> a </a:t>
            </a:r>
            <a:r>
              <a:rPr lang="en-US" b="1" dirty="0"/>
              <a:t>table</a:t>
            </a:r>
            <a:r>
              <a:rPr lang="en-US" dirty="0"/>
              <a:t> of records containing multiple fields stored on the </a:t>
            </a:r>
            <a:r>
              <a:rPr lang="en-US" dirty="0" err="1"/>
              <a:t>Agentry</a:t>
            </a:r>
            <a:r>
              <a:rPr lang="en-US" dirty="0"/>
              <a:t> Client in a structured and searchable format. ... The </a:t>
            </a:r>
            <a:r>
              <a:rPr lang="en-US" b="1" dirty="0"/>
              <a:t>complex table definition</a:t>
            </a:r>
            <a:r>
              <a:rPr lang="en-US" dirty="0"/>
              <a:t> also </a:t>
            </a:r>
            <a:r>
              <a:rPr lang="en-US" b="1" dirty="0"/>
              <a:t>defines</a:t>
            </a:r>
            <a:r>
              <a:rPr lang="en-US" dirty="0"/>
              <a:t> how its data is synchronized. The fields and indexes of a </a:t>
            </a:r>
            <a:r>
              <a:rPr lang="en-US" b="1" dirty="0"/>
              <a:t>complex table define</a:t>
            </a:r>
            <a:r>
              <a:rPr lang="en-US" dirty="0"/>
              <a:t> the structure of the records.</a:t>
            </a:r>
          </a:p>
        </p:txBody>
      </p:sp>
    </p:spTree>
    <p:extLst>
      <p:ext uri="{BB962C8B-B14F-4D97-AF65-F5344CB8AC3E}">
        <p14:creationId xmlns:p14="http://schemas.microsoft.com/office/powerpoint/2010/main" val="2209429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table </a:t>
            </a:r>
          </a:p>
        </p:txBody>
      </p:sp>
      <p:graphicFrame>
        <p:nvGraphicFramePr>
          <p:cNvPr id="4" name="Content Placeholder 3"/>
          <p:cNvGraphicFramePr>
            <a:graphicFrameLocks noGrp="1"/>
          </p:cNvGraphicFramePr>
          <p:nvPr>
            <p:ph idx="1"/>
          </p:nvPr>
        </p:nvGraphicFramePr>
        <p:xfrm>
          <a:off x="381000" y="3048000"/>
          <a:ext cx="6583680" cy="148336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219456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tblGrid>
              <a:tr h="370840">
                <a:tc>
                  <a:txBody>
                    <a:bodyPr/>
                    <a:lstStyle/>
                    <a:p>
                      <a:r>
                        <a:rPr lang="en-US" dirty="0"/>
                        <a:t>SN</a:t>
                      </a:r>
                    </a:p>
                  </a:txBody>
                  <a:tcPr/>
                </a:tc>
                <a:tc>
                  <a:txBody>
                    <a:bodyPr/>
                    <a:lstStyle/>
                    <a:p>
                      <a:r>
                        <a:rPr lang="en-US" dirty="0"/>
                        <a:t>Description</a:t>
                      </a:r>
                    </a:p>
                  </a:txBody>
                  <a:tcPr/>
                </a:tc>
                <a:tc>
                  <a:txBody>
                    <a:bodyPr/>
                    <a:lstStyle/>
                    <a:p>
                      <a:r>
                        <a:rPr lang="en-US" dirty="0"/>
                        <a:t>Food habit</a:t>
                      </a:r>
                    </a:p>
                  </a:txBody>
                  <a:tcPr/>
                </a:tc>
                <a:tc>
                  <a:txBody>
                    <a:bodyPr/>
                    <a:lstStyle/>
                    <a:p>
                      <a:r>
                        <a:rPr lang="en-US" dirty="0"/>
                        <a:t>Remarks</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Ram</a:t>
                      </a:r>
                    </a:p>
                  </a:txBody>
                  <a:tcPr/>
                </a:tc>
                <a:tc>
                  <a:txBody>
                    <a:bodyPr/>
                    <a:lstStyle/>
                    <a:p>
                      <a:r>
                        <a:rPr lang="en-US" dirty="0"/>
                        <a:t>Vegetarian</a:t>
                      </a: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Sam</a:t>
                      </a:r>
                    </a:p>
                  </a:txBody>
                  <a:tcPr/>
                </a:tc>
                <a:tc>
                  <a:txBody>
                    <a:bodyPr/>
                    <a:lstStyle/>
                    <a:p>
                      <a:r>
                        <a:rPr lang="en-US" dirty="0"/>
                        <a:t>Non-</a:t>
                      </a:r>
                      <a:r>
                        <a:rPr lang="en-US" dirty="0" err="1"/>
                        <a:t>veg</a:t>
                      </a:r>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err="1"/>
                        <a:t>Sita</a:t>
                      </a:r>
                      <a:endParaRPr lang="en-US" dirty="0"/>
                    </a:p>
                  </a:txBody>
                  <a:tcPr/>
                </a:tc>
                <a:tc>
                  <a:txBody>
                    <a:bodyPr/>
                    <a:lstStyle/>
                    <a:p>
                      <a:r>
                        <a:rPr lang="en-US" dirty="0"/>
                        <a:t>Preferably bread</a:t>
                      </a:r>
                      <a:r>
                        <a:rPr lang="en-US" baseline="0" dirty="0"/>
                        <a:t> </a:t>
                      </a:r>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838200" y="1828800"/>
            <a:ext cx="4572000" cy="369332"/>
          </a:xfrm>
          <a:prstGeom prst="rect">
            <a:avLst/>
          </a:prstGeom>
          <a:noFill/>
        </p:spPr>
        <p:txBody>
          <a:bodyPr wrap="square" rtlCol="0">
            <a:spAutoFit/>
          </a:bodyPr>
          <a:lstStyle/>
          <a:p>
            <a:r>
              <a:rPr lang="en-US" dirty="0"/>
              <a:t>Food habit</a:t>
            </a:r>
          </a:p>
        </p:txBody>
      </p:sp>
      <p:sp>
        <p:nvSpPr>
          <p:cNvPr id="6" name="Rectangle 5"/>
          <p:cNvSpPr/>
          <p:nvPr/>
        </p:nvSpPr>
        <p:spPr>
          <a:xfrm>
            <a:off x="1295400" y="2514600"/>
            <a:ext cx="3581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 Simple table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8600"/>
            <a:ext cx="8229600" cy="914400"/>
          </a:xfrm>
        </p:spPr>
        <p:txBody>
          <a:bodyPr/>
          <a:lstStyle/>
          <a:p>
            <a:pPr>
              <a:buNone/>
            </a:pPr>
            <a:r>
              <a:rPr lang="en-US" dirty="0"/>
              <a:t>B. Complex table </a:t>
            </a:r>
          </a:p>
        </p:txBody>
      </p:sp>
      <p:graphicFrame>
        <p:nvGraphicFramePr>
          <p:cNvPr id="4" name="Table 3"/>
          <p:cNvGraphicFramePr>
            <a:graphicFrameLocks noGrp="1"/>
          </p:cNvGraphicFramePr>
          <p:nvPr>
            <p:extLst>
              <p:ext uri="{D42A27DB-BD31-4B8C-83A1-F6EECF244321}">
                <p14:modId xmlns:p14="http://schemas.microsoft.com/office/powerpoint/2010/main" val="4270737071"/>
              </p:ext>
            </p:extLst>
          </p:nvPr>
        </p:nvGraphicFramePr>
        <p:xfrm>
          <a:off x="1295400" y="990600"/>
          <a:ext cx="6096000" cy="22250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rowSpan="2">
                  <a:txBody>
                    <a:bodyPr/>
                    <a:lstStyle/>
                    <a:p>
                      <a:r>
                        <a:rPr lang="en-US" dirty="0"/>
                        <a:t>Village</a:t>
                      </a:r>
                    </a:p>
                  </a:txBody>
                  <a:tcPr/>
                </a:tc>
                <a:tc gridSpan="2">
                  <a:txBody>
                    <a:bodyPr/>
                    <a:lstStyle/>
                    <a:p>
                      <a:r>
                        <a:rPr lang="en-US" dirty="0"/>
                        <a:t>Ward2</a:t>
                      </a:r>
                    </a:p>
                  </a:txBody>
                  <a:tcPr/>
                </a:tc>
                <a:tc hMerge="1">
                  <a:txBody>
                    <a:bodyPr/>
                    <a:lstStyle/>
                    <a:p>
                      <a:endParaRPr lang="en-US" dirty="0"/>
                    </a:p>
                  </a:txBody>
                  <a:tcPr/>
                </a:tc>
                <a:tc gridSpan="2">
                  <a:txBody>
                    <a:bodyPr/>
                    <a:lstStyle/>
                    <a:p>
                      <a:r>
                        <a:rPr lang="en-US" dirty="0"/>
                        <a:t>Ward3</a:t>
                      </a:r>
                    </a:p>
                  </a:txBody>
                  <a:tcPr/>
                </a:tc>
                <a:tc hMerge="1">
                  <a:txBody>
                    <a:bodyPr/>
                    <a:lstStyle/>
                    <a:p>
                      <a:endParaRPr lang="en-US" dirty="0"/>
                    </a:p>
                  </a:txBody>
                  <a:tcPr/>
                </a:tc>
                <a:extLst>
                  <a:ext uri="{0D108BD9-81ED-4DB2-BD59-A6C34878D82A}">
                    <a16:rowId xmlns:a16="http://schemas.microsoft.com/office/drawing/2014/main" val="10000"/>
                  </a:ext>
                </a:extLst>
              </a:tr>
              <a:tr h="370840">
                <a:tc vMerge="1">
                  <a:txBody>
                    <a:bodyPr/>
                    <a:lstStyle/>
                    <a:p>
                      <a:endParaRPr lang="en-US" dirty="0"/>
                    </a:p>
                  </a:txBody>
                  <a:tcPr/>
                </a:tc>
                <a:tc>
                  <a:txBody>
                    <a:bodyPr/>
                    <a:lstStyle/>
                    <a:p>
                      <a:r>
                        <a:rPr lang="en-US" dirty="0"/>
                        <a:t>Male</a:t>
                      </a:r>
                    </a:p>
                  </a:txBody>
                  <a:tcPr/>
                </a:tc>
                <a:tc>
                  <a:txBody>
                    <a:bodyPr/>
                    <a:lstStyle/>
                    <a:p>
                      <a:r>
                        <a:rPr lang="en-US" dirty="0"/>
                        <a:t>Female</a:t>
                      </a:r>
                    </a:p>
                  </a:txBody>
                  <a:tcPr/>
                </a:tc>
                <a:tc>
                  <a:txBody>
                    <a:bodyPr/>
                    <a:lstStyle/>
                    <a:p>
                      <a:r>
                        <a:rPr lang="en-US" dirty="0"/>
                        <a:t>Male</a:t>
                      </a:r>
                    </a:p>
                  </a:txBody>
                  <a:tcPr/>
                </a:tc>
                <a:tc>
                  <a:txBody>
                    <a:bodyPr/>
                    <a:lstStyle/>
                    <a:p>
                      <a:r>
                        <a:rPr lang="en-US" dirty="0"/>
                        <a:t>Female</a:t>
                      </a:r>
                    </a:p>
                  </a:txBody>
                  <a:tcPr/>
                </a:tc>
                <a:extLst>
                  <a:ext uri="{0D108BD9-81ED-4DB2-BD59-A6C34878D82A}">
                    <a16:rowId xmlns:a16="http://schemas.microsoft.com/office/drawing/2014/main" val="10001"/>
                  </a:ext>
                </a:extLst>
              </a:tr>
              <a:tr h="370840">
                <a:tc>
                  <a:txBody>
                    <a:bodyPr/>
                    <a:lstStyle/>
                    <a:p>
                      <a:r>
                        <a:rPr lang="en-US" dirty="0"/>
                        <a:t>A</a:t>
                      </a:r>
                    </a:p>
                  </a:txBody>
                  <a:tcPr/>
                </a:tc>
                <a:tc>
                  <a:txBody>
                    <a:bodyPr/>
                    <a:lstStyle/>
                    <a:p>
                      <a:r>
                        <a:rPr lang="en-US" dirty="0"/>
                        <a:t>45</a:t>
                      </a:r>
                    </a:p>
                  </a:txBody>
                  <a:tcPr/>
                </a:tc>
                <a:tc>
                  <a:txBody>
                    <a:bodyPr/>
                    <a:lstStyle/>
                    <a:p>
                      <a:r>
                        <a:rPr lang="en-US" dirty="0"/>
                        <a:t>55</a:t>
                      </a:r>
                    </a:p>
                  </a:txBody>
                  <a:tcPr/>
                </a:tc>
                <a:tc>
                  <a:txBody>
                    <a:bodyPr/>
                    <a:lstStyle/>
                    <a:p>
                      <a:r>
                        <a:rPr lang="en-US" dirty="0"/>
                        <a:t>65</a:t>
                      </a:r>
                    </a:p>
                  </a:txBody>
                  <a:tcPr/>
                </a:tc>
                <a:tc>
                  <a:txBody>
                    <a:bodyPr/>
                    <a:lstStyle/>
                    <a:p>
                      <a:r>
                        <a:rPr lang="en-US" dirty="0"/>
                        <a:t>76</a:t>
                      </a:r>
                    </a:p>
                  </a:txBody>
                  <a:tcPr/>
                </a:tc>
                <a:extLst>
                  <a:ext uri="{0D108BD9-81ED-4DB2-BD59-A6C34878D82A}">
                    <a16:rowId xmlns:a16="http://schemas.microsoft.com/office/drawing/2014/main" val="10002"/>
                  </a:ext>
                </a:extLst>
              </a:tr>
              <a:tr h="370840">
                <a:tc>
                  <a:txBody>
                    <a:bodyPr/>
                    <a:lstStyle/>
                    <a:p>
                      <a:r>
                        <a:rPr lang="en-US" dirty="0"/>
                        <a:t>V</a:t>
                      </a:r>
                    </a:p>
                  </a:txBody>
                  <a:tcPr/>
                </a:tc>
                <a:tc>
                  <a:txBody>
                    <a:bodyPr/>
                    <a:lstStyle/>
                    <a:p>
                      <a:r>
                        <a:rPr lang="en-US" dirty="0"/>
                        <a:t>95</a:t>
                      </a:r>
                    </a:p>
                  </a:txBody>
                  <a:tcPr/>
                </a:tc>
                <a:tc>
                  <a:txBody>
                    <a:bodyPr/>
                    <a:lstStyle/>
                    <a:p>
                      <a:r>
                        <a:rPr lang="en-US" dirty="0"/>
                        <a:t>93</a:t>
                      </a:r>
                    </a:p>
                  </a:txBody>
                  <a:tcPr/>
                </a:tc>
                <a:tc>
                  <a:txBody>
                    <a:bodyPr/>
                    <a:lstStyle/>
                    <a:p>
                      <a:r>
                        <a:rPr lang="en-US" dirty="0"/>
                        <a:t>85</a:t>
                      </a:r>
                    </a:p>
                  </a:txBody>
                  <a:tcPr/>
                </a:tc>
                <a:tc>
                  <a:txBody>
                    <a:bodyPr/>
                    <a:lstStyle/>
                    <a:p>
                      <a:r>
                        <a:rPr lang="en-US" dirty="0"/>
                        <a:t>93</a:t>
                      </a:r>
                    </a:p>
                  </a:txBody>
                  <a:tcPr/>
                </a:tc>
                <a:extLst>
                  <a:ext uri="{0D108BD9-81ED-4DB2-BD59-A6C34878D82A}">
                    <a16:rowId xmlns:a16="http://schemas.microsoft.com/office/drawing/2014/main" val="10003"/>
                  </a:ext>
                </a:extLst>
              </a:tr>
              <a:tr h="370840">
                <a:tc>
                  <a:txBody>
                    <a:bodyPr/>
                    <a:lstStyle/>
                    <a:p>
                      <a:r>
                        <a:rPr lang="en-US" dirty="0"/>
                        <a:t>S</a:t>
                      </a:r>
                    </a:p>
                  </a:txBody>
                  <a:tcPr/>
                </a:tc>
                <a:tc>
                  <a:txBody>
                    <a:bodyPr/>
                    <a:lstStyle/>
                    <a:p>
                      <a:r>
                        <a:rPr lang="en-US" dirty="0"/>
                        <a:t>86</a:t>
                      </a:r>
                    </a:p>
                  </a:txBody>
                  <a:tcPr/>
                </a:tc>
                <a:tc>
                  <a:txBody>
                    <a:bodyPr/>
                    <a:lstStyle/>
                    <a:p>
                      <a:r>
                        <a:rPr lang="en-US" dirty="0"/>
                        <a:t>67</a:t>
                      </a:r>
                    </a:p>
                  </a:txBody>
                  <a:tcPr/>
                </a:tc>
                <a:tc>
                  <a:txBody>
                    <a:bodyPr/>
                    <a:lstStyle/>
                    <a:p>
                      <a:r>
                        <a:rPr lang="en-US" dirty="0"/>
                        <a:t>67</a:t>
                      </a:r>
                    </a:p>
                  </a:txBody>
                  <a:tcPr/>
                </a:tc>
                <a:tc>
                  <a:txBody>
                    <a:bodyPr/>
                    <a:lstStyle/>
                    <a:p>
                      <a:r>
                        <a:rPr lang="en-US" dirty="0"/>
                        <a:t>65</a:t>
                      </a:r>
                    </a:p>
                  </a:txBody>
                  <a:tcPr/>
                </a:tc>
                <a:extLst>
                  <a:ext uri="{0D108BD9-81ED-4DB2-BD59-A6C34878D82A}">
                    <a16:rowId xmlns:a16="http://schemas.microsoft.com/office/drawing/2014/main" val="10004"/>
                  </a:ext>
                </a:extLst>
              </a:tr>
              <a:tr h="370840">
                <a:tc>
                  <a:txBody>
                    <a:bodyPr/>
                    <a:lstStyle/>
                    <a:p>
                      <a:r>
                        <a:rPr lang="en-US" dirty="0"/>
                        <a:t>T</a:t>
                      </a:r>
                    </a:p>
                  </a:txBody>
                  <a:tcPr/>
                </a:tc>
                <a:tc>
                  <a:txBody>
                    <a:bodyPr/>
                    <a:lstStyle/>
                    <a:p>
                      <a:r>
                        <a:rPr lang="en-US" dirty="0"/>
                        <a:t>56</a:t>
                      </a:r>
                    </a:p>
                  </a:txBody>
                  <a:tcPr/>
                </a:tc>
                <a:tc>
                  <a:txBody>
                    <a:bodyPr/>
                    <a:lstStyle/>
                    <a:p>
                      <a:r>
                        <a:rPr lang="en-US" dirty="0"/>
                        <a:t>76</a:t>
                      </a:r>
                    </a:p>
                  </a:txBody>
                  <a:tcPr/>
                </a:tc>
                <a:tc>
                  <a:txBody>
                    <a:bodyPr/>
                    <a:lstStyle/>
                    <a:p>
                      <a:r>
                        <a:rPr lang="en-US" dirty="0"/>
                        <a:t>34</a:t>
                      </a:r>
                    </a:p>
                  </a:txBody>
                  <a:tcPr/>
                </a:tc>
                <a:tc>
                  <a:txBody>
                    <a:bodyPr/>
                    <a:lstStyle/>
                    <a:p>
                      <a:r>
                        <a:rPr lang="en-US" dirty="0"/>
                        <a:t>56</a:t>
                      </a:r>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16416229"/>
              </p:ext>
            </p:extLst>
          </p:nvPr>
        </p:nvGraphicFramePr>
        <p:xfrm>
          <a:off x="1371600" y="3352800"/>
          <a:ext cx="6184901" cy="3248025"/>
        </p:xfrm>
        <a:graphic>
          <a:graphicData uri="http://schemas.openxmlformats.org/drawingml/2006/table">
            <a:tbl>
              <a:tblPr firstRow="1" bandRow="1">
                <a:tableStyleId>{5C22544A-7EE6-4342-B048-85BDC9FD1C3A}</a:tableStyleId>
              </a:tblPr>
              <a:tblGrid>
                <a:gridCol w="705167">
                  <a:extLst>
                    <a:ext uri="{9D8B030D-6E8A-4147-A177-3AD203B41FA5}">
                      <a16:colId xmlns:a16="http://schemas.microsoft.com/office/drawing/2014/main" val="20000"/>
                    </a:ext>
                  </a:extLst>
                </a:gridCol>
                <a:gridCol w="1351569">
                  <a:extLst>
                    <a:ext uri="{9D8B030D-6E8A-4147-A177-3AD203B41FA5}">
                      <a16:colId xmlns:a16="http://schemas.microsoft.com/office/drawing/2014/main" val="20001"/>
                    </a:ext>
                  </a:extLst>
                </a:gridCol>
                <a:gridCol w="1351569">
                  <a:extLst>
                    <a:ext uri="{9D8B030D-6E8A-4147-A177-3AD203B41FA5}">
                      <a16:colId xmlns:a16="http://schemas.microsoft.com/office/drawing/2014/main" val="20002"/>
                    </a:ext>
                  </a:extLst>
                </a:gridCol>
                <a:gridCol w="925532">
                  <a:extLst>
                    <a:ext uri="{9D8B030D-6E8A-4147-A177-3AD203B41FA5}">
                      <a16:colId xmlns:a16="http://schemas.microsoft.com/office/drawing/2014/main" val="20003"/>
                    </a:ext>
                  </a:extLst>
                </a:gridCol>
                <a:gridCol w="925532">
                  <a:extLst>
                    <a:ext uri="{9D8B030D-6E8A-4147-A177-3AD203B41FA5}">
                      <a16:colId xmlns:a16="http://schemas.microsoft.com/office/drawing/2014/main" val="20004"/>
                    </a:ext>
                  </a:extLst>
                </a:gridCol>
                <a:gridCol w="925532">
                  <a:extLst>
                    <a:ext uri="{9D8B030D-6E8A-4147-A177-3AD203B41FA5}">
                      <a16:colId xmlns:a16="http://schemas.microsoft.com/office/drawing/2014/main" val="20005"/>
                    </a:ext>
                  </a:extLst>
                </a:gridCol>
              </a:tblGrid>
              <a:tr h="295275">
                <a:tc rowSpan="2">
                  <a:txBody>
                    <a:bodyPr/>
                    <a:lstStyle/>
                    <a:p>
                      <a:pPr algn="l" rtl="0" fontAlgn="ctr"/>
                      <a:r>
                        <a:rPr lang="en-US" sz="1800" u="none" strike="noStrike" dirty="0">
                          <a:effectLst/>
                        </a:rPr>
                        <a:t>Village</a:t>
                      </a:r>
                      <a:endParaRPr lang="en-US" sz="1800" b="1" i="0" u="none" strike="noStrike" dirty="0">
                        <a:solidFill>
                          <a:srgbClr val="FFFFFF"/>
                        </a:solidFill>
                        <a:effectLst/>
                        <a:latin typeface="Calibri"/>
                      </a:endParaRPr>
                    </a:p>
                  </a:txBody>
                  <a:tcPr marL="9525" marR="9525" marT="9525" marB="0" anchor="ctr"/>
                </a:tc>
                <a:tc>
                  <a:txBody>
                    <a:bodyPr/>
                    <a:lstStyle/>
                    <a:p>
                      <a:pPr algn="l" fontAlgn="b"/>
                      <a:r>
                        <a:rPr lang="en-US" sz="1800" u="none" strike="noStrike" kern="1200" dirty="0">
                          <a:solidFill>
                            <a:schemeClr val="bg1"/>
                          </a:solidFill>
                          <a:effectLst/>
                          <a:latin typeface="+mn-lt"/>
                          <a:ea typeface="+mn-ea"/>
                          <a:cs typeface="+mn-cs"/>
                        </a:rPr>
                        <a:t>Group </a:t>
                      </a:r>
                    </a:p>
                  </a:txBody>
                  <a:tcPr marL="9525" marR="9525" marT="9525" marB="0" anchor="b"/>
                </a:tc>
                <a:tc gridSpan="2">
                  <a:txBody>
                    <a:bodyPr/>
                    <a:lstStyle/>
                    <a:p>
                      <a:pPr algn="l" rtl="0" fontAlgn="ctr"/>
                      <a:r>
                        <a:rPr lang="en-US" sz="1800" u="none" strike="noStrike" dirty="0" err="1">
                          <a:solidFill>
                            <a:schemeClr val="bg1"/>
                          </a:solidFill>
                          <a:effectLst/>
                        </a:rPr>
                        <a:t>Ward2</a:t>
                      </a:r>
                      <a:endParaRPr lang="en-US" sz="1800" b="1" i="0" u="none" strike="noStrike" dirty="0">
                        <a:solidFill>
                          <a:schemeClr val="bg1"/>
                        </a:solidFill>
                        <a:effectLst/>
                        <a:latin typeface="Calibri"/>
                      </a:endParaRPr>
                    </a:p>
                  </a:txBody>
                  <a:tcPr marL="9525" marR="9525" marT="9525" marB="0" anchor="ctr"/>
                </a:tc>
                <a:tc hMerge="1">
                  <a:txBody>
                    <a:bodyPr/>
                    <a:lstStyle/>
                    <a:p>
                      <a:endParaRPr lang="en-US"/>
                    </a:p>
                  </a:txBody>
                  <a:tcPr/>
                </a:tc>
                <a:tc gridSpan="2">
                  <a:txBody>
                    <a:bodyPr/>
                    <a:lstStyle/>
                    <a:p>
                      <a:pPr algn="l" rtl="0" fontAlgn="ctr"/>
                      <a:r>
                        <a:rPr lang="en-US" sz="1800" u="none" strike="noStrike">
                          <a:effectLst/>
                        </a:rPr>
                        <a:t>Ward3</a:t>
                      </a:r>
                      <a:endParaRPr lang="en-US" sz="1800" b="1" i="0" u="none" strike="noStrike">
                        <a:solidFill>
                          <a:srgbClr val="FFFFFF"/>
                        </a:solidFill>
                        <a:effectLst/>
                        <a:latin typeface="Calibri"/>
                      </a:endParaRPr>
                    </a:p>
                  </a:txBody>
                  <a:tcPr marL="9525" marR="9525" marT="9525" marB="0" anchor="ctr"/>
                </a:tc>
                <a:tc hMerge="1">
                  <a:txBody>
                    <a:bodyPr/>
                    <a:lstStyle/>
                    <a:p>
                      <a:endParaRPr lang="en-US"/>
                    </a:p>
                  </a:txBody>
                  <a:tcPr/>
                </a:tc>
                <a:extLst>
                  <a:ext uri="{0D108BD9-81ED-4DB2-BD59-A6C34878D82A}">
                    <a16:rowId xmlns:a16="http://schemas.microsoft.com/office/drawing/2014/main" val="10000"/>
                  </a:ext>
                </a:extLst>
              </a:tr>
              <a:tr h="590550">
                <a:tc vMerge="1">
                  <a:txBody>
                    <a:bodyPr/>
                    <a:lstStyle/>
                    <a:p>
                      <a:endParaRPr lang="en-US"/>
                    </a:p>
                  </a:txBody>
                  <a:tcPr/>
                </a:tc>
                <a:tc>
                  <a:txBody>
                    <a:bodyPr/>
                    <a:lstStyle/>
                    <a:p>
                      <a:pPr algn="l" fontAlgn="b"/>
                      <a:r>
                        <a:rPr lang="en-US" sz="1800" u="none" strike="noStrike" kern="1200" dirty="0">
                          <a:solidFill>
                            <a:schemeClr val="dk1"/>
                          </a:solidFill>
                          <a:effectLst/>
                          <a:latin typeface="+mn-lt"/>
                          <a:ea typeface="+mn-ea"/>
                          <a:cs typeface="+mn-cs"/>
                        </a:rPr>
                        <a:t> </a:t>
                      </a:r>
                    </a:p>
                  </a:txBody>
                  <a:tcPr marL="9525" marR="9525" marT="9525" marB="0" anchor="b"/>
                </a:tc>
                <a:tc>
                  <a:txBody>
                    <a:bodyPr/>
                    <a:lstStyle/>
                    <a:p>
                      <a:pPr algn="l" rtl="0" fontAlgn="ctr"/>
                      <a:r>
                        <a:rPr lang="en-US" sz="1800" u="none" strike="noStrike">
                          <a:effectLst/>
                        </a:rPr>
                        <a:t>Male</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Female</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Male</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Female</a:t>
                      </a:r>
                      <a:endParaRPr lang="en-US" sz="18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295275">
                <a:tc>
                  <a:txBody>
                    <a:bodyPr/>
                    <a:lstStyle/>
                    <a:p>
                      <a:pPr algn="l" rtl="0" fontAlgn="ctr"/>
                      <a:r>
                        <a:rPr lang="en-US" sz="1800" u="none" strike="noStrike">
                          <a:effectLst/>
                        </a:rPr>
                        <a:t>A</a:t>
                      </a:r>
                      <a:endParaRPr lang="en-US" sz="1800" b="0" i="0" u="none" strike="noStrike">
                        <a:solidFill>
                          <a:srgbClr val="000000"/>
                        </a:solidFill>
                        <a:effectLst/>
                        <a:latin typeface="Calibri"/>
                      </a:endParaRPr>
                    </a:p>
                  </a:txBody>
                  <a:tcPr marL="9525" marR="9525" marT="9525" marB="0" anchor="ctr"/>
                </a:tc>
                <a:tc>
                  <a:txBody>
                    <a:bodyPr/>
                    <a:lstStyle/>
                    <a:p>
                      <a:pPr marL="0" algn="l" defTabSz="914400" rtl="0" eaLnBrk="1" fontAlgn="b" latinLnBrk="0" hangingPunct="1"/>
                      <a:r>
                        <a:rPr lang="en-US" sz="1800" u="none" strike="noStrike" kern="1200" dirty="0">
                          <a:solidFill>
                            <a:schemeClr val="dk1"/>
                          </a:solidFill>
                          <a:effectLst/>
                          <a:latin typeface="+mn-lt"/>
                          <a:ea typeface="+mn-ea"/>
                          <a:cs typeface="+mn-cs"/>
                        </a:rPr>
                        <a:t>Kids</a:t>
                      </a:r>
                    </a:p>
                  </a:txBody>
                  <a:tcPr marL="9525" marR="9525" marT="9525" marB="0" anchor="ctr"/>
                </a:tc>
                <a:tc>
                  <a:txBody>
                    <a:bodyPr/>
                    <a:lstStyle/>
                    <a:p>
                      <a:pPr algn="l" rtl="0" fontAlgn="ctr"/>
                      <a:r>
                        <a:rPr lang="en-US" sz="1800" u="none" strike="noStrike">
                          <a:effectLst/>
                        </a:rPr>
                        <a:t>23</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22</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22</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19</a:t>
                      </a:r>
                      <a:endParaRPr lang="en-US" sz="18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r h="295275">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marL="0" algn="l" defTabSz="914400" rtl="0" eaLnBrk="1" fontAlgn="b" latinLnBrk="0" hangingPunct="1"/>
                      <a:r>
                        <a:rPr lang="en-US" sz="1800" u="none" strike="noStrike" kern="1200" dirty="0">
                          <a:solidFill>
                            <a:schemeClr val="dk1"/>
                          </a:solidFill>
                          <a:effectLst/>
                          <a:latin typeface="+mn-lt"/>
                          <a:ea typeface="+mn-ea"/>
                          <a:cs typeface="+mn-cs"/>
                        </a:rPr>
                        <a:t>Adult</a:t>
                      </a:r>
                    </a:p>
                  </a:txBody>
                  <a:tcPr marL="9525" marR="9525" marT="9525" marB="0" anchor="b"/>
                </a:tc>
                <a:tc>
                  <a:txBody>
                    <a:bodyPr/>
                    <a:lstStyle/>
                    <a:p>
                      <a:pPr algn="l" rtl="0" fontAlgn="ctr"/>
                      <a:r>
                        <a:rPr lang="en-US" sz="1800" u="none" strike="noStrike">
                          <a:effectLst/>
                        </a:rPr>
                        <a:t>45</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55</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65</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76</a:t>
                      </a:r>
                      <a:endParaRPr lang="en-US" sz="18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val="10003"/>
                  </a:ext>
                </a:extLst>
              </a:tr>
              <a:tr h="295275">
                <a:tc>
                  <a:txBody>
                    <a:bodyPr/>
                    <a:lstStyle/>
                    <a:p>
                      <a:pPr algn="l" rtl="0" fontAlgn="ctr"/>
                      <a:r>
                        <a:rPr lang="en-US" sz="1800" u="none" strike="noStrike">
                          <a:effectLst/>
                        </a:rPr>
                        <a:t>V</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Kids</a:t>
                      </a:r>
                      <a:endParaRPr lang="en-US" sz="1800" b="1" i="0" u="none" strike="noStrike">
                        <a:solidFill>
                          <a:srgbClr val="FFFFFF"/>
                        </a:solidFill>
                        <a:effectLst/>
                        <a:latin typeface="Calibri"/>
                      </a:endParaRPr>
                    </a:p>
                  </a:txBody>
                  <a:tcPr marL="9525" marR="9525" marT="9525" marB="0" anchor="ctr"/>
                </a:tc>
                <a:tc>
                  <a:txBody>
                    <a:bodyPr/>
                    <a:lstStyle/>
                    <a:p>
                      <a:pPr algn="l" rtl="0" fontAlgn="ctr"/>
                      <a:r>
                        <a:rPr lang="en-US" sz="1800" u="none" strike="noStrike">
                          <a:effectLst/>
                        </a:rPr>
                        <a:t>95</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93</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85</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93</a:t>
                      </a:r>
                      <a:endParaRPr lang="en-US" sz="18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val="10004"/>
                  </a:ext>
                </a:extLst>
              </a:tr>
              <a:tr h="295275">
                <a:tc>
                  <a:txBody>
                    <a:bodyPr/>
                    <a:lstStyle/>
                    <a:p>
                      <a:pPr algn="l" rtl="0" fontAlgn="ctr"/>
                      <a:r>
                        <a:rPr lang="en-US" sz="1800" u="none" strike="noStrike">
                          <a:effectLst/>
                        </a:rPr>
                        <a:t> </a:t>
                      </a:r>
                      <a:endParaRPr lang="en-US" sz="1800" b="0" i="0" u="none" strike="noStrike">
                        <a:solidFill>
                          <a:srgbClr val="000000"/>
                        </a:solidFill>
                        <a:effectLst/>
                        <a:latin typeface="Calibri"/>
                      </a:endParaRPr>
                    </a:p>
                  </a:txBody>
                  <a:tcPr marL="9525" marR="9525" marT="9525" marB="0" anchor="ctr"/>
                </a:tc>
                <a:tc>
                  <a:txBody>
                    <a:bodyPr/>
                    <a:lstStyle/>
                    <a:p>
                      <a:pPr algn="l" fontAlgn="b"/>
                      <a:r>
                        <a:rPr lang="en-US" sz="1800" u="none" strike="noStrike" kern="1200" dirty="0">
                          <a:solidFill>
                            <a:schemeClr val="dk1"/>
                          </a:solidFill>
                          <a:effectLst/>
                          <a:latin typeface="+mn-lt"/>
                          <a:ea typeface="+mn-ea"/>
                          <a:cs typeface="+mn-cs"/>
                        </a:rPr>
                        <a:t>Adult</a:t>
                      </a:r>
                    </a:p>
                  </a:txBody>
                  <a:tcPr marL="9525" marR="9525" marT="9525" marB="0" anchor="b"/>
                </a:tc>
                <a:tc>
                  <a:txBody>
                    <a:bodyPr/>
                    <a:lstStyle/>
                    <a:p>
                      <a:pPr algn="l" rtl="0" fontAlgn="ctr"/>
                      <a:r>
                        <a:rPr lang="en-US" sz="1800" u="none" strike="noStrike">
                          <a:effectLst/>
                        </a:rPr>
                        <a:t>76</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78</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74</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71</a:t>
                      </a:r>
                      <a:endParaRPr lang="en-US" sz="18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val="10005"/>
                  </a:ext>
                </a:extLst>
              </a:tr>
              <a:tr h="295275">
                <a:tc>
                  <a:txBody>
                    <a:bodyPr/>
                    <a:lstStyle/>
                    <a:p>
                      <a:pPr algn="l" rtl="0" fontAlgn="ctr"/>
                      <a:r>
                        <a:rPr lang="en-US" sz="1800" u="none" strike="noStrike">
                          <a:effectLst/>
                        </a:rPr>
                        <a:t>S</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kern="1200" dirty="0">
                          <a:solidFill>
                            <a:schemeClr val="dk1"/>
                          </a:solidFill>
                          <a:effectLst/>
                          <a:latin typeface="+mn-lt"/>
                          <a:ea typeface="+mn-ea"/>
                          <a:cs typeface="+mn-cs"/>
                        </a:rPr>
                        <a:t>Kids</a:t>
                      </a:r>
                    </a:p>
                  </a:txBody>
                  <a:tcPr marL="9525" marR="9525" marT="9525" marB="0" anchor="ctr"/>
                </a:tc>
                <a:tc>
                  <a:txBody>
                    <a:bodyPr/>
                    <a:lstStyle/>
                    <a:p>
                      <a:pPr algn="l" rtl="0" fontAlgn="ctr"/>
                      <a:r>
                        <a:rPr lang="en-US" sz="1800" u="none" strike="noStrike">
                          <a:effectLst/>
                        </a:rPr>
                        <a:t>86</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67</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67</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65</a:t>
                      </a:r>
                      <a:endParaRPr lang="en-US" sz="18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val="10006"/>
                  </a:ext>
                </a:extLst>
              </a:tr>
              <a:tr h="295275">
                <a:tc>
                  <a:txBody>
                    <a:bodyPr/>
                    <a:lstStyle/>
                    <a:p>
                      <a:pPr algn="l" rtl="0" fontAlgn="ctr"/>
                      <a:r>
                        <a:rPr lang="en-US" sz="1800" u="none" strike="noStrike">
                          <a:effectLst/>
                        </a:rPr>
                        <a:t> </a:t>
                      </a:r>
                      <a:endParaRPr lang="en-US" sz="1800" b="0" i="0" u="none" strike="noStrike">
                        <a:solidFill>
                          <a:srgbClr val="000000"/>
                        </a:solidFill>
                        <a:effectLst/>
                        <a:latin typeface="Calibri"/>
                      </a:endParaRPr>
                    </a:p>
                  </a:txBody>
                  <a:tcPr marL="9525" marR="9525" marT="9525" marB="0" anchor="ctr"/>
                </a:tc>
                <a:tc>
                  <a:txBody>
                    <a:bodyPr/>
                    <a:lstStyle/>
                    <a:p>
                      <a:pPr algn="l" fontAlgn="b"/>
                      <a:r>
                        <a:rPr lang="en-US" sz="1800" u="none" strike="noStrike" kern="1200" dirty="0">
                          <a:solidFill>
                            <a:schemeClr val="dk1"/>
                          </a:solidFill>
                          <a:effectLst/>
                          <a:latin typeface="+mn-lt"/>
                          <a:ea typeface="+mn-ea"/>
                          <a:cs typeface="+mn-cs"/>
                        </a:rPr>
                        <a:t>Adult</a:t>
                      </a:r>
                    </a:p>
                  </a:txBody>
                  <a:tcPr marL="9525" marR="9525" marT="9525" marB="0" anchor="b"/>
                </a:tc>
                <a:tc>
                  <a:txBody>
                    <a:bodyPr/>
                    <a:lstStyle/>
                    <a:p>
                      <a:pPr algn="l" rtl="0" fontAlgn="ctr"/>
                      <a:r>
                        <a:rPr lang="en-US" sz="1800" u="none" strike="noStrike">
                          <a:effectLst/>
                        </a:rPr>
                        <a:t>84</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81</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81</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84</a:t>
                      </a:r>
                      <a:endParaRPr lang="en-US" sz="18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val="10007"/>
                  </a:ext>
                </a:extLst>
              </a:tr>
              <a:tr h="295275">
                <a:tc>
                  <a:txBody>
                    <a:bodyPr/>
                    <a:lstStyle/>
                    <a:p>
                      <a:pPr algn="l" rtl="0" fontAlgn="ctr"/>
                      <a:r>
                        <a:rPr lang="en-US" sz="1800" u="none" strike="noStrike">
                          <a:effectLst/>
                        </a:rPr>
                        <a:t>T</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kern="1200" dirty="0">
                          <a:solidFill>
                            <a:schemeClr val="dk1"/>
                          </a:solidFill>
                          <a:effectLst/>
                          <a:latin typeface="+mn-lt"/>
                          <a:ea typeface="+mn-ea"/>
                          <a:cs typeface="+mn-cs"/>
                        </a:rPr>
                        <a:t>Kids</a:t>
                      </a:r>
                    </a:p>
                  </a:txBody>
                  <a:tcPr marL="9525" marR="9525" marT="9525" marB="0" anchor="ctr"/>
                </a:tc>
                <a:tc>
                  <a:txBody>
                    <a:bodyPr/>
                    <a:lstStyle/>
                    <a:p>
                      <a:pPr algn="l" rtl="0" fontAlgn="ctr"/>
                      <a:r>
                        <a:rPr lang="en-US" sz="1800" u="none" strike="noStrike">
                          <a:effectLst/>
                        </a:rPr>
                        <a:t>56</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76</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34</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56</a:t>
                      </a:r>
                      <a:endParaRPr lang="en-US" sz="18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val="10008"/>
                  </a:ext>
                </a:extLst>
              </a:tr>
              <a:tr h="295275">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800" u="none" strike="noStrike" kern="1200" dirty="0">
                          <a:solidFill>
                            <a:schemeClr val="dk1"/>
                          </a:solidFill>
                          <a:effectLst/>
                          <a:latin typeface="+mn-lt"/>
                          <a:ea typeface="+mn-ea"/>
                          <a:cs typeface="+mn-cs"/>
                        </a:rPr>
                        <a:t>Adult</a:t>
                      </a:r>
                    </a:p>
                  </a:txBody>
                  <a:tcPr marL="9525" marR="9525" marT="9525" marB="0" anchor="b"/>
                </a:tc>
                <a:tc>
                  <a:txBody>
                    <a:bodyPr/>
                    <a:lstStyle/>
                    <a:p>
                      <a:pPr algn="l" rtl="0" fontAlgn="ctr"/>
                      <a:r>
                        <a:rPr lang="en-US" sz="1800" u="none" strike="noStrike">
                          <a:effectLst/>
                        </a:rPr>
                        <a:t>55</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72</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38</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dirty="0">
                          <a:effectLst/>
                        </a:rPr>
                        <a:t>55</a:t>
                      </a:r>
                      <a:endParaRPr lang="en-US" sz="18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Graphing frequency distribution </a:t>
            </a:r>
          </a:p>
        </p:txBody>
      </p:sp>
      <p:sp>
        <p:nvSpPr>
          <p:cNvPr id="3" name="Content Placeholder 2"/>
          <p:cNvSpPr>
            <a:spLocks noGrp="1"/>
          </p:cNvSpPr>
          <p:nvPr>
            <p:ph idx="1"/>
          </p:nvPr>
        </p:nvSpPr>
        <p:spPr/>
        <p:txBody>
          <a:bodyPr/>
          <a:lstStyle/>
          <a:p>
            <a:r>
              <a:rPr lang="en-US" dirty="0"/>
              <a:t>Histogram</a:t>
            </a:r>
          </a:p>
          <a:p>
            <a:r>
              <a:rPr lang="en-US" dirty="0"/>
              <a:t>Frequency polygon</a:t>
            </a:r>
          </a:p>
          <a:p>
            <a:r>
              <a:rPr lang="en-US" dirty="0" err="1"/>
              <a:t>Ogive</a:t>
            </a:r>
            <a:r>
              <a:rPr lang="en-US" dirty="0"/>
              <a:t> (less than &amp; more than)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Discrete classes</a:t>
            </a:r>
          </a:p>
        </p:txBody>
      </p:sp>
      <p:sp>
        <p:nvSpPr>
          <p:cNvPr id="3" name="Content Placeholder 2"/>
          <p:cNvSpPr>
            <a:spLocks noGrp="1"/>
          </p:cNvSpPr>
          <p:nvPr>
            <p:ph idx="1"/>
          </p:nvPr>
        </p:nvSpPr>
        <p:spPr/>
        <p:txBody>
          <a:bodyPr/>
          <a:lstStyle/>
          <a:p>
            <a:r>
              <a:rPr lang="en-US" b="1" dirty="0"/>
              <a:t>Discrete</a:t>
            </a:r>
            <a:r>
              <a:rPr lang="en-US" dirty="0"/>
              <a:t> data can only take particular values. There may potentially be an infinite number of those values, but each is distinct and there's no grey area in between. </a:t>
            </a:r>
          </a:p>
          <a:p>
            <a:r>
              <a:rPr lang="en-US" b="1" dirty="0"/>
              <a:t>Discrete</a:t>
            </a:r>
            <a:r>
              <a:rPr lang="en-US" dirty="0"/>
              <a:t> data can be numeric (integer or count value)- like numbers of apples -but it can also be categorical -like red or blue, or male or female, or good or bad.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Discrete class</a:t>
            </a:r>
          </a:p>
        </p:txBody>
      </p:sp>
      <p:graphicFrame>
        <p:nvGraphicFramePr>
          <p:cNvPr id="5" name="Table 4"/>
          <p:cNvGraphicFramePr>
            <a:graphicFrameLocks noGrp="1"/>
          </p:cNvGraphicFramePr>
          <p:nvPr/>
        </p:nvGraphicFramePr>
        <p:xfrm>
          <a:off x="1524000" y="2743200"/>
          <a:ext cx="6096000" cy="2364054"/>
        </p:xfrm>
        <a:graphic>
          <a:graphicData uri="http://schemas.openxmlformats.org/drawingml/2006/table">
            <a:tbl>
              <a:tblPr/>
              <a:tblGrid>
                <a:gridCol w="2363755">
                  <a:extLst>
                    <a:ext uri="{9D8B030D-6E8A-4147-A177-3AD203B41FA5}">
                      <a16:colId xmlns:a16="http://schemas.microsoft.com/office/drawing/2014/main" val="20000"/>
                    </a:ext>
                  </a:extLst>
                </a:gridCol>
                <a:gridCol w="3732245">
                  <a:extLst>
                    <a:ext uri="{9D8B030D-6E8A-4147-A177-3AD203B41FA5}">
                      <a16:colId xmlns:a16="http://schemas.microsoft.com/office/drawing/2014/main" val="20001"/>
                    </a:ext>
                  </a:extLst>
                </a:gridCol>
              </a:tblGrid>
              <a:tr h="165152">
                <a:tc>
                  <a:txBody>
                    <a:bodyPr/>
                    <a:lstStyle/>
                    <a:p>
                      <a:pPr marL="0" marR="0">
                        <a:lnSpc>
                          <a:spcPct val="115000"/>
                        </a:lnSpc>
                        <a:spcBef>
                          <a:spcPts val="0"/>
                        </a:spcBef>
                        <a:spcAft>
                          <a:spcPts val="1000"/>
                        </a:spcAft>
                      </a:pPr>
                      <a:r>
                        <a:rPr lang="en-US" sz="2000" dirty="0">
                          <a:latin typeface="Calibri"/>
                          <a:ea typeface="Calibri"/>
                          <a:cs typeface="Times New Roman"/>
                        </a:rPr>
                        <a:t>Number of children</a:t>
                      </a:r>
                    </a:p>
                  </a:txBody>
                  <a:tcPr marL="7776" marR="7776" marT="777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Calibri"/>
                          <a:ea typeface="Calibri"/>
                          <a:cs typeface="Times New Roman"/>
                        </a:rPr>
                        <a:t>Number of women</a:t>
                      </a:r>
                    </a:p>
                  </a:txBody>
                  <a:tcPr marL="7776" marR="7776" marT="777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65152">
                <a:tc>
                  <a:txBody>
                    <a:bodyPr/>
                    <a:lstStyle/>
                    <a:p>
                      <a:pPr marL="0" marR="0">
                        <a:lnSpc>
                          <a:spcPct val="115000"/>
                        </a:lnSpc>
                        <a:spcBef>
                          <a:spcPts val="0"/>
                        </a:spcBef>
                        <a:spcAft>
                          <a:spcPts val="1000"/>
                        </a:spcAft>
                      </a:pPr>
                      <a:r>
                        <a:rPr lang="en-US" sz="2000">
                          <a:latin typeface="Calibri"/>
                          <a:ea typeface="Calibri"/>
                          <a:cs typeface="Times New Roman"/>
                        </a:rPr>
                        <a:t>0</a:t>
                      </a:r>
                    </a:p>
                  </a:txBody>
                  <a:tcPr marL="7776" marR="7776" marT="777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Calibri"/>
                          <a:ea typeface="Calibri"/>
                          <a:cs typeface="Times New Roman"/>
                        </a:rPr>
                        <a:t>12</a:t>
                      </a:r>
                    </a:p>
                  </a:txBody>
                  <a:tcPr marL="7776" marR="7776" marT="777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5152">
                <a:tc>
                  <a:txBody>
                    <a:bodyPr/>
                    <a:lstStyle/>
                    <a:p>
                      <a:pPr marL="0" marR="0">
                        <a:lnSpc>
                          <a:spcPct val="115000"/>
                        </a:lnSpc>
                        <a:spcBef>
                          <a:spcPts val="0"/>
                        </a:spcBef>
                        <a:spcAft>
                          <a:spcPts val="1000"/>
                        </a:spcAft>
                      </a:pPr>
                      <a:r>
                        <a:rPr lang="en-US" sz="2000">
                          <a:latin typeface="Calibri"/>
                          <a:ea typeface="Calibri"/>
                          <a:cs typeface="Times New Roman"/>
                        </a:rPr>
                        <a:t>1</a:t>
                      </a:r>
                    </a:p>
                  </a:txBody>
                  <a:tcPr marL="7776" marR="7776" marT="777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Calibri"/>
                          <a:ea typeface="Calibri"/>
                          <a:cs typeface="Times New Roman"/>
                        </a:rPr>
                        <a:t>18</a:t>
                      </a:r>
                    </a:p>
                  </a:txBody>
                  <a:tcPr marL="7776" marR="7776" marT="777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5152">
                <a:tc>
                  <a:txBody>
                    <a:bodyPr/>
                    <a:lstStyle/>
                    <a:p>
                      <a:pPr marL="0" marR="0">
                        <a:lnSpc>
                          <a:spcPct val="115000"/>
                        </a:lnSpc>
                        <a:spcBef>
                          <a:spcPts val="0"/>
                        </a:spcBef>
                        <a:spcAft>
                          <a:spcPts val="1000"/>
                        </a:spcAft>
                      </a:pPr>
                      <a:r>
                        <a:rPr lang="en-US" sz="2000">
                          <a:latin typeface="Calibri"/>
                          <a:ea typeface="Calibri"/>
                          <a:cs typeface="Times New Roman"/>
                        </a:rPr>
                        <a:t>2</a:t>
                      </a:r>
                    </a:p>
                  </a:txBody>
                  <a:tcPr marL="7776" marR="7776" marT="777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Calibri"/>
                          <a:ea typeface="Calibri"/>
                          <a:cs typeface="Times New Roman"/>
                        </a:rPr>
                        <a:t>10</a:t>
                      </a:r>
                    </a:p>
                  </a:txBody>
                  <a:tcPr marL="7776" marR="7776" marT="777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5152">
                <a:tc>
                  <a:txBody>
                    <a:bodyPr/>
                    <a:lstStyle/>
                    <a:p>
                      <a:pPr marL="0" marR="0">
                        <a:lnSpc>
                          <a:spcPct val="115000"/>
                        </a:lnSpc>
                        <a:spcBef>
                          <a:spcPts val="0"/>
                        </a:spcBef>
                        <a:spcAft>
                          <a:spcPts val="1000"/>
                        </a:spcAft>
                      </a:pPr>
                      <a:r>
                        <a:rPr lang="en-US" sz="2000">
                          <a:latin typeface="Calibri"/>
                          <a:ea typeface="Calibri"/>
                          <a:cs typeface="Times New Roman"/>
                        </a:rPr>
                        <a:t>3</a:t>
                      </a:r>
                    </a:p>
                  </a:txBody>
                  <a:tcPr marL="7776" marR="7776" marT="777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Calibri"/>
                          <a:ea typeface="Calibri"/>
                          <a:cs typeface="Times New Roman"/>
                        </a:rPr>
                        <a:t>6</a:t>
                      </a:r>
                    </a:p>
                  </a:txBody>
                  <a:tcPr marL="7776" marR="7776" marT="777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5152">
                <a:tc>
                  <a:txBody>
                    <a:bodyPr/>
                    <a:lstStyle/>
                    <a:p>
                      <a:pPr marL="0" marR="0">
                        <a:lnSpc>
                          <a:spcPct val="115000"/>
                        </a:lnSpc>
                        <a:spcBef>
                          <a:spcPts val="0"/>
                        </a:spcBef>
                        <a:spcAft>
                          <a:spcPts val="1000"/>
                        </a:spcAft>
                      </a:pPr>
                      <a:r>
                        <a:rPr lang="en-US" sz="2000">
                          <a:latin typeface="Calibri"/>
                          <a:ea typeface="Calibri"/>
                          <a:cs typeface="Times New Roman"/>
                        </a:rPr>
                        <a:t>4</a:t>
                      </a:r>
                    </a:p>
                  </a:txBody>
                  <a:tcPr marL="7776" marR="7776" marT="777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Calibri"/>
                          <a:ea typeface="Calibri"/>
                          <a:cs typeface="Times New Roman"/>
                        </a:rPr>
                        <a:t>4</a:t>
                      </a:r>
                    </a:p>
                  </a:txBody>
                  <a:tcPr marL="7776" marR="7776" marT="777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65152">
                <a:tc>
                  <a:txBody>
                    <a:bodyPr/>
                    <a:lstStyle/>
                    <a:p>
                      <a:pPr marL="0" marR="0">
                        <a:lnSpc>
                          <a:spcPct val="115000"/>
                        </a:lnSpc>
                        <a:spcBef>
                          <a:spcPts val="0"/>
                        </a:spcBef>
                        <a:spcAft>
                          <a:spcPts val="1000"/>
                        </a:spcAft>
                      </a:pPr>
                      <a:r>
                        <a:rPr lang="en-US" sz="2000">
                          <a:latin typeface="Calibri"/>
                          <a:ea typeface="Calibri"/>
                          <a:cs typeface="Times New Roman"/>
                        </a:rPr>
                        <a:t>5</a:t>
                      </a:r>
                    </a:p>
                  </a:txBody>
                  <a:tcPr marL="7776" marR="7776" marT="777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dirty="0">
                          <a:latin typeface="Calibri"/>
                          <a:ea typeface="Calibri"/>
                          <a:cs typeface="Times New Roman"/>
                        </a:rPr>
                        <a:t>2</a:t>
                      </a:r>
                    </a:p>
                  </a:txBody>
                  <a:tcPr marL="7776" marR="7776" marT="777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dirty="0"/>
              <a:t>Frequency distribution</a:t>
            </a:r>
          </a:p>
        </p:txBody>
      </p:sp>
      <p:sp>
        <p:nvSpPr>
          <p:cNvPr id="3" name="Content Placeholder 2"/>
          <p:cNvSpPr>
            <a:spLocks noGrp="1"/>
          </p:cNvSpPr>
          <p:nvPr>
            <p:ph idx="1"/>
          </p:nvPr>
        </p:nvSpPr>
        <p:spPr>
          <a:xfrm>
            <a:off x="152400" y="914399"/>
            <a:ext cx="8763000" cy="4343401"/>
          </a:xfrm>
        </p:spPr>
        <p:txBody>
          <a:bodyPr>
            <a:normAutofit fontScale="70000" lnSpcReduction="20000"/>
          </a:bodyPr>
          <a:lstStyle/>
          <a:p>
            <a:r>
              <a:rPr lang="en-US" dirty="0"/>
              <a:t>A mathematical function showing the number of instances in which a variable takes each of its possible values.</a:t>
            </a:r>
          </a:p>
          <a:p>
            <a:r>
              <a:rPr lang="en-US" dirty="0"/>
              <a:t>Frequency distribution is a representation, either in a graphical or tabular format, that displays the number of observations within a given interval. The intervals must be mutually exclusive and exhaustive, and the interval size depends on the data being analyzed and the goals of the analyst. Frequency distributions are typically used within a statistical context.</a:t>
            </a:r>
          </a:p>
          <a:p>
            <a:r>
              <a:rPr lang="en-US" dirty="0"/>
              <a:t>A </a:t>
            </a:r>
            <a:r>
              <a:rPr lang="en-US" b="1" dirty="0"/>
              <a:t>frequency distribution table</a:t>
            </a:r>
            <a:r>
              <a:rPr lang="en-US" dirty="0"/>
              <a:t> is a chart that summarizes values and their frequency. It's useful way to organize data if you have a list of numbers that represent the frequency of a certain outcome in a sample. </a:t>
            </a:r>
          </a:p>
          <a:p>
            <a:r>
              <a:rPr lang="en-US" dirty="0"/>
              <a:t>A frequency distribution table has two columns. The </a:t>
            </a:r>
            <a:r>
              <a:rPr lang="en-US" b="1" dirty="0"/>
              <a:t>first column</a:t>
            </a:r>
            <a:r>
              <a:rPr lang="en-US" dirty="0"/>
              <a:t> lists all the various outcomes that occur in the data, and the </a:t>
            </a:r>
            <a:r>
              <a:rPr lang="en-US" b="1" dirty="0"/>
              <a:t>second column</a:t>
            </a:r>
            <a:r>
              <a:rPr lang="en-US" dirty="0"/>
              <a:t> lists the frequency of each outcome.</a:t>
            </a:r>
          </a:p>
        </p:txBody>
      </p:sp>
      <p:graphicFrame>
        <p:nvGraphicFramePr>
          <p:cNvPr id="4" name="Table 3"/>
          <p:cNvGraphicFramePr>
            <a:graphicFrameLocks noGrp="1"/>
          </p:cNvGraphicFramePr>
          <p:nvPr>
            <p:extLst>
              <p:ext uri="{D42A27DB-BD31-4B8C-83A1-F6EECF244321}">
                <p14:modId xmlns:p14="http://schemas.microsoft.com/office/powerpoint/2010/main" val="1254979004"/>
              </p:ext>
            </p:extLst>
          </p:nvPr>
        </p:nvGraphicFramePr>
        <p:xfrm>
          <a:off x="609600" y="5334000"/>
          <a:ext cx="4114800" cy="1219200"/>
        </p:xfrm>
        <a:graphic>
          <a:graphicData uri="http://schemas.openxmlformats.org/drawingml/2006/table">
            <a:tbl>
              <a:tblPr/>
              <a:tblGrid>
                <a:gridCol w="2188346">
                  <a:extLst>
                    <a:ext uri="{9D8B030D-6E8A-4147-A177-3AD203B41FA5}">
                      <a16:colId xmlns:a16="http://schemas.microsoft.com/office/drawing/2014/main" val="20000"/>
                    </a:ext>
                  </a:extLst>
                </a:gridCol>
                <a:gridCol w="1926454">
                  <a:extLst>
                    <a:ext uri="{9D8B030D-6E8A-4147-A177-3AD203B41FA5}">
                      <a16:colId xmlns:a16="http://schemas.microsoft.com/office/drawing/2014/main" val="20001"/>
                    </a:ext>
                  </a:extLst>
                </a:gridCol>
              </a:tblGrid>
              <a:tr h="190500">
                <a:tc>
                  <a:txBody>
                    <a:bodyPr/>
                    <a:lstStyle/>
                    <a:p>
                      <a:pPr algn="l" fontAlgn="b"/>
                      <a:r>
                        <a:rPr lang="en-US" sz="1600" b="0" i="0" u="none" strike="noStrike" dirty="0">
                          <a:solidFill>
                            <a:srgbClr val="000000"/>
                          </a:solidFill>
                          <a:latin typeface="Calibri"/>
                        </a:rPr>
                        <a:t>Method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Frequency distribution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n-US" sz="1600" b="0" i="0" u="none" strike="noStrike" dirty="0">
                          <a:solidFill>
                            <a:srgbClr val="000000"/>
                          </a:solidFill>
                          <a:latin typeface="Calibri"/>
                        </a:rPr>
                        <a:t>Simple random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600" b="0" i="0" u="none" strike="noStrike" dirty="0">
                          <a:solidFill>
                            <a:srgbClr val="000000"/>
                          </a:solidFill>
                          <a:latin typeface="Calibri"/>
                        </a:rPr>
                        <a:t>Stratified random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600" b="0" i="0" u="none" strike="noStrike" dirty="0">
                          <a:solidFill>
                            <a:srgbClr val="000000"/>
                          </a:solidFill>
                          <a:latin typeface="Calibri"/>
                        </a:rPr>
                        <a:t>Systematic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32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600" b="0" i="0" u="none" strike="noStrike" dirty="0">
                          <a:solidFill>
                            <a:srgbClr val="000000"/>
                          </a:solidFill>
                          <a:latin typeface="Calibri"/>
                        </a:rPr>
                        <a:t>Cluster Sampling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92449376"/>
              </p:ext>
            </p:extLst>
          </p:nvPr>
        </p:nvGraphicFramePr>
        <p:xfrm>
          <a:off x="4953000" y="5181600"/>
          <a:ext cx="4114800" cy="1219200"/>
        </p:xfrm>
        <a:graphic>
          <a:graphicData uri="http://schemas.openxmlformats.org/drawingml/2006/table">
            <a:tbl>
              <a:tblPr/>
              <a:tblGrid>
                <a:gridCol w="16002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167640">
                <a:tc>
                  <a:txBody>
                    <a:bodyPr/>
                    <a:lstStyle/>
                    <a:p>
                      <a:pPr algn="l" fontAlgn="b"/>
                      <a:r>
                        <a:rPr lang="en-US" sz="1600" b="0" i="0" u="none" strike="noStrike" dirty="0">
                          <a:solidFill>
                            <a:srgbClr val="000000"/>
                          </a:solidFill>
                          <a:latin typeface="Calibri"/>
                        </a:rPr>
                        <a:t>Basket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Number of apple (frequency)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n-US" sz="1600" b="0" i="0" u="none" strike="noStrike" dirty="0">
                          <a:solidFill>
                            <a:srgbClr val="000000"/>
                          </a:solidFill>
                          <a:latin typeface="Calibri"/>
                        </a:rPr>
                        <a:t>Orange color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600" b="0" i="0" u="none" strike="noStrike" dirty="0">
                          <a:solidFill>
                            <a:srgbClr val="000000"/>
                          </a:solidFill>
                          <a:latin typeface="Calibri"/>
                        </a:rPr>
                        <a:t>Red color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600" b="0" i="0" u="none" strike="noStrike" dirty="0">
                          <a:solidFill>
                            <a:srgbClr val="000000"/>
                          </a:solidFill>
                          <a:latin typeface="Calibri"/>
                        </a:rPr>
                        <a:t>Blue color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32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600" b="0" i="0" u="none" strike="noStrike" dirty="0">
                          <a:solidFill>
                            <a:srgbClr val="000000"/>
                          </a:solidFill>
                          <a:latin typeface="Calibri"/>
                        </a:rPr>
                        <a:t>Green color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Frequency are mainly cumulative frequencies, relative frequencies, and cumulative relative frequencies .</a:t>
            </a:r>
          </a:p>
          <a:p>
            <a:r>
              <a:rPr lang="en-US" dirty="0"/>
              <a:t>Relative frequency of X</a:t>
            </a:r>
            <a:r>
              <a:rPr lang="en-US" baseline="-25000" dirty="0"/>
              <a:t>i</a:t>
            </a:r>
            <a:r>
              <a:rPr lang="en-US" dirty="0"/>
              <a:t>=100*(actual frequency of X</a:t>
            </a:r>
            <a:r>
              <a:rPr lang="en-US" baseline="-25000" dirty="0"/>
              <a:t>i</a:t>
            </a:r>
            <a:r>
              <a:rPr lang="en-US" dirty="0"/>
              <a:t>)/(sum of all frequencies)</a:t>
            </a:r>
          </a:p>
          <a:p>
            <a:r>
              <a:rPr lang="en-US" dirty="0"/>
              <a:t>Cumulative frequency of X</a:t>
            </a:r>
            <a:r>
              <a:rPr lang="en-US" baseline="-25000" dirty="0"/>
              <a:t>i</a:t>
            </a:r>
            <a:r>
              <a:rPr lang="en-US" dirty="0"/>
              <a:t> = sum of all  frequencies of all values up to and including X</a:t>
            </a:r>
            <a:r>
              <a:rPr lang="en-US" baseline="-25000" dirty="0"/>
              <a:t>i</a:t>
            </a:r>
            <a:r>
              <a:rPr lang="en-US"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Nature and classification of statistical data</a:t>
            </a:r>
          </a:p>
        </p:txBody>
      </p:sp>
      <p:sp>
        <p:nvSpPr>
          <p:cNvPr id="3" name="Content Placeholder 2"/>
          <p:cNvSpPr>
            <a:spLocks noGrp="1"/>
          </p:cNvSpPr>
          <p:nvPr>
            <p:ph idx="1"/>
          </p:nvPr>
        </p:nvSpPr>
        <p:spPr>
          <a:xfrm>
            <a:off x="228600" y="1524000"/>
            <a:ext cx="8686800" cy="2392363"/>
          </a:xfrm>
        </p:spPr>
        <p:txBody>
          <a:bodyPr>
            <a:normAutofit fontScale="92500" lnSpcReduction="20000"/>
          </a:bodyPr>
          <a:lstStyle/>
          <a:p>
            <a:r>
              <a:rPr lang="en-US" b="1" dirty="0"/>
              <a:t>Data</a:t>
            </a:r>
            <a:r>
              <a:rPr lang="en-US" dirty="0"/>
              <a:t> is a set of values of qualitative or quantitative variables; restated, pieces of </a:t>
            </a:r>
            <a:r>
              <a:rPr lang="en-US" b="1" dirty="0"/>
              <a:t>data</a:t>
            </a:r>
            <a:r>
              <a:rPr lang="en-US" dirty="0"/>
              <a:t> are individual pieces of information. </a:t>
            </a:r>
          </a:p>
          <a:p>
            <a:r>
              <a:rPr lang="en-US" b="1" dirty="0"/>
              <a:t>Data</a:t>
            </a:r>
            <a:r>
              <a:rPr lang="en-US" dirty="0"/>
              <a:t> is measured, collected and reported, and analyzed, whereupon it can be visualized using graphs or images</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Table 4"/>
          <p:cNvGraphicFramePr>
            <a:graphicFrameLocks noGrp="1"/>
          </p:cNvGraphicFramePr>
          <p:nvPr/>
        </p:nvGraphicFramePr>
        <p:xfrm>
          <a:off x="609600" y="2438400"/>
          <a:ext cx="8077200" cy="2471010"/>
        </p:xfrm>
        <a:graphic>
          <a:graphicData uri="http://schemas.openxmlformats.org/drawingml/2006/table">
            <a:tbl>
              <a:tblPr/>
              <a:tblGrid>
                <a:gridCol w="1429592">
                  <a:extLst>
                    <a:ext uri="{9D8B030D-6E8A-4147-A177-3AD203B41FA5}">
                      <a16:colId xmlns:a16="http://schemas.microsoft.com/office/drawing/2014/main" val="20000"/>
                    </a:ext>
                  </a:extLst>
                </a:gridCol>
                <a:gridCol w="1858471">
                  <a:extLst>
                    <a:ext uri="{9D8B030D-6E8A-4147-A177-3AD203B41FA5}">
                      <a16:colId xmlns:a16="http://schemas.microsoft.com/office/drawing/2014/main" val="20001"/>
                    </a:ext>
                  </a:extLst>
                </a:gridCol>
                <a:gridCol w="1360137">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981200">
                  <a:extLst>
                    <a:ext uri="{9D8B030D-6E8A-4147-A177-3AD203B41FA5}">
                      <a16:colId xmlns:a16="http://schemas.microsoft.com/office/drawing/2014/main" val="20004"/>
                    </a:ext>
                  </a:extLst>
                </a:gridCol>
              </a:tblGrid>
              <a:tr h="406040">
                <a:tc>
                  <a:txBody>
                    <a:bodyPr/>
                    <a:lstStyle/>
                    <a:p>
                      <a:pPr marL="0" marR="0">
                        <a:lnSpc>
                          <a:spcPct val="115000"/>
                        </a:lnSpc>
                        <a:spcBef>
                          <a:spcPts val="0"/>
                        </a:spcBef>
                        <a:spcAft>
                          <a:spcPts val="1000"/>
                        </a:spcAft>
                      </a:pPr>
                      <a:r>
                        <a:rPr lang="en-US" sz="1600" dirty="0">
                          <a:latin typeface="Times New Roman"/>
                          <a:ea typeface="Calibri"/>
                          <a:cs typeface="Times New Roman"/>
                        </a:rPr>
                        <a:t>Method </a:t>
                      </a: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latin typeface="Times New Roman"/>
                          <a:ea typeface="Calibri"/>
                          <a:cs typeface="Times New Roman"/>
                        </a:rPr>
                        <a:t>Frequency distribution </a:t>
                      </a:r>
                      <a:endParaRPr lang="en-US" sz="120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Times New Roman"/>
                          <a:ea typeface="Calibri"/>
                          <a:cs typeface="Times New Roman"/>
                        </a:rPr>
                        <a:t>Cumulative frequency</a:t>
                      </a: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Times New Roman"/>
                          <a:ea typeface="Calibri"/>
                          <a:cs typeface="Times New Roman"/>
                        </a:rPr>
                        <a:t>Relative frequency</a:t>
                      </a: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Times New Roman"/>
                          <a:ea typeface="Calibri"/>
                          <a:cs typeface="Times New Roman"/>
                        </a:rPr>
                        <a:t>Cumulative relative frequency</a:t>
                      </a: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7516">
                <a:tc>
                  <a:txBody>
                    <a:bodyPr/>
                    <a:lstStyle/>
                    <a:p>
                      <a:pPr marL="0" marR="0">
                        <a:lnSpc>
                          <a:spcPct val="115000"/>
                        </a:lnSpc>
                        <a:spcBef>
                          <a:spcPts val="0"/>
                        </a:spcBef>
                        <a:spcAft>
                          <a:spcPts val="1000"/>
                        </a:spcAft>
                      </a:pPr>
                      <a:r>
                        <a:rPr lang="en-US" sz="1600">
                          <a:latin typeface="Times New Roman"/>
                          <a:ea typeface="Calibri"/>
                          <a:cs typeface="Times New Roman"/>
                        </a:rPr>
                        <a:t>Simple random </a:t>
                      </a:r>
                      <a:endParaRPr lang="en-US" sz="120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Times New Roman"/>
                          <a:ea typeface="Calibri"/>
                          <a:cs typeface="Times New Roman"/>
                        </a:rPr>
                        <a:t>45</a:t>
                      </a: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7516">
                <a:tc>
                  <a:txBody>
                    <a:bodyPr/>
                    <a:lstStyle/>
                    <a:p>
                      <a:pPr marL="0" marR="0">
                        <a:lnSpc>
                          <a:spcPct val="115000"/>
                        </a:lnSpc>
                        <a:spcBef>
                          <a:spcPts val="0"/>
                        </a:spcBef>
                        <a:spcAft>
                          <a:spcPts val="1000"/>
                        </a:spcAft>
                      </a:pPr>
                      <a:r>
                        <a:rPr lang="en-US" sz="1600">
                          <a:latin typeface="Times New Roman"/>
                          <a:ea typeface="Calibri"/>
                          <a:cs typeface="Times New Roman"/>
                        </a:rPr>
                        <a:t>Stratified random </a:t>
                      </a:r>
                      <a:endParaRPr lang="en-US" sz="120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Times New Roman"/>
                          <a:ea typeface="Calibri"/>
                          <a:cs typeface="Times New Roman"/>
                        </a:rPr>
                        <a:t>21</a:t>
                      </a: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7516">
                <a:tc>
                  <a:txBody>
                    <a:bodyPr/>
                    <a:lstStyle/>
                    <a:p>
                      <a:pPr marL="0" marR="0">
                        <a:lnSpc>
                          <a:spcPct val="115000"/>
                        </a:lnSpc>
                        <a:spcBef>
                          <a:spcPts val="0"/>
                        </a:spcBef>
                        <a:spcAft>
                          <a:spcPts val="1000"/>
                        </a:spcAft>
                      </a:pPr>
                      <a:r>
                        <a:rPr lang="en-US" sz="1600">
                          <a:latin typeface="Times New Roman"/>
                          <a:ea typeface="Calibri"/>
                          <a:cs typeface="Times New Roman"/>
                        </a:rPr>
                        <a:t>Systematic </a:t>
                      </a:r>
                      <a:endParaRPr lang="en-US" sz="120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Times New Roman"/>
                          <a:ea typeface="Calibri"/>
                          <a:cs typeface="Times New Roman"/>
                        </a:rPr>
                        <a:t>32</a:t>
                      </a: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7516">
                <a:tc>
                  <a:txBody>
                    <a:bodyPr/>
                    <a:lstStyle/>
                    <a:p>
                      <a:pPr marL="0" marR="0">
                        <a:lnSpc>
                          <a:spcPct val="115000"/>
                        </a:lnSpc>
                        <a:spcBef>
                          <a:spcPts val="0"/>
                        </a:spcBef>
                        <a:spcAft>
                          <a:spcPts val="1000"/>
                        </a:spcAft>
                      </a:pPr>
                      <a:r>
                        <a:rPr lang="en-US" sz="1600">
                          <a:latin typeface="Times New Roman"/>
                          <a:ea typeface="Calibri"/>
                          <a:cs typeface="Times New Roman"/>
                        </a:rPr>
                        <a:t>Cluster Sampling </a:t>
                      </a:r>
                      <a:endParaRPr lang="en-US" sz="120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Times New Roman"/>
                          <a:ea typeface="Calibri"/>
                          <a:cs typeface="Times New Roman"/>
                        </a:rPr>
                        <a:t>44</a:t>
                      </a: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7516">
                <a:tc>
                  <a:txBody>
                    <a:bodyPr/>
                    <a:lstStyle/>
                    <a:p>
                      <a:pPr marL="0" marR="0">
                        <a:lnSpc>
                          <a:spcPct val="115000"/>
                        </a:lnSpc>
                        <a:spcBef>
                          <a:spcPts val="0"/>
                        </a:spcBef>
                        <a:spcAft>
                          <a:spcPts val="1000"/>
                        </a:spcAft>
                      </a:pPr>
                      <a:r>
                        <a:rPr lang="en-US" sz="1600">
                          <a:latin typeface="Times New Roman"/>
                          <a:ea typeface="Calibri"/>
                          <a:cs typeface="Times New Roman"/>
                        </a:rPr>
                        <a:t>Total</a:t>
                      </a:r>
                      <a:endParaRPr lang="en-US" sz="120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Times New Roman"/>
                          <a:ea typeface="Calibri"/>
                          <a:cs typeface="Times New Roman"/>
                        </a:rPr>
                        <a:t>142</a:t>
                      </a: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Times New Roman"/>
                          <a:ea typeface="Calibri"/>
                          <a:cs typeface="Times New Roman"/>
                        </a:rPr>
                        <a:t> </a:t>
                      </a: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Times New Roman"/>
                          <a:ea typeface="Calibri"/>
                          <a:cs typeface="Times New Roman"/>
                        </a:rPr>
                        <a:t> </a:t>
                      </a: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TextBox 6"/>
          <p:cNvSpPr txBox="1"/>
          <p:nvPr/>
        </p:nvSpPr>
        <p:spPr>
          <a:xfrm>
            <a:off x="1066800" y="5486400"/>
            <a:ext cx="3886200" cy="1077218"/>
          </a:xfrm>
          <a:prstGeom prst="rect">
            <a:avLst/>
          </a:prstGeom>
          <a:noFill/>
        </p:spPr>
        <p:txBody>
          <a:bodyPr wrap="square" rtlCol="0">
            <a:spAutoFit/>
          </a:bodyPr>
          <a:lstStyle/>
          <a:p>
            <a:r>
              <a:rPr lang="en-US" dirty="0"/>
              <a:t>Calculate: </a:t>
            </a:r>
          </a:p>
          <a:p>
            <a:r>
              <a:rPr lang="en-US" dirty="0" err="1">
                <a:latin typeface="Times New Roman"/>
                <a:ea typeface="Calibri"/>
                <a:cs typeface="Times New Roman"/>
              </a:rPr>
              <a:t>i</a:t>
            </a:r>
            <a:r>
              <a:rPr lang="en-US" dirty="0">
                <a:latin typeface="Times New Roman"/>
                <a:ea typeface="Calibri"/>
                <a:cs typeface="Times New Roman"/>
              </a:rPr>
              <a:t>. Cumulative frequency</a:t>
            </a:r>
          </a:p>
          <a:p>
            <a:r>
              <a:rPr lang="en-US" sz="1400" dirty="0">
                <a:latin typeface="Times New Roman"/>
                <a:ea typeface="Calibri"/>
                <a:cs typeface="Times New Roman"/>
              </a:rPr>
              <a:t>ii. Relative frequency</a:t>
            </a:r>
          </a:p>
          <a:p>
            <a:r>
              <a:rPr lang="en-US" sz="1400" dirty="0">
                <a:latin typeface="Times New Roman"/>
                <a:ea typeface="Calibri"/>
                <a:cs typeface="Times New Roman"/>
              </a:rPr>
              <a:t>iii. Cumulative relative frequency</a:t>
            </a:r>
            <a:endParaRPr lang="en-US" sz="1100" dirty="0">
              <a:ea typeface="Calibri"/>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37881986"/>
              </p:ext>
            </p:extLst>
          </p:nvPr>
        </p:nvGraphicFramePr>
        <p:xfrm>
          <a:off x="609600" y="685800"/>
          <a:ext cx="8077200" cy="2471010"/>
        </p:xfrm>
        <a:graphic>
          <a:graphicData uri="http://schemas.openxmlformats.org/drawingml/2006/table">
            <a:tbl>
              <a:tblPr/>
              <a:tblGrid>
                <a:gridCol w="1429592">
                  <a:extLst>
                    <a:ext uri="{9D8B030D-6E8A-4147-A177-3AD203B41FA5}">
                      <a16:colId xmlns:a16="http://schemas.microsoft.com/office/drawing/2014/main" val="20000"/>
                    </a:ext>
                  </a:extLst>
                </a:gridCol>
                <a:gridCol w="1858471">
                  <a:extLst>
                    <a:ext uri="{9D8B030D-6E8A-4147-A177-3AD203B41FA5}">
                      <a16:colId xmlns:a16="http://schemas.microsoft.com/office/drawing/2014/main" val="20001"/>
                    </a:ext>
                  </a:extLst>
                </a:gridCol>
                <a:gridCol w="1360137">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981200">
                  <a:extLst>
                    <a:ext uri="{9D8B030D-6E8A-4147-A177-3AD203B41FA5}">
                      <a16:colId xmlns:a16="http://schemas.microsoft.com/office/drawing/2014/main" val="20004"/>
                    </a:ext>
                  </a:extLst>
                </a:gridCol>
              </a:tblGrid>
              <a:tr h="406040">
                <a:tc>
                  <a:txBody>
                    <a:bodyPr/>
                    <a:lstStyle/>
                    <a:p>
                      <a:pPr marL="0" marR="0">
                        <a:lnSpc>
                          <a:spcPct val="115000"/>
                        </a:lnSpc>
                        <a:spcBef>
                          <a:spcPts val="0"/>
                        </a:spcBef>
                        <a:spcAft>
                          <a:spcPts val="1000"/>
                        </a:spcAft>
                      </a:pPr>
                      <a:r>
                        <a:rPr lang="en-US" sz="1600" dirty="0">
                          <a:latin typeface="Times New Roman"/>
                          <a:ea typeface="Calibri"/>
                          <a:cs typeface="Times New Roman"/>
                        </a:rPr>
                        <a:t>Method </a:t>
                      </a: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latin typeface="Times New Roman"/>
                          <a:ea typeface="Calibri"/>
                          <a:cs typeface="Times New Roman"/>
                        </a:rPr>
                        <a:t>Frequency distribution </a:t>
                      </a:r>
                      <a:endParaRPr lang="en-US" sz="120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latin typeface="Times New Roman"/>
                          <a:ea typeface="Calibri"/>
                          <a:cs typeface="Times New Roman"/>
                        </a:rPr>
                        <a:t>Cumulative frequency</a:t>
                      </a:r>
                      <a:endParaRPr lang="en-US" sz="120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latin typeface="Times New Roman"/>
                          <a:ea typeface="Calibri"/>
                          <a:cs typeface="Times New Roman"/>
                        </a:rPr>
                        <a:t>Relative frequency</a:t>
                      </a:r>
                      <a:endParaRPr lang="en-US" sz="120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latin typeface="Times New Roman"/>
                          <a:ea typeface="Calibri"/>
                          <a:cs typeface="Times New Roman"/>
                        </a:rPr>
                        <a:t>Cumulative relative frequency</a:t>
                      </a:r>
                      <a:endParaRPr lang="en-US" sz="120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7516">
                <a:tc>
                  <a:txBody>
                    <a:bodyPr/>
                    <a:lstStyle/>
                    <a:p>
                      <a:pPr marL="0" marR="0">
                        <a:lnSpc>
                          <a:spcPct val="115000"/>
                        </a:lnSpc>
                        <a:spcBef>
                          <a:spcPts val="0"/>
                        </a:spcBef>
                        <a:spcAft>
                          <a:spcPts val="1000"/>
                        </a:spcAft>
                      </a:pPr>
                      <a:r>
                        <a:rPr lang="en-US" sz="1600">
                          <a:latin typeface="Times New Roman"/>
                          <a:ea typeface="Calibri"/>
                          <a:cs typeface="Times New Roman"/>
                        </a:rPr>
                        <a:t>Simple random </a:t>
                      </a:r>
                      <a:endParaRPr lang="en-US" sz="120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Times New Roman"/>
                          <a:ea typeface="Calibri"/>
                          <a:cs typeface="Times New Roman"/>
                        </a:rPr>
                        <a:t>45</a:t>
                      </a: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Times New Roman"/>
                          <a:ea typeface="Calibri"/>
                          <a:cs typeface="Times New Roman"/>
                        </a:rPr>
                        <a:t>45</a:t>
                      </a: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Times New Roman"/>
                          <a:ea typeface="Calibri"/>
                          <a:cs typeface="Times New Roman"/>
                        </a:rPr>
                        <a:t>31.69</a:t>
                      </a: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Times New Roman"/>
                          <a:ea typeface="Calibri"/>
                          <a:cs typeface="Times New Roman"/>
                        </a:rPr>
                        <a:t>31.69</a:t>
                      </a: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7516">
                <a:tc>
                  <a:txBody>
                    <a:bodyPr/>
                    <a:lstStyle/>
                    <a:p>
                      <a:pPr marL="0" marR="0">
                        <a:lnSpc>
                          <a:spcPct val="115000"/>
                        </a:lnSpc>
                        <a:spcBef>
                          <a:spcPts val="0"/>
                        </a:spcBef>
                        <a:spcAft>
                          <a:spcPts val="1000"/>
                        </a:spcAft>
                      </a:pPr>
                      <a:r>
                        <a:rPr lang="en-US" sz="1600">
                          <a:latin typeface="Times New Roman"/>
                          <a:ea typeface="Calibri"/>
                          <a:cs typeface="Times New Roman"/>
                        </a:rPr>
                        <a:t>Stratified random </a:t>
                      </a:r>
                      <a:endParaRPr lang="en-US" sz="120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Times New Roman"/>
                          <a:ea typeface="Calibri"/>
                          <a:cs typeface="Times New Roman"/>
                        </a:rPr>
                        <a:t>21</a:t>
                      </a: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Times New Roman"/>
                          <a:ea typeface="Calibri"/>
                          <a:cs typeface="Times New Roman"/>
                        </a:rPr>
                        <a:t>66</a:t>
                      </a: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Times New Roman"/>
                          <a:ea typeface="Calibri"/>
                          <a:cs typeface="Times New Roman"/>
                        </a:rPr>
                        <a:t>14.79</a:t>
                      </a: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latin typeface="Times New Roman"/>
                          <a:ea typeface="Calibri"/>
                          <a:cs typeface="Times New Roman"/>
                        </a:rPr>
                        <a:t>46.48</a:t>
                      </a:r>
                      <a:endParaRPr lang="en-US" sz="120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7516">
                <a:tc>
                  <a:txBody>
                    <a:bodyPr/>
                    <a:lstStyle/>
                    <a:p>
                      <a:pPr marL="0" marR="0">
                        <a:lnSpc>
                          <a:spcPct val="115000"/>
                        </a:lnSpc>
                        <a:spcBef>
                          <a:spcPts val="0"/>
                        </a:spcBef>
                        <a:spcAft>
                          <a:spcPts val="1000"/>
                        </a:spcAft>
                      </a:pPr>
                      <a:r>
                        <a:rPr lang="en-US" sz="1600">
                          <a:latin typeface="Times New Roman"/>
                          <a:ea typeface="Calibri"/>
                          <a:cs typeface="Times New Roman"/>
                        </a:rPr>
                        <a:t>Systematic </a:t>
                      </a:r>
                      <a:endParaRPr lang="en-US" sz="120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Times New Roman"/>
                          <a:ea typeface="Calibri"/>
                          <a:cs typeface="Times New Roman"/>
                        </a:rPr>
                        <a:t>32</a:t>
                      </a: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Times New Roman"/>
                          <a:ea typeface="Calibri"/>
                          <a:cs typeface="Times New Roman"/>
                        </a:rPr>
                        <a:t>98</a:t>
                      </a: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latin typeface="Times New Roman"/>
                          <a:ea typeface="Calibri"/>
                          <a:cs typeface="Times New Roman"/>
                        </a:rPr>
                        <a:t>22.54</a:t>
                      </a: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latin typeface="Times New Roman"/>
                          <a:ea typeface="Calibri"/>
                          <a:cs typeface="Times New Roman"/>
                        </a:rPr>
                        <a:t>69.01</a:t>
                      </a:r>
                      <a:endParaRPr lang="en-US" sz="120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7516">
                <a:tc>
                  <a:txBody>
                    <a:bodyPr/>
                    <a:lstStyle/>
                    <a:p>
                      <a:pPr marL="0" marR="0">
                        <a:lnSpc>
                          <a:spcPct val="115000"/>
                        </a:lnSpc>
                        <a:spcBef>
                          <a:spcPts val="0"/>
                        </a:spcBef>
                        <a:spcAft>
                          <a:spcPts val="1000"/>
                        </a:spcAft>
                      </a:pPr>
                      <a:r>
                        <a:rPr lang="en-US" sz="1600" dirty="0">
                          <a:latin typeface="Times New Roman"/>
                          <a:ea typeface="Calibri"/>
                          <a:cs typeface="Times New Roman"/>
                        </a:rPr>
                        <a:t>Cluster Sampling </a:t>
                      </a: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Times New Roman"/>
                          <a:ea typeface="Calibri"/>
                          <a:cs typeface="Times New Roman"/>
                        </a:rPr>
                        <a:t>44</a:t>
                      </a: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Times New Roman"/>
                          <a:ea typeface="Calibri"/>
                          <a:cs typeface="Times New Roman"/>
                        </a:rPr>
                        <a:t>142</a:t>
                      </a: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latin typeface="Times New Roman"/>
                          <a:ea typeface="Calibri"/>
                          <a:cs typeface="Times New Roman"/>
                        </a:rPr>
                        <a:t>30.99</a:t>
                      </a: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Times New Roman"/>
                          <a:ea typeface="Calibri"/>
                          <a:cs typeface="Times New Roman"/>
                        </a:rPr>
                        <a:t>100.00</a:t>
                      </a: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7516">
                <a:tc>
                  <a:txBody>
                    <a:bodyPr/>
                    <a:lstStyle/>
                    <a:p>
                      <a:pPr marL="0" marR="0">
                        <a:lnSpc>
                          <a:spcPct val="115000"/>
                        </a:lnSpc>
                        <a:spcBef>
                          <a:spcPts val="0"/>
                        </a:spcBef>
                        <a:spcAft>
                          <a:spcPts val="1000"/>
                        </a:spcAft>
                      </a:pPr>
                      <a:r>
                        <a:rPr lang="en-US" sz="1600">
                          <a:latin typeface="Times New Roman"/>
                          <a:ea typeface="Calibri"/>
                          <a:cs typeface="Times New Roman"/>
                        </a:rPr>
                        <a:t>Total</a:t>
                      </a:r>
                      <a:endParaRPr lang="en-US" sz="120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Times New Roman"/>
                          <a:ea typeface="Calibri"/>
                          <a:cs typeface="Times New Roman"/>
                        </a:rPr>
                        <a:t>142</a:t>
                      </a: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latin typeface="Times New Roman"/>
                          <a:ea typeface="Calibri"/>
                          <a:cs typeface="Times New Roman"/>
                        </a:rPr>
                        <a:t> </a:t>
                      </a:r>
                      <a:endParaRPr lang="en-US" sz="120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latin typeface="Times New Roman"/>
                          <a:ea typeface="Calibri"/>
                          <a:cs typeface="Times New Roman"/>
                        </a:rPr>
                        <a:t>100.00</a:t>
                      </a:r>
                      <a:endParaRPr lang="en-US" sz="120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Times New Roman"/>
                          <a:ea typeface="Calibri"/>
                          <a:cs typeface="Times New Roman"/>
                        </a:rPr>
                        <a:t> </a:t>
                      </a:r>
                      <a:endParaRPr lang="en-US" sz="1200" dirty="0">
                        <a:latin typeface="Calibri"/>
                        <a:ea typeface="Calibri"/>
                        <a:cs typeface="Times New Roman"/>
                      </a:endParaRPr>
                    </a:p>
                  </a:txBody>
                  <a:tcPr marL="8991" marR="8991" marT="89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452741105"/>
              </p:ext>
            </p:extLst>
          </p:nvPr>
        </p:nvGraphicFramePr>
        <p:xfrm>
          <a:off x="838200" y="3505200"/>
          <a:ext cx="6477000" cy="314325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tblGrid>
              <a:tr h="190500">
                <a:tc rowSpan="2">
                  <a:txBody>
                    <a:bodyPr/>
                    <a:lstStyle/>
                    <a:p>
                      <a:pPr algn="l" rtl="0" fontAlgn="ctr"/>
                      <a:r>
                        <a:rPr lang="en-US" sz="1800" u="none" strike="noStrike" dirty="0">
                          <a:effectLst/>
                        </a:rPr>
                        <a:t>Village</a:t>
                      </a:r>
                      <a:endParaRPr lang="en-US" sz="1800" b="1" i="0" u="none" strike="noStrike" dirty="0">
                        <a:solidFill>
                          <a:srgbClr val="FFFFFF"/>
                        </a:solidFill>
                        <a:effectLst/>
                        <a:latin typeface="Calibri"/>
                      </a:endParaRPr>
                    </a:p>
                  </a:txBody>
                  <a:tcPr marL="9525" marR="9525" marT="9525" marB="0" anchor="ctr"/>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181100">
                <a:tc vMerge="1">
                  <a:txBody>
                    <a:bodyPr/>
                    <a:lstStyle/>
                    <a:p>
                      <a:endParaRPr lang="en-US"/>
                    </a:p>
                  </a:txBody>
                  <a:tcPr/>
                </a:tc>
                <a:tc>
                  <a:txBody>
                    <a:bodyPr/>
                    <a:lstStyle/>
                    <a:p>
                      <a:pPr algn="l" rtl="0" fontAlgn="ctr"/>
                      <a:r>
                        <a:rPr lang="en-US" sz="1800" u="none" strike="noStrike">
                          <a:effectLst/>
                        </a:rPr>
                        <a:t>No (frequency)</a:t>
                      </a:r>
                      <a:endParaRPr lang="en-US" sz="1800" b="0" i="0" u="none" strike="noStrike">
                        <a:solidFill>
                          <a:srgbClr val="000000"/>
                        </a:solidFill>
                        <a:effectLst/>
                        <a:latin typeface="Calibri"/>
                      </a:endParaRP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mn-lt"/>
                        </a:rPr>
                        <a:t>Cumulative</a:t>
                      </a:r>
                    </a:p>
                    <a:p>
                      <a:pPr marL="0" marR="0" indent="0" algn="l" defTabSz="914400" rtl="0" eaLnBrk="1" fontAlgn="ctr"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mn-lt"/>
                        </a:rPr>
                        <a:t>frequency</a:t>
                      </a:r>
                    </a:p>
                    <a:p>
                      <a:pPr algn="l" rtl="0" fontAlgn="ctr"/>
                      <a:endParaRPr lang="en-US" sz="1800" b="0" i="0" u="none" strike="noStrike" dirty="0">
                        <a:solidFill>
                          <a:srgbClr val="000000"/>
                        </a:solidFill>
                        <a:effectLst/>
                        <a:latin typeface="Calibri"/>
                      </a:endParaRP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800" u="none" strike="noStrike" dirty="0">
                          <a:effectLst/>
                        </a:rPr>
                        <a:t>Relative frequency </a:t>
                      </a:r>
                      <a:endParaRPr lang="en-US" sz="1800" b="0" i="0" u="none" strike="noStrike" dirty="0">
                        <a:solidFill>
                          <a:srgbClr val="000000"/>
                        </a:solidFill>
                        <a:effectLst/>
                        <a:latin typeface="+mn-lt"/>
                      </a:endParaRPr>
                    </a:p>
                    <a:p>
                      <a:pPr algn="l" rtl="0" fontAlgn="ctr"/>
                      <a:endParaRPr lang="en-US" sz="1800" b="0" i="0" u="none" strike="noStrike" dirty="0">
                        <a:solidFill>
                          <a:srgbClr val="000000"/>
                        </a:solidFill>
                        <a:effectLst/>
                        <a:latin typeface="Calibri"/>
                      </a:endParaRP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mn-lt"/>
                        </a:rPr>
                        <a:t>Cumulative</a:t>
                      </a:r>
                    </a:p>
                    <a:p>
                      <a:pPr marL="0" marR="0" indent="0" algn="l" defTabSz="914400" rtl="0" eaLnBrk="1" fontAlgn="ctr" latinLnBrk="0" hangingPunct="1">
                        <a:lnSpc>
                          <a:spcPct val="100000"/>
                        </a:lnSpc>
                        <a:spcBef>
                          <a:spcPts val="0"/>
                        </a:spcBef>
                        <a:spcAft>
                          <a:spcPts val="0"/>
                        </a:spcAft>
                        <a:buClrTx/>
                        <a:buSzTx/>
                        <a:buFontTx/>
                        <a:buNone/>
                        <a:tabLst/>
                        <a:defRPr/>
                      </a:pPr>
                      <a:r>
                        <a:rPr lang="en-US" sz="1800" u="none" strike="noStrike" dirty="0">
                          <a:effectLst/>
                        </a:rPr>
                        <a:t>Relative frequency </a:t>
                      </a:r>
                      <a:endParaRPr lang="en-US" sz="1800" b="0" i="0" u="none" strike="noStrike" dirty="0">
                        <a:solidFill>
                          <a:srgbClr val="000000"/>
                        </a:solidFill>
                        <a:effectLst/>
                        <a:latin typeface="+mn-lt"/>
                      </a:endParaRPr>
                    </a:p>
                    <a:p>
                      <a:pPr algn="l" rtl="0" fontAlgn="ctr"/>
                      <a:endParaRPr lang="en-US" sz="18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295275">
                <a:tc>
                  <a:txBody>
                    <a:bodyPr/>
                    <a:lstStyle/>
                    <a:p>
                      <a:pPr algn="l" fontAlgn="b"/>
                      <a:r>
                        <a:rPr lang="en-US" sz="1100" u="none" strike="noStrike">
                          <a:effectLst/>
                        </a:rPr>
                        <a:t>A</a:t>
                      </a:r>
                      <a:endParaRPr lang="en-US" sz="1100" b="0" i="0" u="none" strike="noStrike">
                        <a:solidFill>
                          <a:srgbClr val="000000"/>
                        </a:solidFill>
                        <a:effectLst/>
                        <a:latin typeface="Calibri"/>
                      </a:endParaRPr>
                    </a:p>
                  </a:txBody>
                  <a:tcPr marL="9525" marR="9525" marT="9525" marB="0" anchor="b"/>
                </a:tc>
                <a:tc>
                  <a:txBody>
                    <a:bodyPr/>
                    <a:lstStyle/>
                    <a:p>
                      <a:pPr algn="l" rtl="0" fontAlgn="ctr"/>
                      <a:r>
                        <a:rPr lang="en-US" sz="1800" u="none" strike="noStrike">
                          <a:effectLst/>
                        </a:rPr>
                        <a:t>123</a:t>
                      </a:r>
                      <a:endParaRPr lang="en-US" sz="1800" b="0" i="0" u="none" strike="noStrike">
                        <a:solidFill>
                          <a:srgbClr val="000000"/>
                        </a:solidFill>
                        <a:effectLst/>
                        <a:latin typeface="Calibri"/>
                      </a:endParaRPr>
                    </a:p>
                  </a:txBody>
                  <a:tcPr marL="9525" marR="9525" marT="9525" marB="0" anchor="ctr"/>
                </a:tc>
                <a:tc>
                  <a:txBody>
                    <a:bodyPr/>
                    <a:lstStyle/>
                    <a:p>
                      <a:pPr algn="r" fontAlgn="b"/>
                      <a:endParaRPr lang="en-US" sz="1100" b="0" i="0" u="none" strike="noStrike" dirty="0">
                        <a:solidFill>
                          <a:srgbClr val="000000"/>
                        </a:solidFill>
                        <a:effectLst/>
                        <a:latin typeface="Calibri"/>
                      </a:endParaRPr>
                    </a:p>
                  </a:txBody>
                  <a:tcPr marL="9525" marR="9525" marT="9525" marB="0" anchor="b"/>
                </a:tc>
                <a:tc>
                  <a:txBody>
                    <a:bodyPr/>
                    <a:lstStyle/>
                    <a:p>
                      <a:pPr algn="r" fontAlgn="b"/>
                      <a:endParaRPr lang="en-US" sz="1100" b="0" i="0" u="none" strike="noStrike" dirty="0">
                        <a:solidFill>
                          <a:srgbClr val="000000"/>
                        </a:solidFill>
                        <a:effectLst/>
                        <a:latin typeface="Calibri"/>
                      </a:endParaRPr>
                    </a:p>
                  </a:txBody>
                  <a:tcPr marL="9525" marR="9525" marT="9525" marB="0" anchor="b"/>
                </a:tc>
                <a:tc>
                  <a:txBody>
                    <a:bodyPr/>
                    <a:lstStyle/>
                    <a:p>
                      <a:pPr algn="r" fontAlgn="b"/>
                      <a:endParaRPr lang="en-US"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95275">
                <a:tc>
                  <a:txBody>
                    <a:bodyPr/>
                    <a:lstStyle/>
                    <a:p>
                      <a:pPr algn="l" fontAlgn="b"/>
                      <a:r>
                        <a:rPr lang="en-US" sz="1100" u="none" strike="noStrike">
                          <a:effectLst/>
                        </a:rPr>
                        <a:t>B</a:t>
                      </a:r>
                      <a:endParaRPr lang="en-US" sz="1100" b="0" i="0" u="none" strike="noStrike">
                        <a:solidFill>
                          <a:srgbClr val="000000"/>
                        </a:solidFill>
                        <a:effectLst/>
                        <a:latin typeface="Calibri"/>
                      </a:endParaRPr>
                    </a:p>
                  </a:txBody>
                  <a:tcPr marL="9525" marR="9525" marT="9525" marB="0" anchor="b"/>
                </a:tc>
                <a:tc>
                  <a:txBody>
                    <a:bodyPr/>
                    <a:lstStyle/>
                    <a:p>
                      <a:pPr algn="l" rtl="0" fontAlgn="ctr"/>
                      <a:r>
                        <a:rPr lang="en-US" sz="1800" u="none" strike="noStrike">
                          <a:effectLst/>
                        </a:rPr>
                        <a:t>145</a:t>
                      </a:r>
                      <a:endParaRPr lang="en-US" sz="1800" b="0" i="0" u="none" strike="noStrike">
                        <a:solidFill>
                          <a:srgbClr val="000000"/>
                        </a:solidFill>
                        <a:effectLst/>
                        <a:latin typeface="Calibri"/>
                      </a:endParaRPr>
                    </a:p>
                  </a:txBody>
                  <a:tcPr marL="9525" marR="9525" marT="9525" marB="0" anchor="ctr"/>
                </a:tc>
                <a:tc>
                  <a:txBody>
                    <a:bodyPr/>
                    <a:lstStyle/>
                    <a:p>
                      <a:pPr algn="r" fontAlgn="b"/>
                      <a:endParaRPr lang="en-US" sz="1100" b="0" i="0" u="none" strike="noStrike" dirty="0">
                        <a:solidFill>
                          <a:srgbClr val="000000"/>
                        </a:solidFill>
                        <a:effectLst/>
                        <a:latin typeface="Calibri"/>
                      </a:endParaRPr>
                    </a:p>
                  </a:txBody>
                  <a:tcPr marL="9525" marR="9525" marT="9525" marB="0" anchor="b"/>
                </a:tc>
                <a:tc>
                  <a:txBody>
                    <a:bodyPr/>
                    <a:lstStyle/>
                    <a:p>
                      <a:pPr algn="r" fontAlgn="b"/>
                      <a:endParaRPr lang="en-US" sz="1100" b="0" i="0" u="none" strike="noStrike" dirty="0">
                        <a:solidFill>
                          <a:srgbClr val="000000"/>
                        </a:solidFill>
                        <a:effectLst/>
                        <a:latin typeface="Calibri"/>
                      </a:endParaRPr>
                    </a:p>
                  </a:txBody>
                  <a:tcPr marL="9525" marR="9525" marT="9525" marB="0" anchor="b"/>
                </a:tc>
                <a:tc>
                  <a:txBody>
                    <a:bodyPr/>
                    <a:lstStyle/>
                    <a:p>
                      <a:pPr algn="r" fontAlgn="b"/>
                      <a:endParaRPr lang="en-US"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95275">
                <a:tc>
                  <a:txBody>
                    <a:bodyPr/>
                    <a:lstStyle/>
                    <a:p>
                      <a:pPr algn="l" fontAlgn="b"/>
                      <a:r>
                        <a:rPr lang="en-US" sz="1100" u="none" strike="noStrike">
                          <a:effectLst/>
                        </a:rPr>
                        <a:t>C</a:t>
                      </a:r>
                      <a:endParaRPr lang="en-US" sz="1100" b="0" i="0" u="none" strike="noStrike">
                        <a:solidFill>
                          <a:srgbClr val="000000"/>
                        </a:solidFill>
                        <a:effectLst/>
                        <a:latin typeface="Calibri"/>
                      </a:endParaRPr>
                    </a:p>
                  </a:txBody>
                  <a:tcPr marL="9525" marR="9525" marT="9525" marB="0" anchor="b"/>
                </a:tc>
                <a:tc>
                  <a:txBody>
                    <a:bodyPr/>
                    <a:lstStyle/>
                    <a:p>
                      <a:pPr algn="l" rtl="0" fontAlgn="ctr"/>
                      <a:r>
                        <a:rPr lang="en-US" sz="1800" u="none" strike="noStrike">
                          <a:effectLst/>
                        </a:rPr>
                        <a:t>155</a:t>
                      </a:r>
                      <a:endParaRPr lang="en-US" sz="1800" b="0" i="0" u="none" strike="noStrike">
                        <a:solidFill>
                          <a:srgbClr val="000000"/>
                        </a:solidFill>
                        <a:effectLst/>
                        <a:latin typeface="Calibri"/>
                      </a:endParaRPr>
                    </a:p>
                  </a:txBody>
                  <a:tcPr marL="9525" marR="9525" marT="9525" marB="0" anchor="ctr"/>
                </a:tc>
                <a:tc>
                  <a:txBody>
                    <a:bodyPr/>
                    <a:lstStyle/>
                    <a:p>
                      <a:pPr algn="r" fontAlgn="b"/>
                      <a:endParaRPr lang="en-US" sz="1100" b="0" i="0" u="none" strike="noStrike" dirty="0">
                        <a:solidFill>
                          <a:srgbClr val="000000"/>
                        </a:solidFill>
                        <a:effectLst/>
                        <a:latin typeface="Calibri"/>
                      </a:endParaRPr>
                    </a:p>
                  </a:txBody>
                  <a:tcPr marL="9525" marR="9525" marT="9525" marB="0" anchor="b"/>
                </a:tc>
                <a:tc>
                  <a:txBody>
                    <a:bodyPr/>
                    <a:lstStyle/>
                    <a:p>
                      <a:pPr algn="r" fontAlgn="b"/>
                      <a:endParaRPr lang="en-US" sz="1100" b="0" i="0" u="none" strike="noStrike" dirty="0">
                        <a:solidFill>
                          <a:srgbClr val="000000"/>
                        </a:solidFill>
                        <a:effectLst/>
                        <a:latin typeface="Calibri"/>
                      </a:endParaRPr>
                    </a:p>
                  </a:txBody>
                  <a:tcPr marL="9525" marR="9525" marT="9525" marB="0" anchor="b"/>
                </a:tc>
                <a:tc>
                  <a:txBody>
                    <a:bodyPr/>
                    <a:lstStyle/>
                    <a:p>
                      <a:pPr algn="r" fontAlgn="b"/>
                      <a:endParaRPr lang="en-US"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95275">
                <a:tc>
                  <a:txBody>
                    <a:bodyPr/>
                    <a:lstStyle/>
                    <a:p>
                      <a:pPr algn="l" fontAlgn="b"/>
                      <a:r>
                        <a:rPr lang="en-US" sz="1100" u="none" strike="noStrike">
                          <a:effectLst/>
                        </a:rPr>
                        <a:t>D</a:t>
                      </a:r>
                      <a:endParaRPr lang="en-US" sz="1100" b="0" i="0" u="none" strike="noStrike">
                        <a:solidFill>
                          <a:srgbClr val="000000"/>
                        </a:solidFill>
                        <a:effectLst/>
                        <a:latin typeface="Calibri"/>
                      </a:endParaRPr>
                    </a:p>
                  </a:txBody>
                  <a:tcPr marL="9525" marR="9525" marT="9525" marB="0" anchor="b"/>
                </a:tc>
                <a:tc>
                  <a:txBody>
                    <a:bodyPr/>
                    <a:lstStyle/>
                    <a:p>
                      <a:pPr algn="l" rtl="0" fontAlgn="ctr"/>
                      <a:r>
                        <a:rPr lang="en-US" sz="1800" u="none" strike="noStrike">
                          <a:effectLst/>
                        </a:rPr>
                        <a:t>166</a:t>
                      </a:r>
                      <a:endParaRPr lang="en-US" sz="1800" b="0" i="0" u="none" strike="noStrike">
                        <a:solidFill>
                          <a:srgbClr val="000000"/>
                        </a:solidFill>
                        <a:effectLst/>
                        <a:latin typeface="Calibri"/>
                      </a:endParaRPr>
                    </a:p>
                  </a:txBody>
                  <a:tcPr marL="9525" marR="9525" marT="9525" marB="0" anchor="ctr"/>
                </a:tc>
                <a:tc>
                  <a:txBody>
                    <a:bodyPr/>
                    <a:lstStyle/>
                    <a:p>
                      <a:pPr algn="r" fontAlgn="b"/>
                      <a:endParaRPr lang="en-US" sz="1100" b="0" i="0" u="none" strike="noStrike" dirty="0">
                        <a:solidFill>
                          <a:srgbClr val="000000"/>
                        </a:solidFill>
                        <a:effectLst/>
                        <a:latin typeface="Calibri"/>
                      </a:endParaRPr>
                    </a:p>
                  </a:txBody>
                  <a:tcPr marL="9525" marR="9525" marT="9525" marB="0" anchor="b"/>
                </a:tc>
                <a:tc>
                  <a:txBody>
                    <a:bodyPr/>
                    <a:lstStyle/>
                    <a:p>
                      <a:pPr algn="r" fontAlgn="b"/>
                      <a:endParaRPr lang="en-US" sz="1100" b="0" i="0" u="none" strike="noStrike" dirty="0">
                        <a:solidFill>
                          <a:srgbClr val="000000"/>
                        </a:solidFill>
                        <a:effectLst/>
                        <a:latin typeface="Calibri"/>
                      </a:endParaRPr>
                    </a:p>
                  </a:txBody>
                  <a:tcPr marL="9525" marR="9525" marT="9525" marB="0" anchor="b"/>
                </a:tc>
                <a:tc>
                  <a:txBody>
                    <a:bodyPr/>
                    <a:lstStyle/>
                    <a:p>
                      <a:pPr algn="r" fontAlgn="b"/>
                      <a:endParaRPr lang="en-US"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95275">
                <a:tc>
                  <a:txBody>
                    <a:bodyPr/>
                    <a:lstStyle/>
                    <a:p>
                      <a:pPr algn="l" fontAlgn="b"/>
                      <a:r>
                        <a:rPr lang="en-US" sz="1100" u="none" strike="noStrike">
                          <a:effectLst/>
                        </a:rPr>
                        <a:t>E</a:t>
                      </a:r>
                      <a:endParaRPr lang="en-US" sz="1100" b="0" i="0" u="none" strike="noStrike">
                        <a:solidFill>
                          <a:srgbClr val="000000"/>
                        </a:solidFill>
                        <a:effectLst/>
                        <a:latin typeface="Calibri"/>
                      </a:endParaRPr>
                    </a:p>
                  </a:txBody>
                  <a:tcPr marL="9525" marR="9525" marT="9525" marB="0" anchor="b"/>
                </a:tc>
                <a:tc>
                  <a:txBody>
                    <a:bodyPr/>
                    <a:lstStyle/>
                    <a:p>
                      <a:pPr algn="l" rtl="0" fontAlgn="ctr"/>
                      <a:r>
                        <a:rPr lang="en-US" sz="1800" u="none" strike="noStrike">
                          <a:effectLst/>
                        </a:rPr>
                        <a:t>176</a:t>
                      </a:r>
                      <a:endParaRPr lang="en-US" sz="1800" b="0" i="0" u="none" strike="noStrike">
                        <a:solidFill>
                          <a:srgbClr val="000000"/>
                        </a:solidFill>
                        <a:effectLst/>
                        <a:latin typeface="Calibri"/>
                      </a:endParaRPr>
                    </a:p>
                  </a:txBody>
                  <a:tcPr marL="9525" marR="9525" marT="9525" marB="0" anchor="ctr"/>
                </a:tc>
                <a:tc>
                  <a:txBody>
                    <a:bodyPr/>
                    <a:lstStyle/>
                    <a:p>
                      <a:pPr algn="r" fontAlgn="b"/>
                      <a:endParaRPr lang="en-US" sz="1100" b="0" i="0" u="none" strike="noStrike" dirty="0">
                        <a:solidFill>
                          <a:srgbClr val="000000"/>
                        </a:solidFill>
                        <a:effectLst/>
                        <a:latin typeface="Calibri"/>
                      </a:endParaRPr>
                    </a:p>
                  </a:txBody>
                  <a:tcPr marL="9525" marR="9525" marT="9525" marB="0" anchor="b"/>
                </a:tc>
                <a:tc>
                  <a:txBody>
                    <a:bodyPr/>
                    <a:lstStyle/>
                    <a:p>
                      <a:pPr algn="r" fontAlgn="b"/>
                      <a:endParaRPr lang="en-US" sz="1100" b="0" i="0" u="none" strike="noStrike" dirty="0">
                        <a:solidFill>
                          <a:srgbClr val="000000"/>
                        </a:solidFill>
                        <a:effectLst/>
                        <a:latin typeface="Calibri"/>
                      </a:endParaRPr>
                    </a:p>
                  </a:txBody>
                  <a:tcPr marL="9525" marR="9525" marT="9525" marB="0" anchor="b"/>
                </a:tc>
                <a:tc>
                  <a:txBody>
                    <a:bodyPr/>
                    <a:lstStyle/>
                    <a:p>
                      <a:pPr algn="r" fontAlgn="b"/>
                      <a:endParaRPr lang="en-US"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295275">
                <a:tc>
                  <a:txBody>
                    <a:bodyPr/>
                    <a:lstStyle/>
                    <a:p>
                      <a:pPr algn="l" fontAlgn="b"/>
                      <a:r>
                        <a:rPr lang="en-US" sz="1100" u="none" strike="noStrike">
                          <a:effectLst/>
                        </a:rPr>
                        <a:t>F</a:t>
                      </a:r>
                      <a:endParaRPr lang="en-US" sz="1100" b="0" i="0" u="none" strike="noStrike">
                        <a:solidFill>
                          <a:srgbClr val="000000"/>
                        </a:solidFill>
                        <a:effectLst/>
                        <a:latin typeface="Calibri"/>
                      </a:endParaRPr>
                    </a:p>
                  </a:txBody>
                  <a:tcPr marL="9525" marR="9525" marT="9525" marB="0" anchor="b"/>
                </a:tc>
                <a:tc>
                  <a:txBody>
                    <a:bodyPr/>
                    <a:lstStyle/>
                    <a:p>
                      <a:pPr algn="l" rtl="0" fontAlgn="ctr"/>
                      <a:r>
                        <a:rPr lang="en-US" sz="1800" u="none" strike="noStrike">
                          <a:effectLst/>
                        </a:rPr>
                        <a:t>179</a:t>
                      </a:r>
                      <a:endParaRPr lang="en-US" sz="1800" b="0" i="0" u="none" strike="noStrike">
                        <a:solidFill>
                          <a:srgbClr val="000000"/>
                        </a:solidFill>
                        <a:effectLst/>
                        <a:latin typeface="Calibri"/>
                      </a:endParaRPr>
                    </a:p>
                  </a:txBody>
                  <a:tcPr marL="9525" marR="9525" marT="9525" marB="0" anchor="ctr"/>
                </a:tc>
                <a:tc>
                  <a:txBody>
                    <a:bodyPr/>
                    <a:lstStyle/>
                    <a:p>
                      <a:pPr algn="r" fontAlgn="b"/>
                      <a:endParaRPr lang="en-US" sz="1100" b="0" i="0" u="none" strike="noStrike" dirty="0">
                        <a:solidFill>
                          <a:srgbClr val="000000"/>
                        </a:solidFill>
                        <a:effectLst/>
                        <a:latin typeface="Calibri"/>
                      </a:endParaRPr>
                    </a:p>
                  </a:txBody>
                  <a:tcPr marL="9525" marR="9525" marT="9525" marB="0" anchor="b"/>
                </a:tc>
                <a:tc>
                  <a:txBody>
                    <a:bodyPr/>
                    <a:lstStyle/>
                    <a:p>
                      <a:pPr algn="r" fontAlgn="b"/>
                      <a:endParaRPr lang="en-US" sz="1100" b="0" i="0" u="none" strike="noStrike" dirty="0">
                        <a:solidFill>
                          <a:srgbClr val="000000"/>
                        </a:solidFill>
                        <a:effectLst/>
                        <a:latin typeface="Calibri"/>
                      </a:endParaRPr>
                    </a:p>
                  </a:txBody>
                  <a:tcPr marL="9525" marR="9525" marT="9525" marB="0" anchor="b"/>
                </a:tc>
                <a:tc>
                  <a:txBody>
                    <a:bodyPr/>
                    <a:lstStyle/>
                    <a:p>
                      <a:pPr algn="r" fontAlgn="b"/>
                      <a:endParaRPr lang="en-US"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bl>
          </a:graphicData>
        </a:graphic>
      </p:graphicFrame>
      <p:sp>
        <p:nvSpPr>
          <p:cNvPr id="5" name="TextBox 4"/>
          <p:cNvSpPr txBox="1"/>
          <p:nvPr/>
        </p:nvSpPr>
        <p:spPr>
          <a:xfrm>
            <a:off x="7391400" y="3733800"/>
            <a:ext cx="1752600" cy="1477328"/>
          </a:xfrm>
          <a:prstGeom prst="rect">
            <a:avLst/>
          </a:prstGeom>
          <a:noFill/>
        </p:spPr>
        <p:txBody>
          <a:bodyPr wrap="square" rtlCol="0">
            <a:spAutoFit/>
          </a:bodyPr>
          <a:lstStyle/>
          <a:p>
            <a:r>
              <a:rPr lang="en-US" dirty="0"/>
              <a:t>Calculate the relative &amp; cumulative relative frequency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Discrete data </a:t>
            </a:r>
          </a:p>
        </p:txBody>
      </p:sp>
      <p:graphicFrame>
        <p:nvGraphicFramePr>
          <p:cNvPr id="4" name="Table 3"/>
          <p:cNvGraphicFramePr>
            <a:graphicFrameLocks noGrp="1"/>
          </p:cNvGraphicFramePr>
          <p:nvPr>
            <p:extLst>
              <p:ext uri="{D42A27DB-BD31-4B8C-83A1-F6EECF244321}">
                <p14:modId xmlns:p14="http://schemas.microsoft.com/office/powerpoint/2010/main" val="2460171525"/>
              </p:ext>
            </p:extLst>
          </p:nvPr>
        </p:nvGraphicFramePr>
        <p:xfrm>
          <a:off x="685800" y="1727200"/>
          <a:ext cx="7772400" cy="3042920"/>
        </p:xfrm>
        <a:graphic>
          <a:graphicData uri="http://schemas.openxmlformats.org/drawingml/2006/table">
            <a:tbl>
              <a:tblPr firstRow="1" bandRow="1">
                <a:tableStyleId>{5C22544A-7EE6-4342-B048-85BDC9FD1C3A}</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460269">
                  <a:extLst>
                    <a:ext uri="{9D8B030D-6E8A-4147-A177-3AD203B41FA5}">
                      <a16:colId xmlns:a16="http://schemas.microsoft.com/office/drawing/2014/main" val="20003"/>
                    </a:ext>
                  </a:extLst>
                </a:gridCol>
                <a:gridCol w="1648691">
                  <a:extLst>
                    <a:ext uri="{9D8B030D-6E8A-4147-A177-3AD203B41FA5}">
                      <a16:colId xmlns:a16="http://schemas.microsoft.com/office/drawing/2014/main" val="20004"/>
                    </a:ext>
                  </a:extLst>
                </a:gridCol>
              </a:tblGrid>
              <a:tr h="370840">
                <a:tc>
                  <a:txBody>
                    <a:bodyPr/>
                    <a:lstStyle/>
                    <a:p>
                      <a:r>
                        <a:rPr lang="en-US" dirty="0"/>
                        <a:t>No</a:t>
                      </a:r>
                      <a:r>
                        <a:rPr lang="en-US" baseline="0" dirty="0"/>
                        <a:t> of students getting marks</a:t>
                      </a:r>
                      <a:endParaRPr lang="en-US" dirty="0"/>
                    </a:p>
                  </a:txBody>
                  <a:tcPr/>
                </a:tc>
                <a:tc>
                  <a:txBody>
                    <a:bodyPr/>
                    <a:lstStyle/>
                    <a:p>
                      <a:r>
                        <a:rPr lang="en-US" dirty="0"/>
                        <a:t>Marks secured </a:t>
                      </a:r>
                    </a:p>
                  </a:txBody>
                  <a:tcPr/>
                </a:tc>
                <a:tc>
                  <a:txBody>
                    <a:bodyPr/>
                    <a:lstStyle/>
                    <a:p>
                      <a:r>
                        <a:rPr lang="en-US" dirty="0"/>
                        <a:t>Cumulative Frequency </a:t>
                      </a:r>
                    </a:p>
                  </a:txBody>
                  <a:tcPr/>
                </a:tc>
                <a:tc>
                  <a:txBody>
                    <a:bodyPr/>
                    <a:lstStyle/>
                    <a:p>
                      <a:r>
                        <a:rPr lang="en-US" dirty="0"/>
                        <a:t>Relative</a:t>
                      </a:r>
                      <a:r>
                        <a:rPr lang="en-US" baseline="0" dirty="0"/>
                        <a:t> frequency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Cumulative Relative Frequency </a:t>
                      </a:r>
                    </a:p>
                    <a:p>
                      <a:endParaRPr lang="en-US" dirty="0"/>
                    </a:p>
                  </a:txBody>
                  <a:tcPr/>
                </a:tc>
                <a:extLst>
                  <a:ext uri="{0D108BD9-81ED-4DB2-BD59-A6C34878D82A}">
                    <a16:rowId xmlns:a16="http://schemas.microsoft.com/office/drawing/2014/main" val="10000"/>
                  </a:ext>
                </a:extLst>
              </a:tr>
              <a:tr h="370840">
                <a:tc>
                  <a:txBody>
                    <a:bodyPr/>
                    <a:lstStyle/>
                    <a:p>
                      <a:r>
                        <a:rPr lang="en-US" dirty="0"/>
                        <a:t>4</a:t>
                      </a:r>
                    </a:p>
                  </a:txBody>
                  <a:tcPr/>
                </a:tc>
                <a:tc>
                  <a:txBody>
                    <a:bodyPr/>
                    <a:lstStyle/>
                    <a:p>
                      <a:r>
                        <a:rPr lang="en-US" dirty="0"/>
                        <a:t>80</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dirty="0"/>
                        <a:t>3</a:t>
                      </a:r>
                    </a:p>
                  </a:txBody>
                  <a:tcPr/>
                </a:tc>
                <a:tc>
                  <a:txBody>
                    <a:bodyPr/>
                    <a:lstStyle/>
                    <a:p>
                      <a:r>
                        <a:rPr lang="en-US" dirty="0"/>
                        <a:t>90</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dirty="0"/>
                        <a:t>5</a:t>
                      </a:r>
                    </a:p>
                  </a:txBody>
                  <a:tcPr/>
                </a:tc>
                <a:tc>
                  <a:txBody>
                    <a:bodyPr/>
                    <a:lstStyle/>
                    <a:p>
                      <a:r>
                        <a:rPr lang="en-US" dirty="0"/>
                        <a:t>78</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r>
                        <a:rPr lang="en-US" dirty="0"/>
                        <a:t>3</a:t>
                      </a:r>
                    </a:p>
                  </a:txBody>
                  <a:tcPr/>
                </a:tc>
                <a:tc>
                  <a:txBody>
                    <a:bodyPr/>
                    <a:lstStyle/>
                    <a:p>
                      <a:r>
                        <a:rPr lang="en-US" dirty="0"/>
                        <a:t>79</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r>
                        <a:rPr lang="en-US" dirty="0"/>
                        <a:t>2</a:t>
                      </a:r>
                    </a:p>
                  </a:txBody>
                  <a:tcPr/>
                </a:tc>
                <a:tc>
                  <a:txBody>
                    <a:bodyPr/>
                    <a:lstStyle/>
                    <a:p>
                      <a:r>
                        <a:rPr lang="en-US" dirty="0"/>
                        <a:t>57</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5" name="TextBox 4"/>
          <p:cNvSpPr txBox="1"/>
          <p:nvPr/>
        </p:nvSpPr>
        <p:spPr>
          <a:xfrm>
            <a:off x="533400" y="5419425"/>
            <a:ext cx="7607724" cy="369332"/>
          </a:xfrm>
          <a:prstGeom prst="rect">
            <a:avLst/>
          </a:prstGeom>
          <a:noFill/>
        </p:spPr>
        <p:txBody>
          <a:bodyPr wrap="none" rtlCol="0">
            <a:spAutoFit/>
          </a:bodyPr>
          <a:lstStyle/>
          <a:p>
            <a:r>
              <a:rPr lang="en-US" dirty="0"/>
              <a:t>Calculate the cumulative, relative frequency  and cumulative relative frequency </a:t>
            </a:r>
          </a:p>
        </p:txBody>
      </p:sp>
    </p:spTree>
    <p:extLst>
      <p:ext uri="{BB962C8B-B14F-4D97-AF65-F5344CB8AC3E}">
        <p14:creationId xmlns:p14="http://schemas.microsoft.com/office/powerpoint/2010/main" val="28739434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dirty="0"/>
              <a:t>Continuous class </a:t>
            </a:r>
          </a:p>
        </p:txBody>
      </p:sp>
      <p:sp>
        <p:nvSpPr>
          <p:cNvPr id="3" name="Content Placeholder 2"/>
          <p:cNvSpPr>
            <a:spLocks noGrp="1"/>
          </p:cNvSpPr>
          <p:nvPr>
            <p:ph idx="1"/>
          </p:nvPr>
        </p:nvSpPr>
        <p:spPr>
          <a:xfrm>
            <a:off x="457200" y="1219200"/>
            <a:ext cx="8229600" cy="1066800"/>
          </a:xfrm>
        </p:spPr>
        <p:txBody>
          <a:bodyPr/>
          <a:lstStyle/>
          <a:p>
            <a:r>
              <a:rPr lang="en-US" dirty="0"/>
              <a:t>A </a:t>
            </a:r>
            <a:r>
              <a:rPr lang="en-US" b="1" dirty="0"/>
              <a:t>continuous variable</a:t>
            </a:r>
            <a:r>
              <a:rPr lang="en-US" dirty="0"/>
              <a:t> is one which can take on infinitely many, uncountable values.</a:t>
            </a:r>
          </a:p>
        </p:txBody>
      </p:sp>
      <p:graphicFrame>
        <p:nvGraphicFramePr>
          <p:cNvPr id="5" name="Table 4"/>
          <p:cNvGraphicFramePr>
            <a:graphicFrameLocks noGrp="1"/>
          </p:cNvGraphicFramePr>
          <p:nvPr>
            <p:extLst>
              <p:ext uri="{D42A27DB-BD31-4B8C-83A1-F6EECF244321}">
                <p14:modId xmlns:p14="http://schemas.microsoft.com/office/powerpoint/2010/main" val="2978794517"/>
              </p:ext>
            </p:extLst>
          </p:nvPr>
        </p:nvGraphicFramePr>
        <p:xfrm>
          <a:off x="914400" y="2438400"/>
          <a:ext cx="5943600" cy="1773555"/>
        </p:xfrm>
        <a:graphic>
          <a:graphicData uri="http://schemas.openxmlformats.org/drawingml/2006/table">
            <a:tbl>
              <a:tblPr/>
              <a:tblGrid>
                <a:gridCol w="3912514">
                  <a:extLst>
                    <a:ext uri="{9D8B030D-6E8A-4147-A177-3AD203B41FA5}">
                      <a16:colId xmlns:a16="http://schemas.microsoft.com/office/drawing/2014/main" val="20000"/>
                    </a:ext>
                  </a:extLst>
                </a:gridCol>
                <a:gridCol w="2031086">
                  <a:extLst>
                    <a:ext uri="{9D8B030D-6E8A-4147-A177-3AD203B41FA5}">
                      <a16:colId xmlns:a16="http://schemas.microsoft.com/office/drawing/2014/main" val="20001"/>
                    </a:ext>
                  </a:extLst>
                </a:gridCol>
              </a:tblGrid>
              <a:tr h="190500">
                <a:tc>
                  <a:txBody>
                    <a:bodyPr/>
                    <a:lstStyle/>
                    <a:p>
                      <a:pPr algn="l" fontAlgn="b"/>
                      <a:r>
                        <a:rPr lang="en-US" sz="1600" b="0" i="0" u="none" strike="noStrike" dirty="0">
                          <a:solidFill>
                            <a:srgbClr val="000000"/>
                          </a:solidFill>
                          <a:latin typeface="Calibri"/>
                        </a:rPr>
                        <a:t>Class interval (inclusive)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n-US" sz="1600" b="0" i="0" u="none" strike="noStrike" dirty="0">
                          <a:solidFill>
                            <a:srgbClr val="000000"/>
                          </a:solidFill>
                          <a:latin typeface="Calibri"/>
                        </a:rPr>
                        <a:t>0-4.9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600" b="0" i="0" u="none" strike="noStrike" dirty="0">
                          <a:solidFill>
                            <a:srgbClr val="000000"/>
                          </a:solidFill>
                          <a:latin typeface="Calibri"/>
                        </a:rPr>
                        <a:t>5-9.9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600" b="0" i="0" u="none" strike="noStrike" dirty="0">
                          <a:solidFill>
                            <a:srgbClr val="000000"/>
                          </a:solidFill>
                          <a:latin typeface="Calibri"/>
                        </a:rPr>
                        <a:t>10-14.9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600" b="0" i="0" u="none" strike="noStrike" dirty="0">
                          <a:solidFill>
                            <a:srgbClr val="000000"/>
                          </a:solidFill>
                          <a:latin typeface="Calibri"/>
                        </a:rPr>
                        <a:t>15-19.9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600" b="0" i="0" u="none" strike="noStrike" dirty="0">
                          <a:solidFill>
                            <a:srgbClr val="000000"/>
                          </a:solidFill>
                          <a:latin typeface="Calibri"/>
                        </a:rPr>
                        <a:t>20-24.9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l" fontAlgn="b"/>
                      <a:r>
                        <a:rPr lang="en-US" sz="1600" b="0" i="0" u="none" strike="noStrike" dirty="0">
                          <a:solidFill>
                            <a:srgbClr val="000000"/>
                          </a:solidFill>
                          <a:latin typeface="Calibri"/>
                        </a:rPr>
                        <a:t>25-29.9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192718801"/>
              </p:ext>
            </p:extLst>
          </p:nvPr>
        </p:nvGraphicFramePr>
        <p:xfrm>
          <a:off x="1447800" y="4572000"/>
          <a:ext cx="5867400" cy="1683325"/>
        </p:xfrm>
        <a:graphic>
          <a:graphicData uri="http://schemas.openxmlformats.org/drawingml/2006/table">
            <a:tbl>
              <a:tblPr/>
              <a:tblGrid>
                <a:gridCol w="3862354">
                  <a:extLst>
                    <a:ext uri="{9D8B030D-6E8A-4147-A177-3AD203B41FA5}">
                      <a16:colId xmlns:a16="http://schemas.microsoft.com/office/drawing/2014/main" val="20000"/>
                    </a:ext>
                  </a:extLst>
                </a:gridCol>
                <a:gridCol w="2005046">
                  <a:extLst>
                    <a:ext uri="{9D8B030D-6E8A-4147-A177-3AD203B41FA5}">
                      <a16:colId xmlns:a16="http://schemas.microsoft.com/office/drawing/2014/main" val="20001"/>
                    </a:ext>
                  </a:extLst>
                </a:gridCol>
              </a:tblGrid>
              <a:tr h="190500">
                <a:tc>
                  <a:txBody>
                    <a:bodyPr/>
                    <a:lstStyle/>
                    <a:p>
                      <a:pPr marL="0" marR="0">
                        <a:lnSpc>
                          <a:spcPct val="115000"/>
                        </a:lnSpc>
                        <a:spcBef>
                          <a:spcPts val="0"/>
                        </a:spcBef>
                        <a:spcAft>
                          <a:spcPts val="1000"/>
                        </a:spcAft>
                      </a:pPr>
                      <a:r>
                        <a:rPr lang="en-US" sz="1400" dirty="0">
                          <a:latin typeface="Calibri"/>
                          <a:ea typeface="Calibri"/>
                          <a:cs typeface="Times New Roman"/>
                        </a:rPr>
                        <a:t>Class interval (Exclusive)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Frequency</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marL="0" marR="0">
                        <a:lnSpc>
                          <a:spcPct val="115000"/>
                        </a:lnSpc>
                        <a:spcBef>
                          <a:spcPts val="0"/>
                        </a:spcBef>
                        <a:spcAft>
                          <a:spcPts val="1000"/>
                        </a:spcAft>
                      </a:pPr>
                      <a:r>
                        <a:rPr lang="en-US" sz="1400" dirty="0">
                          <a:latin typeface="Calibri"/>
                          <a:ea typeface="Calibri"/>
                          <a:cs typeface="Times New Roman"/>
                        </a:rPr>
                        <a:t>0-5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marL="0" marR="0">
                        <a:lnSpc>
                          <a:spcPct val="115000"/>
                        </a:lnSpc>
                        <a:spcBef>
                          <a:spcPts val="0"/>
                        </a:spcBef>
                        <a:spcAft>
                          <a:spcPts val="1000"/>
                        </a:spcAft>
                      </a:pPr>
                      <a:r>
                        <a:rPr lang="en-US" sz="1400" dirty="0">
                          <a:latin typeface="Calibri"/>
                          <a:ea typeface="Calibri"/>
                          <a:cs typeface="Times New Roman"/>
                        </a:rPr>
                        <a:t>5-10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marL="0" marR="0">
                        <a:lnSpc>
                          <a:spcPct val="115000"/>
                        </a:lnSpc>
                        <a:spcBef>
                          <a:spcPts val="0"/>
                        </a:spcBef>
                        <a:spcAft>
                          <a:spcPts val="1000"/>
                        </a:spcAft>
                      </a:pPr>
                      <a:r>
                        <a:rPr lang="en-US" sz="1400" dirty="0">
                          <a:latin typeface="Calibri"/>
                          <a:ea typeface="Calibri"/>
                          <a:cs typeface="Times New Roman"/>
                        </a:rPr>
                        <a:t>10-15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13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marL="0" marR="0">
                        <a:lnSpc>
                          <a:spcPct val="115000"/>
                        </a:lnSpc>
                        <a:spcBef>
                          <a:spcPts val="0"/>
                        </a:spcBef>
                        <a:spcAft>
                          <a:spcPts val="1000"/>
                        </a:spcAft>
                      </a:pPr>
                      <a:r>
                        <a:rPr lang="en-US" sz="1400" dirty="0">
                          <a:latin typeface="Calibri"/>
                          <a:ea typeface="Calibri"/>
                          <a:cs typeface="Times New Roman"/>
                        </a:rPr>
                        <a:t>15-20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marL="0" marR="0">
                        <a:lnSpc>
                          <a:spcPct val="115000"/>
                        </a:lnSpc>
                        <a:spcBef>
                          <a:spcPts val="0"/>
                        </a:spcBef>
                        <a:spcAft>
                          <a:spcPts val="1000"/>
                        </a:spcAft>
                      </a:pPr>
                      <a:r>
                        <a:rPr lang="en-US" sz="1400" dirty="0">
                          <a:latin typeface="Calibri"/>
                          <a:ea typeface="Calibri"/>
                          <a:cs typeface="Times New Roman"/>
                        </a:rPr>
                        <a:t>20-25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marL="0" marR="0">
                        <a:lnSpc>
                          <a:spcPct val="115000"/>
                        </a:lnSpc>
                        <a:spcBef>
                          <a:spcPts val="0"/>
                        </a:spcBef>
                        <a:spcAft>
                          <a:spcPts val="1000"/>
                        </a:spcAft>
                      </a:pPr>
                      <a:r>
                        <a:rPr lang="en-US" sz="1400" dirty="0">
                          <a:latin typeface="Calibri"/>
                          <a:ea typeface="Calibri"/>
                          <a:cs typeface="Times New Roman"/>
                        </a:rPr>
                        <a:t>25-30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dirty="0">
                          <a:latin typeface="Calibri"/>
                          <a:ea typeface="Calibri"/>
                          <a:cs typeface="Times New Roman"/>
                        </a:rPr>
                        <a:t>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6" name="TextBox 5"/>
          <p:cNvSpPr txBox="1"/>
          <p:nvPr/>
        </p:nvSpPr>
        <p:spPr>
          <a:xfrm>
            <a:off x="381000" y="6400800"/>
            <a:ext cx="7607724" cy="369332"/>
          </a:xfrm>
          <a:prstGeom prst="rect">
            <a:avLst/>
          </a:prstGeom>
          <a:noFill/>
        </p:spPr>
        <p:txBody>
          <a:bodyPr wrap="none" rtlCol="0">
            <a:spAutoFit/>
          </a:bodyPr>
          <a:lstStyle/>
          <a:p>
            <a:r>
              <a:rPr lang="en-US" dirty="0"/>
              <a:t>Calculate the cumulative, relative frequency  and cumulative relative frequency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a:t>
            </a:r>
          </a:p>
        </p:txBody>
      </p:sp>
      <p:sp>
        <p:nvSpPr>
          <p:cNvPr id="3" name="Content Placeholder 2"/>
          <p:cNvSpPr>
            <a:spLocks noGrp="1"/>
          </p:cNvSpPr>
          <p:nvPr>
            <p:ph idx="1"/>
          </p:nvPr>
        </p:nvSpPr>
        <p:spPr>
          <a:xfrm>
            <a:off x="457200" y="1600201"/>
            <a:ext cx="7924800" cy="2209800"/>
          </a:xfrm>
        </p:spPr>
        <p:txBody>
          <a:bodyPr>
            <a:normAutofit fontScale="70000" lnSpcReduction="20000"/>
          </a:bodyPr>
          <a:lstStyle/>
          <a:p>
            <a:r>
              <a:rPr lang="en-US" dirty="0"/>
              <a:t>Histogram is a series of rectangles attached to one another. Each rectangle is proportional in width with range in a class and proportional in height to the number of observations in the class. Usually, in a frequency distribution, class width in same for all classes. Consequently, the vertical in a histogram have equal width</a:t>
            </a:r>
          </a:p>
        </p:txBody>
      </p:sp>
      <p:graphicFrame>
        <p:nvGraphicFramePr>
          <p:cNvPr id="6" name="Table 5"/>
          <p:cNvGraphicFramePr>
            <a:graphicFrameLocks noGrp="1"/>
          </p:cNvGraphicFramePr>
          <p:nvPr>
            <p:extLst>
              <p:ext uri="{D42A27DB-BD31-4B8C-83A1-F6EECF244321}">
                <p14:modId xmlns:p14="http://schemas.microsoft.com/office/powerpoint/2010/main" val="1987699614"/>
              </p:ext>
            </p:extLst>
          </p:nvPr>
        </p:nvGraphicFramePr>
        <p:xfrm>
          <a:off x="1447800" y="3429000"/>
          <a:ext cx="2743200" cy="2190750"/>
        </p:xfrm>
        <a:graphic>
          <a:graphicData uri="http://schemas.openxmlformats.org/drawingml/2006/table">
            <a:tbl>
              <a:tblPr/>
              <a:tblGrid>
                <a:gridCol w="9144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190500">
                <a:tc>
                  <a:txBody>
                    <a:bodyPr/>
                    <a:lstStyle/>
                    <a:p>
                      <a:pPr algn="l" fontAlgn="b"/>
                      <a:r>
                        <a:rPr lang="en-US" sz="2000" b="0" i="0" u="none" strike="noStrike" dirty="0">
                          <a:solidFill>
                            <a:srgbClr val="000000"/>
                          </a:solidFill>
                          <a:latin typeface="Calibri"/>
                        </a:rPr>
                        <a:t>Village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Number of dumping site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n-US" sz="2000" b="0" i="0" u="none" strike="noStrike" dirty="0">
                          <a:solidFill>
                            <a:srgbClr val="000000"/>
                          </a:solidFill>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2000" b="0" i="0" u="none" strike="noStrike">
                          <a:solidFill>
                            <a:srgbClr val="000000"/>
                          </a:solidFill>
                          <a:latin typeface="Calibri"/>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2000" b="0" i="0" u="none" strike="noStrike">
                          <a:solidFill>
                            <a:srgbClr val="000000"/>
                          </a:solidFill>
                          <a:latin typeface="Calibri"/>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2000" b="0" i="0" u="none" strike="noStrike">
                          <a:solidFill>
                            <a:srgbClr val="000000"/>
                          </a:solidFill>
                          <a:latin typeface="Calibri"/>
                        </a:rPr>
                        <a: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2000" b="0" i="0" u="none" strike="noStrike">
                          <a:solidFill>
                            <a:srgbClr val="000000"/>
                          </a:solidFill>
                          <a:latin typeface="Calibri"/>
                        </a:rPr>
                        <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TextBox 6"/>
          <p:cNvSpPr txBox="1"/>
          <p:nvPr/>
        </p:nvSpPr>
        <p:spPr>
          <a:xfrm>
            <a:off x="1143000" y="5791200"/>
            <a:ext cx="2133600" cy="646331"/>
          </a:xfrm>
          <a:prstGeom prst="rect">
            <a:avLst/>
          </a:prstGeom>
          <a:noFill/>
        </p:spPr>
        <p:txBody>
          <a:bodyPr wrap="square" rtlCol="0">
            <a:spAutoFit/>
          </a:bodyPr>
          <a:lstStyle/>
          <a:p>
            <a:r>
              <a:rPr lang="en-US" dirty="0"/>
              <a:t>Draw the histogram from this table</a:t>
            </a:r>
          </a:p>
        </p:txBody>
      </p:sp>
      <p:graphicFrame>
        <p:nvGraphicFramePr>
          <p:cNvPr id="4" name="Table 3"/>
          <p:cNvGraphicFramePr>
            <a:graphicFrameLocks noGrp="1"/>
          </p:cNvGraphicFramePr>
          <p:nvPr>
            <p:extLst>
              <p:ext uri="{D42A27DB-BD31-4B8C-83A1-F6EECF244321}">
                <p14:modId xmlns:p14="http://schemas.microsoft.com/office/powerpoint/2010/main" val="4192106851"/>
              </p:ext>
            </p:extLst>
          </p:nvPr>
        </p:nvGraphicFramePr>
        <p:xfrm>
          <a:off x="4648200" y="3276600"/>
          <a:ext cx="3429000" cy="2333625"/>
        </p:xfrm>
        <a:graphic>
          <a:graphicData uri="http://schemas.openxmlformats.org/drawingml/2006/table">
            <a:tbl>
              <a:tblPr>
                <a:tableStyleId>{5C22544A-7EE6-4342-B048-85BDC9FD1C3A}</a:tableStyleId>
              </a:tblPr>
              <a:tblGrid>
                <a:gridCol w="1714500">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tblGrid>
              <a:tr h="609600">
                <a:tc>
                  <a:txBody>
                    <a:bodyPr/>
                    <a:lstStyle/>
                    <a:p>
                      <a:pPr algn="l" rtl="0" fontAlgn="b"/>
                      <a:r>
                        <a:rPr lang="en-US" sz="2000" u="none" strike="noStrike" dirty="0">
                          <a:effectLst/>
                        </a:rPr>
                        <a:t>Village</a:t>
                      </a:r>
                      <a:endParaRPr lang="en-US" sz="2000" b="0" i="0" u="none" strike="noStrike" dirty="0">
                        <a:solidFill>
                          <a:srgbClr val="000000"/>
                        </a:solidFill>
                        <a:effectLst/>
                        <a:latin typeface="Calibri"/>
                      </a:endParaRPr>
                    </a:p>
                  </a:txBody>
                  <a:tcPr marL="9525" marR="9525" marT="9525" marB="0" anchor="b"/>
                </a:tc>
                <a:tc>
                  <a:txBody>
                    <a:bodyPr/>
                    <a:lstStyle/>
                    <a:p>
                      <a:pPr algn="l" rtl="0" fontAlgn="b"/>
                      <a:r>
                        <a:rPr lang="en-US" sz="2000" u="none" strike="noStrike">
                          <a:effectLst/>
                        </a:rPr>
                        <a:t>Number of dumping site</a:t>
                      </a:r>
                      <a:endParaRPr lang="en-US" sz="2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342900">
                <a:tc>
                  <a:txBody>
                    <a:bodyPr/>
                    <a:lstStyle/>
                    <a:p>
                      <a:pPr algn="l" rtl="0" fontAlgn="b"/>
                      <a:r>
                        <a:rPr lang="en-US" sz="2000" u="none" strike="noStrike">
                          <a:effectLst/>
                        </a:rPr>
                        <a:t>A</a:t>
                      </a:r>
                      <a:endParaRPr lang="en-US" sz="2000" b="0" i="0" u="none" strike="noStrike">
                        <a:solidFill>
                          <a:srgbClr val="000000"/>
                        </a:solidFill>
                        <a:effectLst/>
                        <a:latin typeface="Calibri"/>
                      </a:endParaRPr>
                    </a:p>
                  </a:txBody>
                  <a:tcPr marL="9525" marR="9525" marT="9525" marB="0" anchor="b"/>
                </a:tc>
                <a:tc>
                  <a:txBody>
                    <a:bodyPr/>
                    <a:lstStyle/>
                    <a:p>
                      <a:pPr algn="r" rtl="0" fontAlgn="b"/>
                      <a:r>
                        <a:rPr lang="en-US" sz="2000" u="none" strike="noStrike" dirty="0">
                          <a:effectLst/>
                        </a:rPr>
                        <a:t>4</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342900">
                <a:tc>
                  <a:txBody>
                    <a:bodyPr/>
                    <a:lstStyle/>
                    <a:p>
                      <a:pPr algn="l" rtl="0" fontAlgn="b"/>
                      <a:r>
                        <a:rPr lang="en-US" sz="2000" u="none" strike="noStrike" dirty="0">
                          <a:effectLst/>
                        </a:rPr>
                        <a:t>B</a:t>
                      </a:r>
                      <a:endParaRPr lang="en-US" sz="2000" b="0" i="0" u="none" strike="noStrike" dirty="0">
                        <a:solidFill>
                          <a:srgbClr val="000000"/>
                        </a:solidFill>
                        <a:effectLst/>
                        <a:latin typeface="Calibri"/>
                      </a:endParaRPr>
                    </a:p>
                  </a:txBody>
                  <a:tcPr marL="9525" marR="9525" marT="9525" marB="0" anchor="b"/>
                </a:tc>
                <a:tc>
                  <a:txBody>
                    <a:bodyPr/>
                    <a:lstStyle/>
                    <a:p>
                      <a:pPr algn="r" rtl="0" fontAlgn="b"/>
                      <a:r>
                        <a:rPr lang="en-US" sz="2000" u="none" strike="noStrike" dirty="0">
                          <a:effectLst/>
                        </a:rPr>
                        <a:t>5</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42900">
                <a:tc>
                  <a:txBody>
                    <a:bodyPr/>
                    <a:lstStyle/>
                    <a:p>
                      <a:pPr algn="l" rtl="0" fontAlgn="b"/>
                      <a:r>
                        <a:rPr lang="en-US" sz="2000" u="none" strike="noStrike" dirty="0">
                          <a:effectLst/>
                        </a:rPr>
                        <a:t>C</a:t>
                      </a:r>
                      <a:endParaRPr lang="en-US" sz="2000" b="0" i="0" u="none" strike="noStrike" dirty="0">
                        <a:solidFill>
                          <a:srgbClr val="000000"/>
                        </a:solidFill>
                        <a:effectLst/>
                        <a:latin typeface="Calibri"/>
                      </a:endParaRPr>
                    </a:p>
                  </a:txBody>
                  <a:tcPr marL="9525" marR="9525" marT="9525" marB="0" anchor="b"/>
                </a:tc>
                <a:tc>
                  <a:txBody>
                    <a:bodyPr/>
                    <a:lstStyle/>
                    <a:p>
                      <a:pPr algn="r" rtl="0" fontAlgn="b"/>
                      <a:r>
                        <a:rPr lang="en-US" sz="2000" u="none" strike="noStrike" dirty="0">
                          <a:effectLst/>
                        </a:rPr>
                        <a:t>6</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42900">
                <a:tc>
                  <a:txBody>
                    <a:bodyPr/>
                    <a:lstStyle/>
                    <a:p>
                      <a:pPr algn="l" rtl="0" fontAlgn="b"/>
                      <a:r>
                        <a:rPr lang="en-US" sz="2000" u="none" strike="noStrike">
                          <a:effectLst/>
                        </a:rPr>
                        <a:t>D</a:t>
                      </a:r>
                      <a:endParaRPr lang="en-US" sz="2000" b="0" i="0" u="none" strike="noStrike">
                        <a:solidFill>
                          <a:srgbClr val="000000"/>
                        </a:solidFill>
                        <a:effectLst/>
                        <a:latin typeface="Calibri"/>
                      </a:endParaRPr>
                    </a:p>
                  </a:txBody>
                  <a:tcPr marL="9525" marR="9525" marT="9525" marB="0" anchor="b"/>
                </a:tc>
                <a:tc>
                  <a:txBody>
                    <a:bodyPr/>
                    <a:lstStyle/>
                    <a:p>
                      <a:pPr algn="r" rtl="0" fontAlgn="b"/>
                      <a:r>
                        <a:rPr lang="en-US" sz="2000" u="none" strike="noStrike" dirty="0">
                          <a:effectLst/>
                        </a:rPr>
                        <a:t>7</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342900">
                <a:tc>
                  <a:txBody>
                    <a:bodyPr/>
                    <a:lstStyle/>
                    <a:p>
                      <a:pPr algn="l" rtl="0" fontAlgn="b"/>
                      <a:r>
                        <a:rPr lang="en-US" sz="2000" u="none" strike="noStrike">
                          <a:effectLst/>
                        </a:rPr>
                        <a:t>E</a:t>
                      </a:r>
                      <a:endParaRPr lang="en-US" sz="2000" b="0" i="0" u="none" strike="noStrike">
                        <a:solidFill>
                          <a:srgbClr val="000000"/>
                        </a:solidFill>
                        <a:effectLst/>
                        <a:latin typeface="Calibri"/>
                      </a:endParaRPr>
                    </a:p>
                  </a:txBody>
                  <a:tcPr marL="9525" marR="9525" marT="9525" marB="0" anchor="b"/>
                </a:tc>
                <a:tc>
                  <a:txBody>
                    <a:bodyPr/>
                    <a:lstStyle/>
                    <a:p>
                      <a:pPr algn="r" rtl="0" fontAlgn="b"/>
                      <a:r>
                        <a:rPr lang="en-US" sz="2000" u="none" strike="noStrike" dirty="0">
                          <a:effectLst/>
                        </a:rPr>
                        <a:t>9</a:t>
                      </a:r>
                      <a:endParaRPr lang="en-US" sz="20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p:sp>
        <p:nvSpPr>
          <p:cNvPr id="8" name="TextBox 7"/>
          <p:cNvSpPr txBox="1"/>
          <p:nvPr/>
        </p:nvSpPr>
        <p:spPr>
          <a:xfrm>
            <a:off x="5181600" y="5943600"/>
            <a:ext cx="2133600" cy="646331"/>
          </a:xfrm>
          <a:prstGeom prst="rect">
            <a:avLst/>
          </a:prstGeom>
          <a:noFill/>
        </p:spPr>
        <p:txBody>
          <a:bodyPr wrap="square" rtlCol="0">
            <a:spAutoFit/>
          </a:bodyPr>
          <a:lstStyle/>
          <a:p>
            <a:r>
              <a:rPr lang="en-US" dirty="0"/>
              <a:t>Draw the histogram from this table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hart 3"/>
          <p:cNvGraphicFramePr/>
          <p:nvPr>
            <p:extLst>
              <p:ext uri="{D42A27DB-BD31-4B8C-83A1-F6EECF244321}">
                <p14:modId xmlns:p14="http://schemas.microsoft.com/office/powerpoint/2010/main" val="4293695149"/>
              </p:ext>
            </p:extLst>
          </p:nvPr>
        </p:nvGraphicFramePr>
        <p:xfrm>
          <a:off x="1066800" y="2057400"/>
          <a:ext cx="7239000" cy="4191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26643873"/>
              </p:ext>
            </p:extLst>
          </p:nvPr>
        </p:nvGraphicFramePr>
        <p:xfrm>
          <a:off x="1447800" y="3124200"/>
          <a:ext cx="5867400" cy="1683325"/>
        </p:xfrm>
        <a:graphic>
          <a:graphicData uri="http://schemas.openxmlformats.org/drawingml/2006/table">
            <a:tbl>
              <a:tblPr/>
              <a:tblGrid>
                <a:gridCol w="3862354">
                  <a:extLst>
                    <a:ext uri="{9D8B030D-6E8A-4147-A177-3AD203B41FA5}">
                      <a16:colId xmlns:a16="http://schemas.microsoft.com/office/drawing/2014/main" val="20000"/>
                    </a:ext>
                  </a:extLst>
                </a:gridCol>
                <a:gridCol w="2005046">
                  <a:extLst>
                    <a:ext uri="{9D8B030D-6E8A-4147-A177-3AD203B41FA5}">
                      <a16:colId xmlns:a16="http://schemas.microsoft.com/office/drawing/2014/main" val="20001"/>
                    </a:ext>
                  </a:extLst>
                </a:gridCol>
              </a:tblGrid>
              <a:tr h="190500">
                <a:tc>
                  <a:txBody>
                    <a:bodyPr/>
                    <a:lstStyle/>
                    <a:p>
                      <a:pPr marL="0" marR="0">
                        <a:lnSpc>
                          <a:spcPct val="115000"/>
                        </a:lnSpc>
                        <a:spcBef>
                          <a:spcPts val="0"/>
                        </a:spcBef>
                        <a:spcAft>
                          <a:spcPts val="1000"/>
                        </a:spcAft>
                      </a:pPr>
                      <a:r>
                        <a:rPr lang="en-US" sz="1400" dirty="0">
                          <a:latin typeface="Calibri"/>
                          <a:ea typeface="Calibri"/>
                          <a:cs typeface="Times New Roman"/>
                        </a:rPr>
                        <a:t>Class interval (Exclusive)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Frequency</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marL="0" marR="0">
                        <a:lnSpc>
                          <a:spcPct val="115000"/>
                        </a:lnSpc>
                        <a:spcBef>
                          <a:spcPts val="0"/>
                        </a:spcBef>
                        <a:spcAft>
                          <a:spcPts val="1000"/>
                        </a:spcAft>
                      </a:pPr>
                      <a:r>
                        <a:rPr lang="en-US" sz="1400" dirty="0">
                          <a:latin typeface="Calibri"/>
                          <a:ea typeface="Calibri"/>
                          <a:cs typeface="Times New Roman"/>
                        </a:rPr>
                        <a:t>0-5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marL="0" marR="0">
                        <a:lnSpc>
                          <a:spcPct val="115000"/>
                        </a:lnSpc>
                        <a:spcBef>
                          <a:spcPts val="0"/>
                        </a:spcBef>
                        <a:spcAft>
                          <a:spcPts val="1000"/>
                        </a:spcAft>
                      </a:pPr>
                      <a:r>
                        <a:rPr lang="en-US" sz="1400" dirty="0">
                          <a:latin typeface="Calibri"/>
                          <a:ea typeface="Calibri"/>
                          <a:cs typeface="Times New Roman"/>
                        </a:rPr>
                        <a:t>5-10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marL="0" marR="0">
                        <a:lnSpc>
                          <a:spcPct val="115000"/>
                        </a:lnSpc>
                        <a:spcBef>
                          <a:spcPts val="0"/>
                        </a:spcBef>
                        <a:spcAft>
                          <a:spcPts val="1000"/>
                        </a:spcAft>
                      </a:pPr>
                      <a:r>
                        <a:rPr lang="en-US" sz="1400" dirty="0">
                          <a:latin typeface="Calibri"/>
                          <a:ea typeface="Calibri"/>
                          <a:cs typeface="Times New Roman"/>
                        </a:rPr>
                        <a:t>10-15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13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marL="0" marR="0">
                        <a:lnSpc>
                          <a:spcPct val="115000"/>
                        </a:lnSpc>
                        <a:spcBef>
                          <a:spcPts val="0"/>
                        </a:spcBef>
                        <a:spcAft>
                          <a:spcPts val="1000"/>
                        </a:spcAft>
                      </a:pPr>
                      <a:r>
                        <a:rPr lang="en-US" sz="1400" dirty="0">
                          <a:latin typeface="Calibri"/>
                          <a:ea typeface="Calibri"/>
                          <a:cs typeface="Times New Roman"/>
                        </a:rPr>
                        <a:t>15-20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marL="0" marR="0">
                        <a:lnSpc>
                          <a:spcPct val="115000"/>
                        </a:lnSpc>
                        <a:spcBef>
                          <a:spcPts val="0"/>
                        </a:spcBef>
                        <a:spcAft>
                          <a:spcPts val="1000"/>
                        </a:spcAft>
                      </a:pPr>
                      <a:r>
                        <a:rPr lang="en-US" sz="1400" dirty="0">
                          <a:latin typeface="Calibri"/>
                          <a:ea typeface="Calibri"/>
                          <a:cs typeface="Times New Roman"/>
                        </a:rPr>
                        <a:t>20-25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Calibri"/>
                          <a:ea typeface="Calibri"/>
                          <a:cs typeface="Times New Roman"/>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marL="0" marR="0">
                        <a:lnSpc>
                          <a:spcPct val="115000"/>
                        </a:lnSpc>
                        <a:spcBef>
                          <a:spcPts val="0"/>
                        </a:spcBef>
                        <a:spcAft>
                          <a:spcPts val="1000"/>
                        </a:spcAft>
                      </a:pPr>
                      <a:r>
                        <a:rPr lang="en-US" sz="1400" dirty="0">
                          <a:latin typeface="Calibri"/>
                          <a:ea typeface="Calibri"/>
                          <a:cs typeface="Times New Roman"/>
                        </a:rPr>
                        <a:t>25-30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dirty="0">
                          <a:latin typeface="Calibri"/>
                          <a:ea typeface="Calibri"/>
                          <a:cs typeface="Times New Roman"/>
                        </a:rPr>
                        <a:t>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TextBox 4"/>
          <p:cNvSpPr txBox="1"/>
          <p:nvPr/>
        </p:nvSpPr>
        <p:spPr>
          <a:xfrm>
            <a:off x="5181600" y="5943600"/>
            <a:ext cx="2133600" cy="646331"/>
          </a:xfrm>
          <a:prstGeom prst="rect">
            <a:avLst/>
          </a:prstGeom>
          <a:noFill/>
        </p:spPr>
        <p:txBody>
          <a:bodyPr wrap="square" rtlCol="0">
            <a:spAutoFit/>
          </a:bodyPr>
          <a:lstStyle/>
          <a:p>
            <a:r>
              <a:rPr lang="en-US" dirty="0"/>
              <a:t>Draw the histogram from this table</a:t>
            </a:r>
          </a:p>
        </p:txBody>
      </p:sp>
    </p:spTree>
    <p:extLst>
      <p:ext uri="{BB962C8B-B14F-4D97-AF65-F5344CB8AC3E}">
        <p14:creationId xmlns:p14="http://schemas.microsoft.com/office/powerpoint/2010/main" val="41846116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Frequency polygon</a:t>
            </a:r>
          </a:p>
        </p:txBody>
      </p:sp>
      <p:sp>
        <p:nvSpPr>
          <p:cNvPr id="3" name="Content Placeholder 2"/>
          <p:cNvSpPr>
            <a:spLocks noGrp="1"/>
          </p:cNvSpPr>
          <p:nvPr>
            <p:ph idx="1"/>
          </p:nvPr>
        </p:nvSpPr>
        <p:spPr/>
        <p:txBody>
          <a:bodyPr>
            <a:normAutofit lnSpcReduction="10000"/>
          </a:bodyPr>
          <a:lstStyle/>
          <a:p>
            <a:r>
              <a:rPr lang="en-US" dirty="0"/>
              <a:t>When frequencies are plotted in Y axis against mid-value of classes in X axis, the resulting line graph after joining these plots is known as frequency polygon. In this beginning and end classes are added with zero.</a:t>
            </a:r>
          </a:p>
          <a:p>
            <a:r>
              <a:rPr lang="en-US" dirty="0"/>
              <a:t>The frequency polygon that uses relative frequencies of data points in each of the classes rather than the actual number of points is called relative frequency polygon.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nvGraphicFramePr>
        <p:xfrm>
          <a:off x="761999" y="2286000"/>
          <a:ext cx="5105401" cy="2026920"/>
        </p:xfrm>
        <a:graphic>
          <a:graphicData uri="http://schemas.openxmlformats.org/drawingml/2006/table">
            <a:tbl>
              <a:tblPr/>
              <a:tblGrid>
                <a:gridCol w="2004574">
                  <a:extLst>
                    <a:ext uri="{9D8B030D-6E8A-4147-A177-3AD203B41FA5}">
                      <a16:colId xmlns:a16="http://schemas.microsoft.com/office/drawing/2014/main" val="20000"/>
                    </a:ext>
                  </a:extLst>
                </a:gridCol>
                <a:gridCol w="3100827">
                  <a:extLst>
                    <a:ext uri="{9D8B030D-6E8A-4147-A177-3AD203B41FA5}">
                      <a16:colId xmlns:a16="http://schemas.microsoft.com/office/drawing/2014/main" val="20001"/>
                    </a:ext>
                  </a:extLst>
                </a:gridCol>
              </a:tblGrid>
              <a:tr h="190500">
                <a:tc>
                  <a:txBody>
                    <a:bodyPr/>
                    <a:lstStyle/>
                    <a:p>
                      <a:pPr algn="l" fontAlgn="b"/>
                      <a:r>
                        <a:rPr lang="en-US" sz="1600" b="0" i="0" u="none" strike="noStrike" dirty="0">
                          <a:solidFill>
                            <a:srgbClr val="000000"/>
                          </a:solidFill>
                          <a:latin typeface="Calibri"/>
                        </a:rPr>
                        <a:t>Class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No fo students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n-US" sz="1600" b="0" i="0" u="none" strike="noStrike">
                          <a:solidFill>
                            <a:srgbClr val="000000"/>
                          </a:solidFill>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600" b="0" i="0" u="none" strike="noStrike">
                          <a:solidFill>
                            <a:srgbClr val="000000"/>
                          </a:solidFill>
                          <a:latin typeface="Calibri"/>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600" b="0" i="0" u="none" strike="noStrike">
                          <a:solidFill>
                            <a:srgbClr val="000000"/>
                          </a:solidFill>
                          <a:latin typeface="Calibri"/>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600" b="0" i="0" u="none" strike="noStrike">
                          <a:solidFill>
                            <a:srgbClr val="000000"/>
                          </a:solidFill>
                          <a:latin typeface="Calibri"/>
                        </a:rPr>
                        <a: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600" b="0" i="0" u="none" strike="noStrike">
                          <a:solidFill>
                            <a:srgbClr val="000000"/>
                          </a:solidFill>
                          <a:latin typeface="Calibri"/>
                        </a:rPr>
                        <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l" fontAlgn="b"/>
                      <a:r>
                        <a:rPr lang="en-US" sz="1600" b="0" i="0" u="none" strike="noStrike">
                          <a:solidFill>
                            <a:srgbClr val="000000"/>
                          </a:solidFill>
                          <a:latin typeface="Calibri"/>
                        </a:rPr>
                        <a:t>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l" fontAlgn="b"/>
                      <a:r>
                        <a:rPr lang="en-US" sz="1600" b="0" i="0" u="none" strike="noStrike">
                          <a:solidFill>
                            <a:srgbClr val="000000"/>
                          </a:solidFill>
                          <a:latin typeface="Calibri"/>
                        </a:rPr>
                        <a:t>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TextBox 4"/>
          <p:cNvSpPr txBox="1"/>
          <p:nvPr/>
        </p:nvSpPr>
        <p:spPr>
          <a:xfrm>
            <a:off x="838200" y="4800600"/>
            <a:ext cx="5638800" cy="369332"/>
          </a:xfrm>
          <a:prstGeom prst="rect">
            <a:avLst/>
          </a:prstGeom>
          <a:noFill/>
        </p:spPr>
        <p:txBody>
          <a:bodyPr wrap="square" rtlCol="0">
            <a:spAutoFit/>
          </a:bodyPr>
          <a:lstStyle/>
          <a:p>
            <a:r>
              <a:rPr lang="en-US" dirty="0"/>
              <a:t>Draw the frequency polygon from above table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Nominal Scales</a:t>
            </a:r>
            <a:br>
              <a:rPr lang="en-US" dirty="0"/>
            </a:br>
            <a:endParaRPr lang="en-US" dirty="0"/>
          </a:p>
        </p:txBody>
      </p:sp>
      <p:sp>
        <p:nvSpPr>
          <p:cNvPr id="3" name="Content Placeholder 2"/>
          <p:cNvSpPr>
            <a:spLocks noGrp="1"/>
          </p:cNvSpPr>
          <p:nvPr>
            <p:ph idx="1"/>
          </p:nvPr>
        </p:nvSpPr>
        <p:spPr>
          <a:xfrm>
            <a:off x="457200" y="990600"/>
            <a:ext cx="8229600" cy="5867400"/>
          </a:xfrm>
        </p:spPr>
        <p:txBody>
          <a:bodyPr>
            <a:normAutofit/>
          </a:bodyPr>
          <a:lstStyle/>
          <a:p>
            <a:r>
              <a:rPr lang="en-US" dirty="0"/>
              <a:t>A </a:t>
            </a:r>
            <a:r>
              <a:rPr lang="en-US" b="1" dirty="0"/>
              <a:t>Nominal Scale</a:t>
            </a:r>
            <a:r>
              <a:rPr lang="en-US" dirty="0"/>
              <a:t> is a measurement </a:t>
            </a:r>
            <a:r>
              <a:rPr lang="en-US" b="1" dirty="0"/>
              <a:t>scale</a:t>
            </a:r>
            <a:r>
              <a:rPr lang="en-US" dirty="0"/>
              <a:t>, in which numbers serve as “tags” or “labels” only, to identify or classify an object. </a:t>
            </a:r>
          </a:p>
          <a:p>
            <a:r>
              <a:rPr lang="en-US" dirty="0"/>
              <a:t>A </a:t>
            </a:r>
            <a:r>
              <a:rPr lang="en-US" b="1" dirty="0"/>
              <a:t>nominal scale</a:t>
            </a:r>
            <a:r>
              <a:rPr lang="en-US" dirty="0"/>
              <a:t> measurement normally deals only with non-numeric (quantitative) variables or where numbers have no value.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16949923"/>
              </p:ext>
            </p:extLst>
          </p:nvPr>
        </p:nvGraphicFramePr>
        <p:xfrm>
          <a:off x="761999" y="2286000"/>
          <a:ext cx="5105401" cy="2026920"/>
        </p:xfrm>
        <a:graphic>
          <a:graphicData uri="http://schemas.openxmlformats.org/drawingml/2006/table">
            <a:tbl>
              <a:tblPr/>
              <a:tblGrid>
                <a:gridCol w="2004574">
                  <a:extLst>
                    <a:ext uri="{9D8B030D-6E8A-4147-A177-3AD203B41FA5}">
                      <a16:colId xmlns:a16="http://schemas.microsoft.com/office/drawing/2014/main" val="20000"/>
                    </a:ext>
                  </a:extLst>
                </a:gridCol>
                <a:gridCol w="3100827">
                  <a:extLst>
                    <a:ext uri="{9D8B030D-6E8A-4147-A177-3AD203B41FA5}">
                      <a16:colId xmlns:a16="http://schemas.microsoft.com/office/drawing/2014/main" val="20001"/>
                    </a:ext>
                  </a:extLst>
                </a:gridCol>
              </a:tblGrid>
              <a:tr h="190500">
                <a:tc>
                  <a:txBody>
                    <a:bodyPr/>
                    <a:lstStyle/>
                    <a:p>
                      <a:pPr algn="l" fontAlgn="b"/>
                      <a:r>
                        <a:rPr lang="en-US" sz="1600" b="0" i="0" u="none" strike="noStrike" dirty="0">
                          <a:solidFill>
                            <a:srgbClr val="000000"/>
                          </a:solidFill>
                          <a:latin typeface="Calibri"/>
                        </a:rPr>
                        <a:t>Class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No fo students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n-US" sz="1600" b="0" i="0" u="none" strike="noStrike">
                          <a:solidFill>
                            <a:srgbClr val="000000"/>
                          </a:solidFill>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600" b="0" i="0" u="none" strike="noStrike">
                          <a:solidFill>
                            <a:srgbClr val="000000"/>
                          </a:solidFill>
                          <a:latin typeface="Calibri"/>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600" b="0" i="0" u="none" strike="noStrike">
                          <a:solidFill>
                            <a:srgbClr val="000000"/>
                          </a:solidFill>
                          <a:latin typeface="Calibri"/>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600" b="0" i="0" u="none" strike="noStrike">
                          <a:solidFill>
                            <a:srgbClr val="000000"/>
                          </a:solidFill>
                          <a:latin typeface="Calibri"/>
                        </a:rPr>
                        <a: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600" b="0" i="0" u="none" strike="noStrike">
                          <a:solidFill>
                            <a:srgbClr val="000000"/>
                          </a:solidFill>
                          <a:latin typeface="Calibri"/>
                        </a:rPr>
                        <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l" fontAlgn="b"/>
                      <a:r>
                        <a:rPr lang="en-US" sz="1600" b="0" i="0" u="none" strike="noStrike">
                          <a:solidFill>
                            <a:srgbClr val="000000"/>
                          </a:solidFill>
                          <a:latin typeface="Calibri"/>
                        </a:rPr>
                        <a:t>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l" fontAlgn="b"/>
                      <a:r>
                        <a:rPr lang="en-US" sz="1600" b="0" i="0" u="none" strike="noStrike">
                          <a:solidFill>
                            <a:srgbClr val="000000"/>
                          </a:solidFill>
                          <a:latin typeface="Calibri"/>
                        </a:rPr>
                        <a:t>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TextBox 4"/>
          <p:cNvSpPr txBox="1"/>
          <p:nvPr/>
        </p:nvSpPr>
        <p:spPr>
          <a:xfrm>
            <a:off x="838200" y="4800600"/>
            <a:ext cx="5638800" cy="369332"/>
          </a:xfrm>
          <a:prstGeom prst="rect">
            <a:avLst/>
          </a:prstGeom>
          <a:noFill/>
        </p:spPr>
        <p:txBody>
          <a:bodyPr wrap="square" rtlCol="0">
            <a:spAutoFit/>
          </a:bodyPr>
          <a:lstStyle/>
          <a:p>
            <a:r>
              <a:rPr lang="en-US" dirty="0"/>
              <a:t>Draw the frequency polygon from above table</a:t>
            </a:r>
          </a:p>
        </p:txBody>
      </p:sp>
    </p:spTree>
    <p:extLst>
      <p:ext uri="{BB962C8B-B14F-4D97-AF65-F5344CB8AC3E}">
        <p14:creationId xmlns:p14="http://schemas.microsoft.com/office/powerpoint/2010/main" val="40509106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r>
              <a:rPr lang="en-US" dirty="0" err="1"/>
              <a:t>Ogive</a:t>
            </a:r>
            <a:endParaRPr lang="en-US" dirty="0"/>
          </a:p>
        </p:txBody>
      </p:sp>
      <p:sp>
        <p:nvSpPr>
          <p:cNvPr id="3" name="Content Placeholder 2"/>
          <p:cNvSpPr>
            <a:spLocks noGrp="1"/>
          </p:cNvSpPr>
          <p:nvPr>
            <p:ph idx="1"/>
          </p:nvPr>
        </p:nvSpPr>
        <p:spPr>
          <a:xfrm>
            <a:off x="609600" y="990600"/>
            <a:ext cx="8229600" cy="1981199"/>
          </a:xfrm>
        </p:spPr>
        <p:txBody>
          <a:bodyPr>
            <a:normAutofit fontScale="92500" lnSpcReduction="10000"/>
          </a:bodyPr>
          <a:lstStyle/>
          <a:p>
            <a:pPr marL="0" indent="0">
              <a:buNone/>
            </a:pPr>
            <a:r>
              <a:rPr lang="en-US" dirty="0"/>
              <a:t>A graph of cumulative frequency distribution is called ogive. There are 2 types of ogive.</a:t>
            </a:r>
          </a:p>
          <a:p>
            <a:r>
              <a:rPr lang="en-US" dirty="0"/>
              <a:t>Less than ogive and </a:t>
            </a:r>
          </a:p>
          <a:p>
            <a:r>
              <a:rPr lang="en-US" dirty="0"/>
              <a:t>Greater than ogive</a:t>
            </a:r>
          </a:p>
          <a:p>
            <a:pPr>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2999" y="2254567"/>
          <a:ext cx="6858002" cy="1996440"/>
        </p:xfrm>
        <a:graphic>
          <a:graphicData uri="http://schemas.openxmlformats.org/drawingml/2006/table">
            <a:tbl>
              <a:tblPr/>
              <a:tblGrid>
                <a:gridCol w="1476162">
                  <a:extLst>
                    <a:ext uri="{9D8B030D-6E8A-4147-A177-3AD203B41FA5}">
                      <a16:colId xmlns:a16="http://schemas.microsoft.com/office/drawing/2014/main" val="20000"/>
                    </a:ext>
                  </a:extLst>
                </a:gridCol>
                <a:gridCol w="1476162">
                  <a:extLst>
                    <a:ext uri="{9D8B030D-6E8A-4147-A177-3AD203B41FA5}">
                      <a16:colId xmlns:a16="http://schemas.microsoft.com/office/drawing/2014/main" val="20001"/>
                    </a:ext>
                  </a:extLst>
                </a:gridCol>
                <a:gridCol w="2429516">
                  <a:extLst>
                    <a:ext uri="{9D8B030D-6E8A-4147-A177-3AD203B41FA5}">
                      <a16:colId xmlns:a16="http://schemas.microsoft.com/office/drawing/2014/main" val="20002"/>
                    </a:ext>
                  </a:extLst>
                </a:gridCol>
                <a:gridCol w="1476162">
                  <a:extLst>
                    <a:ext uri="{9D8B030D-6E8A-4147-A177-3AD203B41FA5}">
                      <a16:colId xmlns:a16="http://schemas.microsoft.com/office/drawing/2014/main" val="20003"/>
                    </a:ext>
                  </a:extLst>
                </a:gridCol>
              </a:tblGrid>
              <a:tr h="190500">
                <a:tc>
                  <a:txBody>
                    <a:bodyPr/>
                    <a:lstStyle/>
                    <a:p>
                      <a:pPr algn="l" fontAlgn="b"/>
                      <a:r>
                        <a:rPr lang="en-US" sz="1400" b="0" i="0" u="none" strike="noStrike" dirty="0">
                          <a:solidFill>
                            <a:srgbClr val="000000"/>
                          </a:solidFill>
                          <a:latin typeface="Calibri"/>
                        </a:rPr>
                        <a:t>Marks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Number of students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Number of students (less than </a:t>
                      </a:r>
                      <a:r>
                        <a:rPr lang="en-US" sz="1400" b="0" i="0" u="none" strike="noStrike" dirty="0" err="1">
                          <a:solidFill>
                            <a:srgbClr val="000000"/>
                          </a:solidFill>
                          <a:latin typeface="Calibri"/>
                        </a:rPr>
                        <a:t>ogive</a:t>
                      </a:r>
                      <a:r>
                        <a:rPr lang="en-US" sz="1400" b="0" i="0" u="none" strike="noStrike" dirty="0">
                          <a:solidFill>
                            <a:srgbClr val="000000"/>
                          </a:solidFill>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Number of students (More than ogive)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r" fontAlgn="b"/>
                      <a:r>
                        <a:rPr lang="en-US" sz="14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r" fontAlgn="b"/>
                      <a:r>
                        <a:rPr lang="en-US" sz="1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4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r" fontAlgn="b"/>
                      <a:r>
                        <a:rPr lang="en-US" sz="1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4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r" fontAlgn="b"/>
                      <a:r>
                        <a:rPr lang="en-US" sz="1400" b="0" i="0" u="none" strike="noStrike">
                          <a:solidFill>
                            <a:srgbClr val="000000"/>
                          </a:solidFill>
                          <a:latin typeface="Calibri"/>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4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r" fontAlgn="b"/>
                      <a:r>
                        <a:rPr lang="en-US" sz="1400" b="0" i="0" u="none" strike="noStrike">
                          <a:solidFill>
                            <a:srgbClr val="000000"/>
                          </a:solidFill>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4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r" fontAlgn="b"/>
                      <a:r>
                        <a:rPr lang="en-US" sz="1400" b="0" i="0" u="none" strike="noStrike">
                          <a:solidFill>
                            <a:srgbClr val="000000"/>
                          </a:solidFill>
                          <a:latin typeface="Calibri"/>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4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r" fontAlgn="b"/>
                      <a:r>
                        <a:rPr lang="en-US" sz="1400" b="0" i="0" u="none" strike="noStrike">
                          <a:solidFill>
                            <a:srgbClr val="000000"/>
                          </a:solidFill>
                          <a:latin typeface="Calibri"/>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4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TextBox 4"/>
          <p:cNvSpPr txBox="1"/>
          <p:nvPr/>
        </p:nvSpPr>
        <p:spPr>
          <a:xfrm>
            <a:off x="609600" y="4572000"/>
            <a:ext cx="3795911" cy="2031325"/>
          </a:xfrm>
          <a:prstGeom prst="rect">
            <a:avLst/>
          </a:prstGeom>
          <a:noFill/>
        </p:spPr>
        <p:txBody>
          <a:bodyPr wrap="none" rtlCol="0">
            <a:spAutoFit/>
          </a:bodyPr>
          <a:lstStyle/>
          <a:p>
            <a:r>
              <a:rPr lang="en-US" dirty="0">
                <a:solidFill>
                  <a:srgbClr val="000000"/>
                </a:solidFill>
              </a:rPr>
              <a:t>Calculate :</a:t>
            </a:r>
          </a:p>
          <a:p>
            <a:endParaRPr lang="en-US" dirty="0">
              <a:solidFill>
                <a:srgbClr val="000000"/>
              </a:solidFill>
            </a:endParaRPr>
          </a:p>
          <a:p>
            <a:r>
              <a:rPr lang="en-US" dirty="0">
                <a:solidFill>
                  <a:srgbClr val="000000"/>
                </a:solidFill>
              </a:rPr>
              <a:t>Number of students (less than </a:t>
            </a:r>
            <a:r>
              <a:rPr lang="en-US" dirty="0" err="1">
                <a:solidFill>
                  <a:srgbClr val="000000"/>
                </a:solidFill>
              </a:rPr>
              <a:t>ogive</a:t>
            </a:r>
            <a:r>
              <a:rPr lang="en-US" dirty="0">
                <a:solidFill>
                  <a:srgbClr val="000000"/>
                </a:solidFill>
              </a:rPr>
              <a:t>)</a:t>
            </a:r>
          </a:p>
          <a:p>
            <a:r>
              <a:rPr lang="en-US" dirty="0">
                <a:solidFill>
                  <a:srgbClr val="000000"/>
                </a:solidFill>
              </a:rPr>
              <a:t>Number of students (more than </a:t>
            </a:r>
            <a:r>
              <a:rPr lang="en-US" dirty="0" err="1">
                <a:solidFill>
                  <a:srgbClr val="000000"/>
                </a:solidFill>
              </a:rPr>
              <a:t>ogive</a:t>
            </a:r>
            <a:r>
              <a:rPr lang="en-US" dirty="0">
                <a:solidFill>
                  <a:srgbClr val="000000"/>
                </a:solidFill>
              </a:rPr>
              <a:t>)</a:t>
            </a:r>
          </a:p>
          <a:p>
            <a:r>
              <a:rPr lang="en-US" dirty="0">
                <a:solidFill>
                  <a:srgbClr val="000000"/>
                </a:solidFill>
              </a:rPr>
              <a:t>&amp; draw </a:t>
            </a:r>
            <a:r>
              <a:rPr lang="en-US" dirty="0" err="1">
                <a:solidFill>
                  <a:srgbClr val="000000"/>
                </a:solidFill>
              </a:rPr>
              <a:t>ogive</a:t>
            </a:r>
            <a:r>
              <a:rPr lang="en-US" dirty="0">
                <a:solidFill>
                  <a:srgbClr val="000000"/>
                </a:solidFill>
              </a:rPr>
              <a:t> diagram</a:t>
            </a:r>
          </a:p>
          <a:p>
            <a:endParaRPr lang="en-US" dirty="0">
              <a:solidFill>
                <a:srgbClr val="000000"/>
              </a:solidFill>
            </a:endParaRP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85801" y="2688749"/>
          <a:ext cx="8077200" cy="2270760"/>
        </p:xfrm>
        <a:graphic>
          <a:graphicData uri="http://schemas.openxmlformats.org/drawingml/2006/table">
            <a:tbl>
              <a:tblPr/>
              <a:tblGrid>
                <a:gridCol w="1738590">
                  <a:extLst>
                    <a:ext uri="{9D8B030D-6E8A-4147-A177-3AD203B41FA5}">
                      <a16:colId xmlns:a16="http://schemas.microsoft.com/office/drawing/2014/main" val="20000"/>
                    </a:ext>
                  </a:extLst>
                </a:gridCol>
                <a:gridCol w="1738590">
                  <a:extLst>
                    <a:ext uri="{9D8B030D-6E8A-4147-A177-3AD203B41FA5}">
                      <a16:colId xmlns:a16="http://schemas.microsoft.com/office/drawing/2014/main" val="20001"/>
                    </a:ext>
                  </a:extLst>
                </a:gridCol>
                <a:gridCol w="2861430">
                  <a:extLst>
                    <a:ext uri="{9D8B030D-6E8A-4147-A177-3AD203B41FA5}">
                      <a16:colId xmlns:a16="http://schemas.microsoft.com/office/drawing/2014/main" val="20002"/>
                    </a:ext>
                  </a:extLst>
                </a:gridCol>
                <a:gridCol w="1738590">
                  <a:extLst>
                    <a:ext uri="{9D8B030D-6E8A-4147-A177-3AD203B41FA5}">
                      <a16:colId xmlns:a16="http://schemas.microsoft.com/office/drawing/2014/main" val="20003"/>
                    </a:ext>
                  </a:extLst>
                </a:gridCol>
              </a:tblGrid>
              <a:tr h="190500">
                <a:tc>
                  <a:txBody>
                    <a:bodyPr/>
                    <a:lstStyle/>
                    <a:p>
                      <a:pPr algn="l" fontAlgn="b"/>
                      <a:r>
                        <a:rPr lang="en-US" sz="1600" b="0" i="0" u="none" strike="noStrike" dirty="0">
                          <a:solidFill>
                            <a:srgbClr val="000000"/>
                          </a:solidFill>
                          <a:latin typeface="Calibri"/>
                        </a:rPr>
                        <a:t>Marks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Number of students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Number of students (less than ogive)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Number of students (More than ogive)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r" fontAlgn="b"/>
                      <a:r>
                        <a:rPr lang="en-US" sz="16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r" fontAlgn="b"/>
                      <a:r>
                        <a:rPr lang="en-US" sz="16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r" fontAlgn="b"/>
                      <a:r>
                        <a:rPr lang="en-US" sz="16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r" fontAlgn="b"/>
                      <a:r>
                        <a:rPr lang="en-US" sz="1600" b="0" i="0" u="none" strike="noStrike">
                          <a:solidFill>
                            <a:srgbClr val="000000"/>
                          </a:solidFill>
                          <a:latin typeface="Calibri"/>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r" fontAlgn="b"/>
                      <a:r>
                        <a:rPr lang="en-US" sz="1600" b="0" i="0" u="none" strike="noStrike">
                          <a:solidFill>
                            <a:srgbClr val="000000"/>
                          </a:solidFill>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r" fontAlgn="b"/>
                      <a:r>
                        <a:rPr lang="en-US" sz="1600" b="0" i="0" u="none" strike="noStrike">
                          <a:solidFill>
                            <a:srgbClr val="000000"/>
                          </a:solidFill>
                          <a:latin typeface="Calibri"/>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r" fontAlgn="b"/>
                      <a:r>
                        <a:rPr lang="en-US" sz="1600" b="0" i="0" u="none" strike="noStrike">
                          <a:solidFill>
                            <a:srgbClr val="000000"/>
                          </a:solidFill>
                          <a:latin typeface="Calibri"/>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 name="Picture 2" descr="Image result for ogive draw example"/>
          <p:cNvPicPr>
            <a:picLocks noChangeAspect="1" noChangeArrowheads="1"/>
          </p:cNvPicPr>
          <p:nvPr/>
        </p:nvPicPr>
        <p:blipFill>
          <a:blip r:embed="rId2"/>
          <a:srcRect/>
          <a:stretch>
            <a:fillRect/>
          </a:stretch>
        </p:blipFill>
        <p:spPr bwMode="auto">
          <a:xfrm>
            <a:off x="1143000" y="1600200"/>
            <a:ext cx="4257040" cy="4119716"/>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03842398"/>
              </p:ext>
            </p:extLst>
          </p:nvPr>
        </p:nvGraphicFramePr>
        <p:xfrm>
          <a:off x="1142999" y="2438400"/>
          <a:ext cx="6858002" cy="1996440"/>
        </p:xfrm>
        <a:graphic>
          <a:graphicData uri="http://schemas.openxmlformats.org/drawingml/2006/table">
            <a:tbl>
              <a:tblPr/>
              <a:tblGrid>
                <a:gridCol w="1476162">
                  <a:extLst>
                    <a:ext uri="{9D8B030D-6E8A-4147-A177-3AD203B41FA5}">
                      <a16:colId xmlns:a16="http://schemas.microsoft.com/office/drawing/2014/main" val="20000"/>
                    </a:ext>
                  </a:extLst>
                </a:gridCol>
                <a:gridCol w="1476162">
                  <a:extLst>
                    <a:ext uri="{9D8B030D-6E8A-4147-A177-3AD203B41FA5}">
                      <a16:colId xmlns:a16="http://schemas.microsoft.com/office/drawing/2014/main" val="20001"/>
                    </a:ext>
                  </a:extLst>
                </a:gridCol>
                <a:gridCol w="2429516">
                  <a:extLst>
                    <a:ext uri="{9D8B030D-6E8A-4147-A177-3AD203B41FA5}">
                      <a16:colId xmlns:a16="http://schemas.microsoft.com/office/drawing/2014/main" val="20002"/>
                    </a:ext>
                  </a:extLst>
                </a:gridCol>
                <a:gridCol w="1476162">
                  <a:extLst>
                    <a:ext uri="{9D8B030D-6E8A-4147-A177-3AD203B41FA5}">
                      <a16:colId xmlns:a16="http://schemas.microsoft.com/office/drawing/2014/main" val="20003"/>
                    </a:ext>
                  </a:extLst>
                </a:gridCol>
              </a:tblGrid>
              <a:tr h="252412">
                <a:tc>
                  <a:txBody>
                    <a:bodyPr/>
                    <a:lstStyle/>
                    <a:p>
                      <a:pPr algn="l" fontAlgn="b"/>
                      <a:r>
                        <a:rPr lang="en-US" sz="1400" b="0" i="0" u="none" strike="noStrike" dirty="0">
                          <a:solidFill>
                            <a:srgbClr val="000000"/>
                          </a:solidFill>
                          <a:latin typeface="Calibri"/>
                        </a:rPr>
                        <a:t>Marks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Number of students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Number of students (less than </a:t>
                      </a:r>
                      <a:r>
                        <a:rPr lang="en-US" sz="1400" b="0" i="0" u="none" strike="noStrike" dirty="0" err="1">
                          <a:solidFill>
                            <a:srgbClr val="000000"/>
                          </a:solidFill>
                          <a:latin typeface="Calibri"/>
                        </a:rPr>
                        <a:t>ogive</a:t>
                      </a:r>
                      <a:r>
                        <a:rPr lang="en-US" sz="1400" b="0" i="0" u="none" strike="noStrike" dirty="0">
                          <a:solidFill>
                            <a:srgbClr val="000000"/>
                          </a:solidFill>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Number of students (More than ogive)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r" fontAlgn="b"/>
                      <a:r>
                        <a:rPr lang="en-US" sz="1400" b="0" i="0" u="none" strike="noStrike" dirty="0">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r" fontAlgn="b"/>
                      <a:r>
                        <a:rPr lang="en-US" sz="1400" b="0" i="0" u="none" strike="noStrike" dirty="0">
                          <a:solidFill>
                            <a:srgbClr val="000000"/>
                          </a:solidFill>
                          <a:latin typeface="Calibri"/>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4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r" fontAlgn="b"/>
                      <a:r>
                        <a:rPr lang="en-US" sz="1400" b="0" i="0" u="none" strike="noStrike" dirty="0">
                          <a:solidFill>
                            <a:srgbClr val="000000"/>
                          </a:solidFill>
                          <a:latin typeface="Calibri"/>
                        </a:rPr>
                        <a:t>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4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r" fontAlgn="b"/>
                      <a:r>
                        <a:rPr lang="en-US" sz="1400" b="0" i="0" u="none" strike="noStrike" dirty="0">
                          <a:solidFill>
                            <a:srgbClr val="000000"/>
                          </a:solidFill>
                          <a:latin typeface="Calibri"/>
                        </a:rPr>
                        <a:t>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4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r" fontAlgn="b"/>
                      <a:r>
                        <a:rPr lang="en-US" sz="1400" b="0" i="0" u="none" strike="noStrike" dirty="0">
                          <a:solidFill>
                            <a:srgbClr val="000000"/>
                          </a:solidFill>
                          <a:latin typeface="Calibri"/>
                        </a:rPr>
                        <a:t>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4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r" fontAlgn="b"/>
                      <a:r>
                        <a:rPr lang="en-US" sz="1400" b="0" i="0" u="none" strike="noStrike" dirty="0">
                          <a:solidFill>
                            <a:srgbClr val="000000"/>
                          </a:solidFill>
                          <a:latin typeface="Calibri"/>
                        </a:rPr>
                        <a:t>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4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r" fontAlgn="b"/>
                      <a:r>
                        <a:rPr lang="en-US" sz="1400" b="0" i="0" u="none" strike="noStrike" dirty="0">
                          <a:solidFill>
                            <a:srgbClr val="000000"/>
                          </a:solidFill>
                          <a:latin typeface="Calibri"/>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4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TextBox 4"/>
          <p:cNvSpPr txBox="1"/>
          <p:nvPr/>
        </p:nvSpPr>
        <p:spPr>
          <a:xfrm>
            <a:off x="609600" y="4572000"/>
            <a:ext cx="3795911" cy="2031325"/>
          </a:xfrm>
          <a:prstGeom prst="rect">
            <a:avLst/>
          </a:prstGeom>
          <a:noFill/>
        </p:spPr>
        <p:txBody>
          <a:bodyPr wrap="none" rtlCol="0">
            <a:spAutoFit/>
          </a:bodyPr>
          <a:lstStyle/>
          <a:p>
            <a:r>
              <a:rPr lang="en-US" dirty="0">
                <a:solidFill>
                  <a:srgbClr val="000000"/>
                </a:solidFill>
              </a:rPr>
              <a:t>Calculate  &amp; draw ogive diagram</a:t>
            </a:r>
          </a:p>
          <a:p>
            <a:r>
              <a:rPr lang="en-US" dirty="0">
                <a:solidFill>
                  <a:srgbClr val="000000"/>
                </a:solidFill>
              </a:rPr>
              <a:t> :</a:t>
            </a:r>
          </a:p>
          <a:p>
            <a:endParaRPr lang="en-US" dirty="0">
              <a:solidFill>
                <a:srgbClr val="000000"/>
              </a:solidFill>
            </a:endParaRPr>
          </a:p>
          <a:p>
            <a:r>
              <a:rPr lang="en-US" dirty="0">
                <a:solidFill>
                  <a:srgbClr val="000000"/>
                </a:solidFill>
              </a:rPr>
              <a:t>Number of students (less than </a:t>
            </a:r>
            <a:r>
              <a:rPr lang="en-US" dirty="0" err="1">
                <a:solidFill>
                  <a:srgbClr val="000000"/>
                </a:solidFill>
              </a:rPr>
              <a:t>ogive</a:t>
            </a:r>
            <a:r>
              <a:rPr lang="en-US" dirty="0">
                <a:solidFill>
                  <a:srgbClr val="000000"/>
                </a:solidFill>
              </a:rPr>
              <a:t>)</a:t>
            </a:r>
          </a:p>
          <a:p>
            <a:r>
              <a:rPr lang="en-US" dirty="0">
                <a:solidFill>
                  <a:srgbClr val="000000"/>
                </a:solidFill>
              </a:rPr>
              <a:t>Number of students (more than </a:t>
            </a:r>
            <a:r>
              <a:rPr lang="en-US" dirty="0" err="1">
                <a:solidFill>
                  <a:srgbClr val="000000"/>
                </a:solidFill>
              </a:rPr>
              <a:t>ogive</a:t>
            </a:r>
            <a:r>
              <a:rPr lang="en-US" dirty="0">
                <a:solidFill>
                  <a:srgbClr val="000000"/>
                </a:solidFill>
              </a:rPr>
              <a:t>)</a:t>
            </a:r>
          </a:p>
          <a:p>
            <a:endParaRPr lang="en-US" dirty="0">
              <a:solidFill>
                <a:srgbClr val="000000"/>
              </a:solidFill>
            </a:endParaRPr>
          </a:p>
          <a:p>
            <a:endParaRPr lang="en-US" dirty="0"/>
          </a:p>
        </p:txBody>
      </p:sp>
    </p:spTree>
    <p:extLst>
      <p:ext uri="{BB962C8B-B14F-4D97-AF65-F5344CB8AC3E}">
        <p14:creationId xmlns:p14="http://schemas.microsoft.com/office/powerpoint/2010/main" val="8531148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hart 3"/>
          <p:cNvGraphicFramePr/>
          <p:nvPr/>
        </p:nvGraphicFramePr>
        <p:xfrm>
          <a:off x="9906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2057400" y="5181600"/>
            <a:ext cx="4572000" cy="369332"/>
          </a:xfrm>
          <a:prstGeom prst="rect">
            <a:avLst/>
          </a:prstGeom>
          <a:noFill/>
        </p:spPr>
        <p:txBody>
          <a:bodyPr wrap="square" rtlCol="0">
            <a:spAutoFit/>
          </a:bodyPr>
          <a:lstStyle/>
          <a:p>
            <a:r>
              <a:rPr lang="en-US" dirty="0"/>
              <a:t>More than </a:t>
            </a:r>
            <a:r>
              <a:rPr lang="en-US" dirty="0" err="1"/>
              <a:t>ogive</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Diagrammatic presentation </a:t>
            </a:r>
          </a:p>
        </p:txBody>
      </p:sp>
      <p:sp>
        <p:nvSpPr>
          <p:cNvPr id="3" name="Content Placeholder 2"/>
          <p:cNvSpPr>
            <a:spLocks noGrp="1"/>
          </p:cNvSpPr>
          <p:nvPr>
            <p:ph idx="1"/>
          </p:nvPr>
        </p:nvSpPr>
        <p:spPr/>
        <p:txBody>
          <a:bodyPr/>
          <a:lstStyle/>
          <a:p>
            <a:r>
              <a:rPr lang="en-US" dirty="0"/>
              <a:t>Bar Diagram</a:t>
            </a:r>
          </a:p>
          <a:p>
            <a:r>
              <a:rPr lang="en-US" dirty="0"/>
              <a:t>Pie diagram or pie chart</a:t>
            </a:r>
          </a:p>
          <a:p>
            <a:r>
              <a:rPr lang="en-US" dirty="0"/>
              <a:t>Steam leaf display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dirty="0"/>
              <a:t>Bar diagram</a:t>
            </a:r>
          </a:p>
        </p:txBody>
      </p:sp>
      <p:graphicFrame>
        <p:nvGraphicFramePr>
          <p:cNvPr id="5" name="Chart 4"/>
          <p:cNvGraphicFramePr/>
          <p:nvPr>
            <p:extLst>
              <p:ext uri="{D42A27DB-BD31-4B8C-83A1-F6EECF244321}">
                <p14:modId xmlns:p14="http://schemas.microsoft.com/office/powerpoint/2010/main" val="1597637189"/>
              </p:ext>
            </p:extLst>
          </p:nvPr>
        </p:nvGraphicFramePr>
        <p:xfrm>
          <a:off x="762000" y="762000"/>
          <a:ext cx="6172200" cy="3733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036261618"/>
              </p:ext>
            </p:extLst>
          </p:nvPr>
        </p:nvGraphicFramePr>
        <p:xfrm>
          <a:off x="5505876" y="4800600"/>
          <a:ext cx="2952324" cy="1812607"/>
        </p:xfrm>
        <a:graphic>
          <a:graphicData uri="http://schemas.openxmlformats.org/drawingml/2006/table">
            <a:tbl>
              <a:tblPr/>
              <a:tblGrid>
                <a:gridCol w="1476162">
                  <a:extLst>
                    <a:ext uri="{9D8B030D-6E8A-4147-A177-3AD203B41FA5}">
                      <a16:colId xmlns:a16="http://schemas.microsoft.com/office/drawing/2014/main" val="20000"/>
                    </a:ext>
                  </a:extLst>
                </a:gridCol>
                <a:gridCol w="1476162">
                  <a:extLst>
                    <a:ext uri="{9D8B030D-6E8A-4147-A177-3AD203B41FA5}">
                      <a16:colId xmlns:a16="http://schemas.microsoft.com/office/drawing/2014/main" val="20001"/>
                    </a:ext>
                  </a:extLst>
                </a:gridCol>
              </a:tblGrid>
              <a:tr h="252412">
                <a:tc>
                  <a:txBody>
                    <a:bodyPr/>
                    <a:lstStyle/>
                    <a:p>
                      <a:pPr algn="l" fontAlgn="b"/>
                      <a:r>
                        <a:rPr lang="en-US" sz="1400" b="0" i="0" u="none" strike="noStrike" dirty="0">
                          <a:solidFill>
                            <a:srgbClr val="000000"/>
                          </a:solidFill>
                          <a:latin typeface="Calibri"/>
                        </a:rPr>
                        <a:t>Marks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Number of students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r" fontAlgn="b"/>
                      <a:r>
                        <a:rPr lang="en-US" sz="1400" b="0" i="0" u="none" strike="noStrike" dirty="0">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r" fontAlgn="b"/>
                      <a:r>
                        <a:rPr lang="en-US" sz="1400" b="0" i="0" u="none" strike="noStrike" dirty="0">
                          <a:solidFill>
                            <a:srgbClr val="000000"/>
                          </a:solidFill>
                          <a:latin typeface="Calibri"/>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r" fontAlgn="b"/>
                      <a:r>
                        <a:rPr lang="en-US" sz="1400" b="0" i="0" u="none" strike="noStrike" dirty="0">
                          <a:solidFill>
                            <a:srgbClr val="000000"/>
                          </a:solidFill>
                          <a:latin typeface="Calibri"/>
                        </a:rPr>
                        <a:t>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r" fontAlgn="b"/>
                      <a:r>
                        <a:rPr lang="en-US" sz="1400" b="0" i="0" u="none" strike="noStrike" dirty="0">
                          <a:solidFill>
                            <a:srgbClr val="000000"/>
                          </a:solidFill>
                          <a:latin typeface="Calibri"/>
                        </a:rPr>
                        <a:t>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r" fontAlgn="b"/>
                      <a:r>
                        <a:rPr lang="en-US" sz="1400" b="0" i="0" u="none" strike="noStrike" dirty="0">
                          <a:solidFill>
                            <a:srgbClr val="000000"/>
                          </a:solidFill>
                          <a:latin typeface="Calibri"/>
                        </a:rPr>
                        <a:t>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r" fontAlgn="b"/>
                      <a:r>
                        <a:rPr lang="en-US" sz="1400" b="0" i="0" u="none" strike="noStrike" dirty="0">
                          <a:solidFill>
                            <a:srgbClr val="000000"/>
                          </a:solidFill>
                          <a:latin typeface="Calibri"/>
                        </a:rPr>
                        <a:t>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r" fontAlgn="b"/>
                      <a:r>
                        <a:rPr lang="en-US" sz="1400" b="0" i="0" u="none" strike="noStrike" dirty="0">
                          <a:solidFill>
                            <a:srgbClr val="000000"/>
                          </a:solidFill>
                          <a:latin typeface="Calibri"/>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4" name="TextBox 3"/>
          <p:cNvSpPr txBox="1"/>
          <p:nvPr/>
        </p:nvSpPr>
        <p:spPr>
          <a:xfrm>
            <a:off x="152400" y="4495800"/>
            <a:ext cx="5961184" cy="369332"/>
          </a:xfrm>
          <a:prstGeom prst="rect">
            <a:avLst/>
          </a:prstGeom>
          <a:noFill/>
        </p:spPr>
        <p:txBody>
          <a:bodyPr wrap="none" rtlCol="0">
            <a:spAutoFit/>
          </a:bodyPr>
          <a:lstStyle/>
          <a:p>
            <a:r>
              <a:rPr lang="en-US" dirty="0"/>
              <a:t>Define the bar diagram &amp; also draw it based on given data set </a:t>
            </a:r>
          </a:p>
        </p:txBody>
      </p:sp>
      <p:sp>
        <p:nvSpPr>
          <p:cNvPr id="6" name="Rectangle 5"/>
          <p:cNvSpPr/>
          <p:nvPr/>
        </p:nvSpPr>
        <p:spPr>
          <a:xfrm>
            <a:off x="457200" y="5095012"/>
            <a:ext cx="4572000" cy="1754326"/>
          </a:xfrm>
          <a:prstGeom prst="rect">
            <a:avLst/>
          </a:prstGeom>
        </p:spPr>
        <p:txBody>
          <a:bodyPr>
            <a:spAutoFit/>
          </a:bodyPr>
          <a:lstStyle/>
          <a:p>
            <a:r>
              <a:rPr lang="en-US" dirty="0"/>
              <a:t>A bar chart or bar graph is a chart or graph that presents categorical data with rectangular bars with heights or lengths proportional to the values that they represent. The bars can be plotted vertically or horizontally. A vertical bar chart is sometimes called a column chart.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2313481039"/>
              </p:ext>
            </p:extLst>
          </p:nvPr>
        </p:nvGraphicFramePr>
        <p:xfrm>
          <a:off x="609600" y="381000"/>
          <a:ext cx="7162800" cy="4114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number gives us the identity of the category assigned. </a:t>
            </a:r>
          </a:p>
          <a:p>
            <a:r>
              <a:rPr lang="en-US" dirty="0"/>
              <a:t>The only mathematical operation we can perform with nominal data is to count. </a:t>
            </a:r>
          </a:p>
          <a:p>
            <a:r>
              <a:rPr lang="en-US" dirty="0"/>
              <a:t>Another example from research activities is a YES/NO scale, which is nominal. It has no order and there is no distance between YES and NO.</a:t>
            </a:r>
          </a:p>
          <a:p>
            <a:endParaRPr lang="en-US" dirty="0"/>
          </a:p>
        </p:txBody>
      </p:sp>
    </p:spTree>
    <p:extLst>
      <p:ext uri="{BB962C8B-B14F-4D97-AF65-F5344CB8AC3E}">
        <p14:creationId xmlns:p14="http://schemas.microsoft.com/office/powerpoint/2010/main" val="17368915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52400"/>
            <a:ext cx="8229600" cy="914400"/>
          </a:xfrm>
        </p:spPr>
        <p:txBody>
          <a:bodyPr/>
          <a:lstStyle/>
          <a:p>
            <a:pPr>
              <a:buNone/>
            </a:pPr>
            <a:r>
              <a:rPr lang="en-US" dirty="0"/>
              <a:t>Draw the bar diagram </a:t>
            </a:r>
          </a:p>
        </p:txBody>
      </p:sp>
      <p:graphicFrame>
        <p:nvGraphicFramePr>
          <p:cNvPr id="4" name="Table 3"/>
          <p:cNvGraphicFramePr>
            <a:graphicFrameLocks noGrp="1"/>
          </p:cNvGraphicFramePr>
          <p:nvPr>
            <p:extLst>
              <p:ext uri="{D42A27DB-BD31-4B8C-83A1-F6EECF244321}">
                <p14:modId xmlns:p14="http://schemas.microsoft.com/office/powerpoint/2010/main" val="3788792004"/>
              </p:ext>
            </p:extLst>
          </p:nvPr>
        </p:nvGraphicFramePr>
        <p:xfrm>
          <a:off x="1295400" y="990600"/>
          <a:ext cx="6096000" cy="22250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rowSpan="2">
                  <a:txBody>
                    <a:bodyPr/>
                    <a:lstStyle/>
                    <a:p>
                      <a:r>
                        <a:rPr lang="en-US" dirty="0"/>
                        <a:t>Village</a:t>
                      </a:r>
                    </a:p>
                  </a:txBody>
                  <a:tcPr/>
                </a:tc>
                <a:tc gridSpan="2">
                  <a:txBody>
                    <a:bodyPr/>
                    <a:lstStyle/>
                    <a:p>
                      <a:r>
                        <a:rPr lang="en-US" dirty="0"/>
                        <a:t>Ward2</a:t>
                      </a:r>
                    </a:p>
                  </a:txBody>
                  <a:tcPr/>
                </a:tc>
                <a:tc hMerge="1">
                  <a:txBody>
                    <a:bodyPr/>
                    <a:lstStyle/>
                    <a:p>
                      <a:endParaRPr lang="en-US" dirty="0"/>
                    </a:p>
                  </a:txBody>
                  <a:tcPr/>
                </a:tc>
                <a:tc gridSpan="2">
                  <a:txBody>
                    <a:bodyPr/>
                    <a:lstStyle/>
                    <a:p>
                      <a:r>
                        <a:rPr lang="en-US" dirty="0"/>
                        <a:t>Ward3</a:t>
                      </a:r>
                    </a:p>
                  </a:txBody>
                  <a:tcPr/>
                </a:tc>
                <a:tc hMerge="1">
                  <a:txBody>
                    <a:bodyPr/>
                    <a:lstStyle/>
                    <a:p>
                      <a:endParaRPr lang="en-US" dirty="0"/>
                    </a:p>
                  </a:txBody>
                  <a:tcPr/>
                </a:tc>
                <a:extLst>
                  <a:ext uri="{0D108BD9-81ED-4DB2-BD59-A6C34878D82A}">
                    <a16:rowId xmlns:a16="http://schemas.microsoft.com/office/drawing/2014/main" val="10000"/>
                  </a:ext>
                </a:extLst>
              </a:tr>
              <a:tr h="370840">
                <a:tc vMerge="1">
                  <a:txBody>
                    <a:bodyPr/>
                    <a:lstStyle/>
                    <a:p>
                      <a:endParaRPr lang="en-US" dirty="0"/>
                    </a:p>
                  </a:txBody>
                  <a:tcPr/>
                </a:tc>
                <a:tc>
                  <a:txBody>
                    <a:bodyPr/>
                    <a:lstStyle/>
                    <a:p>
                      <a:r>
                        <a:rPr lang="en-US" dirty="0"/>
                        <a:t>Male</a:t>
                      </a:r>
                    </a:p>
                  </a:txBody>
                  <a:tcPr/>
                </a:tc>
                <a:tc>
                  <a:txBody>
                    <a:bodyPr/>
                    <a:lstStyle/>
                    <a:p>
                      <a:r>
                        <a:rPr lang="en-US" dirty="0"/>
                        <a:t>Female</a:t>
                      </a:r>
                    </a:p>
                  </a:txBody>
                  <a:tcPr/>
                </a:tc>
                <a:tc>
                  <a:txBody>
                    <a:bodyPr/>
                    <a:lstStyle/>
                    <a:p>
                      <a:r>
                        <a:rPr lang="en-US" dirty="0"/>
                        <a:t>Male</a:t>
                      </a:r>
                    </a:p>
                  </a:txBody>
                  <a:tcPr/>
                </a:tc>
                <a:tc>
                  <a:txBody>
                    <a:bodyPr/>
                    <a:lstStyle/>
                    <a:p>
                      <a:r>
                        <a:rPr lang="en-US" dirty="0"/>
                        <a:t>Female</a:t>
                      </a:r>
                    </a:p>
                  </a:txBody>
                  <a:tcPr/>
                </a:tc>
                <a:extLst>
                  <a:ext uri="{0D108BD9-81ED-4DB2-BD59-A6C34878D82A}">
                    <a16:rowId xmlns:a16="http://schemas.microsoft.com/office/drawing/2014/main" val="10001"/>
                  </a:ext>
                </a:extLst>
              </a:tr>
              <a:tr h="370840">
                <a:tc>
                  <a:txBody>
                    <a:bodyPr/>
                    <a:lstStyle/>
                    <a:p>
                      <a:r>
                        <a:rPr lang="en-US" dirty="0"/>
                        <a:t>A</a:t>
                      </a:r>
                    </a:p>
                  </a:txBody>
                  <a:tcPr/>
                </a:tc>
                <a:tc>
                  <a:txBody>
                    <a:bodyPr/>
                    <a:lstStyle/>
                    <a:p>
                      <a:r>
                        <a:rPr lang="en-US" dirty="0"/>
                        <a:t>45</a:t>
                      </a:r>
                    </a:p>
                  </a:txBody>
                  <a:tcPr/>
                </a:tc>
                <a:tc>
                  <a:txBody>
                    <a:bodyPr/>
                    <a:lstStyle/>
                    <a:p>
                      <a:r>
                        <a:rPr lang="en-US" dirty="0"/>
                        <a:t>55</a:t>
                      </a:r>
                    </a:p>
                  </a:txBody>
                  <a:tcPr/>
                </a:tc>
                <a:tc>
                  <a:txBody>
                    <a:bodyPr/>
                    <a:lstStyle/>
                    <a:p>
                      <a:r>
                        <a:rPr lang="en-US" dirty="0"/>
                        <a:t>65</a:t>
                      </a:r>
                    </a:p>
                  </a:txBody>
                  <a:tcPr/>
                </a:tc>
                <a:tc>
                  <a:txBody>
                    <a:bodyPr/>
                    <a:lstStyle/>
                    <a:p>
                      <a:r>
                        <a:rPr lang="en-US" dirty="0"/>
                        <a:t>76</a:t>
                      </a:r>
                    </a:p>
                  </a:txBody>
                  <a:tcPr/>
                </a:tc>
                <a:extLst>
                  <a:ext uri="{0D108BD9-81ED-4DB2-BD59-A6C34878D82A}">
                    <a16:rowId xmlns:a16="http://schemas.microsoft.com/office/drawing/2014/main" val="10002"/>
                  </a:ext>
                </a:extLst>
              </a:tr>
              <a:tr h="370840">
                <a:tc>
                  <a:txBody>
                    <a:bodyPr/>
                    <a:lstStyle/>
                    <a:p>
                      <a:r>
                        <a:rPr lang="en-US" dirty="0"/>
                        <a:t>V</a:t>
                      </a:r>
                    </a:p>
                  </a:txBody>
                  <a:tcPr/>
                </a:tc>
                <a:tc>
                  <a:txBody>
                    <a:bodyPr/>
                    <a:lstStyle/>
                    <a:p>
                      <a:r>
                        <a:rPr lang="en-US" dirty="0"/>
                        <a:t>95</a:t>
                      </a:r>
                    </a:p>
                  </a:txBody>
                  <a:tcPr/>
                </a:tc>
                <a:tc>
                  <a:txBody>
                    <a:bodyPr/>
                    <a:lstStyle/>
                    <a:p>
                      <a:r>
                        <a:rPr lang="en-US" dirty="0"/>
                        <a:t>93</a:t>
                      </a:r>
                    </a:p>
                  </a:txBody>
                  <a:tcPr/>
                </a:tc>
                <a:tc>
                  <a:txBody>
                    <a:bodyPr/>
                    <a:lstStyle/>
                    <a:p>
                      <a:r>
                        <a:rPr lang="en-US" dirty="0"/>
                        <a:t>85</a:t>
                      </a:r>
                    </a:p>
                  </a:txBody>
                  <a:tcPr/>
                </a:tc>
                <a:tc>
                  <a:txBody>
                    <a:bodyPr/>
                    <a:lstStyle/>
                    <a:p>
                      <a:r>
                        <a:rPr lang="en-US" dirty="0"/>
                        <a:t>93</a:t>
                      </a:r>
                    </a:p>
                  </a:txBody>
                  <a:tcPr/>
                </a:tc>
                <a:extLst>
                  <a:ext uri="{0D108BD9-81ED-4DB2-BD59-A6C34878D82A}">
                    <a16:rowId xmlns:a16="http://schemas.microsoft.com/office/drawing/2014/main" val="10003"/>
                  </a:ext>
                </a:extLst>
              </a:tr>
              <a:tr h="370840">
                <a:tc>
                  <a:txBody>
                    <a:bodyPr/>
                    <a:lstStyle/>
                    <a:p>
                      <a:r>
                        <a:rPr lang="en-US" dirty="0"/>
                        <a:t>S</a:t>
                      </a:r>
                    </a:p>
                  </a:txBody>
                  <a:tcPr/>
                </a:tc>
                <a:tc>
                  <a:txBody>
                    <a:bodyPr/>
                    <a:lstStyle/>
                    <a:p>
                      <a:r>
                        <a:rPr lang="en-US" dirty="0"/>
                        <a:t>86</a:t>
                      </a:r>
                    </a:p>
                  </a:txBody>
                  <a:tcPr/>
                </a:tc>
                <a:tc>
                  <a:txBody>
                    <a:bodyPr/>
                    <a:lstStyle/>
                    <a:p>
                      <a:r>
                        <a:rPr lang="en-US" dirty="0"/>
                        <a:t>67</a:t>
                      </a:r>
                    </a:p>
                  </a:txBody>
                  <a:tcPr/>
                </a:tc>
                <a:tc>
                  <a:txBody>
                    <a:bodyPr/>
                    <a:lstStyle/>
                    <a:p>
                      <a:r>
                        <a:rPr lang="en-US" dirty="0"/>
                        <a:t>67</a:t>
                      </a:r>
                    </a:p>
                  </a:txBody>
                  <a:tcPr/>
                </a:tc>
                <a:tc>
                  <a:txBody>
                    <a:bodyPr/>
                    <a:lstStyle/>
                    <a:p>
                      <a:r>
                        <a:rPr lang="en-US" dirty="0"/>
                        <a:t>65</a:t>
                      </a:r>
                    </a:p>
                  </a:txBody>
                  <a:tcPr/>
                </a:tc>
                <a:extLst>
                  <a:ext uri="{0D108BD9-81ED-4DB2-BD59-A6C34878D82A}">
                    <a16:rowId xmlns:a16="http://schemas.microsoft.com/office/drawing/2014/main" val="10004"/>
                  </a:ext>
                </a:extLst>
              </a:tr>
              <a:tr h="370840">
                <a:tc>
                  <a:txBody>
                    <a:bodyPr/>
                    <a:lstStyle/>
                    <a:p>
                      <a:r>
                        <a:rPr lang="en-US" dirty="0"/>
                        <a:t>T</a:t>
                      </a:r>
                    </a:p>
                  </a:txBody>
                  <a:tcPr/>
                </a:tc>
                <a:tc>
                  <a:txBody>
                    <a:bodyPr/>
                    <a:lstStyle/>
                    <a:p>
                      <a:r>
                        <a:rPr lang="en-US" dirty="0"/>
                        <a:t>56</a:t>
                      </a:r>
                    </a:p>
                  </a:txBody>
                  <a:tcPr/>
                </a:tc>
                <a:tc>
                  <a:txBody>
                    <a:bodyPr/>
                    <a:lstStyle/>
                    <a:p>
                      <a:r>
                        <a:rPr lang="en-US" dirty="0"/>
                        <a:t>76</a:t>
                      </a:r>
                    </a:p>
                  </a:txBody>
                  <a:tcPr/>
                </a:tc>
                <a:tc>
                  <a:txBody>
                    <a:bodyPr/>
                    <a:lstStyle/>
                    <a:p>
                      <a:r>
                        <a:rPr lang="en-US" dirty="0"/>
                        <a:t>34</a:t>
                      </a:r>
                    </a:p>
                  </a:txBody>
                  <a:tcPr/>
                </a:tc>
                <a:tc>
                  <a:txBody>
                    <a:bodyPr/>
                    <a:lstStyle/>
                    <a:p>
                      <a:r>
                        <a:rPr lang="en-US" dirty="0"/>
                        <a:t>56</a:t>
                      </a:r>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72826141"/>
              </p:ext>
            </p:extLst>
          </p:nvPr>
        </p:nvGraphicFramePr>
        <p:xfrm>
          <a:off x="1371600" y="3352800"/>
          <a:ext cx="6184901" cy="3248025"/>
        </p:xfrm>
        <a:graphic>
          <a:graphicData uri="http://schemas.openxmlformats.org/drawingml/2006/table">
            <a:tbl>
              <a:tblPr firstRow="1" bandRow="1">
                <a:tableStyleId>{5C22544A-7EE6-4342-B048-85BDC9FD1C3A}</a:tableStyleId>
              </a:tblPr>
              <a:tblGrid>
                <a:gridCol w="705167">
                  <a:extLst>
                    <a:ext uri="{9D8B030D-6E8A-4147-A177-3AD203B41FA5}">
                      <a16:colId xmlns:a16="http://schemas.microsoft.com/office/drawing/2014/main" val="20000"/>
                    </a:ext>
                  </a:extLst>
                </a:gridCol>
                <a:gridCol w="1351569">
                  <a:extLst>
                    <a:ext uri="{9D8B030D-6E8A-4147-A177-3AD203B41FA5}">
                      <a16:colId xmlns:a16="http://schemas.microsoft.com/office/drawing/2014/main" val="20001"/>
                    </a:ext>
                  </a:extLst>
                </a:gridCol>
                <a:gridCol w="1351569">
                  <a:extLst>
                    <a:ext uri="{9D8B030D-6E8A-4147-A177-3AD203B41FA5}">
                      <a16:colId xmlns:a16="http://schemas.microsoft.com/office/drawing/2014/main" val="20002"/>
                    </a:ext>
                  </a:extLst>
                </a:gridCol>
                <a:gridCol w="925532">
                  <a:extLst>
                    <a:ext uri="{9D8B030D-6E8A-4147-A177-3AD203B41FA5}">
                      <a16:colId xmlns:a16="http://schemas.microsoft.com/office/drawing/2014/main" val="20003"/>
                    </a:ext>
                  </a:extLst>
                </a:gridCol>
                <a:gridCol w="925532">
                  <a:extLst>
                    <a:ext uri="{9D8B030D-6E8A-4147-A177-3AD203B41FA5}">
                      <a16:colId xmlns:a16="http://schemas.microsoft.com/office/drawing/2014/main" val="20004"/>
                    </a:ext>
                  </a:extLst>
                </a:gridCol>
                <a:gridCol w="925532">
                  <a:extLst>
                    <a:ext uri="{9D8B030D-6E8A-4147-A177-3AD203B41FA5}">
                      <a16:colId xmlns:a16="http://schemas.microsoft.com/office/drawing/2014/main" val="20005"/>
                    </a:ext>
                  </a:extLst>
                </a:gridCol>
              </a:tblGrid>
              <a:tr h="295275">
                <a:tc rowSpan="2">
                  <a:txBody>
                    <a:bodyPr/>
                    <a:lstStyle/>
                    <a:p>
                      <a:pPr algn="l" rtl="0" fontAlgn="ctr"/>
                      <a:r>
                        <a:rPr lang="en-US" sz="1800" u="none" strike="noStrike" dirty="0">
                          <a:effectLst/>
                        </a:rPr>
                        <a:t>Village</a:t>
                      </a:r>
                      <a:endParaRPr lang="en-US" sz="1800" b="1" i="0" u="none" strike="noStrike" dirty="0">
                        <a:solidFill>
                          <a:srgbClr val="FFFFFF"/>
                        </a:solidFill>
                        <a:effectLst/>
                        <a:latin typeface="Calibri"/>
                      </a:endParaRPr>
                    </a:p>
                  </a:txBody>
                  <a:tcPr marL="9525" marR="9525" marT="9525" marB="0" anchor="ctr"/>
                </a:tc>
                <a:tc>
                  <a:txBody>
                    <a:bodyPr/>
                    <a:lstStyle/>
                    <a:p>
                      <a:pPr algn="l" fontAlgn="b"/>
                      <a:r>
                        <a:rPr lang="en-US" sz="1100" u="none" strike="noStrike">
                          <a:effectLst/>
                        </a:rPr>
                        <a:t>Group </a:t>
                      </a:r>
                      <a:endParaRPr lang="en-US" sz="1100" b="0" i="0" u="none" strike="noStrike">
                        <a:solidFill>
                          <a:srgbClr val="000000"/>
                        </a:solidFill>
                        <a:effectLst/>
                        <a:latin typeface="Calibri"/>
                      </a:endParaRPr>
                    </a:p>
                  </a:txBody>
                  <a:tcPr marL="9525" marR="9525" marT="9525" marB="0" anchor="b"/>
                </a:tc>
                <a:tc gridSpan="2">
                  <a:txBody>
                    <a:bodyPr/>
                    <a:lstStyle/>
                    <a:p>
                      <a:pPr algn="l" rtl="0" fontAlgn="ctr"/>
                      <a:r>
                        <a:rPr lang="en-US" sz="1800" u="none" strike="noStrike">
                          <a:effectLst/>
                        </a:rPr>
                        <a:t>Ward2</a:t>
                      </a:r>
                      <a:endParaRPr lang="en-US" sz="1800" b="1" i="0" u="none" strike="noStrike">
                        <a:solidFill>
                          <a:srgbClr val="FFFFFF"/>
                        </a:solidFill>
                        <a:effectLst/>
                        <a:latin typeface="Calibri"/>
                      </a:endParaRPr>
                    </a:p>
                  </a:txBody>
                  <a:tcPr marL="9525" marR="9525" marT="9525" marB="0" anchor="ctr"/>
                </a:tc>
                <a:tc hMerge="1">
                  <a:txBody>
                    <a:bodyPr/>
                    <a:lstStyle/>
                    <a:p>
                      <a:endParaRPr lang="en-US"/>
                    </a:p>
                  </a:txBody>
                  <a:tcPr/>
                </a:tc>
                <a:tc gridSpan="2">
                  <a:txBody>
                    <a:bodyPr/>
                    <a:lstStyle/>
                    <a:p>
                      <a:pPr algn="l" rtl="0" fontAlgn="ctr"/>
                      <a:r>
                        <a:rPr lang="en-US" sz="1800" u="none" strike="noStrike">
                          <a:effectLst/>
                        </a:rPr>
                        <a:t>Ward3</a:t>
                      </a:r>
                      <a:endParaRPr lang="en-US" sz="1800" b="1" i="0" u="none" strike="noStrike">
                        <a:solidFill>
                          <a:srgbClr val="FFFFFF"/>
                        </a:solidFill>
                        <a:effectLst/>
                        <a:latin typeface="Calibri"/>
                      </a:endParaRPr>
                    </a:p>
                  </a:txBody>
                  <a:tcPr marL="9525" marR="9525" marT="9525" marB="0" anchor="ctr"/>
                </a:tc>
                <a:tc hMerge="1">
                  <a:txBody>
                    <a:bodyPr/>
                    <a:lstStyle/>
                    <a:p>
                      <a:endParaRPr lang="en-US"/>
                    </a:p>
                  </a:txBody>
                  <a:tcPr/>
                </a:tc>
                <a:extLst>
                  <a:ext uri="{0D108BD9-81ED-4DB2-BD59-A6C34878D82A}">
                    <a16:rowId xmlns:a16="http://schemas.microsoft.com/office/drawing/2014/main" val="10000"/>
                  </a:ext>
                </a:extLst>
              </a:tr>
              <a:tr h="590550">
                <a:tc vMerge="1">
                  <a:txBody>
                    <a:bodyPr/>
                    <a:lstStyle/>
                    <a:p>
                      <a:endParaRPr lang="en-US"/>
                    </a:p>
                  </a:txBody>
                  <a:tcPr/>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rtl="0" fontAlgn="ctr"/>
                      <a:r>
                        <a:rPr lang="en-US" sz="1800" u="none" strike="noStrike">
                          <a:effectLst/>
                        </a:rPr>
                        <a:t>Male</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Female</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Male</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Female</a:t>
                      </a:r>
                      <a:endParaRPr lang="en-US" sz="18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295275">
                <a:tc>
                  <a:txBody>
                    <a:bodyPr/>
                    <a:lstStyle/>
                    <a:p>
                      <a:pPr algn="l" rtl="0" fontAlgn="ctr"/>
                      <a:r>
                        <a:rPr lang="en-US" sz="1800" u="none" strike="noStrike" kern="1200" dirty="0">
                          <a:solidFill>
                            <a:schemeClr val="dk1"/>
                          </a:solidFill>
                          <a:effectLst/>
                          <a:latin typeface="+mn-lt"/>
                          <a:ea typeface="+mn-ea"/>
                          <a:cs typeface="+mn-cs"/>
                        </a:rPr>
                        <a:t>A</a:t>
                      </a:r>
                    </a:p>
                  </a:txBody>
                  <a:tcPr marL="9525" marR="9525" marT="9525" marB="0" anchor="ctr"/>
                </a:tc>
                <a:tc>
                  <a:txBody>
                    <a:bodyPr/>
                    <a:lstStyle/>
                    <a:p>
                      <a:pPr algn="l" rtl="0" fontAlgn="ctr"/>
                      <a:r>
                        <a:rPr lang="en-US" sz="1800" u="none" strike="noStrike" kern="1200" dirty="0">
                          <a:solidFill>
                            <a:schemeClr val="dk1"/>
                          </a:solidFill>
                          <a:effectLst/>
                          <a:latin typeface="+mn-lt"/>
                          <a:ea typeface="+mn-ea"/>
                          <a:cs typeface="+mn-cs"/>
                        </a:rPr>
                        <a:t>Kids</a:t>
                      </a:r>
                    </a:p>
                  </a:txBody>
                  <a:tcPr marL="9525" marR="9525" marT="9525" marB="0" anchor="ctr"/>
                </a:tc>
                <a:tc>
                  <a:txBody>
                    <a:bodyPr/>
                    <a:lstStyle/>
                    <a:p>
                      <a:pPr algn="l" rtl="0" fontAlgn="ctr"/>
                      <a:r>
                        <a:rPr lang="en-US" sz="1800" u="none" strike="noStrike" dirty="0">
                          <a:effectLst/>
                        </a:rPr>
                        <a:t>23</a:t>
                      </a:r>
                      <a:endParaRPr lang="en-US" sz="1800" b="0" i="0" u="none" strike="noStrike" dirty="0">
                        <a:solidFill>
                          <a:srgbClr val="000000"/>
                        </a:solidFill>
                        <a:effectLst/>
                        <a:latin typeface="Calibri"/>
                      </a:endParaRPr>
                    </a:p>
                  </a:txBody>
                  <a:tcPr marL="9525" marR="9525" marT="9525" marB="0" anchor="ctr"/>
                </a:tc>
                <a:tc>
                  <a:txBody>
                    <a:bodyPr/>
                    <a:lstStyle/>
                    <a:p>
                      <a:pPr algn="l" rtl="0" fontAlgn="ctr"/>
                      <a:r>
                        <a:rPr lang="en-US" sz="1800" u="none" strike="noStrike">
                          <a:effectLst/>
                        </a:rPr>
                        <a:t>22</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22</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19</a:t>
                      </a:r>
                      <a:endParaRPr lang="en-US" sz="18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r h="295275">
                <a:tc>
                  <a:txBody>
                    <a:bodyPr/>
                    <a:lstStyle/>
                    <a:p>
                      <a:pPr algn="l" fontAlgn="b"/>
                      <a:r>
                        <a:rPr lang="en-US" sz="1800" u="none" strike="noStrike" kern="1200">
                          <a:solidFill>
                            <a:schemeClr val="dk1"/>
                          </a:solidFill>
                          <a:effectLst/>
                          <a:latin typeface="+mn-lt"/>
                          <a:ea typeface="+mn-ea"/>
                          <a:cs typeface="+mn-cs"/>
                        </a:rPr>
                        <a:t> </a:t>
                      </a:r>
                    </a:p>
                  </a:txBody>
                  <a:tcPr marL="9525" marR="9525" marT="9525" marB="0" anchor="b"/>
                </a:tc>
                <a:tc>
                  <a:txBody>
                    <a:bodyPr/>
                    <a:lstStyle/>
                    <a:p>
                      <a:pPr algn="l" fontAlgn="b"/>
                      <a:r>
                        <a:rPr lang="en-US" sz="1800" u="none" strike="noStrike" kern="1200" dirty="0">
                          <a:solidFill>
                            <a:schemeClr val="dk1"/>
                          </a:solidFill>
                          <a:effectLst/>
                          <a:latin typeface="+mn-lt"/>
                          <a:ea typeface="+mn-ea"/>
                          <a:cs typeface="+mn-cs"/>
                        </a:rPr>
                        <a:t>Adult</a:t>
                      </a:r>
                    </a:p>
                  </a:txBody>
                  <a:tcPr marL="9525" marR="9525" marT="9525" marB="0" anchor="b"/>
                </a:tc>
                <a:tc>
                  <a:txBody>
                    <a:bodyPr/>
                    <a:lstStyle/>
                    <a:p>
                      <a:pPr algn="l" rtl="0" fontAlgn="ctr"/>
                      <a:r>
                        <a:rPr lang="en-US" sz="1800" u="none" strike="noStrike" dirty="0">
                          <a:effectLst/>
                        </a:rPr>
                        <a:t>45</a:t>
                      </a:r>
                      <a:endParaRPr lang="en-US" sz="1800" b="0" i="0" u="none" strike="noStrike" dirty="0">
                        <a:solidFill>
                          <a:srgbClr val="000000"/>
                        </a:solidFill>
                        <a:effectLst/>
                        <a:latin typeface="Calibri"/>
                      </a:endParaRPr>
                    </a:p>
                  </a:txBody>
                  <a:tcPr marL="9525" marR="9525" marT="9525" marB="0" anchor="ctr"/>
                </a:tc>
                <a:tc>
                  <a:txBody>
                    <a:bodyPr/>
                    <a:lstStyle/>
                    <a:p>
                      <a:pPr algn="l" rtl="0" fontAlgn="ctr"/>
                      <a:r>
                        <a:rPr lang="en-US" sz="1800" u="none" strike="noStrike">
                          <a:effectLst/>
                        </a:rPr>
                        <a:t>55</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65</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76</a:t>
                      </a:r>
                      <a:endParaRPr lang="en-US" sz="18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val="10003"/>
                  </a:ext>
                </a:extLst>
              </a:tr>
              <a:tr h="295275">
                <a:tc>
                  <a:txBody>
                    <a:bodyPr/>
                    <a:lstStyle/>
                    <a:p>
                      <a:pPr algn="l" rtl="0" fontAlgn="ctr"/>
                      <a:r>
                        <a:rPr lang="en-US" sz="1800" u="none" strike="noStrike" kern="1200">
                          <a:solidFill>
                            <a:schemeClr val="dk1"/>
                          </a:solidFill>
                          <a:effectLst/>
                          <a:latin typeface="+mn-lt"/>
                          <a:ea typeface="+mn-ea"/>
                          <a:cs typeface="+mn-cs"/>
                        </a:rPr>
                        <a:t>V</a:t>
                      </a:r>
                    </a:p>
                  </a:txBody>
                  <a:tcPr marL="9525" marR="9525" marT="9525" marB="0" anchor="ctr"/>
                </a:tc>
                <a:tc>
                  <a:txBody>
                    <a:bodyPr/>
                    <a:lstStyle/>
                    <a:p>
                      <a:pPr algn="l" rtl="0" fontAlgn="ctr"/>
                      <a:r>
                        <a:rPr lang="en-US" sz="1800" u="none" strike="noStrike" kern="1200">
                          <a:solidFill>
                            <a:schemeClr val="dk1"/>
                          </a:solidFill>
                          <a:effectLst/>
                          <a:latin typeface="+mn-lt"/>
                          <a:ea typeface="+mn-ea"/>
                          <a:cs typeface="+mn-cs"/>
                        </a:rPr>
                        <a:t>Kids</a:t>
                      </a:r>
                    </a:p>
                  </a:txBody>
                  <a:tcPr marL="9525" marR="9525" marT="9525" marB="0" anchor="ctr"/>
                </a:tc>
                <a:tc>
                  <a:txBody>
                    <a:bodyPr/>
                    <a:lstStyle/>
                    <a:p>
                      <a:pPr algn="l" rtl="0" fontAlgn="ctr"/>
                      <a:r>
                        <a:rPr lang="en-US" sz="1800" u="none" strike="noStrike" dirty="0">
                          <a:effectLst/>
                        </a:rPr>
                        <a:t>95</a:t>
                      </a:r>
                      <a:endParaRPr lang="en-US" sz="1800" b="0" i="0" u="none" strike="noStrike" dirty="0">
                        <a:solidFill>
                          <a:srgbClr val="000000"/>
                        </a:solidFill>
                        <a:effectLst/>
                        <a:latin typeface="Calibri"/>
                      </a:endParaRPr>
                    </a:p>
                  </a:txBody>
                  <a:tcPr marL="9525" marR="9525" marT="9525" marB="0" anchor="ctr"/>
                </a:tc>
                <a:tc>
                  <a:txBody>
                    <a:bodyPr/>
                    <a:lstStyle/>
                    <a:p>
                      <a:pPr algn="l" rtl="0" fontAlgn="ctr"/>
                      <a:r>
                        <a:rPr lang="en-US" sz="1800" u="none" strike="noStrike">
                          <a:effectLst/>
                        </a:rPr>
                        <a:t>93</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85</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93</a:t>
                      </a:r>
                      <a:endParaRPr lang="en-US" sz="18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val="10004"/>
                  </a:ext>
                </a:extLst>
              </a:tr>
              <a:tr h="295275">
                <a:tc>
                  <a:txBody>
                    <a:bodyPr/>
                    <a:lstStyle/>
                    <a:p>
                      <a:pPr algn="l" rtl="0" fontAlgn="ctr"/>
                      <a:r>
                        <a:rPr lang="en-US" sz="1800" u="none" strike="noStrike" kern="1200">
                          <a:solidFill>
                            <a:schemeClr val="dk1"/>
                          </a:solidFill>
                          <a:effectLst/>
                          <a:latin typeface="+mn-lt"/>
                          <a:ea typeface="+mn-ea"/>
                          <a:cs typeface="+mn-cs"/>
                        </a:rPr>
                        <a:t> </a:t>
                      </a:r>
                    </a:p>
                  </a:txBody>
                  <a:tcPr marL="9525" marR="9525" marT="9525" marB="0" anchor="ctr"/>
                </a:tc>
                <a:tc>
                  <a:txBody>
                    <a:bodyPr/>
                    <a:lstStyle/>
                    <a:p>
                      <a:pPr algn="l" fontAlgn="b"/>
                      <a:r>
                        <a:rPr lang="en-US" sz="1800" u="none" strike="noStrike" kern="1200">
                          <a:solidFill>
                            <a:schemeClr val="dk1"/>
                          </a:solidFill>
                          <a:effectLst/>
                          <a:latin typeface="+mn-lt"/>
                          <a:ea typeface="+mn-ea"/>
                          <a:cs typeface="+mn-cs"/>
                        </a:rPr>
                        <a:t>Adult</a:t>
                      </a:r>
                    </a:p>
                  </a:txBody>
                  <a:tcPr marL="9525" marR="9525" marT="9525" marB="0" anchor="b"/>
                </a:tc>
                <a:tc>
                  <a:txBody>
                    <a:bodyPr/>
                    <a:lstStyle/>
                    <a:p>
                      <a:pPr algn="l" rtl="0" fontAlgn="ctr"/>
                      <a:r>
                        <a:rPr lang="en-US" sz="1800" u="none" strike="noStrike" dirty="0">
                          <a:effectLst/>
                        </a:rPr>
                        <a:t>76</a:t>
                      </a:r>
                      <a:endParaRPr lang="en-US" sz="1800" b="0" i="0" u="none" strike="noStrike" dirty="0">
                        <a:solidFill>
                          <a:srgbClr val="000000"/>
                        </a:solidFill>
                        <a:effectLst/>
                        <a:latin typeface="Calibri"/>
                      </a:endParaRPr>
                    </a:p>
                  </a:txBody>
                  <a:tcPr marL="9525" marR="9525" marT="9525" marB="0" anchor="ctr"/>
                </a:tc>
                <a:tc>
                  <a:txBody>
                    <a:bodyPr/>
                    <a:lstStyle/>
                    <a:p>
                      <a:pPr algn="l" rtl="0" fontAlgn="ctr"/>
                      <a:r>
                        <a:rPr lang="en-US" sz="1800" u="none" strike="noStrike">
                          <a:effectLst/>
                        </a:rPr>
                        <a:t>78</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74</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71</a:t>
                      </a:r>
                      <a:endParaRPr lang="en-US" sz="18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val="10005"/>
                  </a:ext>
                </a:extLst>
              </a:tr>
              <a:tr h="295275">
                <a:tc>
                  <a:txBody>
                    <a:bodyPr/>
                    <a:lstStyle/>
                    <a:p>
                      <a:pPr algn="l" rtl="0" fontAlgn="ctr"/>
                      <a:r>
                        <a:rPr lang="en-US" sz="1800" u="none" strike="noStrike" kern="1200">
                          <a:solidFill>
                            <a:schemeClr val="dk1"/>
                          </a:solidFill>
                          <a:effectLst/>
                          <a:latin typeface="+mn-lt"/>
                          <a:ea typeface="+mn-ea"/>
                          <a:cs typeface="+mn-cs"/>
                        </a:rPr>
                        <a:t>S</a:t>
                      </a:r>
                    </a:p>
                  </a:txBody>
                  <a:tcPr marL="9525" marR="9525" marT="9525" marB="0" anchor="ctr"/>
                </a:tc>
                <a:tc>
                  <a:txBody>
                    <a:bodyPr/>
                    <a:lstStyle/>
                    <a:p>
                      <a:pPr algn="l" rtl="0" fontAlgn="ctr"/>
                      <a:r>
                        <a:rPr lang="en-US" sz="1800" u="none" strike="noStrike" kern="1200">
                          <a:solidFill>
                            <a:schemeClr val="dk1"/>
                          </a:solidFill>
                          <a:effectLst/>
                          <a:latin typeface="+mn-lt"/>
                          <a:ea typeface="+mn-ea"/>
                          <a:cs typeface="+mn-cs"/>
                        </a:rPr>
                        <a:t>Kids</a:t>
                      </a:r>
                    </a:p>
                  </a:txBody>
                  <a:tcPr marL="9525" marR="9525" marT="9525" marB="0" anchor="ctr"/>
                </a:tc>
                <a:tc>
                  <a:txBody>
                    <a:bodyPr/>
                    <a:lstStyle/>
                    <a:p>
                      <a:pPr algn="l" rtl="0" fontAlgn="ctr"/>
                      <a:r>
                        <a:rPr lang="en-US" sz="1800" u="none" strike="noStrike" dirty="0">
                          <a:effectLst/>
                        </a:rPr>
                        <a:t>86</a:t>
                      </a:r>
                      <a:endParaRPr lang="en-US" sz="1800" b="0" i="0" u="none" strike="noStrike" dirty="0">
                        <a:solidFill>
                          <a:srgbClr val="000000"/>
                        </a:solidFill>
                        <a:effectLst/>
                        <a:latin typeface="Calibri"/>
                      </a:endParaRPr>
                    </a:p>
                  </a:txBody>
                  <a:tcPr marL="9525" marR="9525" marT="9525" marB="0" anchor="ctr"/>
                </a:tc>
                <a:tc>
                  <a:txBody>
                    <a:bodyPr/>
                    <a:lstStyle/>
                    <a:p>
                      <a:pPr algn="l" rtl="0" fontAlgn="ctr"/>
                      <a:r>
                        <a:rPr lang="en-US" sz="1800" u="none" strike="noStrike">
                          <a:effectLst/>
                        </a:rPr>
                        <a:t>67</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67</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65</a:t>
                      </a:r>
                      <a:endParaRPr lang="en-US" sz="18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val="10006"/>
                  </a:ext>
                </a:extLst>
              </a:tr>
              <a:tr h="295275">
                <a:tc>
                  <a:txBody>
                    <a:bodyPr/>
                    <a:lstStyle/>
                    <a:p>
                      <a:pPr algn="l" rtl="0" fontAlgn="ctr"/>
                      <a:r>
                        <a:rPr lang="en-US" sz="1800" u="none" strike="noStrike" kern="1200">
                          <a:solidFill>
                            <a:schemeClr val="dk1"/>
                          </a:solidFill>
                          <a:effectLst/>
                          <a:latin typeface="+mn-lt"/>
                          <a:ea typeface="+mn-ea"/>
                          <a:cs typeface="+mn-cs"/>
                        </a:rPr>
                        <a:t> </a:t>
                      </a:r>
                    </a:p>
                  </a:txBody>
                  <a:tcPr marL="9525" marR="9525" marT="9525" marB="0" anchor="ctr"/>
                </a:tc>
                <a:tc>
                  <a:txBody>
                    <a:bodyPr/>
                    <a:lstStyle/>
                    <a:p>
                      <a:pPr algn="l" fontAlgn="b"/>
                      <a:r>
                        <a:rPr lang="en-US" sz="1800" u="none" strike="noStrike" kern="1200">
                          <a:solidFill>
                            <a:schemeClr val="dk1"/>
                          </a:solidFill>
                          <a:effectLst/>
                          <a:latin typeface="+mn-lt"/>
                          <a:ea typeface="+mn-ea"/>
                          <a:cs typeface="+mn-cs"/>
                        </a:rPr>
                        <a:t>Adult</a:t>
                      </a:r>
                    </a:p>
                  </a:txBody>
                  <a:tcPr marL="9525" marR="9525" marT="9525" marB="0" anchor="b"/>
                </a:tc>
                <a:tc>
                  <a:txBody>
                    <a:bodyPr/>
                    <a:lstStyle/>
                    <a:p>
                      <a:pPr algn="l" rtl="0" fontAlgn="ctr"/>
                      <a:r>
                        <a:rPr lang="en-US" sz="1800" u="none" strike="noStrike" dirty="0">
                          <a:effectLst/>
                        </a:rPr>
                        <a:t>84</a:t>
                      </a:r>
                      <a:endParaRPr lang="en-US" sz="1800" b="0" i="0" u="none" strike="noStrike" dirty="0">
                        <a:solidFill>
                          <a:srgbClr val="000000"/>
                        </a:solidFill>
                        <a:effectLst/>
                        <a:latin typeface="Calibri"/>
                      </a:endParaRPr>
                    </a:p>
                  </a:txBody>
                  <a:tcPr marL="9525" marR="9525" marT="9525" marB="0" anchor="ctr"/>
                </a:tc>
                <a:tc>
                  <a:txBody>
                    <a:bodyPr/>
                    <a:lstStyle/>
                    <a:p>
                      <a:pPr algn="l" rtl="0" fontAlgn="ctr"/>
                      <a:r>
                        <a:rPr lang="en-US" sz="1800" u="none" strike="noStrike" dirty="0">
                          <a:effectLst/>
                        </a:rPr>
                        <a:t>81</a:t>
                      </a:r>
                      <a:endParaRPr lang="en-US" sz="1800" b="0" i="0" u="none" strike="noStrike" dirty="0">
                        <a:solidFill>
                          <a:srgbClr val="000000"/>
                        </a:solidFill>
                        <a:effectLst/>
                        <a:latin typeface="Calibri"/>
                      </a:endParaRPr>
                    </a:p>
                  </a:txBody>
                  <a:tcPr marL="9525" marR="9525" marT="9525" marB="0" anchor="ctr"/>
                </a:tc>
                <a:tc>
                  <a:txBody>
                    <a:bodyPr/>
                    <a:lstStyle/>
                    <a:p>
                      <a:pPr algn="l" rtl="0" fontAlgn="ctr"/>
                      <a:r>
                        <a:rPr lang="en-US" sz="1800" u="none" strike="noStrike">
                          <a:effectLst/>
                        </a:rPr>
                        <a:t>81</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84</a:t>
                      </a:r>
                      <a:endParaRPr lang="en-US" sz="18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val="10007"/>
                  </a:ext>
                </a:extLst>
              </a:tr>
              <a:tr h="295275">
                <a:tc>
                  <a:txBody>
                    <a:bodyPr/>
                    <a:lstStyle/>
                    <a:p>
                      <a:pPr algn="l" rtl="0" fontAlgn="ctr"/>
                      <a:r>
                        <a:rPr lang="en-US" sz="1800" u="none" strike="noStrike" kern="1200">
                          <a:solidFill>
                            <a:schemeClr val="dk1"/>
                          </a:solidFill>
                          <a:effectLst/>
                          <a:latin typeface="+mn-lt"/>
                          <a:ea typeface="+mn-ea"/>
                          <a:cs typeface="+mn-cs"/>
                        </a:rPr>
                        <a:t>T</a:t>
                      </a:r>
                    </a:p>
                  </a:txBody>
                  <a:tcPr marL="9525" marR="9525" marT="9525" marB="0" anchor="ctr"/>
                </a:tc>
                <a:tc>
                  <a:txBody>
                    <a:bodyPr/>
                    <a:lstStyle/>
                    <a:p>
                      <a:pPr algn="l" rtl="0" fontAlgn="ctr"/>
                      <a:r>
                        <a:rPr lang="en-US" sz="1800" u="none" strike="noStrike" kern="1200">
                          <a:solidFill>
                            <a:schemeClr val="dk1"/>
                          </a:solidFill>
                          <a:effectLst/>
                          <a:latin typeface="+mn-lt"/>
                          <a:ea typeface="+mn-ea"/>
                          <a:cs typeface="+mn-cs"/>
                        </a:rPr>
                        <a:t>Kids</a:t>
                      </a:r>
                    </a:p>
                  </a:txBody>
                  <a:tcPr marL="9525" marR="9525" marT="9525" marB="0" anchor="ctr"/>
                </a:tc>
                <a:tc>
                  <a:txBody>
                    <a:bodyPr/>
                    <a:lstStyle/>
                    <a:p>
                      <a:pPr algn="l" rtl="0" fontAlgn="ctr"/>
                      <a:r>
                        <a:rPr lang="en-US" sz="1800" u="none" strike="noStrike">
                          <a:effectLst/>
                        </a:rPr>
                        <a:t>56</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dirty="0">
                          <a:effectLst/>
                        </a:rPr>
                        <a:t>76</a:t>
                      </a:r>
                      <a:endParaRPr lang="en-US" sz="1800" b="0" i="0" u="none" strike="noStrike" dirty="0">
                        <a:solidFill>
                          <a:srgbClr val="000000"/>
                        </a:solidFill>
                        <a:effectLst/>
                        <a:latin typeface="Calibri"/>
                      </a:endParaRPr>
                    </a:p>
                  </a:txBody>
                  <a:tcPr marL="9525" marR="9525" marT="9525" marB="0" anchor="ctr"/>
                </a:tc>
                <a:tc>
                  <a:txBody>
                    <a:bodyPr/>
                    <a:lstStyle/>
                    <a:p>
                      <a:pPr algn="l" rtl="0" fontAlgn="ctr"/>
                      <a:r>
                        <a:rPr lang="en-US" sz="1800" u="none" strike="noStrike">
                          <a:effectLst/>
                        </a:rPr>
                        <a:t>34</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a:effectLst/>
                        </a:rPr>
                        <a:t>56</a:t>
                      </a:r>
                      <a:endParaRPr lang="en-US" sz="18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val="10008"/>
                  </a:ext>
                </a:extLst>
              </a:tr>
              <a:tr h="295275">
                <a:tc>
                  <a:txBody>
                    <a:bodyPr/>
                    <a:lstStyle/>
                    <a:p>
                      <a:pPr algn="l" fontAlgn="b"/>
                      <a:r>
                        <a:rPr lang="en-US" sz="1800" u="none" strike="noStrike" kern="1200">
                          <a:solidFill>
                            <a:schemeClr val="dk1"/>
                          </a:solidFill>
                          <a:effectLst/>
                          <a:latin typeface="+mn-lt"/>
                          <a:ea typeface="+mn-ea"/>
                          <a:cs typeface="+mn-cs"/>
                        </a:rPr>
                        <a:t> </a:t>
                      </a:r>
                    </a:p>
                  </a:txBody>
                  <a:tcPr marL="9525" marR="9525" marT="9525" marB="0" anchor="b"/>
                </a:tc>
                <a:tc>
                  <a:txBody>
                    <a:bodyPr/>
                    <a:lstStyle/>
                    <a:p>
                      <a:pPr algn="l" fontAlgn="b"/>
                      <a:r>
                        <a:rPr lang="en-US" sz="1800" u="none" strike="noStrike" kern="1200" dirty="0">
                          <a:solidFill>
                            <a:schemeClr val="dk1"/>
                          </a:solidFill>
                          <a:effectLst/>
                          <a:latin typeface="+mn-lt"/>
                          <a:ea typeface="+mn-ea"/>
                          <a:cs typeface="+mn-cs"/>
                        </a:rPr>
                        <a:t>Adult</a:t>
                      </a:r>
                    </a:p>
                  </a:txBody>
                  <a:tcPr marL="9525" marR="9525" marT="9525" marB="0" anchor="b"/>
                </a:tc>
                <a:tc>
                  <a:txBody>
                    <a:bodyPr/>
                    <a:lstStyle/>
                    <a:p>
                      <a:pPr algn="l" rtl="0" fontAlgn="ctr"/>
                      <a:r>
                        <a:rPr lang="en-US" sz="1800" u="none" strike="noStrike">
                          <a:effectLst/>
                        </a:rPr>
                        <a:t>55</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dirty="0">
                          <a:effectLst/>
                        </a:rPr>
                        <a:t>72</a:t>
                      </a:r>
                      <a:endParaRPr lang="en-US" sz="1800" b="0" i="0" u="none" strike="noStrike" dirty="0">
                        <a:solidFill>
                          <a:srgbClr val="000000"/>
                        </a:solidFill>
                        <a:effectLst/>
                        <a:latin typeface="Calibri"/>
                      </a:endParaRPr>
                    </a:p>
                  </a:txBody>
                  <a:tcPr marL="9525" marR="9525" marT="9525" marB="0" anchor="ctr"/>
                </a:tc>
                <a:tc>
                  <a:txBody>
                    <a:bodyPr/>
                    <a:lstStyle/>
                    <a:p>
                      <a:pPr algn="l" rtl="0" fontAlgn="ctr"/>
                      <a:r>
                        <a:rPr lang="en-US" sz="1800" u="none" strike="noStrike">
                          <a:effectLst/>
                        </a:rPr>
                        <a:t>38</a:t>
                      </a:r>
                      <a:endParaRPr lang="en-US" sz="1800" b="0" i="0" u="none" strike="noStrike">
                        <a:solidFill>
                          <a:srgbClr val="000000"/>
                        </a:solidFill>
                        <a:effectLst/>
                        <a:latin typeface="Calibri"/>
                      </a:endParaRPr>
                    </a:p>
                  </a:txBody>
                  <a:tcPr marL="9525" marR="9525" marT="9525" marB="0" anchor="ctr"/>
                </a:tc>
                <a:tc>
                  <a:txBody>
                    <a:bodyPr/>
                    <a:lstStyle/>
                    <a:p>
                      <a:pPr algn="l" rtl="0" fontAlgn="ctr"/>
                      <a:r>
                        <a:rPr lang="en-US" sz="1800" u="none" strike="noStrike" dirty="0">
                          <a:effectLst/>
                        </a:rPr>
                        <a:t>55</a:t>
                      </a:r>
                      <a:endParaRPr lang="en-US" sz="18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3291796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458200" cy="1020762"/>
          </a:xfrm>
        </p:spPr>
        <p:txBody>
          <a:bodyPr>
            <a:normAutofit fontScale="90000"/>
          </a:bodyPr>
          <a:lstStyle/>
          <a:p>
            <a:r>
              <a:rPr lang="en-US" dirty="0"/>
              <a:t>Pie diagram or pie chart</a:t>
            </a:r>
            <a:br>
              <a:rPr lang="en-US" dirty="0"/>
            </a:br>
            <a:endParaRPr lang="en-US" dirty="0"/>
          </a:p>
        </p:txBody>
      </p:sp>
      <p:sp>
        <p:nvSpPr>
          <p:cNvPr id="3" name="Content Placeholder 2"/>
          <p:cNvSpPr>
            <a:spLocks noGrp="1"/>
          </p:cNvSpPr>
          <p:nvPr>
            <p:ph idx="1"/>
          </p:nvPr>
        </p:nvSpPr>
        <p:spPr>
          <a:xfrm>
            <a:off x="457200" y="1600201"/>
            <a:ext cx="8229600" cy="2895599"/>
          </a:xfrm>
        </p:spPr>
        <p:txBody>
          <a:bodyPr>
            <a:normAutofit fontScale="85000" lnSpcReduction="20000"/>
          </a:bodyPr>
          <a:lstStyle/>
          <a:p>
            <a:r>
              <a:rPr lang="en-US" dirty="0"/>
              <a:t>A pie chart divides a numerical figure representing a particular quantitative phenomenon  into different segments</a:t>
            </a:r>
          </a:p>
          <a:p>
            <a:r>
              <a:rPr lang="en-US" dirty="0"/>
              <a:t>The total numerical figure is represented by a complete circle with 360</a:t>
            </a:r>
            <a:r>
              <a:rPr lang="en-US" baseline="30000" dirty="0"/>
              <a:t>0</a:t>
            </a:r>
            <a:r>
              <a:rPr lang="en-US" dirty="0"/>
              <a:t>.  The division of the circle to different segments is done by drawing straight lines from centre to circumference.  This proportion of a quantitative value to a total numerical figure.</a:t>
            </a:r>
          </a:p>
          <a:p>
            <a:endParaRPr lang="en-US" dirty="0"/>
          </a:p>
        </p:txBody>
      </p:sp>
      <p:graphicFrame>
        <p:nvGraphicFramePr>
          <p:cNvPr id="4" name="Table 3"/>
          <p:cNvGraphicFramePr>
            <a:graphicFrameLocks noGrp="1"/>
          </p:cNvGraphicFramePr>
          <p:nvPr/>
        </p:nvGraphicFramePr>
        <p:xfrm>
          <a:off x="609600" y="4572000"/>
          <a:ext cx="6553201" cy="1744980"/>
        </p:xfrm>
        <a:graphic>
          <a:graphicData uri="http://schemas.openxmlformats.org/drawingml/2006/table">
            <a:tbl>
              <a:tblPr/>
              <a:tblGrid>
                <a:gridCol w="748937">
                  <a:extLst>
                    <a:ext uri="{9D8B030D-6E8A-4147-A177-3AD203B41FA5}">
                      <a16:colId xmlns:a16="http://schemas.microsoft.com/office/drawing/2014/main" val="20000"/>
                    </a:ext>
                  </a:extLst>
                </a:gridCol>
                <a:gridCol w="2451463">
                  <a:extLst>
                    <a:ext uri="{9D8B030D-6E8A-4147-A177-3AD203B41FA5}">
                      <a16:colId xmlns:a16="http://schemas.microsoft.com/office/drawing/2014/main" val="20001"/>
                    </a:ext>
                  </a:extLst>
                </a:gridCol>
                <a:gridCol w="3352801">
                  <a:extLst>
                    <a:ext uri="{9D8B030D-6E8A-4147-A177-3AD203B41FA5}">
                      <a16:colId xmlns:a16="http://schemas.microsoft.com/office/drawing/2014/main" val="20002"/>
                    </a:ext>
                  </a:extLst>
                </a:gridCol>
              </a:tblGrid>
              <a:tr h="190500">
                <a:tc>
                  <a:txBody>
                    <a:bodyPr/>
                    <a:lstStyle/>
                    <a:p>
                      <a:pPr algn="l" fontAlgn="b"/>
                      <a:r>
                        <a:rPr lang="en-US" sz="1600" b="0" i="0" u="none" strike="noStrike" dirty="0">
                          <a:solidFill>
                            <a:srgbClr val="000000"/>
                          </a:solidFill>
                          <a:latin typeface="Calibri"/>
                        </a:rPr>
                        <a:t>Fuel type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Present distribution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n-US" sz="1600" b="0" i="0" u="none" strike="noStrike" dirty="0">
                          <a:solidFill>
                            <a:srgbClr val="000000"/>
                          </a:solidFill>
                          <a:latin typeface="Calibri"/>
                        </a:rPr>
                        <a:t>Electricity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39.8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600" b="0" i="0" u="none" strike="noStrike">
                          <a:solidFill>
                            <a:srgbClr val="000000"/>
                          </a:solidFill>
                          <a:latin typeface="Calibri"/>
                        </a:rPr>
                        <a:t>Kerosene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57.5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600" b="0" i="0" u="none" strike="noStrike">
                          <a:solidFill>
                            <a:srgbClr val="000000"/>
                          </a:solidFill>
                          <a:latin typeface="Calibri"/>
                        </a:rPr>
                        <a:t>Others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TextBox 5"/>
          <p:cNvSpPr txBox="1"/>
          <p:nvPr/>
        </p:nvSpPr>
        <p:spPr>
          <a:xfrm>
            <a:off x="762000" y="6248400"/>
            <a:ext cx="5334000" cy="369332"/>
          </a:xfrm>
          <a:prstGeom prst="rect">
            <a:avLst/>
          </a:prstGeom>
          <a:noFill/>
        </p:spPr>
        <p:txBody>
          <a:bodyPr wrap="square" rtlCol="0">
            <a:spAutoFit/>
          </a:bodyPr>
          <a:lstStyle/>
          <a:p>
            <a:r>
              <a:rPr lang="en-US" dirty="0"/>
              <a:t>Draw the pie chart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hart 3"/>
          <p:cNvGraphicFramePr/>
          <p:nvPr/>
        </p:nvGraphicFramePr>
        <p:xfrm>
          <a:off x="4267200" y="2667000"/>
          <a:ext cx="4038600" cy="2057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p:cNvGraphicFramePr>
            <a:graphicFrameLocks noGrp="1"/>
          </p:cNvGraphicFramePr>
          <p:nvPr/>
        </p:nvGraphicFramePr>
        <p:xfrm>
          <a:off x="228600" y="2819400"/>
          <a:ext cx="4572000" cy="1988820"/>
        </p:xfrm>
        <a:graphic>
          <a:graphicData uri="http://schemas.openxmlformats.org/drawingml/2006/table">
            <a:tbl>
              <a:tblPr/>
              <a:tblGrid>
                <a:gridCol w="522514">
                  <a:extLst>
                    <a:ext uri="{9D8B030D-6E8A-4147-A177-3AD203B41FA5}">
                      <a16:colId xmlns:a16="http://schemas.microsoft.com/office/drawing/2014/main" val="20000"/>
                    </a:ext>
                  </a:extLst>
                </a:gridCol>
                <a:gridCol w="1710323">
                  <a:extLst>
                    <a:ext uri="{9D8B030D-6E8A-4147-A177-3AD203B41FA5}">
                      <a16:colId xmlns:a16="http://schemas.microsoft.com/office/drawing/2014/main" val="20001"/>
                    </a:ext>
                  </a:extLst>
                </a:gridCol>
                <a:gridCol w="2339163">
                  <a:extLst>
                    <a:ext uri="{9D8B030D-6E8A-4147-A177-3AD203B41FA5}">
                      <a16:colId xmlns:a16="http://schemas.microsoft.com/office/drawing/2014/main" val="20002"/>
                    </a:ext>
                  </a:extLst>
                </a:gridCol>
              </a:tblGrid>
              <a:tr h="190500">
                <a:tc>
                  <a:txBody>
                    <a:bodyPr/>
                    <a:lstStyle/>
                    <a:p>
                      <a:pPr algn="l" fontAlgn="b"/>
                      <a:r>
                        <a:rPr lang="en-US" sz="1600" b="0" i="0" u="none" strike="noStrike" dirty="0" err="1">
                          <a:solidFill>
                            <a:srgbClr val="000000"/>
                          </a:solidFill>
                          <a:latin typeface="Calibri"/>
                        </a:rPr>
                        <a:t>Fue</a:t>
                      </a:r>
                      <a:r>
                        <a:rPr lang="en-US" sz="1600" b="0" i="0" u="none" strike="noStrike" dirty="0">
                          <a:solidFill>
                            <a:srgbClr val="000000"/>
                          </a:solidFill>
                          <a:latin typeface="Calibri"/>
                        </a:rPr>
                        <a:t> type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Present distribution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Calibri"/>
                        </a:rPr>
                        <a:t>Angle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n-US" sz="1600" b="0" i="0" u="none" strike="noStrike">
                          <a:solidFill>
                            <a:srgbClr val="000000"/>
                          </a:solidFill>
                          <a:latin typeface="Calibri"/>
                        </a:rPr>
                        <a:t>Electricity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39.8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143.5671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600" b="0" i="0" u="none" strike="noStrike">
                          <a:solidFill>
                            <a:srgbClr val="000000"/>
                          </a:solidFill>
                          <a:latin typeface="Calibri"/>
                        </a:rPr>
                        <a:t>Kerosene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57.5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207.4148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600" b="0" i="0" u="none" strike="noStrike">
                          <a:solidFill>
                            <a:srgbClr val="000000"/>
                          </a:solidFill>
                          <a:latin typeface="Calibri"/>
                        </a:rPr>
                        <a:t>Others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9.018036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Steam and Leaf display</a:t>
            </a:r>
          </a:p>
        </p:txBody>
      </p:sp>
      <p:sp>
        <p:nvSpPr>
          <p:cNvPr id="3" name="Content Placeholder 2"/>
          <p:cNvSpPr>
            <a:spLocks noGrp="1"/>
          </p:cNvSpPr>
          <p:nvPr>
            <p:ph idx="1"/>
          </p:nvPr>
        </p:nvSpPr>
        <p:spPr>
          <a:xfrm>
            <a:off x="457200" y="1600200"/>
            <a:ext cx="8458200" cy="5105399"/>
          </a:xfrm>
        </p:spPr>
        <p:txBody>
          <a:bodyPr>
            <a:normAutofit fontScale="92500"/>
          </a:bodyPr>
          <a:lstStyle/>
          <a:p>
            <a:r>
              <a:rPr lang="en-US" dirty="0"/>
              <a:t>A display data in sequential order by ranks of items in a data set. To construct a steam and leaf display, first of all a vertical list of steams (distinct first digits of data) is made. Then a vertical line to the right side of these stems is drawn. Then leaves (next digits of the items) are listed one by one in the order as given in the data. Example</a:t>
            </a:r>
          </a:p>
          <a:p>
            <a:r>
              <a:rPr lang="en-US" dirty="0"/>
              <a:t>79, 78, 78, 67, 76, 87, 85, 74, 66, 99, 84, 72, 66, 57, 94, 84, 72, 63, 51, 48, 50, 61, 71, 82, 93, 100, 89 </a:t>
            </a:r>
          </a:p>
          <a:p>
            <a:r>
              <a:rPr lang="en-US" dirty="0"/>
              <a:t>Display the steam leaf of above data set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nvGraphicFramePr>
        <p:xfrm>
          <a:off x="533401" y="2438400"/>
          <a:ext cx="5257799" cy="2626995"/>
        </p:xfrm>
        <a:graphic>
          <a:graphicData uri="http://schemas.openxmlformats.org/drawingml/2006/table">
            <a:tbl>
              <a:tblPr/>
              <a:tblGrid>
                <a:gridCol w="1855695">
                  <a:extLst>
                    <a:ext uri="{9D8B030D-6E8A-4147-A177-3AD203B41FA5}">
                      <a16:colId xmlns:a16="http://schemas.microsoft.com/office/drawing/2014/main" val="20000"/>
                    </a:ext>
                  </a:extLst>
                </a:gridCol>
                <a:gridCol w="425263">
                  <a:extLst>
                    <a:ext uri="{9D8B030D-6E8A-4147-A177-3AD203B41FA5}">
                      <a16:colId xmlns:a16="http://schemas.microsoft.com/office/drawing/2014/main" val="20001"/>
                    </a:ext>
                  </a:extLst>
                </a:gridCol>
                <a:gridCol w="425263">
                  <a:extLst>
                    <a:ext uri="{9D8B030D-6E8A-4147-A177-3AD203B41FA5}">
                      <a16:colId xmlns:a16="http://schemas.microsoft.com/office/drawing/2014/main" val="20002"/>
                    </a:ext>
                  </a:extLst>
                </a:gridCol>
                <a:gridCol w="425263">
                  <a:extLst>
                    <a:ext uri="{9D8B030D-6E8A-4147-A177-3AD203B41FA5}">
                      <a16:colId xmlns:a16="http://schemas.microsoft.com/office/drawing/2014/main" val="20003"/>
                    </a:ext>
                  </a:extLst>
                </a:gridCol>
                <a:gridCol w="425263">
                  <a:extLst>
                    <a:ext uri="{9D8B030D-6E8A-4147-A177-3AD203B41FA5}">
                      <a16:colId xmlns:a16="http://schemas.microsoft.com/office/drawing/2014/main" val="20004"/>
                    </a:ext>
                  </a:extLst>
                </a:gridCol>
                <a:gridCol w="425263">
                  <a:extLst>
                    <a:ext uri="{9D8B030D-6E8A-4147-A177-3AD203B41FA5}">
                      <a16:colId xmlns:a16="http://schemas.microsoft.com/office/drawing/2014/main" val="20005"/>
                    </a:ext>
                  </a:extLst>
                </a:gridCol>
                <a:gridCol w="425263">
                  <a:extLst>
                    <a:ext uri="{9D8B030D-6E8A-4147-A177-3AD203B41FA5}">
                      <a16:colId xmlns:a16="http://schemas.microsoft.com/office/drawing/2014/main" val="20006"/>
                    </a:ext>
                  </a:extLst>
                </a:gridCol>
                <a:gridCol w="425263">
                  <a:extLst>
                    <a:ext uri="{9D8B030D-6E8A-4147-A177-3AD203B41FA5}">
                      <a16:colId xmlns:a16="http://schemas.microsoft.com/office/drawing/2014/main" val="20007"/>
                    </a:ext>
                  </a:extLst>
                </a:gridCol>
                <a:gridCol w="425263">
                  <a:extLst>
                    <a:ext uri="{9D8B030D-6E8A-4147-A177-3AD203B41FA5}">
                      <a16:colId xmlns:a16="http://schemas.microsoft.com/office/drawing/2014/main" val="20008"/>
                    </a:ext>
                  </a:extLst>
                </a:gridCol>
              </a:tblGrid>
              <a:tr h="190500">
                <a:tc>
                  <a:txBody>
                    <a:bodyPr/>
                    <a:lstStyle/>
                    <a:p>
                      <a:pPr algn="r" fontAlgn="b"/>
                      <a:r>
                        <a:rPr lang="en-US" sz="2400" b="0" i="0" u="none" strike="noStrike">
                          <a:solidFill>
                            <a:srgbClr val="000000"/>
                          </a:solidFill>
                          <a:latin typeface="Calibri"/>
                        </a:rPr>
                        <a:t>4</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400" b="0" i="0" u="none" strike="noStrike">
                          <a:solidFill>
                            <a:srgbClr val="000000"/>
                          </a:solidFill>
                          <a:latin typeface="Calibri"/>
                        </a:rPr>
                        <a:t>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24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r" fontAlgn="b"/>
                      <a:r>
                        <a:rPr lang="en-US" sz="2400" b="0" i="0" u="none" strike="noStrike">
                          <a:solidFill>
                            <a:srgbClr val="000000"/>
                          </a:solidFill>
                          <a:latin typeface="Calibri"/>
                        </a:rPr>
                        <a:t>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400" b="0" i="0" u="none" strike="noStrike">
                          <a:solidFill>
                            <a:srgbClr val="000000"/>
                          </a:solidFill>
                          <a:latin typeface="Calibri"/>
                        </a:rPr>
                        <a:t>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2400" b="0" i="0" u="none" strike="noStrike">
                          <a:solidFill>
                            <a:srgbClr val="000000"/>
                          </a:solidFill>
                          <a:latin typeface="Calibri"/>
                        </a:rPr>
                        <a:t>1</a:t>
                      </a:r>
                    </a:p>
                  </a:txBody>
                  <a:tcPr marL="9525" marR="9525" marT="9525" marB="0" anchor="b">
                    <a:lnL>
                      <a:noFill/>
                    </a:lnL>
                    <a:lnR>
                      <a:noFill/>
                    </a:lnR>
                    <a:lnT>
                      <a:noFill/>
                    </a:lnT>
                    <a:lnB>
                      <a:noFill/>
                    </a:lnB>
                  </a:tcPr>
                </a:tc>
                <a:tc>
                  <a:txBody>
                    <a:bodyPr/>
                    <a:lstStyle/>
                    <a:p>
                      <a:pPr algn="r" fontAlgn="b"/>
                      <a:r>
                        <a:rPr lang="en-US" sz="2400" b="0" i="0" u="none" strike="noStrike">
                          <a:solidFill>
                            <a:srgbClr val="000000"/>
                          </a:solidFill>
                          <a:latin typeface="Calibri"/>
                        </a:rPr>
                        <a:t>0</a:t>
                      </a: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r" fontAlgn="b"/>
                      <a:r>
                        <a:rPr lang="en-US" sz="2400" b="0" i="0" u="none" strike="noStrike">
                          <a:solidFill>
                            <a:srgbClr val="000000"/>
                          </a:solidFill>
                          <a:latin typeface="Calibri"/>
                        </a:rPr>
                        <a:t>6</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400" b="0" i="0" u="none" strike="noStrike">
                          <a:solidFill>
                            <a:srgbClr val="000000"/>
                          </a:solidFill>
                          <a:latin typeface="Calibri"/>
                        </a:rPr>
                        <a:t>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2400" b="0" i="0" u="none" strike="noStrike">
                          <a:solidFill>
                            <a:srgbClr val="000000"/>
                          </a:solidFill>
                          <a:latin typeface="Calibri"/>
                        </a:rPr>
                        <a:t>6</a:t>
                      </a:r>
                    </a:p>
                  </a:txBody>
                  <a:tcPr marL="9525" marR="9525" marT="9525" marB="0" anchor="b">
                    <a:lnL>
                      <a:noFill/>
                    </a:lnL>
                    <a:lnR>
                      <a:noFill/>
                    </a:lnR>
                    <a:lnT>
                      <a:noFill/>
                    </a:lnT>
                    <a:lnB>
                      <a:noFill/>
                    </a:lnB>
                  </a:tcPr>
                </a:tc>
                <a:tc>
                  <a:txBody>
                    <a:bodyPr/>
                    <a:lstStyle/>
                    <a:p>
                      <a:pPr algn="r" fontAlgn="b"/>
                      <a:r>
                        <a:rPr lang="en-US" sz="2400" b="0" i="0" u="none" strike="noStrike">
                          <a:solidFill>
                            <a:srgbClr val="000000"/>
                          </a:solidFill>
                          <a:latin typeface="Calibri"/>
                        </a:rPr>
                        <a:t>6</a:t>
                      </a:r>
                    </a:p>
                  </a:txBody>
                  <a:tcPr marL="9525" marR="9525" marT="9525" marB="0" anchor="b">
                    <a:lnL>
                      <a:noFill/>
                    </a:lnL>
                    <a:lnR>
                      <a:noFill/>
                    </a:lnR>
                    <a:lnT>
                      <a:noFill/>
                    </a:lnT>
                    <a:lnB>
                      <a:noFill/>
                    </a:lnB>
                  </a:tcPr>
                </a:tc>
                <a:tc>
                  <a:txBody>
                    <a:bodyPr/>
                    <a:lstStyle/>
                    <a:p>
                      <a:pPr algn="r" fontAlgn="b"/>
                      <a:r>
                        <a:rPr lang="en-US" sz="2400" b="0" i="0" u="none" strike="noStrike">
                          <a:solidFill>
                            <a:srgbClr val="000000"/>
                          </a:solidFill>
                          <a:latin typeface="Calibri"/>
                        </a:rPr>
                        <a:t>3</a:t>
                      </a:r>
                    </a:p>
                  </a:txBody>
                  <a:tcPr marL="9525" marR="9525" marT="9525" marB="0" anchor="b">
                    <a:lnL>
                      <a:noFill/>
                    </a:lnL>
                    <a:lnR>
                      <a:noFill/>
                    </a:lnR>
                    <a:lnT>
                      <a:noFill/>
                    </a:lnT>
                    <a:lnB>
                      <a:noFill/>
                    </a:lnB>
                  </a:tcPr>
                </a:tc>
                <a:tc>
                  <a:txBody>
                    <a:bodyPr/>
                    <a:lstStyle/>
                    <a:p>
                      <a:pPr algn="r" fontAlgn="b"/>
                      <a:r>
                        <a:rPr lang="en-US" sz="2400" b="0" i="0" u="none" strike="noStrike">
                          <a:solidFill>
                            <a:srgbClr val="000000"/>
                          </a:solidFill>
                          <a:latin typeface="Calibri"/>
                        </a:rPr>
                        <a:t>1</a:t>
                      </a: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190500">
                <a:tc>
                  <a:txBody>
                    <a:bodyPr/>
                    <a:lstStyle/>
                    <a:p>
                      <a:pPr algn="r" fontAlgn="b"/>
                      <a:r>
                        <a:rPr lang="en-US" sz="2400" b="0" i="0" u="none" strike="noStrike">
                          <a:solidFill>
                            <a:srgbClr val="000000"/>
                          </a:solidFill>
                          <a:latin typeface="Calibri"/>
                        </a:rPr>
                        <a:t>7</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400" b="0" i="0" u="none" strike="noStrike">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2400" b="0" i="0" u="none" strike="noStrike">
                          <a:solidFill>
                            <a:srgbClr val="000000"/>
                          </a:solidFill>
                          <a:latin typeface="Calibri"/>
                        </a:rPr>
                        <a:t>8</a:t>
                      </a:r>
                    </a:p>
                  </a:txBody>
                  <a:tcPr marL="9525" marR="9525" marT="9525" marB="0" anchor="b">
                    <a:lnL>
                      <a:noFill/>
                    </a:lnL>
                    <a:lnR>
                      <a:noFill/>
                    </a:lnR>
                    <a:lnT>
                      <a:noFill/>
                    </a:lnT>
                    <a:lnB>
                      <a:noFill/>
                    </a:lnB>
                  </a:tcPr>
                </a:tc>
                <a:tc>
                  <a:txBody>
                    <a:bodyPr/>
                    <a:lstStyle/>
                    <a:p>
                      <a:pPr algn="r" fontAlgn="b"/>
                      <a:r>
                        <a:rPr lang="en-US" sz="2400" b="0" i="0" u="none" strike="noStrike">
                          <a:solidFill>
                            <a:srgbClr val="000000"/>
                          </a:solidFill>
                          <a:latin typeface="Calibri"/>
                        </a:rPr>
                        <a:t>8</a:t>
                      </a:r>
                    </a:p>
                  </a:txBody>
                  <a:tcPr marL="9525" marR="9525" marT="9525" marB="0" anchor="b">
                    <a:lnL>
                      <a:noFill/>
                    </a:lnL>
                    <a:lnR>
                      <a:noFill/>
                    </a:lnR>
                    <a:lnT>
                      <a:noFill/>
                    </a:lnT>
                    <a:lnB>
                      <a:noFill/>
                    </a:lnB>
                  </a:tcPr>
                </a:tc>
                <a:tc>
                  <a:txBody>
                    <a:bodyPr/>
                    <a:lstStyle/>
                    <a:p>
                      <a:pPr algn="r" fontAlgn="b"/>
                      <a:r>
                        <a:rPr lang="en-US" sz="2400" b="0" i="0" u="none" strike="noStrike">
                          <a:solidFill>
                            <a:srgbClr val="000000"/>
                          </a:solidFill>
                          <a:latin typeface="Calibri"/>
                        </a:rPr>
                        <a:t>6</a:t>
                      </a:r>
                    </a:p>
                  </a:txBody>
                  <a:tcPr marL="9525" marR="9525" marT="9525" marB="0" anchor="b">
                    <a:lnL>
                      <a:noFill/>
                    </a:lnL>
                    <a:lnR>
                      <a:noFill/>
                    </a:lnR>
                    <a:lnT>
                      <a:noFill/>
                    </a:lnT>
                    <a:lnB>
                      <a:noFill/>
                    </a:lnB>
                  </a:tcPr>
                </a:tc>
                <a:tc>
                  <a:txBody>
                    <a:bodyPr/>
                    <a:lstStyle/>
                    <a:p>
                      <a:pPr algn="r" fontAlgn="b"/>
                      <a:r>
                        <a:rPr lang="en-US" sz="2400" b="0" i="0" u="none" strike="noStrike">
                          <a:solidFill>
                            <a:srgbClr val="000000"/>
                          </a:solidFill>
                          <a:latin typeface="Calibri"/>
                        </a:rPr>
                        <a:t>3</a:t>
                      </a:r>
                    </a:p>
                  </a:txBody>
                  <a:tcPr marL="9525" marR="9525" marT="9525" marB="0" anchor="b">
                    <a:lnL>
                      <a:noFill/>
                    </a:lnL>
                    <a:lnR>
                      <a:noFill/>
                    </a:lnR>
                    <a:lnT>
                      <a:noFill/>
                    </a:lnT>
                    <a:lnB>
                      <a:noFill/>
                    </a:lnB>
                  </a:tcPr>
                </a:tc>
                <a:tc>
                  <a:txBody>
                    <a:bodyPr/>
                    <a:lstStyle/>
                    <a:p>
                      <a:pPr algn="r" fontAlgn="b"/>
                      <a:r>
                        <a:rPr lang="en-US" sz="2400" b="0" i="0" u="none" strike="noStrike">
                          <a:solidFill>
                            <a:srgbClr val="000000"/>
                          </a:solidFill>
                          <a:latin typeface="Calibri"/>
                        </a:rPr>
                        <a:t>2</a:t>
                      </a:r>
                    </a:p>
                  </a:txBody>
                  <a:tcPr marL="9525" marR="9525" marT="9525" marB="0" anchor="b">
                    <a:lnL>
                      <a:noFill/>
                    </a:lnL>
                    <a:lnR>
                      <a:noFill/>
                    </a:lnR>
                    <a:lnT>
                      <a:noFill/>
                    </a:lnT>
                    <a:lnB>
                      <a:noFill/>
                    </a:lnB>
                  </a:tcPr>
                </a:tc>
                <a:tc>
                  <a:txBody>
                    <a:bodyPr/>
                    <a:lstStyle/>
                    <a:p>
                      <a:pPr algn="r" fontAlgn="b"/>
                      <a:r>
                        <a:rPr lang="en-US" sz="2400" b="0" i="0" u="none" strike="noStrike">
                          <a:solidFill>
                            <a:srgbClr val="000000"/>
                          </a:solidFill>
                          <a:latin typeface="Calibri"/>
                        </a:rPr>
                        <a:t>2</a:t>
                      </a:r>
                    </a:p>
                  </a:txBody>
                  <a:tcPr marL="9525" marR="9525" marT="9525" marB="0" anchor="b">
                    <a:lnL>
                      <a:noFill/>
                    </a:lnL>
                    <a:lnR>
                      <a:noFill/>
                    </a:lnR>
                    <a:lnT>
                      <a:noFill/>
                    </a:lnT>
                    <a:lnB>
                      <a:noFill/>
                    </a:lnB>
                  </a:tcPr>
                </a:tc>
                <a:tc>
                  <a:txBody>
                    <a:bodyPr/>
                    <a:lstStyle/>
                    <a:p>
                      <a:pPr algn="r" fontAlgn="b"/>
                      <a:r>
                        <a:rPr lang="en-US" sz="2400" b="0" i="0" u="none" strike="noStrike">
                          <a:solidFill>
                            <a:srgbClr val="000000"/>
                          </a:solidFill>
                          <a:latin typeface="Calibri"/>
                        </a:rPr>
                        <a:t>1</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algn="r" fontAlgn="b"/>
                      <a:r>
                        <a:rPr lang="en-US" sz="2400" b="0" i="0" u="none" strike="noStrike">
                          <a:solidFill>
                            <a:srgbClr val="000000"/>
                          </a:solidFill>
                          <a:latin typeface="Calibri"/>
                        </a:rPr>
                        <a:t>8</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400" b="0" i="0" u="none" strike="noStrike">
                          <a:solidFill>
                            <a:srgbClr val="000000"/>
                          </a:solidFill>
                          <a:latin typeface="Calibri"/>
                        </a:rPr>
                        <a:t>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2400" b="0" i="0" u="none" strike="noStrike">
                          <a:solidFill>
                            <a:srgbClr val="000000"/>
                          </a:solidFill>
                          <a:latin typeface="Calibri"/>
                        </a:rPr>
                        <a:t>5</a:t>
                      </a:r>
                    </a:p>
                  </a:txBody>
                  <a:tcPr marL="9525" marR="9525" marT="9525" marB="0" anchor="b">
                    <a:lnL>
                      <a:noFill/>
                    </a:lnL>
                    <a:lnR>
                      <a:noFill/>
                    </a:lnR>
                    <a:lnT>
                      <a:noFill/>
                    </a:lnT>
                    <a:lnB>
                      <a:noFill/>
                    </a:lnB>
                  </a:tcPr>
                </a:tc>
                <a:tc>
                  <a:txBody>
                    <a:bodyPr/>
                    <a:lstStyle/>
                    <a:p>
                      <a:pPr algn="r" fontAlgn="b"/>
                      <a:r>
                        <a:rPr lang="en-US" sz="2400" b="0" i="0" u="none" strike="noStrike">
                          <a:solidFill>
                            <a:srgbClr val="000000"/>
                          </a:solidFill>
                          <a:latin typeface="Calibri"/>
                        </a:rPr>
                        <a:t>4</a:t>
                      </a:r>
                    </a:p>
                  </a:txBody>
                  <a:tcPr marL="9525" marR="9525" marT="9525" marB="0" anchor="b">
                    <a:lnL>
                      <a:noFill/>
                    </a:lnL>
                    <a:lnR>
                      <a:noFill/>
                    </a:lnR>
                    <a:lnT>
                      <a:noFill/>
                    </a:lnT>
                    <a:lnB>
                      <a:noFill/>
                    </a:lnB>
                  </a:tcPr>
                </a:tc>
                <a:tc>
                  <a:txBody>
                    <a:bodyPr/>
                    <a:lstStyle/>
                    <a:p>
                      <a:pPr algn="r" fontAlgn="b"/>
                      <a:r>
                        <a:rPr lang="en-US" sz="2400" b="0" i="0" u="none" strike="noStrike">
                          <a:solidFill>
                            <a:srgbClr val="000000"/>
                          </a:solidFill>
                          <a:latin typeface="Calibri"/>
                        </a:rPr>
                        <a:t>4</a:t>
                      </a:r>
                    </a:p>
                  </a:txBody>
                  <a:tcPr marL="9525" marR="9525" marT="9525" marB="0" anchor="b">
                    <a:lnL>
                      <a:noFill/>
                    </a:lnL>
                    <a:lnR>
                      <a:noFill/>
                    </a:lnR>
                    <a:lnT>
                      <a:noFill/>
                    </a:lnT>
                    <a:lnB>
                      <a:noFill/>
                    </a:lnB>
                  </a:tcPr>
                </a:tc>
                <a:tc>
                  <a:txBody>
                    <a:bodyPr/>
                    <a:lstStyle/>
                    <a:p>
                      <a:pPr algn="r" fontAlgn="b"/>
                      <a:r>
                        <a:rPr lang="en-US" sz="2400" b="0" i="0" u="none" strike="noStrike">
                          <a:solidFill>
                            <a:srgbClr val="000000"/>
                          </a:solidFill>
                          <a:latin typeface="Calibri"/>
                        </a:rPr>
                        <a:t>4</a:t>
                      </a:r>
                    </a:p>
                  </a:txBody>
                  <a:tcPr marL="9525" marR="9525" marT="9525" marB="0" anchor="b">
                    <a:lnL>
                      <a:noFill/>
                    </a:lnL>
                    <a:lnR>
                      <a:noFill/>
                    </a:lnR>
                    <a:lnT>
                      <a:noFill/>
                    </a:lnT>
                    <a:lnB>
                      <a:noFill/>
                    </a:lnB>
                  </a:tcPr>
                </a:tc>
                <a:tc>
                  <a:txBody>
                    <a:bodyPr/>
                    <a:lstStyle/>
                    <a:p>
                      <a:pPr algn="r" fontAlgn="b"/>
                      <a:r>
                        <a:rPr lang="en-US" sz="2400" b="0" i="0" u="none" strike="noStrike">
                          <a:solidFill>
                            <a:srgbClr val="000000"/>
                          </a:solidFill>
                          <a:latin typeface="Calibri"/>
                        </a:rPr>
                        <a:t>2</a:t>
                      </a:r>
                    </a:p>
                  </a:txBody>
                  <a:tcPr marL="9525" marR="9525" marT="9525" marB="0" anchor="b">
                    <a:lnL>
                      <a:noFill/>
                    </a:lnL>
                    <a:lnR>
                      <a:noFill/>
                    </a:lnR>
                    <a:lnT>
                      <a:noFill/>
                    </a:lnT>
                    <a:lnB>
                      <a:noFill/>
                    </a:lnB>
                  </a:tcPr>
                </a:tc>
                <a:tc>
                  <a:txBody>
                    <a:bodyPr/>
                    <a:lstStyle/>
                    <a:p>
                      <a:pPr algn="r" fontAlgn="b"/>
                      <a:r>
                        <a:rPr lang="en-US" sz="2400" b="0" i="0" u="none" strike="noStrike">
                          <a:solidFill>
                            <a:srgbClr val="000000"/>
                          </a:solidFill>
                          <a:latin typeface="Calibri"/>
                        </a:rPr>
                        <a:t>9</a:t>
                      </a: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190500">
                <a:tc>
                  <a:txBody>
                    <a:bodyPr/>
                    <a:lstStyle/>
                    <a:p>
                      <a:pPr algn="r" fontAlgn="b"/>
                      <a:r>
                        <a:rPr lang="en-US" sz="2400" b="0" i="0" u="none" strike="noStrike">
                          <a:solidFill>
                            <a:srgbClr val="000000"/>
                          </a:solidFill>
                          <a:latin typeface="Calibri"/>
                        </a:rPr>
                        <a:t>9</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400" b="0" i="0" u="none" strike="noStrike">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2400" b="0" i="0" u="none" strike="noStrike">
                          <a:solidFill>
                            <a:srgbClr val="000000"/>
                          </a:solidFill>
                          <a:latin typeface="Calibri"/>
                        </a:rPr>
                        <a:t>4</a:t>
                      </a:r>
                    </a:p>
                  </a:txBody>
                  <a:tcPr marL="9525" marR="9525" marT="9525" marB="0" anchor="b">
                    <a:lnL>
                      <a:noFill/>
                    </a:lnL>
                    <a:lnR>
                      <a:noFill/>
                    </a:lnR>
                    <a:lnT>
                      <a:noFill/>
                    </a:lnT>
                    <a:lnB>
                      <a:noFill/>
                    </a:lnB>
                  </a:tcPr>
                </a:tc>
                <a:tc>
                  <a:txBody>
                    <a:bodyPr/>
                    <a:lstStyle/>
                    <a:p>
                      <a:pPr algn="r" fontAlgn="b"/>
                      <a:r>
                        <a:rPr lang="en-US" sz="2400" b="0" i="0" u="none" strike="noStrike">
                          <a:solidFill>
                            <a:srgbClr val="000000"/>
                          </a:solidFill>
                          <a:latin typeface="Calibri"/>
                        </a:rPr>
                        <a:t>3</a:t>
                      </a: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190500">
                <a:tc>
                  <a:txBody>
                    <a:bodyPr/>
                    <a:lstStyle/>
                    <a:p>
                      <a:pPr algn="r" fontAlgn="b"/>
                      <a:r>
                        <a:rPr lang="en-US" sz="2400" b="0" i="0" u="none" strike="noStrike">
                          <a:solidFill>
                            <a:srgbClr val="000000"/>
                          </a:solidFill>
                          <a:latin typeface="Calibri"/>
                        </a:rPr>
                        <a:t>10</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4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24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24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2400" b="0" i="0" u="none" strike="noStrike" dirty="0">
                        <a:solidFill>
                          <a:srgbClr val="000000"/>
                        </a:solidFill>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Display stem and leaf diagram of following data set</a:t>
            </a:r>
          </a:p>
          <a:p>
            <a:r>
              <a:rPr lang="en-US" dirty="0"/>
              <a:t>40,44,45,57,58,59,52,68,63,64,66,66,72,73,75,79,79,88,87,84,82,92,93,94,101</a:t>
            </a:r>
          </a:p>
        </p:txBody>
      </p:sp>
    </p:spTree>
    <p:extLst>
      <p:ext uri="{BB962C8B-B14F-4D97-AF65-F5344CB8AC3E}">
        <p14:creationId xmlns:p14="http://schemas.microsoft.com/office/powerpoint/2010/main" val="296410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Frequency</a:t>
            </a:r>
          </a:p>
        </p:txBody>
      </p:sp>
      <p:sp>
        <p:nvSpPr>
          <p:cNvPr id="3" name="Content Placeholder 2"/>
          <p:cNvSpPr>
            <a:spLocks noGrp="1"/>
          </p:cNvSpPr>
          <p:nvPr>
            <p:ph idx="1"/>
          </p:nvPr>
        </p:nvSpPr>
        <p:spPr/>
        <p:txBody>
          <a:bodyPr>
            <a:normAutofit fontScale="92500" lnSpcReduction="10000"/>
          </a:bodyPr>
          <a:lstStyle/>
          <a:p>
            <a:r>
              <a:rPr lang="en-US" b="1" dirty="0"/>
              <a:t>Simple Frequency Distribution: </a:t>
            </a:r>
            <a:r>
              <a:rPr lang="en-US" dirty="0"/>
              <a:t>Simple frequency distribution is used to organize orderly the larger data sets. When the number of cases being studied is large, it is inconvenient to list them separately because the list would be too long. </a:t>
            </a:r>
          </a:p>
          <a:p>
            <a:r>
              <a:rPr lang="en-US" dirty="0"/>
              <a:t>A simple frequency distribution shows the number of times each score occurs in a set of data. </a:t>
            </a:r>
          </a:p>
          <a:p>
            <a:r>
              <a:rPr lang="en-US" dirty="0"/>
              <a:t>To find the frequency for score count how many times the score occurs</a:t>
            </a:r>
            <a:endParaRPr lang="en-US" b="1" dirty="0"/>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1600201"/>
            <a:ext cx="8534400" cy="1600199"/>
          </a:xfrm>
        </p:spPr>
        <p:txBody>
          <a:bodyPr>
            <a:normAutofit fontScale="70000" lnSpcReduction="20000"/>
          </a:bodyPr>
          <a:lstStyle/>
          <a:p>
            <a:r>
              <a:rPr lang="en-US" b="1" dirty="0"/>
              <a:t>Grouped Frequency Distribution: </a:t>
            </a:r>
            <a:r>
              <a:rPr lang="en-US" dirty="0"/>
              <a:t>A grouped frequency distribution is an ordered listed of a variable XX, into groups in one column with a listing in a second column, the frequency column. A grouped frequency distribution is an arrangement class intervals and corresponding frequencies in a table.</a:t>
            </a:r>
          </a:p>
        </p:txBody>
      </p:sp>
      <p:graphicFrame>
        <p:nvGraphicFramePr>
          <p:cNvPr id="5" name="Table 4"/>
          <p:cNvGraphicFramePr>
            <a:graphicFrameLocks noGrp="1"/>
          </p:cNvGraphicFramePr>
          <p:nvPr/>
        </p:nvGraphicFramePr>
        <p:xfrm>
          <a:off x="457200" y="3429000"/>
          <a:ext cx="7924800" cy="2369850"/>
        </p:xfrm>
        <a:graphic>
          <a:graphicData uri="http://schemas.openxmlformats.org/drawingml/2006/table">
            <a:tbl>
              <a:tblPr/>
              <a:tblGrid>
                <a:gridCol w="1546302">
                  <a:extLst>
                    <a:ext uri="{9D8B030D-6E8A-4147-A177-3AD203B41FA5}">
                      <a16:colId xmlns:a16="http://schemas.microsoft.com/office/drawing/2014/main" val="20000"/>
                    </a:ext>
                  </a:extLst>
                </a:gridCol>
                <a:gridCol w="1202679">
                  <a:extLst>
                    <a:ext uri="{9D8B030D-6E8A-4147-A177-3AD203B41FA5}">
                      <a16:colId xmlns:a16="http://schemas.microsoft.com/office/drawing/2014/main" val="20001"/>
                    </a:ext>
                  </a:extLst>
                </a:gridCol>
                <a:gridCol w="1804020">
                  <a:extLst>
                    <a:ext uri="{9D8B030D-6E8A-4147-A177-3AD203B41FA5}">
                      <a16:colId xmlns:a16="http://schemas.microsoft.com/office/drawing/2014/main" val="20002"/>
                    </a:ext>
                  </a:extLst>
                </a:gridCol>
                <a:gridCol w="1460397">
                  <a:extLst>
                    <a:ext uri="{9D8B030D-6E8A-4147-A177-3AD203B41FA5}">
                      <a16:colId xmlns:a16="http://schemas.microsoft.com/office/drawing/2014/main" val="20003"/>
                    </a:ext>
                  </a:extLst>
                </a:gridCol>
                <a:gridCol w="1911402">
                  <a:extLst>
                    <a:ext uri="{9D8B030D-6E8A-4147-A177-3AD203B41FA5}">
                      <a16:colId xmlns:a16="http://schemas.microsoft.com/office/drawing/2014/main" val="20004"/>
                    </a:ext>
                  </a:extLst>
                </a:gridCol>
              </a:tblGrid>
              <a:tr h="373029">
                <a:tc>
                  <a:txBody>
                    <a:bodyPr/>
                    <a:lstStyle/>
                    <a:p>
                      <a:pPr marL="34925" marR="0" indent="-34925">
                        <a:lnSpc>
                          <a:spcPct val="115000"/>
                        </a:lnSpc>
                        <a:spcBef>
                          <a:spcPts val="0"/>
                        </a:spcBef>
                        <a:spcAft>
                          <a:spcPts val="1000"/>
                        </a:spcAft>
                      </a:pPr>
                      <a:r>
                        <a:rPr lang="en-US" sz="2000">
                          <a:latin typeface="Times New Roman"/>
                          <a:ea typeface="Calibri"/>
                          <a:cs typeface="Times New Roman"/>
                        </a:rPr>
                        <a:t>Age Class in village </a:t>
                      </a:r>
                      <a:endParaRPr lang="en-US" sz="2000">
                        <a:latin typeface="Calibri"/>
                        <a:ea typeface="Calibri"/>
                        <a:cs typeface="Times New Roman"/>
                      </a:endParaRPr>
                    </a:p>
                  </a:txBody>
                  <a:tcPr marL="8260" marR="8260" marT="82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Times New Roman"/>
                          <a:ea typeface="Calibri"/>
                          <a:cs typeface="Times New Roman"/>
                        </a:rPr>
                        <a:t>Frequency</a:t>
                      </a:r>
                      <a:endParaRPr lang="en-US" sz="2000">
                        <a:latin typeface="Calibri"/>
                        <a:ea typeface="Calibri"/>
                        <a:cs typeface="Times New Roman"/>
                      </a:endParaRPr>
                    </a:p>
                  </a:txBody>
                  <a:tcPr marL="8260" marR="8260" marT="82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Times New Roman"/>
                          <a:ea typeface="Calibri"/>
                          <a:cs typeface="Times New Roman"/>
                        </a:rPr>
                        <a:t>Cumulative frequency</a:t>
                      </a:r>
                      <a:endParaRPr lang="en-US" sz="2000">
                        <a:latin typeface="Calibri"/>
                        <a:ea typeface="Calibri"/>
                        <a:cs typeface="Times New Roman"/>
                      </a:endParaRPr>
                    </a:p>
                  </a:txBody>
                  <a:tcPr marL="8260" marR="8260" marT="82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Times New Roman"/>
                          <a:ea typeface="Calibri"/>
                          <a:cs typeface="Times New Roman"/>
                        </a:rPr>
                        <a:t>Relative frequency</a:t>
                      </a:r>
                      <a:endParaRPr lang="en-US" sz="2000">
                        <a:latin typeface="Calibri"/>
                        <a:ea typeface="Calibri"/>
                        <a:cs typeface="Times New Roman"/>
                      </a:endParaRPr>
                    </a:p>
                  </a:txBody>
                  <a:tcPr marL="8260" marR="8260" marT="82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Times New Roman"/>
                          <a:ea typeface="Calibri"/>
                          <a:cs typeface="Times New Roman"/>
                        </a:rPr>
                        <a:t>Cumulative relative frequency</a:t>
                      </a:r>
                      <a:endParaRPr lang="en-US" sz="2000">
                        <a:latin typeface="Calibri"/>
                        <a:ea typeface="Calibri"/>
                        <a:cs typeface="Times New Roman"/>
                      </a:endParaRPr>
                    </a:p>
                  </a:txBody>
                  <a:tcPr marL="8260" marR="8260" marT="82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645">
                <a:tc>
                  <a:txBody>
                    <a:bodyPr/>
                    <a:lstStyle/>
                    <a:p>
                      <a:pPr marL="0" marR="0">
                        <a:lnSpc>
                          <a:spcPct val="115000"/>
                        </a:lnSpc>
                        <a:spcBef>
                          <a:spcPts val="0"/>
                        </a:spcBef>
                        <a:spcAft>
                          <a:spcPts val="1000"/>
                        </a:spcAft>
                      </a:pPr>
                      <a:r>
                        <a:rPr lang="en-US" sz="2000">
                          <a:latin typeface="Times New Roman"/>
                          <a:ea typeface="Calibri"/>
                          <a:cs typeface="Times New Roman"/>
                        </a:rPr>
                        <a:t>0 to 10</a:t>
                      </a:r>
                      <a:endParaRPr lang="en-US" sz="2000">
                        <a:latin typeface="Calibri"/>
                        <a:ea typeface="Calibri"/>
                        <a:cs typeface="Times New Roman"/>
                      </a:endParaRPr>
                    </a:p>
                  </a:txBody>
                  <a:tcPr marL="8260" marR="8260" marT="82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Times New Roman"/>
                          <a:ea typeface="Calibri"/>
                          <a:cs typeface="Times New Roman"/>
                        </a:rPr>
                        <a:t>6</a:t>
                      </a:r>
                      <a:endParaRPr lang="en-US" sz="2000">
                        <a:latin typeface="Calibri"/>
                        <a:ea typeface="Calibri"/>
                        <a:cs typeface="Times New Roman"/>
                      </a:endParaRPr>
                    </a:p>
                  </a:txBody>
                  <a:tcPr marL="8260" marR="8260" marT="82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Times New Roman"/>
                          <a:ea typeface="Calibri"/>
                          <a:cs typeface="Times New Roman"/>
                        </a:rPr>
                        <a:t>6</a:t>
                      </a:r>
                      <a:endParaRPr lang="en-US" sz="2000">
                        <a:latin typeface="Calibri"/>
                        <a:ea typeface="Calibri"/>
                        <a:cs typeface="Times New Roman"/>
                      </a:endParaRPr>
                    </a:p>
                  </a:txBody>
                  <a:tcPr marL="8260" marR="8260" marT="82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Times New Roman"/>
                          <a:ea typeface="Calibri"/>
                          <a:cs typeface="Times New Roman"/>
                        </a:rPr>
                        <a:t>18.75</a:t>
                      </a:r>
                      <a:endParaRPr lang="en-US" sz="2000">
                        <a:latin typeface="Calibri"/>
                        <a:ea typeface="Calibri"/>
                        <a:cs typeface="Times New Roman"/>
                      </a:endParaRPr>
                    </a:p>
                  </a:txBody>
                  <a:tcPr marL="8260" marR="8260" marT="82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Times New Roman"/>
                          <a:ea typeface="Calibri"/>
                          <a:cs typeface="Times New Roman"/>
                        </a:rPr>
                        <a:t>18.75</a:t>
                      </a:r>
                      <a:endParaRPr lang="en-US" sz="2000">
                        <a:latin typeface="Calibri"/>
                        <a:ea typeface="Calibri"/>
                        <a:cs typeface="Times New Roman"/>
                      </a:endParaRPr>
                    </a:p>
                  </a:txBody>
                  <a:tcPr marL="8260" marR="8260" marT="82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645">
                <a:tc>
                  <a:txBody>
                    <a:bodyPr/>
                    <a:lstStyle/>
                    <a:p>
                      <a:pPr marL="0" marR="0">
                        <a:lnSpc>
                          <a:spcPct val="115000"/>
                        </a:lnSpc>
                        <a:spcBef>
                          <a:spcPts val="0"/>
                        </a:spcBef>
                        <a:spcAft>
                          <a:spcPts val="1000"/>
                        </a:spcAft>
                      </a:pPr>
                      <a:r>
                        <a:rPr lang="en-US" sz="2000">
                          <a:latin typeface="Times New Roman"/>
                          <a:ea typeface="Calibri"/>
                          <a:cs typeface="Times New Roman"/>
                        </a:rPr>
                        <a:t>10 to 20</a:t>
                      </a:r>
                      <a:endParaRPr lang="en-US" sz="2000">
                        <a:latin typeface="Calibri"/>
                        <a:ea typeface="Calibri"/>
                        <a:cs typeface="Times New Roman"/>
                      </a:endParaRPr>
                    </a:p>
                  </a:txBody>
                  <a:tcPr marL="8260" marR="8260" marT="82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Times New Roman"/>
                          <a:ea typeface="Calibri"/>
                          <a:cs typeface="Times New Roman"/>
                        </a:rPr>
                        <a:t>8</a:t>
                      </a:r>
                      <a:endParaRPr lang="en-US" sz="2000">
                        <a:latin typeface="Calibri"/>
                        <a:ea typeface="Calibri"/>
                        <a:cs typeface="Times New Roman"/>
                      </a:endParaRPr>
                    </a:p>
                  </a:txBody>
                  <a:tcPr marL="8260" marR="8260" marT="82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Times New Roman"/>
                          <a:ea typeface="Calibri"/>
                          <a:cs typeface="Times New Roman"/>
                        </a:rPr>
                        <a:t>14</a:t>
                      </a:r>
                      <a:endParaRPr lang="en-US" sz="2000">
                        <a:latin typeface="Calibri"/>
                        <a:ea typeface="Calibri"/>
                        <a:cs typeface="Times New Roman"/>
                      </a:endParaRPr>
                    </a:p>
                  </a:txBody>
                  <a:tcPr marL="8260" marR="8260" marT="82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Times New Roman"/>
                          <a:ea typeface="Calibri"/>
                          <a:cs typeface="Times New Roman"/>
                        </a:rPr>
                        <a:t>25.00</a:t>
                      </a:r>
                      <a:endParaRPr lang="en-US" sz="2000">
                        <a:latin typeface="Calibri"/>
                        <a:ea typeface="Calibri"/>
                        <a:cs typeface="Times New Roman"/>
                      </a:endParaRPr>
                    </a:p>
                  </a:txBody>
                  <a:tcPr marL="8260" marR="8260" marT="82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Times New Roman"/>
                          <a:ea typeface="Calibri"/>
                          <a:cs typeface="Times New Roman"/>
                        </a:rPr>
                        <a:t>43.75</a:t>
                      </a:r>
                      <a:endParaRPr lang="en-US" sz="2000">
                        <a:latin typeface="Calibri"/>
                        <a:ea typeface="Calibri"/>
                        <a:cs typeface="Times New Roman"/>
                      </a:endParaRPr>
                    </a:p>
                  </a:txBody>
                  <a:tcPr marL="8260" marR="8260" marT="82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645">
                <a:tc>
                  <a:txBody>
                    <a:bodyPr/>
                    <a:lstStyle/>
                    <a:p>
                      <a:pPr marL="0" marR="0">
                        <a:lnSpc>
                          <a:spcPct val="115000"/>
                        </a:lnSpc>
                        <a:spcBef>
                          <a:spcPts val="0"/>
                        </a:spcBef>
                        <a:spcAft>
                          <a:spcPts val="1000"/>
                        </a:spcAft>
                      </a:pPr>
                      <a:r>
                        <a:rPr lang="en-US" sz="2000">
                          <a:latin typeface="Times New Roman"/>
                          <a:ea typeface="Calibri"/>
                          <a:cs typeface="Times New Roman"/>
                        </a:rPr>
                        <a:t>21 to 30</a:t>
                      </a:r>
                      <a:endParaRPr lang="en-US" sz="2000">
                        <a:latin typeface="Calibri"/>
                        <a:ea typeface="Calibri"/>
                        <a:cs typeface="Times New Roman"/>
                      </a:endParaRPr>
                    </a:p>
                  </a:txBody>
                  <a:tcPr marL="8260" marR="8260" marT="82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Times New Roman"/>
                          <a:ea typeface="Calibri"/>
                          <a:cs typeface="Times New Roman"/>
                        </a:rPr>
                        <a:t>9</a:t>
                      </a:r>
                      <a:endParaRPr lang="en-US" sz="2000">
                        <a:latin typeface="Calibri"/>
                        <a:ea typeface="Calibri"/>
                        <a:cs typeface="Times New Roman"/>
                      </a:endParaRPr>
                    </a:p>
                  </a:txBody>
                  <a:tcPr marL="8260" marR="8260" marT="82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Times New Roman"/>
                          <a:ea typeface="Calibri"/>
                          <a:cs typeface="Times New Roman"/>
                        </a:rPr>
                        <a:t>23</a:t>
                      </a:r>
                      <a:endParaRPr lang="en-US" sz="2000">
                        <a:latin typeface="Calibri"/>
                        <a:ea typeface="Calibri"/>
                        <a:cs typeface="Times New Roman"/>
                      </a:endParaRPr>
                    </a:p>
                  </a:txBody>
                  <a:tcPr marL="8260" marR="8260" marT="82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Times New Roman"/>
                          <a:ea typeface="Calibri"/>
                          <a:cs typeface="Times New Roman"/>
                        </a:rPr>
                        <a:t>28.13</a:t>
                      </a:r>
                      <a:endParaRPr lang="en-US" sz="2000">
                        <a:latin typeface="Calibri"/>
                        <a:ea typeface="Calibri"/>
                        <a:cs typeface="Times New Roman"/>
                      </a:endParaRPr>
                    </a:p>
                  </a:txBody>
                  <a:tcPr marL="8260" marR="8260" marT="82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Times New Roman"/>
                          <a:ea typeface="Calibri"/>
                          <a:cs typeface="Times New Roman"/>
                        </a:rPr>
                        <a:t>71.88</a:t>
                      </a:r>
                      <a:endParaRPr lang="en-US" sz="2000">
                        <a:latin typeface="Calibri"/>
                        <a:ea typeface="Calibri"/>
                        <a:cs typeface="Times New Roman"/>
                      </a:endParaRPr>
                    </a:p>
                  </a:txBody>
                  <a:tcPr marL="8260" marR="8260" marT="82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645">
                <a:tc>
                  <a:txBody>
                    <a:bodyPr/>
                    <a:lstStyle/>
                    <a:p>
                      <a:pPr marL="0" marR="0">
                        <a:lnSpc>
                          <a:spcPct val="115000"/>
                        </a:lnSpc>
                        <a:spcBef>
                          <a:spcPts val="0"/>
                        </a:spcBef>
                        <a:spcAft>
                          <a:spcPts val="1000"/>
                        </a:spcAft>
                      </a:pPr>
                      <a:r>
                        <a:rPr lang="en-US" sz="2000">
                          <a:latin typeface="Times New Roman"/>
                          <a:ea typeface="Calibri"/>
                          <a:cs typeface="Times New Roman"/>
                        </a:rPr>
                        <a:t>31 to 40</a:t>
                      </a:r>
                      <a:endParaRPr lang="en-US" sz="2000">
                        <a:latin typeface="Calibri"/>
                        <a:ea typeface="Calibri"/>
                        <a:cs typeface="Times New Roman"/>
                      </a:endParaRPr>
                    </a:p>
                  </a:txBody>
                  <a:tcPr marL="8260" marR="8260" marT="82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Times New Roman"/>
                          <a:ea typeface="Calibri"/>
                          <a:cs typeface="Times New Roman"/>
                        </a:rPr>
                        <a:t>1</a:t>
                      </a:r>
                      <a:endParaRPr lang="en-US" sz="2000">
                        <a:latin typeface="Calibri"/>
                        <a:ea typeface="Calibri"/>
                        <a:cs typeface="Times New Roman"/>
                      </a:endParaRPr>
                    </a:p>
                  </a:txBody>
                  <a:tcPr marL="8260" marR="8260" marT="82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Times New Roman"/>
                          <a:ea typeface="Calibri"/>
                          <a:cs typeface="Times New Roman"/>
                        </a:rPr>
                        <a:t>24</a:t>
                      </a:r>
                      <a:endParaRPr lang="en-US" sz="2000">
                        <a:latin typeface="Calibri"/>
                        <a:ea typeface="Calibri"/>
                        <a:cs typeface="Times New Roman"/>
                      </a:endParaRPr>
                    </a:p>
                  </a:txBody>
                  <a:tcPr marL="8260" marR="8260" marT="82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Times New Roman"/>
                          <a:ea typeface="Calibri"/>
                          <a:cs typeface="Times New Roman"/>
                        </a:rPr>
                        <a:t>3.13</a:t>
                      </a:r>
                      <a:endParaRPr lang="en-US" sz="2000">
                        <a:latin typeface="Calibri"/>
                        <a:ea typeface="Calibri"/>
                        <a:cs typeface="Times New Roman"/>
                      </a:endParaRPr>
                    </a:p>
                  </a:txBody>
                  <a:tcPr marL="8260" marR="8260" marT="82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Times New Roman"/>
                          <a:ea typeface="Calibri"/>
                          <a:cs typeface="Times New Roman"/>
                        </a:rPr>
                        <a:t>75.00</a:t>
                      </a:r>
                      <a:endParaRPr lang="en-US" sz="2000">
                        <a:latin typeface="Calibri"/>
                        <a:ea typeface="Calibri"/>
                        <a:cs typeface="Times New Roman"/>
                      </a:endParaRPr>
                    </a:p>
                  </a:txBody>
                  <a:tcPr marL="8260" marR="8260" marT="82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645">
                <a:tc>
                  <a:txBody>
                    <a:bodyPr/>
                    <a:lstStyle/>
                    <a:p>
                      <a:pPr marL="0" marR="0">
                        <a:lnSpc>
                          <a:spcPct val="115000"/>
                        </a:lnSpc>
                        <a:spcBef>
                          <a:spcPts val="0"/>
                        </a:spcBef>
                        <a:spcAft>
                          <a:spcPts val="1000"/>
                        </a:spcAft>
                      </a:pPr>
                      <a:r>
                        <a:rPr lang="en-US" sz="2000">
                          <a:latin typeface="Times New Roman"/>
                          <a:ea typeface="Calibri"/>
                          <a:cs typeface="Times New Roman"/>
                        </a:rPr>
                        <a:t>41 to 50</a:t>
                      </a:r>
                      <a:endParaRPr lang="en-US" sz="2000">
                        <a:latin typeface="Calibri"/>
                        <a:ea typeface="Calibri"/>
                        <a:cs typeface="Times New Roman"/>
                      </a:endParaRPr>
                    </a:p>
                  </a:txBody>
                  <a:tcPr marL="8260" marR="8260" marT="82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Times New Roman"/>
                          <a:ea typeface="Calibri"/>
                          <a:cs typeface="Times New Roman"/>
                        </a:rPr>
                        <a:t>8</a:t>
                      </a:r>
                      <a:endParaRPr lang="en-US" sz="2000">
                        <a:latin typeface="Calibri"/>
                        <a:ea typeface="Calibri"/>
                        <a:cs typeface="Times New Roman"/>
                      </a:endParaRPr>
                    </a:p>
                  </a:txBody>
                  <a:tcPr marL="8260" marR="8260" marT="82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Times New Roman"/>
                          <a:ea typeface="Calibri"/>
                          <a:cs typeface="Times New Roman"/>
                        </a:rPr>
                        <a:t>32</a:t>
                      </a:r>
                      <a:endParaRPr lang="en-US" sz="2000">
                        <a:latin typeface="Calibri"/>
                        <a:ea typeface="Calibri"/>
                        <a:cs typeface="Times New Roman"/>
                      </a:endParaRPr>
                    </a:p>
                  </a:txBody>
                  <a:tcPr marL="8260" marR="8260" marT="82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Times New Roman"/>
                          <a:ea typeface="Calibri"/>
                          <a:cs typeface="Times New Roman"/>
                        </a:rPr>
                        <a:t>25.00</a:t>
                      </a:r>
                      <a:endParaRPr lang="en-US" sz="2000">
                        <a:latin typeface="Calibri"/>
                        <a:ea typeface="Calibri"/>
                        <a:cs typeface="Times New Roman"/>
                      </a:endParaRPr>
                    </a:p>
                  </a:txBody>
                  <a:tcPr marL="8260" marR="8260" marT="82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dirty="0">
                          <a:latin typeface="Times New Roman"/>
                          <a:ea typeface="Calibri"/>
                          <a:cs typeface="Times New Roman"/>
                        </a:rPr>
                        <a:t>100.00</a:t>
                      </a:r>
                      <a:endParaRPr lang="en-US" sz="2000" dirty="0">
                        <a:latin typeface="Calibri"/>
                        <a:ea typeface="Calibri"/>
                        <a:cs typeface="Times New Roman"/>
                      </a:endParaRPr>
                    </a:p>
                  </a:txBody>
                  <a:tcPr marL="8260" marR="8260" marT="826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Measures of central tendency </a:t>
            </a:r>
          </a:p>
        </p:txBody>
      </p:sp>
      <p:sp>
        <p:nvSpPr>
          <p:cNvPr id="3" name="Content Placeholder 2"/>
          <p:cNvSpPr>
            <a:spLocks noGrp="1"/>
          </p:cNvSpPr>
          <p:nvPr>
            <p:ph idx="1"/>
          </p:nvPr>
        </p:nvSpPr>
        <p:spPr/>
        <p:txBody>
          <a:bodyPr>
            <a:normAutofit fontScale="77500" lnSpcReduction="20000"/>
          </a:bodyPr>
          <a:lstStyle/>
          <a:p>
            <a:r>
              <a:rPr lang="en-US" dirty="0"/>
              <a:t>In statistics, a </a:t>
            </a:r>
            <a:r>
              <a:rPr lang="en-US" b="1" dirty="0"/>
              <a:t>central tendency</a:t>
            </a:r>
            <a:r>
              <a:rPr lang="en-US" dirty="0"/>
              <a:t> (or </a:t>
            </a:r>
            <a:r>
              <a:rPr lang="en-US" b="1" dirty="0"/>
              <a:t>measure of central tendency</a:t>
            </a:r>
            <a:r>
              <a:rPr lang="en-US" dirty="0"/>
              <a:t>) is a central or typical value for a probability distribution. It may also be called a </a:t>
            </a:r>
            <a:r>
              <a:rPr lang="en-US" b="1" dirty="0"/>
              <a:t>center</a:t>
            </a:r>
            <a:r>
              <a:rPr lang="en-US" dirty="0"/>
              <a:t> or </a:t>
            </a:r>
            <a:r>
              <a:rPr lang="en-US" b="1" dirty="0"/>
              <a:t>location</a:t>
            </a:r>
            <a:r>
              <a:rPr lang="en-US" dirty="0"/>
              <a:t> of the distribution. Colloquially, measures of central tendency are often called </a:t>
            </a:r>
            <a:r>
              <a:rPr lang="en-US" i="1" dirty="0"/>
              <a:t>averages.</a:t>
            </a:r>
            <a:r>
              <a:rPr lang="en-US" dirty="0"/>
              <a:t> The term </a:t>
            </a:r>
            <a:r>
              <a:rPr lang="en-US" i="1" dirty="0"/>
              <a:t>central tendency</a:t>
            </a:r>
            <a:r>
              <a:rPr lang="en-US" dirty="0"/>
              <a:t> dates from the late 1920s.</a:t>
            </a:r>
          </a:p>
          <a:p>
            <a:r>
              <a:rPr lang="en-US" dirty="0"/>
              <a:t>The most common measures of central tendency are the arithmetic mean, the median and the mode. A central tendency can be calculated for either a finite set of values or for a theoretical distribution, such as the normal distribution. Occasionally authors use central tendency to denote "the tendency of quantitative data to cluster around some central value."</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Mean, median, quartiles and percentiles</a:t>
            </a:r>
          </a:p>
        </p:txBody>
      </p:sp>
      <p:sp>
        <p:nvSpPr>
          <p:cNvPr id="3" name="Content Placeholder 2"/>
          <p:cNvSpPr>
            <a:spLocks noGrp="1"/>
          </p:cNvSpPr>
          <p:nvPr>
            <p:ph idx="1"/>
          </p:nvPr>
        </p:nvSpPr>
        <p:spPr/>
        <p:txBody>
          <a:bodyPr>
            <a:normAutofit fontScale="92500" lnSpcReduction="20000"/>
          </a:bodyPr>
          <a:lstStyle/>
          <a:p>
            <a:r>
              <a:rPr lang="en-US" dirty="0"/>
              <a:t>Arithmetic Mean in the most common and easily understood measure of central tendency. We can define mean as the value obtained by dividing the sum of measurements with the number of measurements contained in the data set and is denoted by the symbol x¯.</a:t>
            </a:r>
          </a:p>
          <a:p>
            <a:pPr>
              <a:buNone/>
            </a:pPr>
            <a:r>
              <a:rPr lang="en-US" b="1" dirty="0"/>
              <a:t>Arithmetic Mean</a:t>
            </a:r>
            <a:r>
              <a:rPr lang="en-US" dirty="0"/>
              <a:t> for three types of series:</a:t>
            </a:r>
          </a:p>
          <a:p>
            <a:r>
              <a:rPr lang="en-US" dirty="0"/>
              <a:t>Individual Data Series</a:t>
            </a:r>
          </a:p>
          <a:p>
            <a:r>
              <a:rPr lang="en-US" dirty="0"/>
              <a:t>Discrete Data Series</a:t>
            </a:r>
          </a:p>
          <a:p>
            <a:r>
              <a:rPr lang="en-US" dirty="0"/>
              <a:t>Continuous Data Series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buNone/>
            </a:pPr>
            <a:r>
              <a:rPr lang="en-US" b="1" dirty="0"/>
              <a:t>Characteristics of Nominal Scale</a:t>
            </a:r>
            <a:endParaRPr lang="en-US" dirty="0"/>
          </a:p>
          <a:p>
            <a:r>
              <a:rPr lang="en-US" dirty="0"/>
              <a:t>In nominal scale a variable is divided into two or more categories, for example, agree/disagree, yes or no etc. It’s is a measurement mechanism in which answer to a particular question can fall into either category.</a:t>
            </a:r>
          </a:p>
          <a:p>
            <a:r>
              <a:rPr lang="en-US" dirty="0"/>
              <a:t>Nominal scale is qualitative in nature, which means numbers are used here only to categorize or identify objects. </a:t>
            </a:r>
          </a:p>
          <a:p>
            <a:r>
              <a:rPr lang="en-US" dirty="0"/>
              <a:t>For example, football fans will be really excited, as the football world cup is around the corner! Have you noticed numbers on a jersey of a football player? </a:t>
            </a:r>
          </a:p>
          <a:p>
            <a:endParaRPr lang="en-US" dirty="0"/>
          </a:p>
        </p:txBody>
      </p:sp>
    </p:spTree>
    <p:extLst>
      <p:ext uri="{BB962C8B-B14F-4D97-AF65-F5344CB8AC3E}">
        <p14:creationId xmlns:p14="http://schemas.microsoft.com/office/powerpoint/2010/main" val="41054240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229600" cy="1447800"/>
          </a:xfrm>
        </p:spPr>
        <p:txBody>
          <a:bodyPr>
            <a:normAutofit lnSpcReduction="10000"/>
          </a:bodyPr>
          <a:lstStyle/>
          <a:p>
            <a:r>
              <a:rPr lang="en-US" dirty="0"/>
              <a:t>Individual Data Series: When data is given on individual basis. Following is an example of individual series:</a:t>
            </a:r>
          </a:p>
          <a:p>
            <a:endParaRPr lang="en-US" dirty="0"/>
          </a:p>
        </p:txBody>
      </p:sp>
      <p:graphicFrame>
        <p:nvGraphicFramePr>
          <p:cNvPr id="4" name="Table 3"/>
          <p:cNvGraphicFramePr>
            <a:graphicFrameLocks noGrp="1"/>
          </p:cNvGraphicFramePr>
          <p:nvPr/>
        </p:nvGraphicFramePr>
        <p:xfrm>
          <a:off x="685800" y="3200400"/>
          <a:ext cx="7010397" cy="369570"/>
        </p:xfrm>
        <a:graphic>
          <a:graphicData uri="http://schemas.openxmlformats.org/drawingml/2006/table">
            <a:tbl>
              <a:tblPr/>
              <a:tblGrid>
                <a:gridCol w="778933">
                  <a:extLst>
                    <a:ext uri="{9D8B030D-6E8A-4147-A177-3AD203B41FA5}">
                      <a16:colId xmlns:a16="http://schemas.microsoft.com/office/drawing/2014/main" val="20000"/>
                    </a:ext>
                  </a:extLst>
                </a:gridCol>
                <a:gridCol w="778933">
                  <a:extLst>
                    <a:ext uri="{9D8B030D-6E8A-4147-A177-3AD203B41FA5}">
                      <a16:colId xmlns:a16="http://schemas.microsoft.com/office/drawing/2014/main" val="20001"/>
                    </a:ext>
                  </a:extLst>
                </a:gridCol>
                <a:gridCol w="778933">
                  <a:extLst>
                    <a:ext uri="{9D8B030D-6E8A-4147-A177-3AD203B41FA5}">
                      <a16:colId xmlns:a16="http://schemas.microsoft.com/office/drawing/2014/main" val="20002"/>
                    </a:ext>
                  </a:extLst>
                </a:gridCol>
                <a:gridCol w="778933">
                  <a:extLst>
                    <a:ext uri="{9D8B030D-6E8A-4147-A177-3AD203B41FA5}">
                      <a16:colId xmlns:a16="http://schemas.microsoft.com/office/drawing/2014/main" val="20003"/>
                    </a:ext>
                  </a:extLst>
                </a:gridCol>
                <a:gridCol w="778933">
                  <a:extLst>
                    <a:ext uri="{9D8B030D-6E8A-4147-A177-3AD203B41FA5}">
                      <a16:colId xmlns:a16="http://schemas.microsoft.com/office/drawing/2014/main" val="20004"/>
                    </a:ext>
                  </a:extLst>
                </a:gridCol>
                <a:gridCol w="778933">
                  <a:extLst>
                    <a:ext uri="{9D8B030D-6E8A-4147-A177-3AD203B41FA5}">
                      <a16:colId xmlns:a16="http://schemas.microsoft.com/office/drawing/2014/main" val="20005"/>
                    </a:ext>
                  </a:extLst>
                </a:gridCol>
                <a:gridCol w="778933">
                  <a:extLst>
                    <a:ext uri="{9D8B030D-6E8A-4147-A177-3AD203B41FA5}">
                      <a16:colId xmlns:a16="http://schemas.microsoft.com/office/drawing/2014/main" val="20006"/>
                    </a:ext>
                  </a:extLst>
                </a:gridCol>
                <a:gridCol w="778933">
                  <a:extLst>
                    <a:ext uri="{9D8B030D-6E8A-4147-A177-3AD203B41FA5}">
                      <a16:colId xmlns:a16="http://schemas.microsoft.com/office/drawing/2014/main" val="20007"/>
                    </a:ext>
                  </a:extLst>
                </a:gridCol>
                <a:gridCol w="778933">
                  <a:extLst>
                    <a:ext uri="{9D8B030D-6E8A-4147-A177-3AD203B41FA5}">
                      <a16:colId xmlns:a16="http://schemas.microsoft.com/office/drawing/2014/main" val="20008"/>
                    </a:ext>
                  </a:extLst>
                </a:gridCol>
              </a:tblGrid>
              <a:tr h="0">
                <a:tc>
                  <a:txBody>
                    <a:bodyPr/>
                    <a:lstStyle/>
                    <a:p>
                      <a:pPr algn="l"/>
                      <a:r>
                        <a:rPr lang="en-US"/>
                        <a:t>Items</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r>
                        <a:rPr lang="en-US"/>
                        <a:t>5</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t>10</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t>20</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dirty="0"/>
                        <a:t>30</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t>40</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t>50</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a:t>60</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dirty="0"/>
                        <a:t>70</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10000"/>
                  </a:ext>
                </a:extLst>
              </a:tr>
            </a:tbl>
          </a:graphicData>
        </a:graphic>
      </p:graphicFrame>
      <p:sp>
        <p:nvSpPr>
          <p:cNvPr id="5" name="Rectangle 4"/>
          <p:cNvSpPr/>
          <p:nvPr/>
        </p:nvSpPr>
        <p:spPr>
          <a:xfrm>
            <a:off x="304800" y="4267200"/>
            <a:ext cx="8458200" cy="646331"/>
          </a:xfrm>
          <a:prstGeom prst="rect">
            <a:avLst/>
          </a:prstGeom>
        </p:spPr>
        <p:txBody>
          <a:bodyPr wrap="square">
            <a:spAutoFit/>
          </a:bodyPr>
          <a:lstStyle/>
          <a:p>
            <a:r>
              <a:rPr lang="en-US" dirty="0"/>
              <a:t>Discrete Data Series: When data is given along with their frequencies. Following is an example of discrete series:</a:t>
            </a:r>
          </a:p>
        </p:txBody>
      </p:sp>
      <p:sp>
        <p:nvSpPr>
          <p:cNvPr id="6" name="Rectangle 5"/>
          <p:cNvSpPr/>
          <p:nvPr/>
        </p:nvSpPr>
        <p:spPr>
          <a:xfrm>
            <a:off x="1371600" y="3810000"/>
            <a:ext cx="4572000" cy="369332"/>
          </a:xfrm>
          <a:prstGeom prst="rect">
            <a:avLst/>
          </a:prstGeom>
        </p:spPr>
        <p:txBody>
          <a:bodyPr>
            <a:spAutoFit/>
          </a:bodyPr>
          <a:lstStyle/>
          <a:p>
            <a:r>
              <a:rPr lang="en-US" dirty="0"/>
              <a:t>Mean=35.625 </a:t>
            </a:r>
          </a:p>
        </p:txBody>
      </p:sp>
      <p:graphicFrame>
        <p:nvGraphicFramePr>
          <p:cNvPr id="7" name="Table 6"/>
          <p:cNvGraphicFramePr>
            <a:graphicFrameLocks noGrp="1"/>
          </p:cNvGraphicFramePr>
          <p:nvPr/>
        </p:nvGraphicFramePr>
        <p:xfrm>
          <a:off x="228600" y="6096000"/>
          <a:ext cx="2057400" cy="314325"/>
        </p:xfrm>
        <a:graphic>
          <a:graphicData uri="http://schemas.openxmlformats.org/drawingml/2006/table">
            <a:tbl>
              <a:tblPr/>
              <a:tblGrid>
                <a:gridCol w="2057400">
                  <a:extLst>
                    <a:ext uri="{9D8B030D-6E8A-4147-A177-3AD203B41FA5}">
                      <a16:colId xmlns:a16="http://schemas.microsoft.com/office/drawing/2014/main" val="20000"/>
                    </a:ext>
                  </a:extLst>
                </a:gridCol>
              </a:tblGrid>
              <a:tr h="190500">
                <a:tc>
                  <a:txBody>
                    <a:bodyPr/>
                    <a:lstStyle/>
                    <a:p>
                      <a:pPr algn="r" fontAlgn="b"/>
                      <a:r>
                        <a:rPr lang="en-US" sz="2000" b="0" i="0" u="none" strike="noStrike" dirty="0">
                          <a:solidFill>
                            <a:srgbClr val="000000"/>
                          </a:solidFill>
                          <a:latin typeface="Calibri"/>
                        </a:rPr>
                        <a:t>Mean= 8.142857</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228600" y="5181600"/>
          <a:ext cx="8458200" cy="1169670"/>
        </p:xfrm>
        <a:graphic>
          <a:graphicData uri="http://schemas.openxmlformats.org/drawingml/2006/table">
            <a:tbl>
              <a:tblPr/>
              <a:tblGrid>
                <a:gridCol w="1483895">
                  <a:extLst>
                    <a:ext uri="{9D8B030D-6E8A-4147-A177-3AD203B41FA5}">
                      <a16:colId xmlns:a16="http://schemas.microsoft.com/office/drawing/2014/main" val="20000"/>
                    </a:ext>
                  </a:extLst>
                </a:gridCol>
                <a:gridCol w="519363">
                  <a:extLst>
                    <a:ext uri="{9D8B030D-6E8A-4147-A177-3AD203B41FA5}">
                      <a16:colId xmlns:a16="http://schemas.microsoft.com/office/drawing/2014/main" val="20001"/>
                    </a:ext>
                  </a:extLst>
                </a:gridCol>
                <a:gridCol w="534202">
                  <a:extLst>
                    <a:ext uri="{9D8B030D-6E8A-4147-A177-3AD203B41FA5}">
                      <a16:colId xmlns:a16="http://schemas.microsoft.com/office/drawing/2014/main" val="20002"/>
                    </a:ext>
                  </a:extLst>
                </a:gridCol>
                <a:gridCol w="845820">
                  <a:extLst>
                    <a:ext uri="{9D8B030D-6E8A-4147-A177-3AD203B41FA5}">
                      <a16:colId xmlns:a16="http://schemas.microsoft.com/office/drawing/2014/main" val="20003"/>
                    </a:ext>
                  </a:extLst>
                </a:gridCol>
                <a:gridCol w="845820">
                  <a:extLst>
                    <a:ext uri="{9D8B030D-6E8A-4147-A177-3AD203B41FA5}">
                      <a16:colId xmlns:a16="http://schemas.microsoft.com/office/drawing/2014/main" val="20004"/>
                    </a:ext>
                  </a:extLst>
                </a:gridCol>
                <a:gridCol w="845820">
                  <a:extLst>
                    <a:ext uri="{9D8B030D-6E8A-4147-A177-3AD203B41FA5}">
                      <a16:colId xmlns:a16="http://schemas.microsoft.com/office/drawing/2014/main" val="20005"/>
                    </a:ext>
                  </a:extLst>
                </a:gridCol>
                <a:gridCol w="845820">
                  <a:extLst>
                    <a:ext uri="{9D8B030D-6E8A-4147-A177-3AD203B41FA5}">
                      <a16:colId xmlns:a16="http://schemas.microsoft.com/office/drawing/2014/main" val="20006"/>
                    </a:ext>
                  </a:extLst>
                </a:gridCol>
                <a:gridCol w="845820">
                  <a:extLst>
                    <a:ext uri="{9D8B030D-6E8A-4147-A177-3AD203B41FA5}">
                      <a16:colId xmlns:a16="http://schemas.microsoft.com/office/drawing/2014/main" val="20007"/>
                    </a:ext>
                  </a:extLst>
                </a:gridCol>
                <a:gridCol w="845820">
                  <a:extLst>
                    <a:ext uri="{9D8B030D-6E8A-4147-A177-3AD203B41FA5}">
                      <a16:colId xmlns:a16="http://schemas.microsoft.com/office/drawing/2014/main" val="20008"/>
                    </a:ext>
                  </a:extLst>
                </a:gridCol>
                <a:gridCol w="845820">
                  <a:extLst>
                    <a:ext uri="{9D8B030D-6E8A-4147-A177-3AD203B41FA5}">
                      <a16:colId xmlns:a16="http://schemas.microsoft.com/office/drawing/2014/main" val="20009"/>
                    </a:ext>
                  </a:extLst>
                </a:gridCol>
              </a:tblGrid>
              <a:tr h="190500">
                <a:tc>
                  <a:txBody>
                    <a:bodyPr/>
                    <a:lstStyle/>
                    <a:p>
                      <a:pPr algn="l" fontAlgn="ctr"/>
                      <a:endParaRPr lang="en-US" sz="1400" b="1" i="0" u="none" strike="noStrike" dirty="0">
                        <a:solidFill>
                          <a:srgbClr val="313131"/>
                        </a:solidFill>
                        <a:latin typeface="Verdan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gridSpan="8">
                  <a:txBody>
                    <a:bodyPr/>
                    <a:lstStyle/>
                    <a:p>
                      <a:pPr algn="l" fontAlgn="b"/>
                      <a:r>
                        <a:rPr lang="en-US" sz="1400" b="0" i="0" u="none" strike="noStrike" dirty="0">
                          <a:solidFill>
                            <a:srgbClr val="313131"/>
                          </a:solidFill>
                          <a:latin typeface="Verdana"/>
                        </a:rPr>
                        <a:t>Item 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hMerge="1">
                  <a:txBody>
                    <a:bodyPr/>
                    <a:lstStyle/>
                    <a:p>
                      <a:pPr algn="r" fontAlgn="b"/>
                      <a:endParaRPr lang="en-US" sz="1100" b="0" i="0" u="none" strike="noStrike" dirty="0">
                        <a:solidFill>
                          <a:srgbClr val="313131"/>
                        </a:solidFill>
                        <a:latin typeface="Verdana"/>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hMerge="1">
                  <a:txBody>
                    <a:bodyPr/>
                    <a:lstStyle/>
                    <a:p>
                      <a:pPr algn="r" fontAlgn="b"/>
                      <a:endParaRPr lang="en-US" sz="1100" b="0" i="0" u="none" strike="noStrike" dirty="0">
                        <a:solidFill>
                          <a:srgbClr val="313131"/>
                        </a:solidFill>
                        <a:latin typeface="Verdana"/>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hMerge="1">
                  <a:txBody>
                    <a:bodyPr/>
                    <a:lstStyle/>
                    <a:p>
                      <a:pPr algn="r" fontAlgn="b"/>
                      <a:endParaRPr lang="en-US" sz="1100" b="0" i="0" u="none" strike="noStrike" dirty="0">
                        <a:solidFill>
                          <a:srgbClr val="313131"/>
                        </a:solidFill>
                        <a:latin typeface="Verdana"/>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hMerge="1">
                  <a:txBody>
                    <a:bodyPr/>
                    <a:lstStyle/>
                    <a:p>
                      <a:pPr algn="r" fontAlgn="b"/>
                      <a:endParaRPr lang="en-US" sz="1100" b="0" i="0" u="none" strike="noStrike" dirty="0">
                        <a:solidFill>
                          <a:srgbClr val="313131"/>
                        </a:solidFill>
                        <a:latin typeface="Verdana"/>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hMerge="1">
                  <a:txBody>
                    <a:bodyPr/>
                    <a:lstStyle/>
                    <a:p>
                      <a:pPr algn="r" fontAlgn="b"/>
                      <a:endParaRPr lang="en-US" sz="1100" b="0" i="0" u="none" strike="noStrike" dirty="0">
                        <a:solidFill>
                          <a:srgbClr val="313131"/>
                        </a:solidFill>
                        <a:latin typeface="Verdana"/>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hMerge="1">
                  <a:txBody>
                    <a:bodyPr/>
                    <a:lstStyle/>
                    <a:p>
                      <a:pPr algn="r" fontAlgn="b"/>
                      <a:endParaRPr lang="en-US" sz="1100" b="0" i="0" u="none" strike="noStrike" dirty="0">
                        <a:solidFill>
                          <a:srgbClr val="313131"/>
                        </a:solidFill>
                        <a:latin typeface="Verdana"/>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hMerge="1">
                  <a:txBody>
                    <a:bodyPr/>
                    <a:lstStyle/>
                    <a:p>
                      <a:pPr algn="r" fontAlgn="b"/>
                      <a:endParaRPr lang="en-US" sz="1100" b="0" i="0" u="none" strike="noStrike" dirty="0">
                        <a:solidFill>
                          <a:srgbClr val="313131"/>
                        </a:solidFill>
                        <a:latin typeface="Verdana"/>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400" b="0" i="0" u="none" strike="noStrike" dirty="0">
                          <a:solidFill>
                            <a:srgbClr val="000000"/>
                          </a:solidFill>
                          <a:latin typeface="Calibri"/>
                        </a:rPr>
                        <a:t>Total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ctr"/>
                      <a:r>
                        <a:rPr lang="en-US" sz="1400" b="1" i="0" u="none" strike="noStrike" dirty="0">
                          <a:solidFill>
                            <a:srgbClr val="313131"/>
                          </a:solidFill>
                          <a:latin typeface="Verdana"/>
                        </a:rPr>
                        <a:t>Items  (</a:t>
                      </a:r>
                      <a:r>
                        <a:rPr lang="en-US" sz="1400" b="1" i="0" u="none" strike="noStrike" dirty="0" err="1">
                          <a:solidFill>
                            <a:srgbClr val="313131"/>
                          </a:solidFill>
                          <a:latin typeface="Verdana"/>
                        </a:rPr>
                        <a:t>i</a:t>
                      </a:r>
                      <a:r>
                        <a:rPr lang="en-US" sz="1400" b="1" i="0" u="none" strike="noStrike" dirty="0">
                          <a:solidFill>
                            <a:srgbClr val="313131"/>
                          </a:solidFill>
                          <a:latin typeface="Verdana"/>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r" fontAlgn="b"/>
                      <a:r>
                        <a:rPr lang="en-US" sz="1400" b="0" i="0" u="none" strike="noStrike" dirty="0">
                          <a:solidFill>
                            <a:srgbClr val="313131"/>
                          </a:solidFill>
                          <a:latin typeface="Verdana"/>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400" b="0" i="0" u="none" strike="noStrike" dirty="0">
                          <a:solidFill>
                            <a:srgbClr val="313131"/>
                          </a:solidFill>
                          <a:latin typeface="Verdana"/>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400" b="0" i="0" u="none" strike="noStrike" dirty="0">
                          <a:solidFill>
                            <a:srgbClr val="313131"/>
                          </a:solidFill>
                          <a:latin typeface="Verdana"/>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400" b="0" i="0" u="none" strike="noStrike" dirty="0">
                          <a:solidFill>
                            <a:srgbClr val="313131"/>
                          </a:solidFill>
                          <a:latin typeface="Verdana"/>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400" b="0" i="0" u="none" strike="noStrike" dirty="0">
                          <a:solidFill>
                            <a:srgbClr val="313131"/>
                          </a:solidFill>
                          <a:latin typeface="Verdana"/>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400" b="0" i="0" u="none" strike="noStrike" dirty="0">
                          <a:solidFill>
                            <a:srgbClr val="313131"/>
                          </a:solidFill>
                          <a:latin typeface="Verdana"/>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400" b="0" i="0" u="none" strike="noStrike" dirty="0">
                          <a:solidFill>
                            <a:srgbClr val="313131"/>
                          </a:solidFill>
                          <a:latin typeface="Verdana"/>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400" b="0" i="0" u="none" strike="noStrike" dirty="0">
                          <a:solidFill>
                            <a:srgbClr val="313131"/>
                          </a:solidFill>
                          <a:latin typeface="Verdana"/>
                        </a:rPr>
                        <a:t>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400" b="0" i="0" u="none" strike="noStrike" dirty="0">
                          <a:solidFill>
                            <a:srgbClr val="000000"/>
                          </a:solidFill>
                          <a:latin typeface="Calibri"/>
                        </a:rPr>
                        <a:t>285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1950">
                <a:tc>
                  <a:txBody>
                    <a:bodyPr/>
                    <a:lstStyle/>
                    <a:p>
                      <a:pPr algn="l" fontAlgn="ctr"/>
                      <a:r>
                        <a:rPr lang="en-US" sz="1400" b="1" i="0" u="none" strike="noStrike" dirty="0">
                          <a:solidFill>
                            <a:srgbClr val="313131"/>
                          </a:solidFill>
                          <a:latin typeface="Verdana"/>
                        </a:rPr>
                        <a:t>Frequency (f)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r" fontAlgn="b"/>
                      <a:r>
                        <a:rPr lang="en-US" sz="1400" b="0" i="0" u="none" strike="noStrike" dirty="0">
                          <a:solidFill>
                            <a:srgbClr val="313131"/>
                          </a:solidFill>
                          <a:latin typeface="Verdana"/>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400" b="0" i="0" u="none" strike="noStrike" dirty="0">
                          <a:solidFill>
                            <a:srgbClr val="313131"/>
                          </a:solidFill>
                          <a:latin typeface="Verdana"/>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400" b="0" i="0" u="none" strike="noStrike" dirty="0">
                          <a:solidFill>
                            <a:srgbClr val="313131"/>
                          </a:solidFill>
                          <a:latin typeface="Verdana"/>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400" b="0" i="0" u="none" strike="noStrike" dirty="0">
                          <a:solidFill>
                            <a:srgbClr val="313131"/>
                          </a:solidFill>
                          <a:latin typeface="Verdana"/>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400" b="0" i="0" u="none" strike="noStrike" dirty="0">
                          <a:solidFill>
                            <a:srgbClr val="313131"/>
                          </a:solidFill>
                          <a:latin typeface="Verdana"/>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400" b="0" i="0" u="none" strike="noStrike" dirty="0">
                          <a:solidFill>
                            <a:srgbClr val="313131"/>
                          </a:solidFill>
                          <a:latin typeface="Verdana"/>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400" b="0" i="0" u="none" strike="noStrike" dirty="0">
                          <a:solidFill>
                            <a:srgbClr val="313131"/>
                          </a:solidFill>
                          <a:latin typeface="Verdana"/>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400" b="0" i="0" u="none" strike="noStrike" dirty="0">
                          <a:solidFill>
                            <a:srgbClr val="313131"/>
                          </a:solidFill>
                          <a:latin typeface="Verdana"/>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400" b="0" i="0" u="none" strike="noStrike" dirty="0">
                          <a:solidFill>
                            <a:srgbClr val="000000"/>
                          </a:solidFill>
                          <a:latin typeface="Calibri"/>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1950">
                <a:tc>
                  <a:txBody>
                    <a:bodyPr/>
                    <a:lstStyle/>
                    <a:p>
                      <a:pPr algn="l" fontAlgn="ctr"/>
                      <a:r>
                        <a:rPr lang="en-US" sz="1400" b="1" i="0" u="none" strike="noStrike" dirty="0">
                          <a:solidFill>
                            <a:srgbClr val="313131"/>
                          </a:solidFill>
                          <a:latin typeface="Verdana"/>
                        </a:rPr>
                        <a:t>F*</a:t>
                      </a:r>
                      <a:r>
                        <a:rPr lang="en-US" sz="1400" b="1" i="0" u="none" strike="noStrike" dirty="0" err="1">
                          <a:solidFill>
                            <a:srgbClr val="313131"/>
                          </a:solidFill>
                          <a:latin typeface="Verdana"/>
                        </a:rPr>
                        <a:t>i</a:t>
                      </a:r>
                      <a:endParaRPr lang="en-US" sz="1400" b="1" i="0" u="none" strike="noStrike" dirty="0">
                        <a:solidFill>
                          <a:srgbClr val="313131"/>
                        </a:solidFill>
                        <a:latin typeface="Verdan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r" fontAlgn="b"/>
                      <a:r>
                        <a:rPr lang="en-US" sz="1800" b="0" i="0" u="none" strike="noStrike" dirty="0">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800" b="0" i="0" u="none" strike="noStrike">
                          <a:solidFill>
                            <a:srgbClr val="000000"/>
                          </a:solidFill>
                          <a:latin typeface="Calibri"/>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8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800" b="0" i="0" u="none" strike="noStrike">
                          <a:solidFill>
                            <a:srgbClr val="000000"/>
                          </a:solidFill>
                          <a:latin typeface="Calibri"/>
                        </a:rPr>
                        <a:t>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800" b="0" i="0" u="none" strike="noStrike">
                          <a:solidFill>
                            <a:srgbClr val="000000"/>
                          </a:solidFill>
                          <a:latin typeface="Calibri"/>
                        </a:rPr>
                        <a:t>480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8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800" b="0" i="0" u="none" strike="noStrike">
                          <a:solidFill>
                            <a:srgbClr val="000000"/>
                          </a:solidFill>
                          <a:latin typeface="Calibri"/>
                        </a:rPr>
                        <a:t>300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800" b="0" i="0" u="none" strike="noStrike" dirty="0">
                          <a:solidFill>
                            <a:srgbClr val="000000"/>
                          </a:solidFill>
                          <a:latin typeface="Calibri"/>
                        </a:rPr>
                        <a:t>490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800" b="0" i="0" u="none" strike="noStrike" dirty="0">
                          <a:solidFill>
                            <a:srgbClr val="000000"/>
                          </a:solidFill>
                          <a:latin typeface="Calibri"/>
                        </a:rPr>
                        <a:t>1440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ectangle 8"/>
          <p:cNvSpPr/>
          <p:nvPr/>
        </p:nvSpPr>
        <p:spPr>
          <a:xfrm>
            <a:off x="1600200" y="6488668"/>
            <a:ext cx="4572000" cy="369332"/>
          </a:xfrm>
          <a:prstGeom prst="rect">
            <a:avLst/>
          </a:prstGeom>
        </p:spPr>
        <p:txBody>
          <a:bodyPr>
            <a:spAutoFit/>
          </a:bodyPr>
          <a:lstStyle/>
          <a:p>
            <a:r>
              <a:rPr lang="en-US" dirty="0"/>
              <a:t>Mean=1440/35= 41.14286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229600" cy="990600"/>
          </a:xfrm>
        </p:spPr>
        <p:txBody>
          <a:bodyPr/>
          <a:lstStyle/>
          <a:p>
            <a:r>
              <a:rPr lang="en-US" dirty="0"/>
              <a:t>Calculate the mean from following data set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80400325"/>
              </p:ext>
            </p:extLst>
          </p:nvPr>
        </p:nvGraphicFramePr>
        <p:xfrm>
          <a:off x="228600" y="2438400"/>
          <a:ext cx="8458200" cy="1169670"/>
        </p:xfrm>
        <a:graphic>
          <a:graphicData uri="http://schemas.openxmlformats.org/drawingml/2006/table">
            <a:tbl>
              <a:tblPr/>
              <a:tblGrid>
                <a:gridCol w="1483895">
                  <a:extLst>
                    <a:ext uri="{9D8B030D-6E8A-4147-A177-3AD203B41FA5}">
                      <a16:colId xmlns:a16="http://schemas.microsoft.com/office/drawing/2014/main" val="20000"/>
                    </a:ext>
                  </a:extLst>
                </a:gridCol>
                <a:gridCol w="519363">
                  <a:extLst>
                    <a:ext uri="{9D8B030D-6E8A-4147-A177-3AD203B41FA5}">
                      <a16:colId xmlns:a16="http://schemas.microsoft.com/office/drawing/2014/main" val="20001"/>
                    </a:ext>
                  </a:extLst>
                </a:gridCol>
                <a:gridCol w="534202">
                  <a:extLst>
                    <a:ext uri="{9D8B030D-6E8A-4147-A177-3AD203B41FA5}">
                      <a16:colId xmlns:a16="http://schemas.microsoft.com/office/drawing/2014/main" val="20002"/>
                    </a:ext>
                  </a:extLst>
                </a:gridCol>
                <a:gridCol w="845820">
                  <a:extLst>
                    <a:ext uri="{9D8B030D-6E8A-4147-A177-3AD203B41FA5}">
                      <a16:colId xmlns:a16="http://schemas.microsoft.com/office/drawing/2014/main" val="20003"/>
                    </a:ext>
                  </a:extLst>
                </a:gridCol>
                <a:gridCol w="845820">
                  <a:extLst>
                    <a:ext uri="{9D8B030D-6E8A-4147-A177-3AD203B41FA5}">
                      <a16:colId xmlns:a16="http://schemas.microsoft.com/office/drawing/2014/main" val="20004"/>
                    </a:ext>
                  </a:extLst>
                </a:gridCol>
                <a:gridCol w="845820">
                  <a:extLst>
                    <a:ext uri="{9D8B030D-6E8A-4147-A177-3AD203B41FA5}">
                      <a16:colId xmlns:a16="http://schemas.microsoft.com/office/drawing/2014/main" val="20005"/>
                    </a:ext>
                  </a:extLst>
                </a:gridCol>
                <a:gridCol w="845820">
                  <a:extLst>
                    <a:ext uri="{9D8B030D-6E8A-4147-A177-3AD203B41FA5}">
                      <a16:colId xmlns:a16="http://schemas.microsoft.com/office/drawing/2014/main" val="20006"/>
                    </a:ext>
                  </a:extLst>
                </a:gridCol>
                <a:gridCol w="845820">
                  <a:extLst>
                    <a:ext uri="{9D8B030D-6E8A-4147-A177-3AD203B41FA5}">
                      <a16:colId xmlns:a16="http://schemas.microsoft.com/office/drawing/2014/main" val="20007"/>
                    </a:ext>
                  </a:extLst>
                </a:gridCol>
                <a:gridCol w="845820">
                  <a:extLst>
                    <a:ext uri="{9D8B030D-6E8A-4147-A177-3AD203B41FA5}">
                      <a16:colId xmlns:a16="http://schemas.microsoft.com/office/drawing/2014/main" val="20008"/>
                    </a:ext>
                  </a:extLst>
                </a:gridCol>
                <a:gridCol w="845820">
                  <a:extLst>
                    <a:ext uri="{9D8B030D-6E8A-4147-A177-3AD203B41FA5}">
                      <a16:colId xmlns:a16="http://schemas.microsoft.com/office/drawing/2014/main" val="20009"/>
                    </a:ext>
                  </a:extLst>
                </a:gridCol>
              </a:tblGrid>
              <a:tr h="190500">
                <a:tc>
                  <a:txBody>
                    <a:bodyPr/>
                    <a:lstStyle/>
                    <a:p>
                      <a:pPr algn="l" fontAlgn="ctr"/>
                      <a:endParaRPr lang="en-US" sz="1400" b="1" i="0" u="none" strike="noStrike" dirty="0">
                        <a:solidFill>
                          <a:srgbClr val="313131"/>
                        </a:solidFill>
                        <a:latin typeface="Verdan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gridSpan="8">
                  <a:txBody>
                    <a:bodyPr/>
                    <a:lstStyle/>
                    <a:p>
                      <a:pPr algn="l" fontAlgn="b"/>
                      <a:r>
                        <a:rPr lang="en-US" sz="1400" b="0" i="0" u="none" strike="noStrike" dirty="0">
                          <a:solidFill>
                            <a:srgbClr val="313131"/>
                          </a:solidFill>
                          <a:latin typeface="Verdana"/>
                        </a:rPr>
                        <a:t>Item 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hMerge="1">
                  <a:txBody>
                    <a:bodyPr/>
                    <a:lstStyle/>
                    <a:p>
                      <a:pPr algn="r" fontAlgn="b"/>
                      <a:endParaRPr lang="en-US" sz="1100" b="0" i="0" u="none" strike="noStrike" dirty="0">
                        <a:solidFill>
                          <a:srgbClr val="313131"/>
                        </a:solidFill>
                        <a:latin typeface="Verdana"/>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hMerge="1">
                  <a:txBody>
                    <a:bodyPr/>
                    <a:lstStyle/>
                    <a:p>
                      <a:pPr algn="r" fontAlgn="b"/>
                      <a:endParaRPr lang="en-US" sz="1100" b="0" i="0" u="none" strike="noStrike" dirty="0">
                        <a:solidFill>
                          <a:srgbClr val="313131"/>
                        </a:solidFill>
                        <a:latin typeface="Verdana"/>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hMerge="1">
                  <a:txBody>
                    <a:bodyPr/>
                    <a:lstStyle/>
                    <a:p>
                      <a:pPr algn="r" fontAlgn="b"/>
                      <a:endParaRPr lang="en-US" sz="1100" b="0" i="0" u="none" strike="noStrike" dirty="0">
                        <a:solidFill>
                          <a:srgbClr val="313131"/>
                        </a:solidFill>
                        <a:latin typeface="Verdana"/>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hMerge="1">
                  <a:txBody>
                    <a:bodyPr/>
                    <a:lstStyle/>
                    <a:p>
                      <a:pPr algn="r" fontAlgn="b"/>
                      <a:endParaRPr lang="en-US" sz="1100" b="0" i="0" u="none" strike="noStrike" dirty="0">
                        <a:solidFill>
                          <a:srgbClr val="313131"/>
                        </a:solidFill>
                        <a:latin typeface="Verdana"/>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hMerge="1">
                  <a:txBody>
                    <a:bodyPr/>
                    <a:lstStyle/>
                    <a:p>
                      <a:pPr algn="r" fontAlgn="b"/>
                      <a:endParaRPr lang="en-US" sz="1100" b="0" i="0" u="none" strike="noStrike" dirty="0">
                        <a:solidFill>
                          <a:srgbClr val="313131"/>
                        </a:solidFill>
                        <a:latin typeface="Verdana"/>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hMerge="1">
                  <a:txBody>
                    <a:bodyPr/>
                    <a:lstStyle/>
                    <a:p>
                      <a:pPr algn="r" fontAlgn="b"/>
                      <a:endParaRPr lang="en-US" sz="1100" b="0" i="0" u="none" strike="noStrike" dirty="0">
                        <a:solidFill>
                          <a:srgbClr val="313131"/>
                        </a:solidFill>
                        <a:latin typeface="Verdana"/>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hMerge="1">
                  <a:txBody>
                    <a:bodyPr/>
                    <a:lstStyle/>
                    <a:p>
                      <a:pPr algn="r" fontAlgn="b"/>
                      <a:endParaRPr lang="en-US" sz="1100" b="0" i="0" u="none" strike="noStrike" dirty="0">
                        <a:solidFill>
                          <a:srgbClr val="313131"/>
                        </a:solidFill>
                        <a:latin typeface="Verdana"/>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400" b="0" i="0" u="none" strike="noStrike" dirty="0">
                          <a:solidFill>
                            <a:srgbClr val="000000"/>
                          </a:solidFill>
                          <a:latin typeface="Calibri"/>
                        </a:rPr>
                        <a:t>Total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ctr"/>
                      <a:r>
                        <a:rPr lang="en-US" sz="1400" b="1" i="0" u="none" strike="noStrike" dirty="0">
                          <a:solidFill>
                            <a:srgbClr val="313131"/>
                          </a:solidFill>
                          <a:latin typeface="Verdana"/>
                        </a:rPr>
                        <a:t>Items  (</a:t>
                      </a:r>
                      <a:r>
                        <a:rPr lang="en-US" sz="1400" b="1" i="0" u="none" strike="noStrike" dirty="0" err="1">
                          <a:solidFill>
                            <a:srgbClr val="313131"/>
                          </a:solidFill>
                          <a:latin typeface="Verdana"/>
                        </a:rPr>
                        <a:t>i</a:t>
                      </a:r>
                      <a:r>
                        <a:rPr lang="en-US" sz="1400" b="1" i="0" u="none" strike="noStrike" dirty="0">
                          <a:solidFill>
                            <a:srgbClr val="313131"/>
                          </a:solidFill>
                          <a:latin typeface="Verdana"/>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r" fontAlgn="b"/>
                      <a:r>
                        <a:rPr lang="en-US" sz="1400" b="0" i="0" u="none" strike="noStrike" dirty="0">
                          <a:solidFill>
                            <a:srgbClr val="313131"/>
                          </a:solidFill>
                          <a:latin typeface="Verdana"/>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400" b="0" i="0" u="none" strike="noStrike" dirty="0">
                          <a:solidFill>
                            <a:srgbClr val="313131"/>
                          </a:solidFill>
                          <a:latin typeface="Verdana"/>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400" b="0" i="0" u="none" strike="noStrike" dirty="0">
                          <a:solidFill>
                            <a:srgbClr val="313131"/>
                          </a:solidFill>
                          <a:latin typeface="Verdana"/>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400" b="0" i="0" u="none" strike="noStrike" dirty="0">
                          <a:solidFill>
                            <a:srgbClr val="313131"/>
                          </a:solidFill>
                          <a:latin typeface="Verdana"/>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400" b="0" i="0" u="none" strike="noStrike" dirty="0">
                          <a:solidFill>
                            <a:srgbClr val="313131"/>
                          </a:solidFill>
                          <a:latin typeface="Verdana"/>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400" b="0" i="0" u="none" strike="noStrike" dirty="0">
                          <a:solidFill>
                            <a:srgbClr val="313131"/>
                          </a:solidFill>
                          <a:latin typeface="Verdana"/>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400" b="0" i="0" u="none" strike="noStrike" dirty="0">
                          <a:solidFill>
                            <a:srgbClr val="313131"/>
                          </a:solidFill>
                          <a:latin typeface="Verdana"/>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400" b="0" i="0" u="none" strike="noStrike" dirty="0">
                          <a:solidFill>
                            <a:srgbClr val="313131"/>
                          </a:solidFill>
                          <a:latin typeface="Verdana"/>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1950">
                <a:tc>
                  <a:txBody>
                    <a:bodyPr/>
                    <a:lstStyle/>
                    <a:p>
                      <a:pPr algn="l" fontAlgn="ctr"/>
                      <a:r>
                        <a:rPr lang="en-US" sz="1400" b="1" i="0" u="none" strike="noStrike" dirty="0">
                          <a:solidFill>
                            <a:srgbClr val="313131"/>
                          </a:solidFill>
                          <a:latin typeface="Verdana"/>
                        </a:rPr>
                        <a:t>Frequency (f)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r" fontAlgn="b"/>
                      <a:r>
                        <a:rPr lang="en-US" sz="1400" b="0" i="0" u="none" strike="noStrike" dirty="0">
                          <a:solidFill>
                            <a:srgbClr val="313131"/>
                          </a:solidFill>
                          <a:latin typeface="Verdana"/>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400" b="0" i="0" u="none" strike="noStrike" dirty="0">
                          <a:solidFill>
                            <a:srgbClr val="313131"/>
                          </a:solidFill>
                          <a:latin typeface="Verdana"/>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400" b="0" i="0" u="none" strike="noStrike" dirty="0">
                          <a:solidFill>
                            <a:srgbClr val="313131"/>
                          </a:solidFill>
                          <a:latin typeface="Verdana"/>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400" b="0" i="0" u="none" strike="noStrike" dirty="0">
                          <a:solidFill>
                            <a:srgbClr val="313131"/>
                          </a:solidFill>
                          <a:latin typeface="Verdana"/>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400" b="0" i="0" u="none" strike="noStrike" dirty="0">
                          <a:solidFill>
                            <a:srgbClr val="313131"/>
                          </a:solidFill>
                          <a:latin typeface="Verdana"/>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400" b="0" i="0" u="none" strike="noStrike" dirty="0">
                          <a:solidFill>
                            <a:srgbClr val="313131"/>
                          </a:solidFill>
                          <a:latin typeface="Verdana"/>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400" b="0" i="0" u="none" strike="noStrike" dirty="0">
                          <a:solidFill>
                            <a:srgbClr val="313131"/>
                          </a:solidFill>
                          <a:latin typeface="Verdana"/>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r>
                        <a:rPr lang="en-US" sz="1400" b="0" i="0" u="none" strike="noStrike" dirty="0">
                          <a:solidFill>
                            <a:srgbClr val="313131"/>
                          </a:solidFill>
                          <a:latin typeface="Verdana"/>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endParaRPr lang="en-US" sz="1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1950">
                <a:tc>
                  <a:txBody>
                    <a:bodyPr/>
                    <a:lstStyle/>
                    <a:p>
                      <a:pPr algn="l" fontAlgn="ctr"/>
                      <a:r>
                        <a:rPr lang="en-US" sz="1400" b="1" i="0" u="none" strike="noStrike" dirty="0">
                          <a:solidFill>
                            <a:srgbClr val="313131"/>
                          </a:solidFill>
                          <a:latin typeface="Verdana"/>
                        </a:rPr>
                        <a:t>F*</a:t>
                      </a:r>
                      <a:r>
                        <a:rPr lang="en-US" sz="1400" b="1" i="0" u="none" strike="noStrike" dirty="0" err="1">
                          <a:solidFill>
                            <a:srgbClr val="313131"/>
                          </a:solidFill>
                          <a:latin typeface="Verdana"/>
                        </a:rPr>
                        <a:t>i</a:t>
                      </a:r>
                      <a:endParaRPr lang="en-US" sz="1400" b="1" i="0" u="none" strike="noStrike" dirty="0">
                        <a:solidFill>
                          <a:srgbClr val="313131"/>
                        </a:solidFill>
                        <a:latin typeface="Verdan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r" fontAlgn="b"/>
                      <a:endParaRPr lang="en-US" sz="18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endParaRPr lang="en-US" sz="18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endParaRPr lang="en-US" sz="18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endParaRPr lang="en-US" sz="18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endParaRPr lang="en-US" sz="18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endParaRPr lang="en-US" sz="18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endParaRPr lang="en-US" sz="18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endParaRPr lang="en-US" sz="18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r" fontAlgn="b"/>
                      <a:endParaRPr lang="en-US" sz="18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455804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t>
            </a:r>
            <a:br>
              <a:rPr lang="en-US"/>
            </a:br>
            <a:endParaRPr lang="en-US"/>
          </a:p>
        </p:txBody>
      </p:sp>
      <p:sp>
        <p:nvSpPr>
          <p:cNvPr id="3" name="Content Placeholder 2"/>
          <p:cNvSpPr>
            <a:spLocks noGrp="1"/>
          </p:cNvSpPr>
          <p:nvPr>
            <p:ph idx="1"/>
          </p:nvPr>
        </p:nvSpPr>
        <p:spPr>
          <a:xfrm>
            <a:off x="457200" y="1600201"/>
            <a:ext cx="8229600" cy="685800"/>
          </a:xfrm>
        </p:spPr>
        <p:txBody>
          <a:bodyPr/>
          <a:lstStyle/>
          <a:p>
            <a:r>
              <a:rPr lang="en-US" dirty="0"/>
              <a:t>Continuous Data Series</a:t>
            </a:r>
          </a:p>
          <a:p>
            <a:pPr>
              <a:buNone/>
            </a:pPr>
            <a:endParaRPr lang="en-US" dirty="0"/>
          </a:p>
        </p:txBody>
      </p:sp>
      <p:graphicFrame>
        <p:nvGraphicFramePr>
          <p:cNvPr id="4" name="Table 3"/>
          <p:cNvGraphicFramePr>
            <a:graphicFrameLocks noGrp="1"/>
          </p:cNvGraphicFramePr>
          <p:nvPr/>
        </p:nvGraphicFramePr>
        <p:xfrm>
          <a:off x="228599" y="2922270"/>
          <a:ext cx="5906700" cy="2301240"/>
        </p:xfrm>
        <a:graphic>
          <a:graphicData uri="http://schemas.openxmlformats.org/drawingml/2006/table">
            <a:tbl>
              <a:tblPr/>
              <a:tblGrid>
                <a:gridCol w="1143001">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534599">
                  <a:extLst>
                    <a:ext uri="{9D8B030D-6E8A-4147-A177-3AD203B41FA5}">
                      <a16:colId xmlns:a16="http://schemas.microsoft.com/office/drawing/2014/main" val="20002"/>
                    </a:ext>
                  </a:extLst>
                </a:gridCol>
                <a:gridCol w="762400">
                  <a:extLst>
                    <a:ext uri="{9D8B030D-6E8A-4147-A177-3AD203B41FA5}">
                      <a16:colId xmlns:a16="http://schemas.microsoft.com/office/drawing/2014/main" val="20003"/>
                    </a:ext>
                  </a:extLst>
                </a:gridCol>
                <a:gridCol w="762400">
                  <a:extLst>
                    <a:ext uri="{9D8B030D-6E8A-4147-A177-3AD203B41FA5}">
                      <a16:colId xmlns:a16="http://schemas.microsoft.com/office/drawing/2014/main" val="20004"/>
                    </a:ext>
                  </a:extLst>
                </a:gridCol>
                <a:gridCol w="762400">
                  <a:extLst>
                    <a:ext uri="{9D8B030D-6E8A-4147-A177-3AD203B41FA5}">
                      <a16:colId xmlns:a16="http://schemas.microsoft.com/office/drawing/2014/main" val="20005"/>
                    </a:ext>
                  </a:extLst>
                </a:gridCol>
                <a:gridCol w="1332300">
                  <a:extLst>
                    <a:ext uri="{9D8B030D-6E8A-4147-A177-3AD203B41FA5}">
                      <a16:colId xmlns:a16="http://schemas.microsoft.com/office/drawing/2014/main" val="20006"/>
                    </a:ext>
                  </a:extLst>
                </a:gridCol>
              </a:tblGrid>
              <a:tr h="0">
                <a:tc>
                  <a:txBody>
                    <a:bodyPr/>
                    <a:lstStyle/>
                    <a:p>
                      <a:pPr algn="l"/>
                      <a:r>
                        <a:rPr lang="en-US" dirty="0"/>
                        <a:t>Items</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r>
                        <a:rPr lang="en-US" dirty="0"/>
                        <a:t>0-5</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dirty="0"/>
                        <a:t>5-10</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dirty="0"/>
                        <a:t>10-20</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dirty="0"/>
                        <a:t>20-30</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dirty="0"/>
                        <a:t>30-40</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Total </a:t>
                      </a:r>
                    </a:p>
                    <a:p>
                      <a:endParaRPr lang="en-US" dirty="0"/>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10000"/>
                  </a:ext>
                </a:extLst>
              </a:tr>
              <a:tr h="0">
                <a:tc>
                  <a:txBody>
                    <a:bodyPr/>
                    <a:lstStyle/>
                    <a:p>
                      <a:pPr algn="l"/>
                      <a:r>
                        <a:rPr lang="en-US" dirty="0"/>
                        <a:t>Frequency (f)</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r>
                        <a:rPr lang="en-US" dirty="0"/>
                        <a:t>2</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dirty="0"/>
                        <a:t>5</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dirty="0"/>
                        <a:t>1</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dirty="0"/>
                        <a:t>3</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dirty="0"/>
                        <a:t>12</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23</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10001"/>
                  </a:ext>
                </a:extLst>
              </a:tr>
              <a:tr h="0">
                <a:tc>
                  <a:txBody>
                    <a:bodyPr/>
                    <a:lstStyle/>
                    <a:p>
                      <a:pPr algn="l"/>
                      <a:r>
                        <a:rPr lang="en-US" dirty="0"/>
                        <a:t>Mid value (n)</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pPr algn="r" fontAlgn="b"/>
                      <a:r>
                        <a:rPr lang="en-US" sz="1800" b="0" i="0" u="none" strike="noStrike" dirty="0">
                          <a:solidFill>
                            <a:srgbClr val="000000"/>
                          </a:solidFill>
                          <a:latin typeface="Calibri"/>
                        </a:rPr>
                        <a:t>2.5</a:t>
                      </a:r>
                    </a:p>
                  </a:txBody>
                  <a:tcPr marL="9525" marR="9525" marT="9525" marB="0" anchor="b">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pPr algn="r" fontAlgn="b"/>
                      <a:r>
                        <a:rPr lang="en-US" sz="1800" b="0" i="0" u="none" strike="noStrike" dirty="0">
                          <a:solidFill>
                            <a:srgbClr val="000000"/>
                          </a:solidFill>
                          <a:latin typeface="Calibri"/>
                        </a:rPr>
                        <a:t>7.5</a:t>
                      </a:r>
                    </a:p>
                  </a:txBody>
                  <a:tcPr marL="9525" marR="9525" marT="9525" marB="0" anchor="b">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pPr algn="r" fontAlgn="b"/>
                      <a:r>
                        <a:rPr lang="en-US" sz="1800" b="0" i="0" u="none" strike="noStrike" dirty="0">
                          <a:solidFill>
                            <a:srgbClr val="000000"/>
                          </a:solidFill>
                          <a:latin typeface="Calibri"/>
                        </a:rPr>
                        <a:t>15</a:t>
                      </a:r>
                    </a:p>
                  </a:txBody>
                  <a:tcPr marL="9525" marR="9525" marT="9525" marB="0" anchor="b">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pPr algn="r" fontAlgn="b"/>
                      <a:r>
                        <a:rPr lang="en-US" sz="1800" b="0" i="0" u="none" strike="noStrike" dirty="0">
                          <a:solidFill>
                            <a:srgbClr val="000000"/>
                          </a:solidFill>
                          <a:latin typeface="Calibri"/>
                        </a:rPr>
                        <a:t>25</a:t>
                      </a:r>
                    </a:p>
                  </a:txBody>
                  <a:tcPr marL="9525" marR="9525" marT="9525" marB="0" anchor="b">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pPr algn="r" fontAlgn="b"/>
                      <a:r>
                        <a:rPr lang="en-US" sz="1800" b="0" i="0" u="none" strike="noStrike" dirty="0">
                          <a:solidFill>
                            <a:srgbClr val="000000"/>
                          </a:solidFill>
                          <a:latin typeface="Calibri"/>
                        </a:rPr>
                        <a:t>35</a:t>
                      </a:r>
                    </a:p>
                  </a:txBody>
                  <a:tcPr marL="9525" marR="9525" marT="9525" marB="0" anchor="b">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endParaRPr lang="en-US" sz="2000" b="0" i="0" u="none" strike="noStrike" dirty="0">
                        <a:solidFill>
                          <a:srgbClr val="000000"/>
                        </a:solidFill>
                        <a:latin typeface="+mn-lt"/>
                      </a:endParaRPr>
                    </a:p>
                  </a:txBody>
                  <a:tcPr marL="9525" marR="9525" marT="9525" marB="0" anchor="b">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10002"/>
                  </a:ext>
                </a:extLst>
              </a:tr>
              <a:tr h="0">
                <a:tc>
                  <a:txBody>
                    <a:bodyPr/>
                    <a:lstStyle/>
                    <a:p>
                      <a:pPr algn="l"/>
                      <a:r>
                        <a:rPr lang="en-US" dirty="0"/>
                        <a:t>F*n</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pPr algn="r" fontAlgn="b"/>
                      <a:r>
                        <a:rPr lang="en-US" sz="2000" b="0" i="0" u="none" strike="noStrike" dirty="0">
                          <a:solidFill>
                            <a:srgbClr val="000000"/>
                          </a:solidFill>
                          <a:latin typeface="Calibri"/>
                        </a:rPr>
                        <a:t>5</a:t>
                      </a:r>
                    </a:p>
                  </a:txBody>
                  <a:tcPr marL="9525" marR="9525" marT="9525" marB="0" anchor="b">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pPr algn="r" fontAlgn="b"/>
                      <a:r>
                        <a:rPr lang="en-US" sz="2000" b="0" i="0" u="none" strike="noStrike">
                          <a:solidFill>
                            <a:srgbClr val="000000"/>
                          </a:solidFill>
                          <a:latin typeface="Calibri"/>
                        </a:rPr>
                        <a:t>37.5</a:t>
                      </a:r>
                    </a:p>
                  </a:txBody>
                  <a:tcPr marL="9525" marR="9525" marT="9525" marB="0" anchor="b">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pPr algn="r" fontAlgn="b"/>
                      <a:r>
                        <a:rPr lang="en-US" sz="2000" b="0" i="0" u="none" strike="noStrike">
                          <a:solidFill>
                            <a:srgbClr val="000000"/>
                          </a:solidFill>
                          <a:latin typeface="Calibri"/>
                        </a:rPr>
                        <a:t>15</a:t>
                      </a:r>
                    </a:p>
                  </a:txBody>
                  <a:tcPr marL="9525" marR="9525" marT="9525" marB="0" anchor="b">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pPr algn="r" fontAlgn="b"/>
                      <a:r>
                        <a:rPr lang="en-US" sz="2000" b="0" i="0" u="none" strike="noStrike">
                          <a:solidFill>
                            <a:srgbClr val="000000"/>
                          </a:solidFill>
                          <a:latin typeface="Calibri"/>
                        </a:rPr>
                        <a:t>75</a:t>
                      </a:r>
                    </a:p>
                  </a:txBody>
                  <a:tcPr marL="9525" marR="9525" marT="9525" marB="0" anchor="b">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pPr algn="r" fontAlgn="b"/>
                      <a:r>
                        <a:rPr lang="en-US" sz="2000" b="0" i="0" u="none" strike="noStrike">
                          <a:solidFill>
                            <a:srgbClr val="000000"/>
                          </a:solidFill>
                          <a:latin typeface="Calibri"/>
                        </a:rPr>
                        <a:t>420</a:t>
                      </a:r>
                    </a:p>
                  </a:txBody>
                  <a:tcPr marL="9525" marR="9525" marT="9525" marB="0" anchor="b">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pPr algn="r" fontAlgn="b"/>
                      <a:r>
                        <a:rPr lang="en-US" sz="2000" b="0" i="0" u="none" strike="noStrike" dirty="0">
                          <a:solidFill>
                            <a:srgbClr val="000000"/>
                          </a:solidFill>
                          <a:latin typeface="Calibri"/>
                        </a:rPr>
                        <a:t>552.5</a:t>
                      </a:r>
                    </a:p>
                  </a:txBody>
                  <a:tcPr marL="9525" marR="9525" marT="9525" marB="0" anchor="b">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extLst>
                  <a:ext uri="{0D108BD9-81ED-4DB2-BD59-A6C34878D82A}">
                    <a16:rowId xmlns:a16="http://schemas.microsoft.com/office/drawing/2014/main" val="10003"/>
                  </a:ext>
                </a:extLst>
              </a:tr>
            </a:tbl>
          </a:graphicData>
        </a:graphic>
      </p:graphicFrame>
      <p:sp>
        <p:nvSpPr>
          <p:cNvPr id="6" name="TextBox 5"/>
          <p:cNvSpPr txBox="1"/>
          <p:nvPr/>
        </p:nvSpPr>
        <p:spPr>
          <a:xfrm>
            <a:off x="990600" y="6096000"/>
            <a:ext cx="3352800" cy="369332"/>
          </a:xfrm>
          <a:prstGeom prst="rect">
            <a:avLst/>
          </a:prstGeom>
          <a:noFill/>
        </p:spPr>
        <p:txBody>
          <a:bodyPr wrap="square" rtlCol="0">
            <a:spAutoFit/>
          </a:bodyPr>
          <a:lstStyle/>
          <a:p>
            <a:r>
              <a:rPr lang="en-US" dirty="0"/>
              <a:t>Mean=552.5/23= 24.02174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Calculate the mean from continuous data </a:t>
            </a:r>
          </a:p>
        </p:txBody>
      </p:sp>
      <p:graphicFrame>
        <p:nvGraphicFramePr>
          <p:cNvPr id="4" name="Table 3"/>
          <p:cNvGraphicFramePr>
            <a:graphicFrameLocks noGrp="1"/>
          </p:cNvGraphicFramePr>
          <p:nvPr>
            <p:extLst>
              <p:ext uri="{D42A27DB-BD31-4B8C-83A1-F6EECF244321}">
                <p14:modId xmlns:p14="http://schemas.microsoft.com/office/powerpoint/2010/main" val="1617629807"/>
              </p:ext>
            </p:extLst>
          </p:nvPr>
        </p:nvGraphicFramePr>
        <p:xfrm>
          <a:off x="1524000" y="1397000"/>
          <a:ext cx="6096000" cy="25958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Weight of orange</a:t>
                      </a:r>
                    </a:p>
                  </a:txBody>
                  <a:tcPr/>
                </a:tc>
                <a:tc>
                  <a:txBody>
                    <a:bodyPr/>
                    <a:lstStyle/>
                    <a:p>
                      <a:r>
                        <a:rPr lang="en-US" dirty="0"/>
                        <a:t>Frequency</a:t>
                      </a:r>
                    </a:p>
                  </a:txBody>
                  <a:tcPr/>
                </a:tc>
                <a:extLst>
                  <a:ext uri="{0D108BD9-81ED-4DB2-BD59-A6C34878D82A}">
                    <a16:rowId xmlns:a16="http://schemas.microsoft.com/office/drawing/2014/main" val="10000"/>
                  </a:ext>
                </a:extLst>
              </a:tr>
              <a:tr h="370840">
                <a:tc>
                  <a:txBody>
                    <a:bodyPr/>
                    <a:lstStyle/>
                    <a:p>
                      <a:r>
                        <a:rPr lang="en-US" dirty="0"/>
                        <a:t>0-10</a:t>
                      </a:r>
                    </a:p>
                  </a:txBody>
                  <a:tcPr/>
                </a:tc>
                <a:tc>
                  <a:txBody>
                    <a:bodyPr/>
                    <a:lstStyle/>
                    <a:p>
                      <a:r>
                        <a:rPr lang="en-US" dirty="0"/>
                        <a:t>4</a:t>
                      </a:r>
                    </a:p>
                  </a:txBody>
                  <a:tcPr/>
                </a:tc>
                <a:extLst>
                  <a:ext uri="{0D108BD9-81ED-4DB2-BD59-A6C34878D82A}">
                    <a16:rowId xmlns:a16="http://schemas.microsoft.com/office/drawing/2014/main" val="10001"/>
                  </a:ext>
                </a:extLst>
              </a:tr>
              <a:tr h="370840">
                <a:tc>
                  <a:txBody>
                    <a:bodyPr/>
                    <a:lstStyle/>
                    <a:p>
                      <a:r>
                        <a:rPr lang="en-US" dirty="0"/>
                        <a:t>10-15</a:t>
                      </a:r>
                    </a:p>
                  </a:txBody>
                  <a:tcPr/>
                </a:tc>
                <a:tc>
                  <a:txBody>
                    <a:bodyPr/>
                    <a:lstStyle/>
                    <a:p>
                      <a:r>
                        <a:rPr lang="en-US" dirty="0"/>
                        <a:t>6</a:t>
                      </a:r>
                    </a:p>
                  </a:txBody>
                  <a:tcPr/>
                </a:tc>
                <a:extLst>
                  <a:ext uri="{0D108BD9-81ED-4DB2-BD59-A6C34878D82A}">
                    <a16:rowId xmlns:a16="http://schemas.microsoft.com/office/drawing/2014/main" val="10002"/>
                  </a:ext>
                </a:extLst>
              </a:tr>
              <a:tr h="370840">
                <a:tc>
                  <a:txBody>
                    <a:bodyPr/>
                    <a:lstStyle/>
                    <a:p>
                      <a:r>
                        <a:rPr lang="en-US" dirty="0"/>
                        <a:t>15-20</a:t>
                      </a:r>
                    </a:p>
                  </a:txBody>
                  <a:tcPr/>
                </a:tc>
                <a:tc>
                  <a:txBody>
                    <a:bodyPr/>
                    <a:lstStyle/>
                    <a:p>
                      <a:r>
                        <a:rPr lang="en-US" dirty="0"/>
                        <a:t>7</a:t>
                      </a:r>
                    </a:p>
                  </a:txBody>
                  <a:tcPr/>
                </a:tc>
                <a:extLst>
                  <a:ext uri="{0D108BD9-81ED-4DB2-BD59-A6C34878D82A}">
                    <a16:rowId xmlns:a16="http://schemas.microsoft.com/office/drawing/2014/main" val="10003"/>
                  </a:ext>
                </a:extLst>
              </a:tr>
              <a:tr h="370840">
                <a:tc>
                  <a:txBody>
                    <a:bodyPr/>
                    <a:lstStyle/>
                    <a:p>
                      <a:r>
                        <a:rPr lang="en-US" dirty="0"/>
                        <a:t>20-30</a:t>
                      </a:r>
                    </a:p>
                  </a:txBody>
                  <a:tcPr/>
                </a:tc>
                <a:tc>
                  <a:txBody>
                    <a:bodyPr/>
                    <a:lstStyle/>
                    <a:p>
                      <a:r>
                        <a:rPr lang="en-US" dirty="0"/>
                        <a:t>8</a:t>
                      </a:r>
                    </a:p>
                  </a:txBody>
                  <a:tcPr/>
                </a:tc>
                <a:extLst>
                  <a:ext uri="{0D108BD9-81ED-4DB2-BD59-A6C34878D82A}">
                    <a16:rowId xmlns:a16="http://schemas.microsoft.com/office/drawing/2014/main" val="10004"/>
                  </a:ext>
                </a:extLst>
              </a:tr>
              <a:tr h="370840">
                <a:tc>
                  <a:txBody>
                    <a:bodyPr/>
                    <a:lstStyle/>
                    <a:p>
                      <a:r>
                        <a:rPr lang="en-US" dirty="0"/>
                        <a:t>30-35</a:t>
                      </a:r>
                    </a:p>
                  </a:txBody>
                  <a:tcPr/>
                </a:tc>
                <a:tc>
                  <a:txBody>
                    <a:bodyPr/>
                    <a:lstStyle/>
                    <a:p>
                      <a:r>
                        <a:rPr lang="en-US" dirty="0"/>
                        <a:t>1</a:t>
                      </a:r>
                    </a:p>
                  </a:txBody>
                  <a:tcPr/>
                </a:tc>
                <a:extLst>
                  <a:ext uri="{0D108BD9-81ED-4DB2-BD59-A6C34878D82A}">
                    <a16:rowId xmlns:a16="http://schemas.microsoft.com/office/drawing/2014/main" val="10005"/>
                  </a:ext>
                </a:extLst>
              </a:tr>
              <a:tr h="370840">
                <a:tc>
                  <a:txBody>
                    <a:bodyPr/>
                    <a:lstStyle/>
                    <a:p>
                      <a:r>
                        <a:rPr lang="en-US" dirty="0"/>
                        <a:t>35-40</a:t>
                      </a:r>
                    </a:p>
                  </a:txBody>
                  <a:tcPr/>
                </a:tc>
                <a:tc>
                  <a:txBody>
                    <a:bodyPr/>
                    <a:lstStyle/>
                    <a:p>
                      <a:r>
                        <a:rPr lang="en-US" dirty="0"/>
                        <a:t>2</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017624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11162"/>
          </a:xfrm>
        </p:spPr>
        <p:txBody>
          <a:bodyPr>
            <a:normAutofit fontScale="90000"/>
          </a:bodyPr>
          <a:lstStyle/>
          <a:p>
            <a:r>
              <a:rPr lang="en-US" dirty="0"/>
              <a:t>Examples</a:t>
            </a:r>
          </a:p>
        </p:txBody>
      </p:sp>
      <p:graphicFrame>
        <p:nvGraphicFramePr>
          <p:cNvPr id="4" name="Table 3"/>
          <p:cNvGraphicFramePr>
            <a:graphicFrameLocks noGrp="1"/>
          </p:cNvGraphicFramePr>
          <p:nvPr/>
        </p:nvGraphicFramePr>
        <p:xfrm>
          <a:off x="398164" y="609600"/>
          <a:ext cx="7450436" cy="5797844"/>
        </p:xfrm>
        <a:graphic>
          <a:graphicData uri="http://schemas.openxmlformats.org/drawingml/2006/table">
            <a:tbl>
              <a:tblPr/>
              <a:tblGrid>
                <a:gridCol w="1577101">
                  <a:extLst>
                    <a:ext uri="{9D8B030D-6E8A-4147-A177-3AD203B41FA5}">
                      <a16:colId xmlns:a16="http://schemas.microsoft.com/office/drawing/2014/main" val="20000"/>
                    </a:ext>
                  </a:extLst>
                </a:gridCol>
                <a:gridCol w="1160165">
                  <a:extLst>
                    <a:ext uri="{9D8B030D-6E8A-4147-A177-3AD203B41FA5}">
                      <a16:colId xmlns:a16="http://schemas.microsoft.com/office/drawing/2014/main" val="20001"/>
                    </a:ext>
                  </a:extLst>
                </a:gridCol>
                <a:gridCol w="1160165">
                  <a:extLst>
                    <a:ext uri="{9D8B030D-6E8A-4147-A177-3AD203B41FA5}">
                      <a16:colId xmlns:a16="http://schemas.microsoft.com/office/drawing/2014/main" val="20002"/>
                    </a:ext>
                  </a:extLst>
                </a:gridCol>
                <a:gridCol w="1160165">
                  <a:extLst>
                    <a:ext uri="{9D8B030D-6E8A-4147-A177-3AD203B41FA5}">
                      <a16:colId xmlns:a16="http://schemas.microsoft.com/office/drawing/2014/main" val="20003"/>
                    </a:ext>
                  </a:extLst>
                </a:gridCol>
                <a:gridCol w="1160165">
                  <a:extLst>
                    <a:ext uri="{9D8B030D-6E8A-4147-A177-3AD203B41FA5}">
                      <a16:colId xmlns:a16="http://schemas.microsoft.com/office/drawing/2014/main" val="20004"/>
                    </a:ext>
                  </a:extLst>
                </a:gridCol>
                <a:gridCol w="1232675">
                  <a:extLst>
                    <a:ext uri="{9D8B030D-6E8A-4147-A177-3AD203B41FA5}">
                      <a16:colId xmlns:a16="http://schemas.microsoft.com/office/drawing/2014/main" val="20005"/>
                    </a:ext>
                  </a:extLst>
                </a:gridCol>
              </a:tblGrid>
              <a:tr h="274369">
                <a:tc>
                  <a:txBody>
                    <a:bodyPr/>
                    <a:lstStyle/>
                    <a:p>
                      <a:pPr algn="l" fontAlgn="b"/>
                      <a:r>
                        <a:rPr lang="en-US" sz="1400" b="0" i="0" u="none" strike="noStrike" dirty="0">
                          <a:solidFill>
                            <a:srgbClr val="000000"/>
                          </a:solidFill>
                          <a:latin typeface="Calibri"/>
                        </a:rPr>
                        <a:t>pH value (x)</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x-a</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pH value (x)</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x-a</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pH value (x)</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x-a</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1585">
                <a:tc>
                  <a:txBody>
                    <a:bodyPr/>
                    <a:lstStyle/>
                    <a:p>
                      <a:pPr algn="r" fontAlgn="b"/>
                      <a:r>
                        <a:rPr lang="en-US" sz="1400" b="0" i="0" u="none" strike="noStrike">
                          <a:solidFill>
                            <a:srgbClr val="000000"/>
                          </a:solidFill>
                          <a:latin typeface="Calibri"/>
                        </a:rPr>
                        <a:t>4.4</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-2.6</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6.2</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-0.8</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8</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51585">
                <a:tc>
                  <a:txBody>
                    <a:bodyPr/>
                    <a:lstStyle/>
                    <a:p>
                      <a:pPr algn="r" fontAlgn="b"/>
                      <a:r>
                        <a:rPr lang="en-US" sz="1400" b="0" i="0" u="none" strike="noStrike">
                          <a:solidFill>
                            <a:srgbClr val="000000"/>
                          </a:solidFill>
                          <a:latin typeface="Calibri"/>
                        </a:rPr>
                        <a:t>4.5</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-2.5</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6.3</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-0.7</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8.1</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1.1</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1585">
                <a:tc>
                  <a:txBody>
                    <a:bodyPr/>
                    <a:lstStyle/>
                    <a:p>
                      <a:pPr algn="r" fontAlgn="b"/>
                      <a:r>
                        <a:rPr lang="en-US" sz="1400" b="0" i="0" u="none" strike="noStrike">
                          <a:solidFill>
                            <a:srgbClr val="000000"/>
                          </a:solidFill>
                          <a:latin typeface="Calibri"/>
                        </a:rPr>
                        <a:t>4.6</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-2.4</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6.4</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-0.6</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8.2</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1.2</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1585">
                <a:tc>
                  <a:txBody>
                    <a:bodyPr/>
                    <a:lstStyle/>
                    <a:p>
                      <a:pPr algn="r" fontAlgn="b"/>
                      <a:r>
                        <a:rPr lang="en-US" sz="1400" b="0" i="0" u="none" strike="noStrike">
                          <a:solidFill>
                            <a:srgbClr val="000000"/>
                          </a:solidFill>
                          <a:latin typeface="Calibri"/>
                        </a:rPr>
                        <a:t>4.7</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-2.3</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6.5</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-0.5</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8.4</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1.4</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51585">
                <a:tc>
                  <a:txBody>
                    <a:bodyPr/>
                    <a:lstStyle/>
                    <a:p>
                      <a:pPr algn="r" fontAlgn="b"/>
                      <a:r>
                        <a:rPr lang="en-US" sz="1400" b="0" i="0" u="none" strike="noStrike">
                          <a:solidFill>
                            <a:srgbClr val="000000"/>
                          </a:solidFill>
                          <a:latin typeface="Calibri"/>
                        </a:rPr>
                        <a:t>4.8</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-2.2</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6.6</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-0.4</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7.2</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0.2</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51585">
                <a:tc>
                  <a:txBody>
                    <a:bodyPr/>
                    <a:lstStyle/>
                    <a:p>
                      <a:pPr algn="r" fontAlgn="b"/>
                      <a:r>
                        <a:rPr lang="en-US" sz="1400" b="0" i="0" u="none" strike="noStrike">
                          <a:solidFill>
                            <a:srgbClr val="000000"/>
                          </a:solidFill>
                          <a:latin typeface="Calibri"/>
                        </a:rPr>
                        <a:t>4.9</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-2.1</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6.7</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-0.3</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8.6</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1.6</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51585">
                <a:tc>
                  <a:txBody>
                    <a:bodyPr/>
                    <a:lstStyle/>
                    <a:p>
                      <a:pPr algn="r" fontAlgn="b"/>
                      <a:r>
                        <a:rPr lang="en-US" sz="1400" b="0" i="0" u="none" strike="noStrike">
                          <a:solidFill>
                            <a:srgbClr val="000000"/>
                          </a:solidFill>
                          <a:latin typeface="Calibri"/>
                        </a:rPr>
                        <a:t>5</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-2</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6.8</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-0.2</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7</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51585">
                <a:tc>
                  <a:txBody>
                    <a:bodyPr/>
                    <a:lstStyle/>
                    <a:p>
                      <a:pPr algn="r" fontAlgn="b"/>
                      <a:r>
                        <a:rPr lang="en-US" sz="1400" b="0" i="0" u="none" strike="noStrike">
                          <a:solidFill>
                            <a:srgbClr val="000000"/>
                          </a:solidFill>
                          <a:latin typeface="Calibri"/>
                        </a:rPr>
                        <a:t>5.1</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-1.9</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6.9</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-0.1</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8.8</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1.8</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51585">
                <a:tc>
                  <a:txBody>
                    <a:bodyPr/>
                    <a:lstStyle/>
                    <a:p>
                      <a:pPr algn="r" fontAlgn="b"/>
                      <a:r>
                        <a:rPr lang="en-US" sz="1400" b="0" i="0" u="none" strike="noStrike">
                          <a:solidFill>
                            <a:srgbClr val="000000"/>
                          </a:solidFill>
                          <a:latin typeface="Calibri"/>
                        </a:rPr>
                        <a:t>5.2</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-1.8</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7</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8.9</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1.9</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51585">
                <a:tc>
                  <a:txBody>
                    <a:bodyPr/>
                    <a:lstStyle/>
                    <a:p>
                      <a:pPr algn="r" fontAlgn="b"/>
                      <a:r>
                        <a:rPr lang="en-US" sz="1400" b="0" i="0" u="none" strike="noStrike">
                          <a:solidFill>
                            <a:srgbClr val="000000"/>
                          </a:solidFill>
                          <a:latin typeface="Calibri"/>
                        </a:rPr>
                        <a:t>5.3</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-1.7</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7.1</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0.1</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7.8</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0.8</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51585">
                <a:tc>
                  <a:txBody>
                    <a:bodyPr/>
                    <a:lstStyle/>
                    <a:p>
                      <a:pPr algn="r" fontAlgn="b"/>
                      <a:r>
                        <a:rPr lang="en-US" sz="1400" b="0" i="0" u="none" strike="noStrike">
                          <a:solidFill>
                            <a:srgbClr val="000000"/>
                          </a:solidFill>
                          <a:latin typeface="Calibri"/>
                        </a:rPr>
                        <a:t>5.4</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-1.6</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7.2</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0.2</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7.9</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0.9</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51585">
                <a:tc>
                  <a:txBody>
                    <a:bodyPr/>
                    <a:lstStyle/>
                    <a:p>
                      <a:pPr algn="r" fontAlgn="b"/>
                      <a:r>
                        <a:rPr lang="en-US" sz="1400" b="0" i="0" u="none" strike="noStrike">
                          <a:solidFill>
                            <a:srgbClr val="000000"/>
                          </a:solidFill>
                          <a:latin typeface="Calibri"/>
                        </a:rPr>
                        <a:t>5.5</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-1.5</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7.3</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0.3</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6.7</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-0.3</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51585">
                <a:tc>
                  <a:txBody>
                    <a:bodyPr/>
                    <a:lstStyle/>
                    <a:p>
                      <a:pPr algn="r" fontAlgn="b"/>
                      <a:r>
                        <a:rPr lang="en-US" sz="1400" b="0" i="0" u="none" strike="noStrike">
                          <a:solidFill>
                            <a:srgbClr val="000000"/>
                          </a:solidFill>
                          <a:latin typeface="Calibri"/>
                        </a:rPr>
                        <a:t>5.8</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-1.2</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7.4</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0.4</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6.8</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-0.2</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51585">
                <a:tc>
                  <a:txBody>
                    <a:bodyPr/>
                    <a:lstStyle/>
                    <a:p>
                      <a:pPr algn="r" fontAlgn="b"/>
                      <a:r>
                        <a:rPr lang="en-US" sz="1400" b="0" i="0" u="none" strike="noStrike">
                          <a:solidFill>
                            <a:srgbClr val="000000"/>
                          </a:solidFill>
                          <a:latin typeface="Calibri"/>
                        </a:rPr>
                        <a:t>5.7</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-1.3</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7.5</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0.5</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6.9</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-0.1</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51585">
                <a:tc>
                  <a:txBody>
                    <a:bodyPr/>
                    <a:lstStyle/>
                    <a:p>
                      <a:pPr algn="r" fontAlgn="b"/>
                      <a:r>
                        <a:rPr lang="en-US" sz="1400" b="0" i="0" u="none" strike="noStrike">
                          <a:solidFill>
                            <a:srgbClr val="000000"/>
                          </a:solidFill>
                          <a:latin typeface="Calibri"/>
                        </a:rPr>
                        <a:t>5.8</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-1.2</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7.6</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0.6</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6.9</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-0.1</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51585">
                <a:tc>
                  <a:txBody>
                    <a:bodyPr/>
                    <a:lstStyle/>
                    <a:p>
                      <a:pPr algn="r" fontAlgn="b"/>
                      <a:r>
                        <a:rPr lang="en-US" sz="1400" b="0" i="0" u="none" strike="noStrike">
                          <a:solidFill>
                            <a:srgbClr val="000000"/>
                          </a:solidFill>
                          <a:latin typeface="Calibri"/>
                        </a:rPr>
                        <a:t>5.9</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-1.1</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7.7</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0.7</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7</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51585">
                <a:tc>
                  <a:txBody>
                    <a:bodyPr/>
                    <a:lstStyle/>
                    <a:p>
                      <a:pPr algn="r" fontAlgn="b"/>
                      <a:r>
                        <a:rPr lang="en-US" sz="1400" b="0" i="0" u="none" strike="noStrike">
                          <a:solidFill>
                            <a:srgbClr val="000000"/>
                          </a:solidFill>
                          <a:latin typeface="Calibri"/>
                        </a:rPr>
                        <a:t>6</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7.8</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0.8</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7</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51585">
                <a:tc>
                  <a:txBody>
                    <a:bodyPr/>
                    <a:lstStyle/>
                    <a:p>
                      <a:pPr algn="r" fontAlgn="b"/>
                      <a:r>
                        <a:rPr lang="en-US" sz="1400" b="0" i="0" u="none" strike="noStrike">
                          <a:solidFill>
                            <a:srgbClr val="000000"/>
                          </a:solidFill>
                          <a:latin typeface="Calibri"/>
                        </a:rPr>
                        <a:t>6.1</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-0.9</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7.9</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0.9</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7.3</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0.3</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51585">
                <a:tc>
                  <a:txBody>
                    <a:bodyPr/>
                    <a:lstStyle/>
                    <a:p>
                      <a:pPr algn="r" fontAlgn="b"/>
                      <a:r>
                        <a:rPr lang="en-US" sz="1400" b="0" i="0" u="none" strike="noStrike">
                          <a:solidFill>
                            <a:srgbClr val="000000"/>
                          </a:solidFill>
                          <a:latin typeface="Calibri"/>
                        </a:rPr>
                        <a:t>6</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7.2</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0.2</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7.7</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0.7</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51585">
                <a:tc>
                  <a:txBody>
                    <a:bodyPr/>
                    <a:lstStyle/>
                    <a:p>
                      <a:pPr algn="r" fontAlgn="b"/>
                      <a:r>
                        <a:rPr lang="en-US" sz="1400" b="0" i="0" u="none" strike="noStrike">
                          <a:solidFill>
                            <a:srgbClr val="000000"/>
                          </a:solidFill>
                          <a:latin typeface="Calibri"/>
                        </a:rPr>
                        <a:t>5.5</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-1.5</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7.9</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0.9</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7.8</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0.8</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51585">
                <a:tc>
                  <a:txBody>
                    <a:bodyPr/>
                    <a:lstStyle/>
                    <a:p>
                      <a:pPr algn="l" fontAlgn="b"/>
                      <a:r>
                        <a:rPr lang="en-US" sz="1400" b="0" i="0" u="none" strike="noStrike">
                          <a:solidFill>
                            <a:srgbClr val="000000"/>
                          </a:solidFill>
                          <a:latin typeface="Calibri"/>
                        </a:rPr>
                        <a:t> </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 </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 </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-7</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7.8</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0.8</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51585">
                <a:tc>
                  <a:txBody>
                    <a:bodyPr/>
                    <a:lstStyle/>
                    <a:p>
                      <a:pPr algn="l" fontAlgn="b"/>
                      <a:r>
                        <a:rPr lang="en-US" sz="1400" b="0" i="0" u="none" strike="noStrike" dirty="0">
                          <a:solidFill>
                            <a:srgbClr val="000000"/>
                          </a:solidFill>
                          <a:latin typeface="Calibri"/>
                        </a:rPr>
                        <a:t> Sum</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-33.8</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7.2</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0.2</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7.1</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0.1</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51585">
                <a:tc>
                  <a:txBody>
                    <a:bodyPr/>
                    <a:lstStyle/>
                    <a:p>
                      <a:pPr algn="l" fontAlgn="b"/>
                      <a:r>
                        <a:rPr lang="en-US" sz="1400" b="0" i="0" u="none" strike="noStrike">
                          <a:solidFill>
                            <a:srgbClr val="000000"/>
                          </a:solidFill>
                          <a:latin typeface="Calibri"/>
                        </a:rPr>
                        <a:t> </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 </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7.3</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0.3</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 Sum</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13.9</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51585">
                <a:tc>
                  <a:txBody>
                    <a:bodyPr/>
                    <a:lstStyle/>
                    <a:p>
                      <a:pPr algn="l" fontAlgn="b"/>
                      <a:r>
                        <a:rPr lang="en-US" sz="1400" b="0" i="0" u="none" strike="noStrike">
                          <a:solidFill>
                            <a:srgbClr val="000000"/>
                          </a:solidFill>
                          <a:latin typeface="Calibri"/>
                        </a:rPr>
                        <a:t>Assume a 7</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 </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 Sum</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0.3</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 </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latin typeface="Calibri"/>
                      </a:endParaRP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51585">
                <a:tc>
                  <a:txBody>
                    <a:bodyPr/>
                    <a:lstStyle/>
                    <a:p>
                      <a:pPr algn="l" fontAlgn="b"/>
                      <a:r>
                        <a:rPr lang="en-US" sz="1400" b="0" i="0" u="none" strike="noStrike" dirty="0">
                          <a:solidFill>
                            <a:srgbClr val="000000"/>
                          </a:solidFill>
                          <a:latin typeface="Calibri"/>
                        </a:rPr>
                        <a:t>sum (x-a)</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latin typeface="Calibri"/>
                        </a:rPr>
                        <a:t>-19.6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 </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 </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 </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 </a:t>
                      </a:r>
                    </a:p>
                  </a:txBody>
                  <a:tcPr marL="7579" marR="7579" marT="7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sp>
        <p:nvSpPr>
          <p:cNvPr id="5" name="TextBox 4"/>
          <p:cNvSpPr txBox="1"/>
          <p:nvPr/>
        </p:nvSpPr>
        <p:spPr>
          <a:xfrm>
            <a:off x="381000" y="6553200"/>
            <a:ext cx="8763000" cy="369332"/>
          </a:xfrm>
          <a:prstGeom prst="rect">
            <a:avLst/>
          </a:prstGeom>
          <a:noFill/>
        </p:spPr>
        <p:txBody>
          <a:bodyPr wrap="square" rtlCol="0">
            <a:spAutoFit/>
          </a:bodyPr>
          <a:lstStyle/>
          <a:p>
            <a:r>
              <a:rPr lang="en-US" dirty="0"/>
              <a:t>Mean = a+(x-a)/n=(7+(-19.6/60))=6.67</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Requisites of ideal average</a:t>
            </a:r>
          </a:p>
        </p:txBody>
      </p:sp>
      <p:sp>
        <p:nvSpPr>
          <p:cNvPr id="3" name="Content Placeholder 2"/>
          <p:cNvSpPr>
            <a:spLocks noGrp="1"/>
          </p:cNvSpPr>
          <p:nvPr>
            <p:ph idx="1"/>
          </p:nvPr>
        </p:nvSpPr>
        <p:spPr/>
        <p:txBody>
          <a:bodyPr>
            <a:normAutofit fontScale="77500" lnSpcReduction="20000"/>
          </a:bodyPr>
          <a:lstStyle/>
          <a:p>
            <a:r>
              <a:rPr lang="en-US" dirty="0"/>
              <a:t>It should be rigidly defined based on observations, should be suitable for further mathematical treatment, it should be least affected due to sampling, but much affected by extreme values</a:t>
            </a:r>
          </a:p>
          <a:p>
            <a:r>
              <a:rPr lang="en-US" dirty="0"/>
              <a:t>Merit &amp; demerits: easy to calculate &amp; understand, every data set has single mean, less affected due to sampling, but much affected by extreme values, cannot be calculated from frequency distribution &amp; qualitative observation </a:t>
            </a:r>
          </a:p>
          <a:p>
            <a:r>
              <a:rPr lang="en-US" dirty="0"/>
              <a:t> Properties of mean:</a:t>
            </a:r>
          </a:p>
          <a:p>
            <a:r>
              <a:rPr lang="en-US" dirty="0"/>
              <a:t>Sum of X-mean is 0. Sum of square of deviation of a data set is minimum when taken from mean</a:t>
            </a:r>
          </a:p>
          <a:p>
            <a:r>
              <a:rPr lang="en-US" dirty="0"/>
              <a:t>If n1 and n2 be the number </a:t>
            </a:r>
          </a:p>
          <a:p>
            <a:pPr marL="0" indent="0">
              <a:buNone/>
            </a:pP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Median</a:t>
            </a:r>
          </a:p>
        </p:txBody>
      </p:sp>
      <p:sp>
        <p:nvSpPr>
          <p:cNvPr id="3" name="Content Placeholder 2"/>
          <p:cNvSpPr>
            <a:spLocks noGrp="1"/>
          </p:cNvSpPr>
          <p:nvPr>
            <p:ph idx="1"/>
          </p:nvPr>
        </p:nvSpPr>
        <p:spPr>
          <a:xfrm>
            <a:off x="533400" y="1219200"/>
            <a:ext cx="8229600" cy="1600199"/>
          </a:xfrm>
        </p:spPr>
        <p:txBody>
          <a:bodyPr>
            <a:normAutofit fontScale="70000" lnSpcReduction="20000"/>
          </a:bodyPr>
          <a:lstStyle/>
          <a:p>
            <a:r>
              <a:rPr lang="en-US" dirty="0"/>
              <a:t>The </a:t>
            </a:r>
            <a:r>
              <a:rPr lang="en-US" b="1" dirty="0"/>
              <a:t>median</a:t>
            </a:r>
            <a:r>
              <a:rPr lang="en-US" dirty="0"/>
              <a:t> is a simple measure of central tendency. To find the </a:t>
            </a:r>
            <a:r>
              <a:rPr lang="en-US" b="1" dirty="0"/>
              <a:t>median</a:t>
            </a:r>
            <a:r>
              <a:rPr lang="en-US" dirty="0"/>
              <a:t>, we arrange the observations in order from smallest to largest value. If there is an odd number of observations, the </a:t>
            </a:r>
            <a:r>
              <a:rPr lang="en-US" b="1" dirty="0"/>
              <a:t>median</a:t>
            </a:r>
            <a:r>
              <a:rPr lang="en-US" dirty="0"/>
              <a:t> is the middle value. If there is an even number of observations, the </a:t>
            </a:r>
            <a:r>
              <a:rPr lang="en-US" b="1" dirty="0"/>
              <a:t>median</a:t>
            </a:r>
            <a:r>
              <a:rPr lang="en-US" dirty="0"/>
              <a:t> is the average of the two middle values.</a:t>
            </a:r>
          </a:p>
          <a:p>
            <a:pPr>
              <a:buNone/>
            </a:pPr>
            <a:endParaRPr lang="en-US" dirty="0"/>
          </a:p>
        </p:txBody>
      </p:sp>
      <p:sp>
        <p:nvSpPr>
          <p:cNvPr id="4" name="Rectangle 3"/>
          <p:cNvSpPr/>
          <p:nvPr/>
        </p:nvSpPr>
        <p:spPr>
          <a:xfrm>
            <a:off x="304800" y="2956679"/>
            <a:ext cx="8534400" cy="3139321"/>
          </a:xfrm>
          <a:prstGeom prst="rect">
            <a:avLst/>
          </a:prstGeom>
        </p:spPr>
        <p:txBody>
          <a:bodyPr wrap="square">
            <a:spAutoFit/>
          </a:bodyPr>
          <a:lstStyle/>
          <a:p>
            <a:r>
              <a:rPr lang="en-US" dirty="0"/>
              <a:t>The</a:t>
            </a:r>
            <a:r>
              <a:rPr lang="en-US" b="1" dirty="0"/>
              <a:t> median formula</a:t>
            </a:r>
            <a:r>
              <a:rPr lang="en-US" dirty="0"/>
              <a:t> is {(n + 1) ÷ 2}</a:t>
            </a:r>
            <a:r>
              <a:rPr lang="en-US" dirty="0" err="1"/>
              <a:t>th</a:t>
            </a:r>
            <a:r>
              <a:rPr lang="en-US" dirty="0"/>
              <a:t>, where “n” is the number of items in the set and “</a:t>
            </a:r>
            <a:r>
              <a:rPr lang="en-US" dirty="0" err="1"/>
              <a:t>th</a:t>
            </a:r>
            <a:r>
              <a:rPr lang="en-US" dirty="0"/>
              <a:t>” just means the (n)</a:t>
            </a:r>
            <a:r>
              <a:rPr lang="en-US" dirty="0" err="1"/>
              <a:t>th</a:t>
            </a:r>
            <a:r>
              <a:rPr lang="en-US" dirty="0"/>
              <a:t> number.</a:t>
            </a:r>
            <a:br>
              <a:rPr lang="en-US" dirty="0"/>
            </a:br>
            <a:r>
              <a:rPr lang="en-US" dirty="0"/>
              <a:t>To find the median, you must first order the numbers from smallest to largest. Then find the middle number. For example, the middle for this set of numbers is 5, because 5 is right in the middle:</a:t>
            </a:r>
            <a:br>
              <a:rPr lang="en-US" dirty="0"/>
            </a:br>
            <a:r>
              <a:rPr lang="en-US" dirty="0"/>
              <a:t>1, 2, 3, 5, 6, 7, 9.</a:t>
            </a:r>
            <a:br>
              <a:rPr lang="en-US" dirty="0"/>
            </a:br>
            <a:r>
              <a:rPr lang="en-US" dirty="0"/>
              <a:t>You get the same result with the formula. There are 7 numbers in the set, so n=7:</a:t>
            </a:r>
            <a:br>
              <a:rPr lang="en-US" dirty="0"/>
            </a:br>
            <a:r>
              <a:rPr lang="en-US" dirty="0"/>
              <a:t>{(7 + 1) ÷ 2}</a:t>
            </a:r>
            <a:r>
              <a:rPr lang="en-US" dirty="0" err="1"/>
              <a:t>th</a:t>
            </a:r>
            <a:br>
              <a:rPr lang="en-US" dirty="0"/>
            </a:br>
            <a:r>
              <a:rPr lang="en-US" dirty="0"/>
              <a:t>= {(8) ÷ 2}</a:t>
            </a:r>
            <a:r>
              <a:rPr lang="en-US" dirty="0" err="1"/>
              <a:t>th</a:t>
            </a:r>
            <a:br>
              <a:rPr lang="en-US" dirty="0"/>
            </a:br>
            <a:r>
              <a:rPr lang="en-US" dirty="0"/>
              <a:t>= {4}</a:t>
            </a:r>
            <a:r>
              <a:rPr lang="en-US" dirty="0" err="1"/>
              <a:t>th</a:t>
            </a:r>
            <a:br>
              <a:rPr lang="en-US" dirty="0"/>
            </a:br>
            <a:r>
              <a:rPr lang="en-US" dirty="0"/>
              <a:t>The 4th number in 1, 2, 3, 5, 6, 7, 9 is 5.</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fontAlgn="base"/>
            <a:r>
              <a:rPr lang="en-US" b="1" dirty="0"/>
              <a:t>Sample question: </a:t>
            </a:r>
            <a:r>
              <a:rPr lang="en-US" dirty="0"/>
              <a:t>Find the median for the following data set:</a:t>
            </a:r>
            <a:br>
              <a:rPr lang="en-US" dirty="0"/>
            </a:br>
            <a:r>
              <a:rPr lang="en-US" dirty="0"/>
              <a:t>102, 56, 34, 99, 89, 101, 10.</a:t>
            </a:r>
            <a:br>
              <a:rPr lang="en-US" dirty="0"/>
            </a:br>
            <a:br>
              <a:rPr lang="en-US" dirty="0"/>
            </a:br>
            <a:r>
              <a:rPr lang="en-US" dirty="0"/>
              <a:t>Step 1: </a:t>
            </a:r>
            <a:r>
              <a:rPr lang="en-US" b="1" dirty="0"/>
              <a:t>Place the data in ascending order.</a:t>
            </a:r>
            <a:r>
              <a:rPr lang="en-US" dirty="0"/>
              <a:t> In other words, sort your data from the smallest number to the highest number. For this sample data set, the order is:</a:t>
            </a:r>
            <a:br>
              <a:rPr lang="en-US" dirty="0"/>
            </a:br>
            <a:r>
              <a:rPr lang="en-US" dirty="0"/>
              <a:t>10, 34, 56, 89, 99, 101, 102.</a:t>
            </a:r>
            <a:br>
              <a:rPr lang="en-US" dirty="0"/>
            </a:br>
            <a:br>
              <a:rPr lang="en-US" dirty="0"/>
            </a:br>
            <a:r>
              <a:rPr lang="en-US" dirty="0"/>
              <a:t>Step 2: </a:t>
            </a:r>
            <a:r>
              <a:rPr lang="en-US" b="1" dirty="0"/>
              <a:t>Find the number in the middle </a:t>
            </a:r>
            <a:r>
              <a:rPr lang="en-US" dirty="0"/>
              <a:t>(where there are an equal number of data points above </a:t>
            </a:r>
            <a:r>
              <a:rPr lang="en-US" i="1" dirty="0"/>
              <a:t>and </a:t>
            </a:r>
            <a:r>
              <a:rPr lang="en-US" dirty="0"/>
              <a:t>below the number):</a:t>
            </a:r>
            <a:br>
              <a:rPr lang="en-US" dirty="0"/>
            </a:br>
            <a:r>
              <a:rPr lang="en-US" dirty="0"/>
              <a:t>10, 34, 56, </a:t>
            </a:r>
            <a:r>
              <a:rPr lang="en-US" b="1" dirty="0"/>
              <a:t>89</a:t>
            </a:r>
            <a:r>
              <a:rPr lang="en-US" dirty="0"/>
              <a:t>, 99, 101, 102.</a:t>
            </a:r>
            <a:br>
              <a:rPr lang="en-US" dirty="0"/>
            </a:br>
            <a:r>
              <a:rPr lang="en-US" dirty="0"/>
              <a:t>The median is 89.</a:t>
            </a:r>
            <a:br>
              <a:rPr lang="en-US" dirty="0"/>
            </a:br>
            <a:br>
              <a:rPr lang="en-US" dirty="0"/>
            </a:br>
            <a:r>
              <a:rPr lang="en-US" b="1" dirty="0"/>
              <a:t>Tip</a:t>
            </a:r>
            <a:r>
              <a:rPr lang="en-US" dirty="0"/>
              <a:t>: If you have a large data set, divide the number in the set by two. That tells you how many numbers should be above and how many numbers should be below. For example, 101/2 = 55.5. Ignore the decimal: 55 numbers should be above and 55 below.</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382000" cy="4953000"/>
          </a:xfrm>
        </p:spPr>
        <p:txBody>
          <a:bodyPr>
            <a:normAutofit fontScale="55000" lnSpcReduction="20000"/>
          </a:bodyPr>
          <a:lstStyle/>
          <a:p>
            <a:pPr fontAlgn="base">
              <a:buNone/>
            </a:pPr>
            <a:r>
              <a:rPr lang="en-US" b="1" dirty="0"/>
              <a:t>Find the median for an even set of numbers</a:t>
            </a:r>
          </a:p>
          <a:p>
            <a:pPr fontAlgn="base"/>
            <a:r>
              <a:rPr lang="en-US" b="1" dirty="0"/>
              <a:t>Sample question: </a:t>
            </a:r>
            <a:r>
              <a:rPr lang="en-US" dirty="0"/>
              <a:t>Find the median for the following data set:</a:t>
            </a:r>
            <a:br>
              <a:rPr lang="en-US" dirty="0"/>
            </a:br>
            <a:r>
              <a:rPr lang="en-US" dirty="0"/>
              <a:t>102, 56, 34, 99, 89, 101, 10, 54.</a:t>
            </a:r>
            <a:br>
              <a:rPr lang="en-US" dirty="0"/>
            </a:br>
            <a:br>
              <a:rPr lang="en-US" dirty="0"/>
            </a:br>
            <a:r>
              <a:rPr lang="en-US" dirty="0"/>
              <a:t>Step 1: </a:t>
            </a:r>
            <a:r>
              <a:rPr lang="en-US" b="1" dirty="0"/>
              <a:t>Place the data in ascending order</a:t>
            </a:r>
            <a:r>
              <a:rPr lang="en-US" dirty="0"/>
              <a:t> (smallest to highest).</a:t>
            </a:r>
            <a:br>
              <a:rPr lang="en-US" dirty="0"/>
            </a:br>
            <a:r>
              <a:rPr lang="en-US" dirty="0"/>
              <a:t>10, 34, 54, 56, 89, 99, 101, 102.</a:t>
            </a:r>
            <a:br>
              <a:rPr lang="en-US" dirty="0"/>
            </a:br>
            <a:br>
              <a:rPr lang="en-US" dirty="0"/>
            </a:br>
            <a:r>
              <a:rPr lang="en-US" dirty="0"/>
              <a:t>Step 2: </a:t>
            </a:r>
            <a:r>
              <a:rPr lang="en-US" b="1" dirty="0"/>
              <a:t>Find the TWO numbers in the middle</a:t>
            </a:r>
            <a:r>
              <a:rPr lang="en-US" dirty="0"/>
              <a:t> (where there are an equal number of data points above </a:t>
            </a:r>
            <a:r>
              <a:rPr lang="en-US" i="1" dirty="0"/>
              <a:t>and </a:t>
            </a:r>
            <a:r>
              <a:rPr lang="en-US" dirty="0"/>
              <a:t>below the two middle numbers).</a:t>
            </a:r>
            <a:br>
              <a:rPr lang="en-US" dirty="0"/>
            </a:br>
            <a:r>
              <a:rPr lang="en-US" dirty="0"/>
              <a:t>10, 34, 54, </a:t>
            </a:r>
            <a:r>
              <a:rPr lang="en-US" b="1" dirty="0"/>
              <a:t>56, 89</a:t>
            </a:r>
            <a:r>
              <a:rPr lang="en-US" dirty="0"/>
              <a:t>, 99, 101, 102</a:t>
            </a:r>
            <a:br>
              <a:rPr lang="en-US" dirty="0"/>
            </a:br>
            <a:br>
              <a:rPr lang="en-US" dirty="0"/>
            </a:br>
            <a:r>
              <a:rPr lang="en-US" dirty="0"/>
              <a:t>Step 3: </a:t>
            </a:r>
            <a:r>
              <a:rPr lang="en-US" b="1" dirty="0"/>
              <a:t>Add the two middle numbers and then divide by two,</a:t>
            </a:r>
            <a:r>
              <a:rPr lang="en-US" dirty="0"/>
              <a:t> to get the average:</a:t>
            </a:r>
            <a:br>
              <a:rPr lang="en-US" dirty="0"/>
            </a:br>
            <a:r>
              <a:rPr lang="en-US" dirty="0"/>
              <a:t>56 + 89 = 145</a:t>
            </a:r>
            <a:br>
              <a:rPr lang="en-US" dirty="0"/>
            </a:br>
            <a:r>
              <a:rPr lang="en-US" dirty="0"/>
              <a:t>145 / 2 = 72.5.</a:t>
            </a:r>
            <a:br>
              <a:rPr lang="en-US" dirty="0"/>
            </a:br>
            <a:r>
              <a:rPr lang="en-US" dirty="0"/>
              <a:t>The median is 72.5.</a:t>
            </a:r>
            <a:br>
              <a:rPr lang="en-US" dirty="0"/>
            </a:br>
            <a:r>
              <a:rPr lang="en-US" b="1" dirty="0"/>
              <a:t>Tip:</a:t>
            </a:r>
            <a:r>
              <a:rPr lang="en-US" dirty="0"/>
              <a:t> For large data sets, divide the number of items by 2, then subtract 1 to find the number that should be above and the number that should be below. For example, 100/2 = 50. 50 – 1 = 49. The middle two numbers will have 49 items above and 49 below.</a:t>
            </a:r>
            <a:br>
              <a:rPr lang="en-US" dirty="0"/>
            </a:br>
            <a:r>
              <a:rPr lang="en-US" i="1" dirty="0"/>
              <a:t>That’s it!</a:t>
            </a:r>
            <a:endParaRPr lang="en-US" dirty="0"/>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1371600"/>
            <a:ext cx="8229600" cy="2362199"/>
          </a:xfrm>
        </p:spPr>
        <p:txBody>
          <a:bodyPr>
            <a:normAutofit fontScale="77500" lnSpcReduction="20000"/>
          </a:bodyPr>
          <a:lstStyle/>
          <a:p>
            <a:r>
              <a:rPr lang="en-US" dirty="0"/>
              <a:t>Median– Grouped Data </a:t>
            </a:r>
          </a:p>
          <a:p>
            <a:r>
              <a:rPr lang="en-US" dirty="0"/>
              <a:t>Step 1: Construct the cumulative frequency distribution. </a:t>
            </a:r>
          </a:p>
          <a:p>
            <a:r>
              <a:rPr lang="en-US" dirty="0"/>
              <a:t>Step 2: Decide the class that contain the median. Class Median is the first class with the value of cumulative frequency equal at least n/2. Step </a:t>
            </a:r>
          </a:p>
          <a:p>
            <a:r>
              <a:rPr lang="en-US" dirty="0"/>
              <a:t>3: Find the median by using the following formula: </a:t>
            </a:r>
          </a:p>
        </p:txBody>
      </p:sp>
      <p:pic>
        <p:nvPicPr>
          <p:cNvPr id="1026" name="Picture 2"/>
          <p:cNvPicPr>
            <a:picLocks noChangeAspect="1" noChangeArrowheads="1"/>
          </p:cNvPicPr>
          <p:nvPr/>
        </p:nvPicPr>
        <p:blipFill>
          <a:blip r:embed="rId2"/>
          <a:srcRect/>
          <a:stretch>
            <a:fillRect/>
          </a:stretch>
        </p:blipFill>
        <p:spPr bwMode="auto">
          <a:xfrm>
            <a:off x="1368436" y="3810000"/>
            <a:ext cx="5775314" cy="28289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number gives us the identity of the category assigned.</a:t>
            </a:r>
          </a:p>
          <a:p>
            <a:r>
              <a:rPr lang="en-US" dirty="0"/>
              <a:t>The only mathematical operation we can perform with nominal data is to count. </a:t>
            </a:r>
          </a:p>
          <a:p>
            <a:r>
              <a:rPr lang="en-US" dirty="0"/>
              <a:t>Another example from research activities is a YES/NO scale, which is nominal. It has no order and there is no distance between YES and NO.</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a:xfrm>
            <a:off x="152400" y="4038600"/>
            <a:ext cx="3505200" cy="2438400"/>
          </a:xfrm>
        </p:spPr>
        <p:txBody>
          <a:bodyPr>
            <a:normAutofit fontScale="70000" lnSpcReduction="20000"/>
          </a:bodyPr>
          <a:lstStyle/>
          <a:p>
            <a:pPr>
              <a:buNone/>
            </a:pPr>
            <a:r>
              <a:rPr lang="en-US" dirty="0"/>
              <a:t>Solution</a:t>
            </a:r>
          </a:p>
          <a:p>
            <a:r>
              <a:rPr lang="en-US" dirty="0"/>
              <a:t>1st Step: Construct the cumulative frequency distribution </a:t>
            </a:r>
          </a:p>
          <a:p>
            <a:pPr>
              <a:buNone/>
            </a:pPr>
            <a:endParaRPr lang="en-US" dirty="0"/>
          </a:p>
          <a:p>
            <a:r>
              <a:rPr lang="en-US" dirty="0" err="1"/>
              <a:t>IInd</a:t>
            </a:r>
            <a:r>
              <a:rPr lang="en-US" dirty="0"/>
              <a:t> step: Find the median class </a:t>
            </a:r>
          </a:p>
        </p:txBody>
      </p:sp>
      <p:graphicFrame>
        <p:nvGraphicFramePr>
          <p:cNvPr id="4" name="Table 3"/>
          <p:cNvGraphicFramePr>
            <a:graphicFrameLocks noGrp="1"/>
          </p:cNvGraphicFramePr>
          <p:nvPr/>
        </p:nvGraphicFramePr>
        <p:xfrm>
          <a:off x="1066800" y="2061210"/>
          <a:ext cx="3962400" cy="1520190"/>
        </p:xfrm>
        <a:graphic>
          <a:graphicData uri="http://schemas.openxmlformats.org/drawingml/2006/table">
            <a:tbl>
              <a:tblPr/>
              <a:tblGrid>
                <a:gridCol w="2750966">
                  <a:extLst>
                    <a:ext uri="{9D8B030D-6E8A-4147-A177-3AD203B41FA5}">
                      <a16:colId xmlns:a16="http://schemas.microsoft.com/office/drawing/2014/main" val="20000"/>
                    </a:ext>
                  </a:extLst>
                </a:gridCol>
                <a:gridCol w="1211434">
                  <a:extLst>
                    <a:ext uri="{9D8B030D-6E8A-4147-A177-3AD203B41FA5}">
                      <a16:colId xmlns:a16="http://schemas.microsoft.com/office/drawing/2014/main" val="20001"/>
                    </a:ext>
                  </a:extLst>
                </a:gridCol>
              </a:tblGrid>
              <a:tr h="190500">
                <a:tc>
                  <a:txBody>
                    <a:bodyPr/>
                    <a:lstStyle/>
                    <a:p>
                      <a:pPr algn="l" fontAlgn="b"/>
                      <a:r>
                        <a:rPr lang="en-US" sz="1600" b="0" i="0" u="none" strike="noStrike" dirty="0">
                          <a:solidFill>
                            <a:srgbClr val="000000"/>
                          </a:solidFill>
                          <a:latin typeface="Calibri"/>
                        </a:rPr>
                        <a:t>Time to travel to 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n-US" sz="1600" b="0" i="0" u="none" strike="noStrike">
                          <a:solidFill>
                            <a:srgbClr val="000000"/>
                          </a:solidFill>
                          <a:latin typeface="Calibri"/>
                        </a:rPr>
                        <a:t>1 – 10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600" b="0" i="0" u="none" strike="noStrike">
                          <a:solidFill>
                            <a:srgbClr val="000000"/>
                          </a:solidFill>
                          <a:latin typeface="Calibri"/>
                        </a:rPr>
                        <a:t>11 – 20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600" b="0" i="0" u="none" strike="noStrike">
                          <a:solidFill>
                            <a:srgbClr val="000000"/>
                          </a:solidFill>
                          <a:latin typeface="Calibri"/>
                        </a:rPr>
                        <a:t>21 – 30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600" b="0" i="0" u="none" strike="noStrike">
                          <a:solidFill>
                            <a:srgbClr val="000000"/>
                          </a:solidFill>
                          <a:latin typeface="Calibri"/>
                        </a:rPr>
                        <a:t>31 – 40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600" b="0" i="0" u="none" strike="noStrike">
                          <a:solidFill>
                            <a:srgbClr val="000000"/>
                          </a:solidFill>
                          <a:latin typeface="Calibri"/>
                        </a:rPr>
                        <a:t>41 – 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4800600" y="3962400"/>
          <a:ext cx="3390900" cy="1297305"/>
        </p:xfrm>
        <a:graphic>
          <a:graphicData uri="http://schemas.openxmlformats.org/drawingml/2006/table">
            <a:tbl>
              <a:tblPr/>
              <a:tblGrid>
                <a:gridCol w="1384300">
                  <a:extLst>
                    <a:ext uri="{9D8B030D-6E8A-4147-A177-3AD203B41FA5}">
                      <a16:colId xmlns:a16="http://schemas.microsoft.com/office/drawing/2014/main" val="20000"/>
                    </a:ext>
                  </a:extLst>
                </a:gridCol>
                <a:gridCol w="74930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tblGrid>
              <a:tr h="190500">
                <a:tc>
                  <a:txBody>
                    <a:bodyPr/>
                    <a:lstStyle/>
                    <a:p>
                      <a:pPr algn="l" fontAlgn="b"/>
                      <a:r>
                        <a:rPr lang="en-US" sz="1100" b="0" i="0" u="none" strike="noStrike" dirty="0">
                          <a:solidFill>
                            <a:srgbClr val="000000"/>
                          </a:solidFill>
                          <a:latin typeface="Calibri"/>
                        </a:rPr>
                        <a:t>Time to travel to 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Cumulative 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n-US" sz="1100" b="0" i="0" u="none" strike="noStrike">
                          <a:solidFill>
                            <a:srgbClr val="000000"/>
                          </a:solidFill>
                          <a:latin typeface="Calibri"/>
                        </a:rPr>
                        <a:t>1 – 10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100" b="0" i="0" u="none" strike="noStrike">
                          <a:solidFill>
                            <a:srgbClr val="000000"/>
                          </a:solidFill>
                          <a:latin typeface="Calibri"/>
                        </a:rPr>
                        <a:t>11 – 20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100" b="0" i="0" u="none" strike="noStrike">
                          <a:solidFill>
                            <a:srgbClr val="000000"/>
                          </a:solidFill>
                          <a:latin typeface="Calibri"/>
                        </a:rPr>
                        <a:t>21 – 30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100" b="0" i="0" u="none" strike="noStrike">
                          <a:solidFill>
                            <a:srgbClr val="000000"/>
                          </a:solidFill>
                          <a:latin typeface="Calibri"/>
                        </a:rPr>
                        <a:t>31 – 40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100" b="0" i="0" u="none" strike="noStrike">
                          <a:solidFill>
                            <a:srgbClr val="000000"/>
                          </a:solidFill>
                          <a:latin typeface="Calibri"/>
                        </a:rPr>
                        <a:t>41 – 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pic>
        <p:nvPicPr>
          <p:cNvPr id="2049" name="Picture 1"/>
          <p:cNvPicPr>
            <a:picLocks noChangeAspect="1" noChangeArrowheads="1"/>
          </p:cNvPicPr>
          <p:nvPr/>
        </p:nvPicPr>
        <p:blipFill>
          <a:blip r:embed="rId2"/>
          <a:srcRect l="7097" t="16800" r="2581"/>
          <a:stretch>
            <a:fillRect/>
          </a:stretch>
        </p:blipFill>
        <p:spPr bwMode="auto">
          <a:xfrm>
            <a:off x="3505200" y="5638800"/>
            <a:ext cx="5334000" cy="990600"/>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229600" cy="685800"/>
          </a:xfrm>
        </p:spPr>
        <p:txBody>
          <a:bodyPr/>
          <a:lstStyle/>
          <a:p>
            <a:pPr>
              <a:buNone/>
            </a:pPr>
            <a:r>
              <a:rPr lang="en-US" dirty="0"/>
              <a:t>Therefore,</a:t>
            </a:r>
          </a:p>
        </p:txBody>
      </p:sp>
      <p:pic>
        <p:nvPicPr>
          <p:cNvPr id="53251" name="Picture 3"/>
          <p:cNvPicPr>
            <a:picLocks noChangeAspect="1" noChangeArrowheads="1"/>
          </p:cNvPicPr>
          <p:nvPr/>
        </p:nvPicPr>
        <p:blipFill>
          <a:blip r:embed="rId2"/>
          <a:srcRect/>
          <a:stretch>
            <a:fillRect/>
          </a:stretch>
        </p:blipFill>
        <p:spPr bwMode="auto">
          <a:xfrm>
            <a:off x="4343400" y="1219201"/>
            <a:ext cx="3505200" cy="1676400"/>
          </a:xfrm>
          <a:prstGeom prst="rect">
            <a:avLst/>
          </a:prstGeom>
          <a:noFill/>
          <a:ln w="9525">
            <a:noFill/>
            <a:miter lim="800000"/>
            <a:headEnd/>
            <a:tailEnd/>
          </a:ln>
          <a:effectLst/>
        </p:spPr>
      </p:pic>
      <p:sp>
        <p:nvSpPr>
          <p:cNvPr id="6" name="Rectangle 5"/>
          <p:cNvSpPr/>
          <p:nvPr/>
        </p:nvSpPr>
        <p:spPr>
          <a:xfrm>
            <a:off x="0" y="2967335"/>
            <a:ext cx="8915400" cy="646331"/>
          </a:xfrm>
          <a:prstGeom prst="rect">
            <a:avLst/>
          </a:prstGeom>
        </p:spPr>
        <p:txBody>
          <a:bodyPr wrap="square">
            <a:spAutoFit/>
          </a:bodyPr>
          <a:lstStyle/>
          <a:p>
            <a:r>
              <a:rPr lang="en-US" dirty="0"/>
              <a:t>Thus, 25 persons take less than 24 minutes to travel to work and another 25 persons take more than 24 minutes to travel to work.</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Merits &amp; demerits of median</a:t>
            </a:r>
          </a:p>
        </p:txBody>
      </p:sp>
      <p:sp>
        <p:nvSpPr>
          <p:cNvPr id="3" name="Content Placeholder 2"/>
          <p:cNvSpPr>
            <a:spLocks noGrp="1"/>
          </p:cNvSpPr>
          <p:nvPr>
            <p:ph idx="1"/>
          </p:nvPr>
        </p:nvSpPr>
        <p:spPr/>
        <p:txBody>
          <a:bodyPr>
            <a:normAutofit fontScale="77500" lnSpcReduction="20000"/>
          </a:bodyPr>
          <a:lstStyle/>
          <a:p>
            <a:r>
              <a:rPr lang="en-US" dirty="0"/>
              <a:t>Like arithmetic mean it is simple to calculate &amp; understand</a:t>
            </a:r>
          </a:p>
          <a:p>
            <a:r>
              <a:rPr lang="en-US" dirty="0"/>
              <a:t>Since it is </a:t>
            </a:r>
            <a:r>
              <a:rPr lang="en-US" dirty="0" err="1"/>
              <a:t>positonal</a:t>
            </a:r>
            <a:r>
              <a:rPr lang="en-US" dirty="0"/>
              <a:t> average, it is not affected by extreme values, for open ended class it is the most appropriate  average</a:t>
            </a:r>
          </a:p>
          <a:p>
            <a:r>
              <a:rPr lang="en-US" dirty="0"/>
              <a:t>Its value can also be gradually determined by plotting upper class boundaries &amp; cumulative frequencies, it can be calculated ordered qualitative characteristics, it is more representative than </a:t>
            </a:r>
            <a:r>
              <a:rPr lang="en-US" dirty="0" err="1"/>
              <a:t>arithmatic</a:t>
            </a:r>
            <a:r>
              <a:rPr lang="en-US" dirty="0"/>
              <a:t> mean &amp; mode when a distribution is highly skewed</a:t>
            </a:r>
          </a:p>
          <a:p>
            <a:r>
              <a:rPr lang="en-US" dirty="0"/>
              <a:t>It is not always rigidly defined. For example if the number of observation is even there are 2 middle values</a:t>
            </a:r>
          </a:p>
          <a:p>
            <a:r>
              <a:rPr lang="en-US" dirty="0"/>
              <a:t> certain statistical procedure that use median are more complex</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a:t>
            </a:r>
          </a:p>
        </p:txBody>
      </p:sp>
      <p:sp>
        <p:nvSpPr>
          <p:cNvPr id="3" name="Content Placeholder 2"/>
          <p:cNvSpPr>
            <a:spLocks noGrp="1"/>
          </p:cNvSpPr>
          <p:nvPr>
            <p:ph idx="1"/>
          </p:nvPr>
        </p:nvSpPr>
        <p:spPr/>
        <p:txBody>
          <a:bodyPr>
            <a:normAutofit fontScale="85000" lnSpcReduction="10000"/>
          </a:bodyPr>
          <a:lstStyle/>
          <a:p>
            <a:r>
              <a:rPr lang="en-US" dirty="0"/>
              <a:t>The "mode" is the value that occurs most often. If no number in the list is repeated, then there is no mode for the list.</a:t>
            </a:r>
          </a:p>
          <a:p>
            <a:r>
              <a:rPr lang="en-US" dirty="0"/>
              <a:t>Example: 3, 7, 5, 13, 20, 23, 39, 23, 40, 23, 14, 12, 56, 23, 29</a:t>
            </a:r>
          </a:p>
          <a:p>
            <a:r>
              <a:rPr lang="en-US" b="1" dirty="0"/>
              <a:t>In order</a:t>
            </a:r>
            <a:r>
              <a:rPr lang="en-US" dirty="0"/>
              <a:t> these numbers are:</a:t>
            </a:r>
          </a:p>
          <a:p>
            <a:r>
              <a:rPr lang="en-US" dirty="0"/>
              <a:t>3, 5, 7, 12, 13, 14, 20, </a:t>
            </a:r>
            <a:r>
              <a:rPr lang="en-US" b="1" dirty="0"/>
              <a:t>23, 23, 23, 23</a:t>
            </a:r>
            <a:r>
              <a:rPr lang="en-US" dirty="0"/>
              <a:t>, 29, 39, 40, 56</a:t>
            </a:r>
          </a:p>
          <a:p>
            <a:r>
              <a:rPr lang="en-US" dirty="0"/>
              <a:t>This makes it easy to see which numbers appear </a:t>
            </a:r>
            <a:r>
              <a:rPr lang="en-US" b="1" dirty="0"/>
              <a:t>most often</a:t>
            </a:r>
            <a:r>
              <a:rPr lang="en-US" dirty="0"/>
              <a:t>.</a:t>
            </a:r>
          </a:p>
          <a:p>
            <a:r>
              <a:rPr lang="en-US" dirty="0"/>
              <a:t>In this case the mode is </a:t>
            </a:r>
            <a:r>
              <a:rPr lang="en-US" b="1" dirty="0"/>
              <a:t>23</a:t>
            </a:r>
            <a:r>
              <a:rPr lang="en-US" dirty="0"/>
              <a:t>.</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Example: Another Example: {19, 8, 29, 35, 19, 28, 15}</a:t>
            </a:r>
          </a:p>
          <a:p>
            <a:r>
              <a:rPr lang="en-US" dirty="0"/>
              <a:t>Arrange them in order: </a:t>
            </a:r>
            <a:r>
              <a:rPr lang="en-US" b="1" dirty="0"/>
              <a:t>{8, 15, 19, 19, 28, 29, 35}</a:t>
            </a:r>
            <a:endParaRPr lang="en-US" dirty="0"/>
          </a:p>
          <a:p>
            <a:r>
              <a:rPr lang="en-US" dirty="0"/>
              <a:t>19 appears twice, all the rest appear only once, so </a:t>
            </a:r>
            <a:r>
              <a:rPr lang="en-US" b="1" dirty="0"/>
              <a:t>19 is the mode</a:t>
            </a:r>
            <a:r>
              <a:rPr lang="en-US" dirty="0"/>
              <a:t>.</a:t>
            </a:r>
          </a:p>
          <a:p>
            <a:r>
              <a:rPr lang="en-US" dirty="0"/>
              <a:t>We can have more than one mode.</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b="1" dirty="0"/>
              <a:t>Grouping</a:t>
            </a:r>
          </a:p>
          <a:p>
            <a:r>
              <a:rPr lang="en-US" dirty="0"/>
              <a:t>Example: {4, 7, 11, 16, 20, 22, 25, 26, 33}</a:t>
            </a:r>
          </a:p>
          <a:p>
            <a:r>
              <a:rPr lang="en-US" dirty="0"/>
              <a:t>Each value occurs once, so let us try to group them.</a:t>
            </a:r>
          </a:p>
          <a:p>
            <a:r>
              <a:rPr lang="en-US" dirty="0"/>
              <a:t>We can try groups of 10:</a:t>
            </a:r>
          </a:p>
          <a:p>
            <a:r>
              <a:rPr lang="en-US" dirty="0"/>
              <a:t>0-9: </a:t>
            </a:r>
            <a:r>
              <a:rPr lang="en-US" b="1" dirty="0"/>
              <a:t>2 values</a:t>
            </a:r>
            <a:r>
              <a:rPr lang="en-US" dirty="0"/>
              <a:t> (4 and 7)</a:t>
            </a:r>
          </a:p>
          <a:p>
            <a:r>
              <a:rPr lang="en-US" dirty="0"/>
              <a:t>10-19: </a:t>
            </a:r>
            <a:r>
              <a:rPr lang="en-US" b="1" dirty="0"/>
              <a:t>2 values</a:t>
            </a:r>
            <a:r>
              <a:rPr lang="en-US" dirty="0"/>
              <a:t> (11 and 16)</a:t>
            </a:r>
          </a:p>
          <a:p>
            <a:r>
              <a:rPr lang="en-US" dirty="0"/>
              <a:t>20-29: </a:t>
            </a:r>
            <a:r>
              <a:rPr lang="en-US" b="1" dirty="0"/>
              <a:t>4 values</a:t>
            </a:r>
            <a:r>
              <a:rPr lang="en-US" dirty="0"/>
              <a:t> (20, 22, 25 and 26)</a:t>
            </a:r>
          </a:p>
          <a:p>
            <a:r>
              <a:rPr lang="en-US" dirty="0"/>
              <a:t>30-39: </a:t>
            </a:r>
            <a:r>
              <a:rPr lang="en-US" b="1" dirty="0"/>
              <a:t>1 value</a:t>
            </a:r>
            <a:r>
              <a:rPr lang="en-US" dirty="0"/>
              <a:t> (33)</a:t>
            </a:r>
          </a:p>
          <a:p>
            <a:r>
              <a:rPr lang="en-US" dirty="0"/>
              <a:t>In groups of 10, the "20s" appear most often, so we could choose </a:t>
            </a:r>
            <a:r>
              <a:rPr lang="en-US" b="1" dirty="0"/>
              <a:t>25</a:t>
            </a:r>
            <a:r>
              <a:rPr lang="en-US" dirty="0"/>
              <a:t> (the middle of the 20s group) as the mode.</a:t>
            </a:r>
          </a:p>
          <a:p>
            <a:r>
              <a:rPr lang="en-US" dirty="0"/>
              <a:t>You could use different groupings and get a different answer.</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229600" cy="609600"/>
          </a:xfrm>
        </p:spPr>
        <p:txBody>
          <a:bodyPr/>
          <a:lstStyle/>
          <a:p>
            <a:r>
              <a:rPr lang="en-US" dirty="0"/>
              <a:t>Mode – Grouped Data</a:t>
            </a:r>
          </a:p>
        </p:txBody>
      </p:sp>
      <p:pic>
        <p:nvPicPr>
          <p:cNvPr id="65538" name="Picture 2"/>
          <p:cNvPicPr>
            <a:picLocks noChangeAspect="1" noChangeArrowheads="1"/>
          </p:cNvPicPr>
          <p:nvPr/>
        </p:nvPicPr>
        <p:blipFill>
          <a:blip r:embed="rId2"/>
          <a:srcRect/>
          <a:stretch>
            <a:fillRect/>
          </a:stretch>
        </p:blipFill>
        <p:spPr bwMode="auto">
          <a:xfrm>
            <a:off x="304800" y="2133600"/>
            <a:ext cx="2981325" cy="790575"/>
          </a:xfrm>
          <a:prstGeom prst="rect">
            <a:avLst/>
          </a:prstGeom>
          <a:noFill/>
          <a:ln w="9525">
            <a:noFill/>
            <a:miter lim="800000"/>
            <a:headEnd/>
            <a:tailEnd/>
          </a:ln>
          <a:effectLst/>
        </p:spPr>
      </p:pic>
      <p:pic>
        <p:nvPicPr>
          <p:cNvPr id="65539" name="Picture 3"/>
          <p:cNvPicPr>
            <a:picLocks noChangeAspect="1" noChangeArrowheads="1"/>
          </p:cNvPicPr>
          <p:nvPr/>
        </p:nvPicPr>
        <p:blipFill>
          <a:blip r:embed="rId3"/>
          <a:srcRect/>
          <a:stretch>
            <a:fillRect/>
          </a:stretch>
        </p:blipFill>
        <p:spPr bwMode="auto">
          <a:xfrm>
            <a:off x="762000" y="3124200"/>
            <a:ext cx="7753350" cy="2809875"/>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graphicFrame>
        <p:nvGraphicFramePr>
          <p:cNvPr id="4" name="Table 3"/>
          <p:cNvGraphicFramePr>
            <a:graphicFrameLocks noGrp="1"/>
          </p:cNvGraphicFramePr>
          <p:nvPr/>
        </p:nvGraphicFramePr>
        <p:xfrm>
          <a:off x="2057400" y="1143000"/>
          <a:ext cx="4419600" cy="1520190"/>
        </p:xfrm>
        <a:graphic>
          <a:graphicData uri="http://schemas.openxmlformats.org/drawingml/2006/table">
            <a:tbl>
              <a:tblPr/>
              <a:tblGrid>
                <a:gridCol w="3068384">
                  <a:extLst>
                    <a:ext uri="{9D8B030D-6E8A-4147-A177-3AD203B41FA5}">
                      <a16:colId xmlns:a16="http://schemas.microsoft.com/office/drawing/2014/main" val="20000"/>
                    </a:ext>
                  </a:extLst>
                </a:gridCol>
                <a:gridCol w="1351216">
                  <a:extLst>
                    <a:ext uri="{9D8B030D-6E8A-4147-A177-3AD203B41FA5}">
                      <a16:colId xmlns:a16="http://schemas.microsoft.com/office/drawing/2014/main" val="20001"/>
                    </a:ext>
                  </a:extLst>
                </a:gridCol>
              </a:tblGrid>
              <a:tr h="190500">
                <a:tc>
                  <a:txBody>
                    <a:bodyPr/>
                    <a:lstStyle/>
                    <a:p>
                      <a:pPr algn="l" fontAlgn="b"/>
                      <a:r>
                        <a:rPr lang="en-US" sz="1600" b="0" i="0" u="none" strike="noStrike">
                          <a:solidFill>
                            <a:srgbClr val="000000"/>
                          </a:solidFill>
                          <a:latin typeface="Calibri"/>
                        </a:rPr>
                        <a:t>Time to travel to 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n-US" sz="1600" b="0" i="0" u="none" strike="noStrike">
                          <a:solidFill>
                            <a:srgbClr val="000000"/>
                          </a:solidFill>
                          <a:latin typeface="Calibri"/>
                        </a:rPr>
                        <a:t>1 – 10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600" b="0" i="0" u="none" strike="noStrike">
                          <a:solidFill>
                            <a:srgbClr val="000000"/>
                          </a:solidFill>
                          <a:latin typeface="Calibri"/>
                        </a:rPr>
                        <a:t>11 – 20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600" b="0" i="0" u="none" strike="noStrike">
                          <a:solidFill>
                            <a:srgbClr val="000000"/>
                          </a:solidFill>
                          <a:latin typeface="Calibri"/>
                        </a:rPr>
                        <a:t>21 – 30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600" b="0" i="0" u="none" strike="noStrike">
                          <a:solidFill>
                            <a:srgbClr val="000000"/>
                          </a:solidFill>
                          <a:latin typeface="Calibri"/>
                        </a:rPr>
                        <a:t>31 – 40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600" b="0" i="0" u="none" strike="noStrike">
                          <a:solidFill>
                            <a:srgbClr val="000000"/>
                          </a:solidFill>
                          <a:latin typeface="Calibri"/>
                        </a:rPr>
                        <a:t>41 – 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Rectangle 4"/>
          <p:cNvSpPr/>
          <p:nvPr/>
        </p:nvSpPr>
        <p:spPr>
          <a:xfrm>
            <a:off x="1219200" y="3124200"/>
            <a:ext cx="1996444" cy="646331"/>
          </a:xfrm>
          <a:prstGeom prst="rect">
            <a:avLst/>
          </a:prstGeom>
        </p:spPr>
        <p:txBody>
          <a:bodyPr wrap="none">
            <a:spAutoFit/>
          </a:bodyPr>
          <a:lstStyle/>
          <a:p>
            <a:r>
              <a:rPr lang="en-US" dirty="0"/>
              <a:t>Solution: </a:t>
            </a:r>
          </a:p>
          <a:p>
            <a:r>
              <a:rPr lang="en-US" dirty="0"/>
              <a:t>Based on the table,</a:t>
            </a:r>
          </a:p>
        </p:txBody>
      </p:sp>
      <p:pic>
        <p:nvPicPr>
          <p:cNvPr id="66561" name="Picture 1"/>
          <p:cNvPicPr>
            <a:picLocks noChangeAspect="1" noChangeArrowheads="1"/>
          </p:cNvPicPr>
          <p:nvPr/>
        </p:nvPicPr>
        <p:blipFill>
          <a:blip r:embed="rId2"/>
          <a:srcRect/>
          <a:stretch>
            <a:fillRect/>
          </a:stretch>
        </p:blipFill>
        <p:spPr bwMode="auto">
          <a:xfrm>
            <a:off x="1752600" y="3733800"/>
            <a:ext cx="5362575" cy="1485900"/>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 Mode</a:t>
            </a:r>
          </a:p>
        </p:txBody>
      </p:sp>
      <p:graphicFrame>
        <p:nvGraphicFramePr>
          <p:cNvPr id="4" name="Table 3"/>
          <p:cNvGraphicFramePr>
            <a:graphicFrameLocks noGrp="1"/>
          </p:cNvGraphicFramePr>
          <p:nvPr>
            <p:extLst>
              <p:ext uri="{D42A27DB-BD31-4B8C-83A1-F6EECF244321}">
                <p14:modId xmlns:p14="http://schemas.microsoft.com/office/powerpoint/2010/main" val="4048249578"/>
              </p:ext>
            </p:extLst>
          </p:nvPr>
        </p:nvGraphicFramePr>
        <p:xfrm>
          <a:off x="1219200" y="1676400"/>
          <a:ext cx="6705600" cy="50673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609600">
                  <a:extLst>
                    <a:ext uri="{9D8B030D-6E8A-4147-A177-3AD203B41FA5}">
                      <a16:colId xmlns:a16="http://schemas.microsoft.com/office/drawing/2014/main" val="20010"/>
                    </a:ext>
                  </a:extLst>
                </a:gridCol>
              </a:tblGrid>
              <a:tr h="190500">
                <a:tc>
                  <a:txBody>
                    <a:bodyPr/>
                    <a:lstStyle/>
                    <a:p>
                      <a:pPr algn="l" fontAlgn="b"/>
                      <a:r>
                        <a:rPr lang="en-US" sz="1600" u="none" strike="noStrike">
                          <a:effectLst/>
                        </a:rPr>
                        <a:t>X</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20</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21</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22</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23</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24</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25</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26</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27</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28</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29</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1600" u="none" strike="noStrike">
                          <a:effectLst/>
                        </a:rPr>
                        <a:t>F</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6</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9</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4</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2</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10</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8</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7</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5</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1</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dirty="0">
                          <a:effectLst/>
                        </a:rPr>
                        <a:t>3</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95005352"/>
              </p:ext>
            </p:extLst>
          </p:nvPr>
        </p:nvGraphicFramePr>
        <p:xfrm>
          <a:off x="228599" y="2343150"/>
          <a:ext cx="8686803" cy="3373755"/>
        </p:xfrm>
        <a:graphic>
          <a:graphicData uri="http://schemas.openxmlformats.org/drawingml/2006/table">
            <a:tbl>
              <a:tblPr>
                <a:tableStyleId>{5C22544A-7EE6-4342-B048-85BDC9FD1C3A}</a:tableStyleId>
              </a:tblPr>
              <a:tblGrid>
                <a:gridCol w="381001">
                  <a:extLst>
                    <a:ext uri="{9D8B030D-6E8A-4147-A177-3AD203B41FA5}">
                      <a16:colId xmlns:a16="http://schemas.microsoft.com/office/drawing/2014/main" val="20000"/>
                    </a:ext>
                  </a:extLst>
                </a:gridCol>
                <a:gridCol w="2100943">
                  <a:extLst>
                    <a:ext uri="{9D8B030D-6E8A-4147-A177-3AD203B41FA5}">
                      <a16:colId xmlns:a16="http://schemas.microsoft.com/office/drawing/2014/main" val="20001"/>
                    </a:ext>
                  </a:extLst>
                </a:gridCol>
                <a:gridCol w="952375">
                  <a:extLst>
                    <a:ext uri="{9D8B030D-6E8A-4147-A177-3AD203B41FA5}">
                      <a16:colId xmlns:a16="http://schemas.microsoft.com/office/drawing/2014/main" val="20002"/>
                    </a:ext>
                  </a:extLst>
                </a:gridCol>
                <a:gridCol w="1529568">
                  <a:extLst>
                    <a:ext uri="{9D8B030D-6E8A-4147-A177-3AD203B41FA5}">
                      <a16:colId xmlns:a16="http://schemas.microsoft.com/office/drawing/2014/main" val="20003"/>
                    </a:ext>
                  </a:extLst>
                </a:gridCol>
                <a:gridCol w="1240972">
                  <a:extLst>
                    <a:ext uri="{9D8B030D-6E8A-4147-A177-3AD203B41FA5}">
                      <a16:colId xmlns:a16="http://schemas.microsoft.com/office/drawing/2014/main" val="20004"/>
                    </a:ext>
                  </a:extLst>
                </a:gridCol>
                <a:gridCol w="1240972">
                  <a:extLst>
                    <a:ext uri="{9D8B030D-6E8A-4147-A177-3AD203B41FA5}">
                      <a16:colId xmlns:a16="http://schemas.microsoft.com/office/drawing/2014/main" val="20005"/>
                    </a:ext>
                  </a:extLst>
                </a:gridCol>
                <a:gridCol w="1240972">
                  <a:extLst>
                    <a:ext uri="{9D8B030D-6E8A-4147-A177-3AD203B41FA5}">
                      <a16:colId xmlns:a16="http://schemas.microsoft.com/office/drawing/2014/main" val="20006"/>
                    </a:ext>
                  </a:extLst>
                </a:gridCol>
              </a:tblGrid>
              <a:tr h="190500">
                <a:tc>
                  <a:txBody>
                    <a:bodyPr/>
                    <a:lstStyle/>
                    <a:p>
                      <a:pPr algn="l" fontAlgn="b"/>
                      <a:r>
                        <a:rPr lang="en-US" sz="1100" u="none" strike="noStrike" dirty="0">
                          <a:effectLst/>
                        </a:rPr>
                        <a:t>X</a:t>
                      </a:r>
                      <a:endParaRPr lang="en-US" sz="11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effectLst/>
                        </a:rPr>
                        <a:t>Column 1 frequency</a:t>
                      </a:r>
                      <a:endParaRPr lang="en-US" sz="1100" b="0" i="0" u="none" strike="noStrike" dirty="0">
                        <a:solidFill>
                          <a:srgbClr val="000000"/>
                        </a:solidFill>
                        <a:effectLst/>
                        <a:latin typeface="+mn-lt"/>
                      </a:endParaRPr>
                    </a:p>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Column 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Column 3</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Column 4</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Column 5</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Column 6</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7620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leave first &amp; sum 2 frequency</a:t>
                      </a:r>
                      <a:endParaRPr lang="en-US" sz="11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effectLst/>
                        </a:rPr>
                        <a:t>sum 3 frequencies</a:t>
                      </a:r>
                      <a:endParaRPr lang="en-US" sz="1100" b="0" i="0" u="none" strike="noStrike" dirty="0">
                        <a:solidFill>
                          <a:srgbClr val="000000"/>
                        </a:solidFill>
                        <a:effectLst/>
                        <a:latin typeface="+mn-lt"/>
                      </a:endParaRPr>
                    </a:p>
                    <a:p>
                      <a:pPr algn="l" fontAlgn="b"/>
                      <a:endParaRPr lang="en-US" sz="11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effectLst/>
                        </a:rPr>
                        <a:t>leave first &amp; sum 3 frequencies</a:t>
                      </a:r>
                      <a:endParaRPr lang="en-US" sz="1100" b="0" i="0" u="none" strike="noStrike" dirty="0">
                        <a:solidFill>
                          <a:srgbClr val="000000"/>
                        </a:solidFill>
                        <a:effectLst/>
                        <a:latin typeface="+mn-lt"/>
                      </a:endParaRPr>
                    </a:p>
                    <a:p>
                      <a:pPr algn="l" fontAlgn="b"/>
                      <a:endParaRPr lang="en-US" sz="1100" b="0" i="0" u="none" strike="noStrike" dirty="0">
                        <a:solidFill>
                          <a:srgbClr val="000000"/>
                        </a:solidFill>
                        <a:effectLst/>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effectLst/>
                        </a:rPr>
                        <a:t>leave first/second &amp; sum 3 frequencies</a:t>
                      </a:r>
                      <a:endParaRPr lang="en-US" sz="1100" b="0" i="0" u="none" strike="noStrike" dirty="0">
                        <a:solidFill>
                          <a:srgbClr val="000000"/>
                        </a:solidFill>
                        <a:effectLst/>
                        <a:latin typeface="+mn-lt"/>
                      </a:endParaRPr>
                    </a:p>
                    <a:p>
                      <a:pPr algn="l" fontAlgn="b"/>
                      <a:endParaRPr lang="en-US"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552450">
                <a:tc>
                  <a:txBody>
                    <a:bodyPr/>
                    <a:lstStyle/>
                    <a:p>
                      <a:pPr algn="r" fontAlgn="b"/>
                      <a:r>
                        <a:rPr lang="en-US" sz="1100" u="none" strike="noStrike">
                          <a:effectLst/>
                        </a:rPr>
                        <a:t>20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leave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leave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leave </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leave </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r" fontAlgn="b"/>
                      <a:r>
                        <a:rPr lang="en-US" sz="1100" u="none" strike="noStrike">
                          <a:effectLst/>
                        </a:rPr>
                        <a:t>22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19</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r" fontAlgn="b"/>
                      <a:r>
                        <a:rPr lang="en-US" sz="1100" u="none" strike="noStrike">
                          <a:effectLst/>
                        </a:rPr>
                        <a:t>23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r" fontAlgn="b"/>
                      <a:r>
                        <a:rPr lang="en-US" sz="1100" u="none" strike="noStrike">
                          <a:effectLst/>
                        </a:rPr>
                        <a:t>24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190500">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18</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190500">
                <a:tc>
                  <a:txBody>
                    <a:bodyPr/>
                    <a:lstStyle/>
                    <a:p>
                      <a:pPr algn="r" fontAlgn="b"/>
                      <a:r>
                        <a:rPr lang="en-US" sz="1100" u="none" strike="noStrike">
                          <a:effectLst/>
                        </a:rPr>
                        <a:t>26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190500">
                <a:tc>
                  <a:txBody>
                    <a:bodyPr/>
                    <a:lstStyle/>
                    <a:p>
                      <a:pPr algn="r" fontAlgn="b"/>
                      <a:r>
                        <a:rPr lang="en-US" sz="1100" u="none" strike="noStrike">
                          <a:effectLst/>
                        </a:rPr>
                        <a:t>27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20</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r h="190500">
                <a:tc>
                  <a:txBody>
                    <a:bodyPr/>
                    <a:lstStyle/>
                    <a:p>
                      <a:pPr algn="r" fontAlgn="b"/>
                      <a:r>
                        <a:rPr lang="en-US" sz="1100" u="none" strike="noStrike">
                          <a:effectLst/>
                        </a:rPr>
                        <a:t>28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0"/>
                  </a:ext>
                </a:extLst>
              </a:tr>
              <a:tr h="190500">
                <a:tc>
                  <a:txBody>
                    <a:bodyPr/>
                    <a:lstStyle/>
                    <a:p>
                      <a:pPr algn="r" fontAlgn="b"/>
                      <a:r>
                        <a:rPr lang="en-US" sz="1100" u="none" strike="noStrike">
                          <a:effectLst/>
                        </a:rPr>
                        <a:t>29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5340280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nvGraphicFramePr>
        <p:xfrm>
          <a:off x="1219200" y="2200275"/>
          <a:ext cx="6705600" cy="245745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609600">
                  <a:extLst>
                    <a:ext uri="{9D8B030D-6E8A-4147-A177-3AD203B41FA5}">
                      <a16:colId xmlns:a16="http://schemas.microsoft.com/office/drawing/2014/main" val="20010"/>
                    </a:ext>
                  </a:extLst>
                </a:gridCol>
              </a:tblGrid>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1100" u="none" strike="noStrike">
                          <a:effectLst/>
                        </a:rPr>
                        <a:t>Column 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762000">
                <a:tc>
                  <a:txBody>
                    <a:bodyPr/>
                    <a:lstStyle/>
                    <a:p>
                      <a:pPr algn="l" fontAlgn="b"/>
                      <a:r>
                        <a:rPr lang="en-US" sz="1100" u="none" strike="noStrike">
                          <a:effectLst/>
                        </a:rPr>
                        <a:t>Column 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552450">
                <a:tc>
                  <a:txBody>
                    <a:bodyPr/>
                    <a:lstStyle/>
                    <a:p>
                      <a:pPr algn="l" fontAlgn="b"/>
                      <a:r>
                        <a:rPr lang="en-US" sz="1100" u="none" strike="noStrike">
                          <a:effectLst/>
                        </a:rPr>
                        <a:t>Column 3</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l" fontAlgn="b"/>
                      <a:r>
                        <a:rPr lang="en-US" sz="1100" u="none" strike="noStrike">
                          <a:effectLst/>
                        </a:rPr>
                        <a:t>Column 4</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l" fontAlgn="b"/>
                      <a:r>
                        <a:rPr lang="en-US" sz="1100" u="none" strike="noStrike">
                          <a:effectLst/>
                        </a:rPr>
                        <a:t>Column 5</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l" fontAlgn="b"/>
                      <a:r>
                        <a:rPr lang="en-US" sz="1100" u="none" strike="noStrike">
                          <a:effectLst/>
                        </a:rPr>
                        <a:t>Column 6</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190500">
                <a:tc>
                  <a:txBody>
                    <a:bodyPr/>
                    <a:lstStyle/>
                    <a:p>
                      <a:pPr algn="l" fontAlgn="b"/>
                      <a:r>
                        <a:rPr lang="en-US" sz="1100" u="none" strike="noStrike">
                          <a:effectLst/>
                        </a:rPr>
                        <a:t>Total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bl>
          </a:graphicData>
        </a:graphic>
      </p:graphicFrame>
      <p:sp>
        <p:nvSpPr>
          <p:cNvPr id="5" name="TextBox 4"/>
          <p:cNvSpPr txBox="1"/>
          <p:nvPr/>
        </p:nvSpPr>
        <p:spPr>
          <a:xfrm>
            <a:off x="2819400" y="5410200"/>
            <a:ext cx="5129802" cy="369332"/>
          </a:xfrm>
          <a:prstGeom prst="rect">
            <a:avLst/>
          </a:prstGeom>
          <a:noFill/>
        </p:spPr>
        <p:txBody>
          <a:bodyPr wrap="none" rtlCol="0">
            <a:spAutoFit/>
          </a:bodyPr>
          <a:lstStyle/>
          <a:p>
            <a:r>
              <a:rPr lang="en-US" dirty="0"/>
              <a:t>Highest frequency is of 25 with 5 so, this is the Mode</a:t>
            </a:r>
          </a:p>
        </p:txBody>
      </p:sp>
    </p:spTree>
    <p:extLst>
      <p:ext uri="{BB962C8B-B14F-4D97-AF65-F5344CB8AC3E}">
        <p14:creationId xmlns:p14="http://schemas.microsoft.com/office/powerpoint/2010/main" val="2320332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Example: </a:t>
            </a:r>
            <a:r>
              <a:rPr lang="en-US" b="1" dirty="0"/>
              <a:t>How would you describe your behavioral pattern?</a:t>
            </a:r>
            <a:endParaRPr lang="en-US" dirty="0"/>
          </a:p>
          <a:p>
            <a:r>
              <a:rPr lang="en-US" dirty="0"/>
              <a:t>E-Extroverted (confident), </a:t>
            </a:r>
          </a:p>
          <a:p>
            <a:r>
              <a:rPr lang="en-US" dirty="0"/>
              <a:t>I-Introverted (</a:t>
            </a:r>
            <a:r>
              <a:rPr lang="en-US" b="1" dirty="0"/>
              <a:t>they feel more comfortable focusing on their inner thoughts and ideas, rather than what's happening externally)</a:t>
            </a:r>
            <a:r>
              <a:rPr lang="en-US" dirty="0"/>
              <a:t> &amp;</a:t>
            </a:r>
          </a:p>
          <a:p>
            <a:r>
              <a:rPr lang="en-US" dirty="0"/>
              <a:t> A-</a:t>
            </a:r>
            <a:r>
              <a:rPr lang="en-US" dirty="0" err="1"/>
              <a:t>Ambivert</a:t>
            </a:r>
            <a:r>
              <a:rPr lang="en-US" dirty="0"/>
              <a:t> (balance between extrovert and introvert)</a:t>
            </a:r>
          </a:p>
          <a:p>
            <a:r>
              <a:rPr lang="en-US" b="1" dirty="0"/>
              <a:t>What is your gender? Male &amp; Female</a:t>
            </a:r>
          </a:p>
          <a:p>
            <a:r>
              <a:rPr lang="en-US" b="1" dirty="0"/>
              <a:t>Could you please select an option from below to describe your hair color : </a:t>
            </a:r>
            <a:r>
              <a:rPr lang="en-US" dirty="0"/>
              <a:t>1-Black, 2-Brown, 3-Burgundy, 4-Auburn, 5-Other</a:t>
            </a:r>
          </a:p>
          <a:p>
            <a:r>
              <a:rPr lang="en-US" dirty="0"/>
              <a:t>This scale has no numerical value. The nominal level is the lowest measurement level used from a statistical point of view.</a:t>
            </a:r>
          </a:p>
          <a:p>
            <a:endParaRPr lang="en-US" dirty="0"/>
          </a:p>
          <a:p>
            <a:endParaRPr lang="en-US" dirty="0"/>
          </a:p>
          <a:p>
            <a:endParaRPr lang="en-US" dirty="0"/>
          </a:p>
          <a:p>
            <a:endParaRPr lang="en-US" dirty="0"/>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Calculate the </a:t>
            </a:r>
            <a:r>
              <a:rPr lang="en-US" dirty="0" err="1"/>
              <a:t>medien</a:t>
            </a:r>
            <a:r>
              <a:rPr lang="en-US" dirty="0"/>
              <a:t> and mode from following data set </a:t>
            </a:r>
          </a:p>
        </p:txBody>
      </p:sp>
      <p:graphicFrame>
        <p:nvGraphicFramePr>
          <p:cNvPr id="4" name="Table 3"/>
          <p:cNvGraphicFramePr>
            <a:graphicFrameLocks noGrp="1"/>
          </p:cNvGraphicFramePr>
          <p:nvPr/>
        </p:nvGraphicFramePr>
        <p:xfrm>
          <a:off x="2603500" y="2486025"/>
          <a:ext cx="3937000" cy="1885950"/>
        </p:xfrm>
        <a:graphic>
          <a:graphicData uri="http://schemas.openxmlformats.org/drawingml/2006/table">
            <a:tbl>
              <a:tblPr>
                <a:tableStyleId>{5C22544A-7EE6-4342-B048-85BDC9FD1C3A}</a:tableStyleId>
              </a:tblPr>
              <a:tblGrid>
                <a:gridCol w="1676400">
                  <a:extLst>
                    <a:ext uri="{9D8B030D-6E8A-4147-A177-3AD203B41FA5}">
                      <a16:colId xmlns:a16="http://schemas.microsoft.com/office/drawing/2014/main" val="20000"/>
                    </a:ext>
                  </a:extLst>
                </a:gridCol>
                <a:gridCol w="2260600">
                  <a:extLst>
                    <a:ext uri="{9D8B030D-6E8A-4147-A177-3AD203B41FA5}">
                      <a16:colId xmlns:a16="http://schemas.microsoft.com/office/drawing/2014/main" val="20001"/>
                    </a:ext>
                  </a:extLst>
                </a:gridCol>
              </a:tblGrid>
              <a:tr h="552450">
                <a:tc>
                  <a:txBody>
                    <a:bodyPr/>
                    <a:lstStyle/>
                    <a:p>
                      <a:pPr algn="l" rtl="0" fontAlgn="b"/>
                      <a:r>
                        <a:rPr lang="en-US" sz="1600" u="none" strike="noStrike" dirty="0">
                          <a:effectLst/>
                        </a:rPr>
                        <a:t>Time to travel to work</a:t>
                      </a:r>
                      <a:endParaRPr lang="en-US" sz="1600" b="0" i="0" u="none" strike="noStrike" dirty="0">
                        <a:solidFill>
                          <a:srgbClr val="000000"/>
                        </a:solidFill>
                        <a:effectLst/>
                        <a:latin typeface="Calibri"/>
                      </a:endParaRPr>
                    </a:p>
                  </a:txBody>
                  <a:tcPr marL="9525" marR="9525" marT="9525" marB="0" anchor="b"/>
                </a:tc>
                <a:tc>
                  <a:txBody>
                    <a:bodyPr/>
                    <a:lstStyle/>
                    <a:p>
                      <a:pPr algn="l" rtl="0" fontAlgn="b"/>
                      <a:r>
                        <a:rPr lang="en-US" sz="1600" u="none" strike="noStrike">
                          <a:effectLst/>
                        </a:rPr>
                        <a:t>Frequency</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266700">
                <a:tc>
                  <a:txBody>
                    <a:bodyPr/>
                    <a:lstStyle/>
                    <a:p>
                      <a:pPr algn="l" rtl="0" fontAlgn="b"/>
                      <a:r>
                        <a:rPr lang="en-US" sz="1600" u="none" strike="noStrike">
                          <a:effectLst/>
                        </a:rPr>
                        <a:t>1 – 5 </a:t>
                      </a:r>
                      <a:endParaRPr lang="en-US" sz="1600" b="0" i="0" u="none" strike="noStrike">
                        <a:solidFill>
                          <a:srgbClr val="000000"/>
                        </a:solidFill>
                        <a:effectLst/>
                        <a:latin typeface="Calibri"/>
                      </a:endParaRPr>
                    </a:p>
                  </a:txBody>
                  <a:tcPr marL="9525" marR="9525" marT="9525" marB="0" anchor="b"/>
                </a:tc>
                <a:tc>
                  <a:txBody>
                    <a:bodyPr/>
                    <a:lstStyle/>
                    <a:p>
                      <a:pPr algn="r" rtl="0" fontAlgn="b"/>
                      <a:r>
                        <a:rPr lang="en-US" sz="1600" u="none" strike="noStrike">
                          <a:effectLst/>
                        </a:rPr>
                        <a:t>7</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66700">
                <a:tc>
                  <a:txBody>
                    <a:bodyPr/>
                    <a:lstStyle/>
                    <a:p>
                      <a:pPr algn="l" rtl="0" fontAlgn="b"/>
                      <a:r>
                        <a:rPr lang="en-US" sz="1600" u="none" strike="noStrike">
                          <a:effectLst/>
                        </a:rPr>
                        <a:t>6 – 10 </a:t>
                      </a:r>
                      <a:endParaRPr lang="en-US" sz="1600" b="0" i="0" u="none" strike="noStrike">
                        <a:solidFill>
                          <a:srgbClr val="000000"/>
                        </a:solidFill>
                        <a:effectLst/>
                        <a:latin typeface="Calibri"/>
                      </a:endParaRPr>
                    </a:p>
                  </a:txBody>
                  <a:tcPr marL="9525" marR="9525" marT="9525" marB="0" anchor="b"/>
                </a:tc>
                <a:tc>
                  <a:txBody>
                    <a:bodyPr/>
                    <a:lstStyle/>
                    <a:p>
                      <a:pPr algn="r" rtl="0" fontAlgn="b"/>
                      <a:r>
                        <a:rPr lang="en-US" sz="1600" u="none" strike="noStrike">
                          <a:effectLst/>
                        </a:rPr>
                        <a:t>16</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66700">
                <a:tc>
                  <a:txBody>
                    <a:bodyPr/>
                    <a:lstStyle/>
                    <a:p>
                      <a:pPr algn="l" rtl="0" fontAlgn="b"/>
                      <a:r>
                        <a:rPr lang="en-US" sz="1600" u="none" strike="noStrike">
                          <a:effectLst/>
                        </a:rPr>
                        <a:t>11 – 15</a:t>
                      </a:r>
                      <a:endParaRPr lang="en-US" sz="1600" b="0" i="0" u="none" strike="noStrike">
                        <a:solidFill>
                          <a:srgbClr val="000000"/>
                        </a:solidFill>
                        <a:effectLst/>
                        <a:latin typeface="Calibri"/>
                      </a:endParaRPr>
                    </a:p>
                  </a:txBody>
                  <a:tcPr marL="9525" marR="9525" marT="9525" marB="0" anchor="b"/>
                </a:tc>
                <a:tc>
                  <a:txBody>
                    <a:bodyPr/>
                    <a:lstStyle/>
                    <a:p>
                      <a:pPr algn="r" rtl="0" fontAlgn="b"/>
                      <a:r>
                        <a:rPr lang="en-US" sz="1600" u="none" strike="noStrike">
                          <a:effectLst/>
                        </a:rPr>
                        <a:t>11</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66700">
                <a:tc>
                  <a:txBody>
                    <a:bodyPr/>
                    <a:lstStyle/>
                    <a:p>
                      <a:pPr algn="l" rtl="0" fontAlgn="b"/>
                      <a:r>
                        <a:rPr lang="en-US" sz="1600" u="none" strike="noStrike">
                          <a:effectLst/>
                        </a:rPr>
                        <a:t>16 – 20</a:t>
                      </a:r>
                      <a:endParaRPr lang="en-US" sz="1600" b="0" i="0" u="none" strike="noStrike">
                        <a:solidFill>
                          <a:srgbClr val="000000"/>
                        </a:solidFill>
                        <a:effectLst/>
                        <a:latin typeface="Calibri"/>
                      </a:endParaRPr>
                    </a:p>
                  </a:txBody>
                  <a:tcPr marL="9525" marR="9525" marT="9525" marB="0" anchor="b"/>
                </a:tc>
                <a:tc>
                  <a:txBody>
                    <a:bodyPr/>
                    <a:lstStyle/>
                    <a:p>
                      <a:pPr algn="r" rtl="0" fontAlgn="b"/>
                      <a:r>
                        <a:rPr lang="en-US" sz="1600" u="none" strike="noStrike">
                          <a:effectLst/>
                        </a:rPr>
                        <a:t>8</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66700">
                <a:tc>
                  <a:txBody>
                    <a:bodyPr/>
                    <a:lstStyle/>
                    <a:p>
                      <a:pPr algn="l" rtl="0" fontAlgn="b"/>
                      <a:r>
                        <a:rPr lang="en-US" sz="1600" u="none" strike="noStrike">
                          <a:effectLst/>
                        </a:rPr>
                        <a:t>21 – 25</a:t>
                      </a:r>
                      <a:endParaRPr lang="en-US" sz="1600" b="0" i="0" u="none" strike="noStrike">
                        <a:solidFill>
                          <a:srgbClr val="000000"/>
                        </a:solidFill>
                        <a:effectLst/>
                        <a:latin typeface="Calibri"/>
                      </a:endParaRPr>
                    </a:p>
                  </a:txBody>
                  <a:tcPr marL="9525" marR="9525" marT="9525" marB="0" anchor="b"/>
                </a:tc>
                <a:tc>
                  <a:txBody>
                    <a:bodyPr/>
                    <a:lstStyle/>
                    <a:p>
                      <a:pPr algn="r" rtl="0" fontAlgn="b"/>
                      <a:r>
                        <a:rPr lang="en-US" sz="1600" u="none" strike="noStrike" dirty="0">
                          <a:effectLst/>
                        </a:rPr>
                        <a:t>9</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568408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Merits &amp; demerits of mode</a:t>
            </a:r>
          </a:p>
        </p:txBody>
      </p:sp>
      <p:sp>
        <p:nvSpPr>
          <p:cNvPr id="3" name="Content Placeholder 2"/>
          <p:cNvSpPr>
            <a:spLocks noGrp="1"/>
          </p:cNvSpPr>
          <p:nvPr>
            <p:ph idx="1"/>
          </p:nvPr>
        </p:nvSpPr>
        <p:spPr/>
        <p:txBody>
          <a:bodyPr>
            <a:normAutofit fontScale="85000" lnSpcReduction="10000"/>
          </a:bodyPr>
          <a:lstStyle/>
          <a:p>
            <a:r>
              <a:rPr lang="en-US" dirty="0"/>
              <a:t>It can be calculated for ordered qualitative characteristics, it not usually affected due to extreme values, it can be computed even some classes are open ended, it can be determined graphically by constructing histogram</a:t>
            </a:r>
          </a:p>
          <a:p>
            <a:r>
              <a:rPr lang="en-US" dirty="0"/>
              <a:t>It is not rightly defined, occasionally no values occur more than once &amp; therefore, there no model value, some time same number of times then each is mode</a:t>
            </a:r>
          </a:p>
          <a:p>
            <a:r>
              <a:rPr lang="en-US" dirty="0"/>
              <a:t>It is not based up on observation </a:t>
            </a:r>
          </a:p>
          <a:p>
            <a:r>
              <a:rPr lang="en-US" dirty="0"/>
              <a:t>as compared to mean, mode is affected more by sample fluctuation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Comparing mean, median and mode</a:t>
            </a:r>
          </a:p>
        </p:txBody>
      </p:sp>
      <p:sp>
        <p:nvSpPr>
          <p:cNvPr id="3" name="Content Placeholder 2"/>
          <p:cNvSpPr>
            <a:spLocks noGrp="1"/>
          </p:cNvSpPr>
          <p:nvPr>
            <p:ph idx="1"/>
          </p:nvPr>
        </p:nvSpPr>
        <p:spPr/>
        <p:txBody>
          <a:bodyPr/>
          <a:lstStyle/>
          <a:p>
            <a:r>
              <a:rPr lang="en-US" dirty="0"/>
              <a:t>Symmetrical distributions have </a:t>
            </a:r>
            <a:r>
              <a:rPr lang="en-US"/>
              <a:t>approximately common mean, median and mode.</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Measure of dispersion-Range, quartile deviation</a:t>
            </a:r>
          </a:p>
        </p:txBody>
      </p:sp>
      <p:sp>
        <p:nvSpPr>
          <p:cNvPr id="3" name="Content Placeholder 2"/>
          <p:cNvSpPr>
            <a:spLocks noGrp="1"/>
          </p:cNvSpPr>
          <p:nvPr>
            <p:ph idx="1"/>
          </p:nvPr>
        </p:nvSpPr>
        <p:spPr/>
        <p:txBody>
          <a:bodyPr/>
          <a:lstStyle/>
          <a:p>
            <a:r>
              <a:rPr lang="en-US" dirty="0"/>
              <a:t>In statistics, </a:t>
            </a:r>
            <a:r>
              <a:rPr lang="en-US" b="1" dirty="0"/>
              <a:t>dispersion</a:t>
            </a:r>
            <a:r>
              <a:rPr lang="en-US" dirty="0"/>
              <a:t> (also called variability, scatter, or spread) is the extent to which a distribution is stretched or squeezed. </a:t>
            </a:r>
          </a:p>
          <a:p>
            <a:r>
              <a:rPr lang="en-US" dirty="0"/>
              <a:t>Common examples of </a:t>
            </a:r>
            <a:r>
              <a:rPr lang="en-US" b="1" dirty="0"/>
              <a:t>measures</a:t>
            </a:r>
            <a:r>
              <a:rPr lang="en-US" dirty="0"/>
              <a:t> of statistical </a:t>
            </a:r>
            <a:r>
              <a:rPr lang="en-US" b="1" dirty="0"/>
              <a:t>dispersion</a:t>
            </a:r>
            <a:r>
              <a:rPr lang="en-US" dirty="0"/>
              <a:t> are the variance, standard deviation, and </a:t>
            </a:r>
            <a:r>
              <a:rPr lang="en-US" dirty="0" err="1"/>
              <a:t>interquartile</a:t>
            </a:r>
            <a:r>
              <a:rPr lang="en-US" dirty="0"/>
              <a:t> range.</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range is defined as the difference between the largest score in the set of data and the smallest score in the set of data.</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 values</a:t>
            </a:r>
          </a:p>
        </p:txBody>
      </p:sp>
      <p:sp>
        <p:nvSpPr>
          <p:cNvPr id="3" name="Content Placeholder 2"/>
          <p:cNvSpPr>
            <a:spLocks noGrp="1"/>
          </p:cNvSpPr>
          <p:nvPr>
            <p:ph idx="1"/>
          </p:nvPr>
        </p:nvSpPr>
        <p:spPr>
          <a:xfrm>
            <a:off x="0" y="1600200"/>
            <a:ext cx="8686800" cy="4525963"/>
          </a:xfrm>
        </p:spPr>
        <p:txBody>
          <a:bodyPr/>
          <a:lstStyle/>
          <a:p>
            <a:r>
              <a:rPr lang="en-US" dirty="0"/>
              <a:t>Quartile, deciles and percentiles are the known as partition </a:t>
            </a:r>
            <a:r>
              <a:rPr lang="en-US" dirty="0" err="1"/>
              <a:t>vlues</a:t>
            </a:r>
            <a:endParaRPr lang="en-US" dirty="0"/>
          </a:p>
          <a:p>
            <a:r>
              <a:rPr lang="en-US" dirty="0" err="1"/>
              <a:t>Decile</a:t>
            </a:r>
            <a:r>
              <a:rPr lang="en-US" dirty="0"/>
              <a:t>= first </a:t>
            </a:r>
            <a:r>
              <a:rPr lang="en-US" dirty="0" err="1"/>
              <a:t>decile</a:t>
            </a:r>
            <a:r>
              <a:rPr lang="en-US" dirty="0"/>
              <a:t>= (n+1)/10 </a:t>
            </a:r>
            <a:r>
              <a:rPr lang="en-US" dirty="0" err="1"/>
              <a:t>th</a:t>
            </a:r>
            <a:r>
              <a:rPr lang="en-US" dirty="0"/>
              <a:t> item in data set </a:t>
            </a:r>
          </a:p>
          <a:p>
            <a:r>
              <a:rPr lang="en-US" dirty="0"/>
              <a:t>Second </a:t>
            </a:r>
            <a:r>
              <a:rPr lang="en-US" dirty="0" err="1"/>
              <a:t>decile</a:t>
            </a:r>
            <a:r>
              <a:rPr lang="en-US" dirty="0"/>
              <a:t>=2(n+1)/10 </a:t>
            </a:r>
            <a:r>
              <a:rPr lang="en-US" dirty="0" err="1"/>
              <a:t>th</a:t>
            </a:r>
            <a:r>
              <a:rPr lang="en-US" dirty="0"/>
              <a:t> item in data set </a:t>
            </a:r>
          </a:p>
          <a:p>
            <a:r>
              <a:rPr lang="en-US" dirty="0"/>
              <a:t>First percentile= (n+1)/100 </a:t>
            </a:r>
            <a:r>
              <a:rPr lang="en-US" dirty="0" err="1"/>
              <a:t>th</a:t>
            </a:r>
            <a:r>
              <a:rPr lang="en-US" dirty="0"/>
              <a:t> item in data set </a:t>
            </a:r>
          </a:p>
          <a:p>
            <a:r>
              <a:rPr lang="en-US" dirty="0"/>
              <a:t>Second percentile= 2(n+1)/100 </a:t>
            </a:r>
            <a:r>
              <a:rPr lang="en-US" dirty="0" err="1"/>
              <a:t>th</a:t>
            </a:r>
            <a:r>
              <a:rPr lang="en-US" dirty="0"/>
              <a:t> item in data set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Q</a:t>
            </a:r>
            <a:r>
              <a:rPr lang="en-US" b="1" dirty="0"/>
              <a:t>uartile</a:t>
            </a:r>
            <a:endParaRPr lang="en-US" dirty="0"/>
          </a:p>
        </p:txBody>
      </p:sp>
      <p:sp>
        <p:nvSpPr>
          <p:cNvPr id="3" name="Content Placeholder 2"/>
          <p:cNvSpPr>
            <a:spLocks noGrp="1"/>
          </p:cNvSpPr>
          <p:nvPr>
            <p:ph idx="1"/>
          </p:nvPr>
        </p:nvSpPr>
        <p:spPr/>
        <p:txBody>
          <a:bodyPr>
            <a:normAutofit lnSpcReduction="10000"/>
          </a:bodyPr>
          <a:lstStyle/>
          <a:p>
            <a:r>
              <a:rPr lang="en-US" dirty="0"/>
              <a:t>A </a:t>
            </a:r>
            <a:r>
              <a:rPr lang="en-US" b="1" dirty="0"/>
              <a:t>quartile</a:t>
            </a:r>
            <a:r>
              <a:rPr lang="en-US" dirty="0"/>
              <a:t> is a type of </a:t>
            </a:r>
            <a:r>
              <a:rPr lang="en-US" dirty="0" err="1"/>
              <a:t>quantile</a:t>
            </a:r>
            <a:r>
              <a:rPr lang="en-US" dirty="0"/>
              <a:t>. The first </a:t>
            </a:r>
            <a:r>
              <a:rPr lang="en-US" b="1" dirty="0"/>
              <a:t>quartile</a:t>
            </a:r>
            <a:r>
              <a:rPr lang="en-US" dirty="0"/>
              <a:t> (Q</a:t>
            </a:r>
            <a:r>
              <a:rPr lang="en-US" baseline="-25000" dirty="0"/>
              <a:t>1</a:t>
            </a:r>
            <a:r>
              <a:rPr lang="en-US" dirty="0"/>
              <a:t>) is defined as the middle number between the smallest number and the median of the data set. </a:t>
            </a:r>
          </a:p>
          <a:p>
            <a:r>
              <a:rPr lang="en-US" dirty="0"/>
              <a:t>The second </a:t>
            </a:r>
            <a:r>
              <a:rPr lang="en-US" b="1" dirty="0"/>
              <a:t>quartile</a:t>
            </a:r>
            <a:r>
              <a:rPr lang="en-US" dirty="0"/>
              <a:t> (Q</a:t>
            </a:r>
            <a:r>
              <a:rPr lang="en-US" baseline="-25000" dirty="0"/>
              <a:t>2</a:t>
            </a:r>
            <a:r>
              <a:rPr lang="en-US" dirty="0"/>
              <a:t>) is the median of the data. </a:t>
            </a:r>
          </a:p>
          <a:p>
            <a:r>
              <a:rPr lang="en-US" dirty="0"/>
              <a:t>The third </a:t>
            </a:r>
            <a:r>
              <a:rPr lang="en-US" b="1" dirty="0"/>
              <a:t>quartile</a:t>
            </a:r>
            <a:r>
              <a:rPr lang="en-US" dirty="0"/>
              <a:t> (Q</a:t>
            </a:r>
            <a:r>
              <a:rPr lang="en-US" baseline="-25000" dirty="0"/>
              <a:t>3</a:t>
            </a:r>
            <a:r>
              <a:rPr lang="en-US" dirty="0"/>
              <a:t>) is the middle value between the median and the highest value of the data set.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1371600"/>
            <a:ext cx="8839200" cy="1981199"/>
          </a:xfrm>
        </p:spPr>
        <p:txBody>
          <a:bodyPr>
            <a:normAutofit fontScale="85000" lnSpcReduction="20000"/>
          </a:bodyPr>
          <a:lstStyle/>
          <a:p>
            <a:r>
              <a:rPr lang="en-US" b="1" dirty="0"/>
              <a:t>1:</a:t>
            </a:r>
            <a:r>
              <a:rPr lang="en-US" dirty="0"/>
              <a:t> Find the first and third quartiles of the data set {3, 7, 8, 5, 12, 14, 21, 13, 18}</a:t>
            </a:r>
          </a:p>
          <a:p>
            <a:r>
              <a:rPr lang="en-US" dirty="0"/>
              <a:t>First, we write data in increasing order: 3, 5, 7, 8, 12, 13, 14, 18, 21.</a:t>
            </a:r>
            <a:br>
              <a:rPr lang="en-US" dirty="0"/>
            </a:br>
            <a:endParaRPr lang="en-US" dirty="0"/>
          </a:p>
        </p:txBody>
      </p:sp>
      <p:pic>
        <p:nvPicPr>
          <p:cNvPr id="57346" name="Picture 2"/>
          <p:cNvPicPr>
            <a:picLocks noChangeAspect="1" noChangeArrowheads="1"/>
          </p:cNvPicPr>
          <p:nvPr/>
        </p:nvPicPr>
        <p:blipFill>
          <a:blip r:embed="rId2"/>
          <a:srcRect/>
          <a:stretch>
            <a:fillRect/>
          </a:stretch>
        </p:blipFill>
        <p:spPr bwMode="auto">
          <a:xfrm>
            <a:off x="5248275" y="2924175"/>
            <a:ext cx="2676525" cy="809625"/>
          </a:xfrm>
          <a:prstGeom prst="rect">
            <a:avLst/>
          </a:prstGeom>
          <a:noFill/>
          <a:ln w="9525">
            <a:noFill/>
            <a:miter lim="800000"/>
            <a:headEnd/>
            <a:tailEnd/>
          </a:ln>
          <a:effectLst/>
        </p:spPr>
      </p:pic>
      <p:sp>
        <p:nvSpPr>
          <p:cNvPr id="5" name="Rectangle 4"/>
          <p:cNvSpPr/>
          <p:nvPr/>
        </p:nvSpPr>
        <p:spPr>
          <a:xfrm>
            <a:off x="304800" y="3581400"/>
            <a:ext cx="8839200" cy="1477328"/>
          </a:xfrm>
          <a:prstGeom prst="rect">
            <a:avLst/>
          </a:prstGeom>
        </p:spPr>
        <p:txBody>
          <a:bodyPr wrap="square">
            <a:spAutoFit/>
          </a:bodyPr>
          <a:lstStyle/>
          <a:p>
            <a:r>
              <a:rPr lang="en-US" dirty="0"/>
              <a:t>As on the previous page, the median is 12.</a:t>
            </a:r>
          </a:p>
          <a:p>
            <a:r>
              <a:rPr lang="en-US" dirty="0"/>
              <a:t>Therefore, the lower half of the data is: {3, 5, 7, 8}.</a:t>
            </a:r>
          </a:p>
          <a:p>
            <a:r>
              <a:rPr lang="en-US" dirty="0"/>
              <a:t>The first quartile, </a:t>
            </a:r>
            <a:r>
              <a:rPr lang="en-US" i="1" dirty="0"/>
              <a:t>Q</a:t>
            </a:r>
            <a:r>
              <a:rPr lang="en-US" baseline="-25000" dirty="0"/>
              <a:t>1</a:t>
            </a:r>
            <a:r>
              <a:rPr lang="en-US" dirty="0"/>
              <a:t>, is the median of {3, 5, 7, 8}.</a:t>
            </a:r>
          </a:p>
          <a:p>
            <a:r>
              <a:rPr lang="en-US" dirty="0"/>
              <a:t>Since there is an even number of values, we need the mean of the middle two values to find the first quartile:</a:t>
            </a:r>
          </a:p>
        </p:txBody>
      </p:sp>
      <p:sp>
        <p:nvSpPr>
          <p:cNvPr id="57347"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000" b="0" i="0" u="none" strike="noStrike" cap="none" normalizeH="0" baseline="0">
                <a:ln>
                  <a:noFill/>
                </a:ln>
                <a:solidFill>
                  <a:srgbClr val="000000"/>
                </a:solidFill>
                <a:effectLst/>
                <a:latin typeface="Arial" pitchFamily="34" charset="0"/>
                <a:cs typeface="Arial" pitchFamily="34" charset="0"/>
              </a:rPr>
            </a:br>
            <a:r>
              <a:rPr kumimoji="0" lang="en-US" sz="1000" b="0" i="0" u="none" strike="noStrike" cap="none" normalizeH="0" baseline="0">
                <a:ln>
                  <a:noFill/>
                </a:ln>
                <a:solidFill>
                  <a:srgbClr val="000000"/>
                </a:solidFill>
                <a:effectLst/>
                <a:latin typeface="Arial" pitchFamily="34" charset="0"/>
                <a:cs typeface="Arial" pitchFamily="34" charset="0"/>
              </a:rPr>
              <a:t>  </a:t>
            </a:r>
            <a:r>
              <a:rPr kumimoji="0" lang="en-US" b="0" i="0" u="none" strike="noStrike" cap="none" normalizeH="0" baseline="0">
                <a:ln>
                  <a:noFill/>
                </a:ln>
                <a:solidFill>
                  <a:srgbClr val="000000"/>
                </a:solidFill>
                <a:effectLst/>
                <a:latin typeface="Arial" pitchFamily="34" charset="0"/>
                <a:cs typeface="Arial" pitchFamily="34" charset="0"/>
              </a:rPr>
              <a:t> </a:t>
            </a:r>
            <a:r>
              <a:rPr kumimoji="0" lang="en-US" sz="1000" b="0" i="0" u="none" strike="noStrike" cap="none" normalizeH="0" baseline="0">
                <a:ln>
                  <a:noFill/>
                </a:ln>
                <a:solidFill>
                  <a:srgbClr val="000000"/>
                </a:solidFill>
                <a:effectLst/>
                <a:latin typeface="Arial" pitchFamily="34" charset="0"/>
                <a:cs typeface="Arial" pitchFamily="34" charset="0"/>
              </a:rPr>
              <a:t> </a:t>
            </a:r>
            <a:r>
              <a:rPr kumimoji="0" lang="en-US" sz="1900" b="0" i="0" u="none" strike="noStrike" cap="none" normalizeH="0" baseline="0">
                <a:ln>
                  <a:noFill/>
                </a:ln>
                <a:solidFill>
                  <a:srgbClr val="000000"/>
                </a:solidFill>
                <a:effectLst/>
                <a:latin typeface="Arial" pitchFamily="34" charset="0"/>
                <a:cs typeface="Arial" pitchFamily="34" charset="0"/>
              </a:rPr>
              <a:t> </a:t>
            </a:r>
            <a:r>
              <a:rPr kumimoji="0" lang="en-US" sz="1000" b="0" i="0" u="none" strike="noStrike" cap="none" normalizeH="0" baseline="0">
                <a:ln>
                  <a:noFill/>
                </a:ln>
                <a:solidFill>
                  <a:srgbClr val="000000"/>
                </a:solidFill>
                <a:effectLst/>
                <a:latin typeface="Arial" pitchFamily="34" charset="0"/>
                <a:cs typeface="Arial" pitchFamily="34" charset="0"/>
              </a:rPr>
              <a:t>.</a:t>
            </a:r>
            <a:r>
              <a:rPr kumimoji="0" lang="en-US" sz="800" b="0" i="0" u="none" strike="noStrike" cap="none" normalizeH="0" baseline="0">
                <a:ln>
                  <a:noFill/>
                </a:ln>
                <a:solidFill>
                  <a:schemeClr val="tx1"/>
                </a:solidFill>
                <a:effectLst/>
                <a:latin typeface="Arial" pitchFamily="34" charset="0"/>
                <a:cs typeface="Arial" pitchFamily="34" charset="0"/>
              </a:rPr>
              <a:t> </a:t>
            </a:r>
            <a:endParaRPr kumimoji="0" lang="en-US" sz="1000" b="0" i="0" u="none" strike="noStrike" cap="none" normalizeH="0" baseline="0">
              <a:ln>
                <a:noFill/>
              </a:ln>
              <a:solidFill>
                <a:srgbClr val="000000"/>
              </a:solidFill>
              <a:effectLst/>
              <a:latin typeface="Arial" pitchFamily="34" charset="0"/>
              <a:cs typeface="Arial" pitchFamily="34" charset="0"/>
            </a:endParaRPr>
          </a:p>
        </p:txBody>
      </p:sp>
      <p:pic>
        <p:nvPicPr>
          <p:cNvPr id="57348" name="Picture 4" descr="http://web.mnstate.edu/peil/MDEV102/U4/S36/ada-equation.gif"/>
          <p:cNvPicPr>
            <a:picLocks noChangeAspect="1" noChangeArrowheads="1"/>
          </p:cNvPicPr>
          <p:nvPr/>
        </p:nvPicPr>
        <p:blipFill>
          <a:blip r:embed="rId3"/>
          <a:srcRect/>
          <a:stretch>
            <a:fillRect/>
          </a:stretch>
        </p:blipFill>
        <p:spPr bwMode="auto">
          <a:xfrm>
            <a:off x="127000" y="-68263"/>
            <a:ext cx="9525" cy="9525"/>
          </a:xfrm>
          <a:prstGeom prst="rect">
            <a:avLst/>
          </a:prstGeom>
          <a:noFill/>
        </p:spPr>
      </p:pic>
      <p:pic>
        <p:nvPicPr>
          <p:cNvPr id="57349" name="Picture 5" descr="http://web.mnstate.edu/peil/MDEV102/U4/S36/lessonimages/equation_image4.gif"/>
          <p:cNvPicPr>
            <a:picLocks noChangeAspect="1" noChangeArrowheads="1"/>
          </p:cNvPicPr>
          <p:nvPr/>
        </p:nvPicPr>
        <p:blipFill>
          <a:blip r:embed="rId4"/>
          <a:srcRect/>
          <a:stretch>
            <a:fillRect/>
          </a:stretch>
        </p:blipFill>
        <p:spPr bwMode="auto">
          <a:xfrm>
            <a:off x="2209800" y="4724400"/>
            <a:ext cx="1343025" cy="304801"/>
          </a:xfrm>
          <a:prstGeom prst="rect">
            <a:avLst/>
          </a:prstGeom>
          <a:noFill/>
        </p:spPr>
      </p:pic>
      <p:sp>
        <p:nvSpPr>
          <p:cNvPr id="57350" name="Rectangle 6"/>
          <p:cNvSpPr>
            <a:spLocks noChangeArrowheads="1"/>
          </p:cNvSpPr>
          <p:nvPr/>
        </p:nvSpPr>
        <p:spPr bwMode="auto">
          <a:xfrm>
            <a:off x="457200" y="5252591"/>
            <a:ext cx="58674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pitchFamily="34" charset="0"/>
                <a:cs typeface="Arial" pitchFamily="34" charset="0"/>
              </a:rPr>
              <a:t>Similarly, the upper half of the data is: {13, 14, 18, 21}, so</a:t>
            </a:r>
            <a:r>
              <a:rPr lang="en-US" sz="1400" dirty="0">
                <a:solidFill>
                  <a:srgbClr val="000000"/>
                </a:solidFill>
                <a:latin typeface="Arial" pitchFamily="34" charset="0"/>
                <a:cs typeface="Arial" pitchFamily="34" charset="0"/>
              </a:rPr>
              <a:t>,</a:t>
            </a:r>
            <a:endParaRPr kumimoji="0" lang="en-US" sz="1100" b="0" i="0" u="none" strike="noStrike" cap="none" normalizeH="0" baseline="0" dirty="0">
              <a:ln>
                <a:noFill/>
              </a:ln>
              <a:solidFill>
                <a:schemeClr val="tx1"/>
              </a:solidFill>
              <a:effectLst/>
              <a:latin typeface="Arial" pitchFamily="34" charset="0"/>
              <a:cs typeface="Arial" pitchFamily="34" charset="0"/>
            </a:endParaRPr>
          </a:p>
        </p:txBody>
      </p:sp>
      <p:pic>
        <p:nvPicPr>
          <p:cNvPr id="57351" name="Picture 7" descr="http://web.mnstate.edu/peil/MDEV102/U4/S36/ada-equation.gif"/>
          <p:cNvPicPr>
            <a:picLocks noChangeAspect="1" noChangeArrowheads="1"/>
          </p:cNvPicPr>
          <p:nvPr/>
        </p:nvPicPr>
        <p:blipFill>
          <a:blip r:embed="rId3"/>
          <a:srcRect/>
          <a:stretch>
            <a:fillRect/>
          </a:stretch>
        </p:blipFill>
        <p:spPr bwMode="auto">
          <a:xfrm>
            <a:off x="127000" y="160338"/>
            <a:ext cx="9525" cy="9525"/>
          </a:xfrm>
          <a:prstGeom prst="rect">
            <a:avLst/>
          </a:prstGeom>
          <a:noFill/>
        </p:spPr>
      </p:pic>
      <p:pic>
        <p:nvPicPr>
          <p:cNvPr id="57352" name="Picture 8" descr="http://web.mnstate.edu/peil/MDEV102/U4/S36/lessonimages/equation_image5.gif"/>
          <p:cNvPicPr>
            <a:picLocks noChangeAspect="1" noChangeArrowheads="1"/>
          </p:cNvPicPr>
          <p:nvPr/>
        </p:nvPicPr>
        <p:blipFill>
          <a:blip r:embed="rId5"/>
          <a:srcRect/>
          <a:stretch>
            <a:fillRect/>
          </a:stretch>
        </p:blipFill>
        <p:spPr bwMode="auto">
          <a:xfrm>
            <a:off x="1219200" y="6019800"/>
            <a:ext cx="2362200" cy="452638"/>
          </a:xfrm>
          <a:prstGeom prst="rect">
            <a:avLst/>
          </a:prstGeom>
          <a:noFill/>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229600" cy="1524000"/>
          </a:xfrm>
        </p:spPr>
        <p:txBody>
          <a:bodyPr>
            <a:normAutofit lnSpcReduction="10000"/>
          </a:bodyPr>
          <a:lstStyle/>
          <a:p>
            <a:r>
              <a:rPr lang="en-US" dirty="0"/>
              <a:t>Using the same method of calculation as in the Median, we can get Q1 and Q3 equation as follows</a:t>
            </a:r>
          </a:p>
        </p:txBody>
      </p:sp>
      <p:pic>
        <p:nvPicPr>
          <p:cNvPr id="60418" name="Picture 2"/>
          <p:cNvPicPr>
            <a:picLocks noChangeAspect="1" noChangeArrowheads="1"/>
          </p:cNvPicPr>
          <p:nvPr/>
        </p:nvPicPr>
        <p:blipFill>
          <a:blip r:embed="rId2"/>
          <a:srcRect/>
          <a:stretch>
            <a:fillRect/>
          </a:stretch>
        </p:blipFill>
        <p:spPr bwMode="auto">
          <a:xfrm>
            <a:off x="838200" y="2895600"/>
            <a:ext cx="4905375" cy="1323975"/>
          </a:xfrm>
          <a:prstGeom prst="rect">
            <a:avLst/>
          </a:prstGeom>
          <a:noFill/>
          <a:ln w="9525">
            <a:noFill/>
            <a:miter lim="800000"/>
            <a:headEnd/>
            <a:tailEnd/>
          </a:ln>
          <a:effectLst/>
        </p:spPr>
      </p:pic>
      <p:sp>
        <p:nvSpPr>
          <p:cNvPr id="4" name="TextBox 3"/>
          <p:cNvSpPr txBox="1"/>
          <p:nvPr/>
        </p:nvSpPr>
        <p:spPr>
          <a:xfrm>
            <a:off x="34159" y="5181600"/>
            <a:ext cx="5709416" cy="1477328"/>
          </a:xfrm>
          <a:prstGeom prst="rect">
            <a:avLst/>
          </a:prstGeom>
          <a:noFill/>
        </p:spPr>
        <p:txBody>
          <a:bodyPr wrap="square" rtlCol="0">
            <a:spAutoFit/>
          </a:bodyPr>
          <a:lstStyle/>
          <a:p>
            <a:r>
              <a:rPr lang="en-US" dirty="0"/>
              <a:t>Where, n= total frequency</a:t>
            </a:r>
          </a:p>
          <a:p>
            <a:r>
              <a:rPr lang="en-US" dirty="0"/>
              <a:t>F= cumulative frequency of before quartile class</a:t>
            </a:r>
          </a:p>
          <a:p>
            <a:r>
              <a:rPr lang="en-US" dirty="0" err="1"/>
              <a:t>fQ</a:t>
            </a:r>
            <a:r>
              <a:rPr lang="en-US" dirty="0"/>
              <a:t>= frequency of quartile class</a:t>
            </a:r>
          </a:p>
          <a:p>
            <a:r>
              <a:rPr lang="en-US" dirty="0" err="1"/>
              <a:t>LQ</a:t>
            </a:r>
            <a:r>
              <a:rPr lang="en-US" dirty="0"/>
              <a:t>= lower limit of quartile class</a:t>
            </a:r>
          </a:p>
          <a:p>
            <a:r>
              <a:rPr lang="en-US" dirty="0"/>
              <a:t>i= class interval</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a:xfrm>
            <a:off x="-304800" y="3352800"/>
            <a:ext cx="5486400" cy="1143000"/>
          </a:xfrm>
        </p:spPr>
        <p:txBody>
          <a:bodyPr>
            <a:normAutofit fontScale="85000" lnSpcReduction="10000"/>
          </a:bodyPr>
          <a:lstStyle/>
          <a:p>
            <a:r>
              <a:rPr lang="en-US" dirty="0"/>
              <a:t>1st Step: Construct the cumulative frequency distribution </a:t>
            </a:r>
          </a:p>
        </p:txBody>
      </p:sp>
      <p:graphicFrame>
        <p:nvGraphicFramePr>
          <p:cNvPr id="4" name="Table 3"/>
          <p:cNvGraphicFramePr>
            <a:graphicFrameLocks noGrp="1"/>
          </p:cNvGraphicFramePr>
          <p:nvPr/>
        </p:nvGraphicFramePr>
        <p:xfrm>
          <a:off x="1295400" y="1604010"/>
          <a:ext cx="4191000" cy="1520190"/>
        </p:xfrm>
        <a:graphic>
          <a:graphicData uri="http://schemas.openxmlformats.org/drawingml/2006/table">
            <a:tbl>
              <a:tblPr/>
              <a:tblGrid>
                <a:gridCol w="22098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190500">
                <a:tc>
                  <a:txBody>
                    <a:bodyPr/>
                    <a:lstStyle/>
                    <a:p>
                      <a:pPr algn="l" fontAlgn="b"/>
                      <a:r>
                        <a:rPr lang="en-US" sz="1600" b="0" i="0" u="none" strike="noStrike" dirty="0">
                          <a:solidFill>
                            <a:srgbClr val="000000"/>
                          </a:solidFill>
                          <a:latin typeface="Calibri"/>
                        </a:rPr>
                        <a:t>Time to travel to 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n-US" sz="1600" b="0" i="0" u="none" strike="noStrike">
                          <a:solidFill>
                            <a:srgbClr val="000000"/>
                          </a:solidFill>
                          <a:latin typeface="Calibri"/>
                        </a:rPr>
                        <a:t>1 – 10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600" b="0" i="0" u="none" strike="noStrike">
                          <a:solidFill>
                            <a:srgbClr val="000000"/>
                          </a:solidFill>
                          <a:latin typeface="Calibri"/>
                        </a:rPr>
                        <a:t>11 – 20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600" b="0" i="0" u="none" strike="noStrike">
                          <a:solidFill>
                            <a:srgbClr val="000000"/>
                          </a:solidFill>
                          <a:latin typeface="Calibri"/>
                        </a:rPr>
                        <a:t>21 – 30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600" b="0" i="0" u="none" strike="noStrike">
                          <a:solidFill>
                            <a:srgbClr val="000000"/>
                          </a:solidFill>
                          <a:latin typeface="Calibri"/>
                        </a:rPr>
                        <a:t>31 – 40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600" b="0" i="0" u="none" strike="noStrike" dirty="0">
                          <a:solidFill>
                            <a:srgbClr val="000000"/>
                          </a:solidFill>
                          <a:latin typeface="Calibri"/>
                        </a:rPr>
                        <a:t>41 – 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 name="Rectangle 5"/>
          <p:cNvSpPr/>
          <p:nvPr/>
        </p:nvSpPr>
        <p:spPr>
          <a:xfrm>
            <a:off x="228600" y="4648200"/>
            <a:ext cx="3557577" cy="369332"/>
          </a:xfrm>
          <a:prstGeom prst="rect">
            <a:avLst/>
          </a:prstGeom>
        </p:spPr>
        <p:txBody>
          <a:bodyPr wrap="none">
            <a:spAutoFit/>
          </a:bodyPr>
          <a:lstStyle/>
          <a:p>
            <a:r>
              <a:rPr lang="en-US" dirty="0"/>
              <a:t>2nd Step: Determine the Q1 and Q3</a:t>
            </a:r>
          </a:p>
        </p:txBody>
      </p:sp>
      <p:pic>
        <p:nvPicPr>
          <p:cNvPr id="61441" name="Picture 1"/>
          <p:cNvPicPr>
            <a:picLocks noChangeAspect="1" noChangeArrowheads="1"/>
          </p:cNvPicPr>
          <p:nvPr/>
        </p:nvPicPr>
        <p:blipFill>
          <a:blip r:embed="rId2"/>
          <a:srcRect/>
          <a:stretch>
            <a:fillRect/>
          </a:stretch>
        </p:blipFill>
        <p:spPr bwMode="auto">
          <a:xfrm>
            <a:off x="304800" y="5105400"/>
            <a:ext cx="2705100" cy="1304925"/>
          </a:xfrm>
          <a:prstGeom prst="rect">
            <a:avLst/>
          </a:prstGeom>
          <a:noFill/>
          <a:ln w="9525">
            <a:noFill/>
            <a:miter lim="800000"/>
            <a:headEnd/>
            <a:tailEnd/>
          </a:ln>
          <a:effectLst/>
        </p:spPr>
      </p:pic>
      <p:graphicFrame>
        <p:nvGraphicFramePr>
          <p:cNvPr id="8" name="Table 7"/>
          <p:cNvGraphicFramePr>
            <a:graphicFrameLocks noGrp="1"/>
          </p:cNvGraphicFramePr>
          <p:nvPr>
            <p:extLst>
              <p:ext uri="{D42A27DB-BD31-4B8C-83A1-F6EECF244321}">
                <p14:modId xmlns:p14="http://schemas.microsoft.com/office/powerpoint/2010/main" val="1323414915"/>
              </p:ext>
            </p:extLst>
          </p:nvPr>
        </p:nvGraphicFramePr>
        <p:xfrm>
          <a:off x="5257800" y="3124200"/>
          <a:ext cx="3657601" cy="1550670"/>
        </p:xfrm>
        <a:graphic>
          <a:graphicData uri="http://schemas.openxmlformats.org/drawingml/2006/table">
            <a:tbl>
              <a:tblPr/>
              <a:tblGrid>
                <a:gridCol w="1676401">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190500">
                <a:tc>
                  <a:txBody>
                    <a:bodyPr/>
                    <a:lstStyle/>
                    <a:p>
                      <a:pPr algn="l" fontAlgn="b"/>
                      <a:r>
                        <a:rPr lang="en-US" sz="1400" b="0" i="0" u="none" strike="noStrike">
                          <a:solidFill>
                            <a:srgbClr val="000000"/>
                          </a:solidFill>
                          <a:latin typeface="Calibri"/>
                        </a:rPr>
                        <a:t>Time to travel to 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a:rPr>
                        <a:t>Cumulative 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n-US" sz="1400" b="0" i="0" u="none" strike="noStrike">
                          <a:solidFill>
                            <a:srgbClr val="000000"/>
                          </a:solidFill>
                          <a:latin typeface="Calibri"/>
                        </a:rPr>
                        <a:t>1 – 10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400" b="0" i="0" u="none" strike="noStrike">
                          <a:solidFill>
                            <a:srgbClr val="000000"/>
                          </a:solidFill>
                          <a:latin typeface="Calibri"/>
                        </a:rPr>
                        <a:t>11 – 20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400" b="0" i="0" u="none" strike="noStrike">
                          <a:solidFill>
                            <a:srgbClr val="000000"/>
                          </a:solidFill>
                          <a:latin typeface="Calibri"/>
                        </a:rPr>
                        <a:t>21 – 30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400" b="0" i="0" u="none" strike="noStrike">
                          <a:solidFill>
                            <a:srgbClr val="000000"/>
                          </a:solidFill>
                          <a:latin typeface="Calibri"/>
                        </a:rPr>
                        <a:t>31 – 40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400" b="0" i="0" u="none" strike="noStrike">
                          <a:solidFill>
                            <a:srgbClr val="000000"/>
                          </a:solidFill>
                          <a:latin typeface="Calibri"/>
                        </a:rPr>
                        <a:t>41 – 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pic>
        <p:nvPicPr>
          <p:cNvPr id="61443" name="Picture 3"/>
          <p:cNvPicPr>
            <a:picLocks noChangeAspect="1" noChangeArrowheads="1"/>
          </p:cNvPicPr>
          <p:nvPr/>
        </p:nvPicPr>
        <p:blipFill>
          <a:blip r:embed="rId3"/>
          <a:srcRect t="4681"/>
          <a:stretch>
            <a:fillRect/>
          </a:stretch>
        </p:blipFill>
        <p:spPr bwMode="auto">
          <a:xfrm>
            <a:off x="3962400" y="4724400"/>
            <a:ext cx="2619375" cy="2133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5029200"/>
          </a:xfrm>
        </p:spPr>
        <p:txBody>
          <a:bodyPr>
            <a:normAutofit fontScale="92500" lnSpcReduction="20000"/>
          </a:bodyPr>
          <a:lstStyle/>
          <a:p>
            <a:r>
              <a:rPr lang="en-US" b="1" dirty="0"/>
              <a:t>Mathematical operations: </a:t>
            </a:r>
            <a:r>
              <a:rPr lang="en-US" dirty="0"/>
              <a:t>Equality and other operations that can be defined in terms of equality, such as </a:t>
            </a:r>
          </a:p>
          <a:p>
            <a:r>
              <a:rPr lang="en-US" dirty="0"/>
              <a:t>inequality and set membership, are the </a:t>
            </a:r>
          </a:p>
          <a:p>
            <a:r>
              <a:rPr lang="en-US" dirty="0"/>
              <a:t>only non-trivial operations that generically apply to </a:t>
            </a:r>
          </a:p>
          <a:p>
            <a:r>
              <a:rPr lang="en-US" dirty="0"/>
              <a:t>objects of the nominal type.</a:t>
            </a:r>
          </a:p>
          <a:p>
            <a:pPr marL="0" indent="0">
              <a:buNone/>
            </a:pPr>
            <a:r>
              <a:rPr lang="en-US" b="1" dirty="0"/>
              <a:t>Central tendency: </a:t>
            </a:r>
          </a:p>
          <a:p>
            <a:r>
              <a:rPr lang="en-US" dirty="0"/>
              <a:t>Mode, i.e. the </a:t>
            </a:r>
            <a:r>
              <a:rPr lang="en-US" i="1" dirty="0"/>
              <a:t>most common</a:t>
            </a:r>
            <a:r>
              <a:rPr lang="en-US" dirty="0"/>
              <a:t> item, is allowed as the measure of central tendency for the nominal type. </a:t>
            </a:r>
          </a:p>
          <a:p>
            <a:r>
              <a:rPr lang="en-US" b="1" dirty="0"/>
              <a:t>Median, i.e. the </a:t>
            </a:r>
            <a:r>
              <a:rPr lang="en-US" b="1" i="1" dirty="0"/>
              <a:t>middle-ranked</a:t>
            </a:r>
            <a:r>
              <a:rPr lang="en-US" b="1" dirty="0"/>
              <a:t> item</a:t>
            </a:r>
            <a:r>
              <a:rPr lang="en-US" dirty="0"/>
              <a:t>, makes no sense for the nominal type of data since ranking is meaningless for the nominal type.</a:t>
            </a:r>
          </a:p>
          <a:p>
            <a:endParaRPr lang="en-US" b="1" dirty="0"/>
          </a:p>
          <a:p>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Grp="1" noChangeAspect="1" noChangeArrowheads="1"/>
          </p:cNvPicPr>
          <p:nvPr>
            <p:ph idx="1"/>
          </p:nvPr>
        </p:nvPicPr>
        <p:blipFill>
          <a:blip r:embed="rId2"/>
          <a:srcRect/>
          <a:stretch>
            <a:fillRect/>
          </a:stretch>
        </p:blipFill>
        <p:spPr bwMode="auto">
          <a:xfrm>
            <a:off x="304800" y="381000"/>
            <a:ext cx="3181350" cy="676275"/>
          </a:xfrm>
          <a:prstGeom prst="rect">
            <a:avLst/>
          </a:prstGeom>
          <a:noFill/>
          <a:ln w="9525">
            <a:noFill/>
            <a:miter lim="800000"/>
            <a:headEnd/>
            <a:tailEnd/>
          </a:ln>
          <a:effectLst/>
        </p:spPr>
      </p:pic>
      <p:sp>
        <p:nvSpPr>
          <p:cNvPr id="5" name="Rectangle 4"/>
          <p:cNvSpPr/>
          <p:nvPr/>
        </p:nvSpPr>
        <p:spPr>
          <a:xfrm>
            <a:off x="457199" y="1371600"/>
            <a:ext cx="2401619" cy="369332"/>
          </a:xfrm>
          <a:prstGeom prst="rect">
            <a:avLst/>
          </a:prstGeom>
        </p:spPr>
        <p:txBody>
          <a:bodyPr wrap="none">
            <a:spAutoFit/>
          </a:bodyPr>
          <a:lstStyle/>
          <a:p>
            <a:r>
              <a:rPr lang="en-US" dirty="0"/>
              <a:t>Class Q3 is the 4th class</a:t>
            </a:r>
          </a:p>
        </p:txBody>
      </p:sp>
      <p:sp>
        <p:nvSpPr>
          <p:cNvPr id="7" name="Rectangle 6"/>
          <p:cNvSpPr/>
          <p:nvPr/>
        </p:nvSpPr>
        <p:spPr>
          <a:xfrm>
            <a:off x="685800" y="2133600"/>
            <a:ext cx="2050433"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dirty="0"/>
              <a:t>Inter quartile Range</a:t>
            </a:r>
          </a:p>
        </p:txBody>
      </p:sp>
      <p:sp>
        <p:nvSpPr>
          <p:cNvPr id="8" name="Rectangle 7"/>
          <p:cNvSpPr/>
          <p:nvPr/>
        </p:nvSpPr>
        <p:spPr>
          <a:xfrm>
            <a:off x="3402561" y="2133600"/>
            <a:ext cx="1510350" cy="369332"/>
          </a:xfrm>
          <a:prstGeom prst="rect">
            <a:avLst/>
          </a:prstGeom>
        </p:spPr>
        <p:txBody>
          <a:bodyPr wrap="none">
            <a:spAutoFit/>
          </a:bodyPr>
          <a:lstStyle/>
          <a:p>
            <a:r>
              <a:rPr lang="en-US" dirty="0"/>
              <a:t>IQR = Q3 – Q1</a:t>
            </a:r>
          </a:p>
        </p:txBody>
      </p:sp>
      <p:sp>
        <p:nvSpPr>
          <p:cNvPr id="9" name="Rectangle 8"/>
          <p:cNvSpPr/>
          <p:nvPr/>
        </p:nvSpPr>
        <p:spPr>
          <a:xfrm>
            <a:off x="1524000" y="2765702"/>
            <a:ext cx="4453463" cy="369332"/>
          </a:xfrm>
          <a:prstGeom prst="rect">
            <a:avLst/>
          </a:prstGeom>
        </p:spPr>
        <p:txBody>
          <a:bodyPr wrap="none">
            <a:spAutoFit/>
          </a:bodyPr>
          <a:lstStyle/>
          <a:p>
            <a:r>
              <a:rPr lang="fr-FR" dirty="0"/>
              <a:t>IQR = Q3 – Q1 = 34.3889 – 13.7143 = 20.6746</a:t>
            </a:r>
            <a:endParaRPr lang="en-US" dirty="0"/>
          </a:p>
        </p:txBody>
      </p:sp>
      <p:sp>
        <p:nvSpPr>
          <p:cNvPr id="3" name="TextBox 2"/>
          <p:cNvSpPr txBox="1"/>
          <p:nvPr/>
        </p:nvSpPr>
        <p:spPr>
          <a:xfrm>
            <a:off x="4157736" y="787955"/>
            <a:ext cx="2600777" cy="923330"/>
          </a:xfrm>
          <a:prstGeom prst="rect">
            <a:avLst/>
          </a:prstGeom>
          <a:noFill/>
        </p:spPr>
        <p:txBody>
          <a:bodyPr wrap="none" rtlCol="0">
            <a:spAutoFit/>
          </a:bodyPr>
          <a:lstStyle/>
          <a:p>
            <a:r>
              <a:rPr lang="en-US" dirty="0" err="1"/>
              <a:t>Q3</a:t>
            </a:r>
            <a:r>
              <a:rPr lang="en-US" dirty="0"/>
              <a:t>= </a:t>
            </a:r>
            <a:r>
              <a:rPr lang="en-US" dirty="0" err="1"/>
              <a:t>LQ3</a:t>
            </a:r>
            <a:r>
              <a:rPr lang="en-US" dirty="0"/>
              <a:t>+ {(</a:t>
            </a:r>
            <a:r>
              <a:rPr lang="en-US" dirty="0" err="1"/>
              <a:t>3n</a:t>
            </a:r>
            <a:r>
              <a:rPr lang="en-US" dirty="0"/>
              <a:t>/4-f)/</a:t>
            </a:r>
            <a:r>
              <a:rPr lang="en-US" dirty="0" err="1"/>
              <a:t>fq3</a:t>
            </a:r>
            <a:r>
              <a:rPr lang="en-US" dirty="0"/>
              <a:t>}*I</a:t>
            </a:r>
          </a:p>
          <a:p>
            <a:endParaRPr lang="en-US" dirty="0"/>
          </a:p>
          <a:p>
            <a:r>
              <a:rPr lang="en-US" dirty="0" err="1"/>
              <a:t>Q3</a:t>
            </a:r>
            <a:r>
              <a:rPr lang="en-US" dirty="0"/>
              <a:t>=34.38</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768" y="4833937"/>
            <a:ext cx="2654300" cy="202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7199" y="4006334"/>
            <a:ext cx="5042086" cy="369332"/>
          </a:xfrm>
          <a:prstGeom prst="rect">
            <a:avLst/>
          </a:prstGeom>
          <a:noFill/>
        </p:spPr>
        <p:txBody>
          <a:bodyPr wrap="none" rtlCol="0">
            <a:spAutoFit/>
          </a:bodyPr>
          <a:lstStyle/>
          <a:p>
            <a:r>
              <a:rPr lang="en-US" dirty="0"/>
              <a:t>Find the inter quartile range from following data set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t>Mean and standard deviation</a:t>
            </a:r>
          </a:p>
        </p:txBody>
      </p:sp>
      <p:sp>
        <p:nvSpPr>
          <p:cNvPr id="3" name="Content Placeholder 2"/>
          <p:cNvSpPr>
            <a:spLocks noGrp="1"/>
          </p:cNvSpPr>
          <p:nvPr>
            <p:ph idx="1"/>
          </p:nvPr>
        </p:nvSpPr>
        <p:spPr>
          <a:xfrm>
            <a:off x="228600" y="1295400"/>
            <a:ext cx="8610600" cy="914400"/>
          </a:xfrm>
        </p:spPr>
        <p:txBody>
          <a:bodyPr>
            <a:normAutofit fontScale="70000" lnSpcReduction="20000"/>
          </a:bodyPr>
          <a:lstStyle/>
          <a:p>
            <a:r>
              <a:rPr lang="en-US" dirty="0"/>
              <a:t>The Variance is the average of the squared differences from the Mean.  the standard deviation tells us how all the observations in the variable are distributed or clustered about the mean of the variable.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697614"/>
              </p:ext>
            </p:extLst>
          </p:nvPr>
        </p:nvGraphicFramePr>
        <p:xfrm>
          <a:off x="228600" y="2361247"/>
          <a:ext cx="2514600" cy="1773555"/>
        </p:xfrm>
        <a:graphic>
          <a:graphicData uri="http://schemas.openxmlformats.org/drawingml/2006/table">
            <a:tbl>
              <a:tblPr/>
              <a:tblGrid>
                <a:gridCol w="1745805">
                  <a:extLst>
                    <a:ext uri="{9D8B030D-6E8A-4147-A177-3AD203B41FA5}">
                      <a16:colId xmlns:a16="http://schemas.microsoft.com/office/drawing/2014/main" val="20000"/>
                    </a:ext>
                  </a:extLst>
                </a:gridCol>
                <a:gridCol w="768795">
                  <a:extLst>
                    <a:ext uri="{9D8B030D-6E8A-4147-A177-3AD203B41FA5}">
                      <a16:colId xmlns:a16="http://schemas.microsoft.com/office/drawing/2014/main" val="20001"/>
                    </a:ext>
                  </a:extLst>
                </a:gridCol>
              </a:tblGrid>
              <a:tr h="253365">
                <a:tc>
                  <a:txBody>
                    <a:bodyPr/>
                    <a:lstStyle/>
                    <a:p>
                      <a:pPr algn="l" fontAlgn="b"/>
                      <a:r>
                        <a:rPr lang="en-US" sz="1600" b="0" i="0" u="none" strike="noStrike">
                          <a:solidFill>
                            <a:srgbClr val="000000"/>
                          </a:solidFill>
                          <a:latin typeface="Calibri"/>
                        </a:rPr>
                        <a:t>variable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Dataset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n-US" sz="1600" b="0" i="0" u="none" strike="noStrike">
                          <a:solidFill>
                            <a:srgbClr val="000000"/>
                          </a:solidFill>
                          <a:latin typeface="Calibri"/>
                        </a:rPr>
                        <a:t>X1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600" b="0" i="0" u="none" strike="noStrike">
                          <a:solidFill>
                            <a:srgbClr val="000000"/>
                          </a:solidFill>
                          <a:latin typeface="Calibri"/>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600" b="0" i="0" u="none" strike="noStrike">
                          <a:solidFill>
                            <a:srgbClr val="000000"/>
                          </a:solidFill>
                          <a:latin typeface="Calibri"/>
                        </a:rPr>
                        <a:t>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600" b="0" i="0" u="none" strike="noStrike">
                          <a:solidFill>
                            <a:srgbClr val="000000"/>
                          </a:solidFill>
                          <a:latin typeface="Calibri"/>
                        </a:rPr>
                        <a:t>X4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600" b="0" i="0" u="none" strike="noStrike">
                          <a:solidFill>
                            <a:srgbClr val="000000"/>
                          </a:solidFill>
                          <a:latin typeface="Calibri"/>
                        </a:rPr>
                        <a:t>X5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l" fontAlgn="b"/>
                      <a:r>
                        <a:rPr lang="en-US" sz="1600" b="0" i="0" u="none" strike="noStrike">
                          <a:solidFill>
                            <a:srgbClr val="000000"/>
                          </a:solidFill>
                          <a:latin typeface="Calibri"/>
                        </a:rPr>
                        <a:t>X6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TextBox 4"/>
          <p:cNvSpPr txBox="1"/>
          <p:nvPr/>
        </p:nvSpPr>
        <p:spPr>
          <a:xfrm>
            <a:off x="685800" y="4572000"/>
            <a:ext cx="2057400" cy="646331"/>
          </a:xfrm>
          <a:prstGeom prst="rect">
            <a:avLst/>
          </a:prstGeom>
          <a:noFill/>
        </p:spPr>
        <p:txBody>
          <a:bodyPr wrap="square" rtlCol="0">
            <a:spAutoFit/>
          </a:bodyPr>
          <a:lstStyle/>
          <a:p>
            <a:r>
              <a:rPr lang="en-US" dirty="0"/>
              <a:t>Sum of x= 30</a:t>
            </a:r>
          </a:p>
          <a:p>
            <a:r>
              <a:rPr lang="en-US" dirty="0"/>
              <a:t>Mean =30/6=5</a:t>
            </a:r>
          </a:p>
        </p:txBody>
      </p:sp>
      <p:graphicFrame>
        <p:nvGraphicFramePr>
          <p:cNvPr id="6" name="Table 5"/>
          <p:cNvGraphicFramePr>
            <a:graphicFrameLocks noGrp="1"/>
          </p:cNvGraphicFramePr>
          <p:nvPr>
            <p:extLst>
              <p:ext uri="{D42A27DB-BD31-4B8C-83A1-F6EECF244321}">
                <p14:modId xmlns:p14="http://schemas.microsoft.com/office/powerpoint/2010/main" val="1246434328"/>
              </p:ext>
            </p:extLst>
          </p:nvPr>
        </p:nvGraphicFramePr>
        <p:xfrm>
          <a:off x="3200400" y="3310890"/>
          <a:ext cx="4813299" cy="1524000"/>
        </p:xfrm>
        <a:graphic>
          <a:graphicData uri="http://schemas.openxmlformats.org/drawingml/2006/table">
            <a:tbl>
              <a:tblPr/>
              <a:tblGrid>
                <a:gridCol w="1383387">
                  <a:extLst>
                    <a:ext uri="{9D8B030D-6E8A-4147-A177-3AD203B41FA5}">
                      <a16:colId xmlns:a16="http://schemas.microsoft.com/office/drawing/2014/main" val="20000"/>
                    </a:ext>
                  </a:extLst>
                </a:gridCol>
                <a:gridCol w="710731">
                  <a:extLst>
                    <a:ext uri="{9D8B030D-6E8A-4147-A177-3AD203B41FA5}">
                      <a16:colId xmlns:a16="http://schemas.microsoft.com/office/drawing/2014/main" val="20001"/>
                    </a:ext>
                  </a:extLst>
                </a:gridCol>
                <a:gridCol w="1396079">
                  <a:extLst>
                    <a:ext uri="{9D8B030D-6E8A-4147-A177-3AD203B41FA5}">
                      <a16:colId xmlns:a16="http://schemas.microsoft.com/office/drawing/2014/main" val="20002"/>
                    </a:ext>
                  </a:extLst>
                </a:gridCol>
                <a:gridCol w="1323102">
                  <a:extLst>
                    <a:ext uri="{9D8B030D-6E8A-4147-A177-3AD203B41FA5}">
                      <a16:colId xmlns:a16="http://schemas.microsoft.com/office/drawing/2014/main" val="20003"/>
                    </a:ext>
                  </a:extLst>
                </a:gridCol>
              </a:tblGrid>
              <a:tr h="190500">
                <a:tc>
                  <a:txBody>
                    <a:bodyPr/>
                    <a:lstStyle/>
                    <a:p>
                      <a:pPr algn="l" fontAlgn="b"/>
                      <a:r>
                        <a:rPr lang="en-US" sz="1100" b="0" i="0" u="none" strike="noStrike" dirty="0">
                          <a:solidFill>
                            <a:srgbClr val="000000"/>
                          </a:solidFill>
                          <a:latin typeface="Calibri"/>
                        </a:rPr>
                        <a:t>variable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Dataset (x)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X-mean 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Square of (X-X mean)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n-US" sz="1100" b="0" i="0" u="none" strike="noStrike">
                          <a:solidFill>
                            <a:srgbClr val="000000"/>
                          </a:solidFill>
                          <a:latin typeface="Calibri"/>
                        </a:rPr>
                        <a:t>X1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100" b="0" i="0" u="none" strike="noStrike">
                          <a:solidFill>
                            <a:srgbClr val="000000"/>
                          </a:solidFill>
                          <a:latin typeface="Calibri"/>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100" b="0" i="0" u="none" strike="noStrike">
                          <a:solidFill>
                            <a:srgbClr val="000000"/>
                          </a:solidFill>
                          <a:latin typeface="Calibri"/>
                        </a:rPr>
                        <a:t>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100" b="0" i="0" u="none" strike="noStrike">
                          <a:solidFill>
                            <a:srgbClr val="000000"/>
                          </a:solidFill>
                          <a:latin typeface="Calibri"/>
                        </a:rPr>
                        <a:t>X4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100" b="0" i="0" u="none" strike="noStrike" dirty="0">
                          <a:solidFill>
                            <a:srgbClr val="000000"/>
                          </a:solidFill>
                          <a:latin typeface="Calibri"/>
                        </a:rPr>
                        <a:t>X5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l" fontAlgn="b"/>
                      <a:r>
                        <a:rPr lang="en-US" sz="1100" b="0" i="0" u="none" strike="noStrike">
                          <a:solidFill>
                            <a:srgbClr val="000000"/>
                          </a:solidFill>
                          <a:latin typeface="Calibri"/>
                        </a:rPr>
                        <a:t>X6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9217" name="Picture 1"/>
          <p:cNvPicPr>
            <a:picLocks noChangeAspect="1" noChangeArrowheads="1"/>
          </p:cNvPicPr>
          <p:nvPr/>
        </p:nvPicPr>
        <p:blipFill>
          <a:blip r:embed="rId2"/>
          <a:srcRect/>
          <a:stretch>
            <a:fillRect/>
          </a:stretch>
        </p:blipFill>
        <p:spPr bwMode="auto">
          <a:xfrm>
            <a:off x="2743200" y="2514600"/>
            <a:ext cx="1628775" cy="809625"/>
          </a:xfrm>
          <a:prstGeom prst="rect">
            <a:avLst/>
          </a:prstGeom>
          <a:noFill/>
          <a:ln w="9525">
            <a:noFill/>
            <a:miter lim="800000"/>
            <a:headEnd/>
            <a:tailEnd/>
          </a:ln>
          <a:effectLst/>
        </p:spPr>
      </p:pic>
      <p:pic>
        <p:nvPicPr>
          <p:cNvPr id="9218" name="Picture 2"/>
          <p:cNvPicPr>
            <a:picLocks noChangeAspect="1" noChangeArrowheads="1"/>
          </p:cNvPicPr>
          <p:nvPr/>
        </p:nvPicPr>
        <p:blipFill>
          <a:blip r:embed="rId3"/>
          <a:srcRect/>
          <a:stretch>
            <a:fillRect/>
          </a:stretch>
        </p:blipFill>
        <p:spPr bwMode="auto">
          <a:xfrm>
            <a:off x="5029200" y="2667000"/>
            <a:ext cx="1619250" cy="581025"/>
          </a:xfrm>
          <a:prstGeom prst="rect">
            <a:avLst/>
          </a:prstGeom>
          <a:noFill/>
          <a:ln w="9525">
            <a:noFill/>
            <a:miter lim="800000"/>
            <a:headEnd/>
            <a:tailEnd/>
          </a:ln>
          <a:effectLst/>
        </p:spPr>
      </p:pic>
      <p:sp>
        <p:nvSpPr>
          <p:cNvPr id="10" name="Rectangle 9"/>
          <p:cNvSpPr/>
          <p:nvPr/>
        </p:nvSpPr>
        <p:spPr>
          <a:xfrm>
            <a:off x="0" y="5410200"/>
            <a:ext cx="8382000" cy="923330"/>
          </a:xfrm>
          <a:prstGeom prst="rect">
            <a:avLst/>
          </a:prstGeom>
        </p:spPr>
        <p:txBody>
          <a:bodyPr wrap="square">
            <a:spAutoFit/>
          </a:bodyPr>
          <a:lstStyle/>
          <a:p>
            <a:r>
              <a:rPr lang="en-US" dirty="0"/>
              <a:t>If the variance is small, then the data is very closely dispersed around the mean, i.e. the data points are close in value to the mean. If the variance is large, then the data is more widely dispersed around the mean, i.e. the data points are different from the mean.</a:t>
            </a:r>
          </a:p>
        </p:txBody>
      </p:sp>
      <p:sp>
        <p:nvSpPr>
          <p:cNvPr id="7" name="TextBox 6"/>
          <p:cNvSpPr txBox="1"/>
          <p:nvPr/>
        </p:nvSpPr>
        <p:spPr>
          <a:xfrm>
            <a:off x="3903423" y="5033665"/>
            <a:ext cx="3870803" cy="369332"/>
          </a:xfrm>
          <a:prstGeom prst="rect">
            <a:avLst/>
          </a:prstGeom>
          <a:noFill/>
        </p:spPr>
        <p:txBody>
          <a:bodyPr wrap="none" rtlCol="0">
            <a:spAutoFit/>
          </a:bodyPr>
          <a:lstStyle/>
          <a:p>
            <a:r>
              <a:rPr lang="en-US" dirty="0"/>
              <a:t>Find the </a:t>
            </a:r>
            <a:r>
              <a:rPr lang="en-US" dirty="0" err="1"/>
              <a:t>varience</a:t>
            </a:r>
            <a:r>
              <a:rPr lang="en-US" dirty="0"/>
              <a:t> &amp; standard deviation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4" descr="Image result for variance calculation for sample"/>
          <p:cNvPicPr>
            <a:picLocks noChangeAspect="1" noChangeArrowheads="1"/>
          </p:cNvPicPr>
          <p:nvPr/>
        </p:nvPicPr>
        <p:blipFill>
          <a:blip r:embed="rId2"/>
          <a:srcRect/>
          <a:stretch>
            <a:fillRect/>
          </a:stretch>
        </p:blipFill>
        <p:spPr bwMode="auto">
          <a:xfrm>
            <a:off x="990600" y="304800"/>
            <a:ext cx="5181600" cy="3886201"/>
          </a:xfrm>
          <a:prstGeom prst="rect">
            <a:avLst/>
          </a:prstGeom>
          <a:noFill/>
        </p:spPr>
      </p:pic>
      <p:sp>
        <p:nvSpPr>
          <p:cNvPr id="5" name="TextBox 4"/>
          <p:cNvSpPr txBox="1"/>
          <p:nvPr/>
        </p:nvSpPr>
        <p:spPr>
          <a:xfrm>
            <a:off x="1046747" y="4495800"/>
            <a:ext cx="5562600" cy="369332"/>
          </a:xfrm>
          <a:prstGeom prst="rect">
            <a:avLst/>
          </a:prstGeom>
          <a:noFill/>
        </p:spPr>
        <p:txBody>
          <a:bodyPr wrap="square" rtlCol="0">
            <a:spAutoFit/>
          </a:bodyPr>
          <a:lstStyle/>
          <a:p>
            <a:r>
              <a:rPr lang="en-US" dirty="0"/>
              <a:t>Standard deviation= square root of variance </a:t>
            </a:r>
          </a:p>
        </p:txBody>
      </p:sp>
      <p:sp>
        <p:nvSpPr>
          <p:cNvPr id="3" name="TextBox 2"/>
          <p:cNvSpPr txBox="1"/>
          <p:nvPr/>
        </p:nvSpPr>
        <p:spPr>
          <a:xfrm>
            <a:off x="381000" y="5410200"/>
            <a:ext cx="8763000" cy="1200329"/>
          </a:xfrm>
          <a:prstGeom prst="rect">
            <a:avLst/>
          </a:prstGeom>
          <a:noFill/>
        </p:spPr>
        <p:txBody>
          <a:bodyPr wrap="square" rtlCol="0">
            <a:spAutoFit/>
          </a:bodyPr>
          <a:lstStyle/>
          <a:p>
            <a:r>
              <a:rPr lang="en-US" sz="3600" dirty="0"/>
              <a:t>Coefficient of variance = Standard deviation/ mean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563562"/>
          </a:xfrm>
        </p:spPr>
        <p:txBody>
          <a:bodyPr>
            <a:normAutofit fontScale="90000"/>
          </a:bodyPr>
          <a:lstStyle/>
          <a:p>
            <a:r>
              <a:rPr lang="en-US" sz="3600" dirty="0"/>
              <a:t>Grouped data set</a:t>
            </a:r>
          </a:p>
        </p:txBody>
      </p:sp>
      <p:pic>
        <p:nvPicPr>
          <p:cNvPr id="67586" name="Picture 2"/>
          <p:cNvPicPr>
            <a:picLocks noChangeAspect="1" noChangeArrowheads="1"/>
          </p:cNvPicPr>
          <p:nvPr/>
        </p:nvPicPr>
        <p:blipFill>
          <a:blip r:embed="rId2"/>
          <a:srcRect l="5072"/>
          <a:stretch>
            <a:fillRect/>
          </a:stretch>
        </p:blipFill>
        <p:spPr bwMode="auto">
          <a:xfrm>
            <a:off x="2209800" y="1552575"/>
            <a:ext cx="4991100" cy="3752850"/>
          </a:xfrm>
          <a:prstGeom prst="rect">
            <a:avLst/>
          </a:prstGeom>
          <a:noFill/>
          <a:ln w="9525">
            <a:noFill/>
            <a:miter lim="800000"/>
            <a:headEnd/>
            <a:tailEnd/>
          </a:ln>
          <a:effec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229600" cy="762000"/>
          </a:xfrm>
        </p:spPr>
        <p:txBody>
          <a:bodyPr/>
          <a:lstStyle/>
          <a:p>
            <a:r>
              <a:rPr lang="en-US" dirty="0"/>
              <a:t>Problem</a:t>
            </a:r>
          </a:p>
        </p:txBody>
      </p:sp>
      <p:graphicFrame>
        <p:nvGraphicFramePr>
          <p:cNvPr id="4" name="Table 3"/>
          <p:cNvGraphicFramePr>
            <a:graphicFrameLocks noGrp="1"/>
          </p:cNvGraphicFramePr>
          <p:nvPr/>
        </p:nvGraphicFramePr>
        <p:xfrm>
          <a:off x="381000" y="2362200"/>
          <a:ext cx="2971800" cy="1114425"/>
        </p:xfrm>
        <a:graphic>
          <a:graphicData uri="http://schemas.openxmlformats.org/drawingml/2006/table">
            <a:tbl>
              <a:tblPr/>
              <a:tblGrid>
                <a:gridCol w="148590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tblGrid>
              <a:tr h="190500">
                <a:tc>
                  <a:txBody>
                    <a:bodyPr/>
                    <a:lstStyle/>
                    <a:p>
                      <a:pPr algn="l" fontAlgn="b"/>
                      <a:r>
                        <a:rPr lang="en-US" sz="1400" b="0" i="0" u="none" strike="noStrike" dirty="0">
                          <a:solidFill>
                            <a:srgbClr val="000000"/>
                          </a:solidFill>
                          <a:latin typeface="Calibri"/>
                        </a:rPr>
                        <a:t>No of order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a:rPr>
                        <a:t>Frequency 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n-US" sz="1400" b="0" i="0" u="none" strike="noStrike">
                          <a:solidFill>
                            <a:srgbClr val="000000"/>
                          </a:solidFill>
                          <a:latin typeface="Calibri"/>
                        </a:rPr>
                        <a:t>10 – 12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400" b="0" i="0" u="none" strike="noStrike">
                          <a:solidFill>
                            <a:srgbClr val="000000"/>
                          </a:solidFill>
                          <a:latin typeface="Calibri"/>
                        </a:rPr>
                        <a:t>13 – 15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400" b="0" i="0" u="none" strike="noStrike">
                          <a:solidFill>
                            <a:srgbClr val="000000"/>
                          </a:solidFill>
                          <a:latin typeface="Calibri"/>
                        </a:rPr>
                        <a:t>16 – 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400" b="0" i="0" u="none" strike="noStrike" dirty="0">
                          <a:solidFill>
                            <a:srgbClr val="000000"/>
                          </a:solidFill>
                          <a:latin typeface="Calibri"/>
                        </a:rPr>
                        <a:t> 19 – 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4038600" y="2286000"/>
          <a:ext cx="4572000" cy="1154430"/>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190500">
                <a:tc>
                  <a:txBody>
                    <a:bodyPr/>
                    <a:lstStyle/>
                    <a:p>
                      <a:pPr algn="l" fontAlgn="b"/>
                      <a:r>
                        <a:rPr lang="en-US" sz="1200" b="0" i="0" u="none" strike="noStrike">
                          <a:solidFill>
                            <a:srgbClr val="000000"/>
                          </a:solidFill>
                          <a:latin typeface="Calibri"/>
                        </a:rPr>
                        <a:t>No of order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Xm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f*Xm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squre of f*Xm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n-US" sz="1200" b="0" i="0" u="none" strike="noStrike">
                          <a:solidFill>
                            <a:srgbClr val="000000"/>
                          </a:solidFill>
                          <a:latin typeface="Calibri"/>
                        </a:rPr>
                        <a:t>10 – 12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Calibri"/>
                        </a:rPr>
                        <a:t>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Calibri"/>
                        </a:rPr>
                        <a:t>1936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200" b="0" i="0" u="none" strike="noStrike">
                          <a:solidFill>
                            <a:srgbClr val="000000"/>
                          </a:solidFill>
                          <a:latin typeface="Calibri"/>
                        </a:rPr>
                        <a:t>13 – 15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Calibri"/>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Calibri"/>
                        </a:rPr>
                        <a:t>168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Calibri"/>
                        </a:rPr>
                        <a:t>28224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200" b="0" i="0" u="none" strike="noStrike">
                          <a:solidFill>
                            <a:srgbClr val="000000"/>
                          </a:solidFill>
                          <a:latin typeface="Calibri"/>
                        </a:rPr>
                        <a:t>16 – 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Calibri"/>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Calibri"/>
                        </a:rPr>
                        <a:t>340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Calibri"/>
                        </a:rPr>
                        <a:t>115600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200" b="0" i="0" u="none" strike="noStrike">
                          <a:solidFill>
                            <a:srgbClr val="000000"/>
                          </a:solidFill>
                          <a:latin typeface="Calibri"/>
                        </a:rPr>
                        <a:t> 19 – 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Calibri"/>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Calibri"/>
                        </a:rPr>
                        <a:t>280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Calibri"/>
                        </a:rPr>
                        <a:t>78400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latin typeface="Calibri"/>
                        </a:rPr>
                        <a:t>224160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 name="TextBox 5"/>
          <p:cNvSpPr txBox="1"/>
          <p:nvPr/>
        </p:nvSpPr>
        <p:spPr>
          <a:xfrm>
            <a:off x="5562600" y="1524000"/>
            <a:ext cx="1143000" cy="369332"/>
          </a:xfrm>
          <a:prstGeom prst="rect">
            <a:avLst/>
          </a:prstGeom>
          <a:noFill/>
        </p:spPr>
        <p:txBody>
          <a:bodyPr wrap="square" rtlCol="0">
            <a:spAutoFit/>
          </a:bodyPr>
          <a:lstStyle/>
          <a:p>
            <a:r>
              <a:rPr lang="en-US" dirty="0"/>
              <a:t>Solution</a:t>
            </a:r>
          </a:p>
        </p:txBody>
      </p:sp>
      <p:sp>
        <p:nvSpPr>
          <p:cNvPr id="8" name="TextBox 7"/>
          <p:cNvSpPr txBox="1"/>
          <p:nvPr/>
        </p:nvSpPr>
        <p:spPr>
          <a:xfrm>
            <a:off x="1524000" y="3733800"/>
            <a:ext cx="3048000" cy="646331"/>
          </a:xfrm>
          <a:prstGeom prst="rect">
            <a:avLst/>
          </a:prstGeom>
          <a:noFill/>
        </p:spPr>
        <p:txBody>
          <a:bodyPr wrap="square" rtlCol="0">
            <a:spAutoFit/>
          </a:bodyPr>
          <a:lstStyle/>
          <a:p>
            <a:r>
              <a:rPr lang="en-US" dirty="0"/>
              <a:t>Variance = 4206. 31</a:t>
            </a:r>
          </a:p>
          <a:p>
            <a:r>
              <a:rPr lang="en-US" dirty="0"/>
              <a:t>Standard deviation= 64.85</a:t>
            </a:r>
          </a:p>
        </p:txBody>
      </p:sp>
      <p:graphicFrame>
        <p:nvGraphicFramePr>
          <p:cNvPr id="9" name="Table 8"/>
          <p:cNvGraphicFramePr>
            <a:graphicFrameLocks noGrp="1"/>
          </p:cNvGraphicFramePr>
          <p:nvPr>
            <p:extLst>
              <p:ext uri="{D42A27DB-BD31-4B8C-83A1-F6EECF244321}">
                <p14:modId xmlns:p14="http://schemas.microsoft.com/office/powerpoint/2010/main" val="1569728610"/>
              </p:ext>
            </p:extLst>
          </p:nvPr>
        </p:nvGraphicFramePr>
        <p:xfrm>
          <a:off x="1524000" y="5105400"/>
          <a:ext cx="4438650" cy="1563470"/>
        </p:xfrm>
        <a:graphic>
          <a:graphicData uri="http://schemas.openxmlformats.org/drawingml/2006/table">
            <a:tbl>
              <a:tblPr>
                <a:tableStyleId>{5C22544A-7EE6-4342-B048-85BDC9FD1C3A}</a:tableStyleId>
              </a:tblPr>
              <a:tblGrid>
                <a:gridCol w="2219325">
                  <a:extLst>
                    <a:ext uri="{9D8B030D-6E8A-4147-A177-3AD203B41FA5}">
                      <a16:colId xmlns:a16="http://schemas.microsoft.com/office/drawing/2014/main" val="20000"/>
                    </a:ext>
                  </a:extLst>
                </a:gridCol>
                <a:gridCol w="2219325">
                  <a:extLst>
                    <a:ext uri="{9D8B030D-6E8A-4147-A177-3AD203B41FA5}">
                      <a16:colId xmlns:a16="http://schemas.microsoft.com/office/drawing/2014/main" val="20001"/>
                    </a:ext>
                  </a:extLst>
                </a:gridCol>
              </a:tblGrid>
              <a:tr h="312694">
                <a:tc>
                  <a:txBody>
                    <a:bodyPr/>
                    <a:lstStyle/>
                    <a:p>
                      <a:pPr algn="l" fontAlgn="b"/>
                      <a:r>
                        <a:rPr lang="en-US" sz="1600" u="none" strike="noStrike">
                          <a:effectLst/>
                        </a:rPr>
                        <a:t>No of orderr</a:t>
                      </a:r>
                      <a:endParaRPr lang="en-US" sz="1600" b="0" i="0" u="none" strike="noStrike">
                        <a:solidFill>
                          <a:srgbClr val="000000"/>
                        </a:solidFill>
                        <a:effectLst/>
                        <a:latin typeface="Calibri"/>
                      </a:endParaRPr>
                    </a:p>
                  </a:txBody>
                  <a:tcPr marL="9525" marR="9525" marT="9525" marB="0" anchor="b"/>
                </a:tc>
                <a:tc>
                  <a:txBody>
                    <a:bodyPr/>
                    <a:lstStyle/>
                    <a:p>
                      <a:pPr algn="l" fontAlgn="b"/>
                      <a:r>
                        <a:rPr lang="en-US" sz="1600" u="none" strike="noStrike" dirty="0">
                          <a:effectLst/>
                        </a:rPr>
                        <a:t>Frequency</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312694">
                <a:tc>
                  <a:txBody>
                    <a:bodyPr/>
                    <a:lstStyle/>
                    <a:p>
                      <a:pPr algn="l" fontAlgn="b"/>
                      <a:r>
                        <a:rPr lang="en-US" sz="1600" u="none" strike="noStrike">
                          <a:effectLst/>
                        </a:rPr>
                        <a:t>5 to 7 </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7</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312694">
                <a:tc>
                  <a:txBody>
                    <a:bodyPr/>
                    <a:lstStyle/>
                    <a:p>
                      <a:pPr algn="l" fontAlgn="b"/>
                      <a:r>
                        <a:rPr lang="en-US" sz="1600" u="none" strike="noStrike">
                          <a:effectLst/>
                        </a:rPr>
                        <a:t>8  to 10 </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8</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12694">
                <a:tc>
                  <a:txBody>
                    <a:bodyPr/>
                    <a:lstStyle/>
                    <a:p>
                      <a:pPr algn="l" fontAlgn="b"/>
                      <a:r>
                        <a:rPr lang="en-US" sz="1600" u="none" strike="noStrike">
                          <a:effectLst/>
                        </a:rPr>
                        <a:t>11 to 13</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9</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12694">
                <a:tc>
                  <a:txBody>
                    <a:bodyPr/>
                    <a:lstStyle/>
                    <a:p>
                      <a:pPr algn="l" fontAlgn="b"/>
                      <a:r>
                        <a:rPr lang="en-US" sz="1600" u="none" strike="noStrike">
                          <a:effectLst/>
                        </a:rPr>
                        <a:t>14 to 16</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dirty="0">
                          <a:effectLst/>
                        </a:rPr>
                        <a:t>11</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bl>
          </a:graphicData>
        </a:graphic>
      </p:graphicFrame>
      <p:sp>
        <p:nvSpPr>
          <p:cNvPr id="10" name="TextBox 9"/>
          <p:cNvSpPr txBox="1"/>
          <p:nvPr/>
        </p:nvSpPr>
        <p:spPr>
          <a:xfrm>
            <a:off x="1143000" y="4724400"/>
            <a:ext cx="6492290" cy="369332"/>
          </a:xfrm>
          <a:prstGeom prst="rect">
            <a:avLst/>
          </a:prstGeom>
          <a:noFill/>
        </p:spPr>
        <p:txBody>
          <a:bodyPr wrap="none" rtlCol="0">
            <a:spAutoFit/>
          </a:bodyPr>
          <a:lstStyle/>
          <a:p>
            <a:r>
              <a:rPr lang="en-US" dirty="0"/>
              <a:t>Calculate the variance &amp; standard deviation from following data set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Standard deviation</a:t>
            </a:r>
          </a:p>
        </p:txBody>
      </p:sp>
      <p:sp>
        <p:nvSpPr>
          <p:cNvPr id="3" name="Content Placeholder 2"/>
          <p:cNvSpPr>
            <a:spLocks noGrp="1"/>
          </p:cNvSpPr>
          <p:nvPr>
            <p:ph idx="1"/>
          </p:nvPr>
        </p:nvSpPr>
        <p:spPr/>
        <p:txBody>
          <a:bodyPr>
            <a:normAutofit fontScale="85000" lnSpcReduction="10000"/>
          </a:bodyPr>
          <a:lstStyle/>
          <a:p>
            <a:r>
              <a:rPr lang="en-US" dirty="0"/>
              <a:t>Standard deviation is only used to measure spread or dispersion around the mean of a data set.</a:t>
            </a:r>
          </a:p>
          <a:p>
            <a:r>
              <a:rPr lang="en-US" dirty="0"/>
              <a:t>Standard deviation is never negative.</a:t>
            </a:r>
          </a:p>
          <a:p>
            <a:r>
              <a:rPr lang="en-US" dirty="0"/>
              <a:t>Standard deviation is sensitive to outliers. A single outlier can raise the standard deviation and in turn, distort the picture of spread.</a:t>
            </a:r>
          </a:p>
          <a:p>
            <a:r>
              <a:rPr lang="en-US" dirty="0"/>
              <a:t>For data with approximately the same mean, the greater the spread, the greater the standard deviation.</a:t>
            </a:r>
          </a:p>
          <a:p>
            <a:r>
              <a:rPr lang="en-US" dirty="0"/>
              <a:t>If all values of a data set are the same, the standard deviation is zero (because each value is equal to the mean).</a:t>
            </a:r>
          </a:p>
          <a:p>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Coefficient of variation</a:t>
            </a:r>
          </a:p>
        </p:txBody>
      </p:sp>
      <p:sp>
        <p:nvSpPr>
          <p:cNvPr id="3" name="Content Placeholder 2"/>
          <p:cNvSpPr>
            <a:spLocks noGrp="1"/>
          </p:cNvSpPr>
          <p:nvPr>
            <p:ph idx="1"/>
          </p:nvPr>
        </p:nvSpPr>
        <p:spPr/>
        <p:txBody>
          <a:bodyPr>
            <a:normAutofit fontScale="92500" lnSpcReduction="20000"/>
          </a:bodyPr>
          <a:lstStyle/>
          <a:p>
            <a:r>
              <a:rPr lang="en-US" dirty="0"/>
              <a:t>A coefficient of variation (CV) is a statistical measure of the dispersion of data points in a data series around the mean. It is calculated as follows: (standard deviation </a:t>
            </a:r>
            <a:r>
              <a:rPr lang="en-US" dirty="0" err="1"/>
              <a:t>sd</a:t>
            </a:r>
            <a:r>
              <a:rPr lang="en-US" dirty="0"/>
              <a:t>) / (expected value mean value). The coefficient of variation represents the ratio of the standard deviation to the mean, and it is a useful statistic for comparing the degree of variation from one data series to another, even if the means are drastically different from one another.</a:t>
            </a:r>
            <a:br>
              <a:rPr lang="en-US" dirty="0"/>
            </a:br>
            <a:br>
              <a:rPr lang="en-US" dirty="0"/>
            </a:br>
            <a:endParaRPr lang="en-US" dirty="0"/>
          </a:p>
        </p:txBody>
      </p:sp>
    </p:spTree>
    <p:extLst>
      <p:ext uri="{BB962C8B-B14F-4D97-AF65-F5344CB8AC3E}">
        <p14:creationId xmlns:p14="http://schemas.microsoft.com/office/powerpoint/2010/main" val="98423067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Co-efficient of variance </a:t>
            </a:r>
          </a:p>
        </p:txBody>
      </p:sp>
      <p:graphicFrame>
        <p:nvGraphicFramePr>
          <p:cNvPr id="4" name="Table 3"/>
          <p:cNvGraphicFramePr>
            <a:graphicFrameLocks noGrp="1"/>
          </p:cNvGraphicFramePr>
          <p:nvPr>
            <p:extLst>
              <p:ext uri="{D42A27DB-BD31-4B8C-83A1-F6EECF244321}">
                <p14:modId xmlns:p14="http://schemas.microsoft.com/office/powerpoint/2010/main" val="2526306247"/>
              </p:ext>
            </p:extLst>
          </p:nvPr>
        </p:nvGraphicFramePr>
        <p:xfrm>
          <a:off x="304800" y="1905000"/>
          <a:ext cx="3886198" cy="2154555"/>
        </p:xfrm>
        <a:graphic>
          <a:graphicData uri="http://schemas.openxmlformats.org/drawingml/2006/table">
            <a:tbl>
              <a:tblPr>
                <a:tableStyleId>{5C22544A-7EE6-4342-B048-85BDC9FD1C3A}</a:tableStyleId>
              </a:tblPr>
              <a:tblGrid>
                <a:gridCol w="746150">
                  <a:extLst>
                    <a:ext uri="{9D8B030D-6E8A-4147-A177-3AD203B41FA5}">
                      <a16:colId xmlns:a16="http://schemas.microsoft.com/office/drawing/2014/main" val="20000"/>
                    </a:ext>
                  </a:extLst>
                </a:gridCol>
                <a:gridCol w="746150">
                  <a:extLst>
                    <a:ext uri="{9D8B030D-6E8A-4147-A177-3AD203B41FA5}">
                      <a16:colId xmlns:a16="http://schemas.microsoft.com/office/drawing/2014/main" val="20001"/>
                    </a:ext>
                  </a:extLst>
                </a:gridCol>
                <a:gridCol w="746150">
                  <a:extLst>
                    <a:ext uri="{9D8B030D-6E8A-4147-A177-3AD203B41FA5}">
                      <a16:colId xmlns:a16="http://schemas.microsoft.com/office/drawing/2014/main" val="20002"/>
                    </a:ext>
                  </a:extLst>
                </a:gridCol>
                <a:gridCol w="746150">
                  <a:extLst>
                    <a:ext uri="{9D8B030D-6E8A-4147-A177-3AD203B41FA5}">
                      <a16:colId xmlns:a16="http://schemas.microsoft.com/office/drawing/2014/main" val="20003"/>
                    </a:ext>
                  </a:extLst>
                </a:gridCol>
                <a:gridCol w="901598">
                  <a:extLst>
                    <a:ext uri="{9D8B030D-6E8A-4147-A177-3AD203B41FA5}">
                      <a16:colId xmlns:a16="http://schemas.microsoft.com/office/drawing/2014/main" val="20004"/>
                    </a:ext>
                  </a:extLst>
                </a:gridCol>
              </a:tblGrid>
              <a:tr h="542925">
                <a:tc>
                  <a:txBody>
                    <a:bodyPr/>
                    <a:lstStyle/>
                    <a:p>
                      <a:pPr algn="l" fontAlgn="b"/>
                      <a:r>
                        <a:rPr lang="en-US" sz="1600" u="none" strike="noStrike" dirty="0">
                          <a:solidFill>
                            <a:srgbClr val="FF0000"/>
                          </a:solidFill>
                          <a:effectLst/>
                        </a:rPr>
                        <a:t>No of order (x)</a:t>
                      </a:r>
                      <a:endParaRPr lang="en-US" sz="1600" b="0" i="0" u="none" strike="noStrike" dirty="0">
                        <a:solidFill>
                          <a:srgbClr val="FF0000"/>
                        </a:solidFill>
                        <a:effectLst/>
                        <a:latin typeface="Calibri"/>
                      </a:endParaRPr>
                    </a:p>
                  </a:txBody>
                  <a:tcPr marL="9525" marR="9525" marT="9525" marB="0" anchor="b"/>
                </a:tc>
                <a:tc>
                  <a:txBody>
                    <a:bodyPr/>
                    <a:lstStyle/>
                    <a:p>
                      <a:pPr algn="l" fontAlgn="b"/>
                      <a:r>
                        <a:rPr lang="en-US" sz="1600" u="none" strike="noStrike">
                          <a:solidFill>
                            <a:srgbClr val="FF0000"/>
                          </a:solidFill>
                          <a:effectLst/>
                        </a:rPr>
                        <a:t>Frequency (f)</a:t>
                      </a:r>
                      <a:endParaRPr lang="en-US" sz="1600" b="0" i="0" u="none" strike="noStrike">
                        <a:solidFill>
                          <a:srgbClr val="FF0000"/>
                        </a:solidFill>
                        <a:effectLst/>
                        <a:latin typeface="Calibri"/>
                      </a:endParaRPr>
                    </a:p>
                  </a:txBody>
                  <a:tcPr marL="9525" marR="9525" marT="9525" marB="0" anchor="b"/>
                </a:tc>
                <a:tc>
                  <a:txBody>
                    <a:bodyPr/>
                    <a:lstStyle/>
                    <a:p>
                      <a:pPr algn="l" fontAlgn="b"/>
                      <a:r>
                        <a:rPr lang="en-US" sz="1600" u="none" strike="noStrike">
                          <a:effectLst/>
                        </a:rPr>
                        <a:t>fx</a:t>
                      </a:r>
                      <a:endParaRPr lang="en-US" sz="1600" b="0" i="0" u="none" strike="noStrike">
                        <a:solidFill>
                          <a:srgbClr val="000000"/>
                        </a:solidFill>
                        <a:effectLst/>
                        <a:latin typeface="Calibri"/>
                      </a:endParaRPr>
                    </a:p>
                  </a:txBody>
                  <a:tcPr marL="9525" marR="9525" marT="9525" marB="0" anchor="b"/>
                </a:tc>
                <a:tc>
                  <a:txBody>
                    <a:bodyPr/>
                    <a:lstStyle/>
                    <a:p>
                      <a:pPr algn="l" fontAlgn="b"/>
                      <a:r>
                        <a:rPr lang="en-US" sz="1600" u="none" strike="noStrike">
                          <a:effectLst/>
                        </a:rPr>
                        <a:t>x- mean</a:t>
                      </a:r>
                      <a:endParaRPr lang="en-US" sz="1600" b="0" i="0" u="none" strike="noStrike">
                        <a:solidFill>
                          <a:srgbClr val="000000"/>
                        </a:solidFill>
                        <a:effectLst/>
                        <a:latin typeface="Calibri"/>
                      </a:endParaRPr>
                    </a:p>
                  </a:txBody>
                  <a:tcPr marL="9525" marR="9525" marT="9525" marB="0" anchor="b"/>
                </a:tc>
                <a:tc>
                  <a:txBody>
                    <a:bodyPr/>
                    <a:lstStyle/>
                    <a:p>
                      <a:pPr algn="l" fontAlgn="b"/>
                      <a:r>
                        <a:rPr lang="en-US" sz="1600" u="none" strike="noStrike">
                          <a:effectLst/>
                        </a:rPr>
                        <a:t>squre of x-mean</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276225">
                <a:tc>
                  <a:txBody>
                    <a:bodyPr/>
                    <a:lstStyle/>
                    <a:p>
                      <a:pPr algn="r" fontAlgn="b"/>
                      <a:r>
                        <a:rPr lang="en-US" sz="1600" u="none" strike="noStrike">
                          <a:solidFill>
                            <a:srgbClr val="FF0000"/>
                          </a:solidFill>
                          <a:effectLst/>
                        </a:rPr>
                        <a:t>5</a:t>
                      </a:r>
                      <a:endParaRPr lang="en-US" sz="1600" b="0" i="0" u="none" strike="noStrike">
                        <a:solidFill>
                          <a:srgbClr val="FF0000"/>
                        </a:solidFill>
                        <a:effectLst/>
                        <a:latin typeface="Calibri"/>
                      </a:endParaRPr>
                    </a:p>
                  </a:txBody>
                  <a:tcPr marL="9525" marR="9525" marT="9525" marB="0" anchor="b"/>
                </a:tc>
                <a:tc>
                  <a:txBody>
                    <a:bodyPr/>
                    <a:lstStyle/>
                    <a:p>
                      <a:pPr algn="r" fontAlgn="b"/>
                      <a:r>
                        <a:rPr lang="en-US" sz="1600" u="none" strike="noStrike" dirty="0">
                          <a:solidFill>
                            <a:srgbClr val="FF0000"/>
                          </a:solidFill>
                          <a:effectLst/>
                        </a:rPr>
                        <a:t>7</a:t>
                      </a:r>
                      <a:endParaRPr lang="en-US" sz="1600" b="0" i="0" u="none" strike="noStrike" dirty="0">
                        <a:solidFill>
                          <a:srgbClr val="FF0000"/>
                        </a:solidFill>
                        <a:effectLst/>
                        <a:latin typeface="Calibri"/>
                      </a:endParaRPr>
                    </a:p>
                  </a:txBody>
                  <a:tcPr marL="9525" marR="9525" marT="9525" marB="0" anchor="b"/>
                </a:tc>
                <a:tc>
                  <a:txBody>
                    <a:bodyPr/>
                    <a:lstStyle/>
                    <a:p>
                      <a:pPr algn="r" fontAlgn="b"/>
                      <a:r>
                        <a:rPr lang="en-US" sz="1600" u="none" strike="noStrike">
                          <a:effectLst/>
                        </a:rPr>
                        <a:t>35</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-4.8</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23.04</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76225">
                <a:tc>
                  <a:txBody>
                    <a:bodyPr/>
                    <a:lstStyle/>
                    <a:p>
                      <a:pPr algn="r" fontAlgn="b"/>
                      <a:r>
                        <a:rPr lang="en-US" sz="1600" u="none" strike="noStrike">
                          <a:solidFill>
                            <a:srgbClr val="FF0000"/>
                          </a:solidFill>
                          <a:effectLst/>
                        </a:rPr>
                        <a:t>8</a:t>
                      </a:r>
                      <a:endParaRPr lang="en-US" sz="1600" b="0" i="0" u="none" strike="noStrike">
                        <a:solidFill>
                          <a:srgbClr val="FF0000"/>
                        </a:solidFill>
                        <a:effectLst/>
                        <a:latin typeface="Calibri"/>
                      </a:endParaRPr>
                    </a:p>
                  </a:txBody>
                  <a:tcPr marL="9525" marR="9525" marT="9525" marB="0" anchor="b"/>
                </a:tc>
                <a:tc>
                  <a:txBody>
                    <a:bodyPr/>
                    <a:lstStyle/>
                    <a:p>
                      <a:pPr algn="r" fontAlgn="b"/>
                      <a:r>
                        <a:rPr lang="en-US" sz="1600" u="none" strike="noStrike" dirty="0">
                          <a:solidFill>
                            <a:srgbClr val="FF0000"/>
                          </a:solidFill>
                          <a:effectLst/>
                        </a:rPr>
                        <a:t>8</a:t>
                      </a:r>
                      <a:endParaRPr lang="en-US" sz="1600" b="0" i="0" u="none" strike="noStrike" dirty="0">
                        <a:solidFill>
                          <a:srgbClr val="FF0000"/>
                        </a:solidFill>
                        <a:effectLst/>
                        <a:latin typeface="Calibri"/>
                      </a:endParaRPr>
                    </a:p>
                  </a:txBody>
                  <a:tcPr marL="9525" marR="9525" marT="9525" marB="0" anchor="b"/>
                </a:tc>
                <a:tc>
                  <a:txBody>
                    <a:bodyPr/>
                    <a:lstStyle/>
                    <a:p>
                      <a:pPr algn="r" fontAlgn="b"/>
                      <a:r>
                        <a:rPr lang="en-US" sz="1600" u="none" strike="noStrike">
                          <a:effectLst/>
                        </a:rPr>
                        <a:t>64</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-1.8</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3.24</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76225">
                <a:tc>
                  <a:txBody>
                    <a:bodyPr/>
                    <a:lstStyle/>
                    <a:p>
                      <a:pPr algn="r" fontAlgn="b"/>
                      <a:r>
                        <a:rPr lang="en-US" sz="1600" u="none" strike="noStrike">
                          <a:solidFill>
                            <a:srgbClr val="FF0000"/>
                          </a:solidFill>
                          <a:effectLst/>
                        </a:rPr>
                        <a:t>10</a:t>
                      </a:r>
                      <a:endParaRPr lang="en-US" sz="1600" b="0" i="0" u="none" strike="noStrike">
                        <a:solidFill>
                          <a:srgbClr val="FF0000"/>
                        </a:solidFill>
                        <a:effectLst/>
                        <a:latin typeface="Calibri"/>
                      </a:endParaRPr>
                    </a:p>
                  </a:txBody>
                  <a:tcPr marL="9525" marR="9525" marT="9525" marB="0" anchor="b"/>
                </a:tc>
                <a:tc>
                  <a:txBody>
                    <a:bodyPr/>
                    <a:lstStyle/>
                    <a:p>
                      <a:pPr algn="r" fontAlgn="b"/>
                      <a:r>
                        <a:rPr lang="en-US" sz="1600" u="none" strike="noStrike" dirty="0">
                          <a:solidFill>
                            <a:srgbClr val="FF0000"/>
                          </a:solidFill>
                          <a:effectLst/>
                        </a:rPr>
                        <a:t>9</a:t>
                      </a:r>
                      <a:endParaRPr lang="en-US" sz="1600" b="0" i="0" u="none" strike="noStrike" dirty="0">
                        <a:solidFill>
                          <a:srgbClr val="FF0000"/>
                        </a:solidFill>
                        <a:effectLst/>
                        <a:latin typeface="Calibri"/>
                      </a:endParaRPr>
                    </a:p>
                  </a:txBody>
                  <a:tcPr marL="9525" marR="9525" marT="9525" marB="0" anchor="b"/>
                </a:tc>
                <a:tc>
                  <a:txBody>
                    <a:bodyPr/>
                    <a:lstStyle/>
                    <a:p>
                      <a:pPr algn="r" fontAlgn="b"/>
                      <a:r>
                        <a:rPr lang="en-US" sz="1600" u="none" strike="noStrike">
                          <a:effectLst/>
                        </a:rPr>
                        <a:t>90</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0.2</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0.04</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76225">
                <a:tc>
                  <a:txBody>
                    <a:bodyPr/>
                    <a:lstStyle/>
                    <a:p>
                      <a:pPr algn="r" fontAlgn="b"/>
                      <a:r>
                        <a:rPr lang="en-US" sz="1600" u="none" strike="noStrike">
                          <a:solidFill>
                            <a:srgbClr val="FF0000"/>
                          </a:solidFill>
                          <a:effectLst/>
                        </a:rPr>
                        <a:t>14</a:t>
                      </a:r>
                      <a:endParaRPr lang="en-US" sz="1600" b="0" i="0" u="none" strike="noStrike">
                        <a:solidFill>
                          <a:srgbClr val="FF0000"/>
                        </a:solidFill>
                        <a:effectLst/>
                        <a:latin typeface="Calibri"/>
                      </a:endParaRPr>
                    </a:p>
                  </a:txBody>
                  <a:tcPr marL="9525" marR="9525" marT="9525" marB="0" anchor="b"/>
                </a:tc>
                <a:tc>
                  <a:txBody>
                    <a:bodyPr/>
                    <a:lstStyle/>
                    <a:p>
                      <a:pPr algn="r" fontAlgn="b"/>
                      <a:r>
                        <a:rPr lang="en-US" sz="1600" u="none" strike="noStrike" dirty="0">
                          <a:solidFill>
                            <a:srgbClr val="FF0000"/>
                          </a:solidFill>
                          <a:effectLst/>
                        </a:rPr>
                        <a:t>11</a:t>
                      </a:r>
                      <a:endParaRPr lang="en-US" sz="1600" b="0" i="0" u="none" strike="noStrike" dirty="0">
                        <a:solidFill>
                          <a:srgbClr val="FF0000"/>
                        </a:solidFill>
                        <a:effectLst/>
                        <a:latin typeface="Calibri"/>
                      </a:endParaRPr>
                    </a:p>
                  </a:txBody>
                  <a:tcPr marL="9525" marR="9525" marT="9525" marB="0" anchor="b"/>
                </a:tc>
                <a:tc>
                  <a:txBody>
                    <a:bodyPr/>
                    <a:lstStyle/>
                    <a:p>
                      <a:pPr algn="r" fontAlgn="b"/>
                      <a:r>
                        <a:rPr lang="en-US" sz="1600" u="none" strike="noStrike">
                          <a:effectLst/>
                        </a:rPr>
                        <a:t>154</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4.2</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17.64</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l" fontAlgn="b"/>
                      <a:r>
                        <a:rPr lang="en-US" sz="1600" u="none" strike="noStrike">
                          <a:effectLst/>
                        </a:rPr>
                        <a:t> </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dirty="0">
                          <a:effectLst/>
                        </a:rPr>
                        <a:t>35</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343</a:t>
                      </a:r>
                      <a:endParaRPr lang="en-US" sz="1600" b="0" i="0" u="none" strike="noStrike">
                        <a:solidFill>
                          <a:srgbClr val="000000"/>
                        </a:solidFill>
                        <a:effectLst/>
                        <a:latin typeface="Calibri"/>
                      </a:endParaRPr>
                    </a:p>
                  </a:txBody>
                  <a:tcPr marL="9525" marR="9525" marT="9525" marB="0" anchor="b"/>
                </a:tc>
                <a:tc>
                  <a:txBody>
                    <a:bodyPr/>
                    <a:lstStyle/>
                    <a:p>
                      <a:pPr algn="l" fontAlgn="b"/>
                      <a:r>
                        <a:rPr lang="en-US" sz="1600" u="none" strike="noStrike">
                          <a:effectLst/>
                        </a:rPr>
                        <a:t> </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43.96</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l" fontAlgn="b"/>
                      <a:r>
                        <a:rPr lang="en-US" sz="1600" u="none" strike="noStrike">
                          <a:effectLst/>
                        </a:rPr>
                        <a:t> </a:t>
                      </a:r>
                      <a:endParaRPr lang="en-US" sz="1600" b="0" i="0" u="none" strike="noStrike">
                        <a:solidFill>
                          <a:srgbClr val="000000"/>
                        </a:solidFill>
                        <a:effectLst/>
                        <a:latin typeface="Calibri"/>
                      </a:endParaRPr>
                    </a:p>
                  </a:txBody>
                  <a:tcPr marL="9525" marR="9525" marT="9525" marB="0" anchor="b"/>
                </a:tc>
                <a:tc>
                  <a:txBody>
                    <a:bodyPr/>
                    <a:lstStyle/>
                    <a:p>
                      <a:pPr algn="l" fontAlgn="b"/>
                      <a:r>
                        <a:rPr lang="en-US" sz="1600" u="none" strike="noStrike">
                          <a:effectLst/>
                        </a:rPr>
                        <a:t> </a:t>
                      </a:r>
                      <a:endParaRPr lang="en-US" sz="1600" b="0" i="0" u="none" strike="noStrike">
                        <a:solidFill>
                          <a:srgbClr val="000000"/>
                        </a:solidFill>
                        <a:effectLst/>
                        <a:latin typeface="Calibri"/>
                      </a:endParaRPr>
                    </a:p>
                  </a:txBody>
                  <a:tcPr marL="9525" marR="9525" marT="9525" marB="0" anchor="b"/>
                </a:tc>
                <a:tc>
                  <a:txBody>
                    <a:bodyPr/>
                    <a:lstStyle/>
                    <a:p>
                      <a:pPr algn="l" fontAlgn="b"/>
                      <a:r>
                        <a:rPr lang="en-US" sz="1600" u="none" strike="noStrike">
                          <a:effectLst/>
                        </a:rPr>
                        <a:t>mean</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9.8</a:t>
                      </a:r>
                      <a:endParaRPr lang="en-US" sz="1600" b="0" i="0" u="none" strike="noStrike">
                        <a:solidFill>
                          <a:srgbClr val="000000"/>
                        </a:solidFill>
                        <a:effectLst/>
                        <a:latin typeface="Calibri"/>
                      </a:endParaRPr>
                    </a:p>
                  </a:txBody>
                  <a:tcPr marL="9525" marR="9525" marT="9525" marB="0" anchor="b"/>
                </a:tc>
                <a:tc>
                  <a:txBody>
                    <a:bodyPr/>
                    <a:lstStyle/>
                    <a:p>
                      <a:pPr algn="l" fontAlgn="b"/>
                      <a:r>
                        <a:rPr lang="en-US" sz="1600" u="none" strike="noStrike" dirty="0">
                          <a:effectLst/>
                        </a:rPr>
                        <a:t> </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p:sp>
        <p:nvSpPr>
          <p:cNvPr id="6" name="TextBox 5"/>
          <p:cNvSpPr txBox="1"/>
          <p:nvPr/>
        </p:nvSpPr>
        <p:spPr>
          <a:xfrm>
            <a:off x="1066800" y="5105400"/>
            <a:ext cx="4036554" cy="369332"/>
          </a:xfrm>
          <a:prstGeom prst="rect">
            <a:avLst/>
          </a:prstGeom>
          <a:noFill/>
        </p:spPr>
        <p:txBody>
          <a:bodyPr wrap="none" rtlCol="0">
            <a:spAutoFit/>
          </a:bodyPr>
          <a:lstStyle/>
          <a:p>
            <a:r>
              <a:rPr lang="en-US" dirty="0"/>
              <a:t>Which data set is more consistence (CV)?</a:t>
            </a:r>
          </a:p>
        </p:txBody>
      </p:sp>
      <p:graphicFrame>
        <p:nvGraphicFramePr>
          <p:cNvPr id="7" name="Table 6"/>
          <p:cNvGraphicFramePr>
            <a:graphicFrameLocks noGrp="1"/>
          </p:cNvGraphicFramePr>
          <p:nvPr>
            <p:extLst>
              <p:ext uri="{D42A27DB-BD31-4B8C-83A1-F6EECF244321}">
                <p14:modId xmlns:p14="http://schemas.microsoft.com/office/powerpoint/2010/main" val="3986697798"/>
              </p:ext>
            </p:extLst>
          </p:nvPr>
        </p:nvGraphicFramePr>
        <p:xfrm>
          <a:off x="1066800" y="4267200"/>
          <a:ext cx="1828800" cy="190500"/>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190500">
                <a:tc>
                  <a:txBody>
                    <a:bodyPr/>
                    <a:lstStyle/>
                    <a:p>
                      <a:pPr algn="l" fontAlgn="b"/>
                      <a:r>
                        <a:rPr lang="en-US" sz="1100" u="none" strike="noStrike">
                          <a:effectLst/>
                        </a:rPr>
                        <a:t>variance</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1.256</a:t>
                      </a:r>
                      <a:endParaRPr lang="en-US"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70204641"/>
              </p:ext>
            </p:extLst>
          </p:nvPr>
        </p:nvGraphicFramePr>
        <p:xfrm>
          <a:off x="1034716" y="4608195"/>
          <a:ext cx="2565400" cy="344805"/>
        </p:xfrm>
        <a:graphic>
          <a:graphicData uri="http://schemas.openxmlformats.org/drawingml/2006/table">
            <a:tbl>
              <a:tblPr>
                <a:tableStyleId>{5C22544A-7EE6-4342-B048-85BDC9FD1C3A}</a:tableStyleId>
              </a:tblPr>
              <a:tblGrid>
                <a:gridCol w="736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190500">
                <a:tc>
                  <a:txBody>
                    <a:bodyPr/>
                    <a:lstStyle/>
                    <a:p>
                      <a:pPr algn="l" fontAlgn="b"/>
                      <a:r>
                        <a:rPr lang="en-US" sz="1100" u="none" strike="noStrike" dirty="0">
                          <a:effectLst/>
                        </a:rPr>
                        <a:t>Standard deviation</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a:effectLst/>
                        </a:rPr>
                        <a:t>1.120714</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err="1">
                          <a:effectLst/>
                        </a:rPr>
                        <a:t>CV1</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a:effectLst/>
                        </a:rPr>
                        <a:t>0.892288</a:t>
                      </a:r>
                      <a:endParaRPr lang="en-US"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5282644"/>
              </p:ext>
            </p:extLst>
          </p:nvPr>
        </p:nvGraphicFramePr>
        <p:xfrm>
          <a:off x="4419601" y="2209800"/>
          <a:ext cx="4546599" cy="2209800"/>
        </p:xfrm>
        <a:graphic>
          <a:graphicData uri="http://schemas.openxmlformats.org/drawingml/2006/table">
            <a:tbl>
              <a:tblPr>
                <a:tableStyleId>{5C22544A-7EE6-4342-B048-85BDC9FD1C3A}</a:tableStyleId>
              </a:tblPr>
              <a:tblGrid>
                <a:gridCol w="872947">
                  <a:extLst>
                    <a:ext uri="{9D8B030D-6E8A-4147-A177-3AD203B41FA5}">
                      <a16:colId xmlns:a16="http://schemas.microsoft.com/office/drawing/2014/main" val="20000"/>
                    </a:ext>
                  </a:extLst>
                </a:gridCol>
                <a:gridCol w="872947">
                  <a:extLst>
                    <a:ext uri="{9D8B030D-6E8A-4147-A177-3AD203B41FA5}">
                      <a16:colId xmlns:a16="http://schemas.microsoft.com/office/drawing/2014/main" val="20001"/>
                    </a:ext>
                  </a:extLst>
                </a:gridCol>
                <a:gridCol w="872947">
                  <a:extLst>
                    <a:ext uri="{9D8B030D-6E8A-4147-A177-3AD203B41FA5}">
                      <a16:colId xmlns:a16="http://schemas.microsoft.com/office/drawing/2014/main" val="20002"/>
                    </a:ext>
                  </a:extLst>
                </a:gridCol>
                <a:gridCol w="872947">
                  <a:extLst>
                    <a:ext uri="{9D8B030D-6E8A-4147-A177-3AD203B41FA5}">
                      <a16:colId xmlns:a16="http://schemas.microsoft.com/office/drawing/2014/main" val="20003"/>
                    </a:ext>
                  </a:extLst>
                </a:gridCol>
                <a:gridCol w="1054811">
                  <a:extLst>
                    <a:ext uri="{9D8B030D-6E8A-4147-A177-3AD203B41FA5}">
                      <a16:colId xmlns:a16="http://schemas.microsoft.com/office/drawing/2014/main" val="20004"/>
                    </a:ext>
                  </a:extLst>
                </a:gridCol>
              </a:tblGrid>
              <a:tr h="190500">
                <a:tc>
                  <a:txBody>
                    <a:bodyPr/>
                    <a:lstStyle/>
                    <a:p>
                      <a:pPr algn="l" fontAlgn="b"/>
                      <a:r>
                        <a:rPr lang="en-US" sz="1400" u="none" strike="noStrike" dirty="0">
                          <a:effectLst/>
                        </a:rPr>
                        <a:t>No of order (x)</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Frequency (f)</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fx</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x- mean</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Square of x- mean</a:t>
                      </a:r>
                      <a:endParaRPr lang="en-US" sz="1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r" fontAlgn="b"/>
                      <a:r>
                        <a:rPr lang="en-US" sz="1400" u="none" strike="noStrike">
                          <a:effectLst/>
                        </a:rPr>
                        <a:t>8</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7</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56</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3.83</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14.67</a:t>
                      </a:r>
                      <a:endParaRPr lang="en-US" sz="1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r" fontAlgn="b"/>
                      <a:r>
                        <a:rPr lang="en-US" sz="1400" u="none" strike="noStrike">
                          <a:effectLst/>
                        </a:rPr>
                        <a:t>9</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8</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72</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2.83</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8.01</a:t>
                      </a:r>
                      <a:endParaRPr lang="en-US" sz="1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r" fontAlgn="b"/>
                      <a:r>
                        <a:rPr lang="en-US" sz="1400" u="none" strike="noStrike">
                          <a:effectLst/>
                        </a:rPr>
                        <a:t>11</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9</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99</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0.83</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0.69</a:t>
                      </a:r>
                      <a:endParaRPr lang="en-US" sz="1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r" fontAlgn="b"/>
                      <a:r>
                        <a:rPr lang="en-US" sz="1400" u="none" strike="noStrike">
                          <a:effectLst/>
                        </a:rPr>
                        <a:t>17</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11</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187</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-5.17</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26.73</a:t>
                      </a:r>
                      <a:endParaRPr lang="en-US" sz="1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35</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414</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50.10</a:t>
                      </a:r>
                      <a:endParaRPr lang="en-US" sz="1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Mean</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11.82857</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Standard deviation</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1.20</a:t>
                      </a:r>
                      <a:endParaRPr lang="en-US" sz="1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190500">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Variance</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1.431303</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err="1">
                          <a:effectLst/>
                        </a:rPr>
                        <a:t>CV2</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u="none" strike="noStrike" dirty="0">
                          <a:effectLst/>
                        </a:rPr>
                        <a:t>0.10114245</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bl>
          </a:graphicData>
        </a:graphic>
      </p:graphicFrame>
      <p:sp>
        <p:nvSpPr>
          <p:cNvPr id="10" name="TextBox 9"/>
          <p:cNvSpPr txBox="1"/>
          <p:nvPr/>
        </p:nvSpPr>
        <p:spPr>
          <a:xfrm>
            <a:off x="1066800" y="5791200"/>
            <a:ext cx="6324600" cy="369332"/>
          </a:xfrm>
          <a:prstGeom prst="rect">
            <a:avLst/>
          </a:prstGeom>
          <a:noFill/>
        </p:spPr>
        <p:txBody>
          <a:bodyPr wrap="square" rtlCol="0">
            <a:spAutoFit/>
          </a:bodyPr>
          <a:lstStyle/>
          <a:p>
            <a:r>
              <a:rPr lang="en-US" dirty="0" err="1"/>
              <a:t>CV2</a:t>
            </a:r>
            <a:r>
              <a:rPr lang="en-US" dirty="0"/>
              <a:t>&lt;</a:t>
            </a:r>
            <a:r>
              <a:rPr lang="en-US" dirty="0" err="1"/>
              <a:t>CV1</a:t>
            </a:r>
            <a:r>
              <a:rPr lang="en-US" dirty="0"/>
              <a:t> therefore, second set of data is more consistence</a:t>
            </a:r>
          </a:p>
        </p:txBody>
      </p:sp>
      <p:sp>
        <p:nvSpPr>
          <p:cNvPr id="11" name="TextBox 10"/>
          <p:cNvSpPr txBox="1"/>
          <p:nvPr/>
        </p:nvSpPr>
        <p:spPr>
          <a:xfrm>
            <a:off x="6324600" y="4837093"/>
            <a:ext cx="2667000" cy="101566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000" dirty="0"/>
              <a:t>Coefficient of variance = Standard deviation/ mean </a:t>
            </a:r>
          </a:p>
        </p:txBody>
      </p:sp>
    </p:spTree>
    <p:extLst>
      <p:ext uri="{BB962C8B-B14F-4D97-AF65-F5344CB8AC3E}">
        <p14:creationId xmlns:p14="http://schemas.microsoft.com/office/powerpoint/2010/main" val="6054817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975579181"/>
              </p:ext>
            </p:extLst>
          </p:nvPr>
        </p:nvGraphicFramePr>
        <p:xfrm>
          <a:off x="685800" y="1905000"/>
          <a:ext cx="3429000" cy="1520190"/>
        </p:xfrm>
        <a:graphic>
          <a:graphicData uri="http://schemas.openxmlformats.org/drawingml/2006/table">
            <a:tbl>
              <a:tblPr>
                <a:tableStyleId>{5C22544A-7EE6-4342-B048-85BDC9FD1C3A}</a:tableStyleId>
              </a:tblPr>
              <a:tblGrid>
                <a:gridCol w="1556425">
                  <a:extLst>
                    <a:ext uri="{9D8B030D-6E8A-4147-A177-3AD203B41FA5}">
                      <a16:colId xmlns:a16="http://schemas.microsoft.com/office/drawing/2014/main" val="20000"/>
                    </a:ext>
                  </a:extLst>
                </a:gridCol>
                <a:gridCol w="1872575">
                  <a:extLst>
                    <a:ext uri="{9D8B030D-6E8A-4147-A177-3AD203B41FA5}">
                      <a16:colId xmlns:a16="http://schemas.microsoft.com/office/drawing/2014/main" val="20001"/>
                    </a:ext>
                  </a:extLst>
                </a:gridCol>
              </a:tblGrid>
              <a:tr h="190500">
                <a:tc>
                  <a:txBody>
                    <a:bodyPr/>
                    <a:lstStyle/>
                    <a:p>
                      <a:pPr algn="l" fontAlgn="b"/>
                      <a:r>
                        <a:rPr lang="en-US" sz="1600" u="none" strike="noStrike">
                          <a:effectLst/>
                        </a:rPr>
                        <a:t>Data set 1</a:t>
                      </a:r>
                      <a:endParaRPr lang="en-US" sz="1600" b="0" i="0" u="none" strike="noStrike">
                        <a:solidFill>
                          <a:srgbClr val="000000"/>
                        </a:solidFill>
                        <a:effectLst/>
                        <a:latin typeface="Calibri"/>
                      </a:endParaRPr>
                    </a:p>
                  </a:txBody>
                  <a:tcPr marL="9525" marR="9525" marT="9525" marB="0" anchor="b"/>
                </a:tc>
                <a:tc>
                  <a:txBody>
                    <a:bodyPr/>
                    <a:lstStyle/>
                    <a:p>
                      <a:pPr algn="l" fontAlgn="b"/>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1600" u="none" strike="noStrike">
                          <a:effectLst/>
                        </a:rPr>
                        <a:t>No of order (x)</a:t>
                      </a:r>
                      <a:endParaRPr lang="en-US" sz="1600" b="0" i="0" u="none" strike="noStrike">
                        <a:solidFill>
                          <a:srgbClr val="000000"/>
                        </a:solidFill>
                        <a:effectLst/>
                        <a:latin typeface="Calibri"/>
                      </a:endParaRPr>
                    </a:p>
                  </a:txBody>
                  <a:tcPr marL="9525" marR="9525" marT="9525" marB="0" anchor="b"/>
                </a:tc>
                <a:tc>
                  <a:txBody>
                    <a:bodyPr/>
                    <a:lstStyle/>
                    <a:p>
                      <a:pPr algn="l" fontAlgn="b"/>
                      <a:r>
                        <a:rPr lang="en-US" sz="1600" u="none" strike="noStrike">
                          <a:effectLst/>
                        </a:rPr>
                        <a:t>Frequency (f)</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r" fontAlgn="b"/>
                      <a:r>
                        <a:rPr lang="en-US" sz="1600" u="none" strike="noStrike">
                          <a:effectLst/>
                        </a:rPr>
                        <a:t>11</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11</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r" fontAlgn="b"/>
                      <a:r>
                        <a:rPr lang="en-US" sz="1600" u="none" strike="noStrike">
                          <a:effectLst/>
                        </a:rPr>
                        <a:t>14</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2</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r" fontAlgn="b"/>
                      <a:r>
                        <a:rPr lang="en-US" sz="1600" u="none" strike="noStrike">
                          <a:effectLst/>
                        </a:rPr>
                        <a:t>16</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4</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r" fontAlgn="b"/>
                      <a:r>
                        <a:rPr lang="en-US" sz="1600" u="none" strike="noStrike">
                          <a:effectLst/>
                        </a:rPr>
                        <a:t>19</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dirty="0">
                          <a:effectLst/>
                        </a:rPr>
                        <a:t>10</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87536751"/>
              </p:ext>
            </p:extLst>
          </p:nvPr>
        </p:nvGraphicFramePr>
        <p:xfrm>
          <a:off x="4876800" y="1905000"/>
          <a:ext cx="3733800" cy="1520190"/>
        </p:xfrm>
        <a:graphic>
          <a:graphicData uri="http://schemas.openxmlformats.org/drawingml/2006/table">
            <a:tbl>
              <a:tblPr>
                <a:tableStyleId>{5C22544A-7EE6-4342-B048-85BDC9FD1C3A}</a:tableStyleId>
              </a:tblPr>
              <a:tblGrid>
                <a:gridCol w="25146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190500">
                <a:tc>
                  <a:txBody>
                    <a:bodyPr/>
                    <a:lstStyle/>
                    <a:p>
                      <a:pPr algn="l" fontAlgn="b"/>
                      <a:r>
                        <a:rPr lang="en-US" sz="1600" u="none" strike="noStrike" dirty="0">
                          <a:effectLst/>
                        </a:rPr>
                        <a:t>Data set 2 </a:t>
                      </a:r>
                      <a:endParaRPr lang="en-US" sz="1600" b="0" i="0" u="none" strike="noStrike" dirty="0">
                        <a:solidFill>
                          <a:srgbClr val="000000"/>
                        </a:solidFill>
                        <a:effectLst/>
                        <a:latin typeface="Calibri"/>
                      </a:endParaRPr>
                    </a:p>
                  </a:txBody>
                  <a:tcPr marL="9525" marR="9525" marT="9525" marB="0" anchor="b"/>
                </a:tc>
                <a:tc>
                  <a:txBody>
                    <a:bodyPr/>
                    <a:lstStyle/>
                    <a:p>
                      <a:pPr algn="l" fontAlgn="b"/>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1600" u="none" strike="noStrike" dirty="0">
                          <a:effectLst/>
                        </a:rPr>
                        <a:t>No of order (x)</a:t>
                      </a:r>
                      <a:endParaRPr lang="en-US" sz="1600" b="0" i="0" u="none" strike="noStrike" dirty="0">
                        <a:solidFill>
                          <a:srgbClr val="000000"/>
                        </a:solidFill>
                        <a:effectLst/>
                        <a:latin typeface="Calibri"/>
                      </a:endParaRPr>
                    </a:p>
                  </a:txBody>
                  <a:tcPr marL="9525" marR="9525" marT="9525" marB="0" anchor="b"/>
                </a:tc>
                <a:tc>
                  <a:txBody>
                    <a:bodyPr/>
                    <a:lstStyle/>
                    <a:p>
                      <a:pPr algn="l" fontAlgn="b"/>
                      <a:r>
                        <a:rPr lang="en-US" sz="1600" u="none" strike="noStrike">
                          <a:effectLst/>
                        </a:rPr>
                        <a:t>Frequency (f)</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r" fontAlgn="b"/>
                      <a:r>
                        <a:rPr lang="en-US" sz="1600" u="none" strike="noStrike">
                          <a:effectLst/>
                        </a:rPr>
                        <a:t>15</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4</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r" fontAlgn="b"/>
                      <a:r>
                        <a:rPr lang="en-US" sz="1600" u="none" strike="noStrike">
                          <a:effectLst/>
                        </a:rPr>
                        <a:t>2</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9</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r" fontAlgn="b"/>
                      <a:r>
                        <a:rPr lang="en-US" sz="1600" u="none" strike="noStrike">
                          <a:effectLst/>
                        </a:rPr>
                        <a:t>14</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8</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r" fontAlgn="b"/>
                      <a:r>
                        <a:rPr lang="en-US" sz="1600" u="none" strike="noStrike">
                          <a:effectLst/>
                        </a:rPr>
                        <a:t>21</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dirty="0">
                          <a:effectLst/>
                        </a:rPr>
                        <a:t>2</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p:sp>
        <p:nvSpPr>
          <p:cNvPr id="6" name="TextBox 5"/>
          <p:cNvSpPr txBox="1"/>
          <p:nvPr/>
        </p:nvSpPr>
        <p:spPr>
          <a:xfrm>
            <a:off x="533400" y="3886200"/>
            <a:ext cx="8305800" cy="1754326"/>
          </a:xfrm>
          <a:prstGeom prst="rect">
            <a:avLst/>
          </a:prstGeom>
          <a:noFill/>
        </p:spPr>
        <p:txBody>
          <a:bodyPr wrap="square" rtlCol="0">
            <a:spAutoFit/>
          </a:bodyPr>
          <a:lstStyle/>
          <a:p>
            <a:r>
              <a:rPr lang="en-US" sz="3600" dirty="0"/>
              <a:t>Calculate the coefficient  of variance (CV) and suggest which data set is more consistence  </a:t>
            </a:r>
          </a:p>
        </p:txBody>
      </p:sp>
    </p:spTree>
    <p:extLst>
      <p:ext uri="{BB962C8B-B14F-4D97-AF65-F5344CB8AC3E}">
        <p14:creationId xmlns:p14="http://schemas.microsoft.com/office/powerpoint/2010/main" val="32420691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Measures of Association: Covariance, Correlation</a:t>
            </a:r>
            <a:br>
              <a:rPr lang="en-US" sz="2800" dirty="0"/>
            </a:br>
            <a:endParaRPr lang="en-US" sz="2800" dirty="0"/>
          </a:p>
        </p:txBody>
      </p:sp>
      <p:sp>
        <p:nvSpPr>
          <p:cNvPr id="3" name="Content Placeholder 2"/>
          <p:cNvSpPr>
            <a:spLocks noGrp="1"/>
          </p:cNvSpPr>
          <p:nvPr>
            <p:ph idx="1"/>
          </p:nvPr>
        </p:nvSpPr>
        <p:spPr>
          <a:xfrm>
            <a:off x="457200" y="1600201"/>
            <a:ext cx="8229600" cy="3048000"/>
          </a:xfrm>
        </p:spPr>
        <p:txBody>
          <a:bodyPr>
            <a:normAutofit fontScale="77500" lnSpcReduction="20000"/>
          </a:bodyPr>
          <a:lstStyle/>
          <a:p>
            <a:r>
              <a:rPr lang="en-US" dirty="0"/>
              <a:t>Covariance is a measure of how much two random variables vary together. It’s similar to variance, but where variance tells you how a </a:t>
            </a:r>
            <a:r>
              <a:rPr lang="en-US" i="1" dirty="0"/>
              <a:t>single </a:t>
            </a:r>
            <a:r>
              <a:rPr lang="en-US" dirty="0"/>
              <a:t>variable varies, </a:t>
            </a:r>
            <a:r>
              <a:rPr lang="en-US" b="1" dirty="0"/>
              <a:t>co</a:t>
            </a:r>
            <a:r>
              <a:rPr lang="en-US" dirty="0"/>
              <a:t> variance tells you how </a:t>
            </a:r>
            <a:r>
              <a:rPr lang="en-US" b="1" dirty="0"/>
              <a:t>two </a:t>
            </a:r>
            <a:r>
              <a:rPr lang="en-US" dirty="0"/>
              <a:t>variables vary together. </a:t>
            </a:r>
          </a:p>
          <a:p>
            <a:r>
              <a:rPr lang="en-US" dirty="0"/>
              <a:t>A large covariance can mean a strong relationship between variables. However, you can’t compare variances over data sets with different scales (like pounds and inches). A weak covariance in one data set may be a strong one in a different data set with different scales.</a:t>
            </a:r>
          </a:p>
        </p:txBody>
      </p:sp>
      <p:pic>
        <p:nvPicPr>
          <p:cNvPr id="5122" name="Picture 2" descr="https://www.statisticshowto.datasciencecentral.com/wp-content/uploads/2013/12/g-covariance.gif"/>
          <p:cNvPicPr>
            <a:picLocks noChangeAspect="1" noChangeArrowheads="1"/>
          </p:cNvPicPr>
          <p:nvPr/>
        </p:nvPicPr>
        <p:blipFill>
          <a:blip r:embed="rId2"/>
          <a:srcRect/>
          <a:stretch>
            <a:fillRect/>
          </a:stretch>
        </p:blipFill>
        <p:spPr bwMode="auto">
          <a:xfrm>
            <a:off x="304800" y="4495800"/>
            <a:ext cx="3429000" cy="1733551"/>
          </a:xfrm>
          <a:prstGeom prst="rect">
            <a:avLst/>
          </a:prstGeom>
          <a:noFill/>
        </p:spPr>
      </p:pic>
      <p:pic>
        <p:nvPicPr>
          <p:cNvPr id="5124" name="Picture 4" descr="Image result for covariance formula"/>
          <p:cNvPicPr>
            <a:picLocks noChangeAspect="1" noChangeArrowheads="1"/>
          </p:cNvPicPr>
          <p:nvPr/>
        </p:nvPicPr>
        <p:blipFill>
          <a:blip r:embed="rId3"/>
          <a:srcRect/>
          <a:stretch>
            <a:fillRect/>
          </a:stretch>
        </p:blipFill>
        <p:spPr bwMode="auto">
          <a:xfrm>
            <a:off x="3810000" y="4953000"/>
            <a:ext cx="4619625" cy="123825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3980</TotalTime>
  <Words>9864</Words>
  <Application>Microsoft Office PowerPoint</Application>
  <PresentationFormat>On-screen Show (4:3)</PresentationFormat>
  <Paragraphs>2126</Paragraphs>
  <Slides>126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126</vt:i4>
      </vt:variant>
    </vt:vector>
  </HeadingPairs>
  <TitlesOfParts>
    <vt:vector size="132" baseType="lpstr">
      <vt:lpstr>Arial</vt:lpstr>
      <vt:lpstr>Calibri</vt:lpstr>
      <vt:lpstr>Nimbus Roman No9 L</vt:lpstr>
      <vt:lpstr>Times New Roman</vt:lpstr>
      <vt:lpstr>Verdana</vt:lpstr>
      <vt:lpstr>Office Theme</vt:lpstr>
      <vt:lpstr>Unit 1 Introduction  https://www.tutorialspoint.com/statistics/frequency_distribution.htm </vt:lpstr>
      <vt:lpstr>Introduction</vt:lpstr>
      <vt:lpstr>Nature and classification of statistical data</vt:lpstr>
      <vt:lpstr>Nominal Scales </vt:lpstr>
      <vt:lpstr>PowerPoint Presentation</vt:lpstr>
      <vt:lpstr>PowerPoint Presentation</vt:lpstr>
      <vt:lpstr>PowerPoint Presentation</vt:lpstr>
      <vt:lpstr>PowerPoint Presentation</vt:lpstr>
      <vt:lpstr>PowerPoint Presentation</vt:lpstr>
      <vt:lpstr>Ordinal Scales </vt:lpstr>
      <vt:lpstr>PowerPoint Presentation</vt:lpstr>
      <vt:lpstr>PowerPoint Presentation</vt:lpstr>
      <vt:lpstr>Interval Scales </vt:lpstr>
      <vt:lpstr>PowerPoint Presentation</vt:lpstr>
      <vt:lpstr>Ratio Scales </vt:lpstr>
      <vt:lpstr>PowerPoint Presentation</vt:lpstr>
      <vt:lpstr>Overview of scales</vt:lpstr>
      <vt:lpstr>Classification of data </vt:lpstr>
      <vt:lpstr>PowerPoint Presentation</vt:lpstr>
      <vt:lpstr>Presentation of statistical data</vt:lpstr>
      <vt:lpstr>Tabular presentation</vt:lpstr>
      <vt:lpstr>PowerPoint Presentation</vt:lpstr>
      <vt:lpstr>Types of table </vt:lpstr>
      <vt:lpstr>PowerPoint Presentation</vt:lpstr>
      <vt:lpstr>Graphing frequency distribution </vt:lpstr>
      <vt:lpstr>Discrete classes</vt:lpstr>
      <vt:lpstr>Discrete class</vt:lpstr>
      <vt:lpstr>Frequency distribution</vt:lpstr>
      <vt:lpstr>PowerPoint Presentation</vt:lpstr>
      <vt:lpstr>PowerPoint Presentation</vt:lpstr>
      <vt:lpstr>PowerPoint Presentation</vt:lpstr>
      <vt:lpstr>Discrete data </vt:lpstr>
      <vt:lpstr>Continuous class </vt:lpstr>
      <vt:lpstr>Histogram</vt:lpstr>
      <vt:lpstr>PowerPoint Presentation</vt:lpstr>
      <vt:lpstr>PowerPoint Presentation</vt:lpstr>
      <vt:lpstr>Frequency polygon</vt:lpstr>
      <vt:lpstr>PowerPoint Presentation</vt:lpstr>
      <vt:lpstr>PowerPoint Presentation</vt:lpstr>
      <vt:lpstr>PowerPoint Presentation</vt:lpstr>
      <vt:lpstr>Ogive</vt:lpstr>
      <vt:lpstr>PowerPoint Presentation</vt:lpstr>
      <vt:lpstr>PowerPoint Presentation</vt:lpstr>
      <vt:lpstr>PowerPoint Presentation</vt:lpstr>
      <vt:lpstr>PowerPoint Presentation</vt:lpstr>
      <vt:lpstr>PowerPoint Presentation</vt:lpstr>
      <vt:lpstr>Diagrammatic presentation </vt:lpstr>
      <vt:lpstr>Bar diagram</vt:lpstr>
      <vt:lpstr>PowerPoint Presentation</vt:lpstr>
      <vt:lpstr>PowerPoint Presentation</vt:lpstr>
      <vt:lpstr>Pie diagram or pie chart </vt:lpstr>
      <vt:lpstr>PowerPoint Presentation</vt:lpstr>
      <vt:lpstr>Steam and Leaf display</vt:lpstr>
      <vt:lpstr>PowerPoint Presentation</vt:lpstr>
      <vt:lpstr>PowerPoint Presentation</vt:lpstr>
      <vt:lpstr>Frequency</vt:lpstr>
      <vt:lpstr>PowerPoint Presentation</vt:lpstr>
      <vt:lpstr>Measures of central tendency </vt:lpstr>
      <vt:lpstr>Mean, median, quartiles and percentiles</vt:lpstr>
      <vt:lpstr>PowerPoint Presentation</vt:lpstr>
      <vt:lpstr>PowerPoint Presentation</vt:lpstr>
      <vt:lpstr>\ </vt:lpstr>
      <vt:lpstr>Calculate the mean from continuous data </vt:lpstr>
      <vt:lpstr>Examples</vt:lpstr>
      <vt:lpstr>Requisites of ideal average</vt:lpstr>
      <vt:lpstr>Median</vt:lpstr>
      <vt:lpstr>PowerPoint Presentation</vt:lpstr>
      <vt:lpstr>PowerPoint Presentation</vt:lpstr>
      <vt:lpstr>PowerPoint Presentation</vt:lpstr>
      <vt:lpstr>Problem</vt:lpstr>
      <vt:lpstr>PowerPoint Presentation</vt:lpstr>
      <vt:lpstr>Merits &amp; demerits of median</vt:lpstr>
      <vt:lpstr>Mode</vt:lpstr>
      <vt:lpstr>PowerPoint Presentation</vt:lpstr>
      <vt:lpstr>PowerPoint Presentation</vt:lpstr>
      <vt:lpstr>PowerPoint Presentation</vt:lpstr>
      <vt:lpstr>Problem</vt:lpstr>
      <vt:lpstr>Calculate Mode</vt:lpstr>
      <vt:lpstr>PowerPoint Presentation</vt:lpstr>
      <vt:lpstr>Calculate the medien and mode from following data set </vt:lpstr>
      <vt:lpstr>Merits &amp; demerits of mode</vt:lpstr>
      <vt:lpstr>Comparing mean, median and mode</vt:lpstr>
      <vt:lpstr>Measure of dispersion-Range, quartile deviation</vt:lpstr>
      <vt:lpstr>PowerPoint Presentation</vt:lpstr>
      <vt:lpstr>Partition values</vt:lpstr>
      <vt:lpstr> Quartile</vt:lpstr>
      <vt:lpstr>PowerPoint Presentation</vt:lpstr>
      <vt:lpstr>PowerPoint Presentation</vt:lpstr>
      <vt:lpstr>Problem</vt:lpstr>
      <vt:lpstr>PowerPoint Presentation</vt:lpstr>
      <vt:lpstr>Mean and standard deviation</vt:lpstr>
      <vt:lpstr>PowerPoint Presentation</vt:lpstr>
      <vt:lpstr>Grouped data set</vt:lpstr>
      <vt:lpstr>PowerPoint Presentation</vt:lpstr>
      <vt:lpstr>Properties of Standard deviation</vt:lpstr>
      <vt:lpstr>Coefficient of variation</vt:lpstr>
      <vt:lpstr>Co-efficient of variance </vt:lpstr>
      <vt:lpstr>PowerPoint Presentation</vt:lpstr>
      <vt:lpstr>Measures of Association: Covariance, Correlation </vt:lpstr>
      <vt:lpstr>PowerPoint Presentation</vt:lpstr>
      <vt:lpstr>Correlation</vt:lpstr>
      <vt:lpstr>PowerPoint Presentation</vt:lpstr>
      <vt:lpstr>PowerPoint Presentation</vt:lpstr>
      <vt:lpstr>PowerPoint Presentation</vt:lpstr>
      <vt:lpstr>Spear man ranks correlation </vt:lpstr>
      <vt:lpstr>PowerPoint Presentation</vt:lpstr>
      <vt:lpstr>PowerPoint Presentation</vt:lpstr>
      <vt:lpstr>Mann Kendel’s correlation</vt:lpstr>
      <vt:lpstr>PowerPoint Presentation</vt:lpstr>
      <vt:lpstr>PowerPoint Presentation</vt:lpstr>
      <vt:lpstr>Harmonic mean</vt:lpstr>
      <vt:lpstr>PowerPoint Presentation</vt:lpstr>
      <vt:lpstr>PowerPoint Presentation</vt:lpstr>
      <vt:lpstr>Geometric mean</vt:lpstr>
      <vt:lpstr>PowerPoint Presentation</vt:lpstr>
      <vt:lpstr>Mean deviation </vt:lpstr>
      <vt:lpstr>PowerPoint Presentation</vt:lpstr>
      <vt:lpstr>PowerPoint Presentation</vt:lpstr>
      <vt:lpstr>Skewness</vt:lpstr>
      <vt:lpstr>Bowley’s coefficient of skewness</vt:lpstr>
      <vt:lpstr>Kelley’s coefficient of Skewness</vt:lpstr>
      <vt:lpstr>Types of skewness</vt:lpstr>
      <vt:lpstr>Kurtosis</vt:lpstr>
      <vt:lpstr>Moment of Kurtosis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Introduction </dc:title>
  <dc:creator>Ram</dc:creator>
  <cp:lastModifiedBy>Sujan Shrestha</cp:lastModifiedBy>
  <cp:revision>263</cp:revision>
  <dcterms:created xsi:type="dcterms:W3CDTF">2006-08-16T00:00:00Z</dcterms:created>
  <dcterms:modified xsi:type="dcterms:W3CDTF">2022-11-30T16:31:47Z</dcterms:modified>
</cp:coreProperties>
</file>