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59" r:id="rId15"/>
    <p:sldId id="275" r:id="rId16"/>
    <p:sldId id="276" r:id="rId17"/>
    <p:sldId id="277" r:id="rId18"/>
    <p:sldId id="278" r:id="rId19"/>
    <p:sldId id="260" r:id="rId20"/>
    <p:sldId id="261" r:id="rId21"/>
    <p:sldId id="262" r:id="rId22"/>
    <p:sldId id="281" r:id="rId23"/>
    <p:sldId id="282" r:id="rId24"/>
    <p:sldId id="283" r:id="rId25"/>
    <p:sldId id="289" r:id="rId26"/>
    <p:sldId id="284" r:id="rId27"/>
    <p:sldId id="285" r:id="rId28"/>
    <p:sldId id="286" r:id="rId29"/>
    <p:sldId id="287" r:id="rId30"/>
    <p:sldId id="288" r:id="rId31"/>
    <p:sldId id="263" r:id="rId32"/>
    <p:sldId id="291"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EE6B73-892F-4749-8215-2102151FEAFD}" type="datetimeFigureOut">
              <a:rPr lang="en-US" smtClean="0"/>
              <a:pPr/>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77B05-81C2-49E1-8A95-E486BEDE23A0}" type="slidenum">
              <a:rPr lang="en-US" smtClean="0"/>
              <a:pPr/>
              <a:t>‹#›</a:t>
            </a:fld>
            <a:endParaRPr lang="en-US"/>
          </a:p>
        </p:txBody>
      </p:sp>
    </p:spTree>
    <p:extLst>
      <p:ext uri="{BB962C8B-B14F-4D97-AF65-F5344CB8AC3E}">
        <p14:creationId xmlns:p14="http://schemas.microsoft.com/office/powerpoint/2010/main" val="347245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277B05-81C2-49E1-8A95-E486BEDE23A0}"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smtClean="0"/>
              <a:t>Unit </a:t>
            </a:r>
            <a:r>
              <a:rPr lang="en-US" b="1" dirty="0" smtClean="0"/>
              <a:t>2: Probability</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General concepts of probability,</a:t>
            </a:r>
          </a:p>
          <a:p>
            <a:r>
              <a:rPr lang="en-US" dirty="0" smtClean="0"/>
              <a:t> Law of probability, Additive and multiplicative, conditional probability, Random variable and distribution-Binomial, Poisson, </a:t>
            </a:r>
            <a:r>
              <a:rPr lang="en-US" dirty="0" err="1" smtClean="0"/>
              <a:t>Normaldistributibution</a:t>
            </a:r>
            <a:r>
              <a:rPr lang="en-US" dirty="0" smtClean="0"/>
              <a:t>, </a:t>
            </a:r>
            <a:r>
              <a:rPr lang="en-US" dirty="0" err="1" smtClean="0"/>
              <a:t>bivariate</a:t>
            </a:r>
            <a:r>
              <a:rPr lang="en-US" dirty="0" smtClean="0"/>
              <a:t> distribution.(8hrs)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1600200"/>
          </a:xfrm>
        </p:spPr>
        <p:txBody>
          <a:bodyPr/>
          <a:lstStyle/>
          <a:p>
            <a:r>
              <a:rPr lang="en-US" dirty="0" smtClean="0"/>
              <a:t>4.3 Consider the following frequency distribution of cocaine use by gender among adult cocaine users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271003"/>
              </p:ext>
            </p:extLst>
          </p:nvPr>
        </p:nvGraphicFramePr>
        <p:xfrm>
          <a:off x="1066800" y="2057400"/>
          <a:ext cx="6477001" cy="1114425"/>
        </p:xfrm>
        <a:graphic>
          <a:graphicData uri="http://schemas.openxmlformats.org/drawingml/2006/table">
            <a:tbl>
              <a:tblPr/>
              <a:tblGrid>
                <a:gridCol w="4318000"/>
                <a:gridCol w="719667"/>
                <a:gridCol w="719667"/>
                <a:gridCol w="719667"/>
              </a:tblGrid>
              <a:tr h="190500">
                <a:tc>
                  <a:txBody>
                    <a:bodyPr/>
                    <a:lstStyle/>
                    <a:p>
                      <a:pPr algn="l" fontAlgn="b"/>
                      <a:r>
                        <a:rPr lang="en-US" sz="1400" b="0" i="0" u="none" strike="noStrike" dirty="0">
                          <a:solidFill>
                            <a:srgbClr val="000000"/>
                          </a:solidFill>
                          <a:latin typeface="Calibri"/>
                        </a:rPr>
                        <a:t>Lifetime frequency of cocaine use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400" b="0" i="0" u="none" strike="noStrike" dirty="0">
                          <a:solidFill>
                            <a:srgbClr val="000000"/>
                          </a:solidFill>
                          <a:latin typeface="Calibri"/>
                        </a:rPr>
                        <a:t>1-  19 times category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400" b="0" i="0" u="none" strike="noStrike">
                          <a:solidFill>
                            <a:srgbClr val="000000"/>
                          </a:solidFill>
                          <a:latin typeface="Calibri"/>
                        </a:rPr>
                        <a:t>20-  99 imes category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400" b="0" i="0" u="none" strike="noStrike" dirty="0">
                          <a:solidFill>
                            <a:srgbClr val="000000"/>
                          </a:solidFill>
                          <a:latin typeface="Calibri"/>
                        </a:rPr>
                        <a:t>100+ times category </a:t>
                      </a:r>
                      <a:r>
                        <a:rPr lang="en-US" sz="1400" b="0" i="0" u="none" strike="noStrike" dirty="0" smtClean="0">
                          <a:solidFill>
                            <a:srgbClr val="000000"/>
                          </a:solidFill>
                          <a:latin typeface="Calibri"/>
                        </a:rPr>
                        <a:t>C</a:t>
                      </a:r>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400" b="0" i="0" u="none" strike="noStrike">
                          <a:solidFill>
                            <a:srgbClr val="000000"/>
                          </a:solidFill>
                          <a:latin typeface="Calibri"/>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81000" y="3429000"/>
            <a:ext cx="8077200" cy="2308324"/>
          </a:xfrm>
          <a:prstGeom prst="rect">
            <a:avLst/>
          </a:prstGeom>
          <a:noFill/>
        </p:spPr>
        <p:txBody>
          <a:bodyPr wrap="square" rtlCol="0">
            <a:spAutoFit/>
          </a:bodyPr>
          <a:lstStyle/>
          <a:p>
            <a:r>
              <a:rPr lang="en-US" dirty="0" smtClean="0"/>
              <a:t>P of total cocaine user of category A= 39/111</a:t>
            </a:r>
          </a:p>
          <a:p>
            <a:r>
              <a:rPr lang="en-US" dirty="0" smtClean="0"/>
              <a:t>P of Male cocaine users = 75/111</a:t>
            </a:r>
          </a:p>
          <a:p>
            <a:r>
              <a:rPr lang="en-US" dirty="0" smtClean="0"/>
              <a:t>P of Cocaine use category B = 38/111</a:t>
            </a:r>
          </a:p>
          <a:p>
            <a:r>
              <a:rPr lang="en-US" dirty="0" smtClean="0"/>
              <a:t>P of Male cocaine users B= 18/111</a:t>
            </a:r>
          </a:p>
          <a:p>
            <a:r>
              <a:rPr lang="en-US" dirty="0" smtClean="0"/>
              <a:t>P of Cocaine use category C= 34/111</a:t>
            </a:r>
          </a:p>
          <a:p>
            <a:r>
              <a:rPr lang="en-US" dirty="0" smtClean="0"/>
              <a:t>P of Male cocaine users C= 25/111</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984" y="381000"/>
            <a:ext cx="8379816" cy="4876800"/>
          </a:xfrm>
        </p:spPr>
        <p:txBody>
          <a:bodyPr>
            <a:normAutofit fontScale="85000" lnSpcReduction="20000"/>
          </a:bodyPr>
          <a:lstStyle/>
          <a:p>
            <a:r>
              <a:rPr lang="en-US" dirty="0" smtClean="0"/>
              <a:t>4.4 A group of 5 animals is selected from </a:t>
            </a:r>
            <a:r>
              <a:rPr lang="en-US" dirty="0" smtClean="0">
                <a:solidFill>
                  <a:srgbClr val="FF0000"/>
                </a:solidFill>
              </a:rPr>
              <a:t>5 males </a:t>
            </a:r>
            <a:r>
              <a:rPr lang="en-US" dirty="0" smtClean="0"/>
              <a:t>and 4 females. We wish to find the probability that 3 males and 2 females are selected.</a:t>
            </a:r>
          </a:p>
          <a:p>
            <a:r>
              <a:rPr lang="en-US" dirty="0" smtClean="0"/>
              <a:t>The number of ways in which 3 males can be selected from 5 males is </a:t>
            </a:r>
            <a:r>
              <a:rPr lang="en-US" baseline="30000" dirty="0" smtClean="0"/>
              <a:t>5</a:t>
            </a:r>
            <a:r>
              <a:rPr lang="en-US" dirty="0" smtClean="0"/>
              <a:t>C</a:t>
            </a:r>
            <a:r>
              <a:rPr lang="en-US" baseline="-25000" dirty="0" smtClean="0"/>
              <a:t>3</a:t>
            </a:r>
            <a:r>
              <a:rPr lang="en-US" dirty="0" smtClean="0"/>
              <a:t>=5*4*3*2*1/(3*2*(5-3))=120/12=10</a:t>
            </a:r>
          </a:p>
          <a:p>
            <a:r>
              <a:rPr lang="en-US" dirty="0" smtClean="0"/>
              <a:t>The number of ways in which 2 females can be selected from 4 females is </a:t>
            </a:r>
            <a:r>
              <a:rPr lang="en-US" baseline="30000" dirty="0" smtClean="0"/>
              <a:t>4</a:t>
            </a:r>
            <a:r>
              <a:rPr lang="en-US" dirty="0" smtClean="0"/>
              <a:t>C</a:t>
            </a:r>
            <a:r>
              <a:rPr lang="en-US" baseline="-25000" dirty="0" smtClean="0"/>
              <a:t>2</a:t>
            </a:r>
            <a:r>
              <a:rPr lang="en-US" dirty="0" smtClean="0"/>
              <a:t>=(4*3*2)/(2*(4-2))=6</a:t>
            </a:r>
          </a:p>
          <a:p>
            <a:r>
              <a:rPr lang="en-US" dirty="0" smtClean="0"/>
              <a:t>The number of ways in which 3 males and 2 females can be selected is </a:t>
            </a:r>
            <a:r>
              <a:rPr lang="en-US" baseline="30000" dirty="0" smtClean="0"/>
              <a:t>5</a:t>
            </a:r>
            <a:r>
              <a:rPr lang="en-US" dirty="0" smtClean="0"/>
              <a:t>C</a:t>
            </a:r>
            <a:r>
              <a:rPr lang="en-US" baseline="-25000" dirty="0" smtClean="0"/>
              <a:t>3 </a:t>
            </a:r>
            <a:r>
              <a:rPr lang="en-US" dirty="0" smtClean="0"/>
              <a:t>*</a:t>
            </a:r>
            <a:r>
              <a:rPr lang="en-US" baseline="30000" dirty="0" smtClean="0"/>
              <a:t>4</a:t>
            </a:r>
            <a:r>
              <a:rPr lang="en-US" dirty="0" smtClean="0"/>
              <a:t>C</a:t>
            </a:r>
            <a:r>
              <a:rPr lang="en-US" baseline="-25000" dirty="0" smtClean="0"/>
              <a:t>2 </a:t>
            </a:r>
            <a:r>
              <a:rPr lang="en-US" dirty="0" smtClean="0"/>
              <a:t>=10*6=60</a:t>
            </a:r>
          </a:p>
          <a:p>
            <a:r>
              <a:rPr lang="en-US" dirty="0" smtClean="0"/>
              <a:t>The number of 5 animals can be selected from 9 animals =</a:t>
            </a:r>
            <a:r>
              <a:rPr lang="en-US" baseline="30000" dirty="0" smtClean="0"/>
              <a:t> </a:t>
            </a:r>
            <a:r>
              <a:rPr lang="en-US" baseline="30000" dirty="0" err="1" smtClean="0"/>
              <a:t>9</a:t>
            </a:r>
            <a:r>
              <a:rPr lang="en-US" dirty="0" err="1" smtClean="0"/>
              <a:t>C</a:t>
            </a:r>
            <a:r>
              <a:rPr lang="en-US" baseline="-25000" dirty="0" err="1" smtClean="0"/>
              <a:t>5</a:t>
            </a:r>
            <a:r>
              <a:rPr lang="en-US" dirty="0" smtClean="0"/>
              <a:t>=126</a:t>
            </a:r>
          </a:p>
          <a:p>
            <a:r>
              <a:rPr lang="en-US" dirty="0" smtClean="0"/>
              <a:t>The required probability= 60/126=10/21</a:t>
            </a:r>
          </a:p>
          <a:p>
            <a:endParaRPr lang="en-US" dirty="0" smtClean="0"/>
          </a:p>
        </p:txBody>
      </p:sp>
      <p:sp>
        <p:nvSpPr>
          <p:cNvPr id="29698" name="AutoShape 2" descr="Image result for combination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Image result for combination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2" name="Picture 6" descr="Image result for combination formula"/>
          <p:cNvPicPr>
            <a:picLocks noChangeAspect="1" noChangeArrowheads="1"/>
          </p:cNvPicPr>
          <p:nvPr/>
        </p:nvPicPr>
        <p:blipFill>
          <a:blip r:embed="rId2"/>
          <a:srcRect l="8099" t="29097" r="3776" b="18681"/>
          <a:stretch>
            <a:fillRect/>
          </a:stretch>
        </p:blipFill>
        <p:spPr bwMode="auto">
          <a:xfrm>
            <a:off x="5334000" y="5334000"/>
            <a:ext cx="3581400" cy="1193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914400"/>
          </a:xfrm>
        </p:spPr>
        <p:txBody>
          <a:bodyPr>
            <a:normAutofit fontScale="92500" lnSpcReduction="10000"/>
          </a:bodyPr>
          <a:lstStyle/>
          <a:p>
            <a:r>
              <a:rPr lang="en-US" dirty="0" smtClean="0"/>
              <a:t>4.5 Two dice are thrown simultaneously. The sample space of possible occurrence is given by</a:t>
            </a:r>
            <a:endParaRPr lang="en-US" dirty="0"/>
          </a:p>
        </p:txBody>
      </p:sp>
      <p:graphicFrame>
        <p:nvGraphicFramePr>
          <p:cNvPr id="4" name="Table 3"/>
          <p:cNvGraphicFramePr>
            <a:graphicFrameLocks noGrp="1"/>
          </p:cNvGraphicFramePr>
          <p:nvPr/>
        </p:nvGraphicFramePr>
        <p:xfrm>
          <a:off x="1447800" y="1066800"/>
          <a:ext cx="5943600" cy="1520190"/>
        </p:xfrm>
        <a:graphic>
          <a:graphicData uri="http://schemas.openxmlformats.org/drawingml/2006/table">
            <a:tbl>
              <a:tblPr/>
              <a:tblGrid>
                <a:gridCol w="990600"/>
                <a:gridCol w="990600"/>
                <a:gridCol w="990600"/>
                <a:gridCol w="990600"/>
                <a:gridCol w="990600"/>
                <a:gridCol w="990600"/>
              </a:tblGrid>
              <a:tr h="190500">
                <a:tc>
                  <a:txBody>
                    <a:bodyPr/>
                    <a:lstStyle/>
                    <a:p>
                      <a:pPr algn="l" fontAlgn="b"/>
                      <a:r>
                        <a:rPr lang="en-U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0" y="3048000"/>
            <a:ext cx="8686800" cy="2031325"/>
          </a:xfrm>
          <a:prstGeom prst="rect">
            <a:avLst/>
          </a:prstGeom>
          <a:noFill/>
        </p:spPr>
        <p:txBody>
          <a:bodyPr wrap="square" rtlCol="0">
            <a:spAutoFit/>
          </a:bodyPr>
          <a:lstStyle/>
          <a:p>
            <a:r>
              <a:rPr lang="en-US" dirty="0" smtClean="0"/>
              <a:t>To find the probability of getting a total  of at least 9 we list </a:t>
            </a:r>
            <a:r>
              <a:rPr lang="en-US" dirty="0" smtClean="0">
                <a:solidFill>
                  <a:srgbClr val="FF0000"/>
                </a:solidFill>
              </a:rPr>
              <a:t>the number of favorable cases as (3,6), (6,3), (4,5), (5,4), (4,6), (6,4), (5,5), (5,6), (6,5) and (6, 6) </a:t>
            </a:r>
            <a:r>
              <a:rPr lang="en-US" dirty="0" smtClean="0"/>
              <a:t>which are 10 cases in all</a:t>
            </a:r>
          </a:p>
          <a:p>
            <a:r>
              <a:rPr lang="en-US" dirty="0" smtClean="0"/>
              <a:t>Total number of possible cases= 36, the required probability is 10/36= 5/18 </a:t>
            </a:r>
          </a:p>
          <a:p>
            <a:r>
              <a:rPr lang="en-US" dirty="0" smtClean="0"/>
              <a:t>For the event ‘an even total’, we may list 18 favorable cases. Thus the probability of getting an even total is 18/36= ½</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Example 4.6 A child and an adult are undergoing the same treatment. After the treatment, the probability that the </a:t>
            </a:r>
            <a:r>
              <a:rPr lang="en-US" dirty="0" smtClean="0">
                <a:solidFill>
                  <a:srgbClr val="FF0000"/>
                </a:solidFill>
              </a:rPr>
              <a:t>child recovers is 0.4 </a:t>
            </a:r>
            <a:r>
              <a:rPr lang="en-US" dirty="0" smtClean="0"/>
              <a:t>and probability that the </a:t>
            </a:r>
            <a:r>
              <a:rPr lang="en-US" dirty="0" smtClean="0">
                <a:solidFill>
                  <a:srgbClr val="FF0000"/>
                </a:solidFill>
              </a:rPr>
              <a:t>adult recover o.7</a:t>
            </a:r>
            <a:r>
              <a:rPr lang="en-US" dirty="0" smtClean="0"/>
              <a:t> . We wish to find the probability that at least one of them will recover.</a:t>
            </a:r>
          </a:p>
          <a:p>
            <a:r>
              <a:rPr lang="en-US" dirty="0" smtClean="0"/>
              <a:t>Let P(A) = probability that the child recover and P(B) = probability that the adult recover</a:t>
            </a:r>
          </a:p>
          <a:p>
            <a:pPr>
              <a:buNone/>
            </a:pPr>
            <a:r>
              <a:rPr lang="en-US" dirty="0" smtClean="0"/>
              <a:t>	Then  P(both does not recover)=   {1-P(A)}*{1-P(B)}</a:t>
            </a:r>
          </a:p>
          <a:p>
            <a:pPr>
              <a:buNone/>
            </a:pPr>
            <a:r>
              <a:rPr lang="en-US" dirty="0" smtClean="0"/>
              <a:t>=0.6*0.3=0.18</a:t>
            </a:r>
          </a:p>
          <a:p>
            <a:pPr>
              <a:buNone/>
            </a:pPr>
            <a:r>
              <a:rPr lang="en-US" dirty="0" smtClean="0"/>
              <a:t>P (Adult recovers but Child doesn’t recover)= 0.7*0.6=0.42</a:t>
            </a:r>
          </a:p>
          <a:p>
            <a:pPr>
              <a:buNone/>
            </a:pPr>
            <a:r>
              <a:rPr lang="en-US" dirty="0" smtClean="0"/>
              <a:t>P (at least one of the two recover)= 1- both </a:t>
            </a:r>
            <a:r>
              <a:rPr lang="en-US" dirty="0" err="1" smtClean="0"/>
              <a:t>donot</a:t>
            </a:r>
            <a:r>
              <a:rPr lang="en-US" dirty="0" smtClean="0"/>
              <a:t> recover</a:t>
            </a:r>
          </a:p>
          <a:p>
            <a:pPr>
              <a:buNone/>
            </a:pPr>
            <a:r>
              <a:rPr lang="en-US" dirty="0" smtClean="0"/>
              <a:t>1-0.18= 0.82</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Law of </a:t>
            </a:r>
            <a:r>
              <a:rPr lang="en-US" dirty="0" smtClean="0"/>
              <a:t>probability:</a:t>
            </a:r>
            <a:br>
              <a:rPr lang="en-US" dirty="0" smtClean="0"/>
            </a:br>
            <a:r>
              <a:rPr lang="en-US" dirty="0" smtClean="0"/>
              <a:t>Additive </a:t>
            </a:r>
            <a:r>
              <a:rPr lang="en-US" dirty="0" smtClean="0"/>
              <a:t>and multiplicative probability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and B are two mutually exclusive events, the probability occurrences of event A or event B is the sum of their respective probabilities. </a:t>
            </a:r>
          </a:p>
          <a:p>
            <a:r>
              <a:rPr lang="en-US" dirty="0" smtClean="0"/>
              <a:t>We write</a:t>
            </a:r>
          </a:p>
          <a:p>
            <a:r>
              <a:rPr lang="en-US" dirty="0" smtClean="0"/>
              <a:t>P(A or B)= P(AUB)= P(A)+ P(B)</a:t>
            </a:r>
          </a:p>
          <a:p>
            <a:r>
              <a:rPr lang="en-US" dirty="0" smtClean="0"/>
              <a:t>4.7 A </a:t>
            </a:r>
            <a:r>
              <a:rPr lang="en-US" dirty="0" smtClean="0"/>
              <a:t>dice </a:t>
            </a:r>
            <a:r>
              <a:rPr lang="en-US" dirty="0" smtClean="0"/>
              <a:t>is thrown. Let A be the event getting a 2 and B be the event getting a 6. </a:t>
            </a:r>
          </a:p>
          <a:p>
            <a:r>
              <a:rPr lang="en-US" dirty="0" smtClean="0"/>
              <a:t>The probability of A, P(A)= 1/6 and the probability B, P(B)=1/6</a:t>
            </a:r>
          </a:p>
          <a:p>
            <a:r>
              <a:rPr lang="en-US" dirty="0" smtClean="0"/>
              <a:t>Since in a single throw only one of two events can occur, the probability of getting either 2 or 6 =1/6+1/6=1/3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219200"/>
          </a:xfrm>
        </p:spPr>
        <p:txBody>
          <a:bodyPr/>
          <a:lstStyle/>
          <a:p>
            <a:r>
              <a:rPr lang="en-US" dirty="0" smtClean="0"/>
              <a:t>Example 4.8 Consider the following distribution of children in a sample of families.</a:t>
            </a:r>
          </a:p>
          <a:p>
            <a:endParaRPr lang="en-US" dirty="0"/>
          </a:p>
        </p:txBody>
      </p:sp>
      <p:graphicFrame>
        <p:nvGraphicFramePr>
          <p:cNvPr id="4" name="Table 3"/>
          <p:cNvGraphicFramePr>
            <a:graphicFrameLocks noGrp="1"/>
          </p:cNvGraphicFramePr>
          <p:nvPr/>
        </p:nvGraphicFramePr>
        <p:xfrm>
          <a:off x="685800" y="2819400"/>
          <a:ext cx="7391400" cy="384810"/>
        </p:xfrm>
        <a:graphic>
          <a:graphicData uri="http://schemas.openxmlformats.org/drawingml/2006/table">
            <a:tbl>
              <a:tblPr/>
              <a:tblGrid>
                <a:gridCol w="1822991"/>
                <a:gridCol w="795487"/>
                <a:gridCol w="795487"/>
                <a:gridCol w="795487"/>
                <a:gridCol w="795487"/>
                <a:gridCol w="795487"/>
                <a:gridCol w="795487"/>
                <a:gridCol w="795487"/>
              </a:tblGrid>
              <a:tr h="190500">
                <a:tc>
                  <a:txBody>
                    <a:bodyPr/>
                    <a:lstStyle/>
                    <a:p>
                      <a:pPr algn="l" fontAlgn="b"/>
                      <a:r>
                        <a:rPr lang="en-US" sz="1200" b="0" i="0" u="none" strike="noStrike">
                          <a:solidFill>
                            <a:srgbClr val="000000"/>
                          </a:solidFill>
                          <a:latin typeface="Calibri"/>
                        </a:rPr>
                        <a:t>Number of children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6 or more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200" b="0" i="0" u="none" strike="noStrike">
                          <a:solidFill>
                            <a:srgbClr val="000000"/>
                          </a:solidFill>
                          <a:latin typeface="Calibri"/>
                        </a:rPr>
                        <a:t>Probanilities of family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alibri"/>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33400" y="3657600"/>
            <a:ext cx="7848600" cy="1477328"/>
          </a:xfrm>
          <a:prstGeom prst="rect">
            <a:avLst/>
          </a:prstGeom>
          <a:noFill/>
        </p:spPr>
        <p:txBody>
          <a:bodyPr wrap="square" rtlCol="0">
            <a:spAutoFit/>
          </a:bodyPr>
          <a:lstStyle/>
          <a:p>
            <a:r>
              <a:rPr lang="en-US" dirty="0" smtClean="0"/>
              <a:t>The probability that a family chosen at random will have say 4 or more children can be calculated as follows. Let A = event of choosing a family with 4 children,</a:t>
            </a:r>
          </a:p>
          <a:p>
            <a:r>
              <a:rPr lang="en-US" dirty="0" smtClean="0"/>
              <a:t>B= event of choosing a family with 5 children &amp;</a:t>
            </a:r>
          </a:p>
          <a:p>
            <a:r>
              <a:rPr lang="en-US" dirty="0" smtClean="0"/>
              <a:t>C= event of choosing a family with 6 or more children.</a:t>
            </a:r>
          </a:p>
          <a:p>
            <a:r>
              <a:rPr lang="en-US" dirty="0" smtClean="0"/>
              <a:t>The probability P(A or B or C)= P(A)+P(B)+P(C)= 0.15+.1+.05=0.3</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Additive rule for events that are not mutually exclusive :For two events which are not mutually exclusive, both events may occur together. Therefore, the rule of addition of probabilities must be modified. If events A and B are not mutually exclusive then the probability of happening of A or B </a:t>
            </a:r>
          </a:p>
          <a:p>
            <a:r>
              <a:rPr lang="en-US" dirty="0" smtClean="0"/>
              <a:t>P(A or B)= P(A)+P(B)-P(AB)</a:t>
            </a:r>
          </a:p>
          <a:p>
            <a:r>
              <a:rPr lang="en-US" dirty="0" smtClean="0"/>
              <a:t>P(AUB)= P(A)+P(B)- P(A</a:t>
            </a:r>
            <a:r>
              <a:rPr lang="en-US" b="1" dirty="0" smtClean="0"/>
              <a:t>∩</a:t>
            </a:r>
            <a:r>
              <a:rPr lang="en-US" dirty="0" smtClean="0"/>
              <a:t>B)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4525963"/>
          </a:xfrm>
        </p:spPr>
        <p:txBody>
          <a:bodyPr/>
          <a:lstStyle/>
          <a:p>
            <a:r>
              <a:rPr lang="en-US" dirty="0" smtClean="0"/>
              <a:t>4.9 Let event A be the event of drawing </a:t>
            </a:r>
            <a:r>
              <a:rPr lang="en-US" dirty="0" smtClean="0">
                <a:solidFill>
                  <a:srgbClr val="FF0000"/>
                </a:solidFill>
              </a:rPr>
              <a:t>a king </a:t>
            </a:r>
            <a:r>
              <a:rPr lang="en-US" dirty="0" smtClean="0"/>
              <a:t>and event B be that of drawing a </a:t>
            </a:r>
            <a:r>
              <a:rPr lang="en-US" dirty="0" smtClean="0">
                <a:solidFill>
                  <a:srgbClr val="FF0000"/>
                </a:solidFill>
              </a:rPr>
              <a:t>heart</a:t>
            </a:r>
            <a:r>
              <a:rPr lang="en-US" dirty="0" smtClean="0"/>
              <a:t>. Now a king may be a heart as well. Therefore, events A and B are not mutually exclusive with each other. </a:t>
            </a:r>
          </a:p>
          <a:p>
            <a:r>
              <a:rPr lang="en-US" dirty="0" smtClean="0"/>
              <a:t>The probability of getting either a king or heart is given </a:t>
            </a:r>
          </a:p>
          <a:p>
            <a:r>
              <a:rPr lang="en-US" dirty="0" smtClean="0"/>
              <a:t>P(AUB)=P(A)+P(B)-P(A</a:t>
            </a:r>
            <a:r>
              <a:rPr lang="en-US" b="1" dirty="0" smtClean="0"/>
              <a:t> ∩</a:t>
            </a:r>
            <a:r>
              <a:rPr lang="en-US" dirty="0" smtClean="0"/>
              <a:t>B)= 4/52+13/52-1/52=16/52=4/13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95401"/>
            <a:ext cx="8686800" cy="2133600"/>
          </a:xfrm>
        </p:spPr>
        <p:txBody>
          <a:bodyPr>
            <a:normAutofit fontScale="77500" lnSpcReduction="20000"/>
          </a:bodyPr>
          <a:lstStyle/>
          <a:p>
            <a:r>
              <a:rPr lang="en-US" dirty="0" smtClean="0"/>
              <a:t>4.10: Suppose the chance that a child becomes sick from an environmental exposure is 1/5.</a:t>
            </a:r>
          </a:p>
          <a:p>
            <a:r>
              <a:rPr lang="en-US" dirty="0" smtClean="0"/>
              <a:t>Suppose, the chance of an adult becomes sick from the same exposure is 2/5. Let both child and adult be exposed. We are interested to calculate the probabilities that </a:t>
            </a:r>
          </a:p>
          <a:p>
            <a:r>
              <a:rPr lang="en-US" dirty="0" smtClean="0"/>
              <a:t>a) both of them will be sick b) at least one of them will be sick </a:t>
            </a:r>
            <a:endParaRPr lang="en-US" dirty="0"/>
          </a:p>
        </p:txBody>
      </p:sp>
      <p:sp>
        <p:nvSpPr>
          <p:cNvPr id="4" name="TextBox 3"/>
          <p:cNvSpPr txBox="1"/>
          <p:nvPr/>
        </p:nvSpPr>
        <p:spPr>
          <a:xfrm>
            <a:off x="381000" y="3429000"/>
            <a:ext cx="8305800" cy="2308324"/>
          </a:xfrm>
          <a:prstGeom prst="rect">
            <a:avLst/>
          </a:prstGeom>
          <a:noFill/>
        </p:spPr>
        <p:txBody>
          <a:bodyPr wrap="square" rtlCol="0">
            <a:spAutoFit/>
          </a:bodyPr>
          <a:lstStyle/>
          <a:p>
            <a:r>
              <a:rPr lang="en-US" dirty="0" smtClean="0"/>
              <a:t>The probability of child becomes sick= P(A)=1/5</a:t>
            </a:r>
          </a:p>
          <a:p>
            <a:r>
              <a:rPr lang="en-US" dirty="0" smtClean="0"/>
              <a:t>The probability adult becomes sick = P(B)=2/5</a:t>
            </a:r>
          </a:p>
          <a:p>
            <a:r>
              <a:rPr lang="en-US" dirty="0" smtClean="0"/>
              <a:t>The probability that both become sick =P(AB)=P(A)*P(B)=1/5*2/5=2/25</a:t>
            </a:r>
            <a:br>
              <a:rPr lang="en-US" dirty="0" smtClean="0"/>
            </a:br>
            <a:r>
              <a:rPr lang="en-US" dirty="0" smtClean="0"/>
              <a:t>Probability of one of them will be sick =P(AUB)= P(A)+P(B)-P(A</a:t>
            </a:r>
            <a:r>
              <a:rPr lang="en-US" b="1" dirty="0" smtClean="0"/>
              <a:t> ∩ </a:t>
            </a:r>
            <a:r>
              <a:rPr lang="en-US" dirty="0" smtClean="0"/>
              <a:t>B)</a:t>
            </a:r>
          </a:p>
          <a:p>
            <a:r>
              <a:rPr lang="en-US" dirty="0" smtClean="0"/>
              <a:t>				=P(A)+P(B)-P(A)*P(B)</a:t>
            </a:r>
          </a:p>
          <a:p>
            <a:r>
              <a:rPr lang="en-US" dirty="0" smtClean="0"/>
              <a:t>				=1/5+2/5-(1/5)*(2/5)</a:t>
            </a:r>
          </a:p>
          <a:p>
            <a:r>
              <a:rPr lang="en-US" dirty="0" smtClean="0"/>
              <a:t>				=13/25</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probability</a:t>
            </a:r>
            <a:endParaRPr lang="en-US" dirty="0"/>
          </a:p>
        </p:txBody>
      </p:sp>
      <p:sp>
        <p:nvSpPr>
          <p:cNvPr id="3" name="Content Placeholder 2"/>
          <p:cNvSpPr>
            <a:spLocks noGrp="1"/>
          </p:cNvSpPr>
          <p:nvPr>
            <p:ph idx="1"/>
          </p:nvPr>
        </p:nvSpPr>
        <p:spPr/>
        <p:txBody>
          <a:bodyPr>
            <a:normAutofit fontScale="92500"/>
          </a:bodyPr>
          <a:lstStyle/>
          <a:p>
            <a:r>
              <a:rPr lang="en-US" dirty="0"/>
              <a:t>In probability theory, conditional probability is a measure of the probability of an event occurring, given that another event has already occurred</a:t>
            </a:r>
            <a:r>
              <a:rPr lang="en-US" dirty="0" smtClean="0"/>
              <a:t>.</a:t>
            </a:r>
          </a:p>
          <a:p>
            <a:r>
              <a:rPr lang="en-US" dirty="0"/>
              <a:t>Conditional probability: p(</a:t>
            </a:r>
            <a:r>
              <a:rPr lang="en-US" dirty="0" err="1"/>
              <a:t>A|B</a:t>
            </a:r>
            <a:r>
              <a:rPr lang="en-US" dirty="0"/>
              <a:t>) is </a:t>
            </a:r>
            <a:r>
              <a:rPr lang="en-US" b="1" dirty="0"/>
              <a:t>the probability of event A occurring, given that event B occurs</a:t>
            </a:r>
            <a:r>
              <a:rPr lang="en-US" dirty="0"/>
              <a:t>. For example, given that you drew a red card, what's the probability that it's a four </a:t>
            </a:r>
            <a:endParaRPr lang="en-US" dirty="0" smtClean="0"/>
          </a:p>
          <a:p>
            <a:r>
              <a:rPr lang="en-US" dirty="0" smtClean="0"/>
              <a:t>So </a:t>
            </a:r>
            <a:r>
              <a:rPr lang="en-US" dirty="0"/>
              <a:t>out of the 26 red cards (given a red card), there are two fours so 2/26=1/13.</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concepts of probability</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 chance factor can always be associated with occurrences of such events. Theory of probability deals with such events and associates numerical values to the occurrences of uncertain events. </a:t>
            </a:r>
          </a:p>
          <a:p>
            <a:r>
              <a:rPr lang="en-US" dirty="0" smtClean="0"/>
              <a:t>Inferential statistics heavily depends up on theory of probability. </a:t>
            </a:r>
          </a:p>
          <a:p>
            <a:r>
              <a:rPr lang="en-US" dirty="0" smtClean="0"/>
              <a:t>Estimation of parameters from a sample depends up on the generalization of theories related to probability.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Random variables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random variable is a variable </a:t>
            </a:r>
            <a:r>
              <a:rPr lang="en-US" b="1" dirty="0"/>
              <a:t>whose value is unknown or a function that assigns values to each of an experiment's outcomes</a:t>
            </a:r>
            <a:r>
              <a:rPr lang="en-US" dirty="0"/>
              <a:t>. </a:t>
            </a:r>
            <a:endParaRPr lang="en-US" dirty="0" smtClean="0"/>
          </a:p>
          <a:p>
            <a:r>
              <a:rPr lang="en-US" dirty="0" smtClean="0"/>
              <a:t>A </a:t>
            </a:r>
            <a:r>
              <a:rPr lang="en-US" dirty="0"/>
              <a:t>random variable can be either discrete (having specific values) or continuous (any value in a continuous range</a:t>
            </a:r>
            <a:r>
              <a:rPr lang="en-US" dirty="0" smtClean="0"/>
              <a:t>)</a:t>
            </a:r>
          </a:p>
          <a:p>
            <a:r>
              <a:rPr lang="en-US" dirty="0"/>
              <a:t> A random variable that may assume only a finite number or an infinite sequence of values is said to be discrete; one that may assume any value in some interval on the real number line is said to be continuous</a:t>
            </a:r>
            <a:r>
              <a:rPr lang="en-US" dirty="0" smtClean="0"/>
              <a:t>.</a:t>
            </a:r>
          </a:p>
          <a:p>
            <a:r>
              <a:rPr lang="en-US" dirty="0" smtClean="0"/>
              <a:t>Two types of random variables are: Discrete and continuous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Distribution-Binomial, Poisson, Normal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Binomial distribution is an example of discrete probability distribution arises from experiment known as </a:t>
            </a:r>
            <a:r>
              <a:rPr lang="en-US" dirty="0" err="1" smtClean="0"/>
              <a:t>Bernolli</a:t>
            </a:r>
            <a:r>
              <a:rPr lang="en-US" dirty="0" smtClean="0"/>
              <a:t> process. The process can be described as below</a:t>
            </a:r>
          </a:p>
          <a:p>
            <a:r>
              <a:rPr lang="en-US" dirty="0" smtClean="0"/>
              <a:t>Each trial has only 2 outcomes such as head or tail, male or female polluted or not polluted infected or non infected</a:t>
            </a:r>
          </a:p>
          <a:p>
            <a:r>
              <a:rPr lang="en-US" dirty="0" smtClean="0"/>
              <a:t>Probability of an outcome of any trial remains fixed over the trials</a:t>
            </a:r>
          </a:p>
          <a:p>
            <a:r>
              <a:rPr lang="en-US" dirty="0" smtClean="0"/>
              <a:t>Trials are statistically independent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752600"/>
          </a:xfrm>
        </p:spPr>
        <p:txBody>
          <a:bodyPr>
            <a:normAutofit fontScale="77500" lnSpcReduction="20000"/>
          </a:bodyPr>
          <a:lstStyle/>
          <a:p>
            <a:r>
              <a:rPr lang="en-US" dirty="0" smtClean="0"/>
              <a:t>A dice </a:t>
            </a:r>
            <a:r>
              <a:rPr lang="en-US" dirty="0" smtClean="0"/>
              <a:t>is rolled thrice. The probability of getting even number is ½. Let X be a random variable denoting the numbers. Then the probability of getting an even number twice is given by</a:t>
            </a:r>
          </a:p>
          <a:p>
            <a:r>
              <a:rPr lang="en-US" dirty="0" smtClean="0"/>
              <a:t>P(X=2)=( </a:t>
            </a:r>
            <a:r>
              <a:rPr lang="en-US" baseline="30000" dirty="0" smtClean="0"/>
              <a:t>3</a:t>
            </a:r>
            <a:r>
              <a:rPr lang="en-US" baseline="-25000" dirty="0" smtClean="0"/>
              <a:t>2</a:t>
            </a:r>
            <a:r>
              <a:rPr lang="en-US" dirty="0" smtClean="0"/>
              <a:t>)0.5</a:t>
            </a:r>
            <a:r>
              <a:rPr lang="en-US" baseline="30000" dirty="0" smtClean="0"/>
              <a:t>2</a:t>
            </a:r>
            <a:r>
              <a:rPr lang="en-US" dirty="0" smtClean="0"/>
              <a:t>*0.5</a:t>
            </a:r>
            <a:r>
              <a:rPr lang="en-US" baseline="30000" dirty="0" smtClean="0"/>
              <a:t>3-2</a:t>
            </a:r>
            <a:r>
              <a:rPr lang="en-US" dirty="0" smtClean="0"/>
              <a:t>=3*0.50</a:t>
            </a:r>
            <a:r>
              <a:rPr lang="en-US" baseline="30000" dirty="0" smtClean="0"/>
              <a:t>2</a:t>
            </a:r>
            <a:r>
              <a:rPr lang="en-US" dirty="0" smtClean="0"/>
              <a:t>*0.5</a:t>
            </a:r>
            <a:r>
              <a:rPr lang="en-US" baseline="30000" dirty="0" smtClean="0"/>
              <a:t>3-2</a:t>
            </a:r>
            <a:r>
              <a:rPr lang="en-US" dirty="0" smtClean="0"/>
              <a:t>=0.375</a:t>
            </a:r>
            <a:endParaRPr lang="en-US" baseline="-25000" dirty="0"/>
          </a:p>
        </p:txBody>
      </p:sp>
      <p:sp>
        <p:nvSpPr>
          <p:cNvPr id="4" name="TextBox 3"/>
          <p:cNvSpPr txBox="1"/>
          <p:nvPr/>
        </p:nvSpPr>
        <p:spPr>
          <a:xfrm>
            <a:off x="152400" y="3276600"/>
            <a:ext cx="8803692" cy="4247317"/>
          </a:xfrm>
          <a:prstGeom prst="rect">
            <a:avLst/>
          </a:prstGeom>
          <a:noFill/>
        </p:spPr>
        <p:txBody>
          <a:bodyPr wrap="none" rtlCol="0">
            <a:spAutoFit/>
          </a:bodyPr>
          <a:lstStyle/>
          <a:p>
            <a:r>
              <a:rPr lang="en-US" dirty="0" smtClean="0"/>
              <a:t>5.11 A Suppose 80% households in a survey use biomass fuel  for cooking. A random sample</a:t>
            </a:r>
          </a:p>
          <a:p>
            <a:r>
              <a:rPr lang="en-US" dirty="0" smtClean="0"/>
              <a:t>5 households is selected. Let X denote the number of households in the sample that use </a:t>
            </a:r>
          </a:p>
          <a:p>
            <a:r>
              <a:rPr lang="en-US" dirty="0" smtClean="0"/>
              <a:t>biomass  fuel. The probability of 2 households being biomass fuel users is </a:t>
            </a:r>
          </a:p>
          <a:p>
            <a:r>
              <a:rPr lang="en-US" dirty="0" smtClean="0"/>
              <a:t>P(X=2)=[</a:t>
            </a:r>
            <a:r>
              <a:rPr lang="en-US" baseline="30000" dirty="0" smtClean="0"/>
              <a:t>5</a:t>
            </a:r>
            <a:r>
              <a:rPr lang="en-US" baseline="-25000" dirty="0" smtClean="0"/>
              <a:t>2</a:t>
            </a:r>
            <a:r>
              <a:rPr lang="en-US" dirty="0" smtClean="0"/>
              <a:t>]0.8</a:t>
            </a:r>
            <a:r>
              <a:rPr lang="en-US" baseline="30000" dirty="0" smtClean="0"/>
              <a:t>2</a:t>
            </a:r>
            <a:r>
              <a:rPr lang="en-US" dirty="0" smtClean="0"/>
              <a:t>*0.2</a:t>
            </a:r>
            <a:r>
              <a:rPr lang="en-US" baseline="30000" dirty="0" smtClean="0"/>
              <a:t>5-2</a:t>
            </a:r>
            <a:r>
              <a:rPr lang="en-US" dirty="0" smtClean="0"/>
              <a:t>=0.1*0.64*0.008*=0.0512</a:t>
            </a:r>
          </a:p>
          <a:p>
            <a:r>
              <a:rPr lang="en-US" dirty="0" smtClean="0"/>
              <a:t>Similarly, the probability of 1 household being biomass fuel users is</a:t>
            </a:r>
          </a:p>
          <a:p>
            <a:r>
              <a:rPr lang="en-US" dirty="0" smtClean="0"/>
              <a:t>P(X=1)= [</a:t>
            </a:r>
            <a:r>
              <a:rPr lang="en-US" baseline="30000" dirty="0" smtClean="0"/>
              <a:t>5</a:t>
            </a:r>
            <a:r>
              <a:rPr lang="en-US" baseline="-25000" dirty="0" smtClean="0"/>
              <a:t>1</a:t>
            </a:r>
            <a:r>
              <a:rPr lang="en-US" dirty="0" smtClean="0"/>
              <a:t>]0.8</a:t>
            </a:r>
            <a:r>
              <a:rPr lang="en-US" baseline="30000" dirty="0" smtClean="0"/>
              <a:t>1</a:t>
            </a:r>
            <a:r>
              <a:rPr lang="en-US" dirty="0" smtClean="0"/>
              <a:t>*0.2</a:t>
            </a:r>
            <a:r>
              <a:rPr lang="en-US" baseline="30000" dirty="0" smtClean="0"/>
              <a:t>5-1</a:t>
            </a:r>
            <a:r>
              <a:rPr lang="en-US" dirty="0" smtClean="0"/>
              <a:t>=0.1*0.8*0.0016*=0.0064</a:t>
            </a:r>
          </a:p>
          <a:p>
            <a:r>
              <a:rPr lang="en-US" dirty="0" smtClean="0"/>
              <a:t>The probability of 0 household being biomass fuel users is </a:t>
            </a:r>
          </a:p>
          <a:p>
            <a:r>
              <a:rPr lang="en-US" dirty="0" smtClean="0"/>
              <a:t>P(X=0)= [</a:t>
            </a:r>
            <a:r>
              <a:rPr lang="en-US" baseline="30000" dirty="0" smtClean="0"/>
              <a:t>5</a:t>
            </a:r>
            <a:r>
              <a:rPr lang="en-US" baseline="-25000" dirty="0" smtClean="0"/>
              <a:t>0</a:t>
            </a:r>
            <a:r>
              <a:rPr lang="en-US" dirty="0" smtClean="0"/>
              <a:t>]0.8</a:t>
            </a:r>
            <a:r>
              <a:rPr lang="en-US" baseline="30000" dirty="0" smtClean="0"/>
              <a:t>0</a:t>
            </a:r>
            <a:r>
              <a:rPr lang="en-US" dirty="0" smtClean="0"/>
              <a:t>*0.2</a:t>
            </a:r>
            <a:r>
              <a:rPr lang="en-US" baseline="30000" dirty="0" smtClean="0"/>
              <a:t>5-0</a:t>
            </a:r>
            <a:r>
              <a:rPr lang="en-US" dirty="0" smtClean="0"/>
              <a:t>=1*1*0.00032*=0.00032</a:t>
            </a:r>
          </a:p>
          <a:p>
            <a:r>
              <a:rPr lang="en-US" dirty="0" smtClean="0"/>
              <a:t>The probability that at most 2 households being biomass fuel users is then</a:t>
            </a:r>
          </a:p>
          <a:p>
            <a:r>
              <a:rPr lang="en-US" dirty="0" smtClean="0"/>
              <a:t>P(≤2)= P(X=0)+P(X=1)+P(X=2)</a:t>
            </a:r>
          </a:p>
          <a:p>
            <a:r>
              <a:rPr lang="en-US" dirty="0" smtClean="0"/>
              <a:t>	= 0.00032+ 0.0064+ 0.0512</a:t>
            </a:r>
          </a:p>
          <a:p>
            <a:r>
              <a:rPr lang="en-US" dirty="0" smtClean="0"/>
              <a:t>=0.05792</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expected number of biomass fuel users households is </a:t>
            </a:r>
          </a:p>
          <a:p>
            <a:r>
              <a:rPr lang="en-US" dirty="0" smtClean="0"/>
              <a:t>E(X)=</a:t>
            </a:r>
            <a:r>
              <a:rPr lang="en-US" dirty="0" err="1" smtClean="0"/>
              <a:t>np</a:t>
            </a:r>
            <a:r>
              <a:rPr lang="en-US" dirty="0" smtClean="0"/>
              <a:t>=5*0.8=4</a:t>
            </a:r>
          </a:p>
          <a:p>
            <a:r>
              <a:rPr lang="en-US" dirty="0" smtClean="0"/>
              <a:t>Standard deviation of biomass fuel user households is σ=√</a:t>
            </a:r>
            <a:r>
              <a:rPr lang="en-US" dirty="0" err="1" smtClean="0"/>
              <a:t>npq</a:t>
            </a:r>
            <a:r>
              <a:rPr lang="en-US" dirty="0" smtClean="0"/>
              <a:t>= √5*0.8*0.2=0.894</a:t>
            </a:r>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a:xfrm>
            <a:off x="152400" y="1447800"/>
            <a:ext cx="3276600" cy="5105400"/>
          </a:xfrm>
        </p:spPr>
        <p:txBody>
          <a:bodyPr>
            <a:noAutofit/>
          </a:bodyPr>
          <a:lstStyle/>
          <a:p>
            <a:r>
              <a:rPr lang="en-US" sz="1600" dirty="0" smtClean="0"/>
              <a:t>A </a:t>
            </a:r>
            <a:r>
              <a:rPr lang="en-US" sz="1600" dirty="0" smtClean="0"/>
              <a:t>frequency distribution of the possible number of successful outcomes in a given number of trials in each of which there is the same probability of success.</a:t>
            </a:r>
          </a:p>
          <a:p>
            <a:r>
              <a:rPr lang="en-US" sz="1600" dirty="0" smtClean="0"/>
              <a:t>The binomial distribution is calculated by multiplying the probability of success raised to the power of the number of successes and the probability of failure raised to the power of the difference between the number of successes and number of trials. Then, multiply the product by the combination between the number of trials and the number of successes.</a:t>
            </a:r>
            <a:br>
              <a:rPr lang="en-US" sz="1600" dirty="0" smtClean="0"/>
            </a:br>
            <a:r>
              <a:rPr lang="en-US" sz="1600" dirty="0" smtClean="0"/>
              <a:t/>
            </a:r>
            <a:br>
              <a:rPr lang="en-US" sz="1600" dirty="0" smtClean="0"/>
            </a:br>
            <a:endParaRPr lang="en-US" sz="1600" dirty="0"/>
          </a:p>
        </p:txBody>
      </p:sp>
      <p:pic>
        <p:nvPicPr>
          <p:cNvPr id="49154" name="Picture 2" descr="Image result for binomial distribution"/>
          <p:cNvPicPr>
            <a:picLocks noChangeAspect="1" noChangeArrowheads="1"/>
          </p:cNvPicPr>
          <p:nvPr/>
        </p:nvPicPr>
        <p:blipFill>
          <a:blip r:embed="rId2"/>
          <a:srcRect l="4444" t="2020" r="2222" b="7071"/>
          <a:stretch>
            <a:fillRect/>
          </a:stretch>
        </p:blipFill>
        <p:spPr bwMode="auto">
          <a:xfrm>
            <a:off x="3586480" y="2209800"/>
            <a:ext cx="5405120" cy="2895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binomial distribution  </a:t>
            </a:r>
            <a:endParaRPr lang="en-US" dirty="0"/>
          </a:p>
        </p:txBody>
      </p:sp>
      <p:sp>
        <p:nvSpPr>
          <p:cNvPr id="3" name="Content Placeholder 2"/>
          <p:cNvSpPr>
            <a:spLocks noGrp="1"/>
          </p:cNvSpPr>
          <p:nvPr>
            <p:ph idx="1"/>
          </p:nvPr>
        </p:nvSpPr>
        <p:spPr/>
        <p:txBody>
          <a:bodyPr/>
          <a:lstStyle/>
          <a:p>
            <a:r>
              <a:rPr lang="en-US" dirty="0" smtClean="0"/>
              <a:t>Binomial distribution has 2 parameters namely n &amp; p.</a:t>
            </a:r>
          </a:p>
          <a:p>
            <a:r>
              <a:rPr lang="en-US" dirty="0" smtClean="0"/>
              <a:t>Mean is always greater than variance</a:t>
            </a:r>
          </a:p>
          <a:p>
            <a:r>
              <a:rPr lang="en-US" dirty="0" smtClean="0"/>
              <a:t>Distribution is unless p=q=.5. If the distribution is positively skewed and if p&gt;0.5 the distribution is negatively skewed</a:t>
            </a:r>
          </a:p>
          <a:p>
            <a:r>
              <a:rPr lang="en-US" dirty="0" smtClean="0"/>
              <a:t>Under certain conditions, the distribution approaches </a:t>
            </a:r>
            <a:r>
              <a:rPr lang="en-US" dirty="0" err="1" smtClean="0"/>
              <a:t>poisson</a:t>
            </a:r>
            <a:r>
              <a:rPr lang="en-US" dirty="0" smtClean="0"/>
              <a:t> and normal distribution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a:t>
            </a:r>
            <a:endParaRPr lang="en-US" dirty="0"/>
          </a:p>
        </p:txBody>
      </p:sp>
      <p:sp>
        <p:nvSpPr>
          <p:cNvPr id="3" name="Content Placeholder 2"/>
          <p:cNvSpPr>
            <a:spLocks noGrp="1"/>
          </p:cNvSpPr>
          <p:nvPr>
            <p:ph idx="1"/>
          </p:nvPr>
        </p:nvSpPr>
        <p:spPr>
          <a:xfrm>
            <a:off x="457200" y="1600200"/>
            <a:ext cx="3352800" cy="5029199"/>
          </a:xfrm>
        </p:spPr>
        <p:txBody>
          <a:bodyPr>
            <a:noAutofit/>
          </a:bodyPr>
          <a:lstStyle/>
          <a:p>
            <a:r>
              <a:rPr lang="en-US" sz="2000" dirty="0" smtClean="0"/>
              <a:t>The </a:t>
            </a:r>
            <a:r>
              <a:rPr lang="en-US" sz="2000" dirty="0" err="1" smtClean="0"/>
              <a:t>poisson</a:t>
            </a:r>
            <a:r>
              <a:rPr lang="en-US" sz="2000" dirty="0" smtClean="0"/>
              <a:t> distribution is a limiting case of binomial distribution when the number of trials is very large and the probability of success is very small such that </a:t>
            </a:r>
            <a:r>
              <a:rPr lang="el-GR" sz="2000" dirty="0" smtClean="0"/>
              <a:t>λ</a:t>
            </a:r>
            <a:r>
              <a:rPr lang="en-US" sz="2000" dirty="0" smtClean="0"/>
              <a:t> =</a:t>
            </a:r>
            <a:r>
              <a:rPr lang="en-US" sz="2000" dirty="0" err="1" smtClean="0"/>
              <a:t>np</a:t>
            </a:r>
            <a:r>
              <a:rPr lang="en-US" sz="2000" dirty="0" smtClean="0"/>
              <a:t> is finite, </a:t>
            </a:r>
            <a:r>
              <a:rPr lang="el-GR" sz="2000" dirty="0" smtClean="0"/>
              <a:t>λ</a:t>
            </a:r>
            <a:r>
              <a:rPr lang="en-US" sz="2000" dirty="0" smtClean="0"/>
              <a:t> being a positive number. A discrete random variable is said to follow Poisson distribution, if its probability mass function is given by</a:t>
            </a:r>
          </a:p>
          <a:p>
            <a:r>
              <a:rPr lang="en-US" sz="2000" dirty="0" smtClean="0"/>
              <a:t>P(X=x)e </a:t>
            </a:r>
            <a:r>
              <a:rPr lang="el-GR" sz="2000" dirty="0" smtClean="0"/>
              <a:t>λ</a:t>
            </a:r>
            <a:r>
              <a:rPr lang="en-US" sz="2000" dirty="0" smtClean="0"/>
              <a:t>/x! and e=2.71828</a:t>
            </a:r>
          </a:p>
          <a:p>
            <a:pPr>
              <a:buNone/>
            </a:pPr>
            <a:endParaRPr lang="en-US" sz="2000" dirty="0"/>
          </a:p>
        </p:txBody>
      </p:sp>
      <p:sp>
        <p:nvSpPr>
          <p:cNvPr id="6146" name="AutoShape 2" descr="data:image/png;base64,iVBORw0KGgoAAAANSUhEUgAAAHgAAAB4CAMAAAAOusbgAAABBVBMVEX////x8fH7+/uHh4eMjIz4+Pjt7e309PTBwcHo6OjLy8vj4+OCgoJ1dXW2tra+vr57e3vb29vU1NSmpqawsLCenp6Xl5dhYWFjAGNubm5ZAFl5AHluAG5mZmZ0a3Sr2umEAISIo6uNe2qZw9HPys+3q7dJSUnKva/Oxbqroquah5qarLKEZITTzsiyrbKKm6G1pZGTZBWmawCnfEV/YjK0fjFwPnB6WnqRtMB5hImCdIJ7jZSGX4d6m6aAcWZ+dm+akZodHR/aiQCFbIVmAExdH10+ADy1noFoP2hrS2tYL1i5iUmlnZS4rKDMhADAhy9xL3H7oAAAAACqjmy9klqui17pjAC9vrYtAAAJKklEQVRoge1aC1vbOBaVZMsPyS/Jj8QhIQmhpZAusI8yod12WdgOs9ulney0/P+fspLjEPlFkqmT+b7duR8YY9k+1pXuuUfXBuB3+93+hw0HA1/+fUmwO7D2CExiHIg/kUt4CAMAd2sKsBUBBwEehxbxsQsGrqNp8rfBgsYm3W28aNWk9jjBLjK43tFZYjhAz47hRgdxs7HJb3Zr3RCi0OUwEm0MJAEDOhLHaPPd7eYm1gzMUN1R9SDSa0/Zvf2fAsP7E7F9dW/sGRh9mz8+2Ce382/Nk/vXmU2eBcZf5/NL9vA4/9o8g7eCu7/Mxw+5hYasX1hskfiVrmaffoEA3795Jj62MeHAk3w3Uo/rbgiAqQeh2QkIUCaX1w4uEA58yHdVImEJcASFmkSHHQvvAph9u89v6qljTEKgU0FWbgK4pwPXe3Kw1dbcWvaFFbpCA+BiW+ykCJjpgqvzR6ItATeY5xIU2ZpLYBBw1dWU7xa4kathc9Tt4CEUYLxPPaICo98KGFhtJwwaNTYVgduJJ373dnmjYDNgAhvP28Z+ODi4yXcL6ghlt5cCUOwVgdvJi3f97nkOpboaa4F4DlsPLOwElhrHgNutANunS9xYTTuCMmWyMknMQ9MpANOW0tPT/QqMZIVSVwM+8DJdHay4Ghg7ZRCeIKGrhcvTla7ODT+jlL/fFrqaBq6iq5fWVmLc5DEKwP7+JGcR2GonkLcH5u1kZLp8fqo3nlMEbieerNl4yURa40lFYKMNKYDGw2GY7z+vq1fWjhSIJrP8PmaoHkcZMUJD/uJiOJmtZGRMcsfBpED+uhNKyRf4OHVIEbhlKWAX5mquq4HpGh2CQHHe7YS6MLNk+sl1NdBJpqtVrt4Ng2A98SOBRh0QYAPEkh5hWupxa5peMQSEg22c62oaJBEMHF4c47YycsliRsLFIyiPUwTejaY3Ha0yhCXgXWh603WdIF4DvJvEiGF1BPcCzL2qzK0A72BabwRstVMGqQVecLUhZZdRAW5JWheNWQmQROIIRuaBy5ETlLi6NSlQMNlR9qSrhaTnIQ5KzJVLASrPNesrodubHtlO9KSrcUCtTFf7BdVhSwY57naPgXHVP2sJ2fmPpAeewAAZWLA2S6hW7rEpTkGvR6MrEnZHP7dDoFpopzJMQ0foaubGPogdVh5jWxcOOO71fNHj3l07PZaBUhFz5Vn9Zv6ZApoFFbL9VoIaJwxDr5zpS8DG5/mcPGVl1k7KgFGgVaRNuceXX35R1m7t8BgJalJPpVDOGPCf1hNmK1JIY+kGwAaBilusNuZ1Gr2M1rpaKFy1EoLbyFbE933p7AVXY7NGV0srPtx57661fJVokWTsFEBXL2suYZ7K1uhq1D9vCXepqztI6GpQZi77VCsM618P+m1p7VxXowFC3NPKXP3xoFeY+/bZ25Zwha7GgWkDs2MCbLslV5vdUb9UBiStKV7PsVCEoyCCmlbJxze9u1JFc0cVmXI4MVpRPzsRJRVgkRfKQDVvraj0ivldg1Ajb1lZ/VRIhM0mUwwuJuPvQC4BC6au1vdo+YA/GY496/1w8h3L6RKwTIio0kNleiFGMQvHM3GON5l6xIimv65EVQRezGCvTGbKqPuzWcwAXEhCKATLcDLdGCu7jXy3iEv16nweVSYNjo/zs/B0OCzEeTQcXmyIi3VdDA3UHYCdchwvICvVruNu/ybfjWfjQqsxnUYbSnESZy9XcQp4DIvV23z+VmbX2cHo58WeT2F1jeNzsMk4L74DkcALXW2tepAvyytFJ3rVkykKFzOX0pd3s2i9IOWJHYiUDDuI6VQHupJu80lULTpBJpwwHesNFUc+Gc7WFyNRpqtx6PooKenqpZytef/kIVPEbcPd7fHw3ba8WvuKr4adoYXfDxuZCnps20KVCvz0GreuBEOIZz3nTttDW0GvgOHZx+Vsritpskr5pGQwnk63kGcrYL8/+mkZKlVtiX1vXa1AzIEtUvcK+Lh/8LRI80qDzHiE11Z2x8PZFsWqFTC6OVvSAHvzqTCcZCYJOTp7fillR+u8Yi632ESrcLKfbou+zedf1Qu84XAMzN5Bdx05YuGqximGEi2UPXUiM9UVrrZW7j15vD1RL7HGUy6AR2uBRUqdTpvmPtOlrpbq2h6QVY/VLIz+8KBCUEumMvDi6u36WpTUCA1NC10ttzYPha62FhjFXKiumWy/7miDWZPhu4YmqgldbTDdDMxMVy9iD5UiYfkcJudKXYCtn7b+lPtm/UBnuhpEDoH6aozLUnL5INPZe3UuW5vkXsMn07VPuAynysu9BV9DoThU/yLvxQYCz36/PlvlwEbldotiAI1n0wKZnPU3WD0as+FsHYnlwDXaXB6iPi4qDvR6dHC2FhiQC59Y0HsuY2XAYklYDRQjmYbVkeJXP4SbaSx4/Sx3Z9/siUXwaaWFCn/VZHeMRIY8Pt8g718IAdp8Wj2wYQDTGw8vGhL/ebf/en3yZdMpL7oMqVvpanp2itRGPh6HFv/jm780uOpFfySW7+x0uxWMmX0HIrYWCvLvQFBWFeByfSpo2aQXmUqnJ9DwL//0ZxFor04EicBXtmRTEdb49T/OKel1u4LB7+7EkPNTscHnsn/kHMv5IW/oFx9s8X212Do8NhygQYy9d+855iL3QSayeUKiycxHGIkf+8vt7b/pye3jpWl8evxko4fbz68Q+3J7b4Ife109OuwLr/OP/Z8ouuv2CLJ63bfY/ueP/2Lopts7VyXJQlf7EdAyXa05jhZcX6duen3tpqnY1fTEdfXc/vbhyHXTo6MPrvvh6EMqNkdpkP0fDAZp4KSHh4NO51Bs08HhYSftyM3gMF3+rwBzHQpdTRLDyerV+7OFrhZbBmItJzYSNq1BYBzXkx+2iPRe3XVmZAEjTjaIOOoQp6GJiRxW22CSjrgue71SafIduS5bjwu8qPGLL1tLmxLNAHgE19Rl5UXimQYbFLut8JlPzbDbwBUDES+mW9diyyUob3KiYjBNmuQ6TZz67+6w93cCB3pdo6m/JCxxN6EX2Jg9EW1aL1HRYtTmC2TbENF9fiW+JzN38f5zExPR+ttARyTa9VfC9ea/3OMHb6p5ibaL1+vrjVO2z6+Et7T/Ah6NkO2AOTgc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ata:image/png;base64,iVBORw0KGgoAAAANSUhEUgAAAHgAAAB4CAMAAAAOusbgAAABBVBMVEX////x8fH7+/uHh4eMjIz4+Pjt7e309PTBwcHo6OjLy8vj4+OCgoJ1dXW2tra+vr57e3vb29vU1NSmpqawsLCenp6Xl5dhYWFjAGNubm5ZAFl5AHluAG5mZmZ0a3Sr2umEAISIo6uNe2qZw9HPys+3q7dJSUnKva/Oxbqroquah5qarLKEZITTzsiyrbKKm6G1pZGTZBWmawCnfEV/YjK0fjFwPnB6WnqRtMB5hImCdIJ7jZSGX4d6m6aAcWZ+dm+akZodHR/aiQCFbIVmAExdH10+ADy1noFoP2hrS2tYL1i5iUmlnZS4rKDMhADAhy9xL3H7oAAAAACqjmy9klqui17pjAC9vrYtAAAJKklEQVRoge1aC1vbOBaVZMsPyS/Jj8QhIQmhpZAusI8yod12WdgOs9ulney0/P+fspLjEPlFkqmT+b7duR8YY9k+1pXuuUfXBuB3+93+hw0HA1/+fUmwO7D2CExiHIg/kUt4CAMAd2sKsBUBBwEehxbxsQsGrqNp8rfBgsYm3W28aNWk9jjBLjK43tFZYjhAz47hRgdxs7HJb3Zr3RCi0OUwEm0MJAEDOhLHaPPd7eYm1gzMUN1R9SDSa0/Zvf2fAsP7E7F9dW/sGRh9mz8+2Ce382/Nk/vXmU2eBcZf5/NL9vA4/9o8g7eCu7/Mxw+5hYasX1hskfiVrmaffoEA3795Jj62MeHAk3w3Uo/rbgiAqQeh2QkIUCaX1w4uEA58yHdVImEJcASFmkSHHQvvAph9u89v6qljTEKgU0FWbgK4pwPXe3Kw1dbcWvaFFbpCA+BiW+ykCJjpgqvzR6ItATeY5xIU2ZpLYBBw1dWU7xa4kathc9Tt4CEUYLxPPaICo98KGFhtJwwaNTYVgduJJ373dnmjYDNgAhvP28Z+ODi4yXcL6ghlt5cCUOwVgdvJi3f97nkOpboaa4F4DlsPLOwElhrHgNutANunS9xYTTuCMmWyMknMQ9MpANOW0tPT/QqMZIVSVwM+8DJdHay4Ghg7ZRCeIKGrhcvTla7ODT+jlL/fFrqaBq6iq5fWVmLc5DEKwP7+JGcR2GonkLcH5u1kZLp8fqo3nlMEbieerNl4yURa40lFYKMNKYDGw2GY7z+vq1fWjhSIJrP8PmaoHkcZMUJD/uJiOJmtZGRMcsfBpED+uhNKyRf4OHVIEbhlKWAX5mquq4HpGh2CQHHe7YS6MLNk+sl1NdBJpqtVrt4Ng2A98SOBRh0QYAPEkh5hWupxa5peMQSEg22c62oaJBEMHF4c47YycsliRsLFIyiPUwTejaY3Ha0yhCXgXWh603WdIF4DvJvEiGF1BPcCzL2qzK0A72BabwRstVMGqQVecLUhZZdRAW5JWheNWQmQROIIRuaBy5ETlLi6NSlQMNlR9qSrhaTnIQ5KzJVLASrPNesrodubHtlO9KSrcUCtTFf7BdVhSwY57naPgXHVP2sJ2fmPpAeewAAZWLA2S6hW7rEpTkGvR6MrEnZHP7dDoFpopzJMQ0foaubGPogdVh5jWxcOOO71fNHj3l07PZaBUhFz5Vn9Zv6ZApoFFbL9VoIaJwxDr5zpS8DG5/mcPGVl1k7KgFGgVaRNuceXX35R1m7t8BgJalJPpVDOGPCf1hNmK1JIY+kGwAaBilusNuZ1Gr2M1rpaKFy1EoLbyFbE933p7AVXY7NGV0srPtx57661fJVokWTsFEBXL2suYZ7K1uhq1D9vCXepqztI6GpQZi77VCsM618P+m1p7VxXowFC3NPKXP3xoFeY+/bZ25Zwha7GgWkDs2MCbLslV5vdUb9UBiStKV7PsVCEoyCCmlbJxze9u1JFc0cVmXI4MVpRPzsRJRVgkRfKQDVvraj0ivldg1Ajb1lZ/VRIhM0mUwwuJuPvQC4BC6au1vdo+YA/GY496/1w8h3L6RKwTIio0kNleiFGMQvHM3GON5l6xIimv65EVQRezGCvTGbKqPuzWcwAXEhCKATLcDLdGCu7jXy3iEv16nweVSYNjo/zs/B0OCzEeTQcXmyIi3VdDA3UHYCdchwvICvVruNu/ybfjWfjQqsxnUYbSnESZy9XcQp4DIvV23z+VmbX2cHo58WeT2F1jeNzsMk4L74DkcALXW2tepAvyytFJ3rVkykKFzOX0pd3s2i9IOWJHYiUDDuI6VQHupJu80lULTpBJpwwHesNFUc+Gc7WFyNRpqtx6PooKenqpZytef/kIVPEbcPd7fHw3ba8WvuKr4adoYXfDxuZCnps20KVCvz0GreuBEOIZz3nTttDW0GvgOHZx+Vsritpskr5pGQwnk63kGcrYL8/+mkZKlVtiX1vXa1AzIEtUvcK+Lh/8LRI80qDzHiE11Z2x8PZFsWqFTC6OVvSAHvzqTCcZCYJOTp7fillR+u8Yi632ESrcLKfbou+zedf1Qu84XAMzN5Bdx05YuGqximGEi2UPXUiM9UVrrZW7j15vD1RL7HGUy6AR2uBRUqdTpvmPtOlrpbq2h6QVY/VLIz+8KBCUEumMvDi6u36WpTUCA1NC10ttzYPha62FhjFXKiumWy/7miDWZPhu4YmqgldbTDdDMxMVy9iD5UiYfkcJudKXYCtn7b+lPtm/UBnuhpEDoH6aozLUnL5INPZe3UuW5vkXsMn07VPuAynysu9BV9DoThU/yLvxQYCz36/PlvlwEbldotiAI1n0wKZnPU3WD0as+FsHYnlwDXaXB6iPi4qDvR6dHC2FhiQC59Y0HsuY2XAYklYDRQjmYbVkeJXP4SbaSx4/Sx3Z9/siUXwaaWFCn/VZHeMRIY8Pt8g718IAdp8Wj2wYQDTGw8vGhL/ebf/en3yZdMpL7oMqVvpanp2itRGPh6HFv/jm780uOpFfySW7+x0uxWMmX0HIrYWCvLvQFBWFeByfSpo2aQXmUqnJ9DwL//0ZxFor04EicBXtmRTEdb49T/OKel1u4LB7+7EkPNTscHnsn/kHMv5IW/oFx9s8X212Do8NhygQYy9d+855iL3QSayeUKiycxHGIkf+8vt7b/pye3jpWl8evxko4fbz68Q+3J7b4Ife109OuwLr/OP/Z8ouuv2CLJ63bfY/ueP/2Lopts7VyXJQlf7EdAyXa05jhZcX6duen3tpqnY1fTEdfXc/vbhyHXTo6MPrvvh6EMqNkdpkP0fDAZp4KSHh4NO51Bs08HhYSftyM3gMF3+rwBzHQpdTRLDyerV+7OFrhZbBmItJzYSNq1BYBzXkx+2iPRe3XVmZAEjTjaIOOoQp6GJiRxW22CSjrgue71SafIduS5bjwu8qPGLL1tLmxLNAHgE19Rl5UXimQYbFLut8JlPzbDbwBUDES+mW9diyyUob3KiYjBNmuQ6TZz67+6w93cCB3pdo6m/JCxxN6EX2Jg9EW1aL1HRYtTmC2TbENF9fiW+JzN38f5zExPR+ttARyTa9VfC9ea/3OMHb6p5ibaL1+vrjVO2z6+Et7T/Ah6NkO2AOTgc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50" name="Picture 6" descr="Image result for Poisson distribution"/>
          <p:cNvPicPr>
            <a:picLocks noChangeAspect="1" noChangeArrowheads="1"/>
          </p:cNvPicPr>
          <p:nvPr/>
        </p:nvPicPr>
        <p:blipFill>
          <a:blip r:embed="rId2"/>
          <a:srcRect/>
          <a:stretch>
            <a:fillRect/>
          </a:stretch>
        </p:blipFill>
        <p:spPr bwMode="auto">
          <a:xfrm>
            <a:off x="4572000" y="1828800"/>
            <a:ext cx="4114800" cy="329184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Example 1.13: Police record showed that on average 5 accidents have taken place </a:t>
            </a:r>
            <a:r>
              <a:rPr lang="en-US" dirty="0" smtClean="0"/>
              <a:t>in </a:t>
            </a:r>
            <a:r>
              <a:rPr lang="en-US" dirty="0" smtClean="0"/>
              <a:t>a certain street junction per month in the past. An investor wants to calculate the probability in any month of exactly 0,1, and 2 accidents. The </a:t>
            </a:r>
            <a:r>
              <a:rPr lang="en-US" dirty="0" err="1" smtClean="0"/>
              <a:t>poisson</a:t>
            </a:r>
            <a:r>
              <a:rPr lang="en-US" dirty="0" smtClean="0"/>
              <a:t> distribution can be used to calculate such probabilities.</a:t>
            </a:r>
          </a:p>
          <a:p>
            <a:r>
              <a:rPr lang="en-US" dirty="0" smtClean="0"/>
              <a:t>P(X=0)=e</a:t>
            </a:r>
            <a:r>
              <a:rPr lang="en-US" baseline="30000" dirty="0" smtClean="0"/>
              <a:t>-5</a:t>
            </a:r>
            <a:r>
              <a:rPr lang="en-US" dirty="0" smtClean="0"/>
              <a:t>5</a:t>
            </a:r>
            <a:r>
              <a:rPr lang="en-US" baseline="30000" dirty="0" smtClean="0"/>
              <a:t>0</a:t>
            </a:r>
            <a:r>
              <a:rPr lang="en-US" dirty="0" smtClean="0"/>
              <a:t>/0! =0.0067</a:t>
            </a:r>
          </a:p>
          <a:p>
            <a:r>
              <a:rPr lang="en-US" dirty="0" smtClean="0"/>
              <a:t>P(X=1)= e</a:t>
            </a:r>
            <a:r>
              <a:rPr lang="en-US" baseline="30000" dirty="0" smtClean="0"/>
              <a:t>-5</a:t>
            </a:r>
            <a:r>
              <a:rPr lang="en-US" dirty="0" smtClean="0"/>
              <a:t>5</a:t>
            </a:r>
            <a:r>
              <a:rPr lang="en-US" baseline="30000" dirty="0" smtClean="0"/>
              <a:t>1</a:t>
            </a:r>
            <a:r>
              <a:rPr lang="en-US" dirty="0" smtClean="0"/>
              <a:t>/1! =0.0337</a:t>
            </a:r>
          </a:p>
          <a:p>
            <a:r>
              <a:rPr lang="en-US" dirty="0" smtClean="0"/>
              <a:t>P(X=2)= e</a:t>
            </a:r>
            <a:r>
              <a:rPr lang="en-US" baseline="30000" dirty="0" smtClean="0"/>
              <a:t>-5</a:t>
            </a:r>
            <a:r>
              <a:rPr lang="en-US" dirty="0" smtClean="0"/>
              <a:t>5</a:t>
            </a:r>
            <a:r>
              <a:rPr lang="en-US" baseline="30000" dirty="0" smtClean="0"/>
              <a:t>2</a:t>
            </a:r>
            <a:r>
              <a:rPr lang="en-US" dirty="0" smtClean="0"/>
              <a:t>/2! =0.08425</a:t>
            </a:r>
          </a:p>
          <a:p>
            <a:r>
              <a:rPr lang="en-US" dirty="0" smtClean="0"/>
              <a:t>P(X≤2)=0.0067+0.0337+0.08425=0.1247</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3" name="Content Placeholder 2"/>
          <p:cNvSpPr>
            <a:spLocks noGrp="1"/>
          </p:cNvSpPr>
          <p:nvPr>
            <p:ph idx="1"/>
          </p:nvPr>
        </p:nvSpPr>
        <p:spPr>
          <a:xfrm>
            <a:off x="457200" y="1600200"/>
            <a:ext cx="5791200" cy="4525963"/>
          </a:xfrm>
        </p:spPr>
        <p:txBody>
          <a:bodyPr>
            <a:normAutofit fontScale="62500" lnSpcReduction="20000"/>
          </a:bodyPr>
          <a:lstStyle/>
          <a:p>
            <a:r>
              <a:rPr lang="en-US" dirty="0" smtClean="0"/>
              <a:t>A continuous random variable is said to be normally </a:t>
            </a:r>
            <a:r>
              <a:rPr lang="en-US" dirty="0" err="1" smtClean="0"/>
              <a:t>distributted</a:t>
            </a:r>
            <a:r>
              <a:rPr lang="en-US" dirty="0" smtClean="0"/>
              <a:t> if its probability density function is given by</a:t>
            </a:r>
          </a:p>
          <a:p>
            <a:r>
              <a:rPr lang="en-US" dirty="0" smtClean="0"/>
              <a:t>F(x)=1*e</a:t>
            </a:r>
            <a:r>
              <a:rPr lang="en-US" baseline="30000" dirty="0" smtClean="0"/>
              <a:t>-1/2(x-µ)2</a:t>
            </a:r>
            <a:r>
              <a:rPr lang="en-US" dirty="0" smtClean="0"/>
              <a:t>/</a:t>
            </a:r>
            <a:r>
              <a:rPr lang="el-GR" dirty="0" smtClean="0"/>
              <a:t>σ√</a:t>
            </a:r>
            <a:r>
              <a:rPr lang="en-US" dirty="0" smtClean="0"/>
              <a:t>2</a:t>
            </a:r>
            <a:r>
              <a:rPr lang="el-GR" dirty="0" smtClean="0"/>
              <a:t>π</a:t>
            </a:r>
            <a:endParaRPr lang="en-US" dirty="0" smtClean="0"/>
          </a:p>
          <a:p>
            <a:pPr>
              <a:buNone/>
            </a:pPr>
            <a:r>
              <a:rPr lang="en-US" b="1" dirty="0" smtClean="0"/>
              <a:t>Characteristics of Normal Curve: </a:t>
            </a:r>
          </a:p>
          <a:p>
            <a:pPr>
              <a:buNone/>
            </a:pPr>
            <a:r>
              <a:rPr lang="en-US" dirty="0" smtClean="0"/>
              <a:t>It is a bell shaped symmetrical curve with a single peak</a:t>
            </a:r>
          </a:p>
          <a:p>
            <a:pPr>
              <a:buNone/>
            </a:pPr>
            <a:r>
              <a:rPr lang="en-US" dirty="0" smtClean="0"/>
              <a:t>Mean, median and mode are all same</a:t>
            </a:r>
          </a:p>
          <a:p>
            <a:pPr>
              <a:buNone/>
            </a:pPr>
            <a:r>
              <a:rPr lang="en-US" dirty="0" smtClean="0"/>
              <a:t>The 2 tails of the distribution extend </a:t>
            </a:r>
            <a:r>
              <a:rPr lang="en-US" dirty="0" err="1" smtClean="0"/>
              <a:t>indefintely</a:t>
            </a:r>
            <a:r>
              <a:rPr lang="en-US" dirty="0" smtClean="0"/>
              <a:t> and never touch the axis</a:t>
            </a:r>
          </a:p>
          <a:p>
            <a:pPr>
              <a:buNone/>
            </a:pPr>
            <a:r>
              <a:rPr lang="en-US" dirty="0" smtClean="0"/>
              <a:t>Its </a:t>
            </a:r>
            <a:r>
              <a:rPr lang="en-US" dirty="0" err="1" smtClean="0"/>
              <a:t>skewness</a:t>
            </a:r>
            <a:r>
              <a:rPr lang="en-US" dirty="0" smtClean="0"/>
              <a:t> is zero and kurtosis is 3</a:t>
            </a:r>
          </a:p>
          <a:p>
            <a:pPr>
              <a:buNone/>
            </a:pPr>
            <a:r>
              <a:rPr lang="en-US" dirty="0" smtClean="0"/>
              <a:t>The total area bounded by the curve above x-axis is 1.</a:t>
            </a:r>
          </a:p>
          <a:p>
            <a:pPr>
              <a:buNone/>
            </a:pPr>
            <a:r>
              <a:rPr lang="en-US" dirty="0" smtClean="0"/>
              <a:t>Mean deviation from the distribution is 4/5</a:t>
            </a:r>
            <a:r>
              <a:rPr lang="el-GR" dirty="0" smtClean="0"/>
              <a:t> σ</a:t>
            </a:r>
            <a:endParaRPr lang="en-US" dirty="0" smtClean="0"/>
          </a:p>
          <a:p>
            <a:pPr>
              <a:buNone/>
            </a:pPr>
            <a:r>
              <a:rPr lang="en-US" dirty="0" smtClean="0"/>
              <a:t>It is </a:t>
            </a:r>
            <a:r>
              <a:rPr lang="en-US" dirty="0" err="1" smtClean="0"/>
              <a:t>unimodal</a:t>
            </a:r>
            <a:r>
              <a:rPr lang="en-US" dirty="0" smtClean="0"/>
              <a:t> </a:t>
            </a:r>
          </a:p>
        </p:txBody>
      </p:sp>
      <p:sp>
        <p:nvSpPr>
          <p:cNvPr id="8" name="Freeform 7"/>
          <p:cNvSpPr/>
          <p:nvPr/>
        </p:nvSpPr>
        <p:spPr>
          <a:xfrm>
            <a:off x="5867399" y="5334000"/>
            <a:ext cx="1981201" cy="914400"/>
          </a:xfrm>
          <a:custGeom>
            <a:avLst/>
            <a:gdLst>
              <a:gd name="connsiteX0" fmla="*/ 0 w 1555667"/>
              <a:gd name="connsiteY0" fmla="*/ 963880 h 1047007"/>
              <a:gd name="connsiteX1" fmla="*/ 926275 w 1555667"/>
              <a:gd name="connsiteY1" fmla="*/ 13854 h 1047007"/>
              <a:gd name="connsiteX2" fmla="*/ 1555667 w 1555667"/>
              <a:gd name="connsiteY2" fmla="*/ 1047007 h 1047007"/>
              <a:gd name="connsiteX3" fmla="*/ 1555667 w 1555667"/>
              <a:gd name="connsiteY3" fmla="*/ 1047007 h 1047007"/>
            </a:gdLst>
            <a:ahLst/>
            <a:cxnLst>
              <a:cxn ang="0">
                <a:pos x="connsiteX0" y="connsiteY0"/>
              </a:cxn>
              <a:cxn ang="0">
                <a:pos x="connsiteX1" y="connsiteY1"/>
              </a:cxn>
              <a:cxn ang="0">
                <a:pos x="connsiteX2" y="connsiteY2"/>
              </a:cxn>
              <a:cxn ang="0">
                <a:pos x="connsiteX3" y="connsiteY3"/>
              </a:cxn>
            </a:cxnLst>
            <a:rect l="l" t="t" r="r" b="b"/>
            <a:pathLst>
              <a:path w="1555667" h="1047007">
                <a:moveTo>
                  <a:pt x="0" y="963880"/>
                </a:moveTo>
                <a:cubicBezTo>
                  <a:pt x="333498" y="481940"/>
                  <a:pt x="666997" y="0"/>
                  <a:pt x="926275" y="13854"/>
                </a:cubicBezTo>
                <a:cubicBezTo>
                  <a:pt x="1185553" y="27709"/>
                  <a:pt x="1555667" y="1047007"/>
                  <a:pt x="1555667" y="1047007"/>
                </a:cubicBezTo>
                <a:lnTo>
                  <a:pt x="1555667" y="104700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Random experiment: If a trial or experiment, conducted repeatedly under similar condition, results in more than one outcomes, then such an experiment is referred to as a random experiment. </a:t>
            </a:r>
          </a:p>
          <a:p>
            <a:r>
              <a:rPr lang="en-US" dirty="0" smtClean="0"/>
              <a:t>Results of random experiment cannot be predicted in advance with certainty. For example when a coin is tossed, it may result in a head or a tail. Tossing a coin is then random experiment. </a:t>
            </a:r>
          </a:p>
          <a:p>
            <a:r>
              <a:rPr lang="en-US" dirty="0" smtClean="0"/>
              <a:t>Similarly, a blood sample may give a positive or negative result, examination of  water sample may produce a good or bad result, monitoring of air pollution may be within or outside guideline values. </a:t>
            </a:r>
          </a:p>
          <a:p>
            <a:r>
              <a:rPr lang="en-US" dirty="0" smtClean="0"/>
              <a:t>These examinations are examples of random experiments.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under the normal curve</a:t>
            </a:r>
            <a:endParaRPr lang="en-US" dirty="0"/>
          </a:p>
        </p:txBody>
      </p:sp>
      <p:sp>
        <p:nvSpPr>
          <p:cNvPr id="3" name="Content Placeholder 2"/>
          <p:cNvSpPr>
            <a:spLocks noGrp="1"/>
          </p:cNvSpPr>
          <p:nvPr>
            <p:ph idx="1"/>
          </p:nvPr>
        </p:nvSpPr>
        <p:spPr>
          <a:xfrm>
            <a:off x="457200" y="1600200"/>
            <a:ext cx="3505200" cy="4267199"/>
          </a:xfrm>
        </p:spPr>
        <p:txBody>
          <a:bodyPr>
            <a:normAutofit fontScale="70000" lnSpcReduction="20000"/>
          </a:bodyPr>
          <a:lstStyle/>
          <a:p>
            <a:pPr>
              <a:buNone/>
            </a:pPr>
            <a:r>
              <a:rPr lang="en-US" dirty="0" smtClean="0"/>
              <a:t>Considering total area under normal curve as one unit, it is found that 68.27% of the total area is bounded by </a:t>
            </a:r>
            <a:r>
              <a:rPr lang="el-GR" dirty="0" smtClean="0"/>
              <a:t>μ±σ</a:t>
            </a:r>
            <a:r>
              <a:rPr lang="en-US" dirty="0" smtClean="0"/>
              <a:t>. </a:t>
            </a:r>
            <a:r>
              <a:rPr lang="en-US" dirty="0" smtClean="0"/>
              <a:t>Similarly, </a:t>
            </a:r>
            <a:r>
              <a:rPr lang="en-US" dirty="0" smtClean="0"/>
              <a:t>95.45 of the total area is bounded by </a:t>
            </a:r>
            <a:r>
              <a:rPr lang="el-GR" dirty="0" smtClean="0"/>
              <a:t>μ±</a:t>
            </a:r>
            <a:r>
              <a:rPr lang="en-US" dirty="0" smtClean="0"/>
              <a:t>2</a:t>
            </a:r>
            <a:r>
              <a:rPr lang="el-GR" dirty="0" smtClean="0"/>
              <a:t>σ</a:t>
            </a:r>
            <a:r>
              <a:rPr lang="en-US" dirty="0" smtClean="0"/>
              <a:t> and 99.73% of the total area is bounded by </a:t>
            </a:r>
            <a:r>
              <a:rPr lang="el-GR" dirty="0" smtClean="0"/>
              <a:t>μ±</a:t>
            </a:r>
            <a:r>
              <a:rPr lang="en-US" dirty="0" smtClean="0"/>
              <a:t>3</a:t>
            </a:r>
            <a:r>
              <a:rPr lang="el-GR" dirty="0" smtClean="0"/>
              <a:t>σ</a:t>
            </a:r>
            <a:r>
              <a:rPr lang="en-US" dirty="0" smtClean="0"/>
              <a:t>. The statements are true regardless of values of mean and variance </a:t>
            </a:r>
            <a:endParaRPr lang="en-US" dirty="0"/>
          </a:p>
        </p:txBody>
      </p:sp>
      <p:pic>
        <p:nvPicPr>
          <p:cNvPr id="2050" name="Picture 2" descr="Image result for Area under the normal curve"/>
          <p:cNvPicPr>
            <a:picLocks noChangeAspect="1" noChangeArrowheads="1"/>
          </p:cNvPicPr>
          <p:nvPr/>
        </p:nvPicPr>
        <p:blipFill>
          <a:blip r:embed="rId2"/>
          <a:srcRect l="6173" t="13008" r="2469"/>
          <a:stretch>
            <a:fillRect/>
          </a:stretch>
        </p:blipFill>
        <p:spPr bwMode="auto">
          <a:xfrm>
            <a:off x="4114800" y="1600200"/>
            <a:ext cx="4724400" cy="341561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Bivariate</a:t>
            </a:r>
            <a:r>
              <a:rPr lang="en-US" dirty="0" smtClean="0"/>
              <a:t> distribution</a:t>
            </a:r>
            <a:endParaRPr lang="en-US" dirty="0"/>
          </a:p>
        </p:txBody>
      </p:sp>
      <p:sp>
        <p:nvSpPr>
          <p:cNvPr id="3" name="Content Placeholder 2"/>
          <p:cNvSpPr>
            <a:spLocks noGrp="1"/>
          </p:cNvSpPr>
          <p:nvPr>
            <p:ph idx="1"/>
          </p:nvPr>
        </p:nvSpPr>
        <p:spPr>
          <a:xfrm>
            <a:off x="16823" y="1371600"/>
            <a:ext cx="4402014" cy="4525963"/>
          </a:xfrm>
        </p:spPr>
        <p:txBody>
          <a:bodyPr>
            <a:normAutofit fontScale="62500" lnSpcReduction="20000"/>
          </a:bodyPr>
          <a:lstStyle/>
          <a:p>
            <a:r>
              <a:rPr lang="en-US" dirty="0" smtClean="0"/>
              <a:t>A </a:t>
            </a:r>
            <a:r>
              <a:rPr lang="en-US" b="1" dirty="0" smtClean="0"/>
              <a:t>bivariate distribution</a:t>
            </a:r>
            <a:r>
              <a:rPr lang="en-US" dirty="0" smtClean="0"/>
              <a:t>, put simply, is the probability that a certain event will occur when there are two independent random variables in your scenario. </a:t>
            </a:r>
            <a:endParaRPr lang="en-US" dirty="0" smtClean="0"/>
          </a:p>
          <a:p>
            <a:r>
              <a:rPr lang="en-US" dirty="0" smtClean="0"/>
              <a:t>For </a:t>
            </a:r>
            <a:r>
              <a:rPr lang="en-US" dirty="0" smtClean="0"/>
              <a:t>example, having two bowls, each filled with two different types of candies, and pulling one candy from each bowl gives you two independent random variables, the two different candies. </a:t>
            </a:r>
            <a:endParaRPr lang="en-US" dirty="0" smtClean="0"/>
          </a:p>
          <a:p>
            <a:r>
              <a:rPr lang="en-US" dirty="0" smtClean="0"/>
              <a:t>Since </a:t>
            </a:r>
            <a:r>
              <a:rPr lang="en-US" dirty="0" smtClean="0"/>
              <a:t>you are pulling one candy from each bowl at the same time, you have a bivariate distribution when calculating your probability of ending up with particular kinds of candies.</a:t>
            </a:r>
            <a:endParaRPr lang="en-US" dirty="0"/>
          </a:p>
        </p:txBody>
      </p:sp>
      <p:pic>
        <p:nvPicPr>
          <p:cNvPr id="1026" name="Picture 2" descr="Image result for what is bivariate distribution"/>
          <p:cNvPicPr>
            <a:picLocks noChangeAspect="1" noChangeArrowheads="1"/>
          </p:cNvPicPr>
          <p:nvPr/>
        </p:nvPicPr>
        <p:blipFill>
          <a:blip r:embed="rId2"/>
          <a:srcRect l="2256" r="4511"/>
          <a:stretch>
            <a:fillRect/>
          </a:stretch>
        </p:blipFill>
        <p:spPr bwMode="auto">
          <a:xfrm>
            <a:off x="4591030" y="1905000"/>
            <a:ext cx="4360985" cy="365760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1600200"/>
          </a:xfrm>
        </p:spPr>
        <p:txBody>
          <a:bodyPr>
            <a:normAutofit fontScale="70000" lnSpcReduction="20000"/>
          </a:bodyPr>
          <a:lstStyle/>
          <a:p>
            <a:r>
              <a:rPr lang="en-US" dirty="0" smtClean="0"/>
              <a:t>Example 5.17 In an observation, 10% of the water samples had total hardness  60mg/l or more, 30% of the samples had total hardness 40 mg/l or less. From the information we </a:t>
            </a:r>
            <a:r>
              <a:rPr lang="en-US" dirty="0" err="1" smtClean="0"/>
              <a:t>sih</a:t>
            </a:r>
            <a:r>
              <a:rPr lang="en-US" dirty="0" smtClean="0"/>
              <a:t> to find mean and standard deviation assuming that the distribution of total hardness in water is normally distributed.</a:t>
            </a:r>
            <a:endParaRPr lang="en-US" dirty="0"/>
          </a:p>
        </p:txBody>
      </p:sp>
      <p:sp>
        <p:nvSpPr>
          <p:cNvPr id="4" name="TextBox 3"/>
          <p:cNvSpPr txBox="1"/>
          <p:nvPr/>
        </p:nvSpPr>
        <p:spPr>
          <a:xfrm>
            <a:off x="533400" y="2895600"/>
            <a:ext cx="8458200" cy="646331"/>
          </a:xfrm>
          <a:prstGeom prst="rect">
            <a:avLst/>
          </a:prstGeom>
          <a:noFill/>
        </p:spPr>
        <p:txBody>
          <a:bodyPr wrap="square" rtlCol="0">
            <a:spAutoFit/>
          </a:bodyPr>
          <a:lstStyle/>
          <a:p>
            <a:r>
              <a:rPr lang="en-US" dirty="0" smtClean="0"/>
              <a:t>Let X be the total hardness of water given </a:t>
            </a:r>
          </a:p>
          <a:p>
            <a:r>
              <a:rPr lang="en-US" smtClean="0"/>
              <a:t>P(X≤60)=0.1</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THANKS TOO MUCH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Event: When an experiment id preformed, the outcome or a combination of outcomes forms an event. Suppose a dice is rolled, then getting an odd number or even are events. Similarly, if a surgical operation is conducted, happening of a successful operation is an event.</a:t>
            </a:r>
          </a:p>
          <a:p>
            <a:r>
              <a:rPr lang="en-US" dirty="0" smtClean="0"/>
              <a:t>Favorable cases or events: Outcomes which result in happening of stated event are the </a:t>
            </a:r>
            <a:r>
              <a:rPr lang="en-US" dirty="0" smtClean="0">
                <a:solidFill>
                  <a:srgbClr val="FF0000"/>
                </a:solidFill>
              </a:rPr>
              <a:t>favorable cases</a:t>
            </a:r>
            <a:r>
              <a:rPr lang="en-US" dirty="0" smtClean="0"/>
              <a:t>. When a dice is thrown, the number of cases favorable to event getting and odd number 3. The favorable cases are 1,3 and 5. Events favorable to graduates or above graduates, masters and doctorate degree holders or above. Similarly, events favorable to a positive diagnosis of disease may be various symptoms, events favorable to air pollution exposures may be exposures to particulate air pollution , carbon monoxide, benzene, Sulfur dioxide, Nitrogen dioxide etc. </a:t>
            </a:r>
          </a:p>
          <a:p>
            <a:r>
              <a:rPr lang="en-US" dirty="0" smtClean="0"/>
              <a:t>Equally Likely Cases: Two or more cases are said to be equally likely when we have </a:t>
            </a:r>
            <a:r>
              <a:rPr lang="en-US" dirty="0" smtClean="0">
                <a:solidFill>
                  <a:srgbClr val="FF0000"/>
                </a:solidFill>
              </a:rPr>
              <a:t>no reason to believe that one case is more likely than other.</a:t>
            </a:r>
            <a:r>
              <a:rPr lang="en-US" dirty="0" smtClean="0"/>
              <a:t> When balanced coin is tossed, happening of head or tail are equally likely. But there are cases whose occurrences are usually not equally likely such as </a:t>
            </a:r>
            <a:r>
              <a:rPr lang="en-US" dirty="0" smtClean="0">
                <a:solidFill>
                  <a:srgbClr val="FF0000"/>
                </a:solidFill>
              </a:rPr>
              <a:t>positive and negative results</a:t>
            </a:r>
            <a:r>
              <a:rPr lang="en-US" dirty="0" smtClean="0"/>
              <a:t>, polluted and unpolluted areas, infected and healthy animals, etc are usually not equally likely cases.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447800"/>
            <a:ext cx="8382000" cy="4525963"/>
          </a:xfrm>
        </p:spPr>
        <p:txBody>
          <a:bodyPr>
            <a:normAutofit fontScale="55000" lnSpcReduction="20000"/>
          </a:bodyPr>
          <a:lstStyle/>
          <a:p>
            <a:r>
              <a:rPr lang="en-US" dirty="0" smtClean="0"/>
              <a:t>Mutually exclusive events: Events are mutually exclusive if they </a:t>
            </a:r>
            <a:r>
              <a:rPr lang="en-US" dirty="0" smtClean="0">
                <a:solidFill>
                  <a:srgbClr val="FF0000"/>
                </a:solidFill>
              </a:rPr>
              <a:t>cannot occur simultaneously in a single trial</a:t>
            </a:r>
            <a:r>
              <a:rPr lang="en-US" dirty="0" smtClean="0"/>
              <a:t>. For example, when a coin is tossed, it can result in </a:t>
            </a:r>
            <a:r>
              <a:rPr lang="en-US" dirty="0" smtClean="0">
                <a:solidFill>
                  <a:srgbClr val="FF0000"/>
                </a:solidFill>
              </a:rPr>
              <a:t>either head or tail </a:t>
            </a:r>
            <a:r>
              <a:rPr lang="en-US" dirty="0" smtClean="0"/>
              <a:t>and both events cannot occur simultaneously. In other words, events are said to be mutually exclusive one and only one event can take place at a time. Example mutually exclusive events are passing or failing an examination of a person may be male or female, a person may be exposed or unexposed to an air pollutant etc. Events may not be mutually exclusive. For instance suppose event A is defined as drawing a heart and B is defined as drawing a queen. Since there is a queen which is also a heart in a pack of 52 cards, Events a an B can occur at the same time. Thus events are not mutually exclusive. </a:t>
            </a:r>
          </a:p>
          <a:p>
            <a:r>
              <a:rPr lang="en-US" dirty="0" smtClean="0"/>
              <a:t>Exhaustive events: All possible outcomes also called the sample space of a </a:t>
            </a:r>
            <a:r>
              <a:rPr lang="en-US" dirty="0" smtClean="0">
                <a:solidFill>
                  <a:srgbClr val="FF0000"/>
                </a:solidFill>
              </a:rPr>
              <a:t>random experimen</a:t>
            </a:r>
            <a:r>
              <a:rPr lang="en-US" dirty="0" smtClean="0"/>
              <a:t>t are exhaustive events. For example there are 6 exhaustive events in rolling a dice, 52 exhaustive events in drawing a card from pack , two exhaustive vents in a diagnostic test etc. </a:t>
            </a:r>
          </a:p>
          <a:p>
            <a:r>
              <a:rPr lang="en-US" dirty="0" smtClean="0"/>
              <a:t>Dependent and independent events:  Two events are said to be independent if occurrence or non-occurrence of one event </a:t>
            </a:r>
            <a:r>
              <a:rPr lang="en-US" dirty="0" err="1" smtClean="0"/>
              <a:t>doesnot</a:t>
            </a:r>
            <a:r>
              <a:rPr lang="en-US" dirty="0" smtClean="0"/>
              <a:t> </a:t>
            </a:r>
            <a:r>
              <a:rPr lang="en-US" dirty="0" smtClean="0">
                <a:solidFill>
                  <a:srgbClr val="FF0000"/>
                </a:solidFill>
              </a:rPr>
              <a:t>affect occurrence or </a:t>
            </a:r>
            <a:r>
              <a:rPr lang="en-US" dirty="0" err="1" smtClean="0">
                <a:solidFill>
                  <a:srgbClr val="FF0000"/>
                </a:solidFill>
              </a:rPr>
              <a:t>nonoccurence</a:t>
            </a:r>
            <a:r>
              <a:rPr lang="en-US" dirty="0" smtClean="0">
                <a:solidFill>
                  <a:srgbClr val="FF0000"/>
                </a:solidFill>
              </a:rPr>
              <a:t> of other event or events</a:t>
            </a:r>
            <a:r>
              <a:rPr lang="en-US" dirty="0" smtClean="0"/>
              <a:t>. For example, when a fair coin is tossed the occurrence of a head in the second toss is not affected by whether a head or tail has resulted in the first toss.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136" y="1600200"/>
            <a:ext cx="8686800" cy="3657599"/>
          </a:xfrm>
        </p:spPr>
        <p:txBody>
          <a:bodyPr>
            <a:normAutofit fontScale="92500" lnSpcReduction="20000"/>
          </a:bodyPr>
          <a:lstStyle/>
          <a:p>
            <a:r>
              <a:rPr lang="en-US" dirty="0" smtClean="0"/>
              <a:t>Complementary events: The complementary events of an event </a:t>
            </a:r>
            <a:r>
              <a:rPr lang="en-US" dirty="0" smtClean="0">
                <a:solidFill>
                  <a:srgbClr val="FF0000"/>
                </a:solidFill>
              </a:rPr>
              <a:t>A is that A does not occur</a:t>
            </a:r>
            <a:r>
              <a:rPr lang="en-US" dirty="0" smtClean="0"/>
              <a:t>.  An A and its complement are mutually exclusive and exhaustive. The complement of an event A is denoted as A</a:t>
            </a:r>
            <a:r>
              <a:rPr lang="en-US" baseline="30000" dirty="0" smtClean="0"/>
              <a:t>c</a:t>
            </a:r>
            <a:r>
              <a:rPr lang="en-US" dirty="0" smtClean="0"/>
              <a:t> and       </a:t>
            </a:r>
          </a:p>
          <a:p>
            <a:r>
              <a:rPr lang="en-US" dirty="0" smtClean="0"/>
              <a:t>For instance , complementary event of occurrence of infested person is occurrence healthy person. Similarly, occurrence of polluted sample and unpolluted sample, pass and fail complementary events. </a:t>
            </a:r>
          </a:p>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8534400" y="2133600"/>
            <a:ext cx="351692"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probability</a:t>
            </a:r>
            <a:endParaRPr lang="en-US" dirty="0"/>
          </a:p>
        </p:txBody>
      </p:sp>
      <p:sp>
        <p:nvSpPr>
          <p:cNvPr id="3" name="Content Placeholder 2"/>
          <p:cNvSpPr>
            <a:spLocks noGrp="1"/>
          </p:cNvSpPr>
          <p:nvPr>
            <p:ph idx="1"/>
          </p:nvPr>
        </p:nvSpPr>
        <p:spPr>
          <a:xfrm>
            <a:off x="457200" y="1600200"/>
            <a:ext cx="8229600" cy="2895599"/>
          </a:xfrm>
        </p:spPr>
        <p:txBody>
          <a:bodyPr>
            <a:normAutofit fontScale="92500" lnSpcReduction="10000"/>
          </a:bodyPr>
          <a:lstStyle/>
          <a:p>
            <a:r>
              <a:rPr lang="en-US" dirty="0" smtClean="0"/>
              <a:t>Probability of an event means chance or likelihood of the event to occur. Probability has been defined in several ways:</a:t>
            </a:r>
          </a:p>
          <a:p>
            <a:r>
              <a:rPr lang="en-US" dirty="0" smtClean="0"/>
              <a:t>a) Classical definition b) Empirical or relative frequency definition c) Subjective definition </a:t>
            </a:r>
          </a:p>
          <a:p>
            <a:pPr>
              <a:buNone/>
            </a:pPr>
            <a:r>
              <a:rPr lang="en-US" dirty="0" smtClean="0"/>
              <a:t>	d) Axiomatic definition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1"/>
            <a:ext cx="8686800" cy="1371599"/>
          </a:xfrm>
        </p:spPr>
        <p:txBody>
          <a:bodyPr>
            <a:normAutofit lnSpcReduction="10000"/>
          </a:bodyPr>
          <a:lstStyle/>
          <a:p>
            <a:r>
              <a:rPr lang="en-US" sz="2800" dirty="0" smtClean="0"/>
              <a:t>Example 4.1 A card is drawn at random from a pack of 52 cards. We illustrate finding the probability of drawing a) an ace b) red colored card and d) an ace or king</a:t>
            </a:r>
          </a:p>
          <a:p>
            <a:endParaRPr lang="en-US" sz="2800" dirty="0"/>
          </a:p>
        </p:txBody>
      </p:sp>
      <p:sp>
        <p:nvSpPr>
          <p:cNvPr id="4" name="TextBox 3"/>
          <p:cNvSpPr txBox="1"/>
          <p:nvPr/>
        </p:nvSpPr>
        <p:spPr>
          <a:xfrm>
            <a:off x="533400" y="2895600"/>
            <a:ext cx="7848600" cy="3693319"/>
          </a:xfrm>
          <a:prstGeom prst="rect">
            <a:avLst/>
          </a:prstGeom>
          <a:noFill/>
        </p:spPr>
        <p:txBody>
          <a:bodyPr wrap="square" rtlCol="0">
            <a:spAutoFit/>
          </a:bodyPr>
          <a:lstStyle/>
          <a:p>
            <a:pPr marL="342900" indent="-342900">
              <a:buAutoNum type="alphaLcParenR"/>
            </a:pPr>
            <a:r>
              <a:rPr lang="en-US" dirty="0" smtClean="0"/>
              <a:t>Total number of mutually exclusive and exhaustive cases =N= 52</a:t>
            </a:r>
          </a:p>
          <a:p>
            <a:pPr marL="342900" indent="-342900"/>
            <a:r>
              <a:rPr lang="en-US" dirty="0" smtClean="0"/>
              <a:t>	Number of favorable cases in drawing an ace= m= 4</a:t>
            </a:r>
          </a:p>
          <a:p>
            <a:pPr marL="342900" indent="-342900"/>
            <a:r>
              <a:rPr lang="en-US" dirty="0" smtClean="0"/>
              <a:t>	The probability of </a:t>
            </a:r>
            <a:r>
              <a:rPr lang="en-US" dirty="0" smtClean="0">
                <a:solidFill>
                  <a:srgbClr val="FF0000"/>
                </a:solidFill>
              </a:rPr>
              <a:t>drawing an ace P(A)= m/n= 4/52 = 1/13</a:t>
            </a:r>
          </a:p>
          <a:p>
            <a:pPr marL="342900" indent="-342900"/>
            <a:r>
              <a:rPr lang="en-US" dirty="0" smtClean="0"/>
              <a:t>	</a:t>
            </a:r>
          </a:p>
          <a:p>
            <a:pPr marL="342900" indent="-342900"/>
            <a:r>
              <a:rPr lang="en-US" dirty="0" smtClean="0"/>
              <a:t>b) Number of favorable cases in drawing a red colored card= m =26</a:t>
            </a:r>
          </a:p>
          <a:p>
            <a:pPr marL="342900" indent="-342900"/>
            <a:r>
              <a:rPr lang="en-US" dirty="0" smtClean="0"/>
              <a:t>The probability of drawing a </a:t>
            </a:r>
            <a:r>
              <a:rPr lang="en-US" dirty="0" smtClean="0">
                <a:solidFill>
                  <a:srgbClr val="FF0000"/>
                </a:solidFill>
              </a:rPr>
              <a:t>red card, P (A)= m/n= 26/52=1/2</a:t>
            </a:r>
          </a:p>
          <a:p>
            <a:pPr marL="342900" indent="-342900"/>
            <a:endParaRPr lang="en-US" dirty="0" smtClean="0"/>
          </a:p>
          <a:p>
            <a:pPr marL="342900" indent="-342900"/>
            <a:r>
              <a:rPr lang="en-US" dirty="0" smtClean="0"/>
              <a:t>c) Number of favorable cases in drawing a diamond = m =13</a:t>
            </a:r>
          </a:p>
          <a:p>
            <a:pPr marL="342900" indent="-342900"/>
            <a:r>
              <a:rPr lang="en-US" dirty="0" smtClean="0"/>
              <a:t>The probability of drawing a </a:t>
            </a:r>
            <a:r>
              <a:rPr lang="en-US" dirty="0" smtClean="0">
                <a:solidFill>
                  <a:srgbClr val="FF0000"/>
                </a:solidFill>
              </a:rPr>
              <a:t>diamond card</a:t>
            </a:r>
            <a:r>
              <a:rPr lang="en-US" dirty="0" smtClean="0"/>
              <a:t>, P (A)= m/n= 13/52=1/4</a:t>
            </a:r>
          </a:p>
          <a:p>
            <a:pPr marL="342900" indent="-342900"/>
            <a:endParaRPr lang="en-US" dirty="0" smtClean="0"/>
          </a:p>
          <a:p>
            <a:pPr marL="342900" indent="-342900"/>
            <a:r>
              <a:rPr lang="en-US" dirty="0" smtClean="0"/>
              <a:t>d) Number of favorable cases in drawing an ace or king =m= 4+4=8</a:t>
            </a:r>
          </a:p>
          <a:p>
            <a:pPr marL="342900" indent="-342900"/>
            <a:r>
              <a:rPr lang="en-US" dirty="0" smtClean="0"/>
              <a:t>The probability of </a:t>
            </a:r>
            <a:r>
              <a:rPr lang="en-US" dirty="0"/>
              <a:t>drawing an ace or king card</a:t>
            </a:r>
            <a:r>
              <a:rPr lang="en-US" dirty="0" smtClean="0"/>
              <a:t>, P (A)= m/n= 8/52=2/13</a:t>
            </a:r>
          </a:p>
          <a:p>
            <a:pPr marL="342900" indent="-342900">
              <a:buAutoNum type="alphaLcParen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1752600"/>
          </a:xfrm>
        </p:spPr>
        <p:txBody>
          <a:bodyPr/>
          <a:lstStyle/>
          <a:p>
            <a:r>
              <a:rPr lang="en-US" dirty="0" smtClean="0"/>
              <a:t>Example 4.2 In a country, department of environment ministry released a policy in view of reducing environmental pollution.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93095359"/>
              </p:ext>
            </p:extLst>
          </p:nvPr>
        </p:nvGraphicFramePr>
        <p:xfrm>
          <a:off x="533401" y="3048000"/>
          <a:ext cx="8153399" cy="1773555"/>
        </p:xfrm>
        <a:graphic>
          <a:graphicData uri="http://schemas.openxmlformats.org/drawingml/2006/table">
            <a:tbl>
              <a:tblPr/>
              <a:tblGrid>
                <a:gridCol w="4118727"/>
                <a:gridCol w="2017336"/>
                <a:gridCol w="2017336"/>
              </a:tblGrid>
              <a:tr h="190500">
                <a:tc>
                  <a:txBody>
                    <a:bodyPr/>
                    <a:lstStyle/>
                    <a:p>
                      <a:pPr algn="l" fontAlgn="b"/>
                      <a:r>
                        <a:rPr lang="en-US" sz="1600" b="0" i="0" u="none" strike="noStrike" dirty="0">
                          <a:solidFill>
                            <a:srgbClr val="000000"/>
                          </a:solidFill>
                          <a:latin typeface="Calibri"/>
                        </a:rPr>
                        <a:t>Opinion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Rural ( 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Urban (U)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Strongly 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Mildly 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dirty="0">
                          <a:solidFill>
                            <a:srgbClr val="000000"/>
                          </a:solidFill>
                          <a:latin typeface="Calibri"/>
                        </a:rPr>
                        <a:t>Undecided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Mildly oppose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strongly oppose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Calibri"/>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12766" y="4837561"/>
            <a:ext cx="8458200" cy="2031325"/>
          </a:xfrm>
          <a:prstGeom prst="rect">
            <a:avLst/>
          </a:prstGeom>
          <a:noFill/>
        </p:spPr>
        <p:txBody>
          <a:bodyPr wrap="square" rtlCol="0">
            <a:spAutoFit/>
          </a:bodyPr>
          <a:lstStyle/>
          <a:p>
            <a:r>
              <a:rPr lang="en-US" dirty="0" smtClean="0"/>
              <a:t>Using the data calculate probability</a:t>
            </a:r>
          </a:p>
          <a:p>
            <a:endParaRPr lang="en-US" dirty="0" smtClean="0"/>
          </a:p>
          <a:p>
            <a:r>
              <a:rPr lang="en-US" dirty="0" smtClean="0"/>
              <a:t>a) Probability that a person living in the rural area is undecided about the policy is</a:t>
            </a:r>
          </a:p>
          <a:p>
            <a:r>
              <a:rPr lang="en-US" dirty="0" smtClean="0"/>
              <a:t>P (a person living in rural area is undecided)= 20/300= 1/15</a:t>
            </a:r>
          </a:p>
          <a:p>
            <a:r>
              <a:rPr lang="en-US" dirty="0" smtClean="0"/>
              <a:t>b) Probability that a person living in the rural area is strongly support about the policy is</a:t>
            </a:r>
          </a:p>
          <a:p>
            <a:r>
              <a:rPr lang="en-US" dirty="0" smtClean="0"/>
              <a:t>P (a person living in urban area is undecided)= 20/300= 1/15</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2708</Words>
  <Application>Microsoft Office PowerPoint</Application>
  <PresentationFormat>On-screen Show (4:3)</PresentationFormat>
  <Paragraphs>261</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 2: Probability  </vt:lpstr>
      <vt:lpstr>General concepts of probability </vt:lpstr>
      <vt:lpstr>PowerPoint Presentation</vt:lpstr>
      <vt:lpstr>PowerPoint Presentation</vt:lpstr>
      <vt:lpstr>PowerPoint Presentation</vt:lpstr>
      <vt:lpstr>PowerPoint Presentation</vt:lpstr>
      <vt:lpstr>Defining probability</vt:lpstr>
      <vt:lpstr>PowerPoint Presentation</vt:lpstr>
      <vt:lpstr>PowerPoint Presentation</vt:lpstr>
      <vt:lpstr>PowerPoint Presentation</vt:lpstr>
      <vt:lpstr>PowerPoint Presentation</vt:lpstr>
      <vt:lpstr>PowerPoint Presentation</vt:lpstr>
      <vt:lpstr>PowerPoint Presentation</vt:lpstr>
      <vt:lpstr>Law of probability: Additive and multiplicative probability</vt:lpstr>
      <vt:lpstr>PowerPoint Presentation</vt:lpstr>
      <vt:lpstr>PowerPoint Presentation</vt:lpstr>
      <vt:lpstr>PowerPoint Presentation</vt:lpstr>
      <vt:lpstr>PowerPoint Presentation</vt:lpstr>
      <vt:lpstr>Conditional probability</vt:lpstr>
      <vt:lpstr>Random variables</vt:lpstr>
      <vt:lpstr>Distribution-Binomial, Poisson, Normal</vt:lpstr>
      <vt:lpstr>Binomial distribution</vt:lpstr>
      <vt:lpstr>PowerPoint Presentation</vt:lpstr>
      <vt:lpstr>PowerPoint Presentation</vt:lpstr>
      <vt:lpstr>Binomial distribution</vt:lpstr>
      <vt:lpstr>Properties of binomial distribution  </vt:lpstr>
      <vt:lpstr>Poisson Distribution</vt:lpstr>
      <vt:lpstr>PowerPoint Presentation</vt:lpstr>
      <vt:lpstr>Normal distribution</vt:lpstr>
      <vt:lpstr>Area under the normal curve</vt:lpstr>
      <vt:lpstr>Bivariate distribution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Unit 2: Probability  </dc:title>
  <dc:creator>Ram</dc:creator>
  <cp:lastModifiedBy>RAM</cp:lastModifiedBy>
  <cp:revision>129</cp:revision>
  <dcterms:created xsi:type="dcterms:W3CDTF">2006-08-16T00:00:00Z</dcterms:created>
  <dcterms:modified xsi:type="dcterms:W3CDTF">2022-10-31T04:31:31Z</dcterms:modified>
</cp:coreProperties>
</file>