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84" r:id="rId14"/>
    <p:sldId id="285" r:id="rId15"/>
    <p:sldId id="268" r:id="rId16"/>
    <p:sldId id="281" r:id="rId17"/>
    <p:sldId id="286" r:id="rId18"/>
    <p:sldId id="271" r:id="rId19"/>
    <p:sldId id="272" r:id="rId20"/>
    <p:sldId id="273" r:id="rId21"/>
    <p:sldId id="274" r:id="rId22"/>
    <p:sldId id="275" r:id="rId23"/>
    <p:sldId id="276" r:id="rId24"/>
    <p:sldId id="277" r:id="rId25"/>
    <p:sldId id="278"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Sheet1!$A$2:$A$12</c:f>
              <c:numCache>
                <c:formatCode>General</c:formatCode>
                <c:ptCount val="11"/>
                <c:pt idx="0">
                  <c:v>3</c:v>
                </c:pt>
                <c:pt idx="1">
                  <c:v>4</c:v>
                </c:pt>
                <c:pt idx="2">
                  <c:v>6</c:v>
                </c:pt>
                <c:pt idx="3">
                  <c:v>7</c:v>
                </c:pt>
                <c:pt idx="4">
                  <c:v>8</c:v>
                </c:pt>
                <c:pt idx="5">
                  <c:v>9</c:v>
                </c:pt>
                <c:pt idx="6">
                  <c:v>11</c:v>
                </c:pt>
                <c:pt idx="7">
                  <c:v>13</c:v>
                </c:pt>
                <c:pt idx="8">
                  <c:v>15</c:v>
                </c:pt>
                <c:pt idx="9">
                  <c:v>17</c:v>
                </c:pt>
                <c:pt idx="10">
                  <c:v>17</c:v>
                </c:pt>
              </c:numCache>
            </c:numRef>
          </c:val>
          <c:smooth val="0"/>
        </c:ser>
        <c:dLbls>
          <c:showLegendKey val="0"/>
          <c:showVal val="0"/>
          <c:showCatName val="0"/>
          <c:showSerName val="0"/>
          <c:showPercent val="0"/>
          <c:showBubbleSize val="0"/>
        </c:dLbls>
        <c:marker val="1"/>
        <c:smooth val="0"/>
        <c:axId val="165640832"/>
        <c:axId val="165670912"/>
      </c:lineChart>
      <c:catAx>
        <c:axId val="165640832"/>
        <c:scaling>
          <c:orientation val="minMax"/>
        </c:scaling>
        <c:delete val="0"/>
        <c:axPos val="b"/>
        <c:majorTickMark val="out"/>
        <c:minorTickMark val="none"/>
        <c:tickLblPos val="nextTo"/>
        <c:crossAx val="165670912"/>
        <c:crosses val="autoZero"/>
        <c:auto val="1"/>
        <c:lblAlgn val="ctr"/>
        <c:lblOffset val="100"/>
        <c:noMultiLvlLbl val="0"/>
      </c:catAx>
      <c:valAx>
        <c:axId val="165670912"/>
        <c:scaling>
          <c:orientation val="minMax"/>
        </c:scaling>
        <c:delete val="0"/>
        <c:axPos val="l"/>
        <c:numFmt formatCode="General" sourceLinked="1"/>
        <c:majorTickMark val="out"/>
        <c:minorTickMark val="none"/>
        <c:tickLblPos val="nextTo"/>
        <c:crossAx val="16564083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14CB4-6463-4137-B9B6-960E7C9DFDBC}" type="datetimeFigureOut">
              <a:rPr lang="en-US" smtClean="0"/>
              <a:pPr/>
              <a:t>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553ACC-6DF0-4DBF-999C-3D3BA6B20B13}" type="slidenum">
              <a:rPr lang="en-US" smtClean="0"/>
              <a:pPr/>
              <a:t>‹#›</a:t>
            </a:fld>
            <a:endParaRPr lang="en-US"/>
          </a:p>
        </p:txBody>
      </p:sp>
    </p:spTree>
    <p:extLst>
      <p:ext uri="{BB962C8B-B14F-4D97-AF65-F5344CB8AC3E}">
        <p14:creationId xmlns:p14="http://schemas.microsoft.com/office/powerpoint/2010/main" val="352719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553ACC-6DF0-4DBF-999C-3D3BA6B20B1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iki.awf.forst.uni-goettingen.de/wiki/index.php/Population" TargetMode="External"/><Relationship Id="rId2" Type="http://schemas.openxmlformats.org/officeDocument/2006/relationships/hyperlink" Target="http://wiki.awf.forst.uni-goettingen.de/wiki/index.php/Sample_siz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Sampling and Sampling Distributions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random sampling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systematic sampling, a unit randomly and rest of units selected at equal interval. Therefore, systematic sample is generated with only one draw. </a:t>
            </a:r>
          </a:p>
          <a:p>
            <a:r>
              <a:rPr lang="en-US" dirty="0" smtClean="0"/>
              <a:t>Drawing systematic sampling is convenient than drawing a simple random sample since it can be formed in only one random. Systematic sampling is widely used in surveys. A systematic sample divides units into n strata and the units are evenly spaced.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 the population under study be divided into n clusters of unit. Instead of selecting units from the population randomly clusters of units are selected randomly and every unit of the selected cluster is enumerated. </a:t>
            </a:r>
          </a:p>
          <a:p>
            <a:r>
              <a:rPr lang="en-US" dirty="0" smtClean="0"/>
              <a:t>Such a sampling procedure is called cluster sampling. For example, population of households of certain area can be divided into blocks or cluster of households. Cluster sampling is more effective than simple random sampling only if units within clusters are not heterogeneous.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sampling</a:t>
            </a:r>
            <a:endParaRPr lang="en-US" dirty="0"/>
          </a:p>
        </p:txBody>
      </p:sp>
      <p:sp>
        <p:nvSpPr>
          <p:cNvPr id="3" name="Content Placeholder 2"/>
          <p:cNvSpPr>
            <a:spLocks noGrp="1"/>
          </p:cNvSpPr>
          <p:nvPr>
            <p:ph idx="1"/>
          </p:nvPr>
        </p:nvSpPr>
        <p:spPr/>
        <p:txBody>
          <a:bodyPr/>
          <a:lstStyle/>
          <a:p>
            <a:r>
              <a:rPr lang="en-US" dirty="0" smtClean="0"/>
              <a:t>In multistage sampling, the process can be generally extended more than two stages of selections.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t>How to find the number of sample plot</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Sample size</a:t>
            </a:r>
            <a:r>
              <a:rPr lang="en-US" dirty="0" smtClean="0"/>
              <a:t> refers to the number </a:t>
            </a:r>
            <a:r>
              <a:rPr lang="en-US" i="1" dirty="0" smtClean="0"/>
              <a:t>n</a:t>
            </a:r>
            <a:r>
              <a:rPr lang="en-US" dirty="0" smtClean="0"/>
              <a:t> of sampling units that are selected from the population. </a:t>
            </a:r>
            <a:r>
              <a:rPr lang="en-US" b="1" dirty="0" smtClean="0"/>
              <a:t>Sampling intensity</a:t>
            </a:r>
            <a:r>
              <a:rPr lang="en-US" dirty="0" smtClean="0"/>
              <a:t> refers to the proportion of the population that is been sampled. It is important to realize that the standard error depends on sample size and not on sampling intensity. </a:t>
            </a:r>
          </a:p>
          <a:p>
            <a:r>
              <a:rPr lang="en-US" dirty="0" smtClean="0"/>
              <a:t>Sample intensity=(Total Sample area/Total area)*100 </a:t>
            </a:r>
          </a:p>
          <a:p>
            <a:r>
              <a:rPr lang="en-US" dirty="0" smtClean="0"/>
              <a:t>Sample Intensity= (N*Individual Sample plot area/Total area)*100 </a:t>
            </a:r>
          </a:p>
          <a:p>
            <a:r>
              <a:rPr lang="en-US" dirty="0" smtClean="0"/>
              <a:t>N= (Total Sample area/Total area* Sample Intensity)*100</a:t>
            </a:r>
          </a:p>
          <a:p>
            <a:r>
              <a:rPr lang="en-US" dirty="0" smtClean="0"/>
              <a:t>Find the number of sample plot, if sample size is 20*25,  SI is 1% and total forest area is 120 ha?</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Coefficient of variation</a:t>
            </a:r>
            <a:r>
              <a:rPr lang="en-US" dirty="0" smtClean="0"/>
              <a:t> (</a:t>
            </a:r>
            <a:r>
              <a:rPr lang="en-US" b="1" dirty="0" smtClean="0"/>
              <a:t>CV</a:t>
            </a:r>
            <a:r>
              <a:rPr lang="en-US" dirty="0" smtClean="0"/>
              <a:t>) is a normalized measure of dispersion of a probability distribution or frequency distribution</a:t>
            </a:r>
          </a:p>
          <a:p>
            <a:r>
              <a:rPr lang="en-US" dirty="0" smtClean="0"/>
              <a:t>n=(C V* t /E)</a:t>
            </a:r>
            <a:r>
              <a:rPr lang="en-US" baseline="30000" dirty="0" smtClean="0"/>
              <a:t>2</a:t>
            </a:r>
            <a:r>
              <a:rPr lang="en-US" dirty="0" smtClean="0"/>
              <a:t>; Where,</a:t>
            </a:r>
          </a:p>
          <a:p>
            <a:r>
              <a:rPr lang="en-US" dirty="0" smtClean="0"/>
              <a:t>n equals to number of sample plot required</a:t>
            </a:r>
          </a:p>
          <a:p>
            <a:r>
              <a:rPr lang="en-US" dirty="0" smtClean="0"/>
              <a:t>CV= Coefficient of variation of basal area</a:t>
            </a:r>
          </a:p>
          <a:p>
            <a:pPr>
              <a:buNone/>
            </a:pPr>
            <a:r>
              <a:rPr lang="en-US" dirty="0" smtClean="0"/>
              <a:t>CV= S*100/ (X mean)</a:t>
            </a:r>
          </a:p>
          <a:p>
            <a:r>
              <a:rPr lang="en-US" dirty="0" smtClean="0"/>
              <a:t>t=value of obtained from the student’s t-distribution Table at n-1 degree of freedom of pilot study at 10% probability</a:t>
            </a:r>
          </a:p>
          <a:p>
            <a:r>
              <a:rPr lang="en-US" dirty="0" smtClean="0"/>
              <a:t>E= sampling error at 10% probability</a:t>
            </a:r>
          </a:p>
          <a:p>
            <a:r>
              <a:rPr lang="en-US" dirty="0" smtClean="0"/>
              <a:t>At least 15 sample plots are taken as a pre-sample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rtlCol="0">
            <a:normAutofit fontScale="90000"/>
          </a:bodyPr>
          <a:lstStyle/>
          <a:p>
            <a:pPr eaLnBrk="1" fontAlgn="auto" hangingPunct="1">
              <a:spcAft>
                <a:spcPts val="0"/>
              </a:spcAft>
              <a:defRPr/>
            </a:pPr>
            <a:r>
              <a:rPr lang="en-US" dirty="0" smtClean="0"/>
              <a:t/>
            </a:r>
            <a:br>
              <a:rPr lang="en-US" dirty="0" smtClean="0"/>
            </a:br>
            <a:r>
              <a:rPr lang="en-US" dirty="0" smtClean="0"/>
              <a:t>Initial calculation (based on CDM)</a:t>
            </a:r>
            <a:br>
              <a:rPr lang="en-US" dirty="0" smtClean="0"/>
            </a:br>
            <a:endParaRPr lang="en-US" dirty="0"/>
          </a:p>
        </p:txBody>
      </p:sp>
      <p:sp>
        <p:nvSpPr>
          <p:cNvPr id="66563" name="Content Placeholder 2"/>
          <p:cNvSpPr>
            <a:spLocks noGrp="1"/>
          </p:cNvSpPr>
          <p:nvPr>
            <p:ph idx="1"/>
          </p:nvPr>
        </p:nvSpPr>
        <p:spPr>
          <a:xfrm>
            <a:off x="152400" y="838200"/>
            <a:ext cx="8839200" cy="4525963"/>
          </a:xfrm>
        </p:spPr>
        <p:txBody>
          <a:bodyPr/>
          <a:lstStyle/>
          <a:p>
            <a:pPr eaLnBrk="1" hangingPunct="1"/>
            <a:r>
              <a:rPr lang="en-US" dirty="0" smtClean="0"/>
              <a:t>It is assumed that the following parameters are known from the project set up, pre-project estimates (e.g. results from a pilot-study ) or literature data: </a:t>
            </a:r>
          </a:p>
          <a:p>
            <a:pPr eaLnBrk="1" hangingPunct="1">
              <a:buFont typeface="Arial" charset="0"/>
              <a:buNone/>
            </a:pPr>
            <a:endParaRPr lang="en-US" dirty="0" smtClean="0"/>
          </a:p>
          <a:p>
            <a:pPr eaLnBrk="1" hangingPunct="1"/>
            <a:endParaRPr lang="en-US" dirty="0" smtClean="0"/>
          </a:p>
          <a:p>
            <a:pPr eaLnBrk="1" hangingPunct="1"/>
            <a:endParaRPr lang="en-US" dirty="0" smtClean="0"/>
          </a:p>
        </p:txBody>
      </p:sp>
      <p:pic>
        <p:nvPicPr>
          <p:cNvPr id="66564" name="Picture 3"/>
          <p:cNvPicPr>
            <a:picLocks noChangeAspect="1" noChangeArrowheads="1"/>
          </p:cNvPicPr>
          <p:nvPr/>
        </p:nvPicPr>
        <p:blipFill>
          <a:blip r:embed="rId2"/>
          <a:srcRect l="17110" t="16241" r="19331" b="36836"/>
          <a:stretch>
            <a:fillRect/>
          </a:stretch>
        </p:blipFill>
        <p:spPr bwMode="auto">
          <a:xfrm>
            <a:off x="304800" y="2978026"/>
            <a:ext cx="8534400" cy="354205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B7BBFE2-2F4B-4EF1-B57D-EC95547D806A}"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64807515"/>
              </p:ext>
            </p:extLst>
          </p:nvPr>
        </p:nvGraphicFramePr>
        <p:xfrm>
          <a:off x="1905000" y="1219200"/>
          <a:ext cx="6172200" cy="1773555"/>
        </p:xfrm>
        <a:graphic>
          <a:graphicData uri="http://schemas.openxmlformats.org/drawingml/2006/table">
            <a:tbl>
              <a:tblPr/>
              <a:tblGrid>
                <a:gridCol w="2743200"/>
                <a:gridCol w="1295400"/>
                <a:gridCol w="2133600"/>
              </a:tblGrid>
              <a:tr h="190500">
                <a:tc>
                  <a:txBody>
                    <a:bodyPr/>
                    <a:lstStyle/>
                    <a:p>
                      <a:pPr algn="l" fontAlgn="b"/>
                      <a:r>
                        <a:rPr lang="en-US" sz="1600" b="0" i="0" u="none" strike="noStrike" dirty="0">
                          <a:solidFill>
                            <a:srgbClr val="000000"/>
                          </a:solidFill>
                          <a:latin typeface="Calibri"/>
                        </a:rPr>
                        <a:t>Strata of Polluted 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Area ha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smtClean="0">
                          <a:solidFill>
                            <a:srgbClr val="000000"/>
                          </a:solidFill>
                          <a:latin typeface="Calibri"/>
                        </a:rPr>
                        <a:t>No of sample plot</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Total number of sample plot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1665157" y="3292414"/>
            <a:ext cx="6324600" cy="369332"/>
          </a:xfrm>
          <a:prstGeom prst="rect">
            <a:avLst/>
          </a:prstGeom>
          <a:noFill/>
        </p:spPr>
        <p:txBody>
          <a:bodyPr wrap="square" rtlCol="0">
            <a:spAutoFit/>
          </a:bodyPr>
          <a:lstStyle/>
          <a:p>
            <a:r>
              <a:rPr lang="en-US" dirty="0" smtClean="0"/>
              <a:t>Distribute the sample plots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77996667"/>
              </p:ext>
            </p:extLst>
          </p:nvPr>
        </p:nvGraphicFramePr>
        <p:xfrm>
          <a:off x="1905000" y="1219200"/>
          <a:ext cx="6172200" cy="1773555"/>
        </p:xfrm>
        <a:graphic>
          <a:graphicData uri="http://schemas.openxmlformats.org/drawingml/2006/table">
            <a:tbl>
              <a:tblPr/>
              <a:tblGrid>
                <a:gridCol w="2743200"/>
                <a:gridCol w="1295400"/>
                <a:gridCol w="2133600"/>
              </a:tblGrid>
              <a:tr h="190500">
                <a:tc>
                  <a:txBody>
                    <a:bodyPr/>
                    <a:lstStyle/>
                    <a:p>
                      <a:pPr algn="l" fontAlgn="b"/>
                      <a:r>
                        <a:rPr lang="en-US" sz="1600" b="0" i="0" u="none" strike="noStrike" dirty="0">
                          <a:solidFill>
                            <a:srgbClr val="000000"/>
                          </a:solidFill>
                          <a:latin typeface="Calibri"/>
                        </a:rPr>
                        <a:t>Strata of Polluted 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Area ha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smtClean="0">
                          <a:solidFill>
                            <a:srgbClr val="000000"/>
                          </a:solidFill>
                          <a:latin typeface="Calibri"/>
                        </a:rPr>
                        <a:t>No of sample plot</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676400" y="4114800"/>
            <a:ext cx="6324600" cy="646331"/>
          </a:xfrm>
          <a:prstGeom prst="rect">
            <a:avLst/>
          </a:prstGeom>
          <a:noFill/>
        </p:spPr>
        <p:txBody>
          <a:bodyPr wrap="square" rtlCol="0">
            <a:spAutoFit/>
          </a:bodyPr>
          <a:lstStyle/>
          <a:p>
            <a:r>
              <a:rPr lang="en-US" dirty="0" smtClean="0"/>
              <a:t>Let sample intensity is 1%</a:t>
            </a:r>
          </a:p>
          <a:p>
            <a:r>
              <a:rPr lang="en-US" dirty="0" smtClean="0"/>
              <a:t>Find the number of sample, plot size is 20m*25m</a:t>
            </a:r>
            <a:endParaRPr lang="en-US" dirty="0"/>
          </a:p>
        </p:txBody>
      </p:sp>
      <p:sp>
        <p:nvSpPr>
          <p:cNvPr id="6" name="TextBox 5"/>
          <p:cNvSpPr txBox="1"/>
          <p:nvPr/>
        </p:nvSpPr>
        <p:spPr>
          <a:xfrm>
            <a:off x="1665157" y="3292414"/>
            <a:ext cx="6324600" cy="369332"/>
          </a:xfrm>
          <a:prstGeom prst="rect">
            <a:avLst/>
          </a:prstGeom>
          <a:noFill/>
        </p:spPr>
        <p:txBody>
          <a:bodyPr wrap="square" rtlCol="0">
            <a:spAutoFit/>
          </a:bodyPr>
          <a:lstStyle/>
          <a:p>
            <a:r>
              <a:rPr lang="en-US" dirty="0" smtClean="0"/>
              <a:t>Distribute the sample plots</a:t>
            </a:r>
            <a:endParaRPr lang="en-US" dirty="0"/>
          </a:p>
        </p:txBody>
      </p:sp>
    </p:spTree>
    <p:extLst>
      <p:ext uri="{BB962C8B-B14F-4D97-AF65-F5344CB8AC3E}">
        <p14:creationId xmlns:p14="http://schemas.microsoft.com/office/powerpoint/2010/main" val="2887535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smtClean="0"/>
              <a:t>Based on the species richness</a:t>
            </a:r>
            <a:endParaRPr lang="en-US" dirty="0"/>
          </a:p>
        </p:txBody>
      </p:sp>
      <p:graphicFrame>
        <p:nvGraphicFramePr>
          <p:cNvPr id="4" name="Content Placeholder 3"/>
          <p:cNvGraphicFramePr>
            <a:graphicFrameLocks noGrp="1"/>
          </p:cNvGraphicFramePr>
          <p:nvPr>
            <p:ph idx="1"/>
          </p:nvPr>
        </p:nvGraphicFramePr>
        <p:xfrm>
          <a:off x="457200" y="1600201"/>
          <a:ext cx="70104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69636" name="Rectangle 4"/>
          <p:cNvSpPr>
            <a:spLocks noChangeArrowheads="1"/>
          </p:cNvSpPr>
          <p:nvPr/>
        </p:nvSpPr>
        <p:spPr bwMode="auto">
          <a:xfrm>
            <a:off x="1143000" y="5105400"/>
            <a:ext cx="4572000" cy="646113"/>
          </a:xfrm>
          <a:prstGeom prst="rect">
            <a:avLst/>
          </a:prstGeom>
          <a:noFill/>
          <a:ln w="9525">
            <a:noFill/>
            <a:miter lim="800000"/>
            <a:headEnd/>
            <a:tailEnd/>
          </a:ln>
        </p:spPr>
        <p:txBody>
          <a:bodyPr>
            <a:spAutoFit/>
          </a:bodyPr>
          <a:lstStyle/>
          <a:p>
            <a:r>
              <a:rPr lang="en-US">
                <a:latin typeface="Calibri" pitchFamily="34" charset="0"/>
              </a:rPr>
              <a:t>The maxim number of species and shows the stable number of plots.</a:t>
            </a:r>
          </a:p>
        </p:txBody>
      </p:sp>
      <p:sp>
        <p:nvSpPr>
          <p:cNvPr id="5" name="Slide Number Placeholder 4"/>
          <p:cNvSpPr>
            <a:spLocks noGrp="1"/>
          </p:cNvSpPr>
          <p:nvPr>
            <p:ph type="sldNum" sz="quarter" idx="12"/>
          </p:nvPr>
        </p:nvSpPr>
        <p:spPr/>
        <p:txBody>
          <a:bodyPr/>
          <a:lstStyle/>
          <a:p>
            <a:pPr>
              <a:defRPr/>
            </a:pPr>
            <a:fld id="{B24E7ABF-3975-4E85-A4BD-7473AB70D8B2}"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None/>
              <a:defRPr/>
            </a:pPr>
            <a:r>
              <a:rPr lang="en-US" dirty="0" smtClean="0"/>
              <a:t>Based on co-efficient variance ( Food Agriculture Organization)</a:t>
            </a:r>
          </a:p>
          <a:p>
            <a:pPr eaLnBrk="1" fontAlgn="auto" hangingPunct="1">
              <a:spcAft>
                <a:spcPts val="0"/>
              </a:spcAft>
              <a:buFont typeface="Arial" pitchFamily="34" charset="0"/>
              <a:buChar char="•"/>
              <a:defRPr/>
            </a:pPr>
            <a:r>
              <a:rPr lang="en-US" dirty="0" smtClean="0"/>
              <a:t>n=(z*CV/AE)</a:t>
            </a:r>
            <a:r>
              <a:rPr lang="en-US" baseline="30000" dirty="0" smtClean="0"/>
              <a:t>2</a:t>
            </a:r>
            <a:endParaRPr lang="en-US" dirty="0" smtClean="0"/>
          </a:p>
          <a:p>
            <a:pPr eaLnBrk="1" fontAlgn="auto" hangingPunct="1">
              <a:spcAft>
                <a:spcPts val="0"/>
              </a:spcAft>
              <a:buFont typeface="Arial" pitchFamily="34" charset="0"/>
              <a:buChar char="•"/>
              <a:defRPr/>
            </a:pPr>
            <a:r>
              <a:rPr lang="en-US" dirty="0" smtClean="0"/>
              <a:t>n is the number of sample plots required, Z is generally 4 at 95% confidence level, CV is coefficient variance and AE allowable error, it is generally 10%.</a:t>
            </a:r>
          </a:p>
          <a:p>
            <a:pPr eaLnBrk="1" fontAlgn="auto" hangingPunct="1">
              <a:spcAft>
                <a:spcPts val="0"/>
              </a:spcAft>
              <a:buFont typeface="Arial" pitchFamily="34" charset="0"/>
              <a:buChar char="•"/>
              <a:defRPr/>
            </a:pPr>
            <a:r>
              <a:rPr lang="en-US" dirty="0" smtClean="0"/>
              <a:t>CV is calculated based on the pilot sampling, estimation based on the basal area in forest sampling. </a:t>
            </a:r>
          </a:p>
          <a:p>
            <a:pPr eaLnBrk="1" fontAlgn="auto" hangingPunct="1">
              <a:spcAft>
                <a:spcPts val="0"/>
              </a:spcAft>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0A7B461F-888D-46E7-9BF4-59B3A46887C7}"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Population: means collection of all items or units under study. Population need not necessarily means only the count of human beings under study. The term population is used to refer any collection of living or non living things. </a:t>
            </a:r>
          </a:p>
          <a:p>
            <a:r>
              <a:rPr lang="en-US" dirty="0" smtClean="0"/>
              <a:t>Parameter: The characteristics of the population under study are called parameter of the population.</a:t>
            </a:r>
          </a:p>
          <a:p>
            <a:r>
              <a:rPr lang="en-US" dirty="0" smtClean="0"/>
              <a:t>These characteristics are of population are generally mean, median, mode, total, standard deviation, coefficient of variation are the parameter of </a:t>
            </a:r>
            <a:r>
              <a:rPr lang="en-US" dirty="0" err="1" smtClean="0"/>
              <a:t>populatio</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55000" lnSpcReduction="20000"/>
          </a:bodyPr>
          <a:lstStyle/>
          <a:p>
            <a:pPr eaLnBrk="1" fontAlgn="auto" hangingPunct="1">
              <a:spcAft>
                <a:spcPts val="0"/>
              </a:spcAft>
              <a:buFont typeface="Arial" pitchFamily="34" charset="0"/>
              <a:buNone/>
              <a:defRPr/>
            </a:pPr>
            <a:r>
              <a:rPr lang="en-US" u="sng" dirty="0" smtClean="0"/>
              <a:t>Calculation of sample size for continuous data </a:t>
            </a:r>
            <a:endParaRPr lang="en-US" dirty="0" smtClean="0"/>
          </a:p>
          <a:p>
            <a:pPr eaLnBrk="1" fontAlgn="auto" hangingPunct="1">
              <a:spcAft>
                <a:spcPts val="0"/>
              </a:spcAft>
              <a:buFont typeface="Arial" pitchFamily="34" charset="0"/>
              <a:buNone/>
              <a:defRPr/>
            </a:pPr>
            <a:r>
              <a:rPr lang="en-US" b="1" u="sng" dirty="0" smtClean="0"/>
              <a:t>A.</a:t>
            </a:r>
            <a:r>
              <a:rPr lang="en-US" u="sng" dirty="0" smtClean="0"/>
              <a:t> For infinite population</a:t>
            </a:r>
            <a:r>
              <a:rPr lang="en-US" dirty="0" smtClean="0"/>
              <a: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t</a:t>
            </a:r>
            <a:r>
              <a:rPr lang="en-US" baseline="30000" dirty="0" smtClean="0"/>
              <a:t>2</a:t>
            </a:r>
            <a:r>
              <a:rPr lang="en-US" dirty="0" smtClean="0">
                <a:sym typeface="Symbol"/>
              </a:rPr>
              <a:t></a:t>
            </a:r>
            <a:r>
              <a:rPr lang="en-US" dirty="0" smtClean="0"/>
              <a:t> (</a:t>
            </a:r>
            <a:r>
              <a:rPr lang="en-US" dirty="0" err="1" smtClean="0"/>
              <a:t>Sy</a:t>
            </a:r>
            <a:r>
              <a:rPr lang="en-US" dirty="0" smtClean="0"/>
              <a:t>)</a:t>
            </a:r>
            <a:r>
              <a:rPr lang="en-US" baseline="30000" dirty="0" smtClean="0"/>
              <a:t>2</a:t>
            </a:r>
            <a:r>
              <a:rPr lang="en-US" dirty="0" smtClean="0"/>
              <a:t>               (1.96)</a:t>
            </a:r>
            <a:r>
              <a:rPr lang="en-US" baseline="30000" dirty="0" smtClean="0"/>
              <a:t>2</a:t>
            </a:r>
            <a:r>
              <a:rPr lang="en-US" dirty="0" smtClean="0"/>
              <a:t> </a:t>
            </a:r>
            <a:r>
              <a:rPr lang="en-US" dirty="0" smtClean="0">
                <a:sym typeface="Symbol"/>
              </a:rPr>
              <a:t></a:t>
            </a:r>
            <a:r>
              <a:rPr lang="en-US" dirty="0" smtClean="0"/>
              <a:t> (.5)</a:t>
            </a:r>
            <a:r>
              <a:rPr lang="en-US" baseline="30000" dirty="0" smtClean="0"/>
              <a:t> 2</a:t>
            </a:r>
            <a:endParaRPr lang="en-US" dirty="0" smtClean="0"/>
          </a:p>
          <a:p>
            <a:pPr eaLnBrk="1" fontAlgn="auto" hangingPunct="1">
              <a:spcAft>
                <a:spcPts val="0"/>
              </a:spcAft>
              <a:buFont typeface="Arial" pitchFamily="34" charset="0"/>
              <a:buNone/>
              <a:defRPr/>
            </a:pPr>
            <a:r>
              <a:rPr lang="en-US" dirty="0" smtClean="0"/>
              <a:t>n =                          =                                 = 385,</a:t>
            </a:r>
          </a:p>
          <a:p>
            <a:pPr eaLnBrk="1" fontAlgn="auto" hangingPunct="1">
              <a:spcAft>
                <a:spcPts val="0"/>
              </a:spcAft>
              <a:buFont typeface="Arial" pitchFamily="34" charset="0"/>
              <a:buNone/>
              <a:defRPr/>
            </a:pPr>
            <a:r>
              <a:rPr lang="en-US" dirty="0" smtClean="0"/>
              <a:t>          E</a:t>
            </a:r>
            <a:r>
              <a:rPr lang="en-US" baseline="30000" dirty="0" smtClean="0"/>
              <a:t>2  </a:t>
            </a:r>
            <a:r>
              <a:rPr lang="en-US" dirty="0" smtClean="0"/>
              <a:t>                       (.05) </a:t>
            </a:r>
            <a:r>
              <a:rPr lang="en-US" baseline="30000" dirty="0" smtClean="0"/>
              <a:t>2</a:t>
            </a:r>
            <a:r>
              <a:rPr lang="en-US" dirty="0" smtClean="0"/>
              <a:t>              </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where, </a:t>
            </a:r>
          </a:p>
          <a:p>
            <a:pPr eaLnBrk="1" fontAlgn="auto" hangingPunct="1">
              <a:spcAft>
                <a:spcPts val="0"/>
              </a:spcAft>
              <a:buFont typeface="Arial" pitchFamily="34" charset="0"/>
              <a:buNone/>
              <a:defRPr/>
            </a:pPr>
            <a:r>
              <a:rPr lang="en-US" dirty="0" smtClean="0"/>
              <a:t>n = Sample size required</a:t>
            </a:r>
          </a:p>
          <a:p>
            <a:pPr eaLnBrk="1" fontAlgn="auto" hangingPunct="1">
              <a:spcAft>
                <a:spcPts val="0"/>
              </a:spcAft>
              <a:buFont typeface="Arial" pitchFamily="34" charset="0"/>
              <a:buNone/>
              <a:defRPr/>
            </a:pPr>
            <a:r>
              <a:rPr lang="en-US" dirty="0" smtClean="0"/>
              <a:t>t = t value (1.96) at 95 % confidence level.  </a:t>
            </a:r>
          </a:p>
          <a:p>
            <a:pPr eaLnBrk="1" fontAlgn="auto" hangingPunct="1">
              <a:spcAft>
                <a:spcPts val="0"/>
              </a:spcAft>
              <a:buFont typeface="Arial" pitchFamily="34" charset="0"/>
              <a:buNone/>
              <a:defRPr/>
            </a:pPr>
            <a:r>
              <a:rPr lang="en-US" dirty="0" err="1" smtClean="0"/>
              <a:t>Sy</a:t>
            </a:r>
            <a:r>
              <a:rPr lang="en-US" dirty="0" smtClean="0"/>
              <a:t> = Standard deviation of the population = (50%).</a:t>
            </a:r>
          </a:p>
          <a:p>
            <a:pPr eaLnBrk="1" fontAlgn="auto" hangingPunct="1">
              <a:spcAft>
                <a:spcPts val="0"/>
              </a:spcAft>
              <a:buFont typeface="Arial" pitchFamily="34" charset="0"/>
              <a:buNone/>
              <a:defRPr/>
            </a:pPr>
            <a:r>
              <a:rPr lang="en-US" dirty="0" smtClean="0"/>
              <a:t>E = Precision level = ±5% = 0.05</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Similarly, </a:t>
            </a:r>
            <a:r>
              <a:rPr lang="en-US" u="sng" dirty="0" smtClean="0"/>
              <a:t>the sample size for finite population can be calculated</a:t>
            </a:r>
            <a:r>
              <a:rPr lang="en-US" dirty="0" smtClean="0"/>
              <a:t> by using the following formula:-</a:t>
            </a:r>
          </a:p>
          <a:p>
            <a:pPr eaLnBrk="1" fontAlgn="auto" hangingPunct="1">
              <a:spcAft>
                <a:spcPts val="0"/>
              </a:spcAft>
              <a:buFont typeface="Arial" pitchFamily="34" charset="0"/>
              <a:buNone/>
              <a:defRPr/>
            </a:pPr>
            <a:endParaRPr lang="en-US" dirty="0"/>
          </a:p>
        </p:txBody>
      </p:sp>
      <p:cxnSp>
        <p:nvCxnSpPr>
          <p:cNvPr id="5" name="Straight Connector 4"/>
          <p:cNvCxnSpPr/>
          <p:nvPr/>
        </p:nvCxnSpPr>
        <p:spPr>
          <a:xfrm>
            <a:off x="1371600" y="2819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28194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pPr>
              <a:defRPr/>
            </a:pPr>
            <a:fld id="{4B670FB0-205F-44E3-AC3C-2435E48767FB}"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47500" lnSpcReduction="20000"/>
          </a:bodyPr>
          <a:lstStyle/>
          <a:p>
            <a:pPr eaLnBrk="1" fontAlgn="auto" hangingPunct="1">
              <a:spcAft>
                <a:spcPts val="0"/>
              </a:spcAft>
              <a:buFont typeface="Arial" pitchFamily="34" charset="0"/>
              <a:buNone/>
              <a:defRPr/>
            </a:pPr>
            <a:r>
              <a:rPr lang="en-US" b="1" dirty="0" smtClean="0"/>
              <a:t>B. </a:t>
            </a:r>
            <a:r>
              <a:rPr lang="en-US" dirty="0" smtClean="0"/>
              <a:t>For finite population,</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	         N</a:t>
            </a:r>
            <a:r>
              <a:rPr lang="en-US" dirty="0" smtClean="0">
                <a:sym typeface="Symbol"/>
              </a:rPr>
              <a:t></a:t>
            </a:r>
            <a:r>
              <a:rPr lang="en-US" dirty="0" smtClean="0"/>
              <a:t>t</a:t>
            </a:r>
            <a:r>
              <a:rPr lang="en-US" baseline="30000" dirty="0" smtClean="0"/>
              <a:t>2 </a:t>
            </a:r>
            <a:r>
              <a:rPr lang="en-US" dirty="0" smtClean="0">
                <a:sym typeface="Symbol"/>
              </a:rPr>
              <a:t></a:t>
            </a:r>
            <a:r>
              <a:rPr lang="en-US" baseline="30000" dirty="0" smtClean="0"/>
              <a:t> </a:t>
            </a:r>
            <a:r>
              <a:rPr lang="en-US" dirty="0" smtClean="0"/>
              <a:t>(</a:t>
            </a:r>
            <a:r>
              <a:rPr lang="en-US" dirty="0" err="1" smtClean="0"/>
              <a:t>Sy</a:t>
            </a:r>
            <a:r>
              <a:rPr lang="en-US" baseline="30000" dirty="0" smtClean="0"/>
              <a:t> </a:t>
            </a:r>
            <a:r>
              <a:rPr lang="en-US" dirty="0" smtClean="0"/>
              <a:t>) </a:t>
            </a:r>
            <a:r>
              <a:rPr lang="en-US" baseline="30000" dirty="0" smtClean="0"/>
              <a:t>2</a:t>
            </a:r>
            <a:r>
              <a:rPr lang="en-US" dirty="0" smtClean="0"/>
              <a:t>                       1000</a:t>
            </a:r>
            <a:r>
              <a:rPr lang="en-US" dirty="0" smtClean="0">
                <a:sym typeface="Symbol"/>
              </a:rPr>
              <a:t></a:t>
            </a:r>
            <a:r>
              <a:rPr lang="en-US" dirty="0" smtClean="0"/>
              <a:t> (1.96)</a:t>
            </a:r>
            <a:r>
              <a:rPr lang="en-US" baseline="30000" dirty="0" smtClean="0"/>
              <a:t>2</a:t>
            </a:r>
            <a:r>
              <a:rPr lang="en-US" dirty="0" smtClean="0"/>
              <a:t> </a:t>
            </a:r>
            <a:r>
              <a:rPr lang="en-US" dirty="0" smtClean="0">
                <a:sym typeface="Symbol"/>
              </a:rPr>
              <a:t></a:t>
            </a:r>
            <a:r>
              <a:rPr lang="en-US" dirty="0" smtClean="0"/>
              <a:t> (.5</a:t>
            </a:r>
            <a:r>
              <a:rPr lang="en-US" baseline="30000" dirty="0" smtClean="0"/>
              <a:t>2</a:t>
            </a:r>
            <a:r>
              <a:rPr lang="en-US" dirty="0" smtClean="0"/>
              <a:t> )</a:t>
            </a:r>
          </a:p>
          <a:p>
            <a:pPr eaLnBrk="1" fontAlgn="auto" hangingPunct="1">
              <a:spcAft>
                <a:spcPts val="0"/>
              </a:spcAft>
              <a:buFont typeface="Arial" pitchFamily="34" charset="0"/>
              <a:buNone/>
              <a:defRPr/>
            </a:pPr>
            <a:r>
              <a:rPr lang="en-US" dirty="0" smtClean="0"/>
              <a:t>n =                                                  =                                                         </a:t>
            </a:r>
          </a:p>
          <a:p>
            <a:pPr eaLnBrk="1" fontAlgn="auto" hangingPunct="1">
              <a:spcAft>
                <a:spcPts val="0"/>
              </a:spcAft>
              <a:buFont typeface="Arial" pitchFamily="34" charset="0"/>
              <a:buNone/>
              <a:defRPr/>
            </a:pPr>
            <a:r>
              <a:rPr lang="en-US" dirty="0" smtClean="0"/>
              <a:t>      N</a:t>
            </a:r>
            <a:r>
              <a:rPr lang="en-US" dirty="0" smtClean="0">
                <a:sym typeface="Symbol"/>
              </a:rPr>
              <a:t></a:t>
            </a:r>
            <a:r>
              <a:rPr lang="en-US" dirty="0" smtClean="0"/>
              <a:t> E</a:t>
            </a:r>
            <a:r>
              <a:rPr lang="en-US" baseline="30000" dirty="0" smtClean="0"/>
              <a:t>2</a:t>
            </a:r>
            <a:r>
              <a:rPr lang="en-US" baseline="-25000" dirty="0" smtClean="0"/>
              <a:t> </a:t>
            </a:r>
            <a:r>
              <a:rPr lang="en-US" dirty="0" smtClean="0">
                <a:sym typeface="Symbol"/>
              </a:rPr>
              <a:t></a:t>
            </a:r>
            <a:r>
              <a:rPr lang="en-US" dirty="0" smtClean="0"/>
              <a:t> t</a:t>
            </a:r>
            <a:r>
              <a:rPr lang="en-US" baseline="30000" dirty="0" smtClean="0"/>
              <a:t>2</a:t>
            </a:r>
            <a:r>
              <a:rPr lang="en-US" dirty="0" smtClean="0"/>
              <a:t> (</a:t>
            </a:r>
            <a:r>
              <a:rPr lang="en-US" dirty="0" err="1" smtClean="0"/>
              <a:t>Sy</a:t>
            </a:r>
            <a:r>
              <a:rPr lang="en-US" dirty="0" smtClean="0"/>
              <a:t>)</a:t>
            </a:r>
            <a:r>
              <a:rPr lang="en-US" baseline="30000" dirty="0" smtClean="0"/>
              <a:t>2</a:t>
            </a:r>
            <a:r>
              <a:rPr lang="en-US" dirty="0" smtClean="0"/>
              <a:t>               1000 </a:t>
            </a:r>
            <a:r>
              <a:rPr lang="en-US" dirty="0" smtClean="0">
                <a:sym typeface="Symbol"/>
              </a:rPr>
              <a:t></a:t>
            </a:r>
            <a:r>
              <a:rPr lang="en-US" dirty="0" smtClean="0"/>
              <a:t> (.05 )</a:t>
            </a:r>
            <a:r>
              <a:rPr lang="en-US" baseline="30000" dirty="0" smtClean="0"/>
              <a:t>2 </a:t>
            </a:r>
            <a:r>
              <a:rPr lang="en-US" dirty="0" smtClean="0">
                <a:sym typeface="Symbol"/>
              </a:rPr>
              <a:t></a:t>
            </a:r>
            <a:r>
              <a:rPr lang="en-US" dirty="0" smtClean="0"/>
              <a:t>  (1.96)</a:t>
            </a:r>
            <a:r>
              <a:rPr lang="en-US" baseline="30000" dirty="0" smtClean="0"/>
              <a:t>2 </a:t>
            </a:r>
            <a:r>
              <a:rPr lang="en-US" dirty="0" smtClean="0">
                <a:sym typeface="Symbol"/>
              </a:rPr>
              <a:t></a:t>
            </a:r>
            <a:r>
              <a:rPr lang="en-US" dirty="0" smtClean="0"/>
              <a:t> (.5) </a:t>
            </a:r>
            <a:r>
              <a:rPr lang="en-US" baseline="30000" dirty="0" smtClean="0"/>
              <a:t>2</a:t>
            </a:r>
            <a:endParaRPr lang="en-US" dirty="0" smtClean="0"/>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960.4                       </a:t>
            </a:r>
          </a:p>
          <a:p>
            <a:pPr eaLnBrk="1" fontAlgn="auto" hangingPunct="1">
              <a:spcAft>
                <a:spcPts val="0"/>
              </a:spcAft>
              <a:buFont typeface="Arial" pitchFamily="34" charset="0"/>
              <a:buNone/>
              <a:defRPr/>
            </a:pPr>
            <a:r>
              <a:rPr lang="en-US" dirty="0" smtClean="0"/>
              <a:t> n =                                                                                                                                                                                                                                             </a:t>
            </a:r>
          </a:p>
          <a:p>
            <a:pPr eaLnBrk="1" fontAlgn="auto" hangingPunct="1">
              <a:spcAft>
                <a:spcPts val="0"/>
              </a:spcAft>
              <a:buFont typeface="Arial" pitchFamily="34" charset="0"/>
              <a:buNone/>
              <a:defRPr/>
            </a:pPr>
            <a:r>
              <a:rPr lang="en-US" dirty="0" smtClean="0"/>
              <a:t>        2.5 </a:t>
            </a:r>
            <a:r>
              <a:rPr lang="en-US" dirty="0" smtClean="0">
                <a:sym typeface="Symbol"/>
              </a:rPr>
              <a:t></a:t>
            </a:r>
            <a:r>
              <a:rPr lang="en-US" dirty="0" smtClean="0"/>
              <a:t> 0.9604   </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960.4                       </a:t>
            </a:r>
          </a:p>
          <a:p>
            <a:pPr eaLnBrk="1" fontAlgn="auto" hangingPunct="1">
              <a:spcAft>
                <a:spcPts val="0"/>
              </a:spcAft>
              <a:buFont typeface="Arial" pitchFamily="34" charset="0"/>
              <a:buNone/>
              <a:defRPr/>
            </a:pPr>
            <a:r>
              <a:rPr lang="en-US" dirty="0" smtClean="0"/>
              <a:t> n =                                                                               =  278</a:t>
            </a:r>
          </a:p>
          <a:p>
            <a:pPr eaLnBrk="1" fontAlgn="auto" hangingPunct="1">
              <a:spcAft>
                <a:spcPts val="0"/>
              </a:spcAft>
              <a:buFont typeface="Arial" pitchFamily="34" charset="0"/>
              <a:buNone/>
              <a:defRPr/>
            </a:pPr>
            <a:r>
              <a:rPr lang="en-US" dirty="0" smtClean="0"/>
              <a:t>        3.4604</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Where   N =1000</a:t>
            </a:r>
          </a:p>
          <a:p>
            <a:pPr eaLnBrk="1" fontAlgn="auto" hangingPunct="1">
              <a:spcAft>
                <a:spcPts val="0"/>
              </a:spcAft>
              <a:buFont typeface="Arial" pitchFamily="34" charset="0"/>
              <a:buNone/>
              <a:defRPr/>
            </a:pPr>
            <a:r>
              <a:rPr lang="en-US" dirty="0" smtClean="0"/>
              <a:t>               n = Sample size required</a:t>
            </a:r>
          </a:p>
          <a:p>
            <a:pPr eaLnBrk="1" fontAlgn="auto" hangingPunct="1">
              <a:spcAft>
                <a:spcPts val="0"/>
              </a:spcAft>
              <a:buFont typeface="Arial" pitchFamily="34" charset="0"/>
              <a:buNone/>
              <a:defRPr/>
            </a:pPr>
            <a:r>
              <a:rPr lang="en-US" dirty="0" smtClean="0"/>
              <a:t>              E = (Precision level) = ±5% = 0.05</a:t>
            </a:r>
          </a:p>
          <a:p>
            <a:pPr eaLnBrk="1" fontAlgn="auto" hangingPunct="1">
              <a:spcAft>
                <a:spcPts val="0"/>
              </a:spcAft>
              <a:buFont typeface="Arial" pitchFamily="34" charset="0"/>
              <a:buNone/>
              <a:defRPr/>
            </a:pPr>
            <a:r>
              <a:rPr lang="en-US" dirty="0" smtClean="0"/>
              <a:t>             </a:t>
            </a:r>
            <a:r>
              <a:rPr lang="en-US" dirty="0" err="1" smtClean="0"/>
              <a:t>Sy</a:t>
            </a:r>
            <a:r>
              <a:rPr lang="en-US" dirty="0" smtClean="0"/>
              <a:t> = Standard deviation of the population = (50%).</a:t>
            </a:r>
          </a:p>
          <a:p>
            <a:pPr eaLnBrk="1" fontAlgn="auto" hangingPunct="1">
              <a:spcAft>
                <a:spcPts val="0"/>
              </a:spcAft>
              <a:buFont typeface="Arial" pitchFamily="34" charset="0"/>
              <a:buNone/>
              <a:defRPr/>
            </a:pPr>
            <a:r>
              <a:rPr lang="en-US" dirty="0" smtClean="0"/>
              <a:t>               t = t value (1.96) at 95 % confidence level.  </a:t>
            </a:r>
          </a:p>
          <a:p>
            <a:pPr eaLnBrk="1" fontAlgn="auto" hangingPunct="1">
              <a:spcAft>
                <a:spcPts val="0"/>
              </a:spcAft>
              <a:buFont typeface="Arial" pitchFamily="34" charset="0"/>
              <a:buNone/>
              <a:defRPr/>
            </a:pPr>
            <a:endParaRPr lang="en-US" dirty="0"/>
          </a:p>
        </p:txBody>
      </p:sp>
      <p:cxnSp>
        <p:nvCxnSpPr>
          <p:cNvPr id="5" name="Straight Connector 4"/>
          <p:cNvCxnSpPr/>
          <p:nvPr/>
        </p:nvCxnSpPr>
        <p:spPr>
          <a:xfrm>
            <a:off x="1219200" y="2436813"/>
            <a:ext cx="838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5200" y="24384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32766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269314FC-1371-47AA-9F89-4E05F921AAE0}"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endParaRPr lang="en-US" smtClean="0"/>
          </a:p>
        </p:txBody>
      </p:sp>
      <p:sp>
        <p:nvSpPr>
          <p:cNvPr id="73731" name="Content Placeholder 2"/>
          <p:cNvSpPr>
            <a:spLocks noGrp="1"/>
          </p:cNvSpPr>
          <p:nvPr>
            <p:ph idx="1"/>
          </p:nvPr>
        </p:nvSpPr>
        <p:spPr>
          <a:xfrm>
            <a:off x="457200" y="76200"/>
            <a:ext cx="8686800" cy="7162800"/>
          </a:xfrm>
        </p:spPr>
        <p:txBody>
          <a:bodyPr/>
          <a:lstStyle/>
          <a:p>
            <a:pPr eaLnBrk="1" hangingPunct="1">
              <a:buFont typeface="Arial" charset="0"/>
              <a:buNone/>
            </a:pPr>
            <a:r>
              <a:rPr lang="en-US" sz="1600" u="sng" smtClean="0"/>
              <a:t>Calculation of sample size for discrete data </a:t>
            </a:r>
            <a:endParaRPr lang="en-US" sz="1600" smtClean="0"/>
          </a:p>
          <a:p>
            <a:pPr eaLnBrk="1" hangingPunct="1">
              <a:buFont typeface="Arial" charset="0"/>
              <a:buNone/>
            </a:pPr>
            <a:r>
              <a:rPr lang="en-US" sz="1600" b="1" u="sng" smtClean="0"/>
              <a:t>A</a:t>
            </a:r>
            <a:r>
              <a:rPr lang="en-US" sz="1600" u="sng" smtClean="0"/>
              <a:t>. For infinite population (i</a:t>
            </a:r>
            <a:r>
              <a:rPr lang="en-US" sz="1600" smtClean="0"/>
              <a:t>f f.p.c. is ignored):-</a:t>
            </a:r>
          </a:p>
          <a:p>
            <a:pPr eaLnBrk="1" hangingPunct="1">
              <a:buFont typeface="Arial" charset="0"/>
              <a:buNone/>
            </a:pPr>
            <a:r>
              <a:rPr lang="en-US" sz="1600" smtClean="0"/>
              <a:t> </a:t>
            </a:r>
          </a:p>
          <a:p>
            <a:pPr eaLnBrk="1" hangingPunct="1">
              <a:buFont typeface="Arial" charset="0"/>
              <a:buNone/>
            </a:pPr>
            <a:r>
              <a:rPr lang="en-US" sz="1600" baseline="-25000" smtClean="0"/>
              <a:t>                   </a:t>
            </a:r>
            <a:r>
              <a:rPr lang="en-US" sz="1600" smtClean="0"/>
              <a:t> t</a:t>
            </a:r>
            <a:r>
              <a:rPr lang="en-US" sz="1600" baseline="30000" smtClean="0"/>
              <a:t>2</a:t>
            </a:r>
            <a:r>
              <a:rPr lang="en-US" sz="1600" baseline="-25000" smtClean="0"/>
              <a:t> </a:t>
            </a:r>
            <a:r>
              <a:rPr lang="en-US" sz="1600" smtClean="0">
                <a:sym typeface="Symbol" pitchFamily="18" charset="2"/>
              </a:rPr>
              <a:t></a:t>
            </a:r>
            <a:r>
              <a:rPr lang="en-US" sz="1600" smtClean="0"/>
              <a:t>p</a:t>
            </a:r>
            <a:r>
              <a:rPr lang="en-US" sz="1600" smtClean="0">
                <a:sym typeface="Symbol" pitchFamily="18" charset="2"/>
              </a:rPr>
              <a:t></a:t>
            </a:r>
            <a:r>
              <a:rPr lang="en-US" sz="1600" smtClean="0"/>
              <a:t>q          	   (1.96)</a:t>
            </a:r>
            <a:r>
              <a:rPr lang="en-US" sz="1600" baseline="30000" smtClean="0"/>
              <a:t>2</a:t>
            </a:r>
            <a:r>
              <a:rPr lang="en-US" sz="1600" smtClean="0">
                <a:sym typeface="Symbol" pitchFamily="18" charset="2"/>
              </a:rPr>
              <a:t></a:t>
            </a:r>
            <a:r>
              <a:rPr lang="en-US" sz="1600" baseline="-25000" smtClean="0"/>
              <a:t> </a:t>
            </a:r>
            <a:r>
              <a:rPr lang="en-US" sz="1600" smtClean="0"/>
              <a:t>(.4) </a:t>
            </a:r>
            <a:r>
              <a:rPr lang="en-US" sz="1600" smtClean="0">
                <a:sym typeface="Symbol" pitchFamily="18" charset="2"/>
              </a:rPr>
              <a:t></a:t>
            </a:r>
            <a:r>
              <a:rPr lang="en-US" sz="1600" smtClean="0"/>
              <a:t> (0.6)   </a:t>
            </a:r>
          </a:p>
          <a:p>
            <a:pPr eaLnBrk="1" hangingPunct="1">
              <a:buFont typeface="Arial" charset="0"/>
              <a:buNone/>
            </a:pPr>
            <a:r>
              <a:rPr lang="en-US" sz="1600" smtClean="0"/>
              <a:t>n</a:t>
            </a:r>
            <a:r>
              <a:rPr lang="en-US" sz="1600" baseline="-25000" smtClean="0"/>
              <a:t>  </a:t>
            </a:r>
            <a:r>
              <a:rPr lang="en-US" sz="1600" smtClean="0"/>
              <a:t>=                 	   </a:t>
            </a:r>
            <a:r>
              <a:rPr lang="en-US" sz="1600" smtClean="0">
                <a:sym typeface="Symbol" pitchFamily="18" charset="2"/>
              </a:rPr>
              <a:t></a:t>
            </a:r>
            <a:endParaRPr lang="en-US" sz="1600" smtClean="0"/>
          </a:p>
          <a:p>
            <a:pPr eaLnBrk="1" hangingPunct="1">
              <a:buFont typeface="Arial" charset="0"/>
              <a:buNone/>
            </a:pPr>
            <a:r>
              <a:rPr lang="en-US" sz="1600" smtClean="0"/>
              <a:t>              E</a:t>
            </a:r>
            <a:r>
              <a:rPr lang="en-US" sz="1600" baseline="30000" smtClean="0"/>
              <a:t>2  </a:t>
            </a:r>
            <a:r>
              <a:rPr lang="en-US" sz="1600" smtClean="0"/>
              <a:t>               	       (.05)</a:t>
            </a:r>
            <a:r>
              <a:rPr lang="en-US" sz="1600" baseline="30000" smtClean="0"/>
              <a:t>2	</a:t>
            </a:r>
            <a:endParaRPr lang="en-US" sz="1600" smtClean="0"/>
          </a:p>
          <a:p>
            <a:pPr eaLnBrk="1" hangingPunct="1">
              <a:buFont typeface="Arial" charset="0"/>
              <a:buNone/>
            </a:pPr>
            <a:r>
              <a:rPr lang="en-US" sz="1600" smtClean="0"/>
              <a:t>                      	</a:t>
            </a:r>
          </a:p>
          <a:p>
            <a:pPr eaLnBrk="1" hangingPunct="1">
              <a:buFont typeface="Arial" charset="0"/>
              <a:buNone/>
            </a:pPr>
            <a:r>
              <a:rPr lang="en-US" sz="1600" smtClean="0"/>
              <a:t>           0.921984              </a:t>
            </a:r>
          </a:p>
          <a:p>
            <a:pPr eaLnBrk="1" hangingPunct="1">
              <a:buFont typeface="Arial" charset="0"/>
              <a:buNone/>
            </a:pPr>
            <a:r>
              <a:rPr lang="en-US" sz="1600" smtClean="0"/>
              <a:t>    </a:t>
            </a:r>
            <a:r>
              <a:rPr lang="en-US" sz="1600" smtClean="0">
                <a:sym typeface="Symbol" pitchFamily="18" charset="2"/>
              </a:rPr>
              <a:t></a:t>
            </a:r>
            <a:r>
              <a:rPr lang="en-US" sz="1600" smtClean="0"/>
              <a:t>                          </a:t>
            </a:r>
            <a:r>
              <a:rPr lang="en-US" sz="1600" smtClean="0">
                <a:sym typeface="Symbol" pitchFamily="18" charset="2"/>
              </a:rPr>
              <a:t></a:t>
            </a:r>
            <a:r>
              <a:rPr lang="en-US" sz="1600" smtClean="0"/>
              <a:t> 368.79   </a:t>
            </a:r>
            <a:r>
              <a:rPr lang="en-US" sz="1600" smtClean="0">
                <a:sym typeface="Symbol" pitchFamily="18" charset="2"/>
              </a:rPr>
              <a:t></a:t>
            </a:r>
            <a:r>
              <a:rPr lang="en-US" sz="1600" smtClean="0"/>
              <a:t> 369 individual  </a:t>
            </a:r>
          </a:p>
          <a:p>
            <a:pPr eaLnBrk="1" hangingPunct="1">
              <a:buFont typeface="Arial" charset="0"/>
              <a:buNone/>
            </a:pPr>
            <a:r>
              <a:rPr lang="en-US" sz="1600" baseline="30000" smtClean="0"/>
              <a:t>  </a:t>
            </a:r>
            <a:r>
              <a:rPr lang="en-US" sz="1600" smtClean="0"/>
              <a:t>           .0025                             </a:t>
            </a:r>
          </a:p>
          <a:p>
            <a:pPr eaLnBrk="1" hangingPunct="1">
              <a:buFont typeface="Arial" charset="0"/>
              <a:buNone/>
            </a:pPr>
            <a:r>
              <a:rPr lang="en-US" sz="1600" smtClean="0"/>
              <a:t>where     n </a:t>
            </a:r>
            <a:r>
              <a:rPr lang="en-US" sz="1600" smtClean="0">
                <a:sym typeface="Symbol" pitchFamily="18" charset="2"/>
              </a:rPr>
              <a:t></a:t>
            </a:r>
            <a:r>
              <a:rPr lang="en-US" sz="1600" smtClean="0"/>
              <a:t> Sample size required</a:t>
            </a:r>
          </a:p>
          <a:p>
            <a:pPr eaLnBrk="1" hangingPunct="1">
              <a:buFont typeface="Arial" charset="0"/>
              <a:buNone/>
            </a:pPr>
            <a:r>
              <a:rPr lang="en-US" sz="1600" smtClean="0"/>
              <a:t>               t </a:t>
            </a:r>
            <a:r>
              <a:rPr lang="en-US" sz="1600" smtClean="0">
                <a:sym typeface="Symbol" pitchFamily="18" charset="2"/>
              </a:rPr>
              <a:t></a:t>
            </a:r>
            <a:r>
              <a:rPr lang="en-US" sz="1600" smtClean="0"/>
              <a:t> t value at 95% confidence limit </a:t>
            </a:r>
          </a:p>
          <a:p>
            <a:pPr eaLnBrk="1" hangingPunct="1">
              <a:buFont typeface="Arial" charset="0"/>
              <a:buNone/>
            </a:pPr>
            <a:r>
              <a:rPr lang="en-US" sz="1600" smtClean="0"/>
              <a:t>               E = (Precision level) = ±5% = 0.05</a:t>
            </a:r>
          </a:p>
          <a:p>
            <a:pPr eaLnBrk="1" hangingPunct="1">
              <a:buFont typeface="Arial" charset="0"/>
              <a:buNone/>
            </a:pPr>
            <a:r>
              <a:rPr lang="en-US" sz="1600" smtClean="0"/>
              <a:t>               p  </a:t>
            </a:r>
            <a:r>
              <a:rPr lang="en-US" sz="1600" smtClean="0">
                <a:sym typeface="Symbol" pitchFamily="18" charset="2"/>
              </a:rPr>
              <a:t></a:t>
            </a:r>
            <a:r>
              <a:rPr lang="en-US" sz="1600" smtClean="0"/>
              <a:t> 0.4 and q  </a:t>
            </a:r>
            <a:r>
              <a:rPr lang="en-US" sz="1600" smtClean="0">
                <a:sym typeface="Symbol" pitchFamily="18" charset="2"/>
              </a:rPr>
              <a:t></a:t>
            </a:r>
            <a:r>
              <a:rPr lang="en-US" sz="1600" smtClean="0"/>
              <a:t> 1-p </a:t>
            </a:r>
            <a:r>
              <a:rPr lang="en-US" sz="1600" smtClean="0">
                <a:sym typeface="Symbol" pitchFamily="18" charset="2"/>
              </a:rPr>
              <a:t></a:t>
            </a:r>
            <a:r>
              <a:rPr lang="en-US" sz="1600" smtClean="0"/>
              <a:t> 1-0.4 </a:t>
            </a:r>
            <a:r>
              <a:rPr lang="en-US" sz="1600" smtClean="0">
                <a:sym typeface="Symbol" pitchFamily="18" charset="2"/>
              </a:rPr>
              <a:t></a:t>
            </a:r>
            <a:r>
              <a:rPr lang="en-US" sz="1600" smtClean="0"/>
              <a:t> 0.6</a:t>
            </a:r>
          </a:p>
          <a:p>
            <a:pPr eaLnBrk="1" hangingPunct="1">
              <a:buFont typeface="Arial" charset="0"/>
              <a:buNone/>
            </a:pPr>
            <a:r>
              <a:rPr lang="en-US" sz="1600" smtClean="0"/>
              <a:t> </a:t>
            </a:r>
          </a:p>
          <a:p>
            <a:pPr eaLnBrk="1" hangingPunct="1">
              <a:buFont typeface="Arial" charset="0"/>
              <a:buNone/>
            </a:pPr>
            <a:r>
              <a:rPr lang="en-US" sz="1600" smtClean="0"/>
              <a:t> p = Number having the specified attribute           40</a:t>
            </a:r>
          </a:p>
          <a:p>
            <a:pPr eaLnBrk="1" hangingPunct="1">
              <a:buFont typeface="Arial" charset="0"/>
              <a:buNone/>
            </a:pPr>
            <a:r>
              <a:rPr lang="en-US" sz="1600" smtClean="0"/>
              <a:t>                                                                       =            =   0.4 </a:t>
            </a:r>
          </a:p>
          <a:p>
            <a:pPr eaLnBrk="1" hangingPunct="1">
              <a:buFont typeface="Arial" charset="0"/>
              <a:buNone/>
            </a:pPr>
            <a:r>
              <a:rPr lang="en-US" sz="1600" smtClean="0"/>
              <a:t>              Number Observed                                  100</a:t>
            </a:r>
          </a:p>
          <a:p>
            <a:pPr eaLnBrk="1" hangingPunct="1">
              <a:buFont typeface="Arial" charset="0"/>
              <a:buNone/>
            </a:pPr>
            <a:r>
              <a:rPr lang="en-US" sz="1600" smtClean="0"/>
              <a:t>           Number not having the specified attribute</a:t>
            </a:r>
          </a:p>
          <a:p>
            <a:pPr eaLnBrk="1" hangingPunct="1">
              <a:buFont typeface="Arial" charset="0"/>
              <a:buNone/>
            </a:pPr>
            <a:r>
              <a:rPr lang="en-US" sz="1600" smtClean="0"/>
              <a:t>q  =</a:t>
            </a:r>
          </a:p>
          <a:p>
            <a:pPr eaLnBrk="1" hangingPunct="1">
              <a:buFont typeface="Arial" charset="0"/>
              <a:buNone/>
            </a:pPr>
            <a:r>
              <a:rPr lang="en-US" sz="1600" smtClean="0"/>
              <a:t>              Number Observed       </a:t>
            </a:r>
          </a:p>
          <a:p>
            <a:pPr eaLnBrk="1" hangingPunct="1">
              <a:buFont typeface="Arial" charset="0"/>
              <a:buNone/>
            </a:pPr>
            <a:r>
              <a:rPr lang="en-US" sz="1600" smtClean="0"/>
              <a:t> </a:t>
            </a:r>
          </a:p>
          <a:p>
            <a:pPr eaLnBrk="1" hangingPunct="1">
              <a:buFont typeface="Arial" charset="0"/>
              <a:buNone/>
            </a:pPr>
            <a:r>
              <a:rPr lang="en-US" sz="1600" u="sng" smtClean="0"/>
              <a:t>Calculation of sample size for discrete data </a:t>
            </a:r>
            <a:endParaRPr lang="en-US" sz="1600" smtClean="0"/>
          </a:p>
        </p:txBody>
      </p:sp>
      <p:cxnSp>
        <p:nvCxnSpPr>
          <p:cNvPr id="5" name="Straight Connector 4"/>
          <p:cNvCxnSpPr/>
          <p:nvPr/>
        </p:nvCxnSpPr>
        <p:spPr>
          <a:xfrm>
            <a:off x="1143000" y="22860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2286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8956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4D1EEBC9-4B27-4733-A2C7-EC72AE70BE52}"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3"/>
          </a:xfrm>
        </p:spPr>
        <p:txBody>
          <a:bodyPr rtlCol="0">
            <a:normAutofit fontScale="90000"/>
          </a:bodyPr>
          <a:lstStyle/>
          <a:p>
            <a:pPr eaLnBrk="1" fontAlgn="auto" hangingPunct="1">
              <a:spcAft>
                <a:spcPts val="0"/>
              </a:spcAft>
              <a:defRPr/>
            </a:pPr>
            <a:r>
              <a:rPr lang="en-US" b="1" dirty="0" smtClean="0"/>
              <a:t/>
            </a:r>
            <a:br>
              <a:rPr lang="en-US" b="1" dirty="0" smtClean="0"/>
            </a:br>
            <a:r>
              <a:rPr lang="en-US" b="1" dirty="0" smtClean="0"/>
              <a:t>Using Published Tables</a:t>
            </a:r>
            <a:r>
              <a:rPr lang="en-US" dirty="0" smtClean="0"/>
              <a:t/>
            </a:r>
            <a:br>
              <a:rPr lang="en-US" dirty="0" smtClean="0"/>
            </a:br>
            <a:endParaRPr lang="en-US" dirty="0"/>
          </a:p>
        </p:txBody>
      </p:sp>
      <p:sp>
        <p:nvSpPr>
          <p:cNvPr id="3" name="Content Placeholder 2"/>
          <p:cNvSpPr>
            <a:spLocks noGrp="1"/>
          </p:cNvSpPr>
          <p:nvPr>
            <p:ph idx="1"/>
          </p:nvPr>
        </p:nvSpPr>
        <p:spPr>
          <a:xfrm>
            <a:off x="304800" y="838200"/>
            <a:ext cx="8534400" cy="6019800"/>
          </a:xfrm>
        </p:spPr>
        <p:txBody>
          <a:bodyPr rtlCol="0">
            <a:normAutofit lnSpcReduction="10000"/>
          </a:bodyPr>
          <a:lstStyle/>
          <a:p>
            <a:pPr eaLnBrk="1" fontAlgn="auto" hangingPunct="1">
              <a:spcAft>
                <a:spcPts val="0"/>
              </a:spcAft>
              <a:buFont typeface="Arial" pitchFamily="34" charset="0"/>
              <a:buChar char="•"/>
              <a:defRPr/>
            </a:pPr>
            <a:r>
              <a:rPr lang="en-US" dirty="0" smtClean="0"/>
              <a:t>Table present sample sizes that would be necessary for given combinations of precision, confidence levels, and variability. </a:t>
            </a:r>
          </a:p>
          <a:p>
            <a:pPr eaLnBrk="1" fontAlgn="auto" hangingPunct="1">
              <a:spcAft>
                <a:spcPts val="0"/>
              </a:spcAft>
              <a:buFont typeface="Arial" pitchFamily="34" charset="0"/>
              <a:buChar char="•"/>
              <a:defRPr/>
            </a:pPr>
            <a:r>
              <a:rPr lang="en-US" dirty="0" smtClean="0"/>
              <a:t>It should be noted that these sample sizes reflect the number of obtained responses, and not necessarily the number of surveys mailed or interviews planned (this number is often increased to compensate for non response). </a:t>
            </a:r>
          </a:p>
          <a:p>
            <a:pPr eaLnBrk="1" fontAlgn="auto" hangingPunct="1">
              <a:spcAft>
                <a:spcPts val="0"/>
              </a:spcAft>
              <a:buFont typeface="Arial" pitchFamily="34" charset="0"/>
              <a:buChar char="•"/>
              <a:defRPr/>
            </a:pPr>
            <a:r>
              <a:rPr lang="en-US" dirty="0" smtClean="0"/>
              <a:t>Second, the sample sizes in Table presume that the attributes being measured are distributed normally or nearly so. </a:t>
            </a:r>
          </a:p>
          <a:p>
            <a:pPr eaLnBrk="1" fontAlgn="auto" hangingPunct="1">
              <a:spcAft>
                <a:spcPts val="0"/>
              </a:spcAft>
              <a:buFont typeface="Arial" pitchFamily="34" charset="0"/>
              <a:buNone/>
              <a:defRPr/>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51B3D821-B1F5-4D73-A3AD-0C418828D06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0"/>
            <a:ext cx="8229600" cy="914400"/>
          </a:xfrm>
        </p:spPr>
        <p:txBody>
          <a:bodyPr rtlCol="0">
            <a:normAutofit fontScale="85000" lnSpcReduction="10000"/>
          </a:bodyPr>
          <a:lstStyle/>
          <a:p>
            <a:pPr eaLnBrk="1" fontAlgn="auto" hangingPunct="1">
              <a:spcAft>
                <a:spcPts val="0"/>
              </a:spcAft>
              <a:buFont typeface="Arial" pitchFamily="34" charset="0"/>
              <a:buNone/>
              <a:defRPr/>
            </a:pPr>
            <a:r>
              <a:rPr lang="en-US" b="1" dirty="0" smtClean="0"/>
              <a:t>Table </a:t>
            </a:r>
            <a:r>
              <a:rPr lang="en-US" dirty="0" smtClean="0"/>
              <a:t>Sample size for ±3%, ±5%, ±7% and ±10% Precision Levels Where Confidence Level is 95% and P=0.5 </a:t>
            </a:r>
            <a:endParaRPr lang="en-US" dirty="0"/>
          </a:p>
        </p:txBody>
      </p:sp>
      <p:graphicFrame>
        <p:nvGraphicFramePr>
          <p:cNvPr id="4" name="Table 3"/>
          <p:cNvGraphicFramePr>
            <a:graphicFrameLocks noGrp="1"/>
          </p:cNvGraphicFramePr>
          <p:nvPr/>
        </p:nvGraphicFramePr>
        <p:xfrm>
          <a:off x="1752600" y="1317625"/>
          <a:ext cx="5334000" cy="4904498"/>
        </p:xfrm>
        <a:graphic>
          <a:graphicData uri="http://schemas.openxmlformats.org/drawingml/2006/table">
            <a:tbl>
              <a:tblPr/>
              <a:tblGrid>
                <a:gridCol w="1432143"/>
                <a:gridCol w="1373689"/>
                <a:gridCol w="847593"/>
                <a:gridCol w="1022959"/>
                <a:gridCol w="657616"/>
              </a:tblGrid>
              <a:tr h="158409">
                <a:tc>
                  <a:txBody>
                    <a:bodyPr/>
                    <a:lstStyle/>
                    <a:p>
                      <a:pPr marL="0" marR="0" algn="just">
                        <a:spcBef>
                          <a:spcPts val="0"/>
                        </a:spcBef>
                        <a:spcAft>
                          <a:spcPts val="0"/>
                        </a:spcAft>
                      </a:pPr>
                      <a:r>
                        <a:rPr lang="en-US" sz="1100">
                          <a:latin typeface="Times New Roman"/>
                          <a:ea typeface="Times New Roman"/>
                          <a:cs typeface="Mangal"/>
                        </a:rPr>
                        <a:t>Size of </a:t>
                      </a:r>
                    </a:p>
                  </a:txBody>
                  <a:tcPr marL="13656" marR="13656" marT="13656" marB="13656" anchor="ctr">
                    <a:lnL>
                      <a:noFill/>
                    </a:lnL>
                    <a:lnR>
                      <a:noFill/>
                    </a:lnR>
                    <a:lnT>
                      <a:noFill/>
                    </a:lnT>
                    <a:lnB>
                      <a:noFill/>
                    </a:lnB>
                    <a:solidFill>
                      <a:srgbClr val="FFFFFF"/>
                    </a:solidFill>
                  </a:tcPr>
                </a:tc>
                <a:tc gridSpan="4">
                  <a:txBody>
                    <a:bodyPr/>
                    <a:lstStyle/>
                    <a:p>
                      <a:pPr marL="0" marR="0" algn="just">
                        <a:spcBef>
                          <a:spcPts val="0"/>
                        </a:spcBef>
                        <a:spcAft>
                          <a:spcPts val="0"/>
                        </a:spcAft>
                      </a:pPr>
                      <a:r>
                        <a:rPr lang="en-US" sz="1100">
                          <a:latin typeface="Times New Roman"/>
                          <a:ea typeface="Times New Roman"/>
                          <a:cs typeface="Mangal"/>
                        </a:rPr>
                        <a:t>Sample Size (n) for Precision (e) of: </a:t>
                      </a:r>
                    </a:p>
                  </a:txBody>
                  <a:tcPr marL="13656" marR="13656" marT="13656" marB="13656"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58409">
                <a:tc>
                  <a:txBody>
                    <a:bodyPr/>
                    <a:lstStyle/>
                    <a:p>
                      <a:pPr marL="0" marR="0" algn="just">
                        <a:spcBef>
                          <a:spcPts val="0"/>
                        </a:spcBef>
                        <a:spcAft>
                          <a:spcPts val="0"/>
                        </a:spcAft>
                      </a:pPr>
                      <a:r>
                        <a:rPr lang="en-US" sz="1100">
                          <a:latin typeface="Times New Roman"/>
                          <a:ea typeface="Times New Roman"/>
                          <a:cs typeface="Mangal"/>
                        </a:rPr>
                        <a:t>Population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500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222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145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83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600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240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152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86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700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255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158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88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800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267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163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900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277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166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1,000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a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286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169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91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2,000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714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333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185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95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3,000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811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353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191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97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4,000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870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364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98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5,000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909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370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196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98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6,000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938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375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98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7,000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959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378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198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8,000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976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381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199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9,000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989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383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10,000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385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15,000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1,034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390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201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99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20,000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1,053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392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25,000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1,064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394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50,000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1,087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397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100,000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1,099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398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 </a:t>
                      </a:r>
                    </a:p>
                  </a:txBody>
                  <a:tcPr marL="13656" marR="13656" marT="13656" marB="13656" anchor="ctr">
                    <a:lnL>
                      <a:noFill/>
                    </a:lnL>
                    <a:lnR>
                      <a:noFill/>
                    </a:lnR>
                    <a:lnT>
                      <a:noFill/>
                    </a:lnT>
                    <a:lnB>
                      <a:noFill/>
                    </a:lnB>
                    <a:solidFill>
                      <a:srgbClr val="FFFFFF"/>
                    </a:solidFill>
                  </a:tcPr>
                </a:tc>
              </a:tr>
              <a:tr h="158409">
                <a:tc>
                  <a:txBody>
                    <a:bodyPr/>
                    <a:lstStyle/>
                    <a:p>
                      <a:pPr marL="0" marR="0" algn="just">
                        <a:spcBef>
                          <a:spcPts val="0"/>
                        </a:spcBef>
                        <a:spcAft>
                          <a:spcPts val="0"/>
                        </a:spcAft>
                      </a:pPr>
                      <a:r>
                        <a:rPr lang="en-US" sz="1100">
                          <a:latin typeface="Times New Roman"/>
                          <a:ea typeface="Times New Roman"/>
                          <a:cs typeface="Mangal"/>
                        </a:rPr>
                        <a:t>&gt;100,000</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1,111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400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204 </a:t>
                      </a:r>
                    </a:p>
                  </a:txBody>
                  <a:tcPr marL="13656" marR="13656" marT="13656" marB="13656" anchor="ctr">
                    <a:lnL>
                      <a:noFill/>
                    </a:lnL>
                    <a:lnR>
                      <a:noFill/>
                    </a:lnR>
                    <a:lnT>
                      <a:noFill/>
                    </a:lnT>
                    <a:lnB>
                      <a:noFill/>
                    </a:lnB>
                    <a:solidFill>
                      <a:srgbClr val="FFFFFF"/>
                    </a:solidFill>
                  </a:tcPr>
                </a:tc>
                <a:tc>
                  <a:txBody>
                    <a:bodyPr/>
                    <a:lstStyle/>
                    <a:p>
                      <a:pPr marL="0" marR="0" algn="just">
                        <a:spcBef>
                          <a:spcPts val="0"/>
                        </a:spcBef>
                        <a:spcAft>
                          <a:spcPts val="0"/>
                        </a:spcAft>
                      </a:pPr>
                      <a:r>
                        <a:rPr lang="en-US" sz="1100">
                          <a:latin typeface="Times New Roman"/>
                          <a:ea typeface="Times New Roman"/>
                          <a:cs typeface="Mangal"/>
                        </a:rPr>
                        <a:t>100 </a:t>
                      </a:r>
                    </a:p>
                  </a:txBody>
                  <a:tcPr marL="13656" marR="13656" marT="13656" marB="13656" anchor="ctr">
                    <a:lnL>
                      <a:noFill/>
                    </a:lnL>
                    <a:lnR>
                      <a:noFill/>
                    </a:lnR>
                    <a:lnT>
                      <a:noFill/>
                    </a:lnT>
                    <a:lnB>
                      <a:noFill/>
                    </a:lnB>
                    <a:solidFill>
                      <a:srgbClr val="FFFFFF"/>
                    </a:solidFill>
                  </a:tcPr>
                </a:tc>
              </a:tr>
              <a:tr h="420602">
                <a:tc gridSpan="5">
                  <a:txBody>
                    <a:bodyPr/>
                    <a:lstStyle/>
                    <a:p>
                      <a:pPr marL="0" marR="0" algn="just">
                        <a:spcBef>
                          <a:spcPts val="0"/>
                        </a:spcBef>
                        <a:spcAft>
                          <a:spcPts val="0"/>
                        </a:spcAft>
                      </a:pPr>
                      <a:r>
                        <a:rPr lang="en-US" sz="1100" dirty="0">
                          <a:latin typeface="Times New Roman"/>
                          <a:ea typeface="Times New Roman"/>
                          <a:cs typeface="Mangal"/>
                        </a:rPr>
                        <a:t>Note: if the normal assumption of population is poor then the entire population should be sampled (Yamane, 1967).</a:t>
                      </a:r>
                    </a:p>
                  </a:txBody>
                  <a:tcPr marL="13656" marR="13656" marT="13656" marB="13656"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12"/>
          </p:nvPr>
        </p:nvSpPr>
        <p:spPr/>
        <p:txBody>
          <a:bodyPr/>
          <a:lstStyle/>
          <a:p>
            <a:pPr>
              <a:defRPr/>
            </a:pPr>
            <a:fld id="{5D81789A-B6AE-41B0-BA31-E56E8003697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endParaRPr lang="en-US" smtClean="0"/>
          </a:p>
        </p:txBody>
      </p:sp>
      <p:graphicFrame>
        <p:nvGraphicFramePr>
          <p:cNvPr id="4" name="Table 3"/>
          <p:cNvGraphicFramePr>
            <a:graphicFrameLocks noGrp="1"/>
          </p:cNvGraphicFramePr>
          <p:nvPr/>
        </p:nvGraphicFramePr>
        <p:xfrm>
          <a:off x="2133600" y="914400"/>
          <a:ext cx="5029201" cy="5300326"/>
        </p:xfrm>
        <a:graphic>
          <a:graphicData uri="http://schemas.openxmlformats.org/drawingml/2006/table">
            <a:tbl>
              <a:tblPr/>
              <a:tblGrid>
                <a:gridCol w="1279911"/>
                <a:gridCol w="1351170"/>
                <a:gridCol w="1225097"/>
                <a:gridCol w="1173023"/>
              </a:tblGrid>
              <a:tr h="548996">
                <a:tc gridSpan="4">
                  <a:txBody>
                    <a:bodyPr/>
                    <a:lstStyle/>
                    <a:p>
                      <a:pPr marL="0" marR="0" algn="just">
                        <a:spcBef>
                          <a:spcPts val="0"/>
                        </a:spcBef>
                        <a:spcAft>
                          <a:spcPts val="0"/>
                        </a:spcAft>
                      </a:pPr>
                      <a:r>
                        <a:rPr lang="en-US" sz="1600" b="1" dirty="0">
                          <a:latin typeface="Times New Roman"/>
                          <a:ea typeface="Times New Roman"/>
                          <a:cs typeface="Mangal"/>
                        </a:rPr>
                        <a:t>Table </a:t>
                      </a:r>
                      <a:r>
                        <a:rPr lang="en-US" sz="1600" dirty="0">
                          <a:latin typeface="Times New Roman"/>
                          <a:ea typeface="Times New Roman"/>
                          <a:cs typeface="Mangal"/>
                        </a:rPr>
                        <a:t>Sample size for ±5%, ±7% and ±10% Precision Levels Where Confidence Level is 95% and </a:t>
                      </a:r>
                      <a:r>
                        <a:rPr lang="en-US" sz="1600" dirty="0" smtClean="0">
                          <a:latin typeface="Times New Roman"/>
                          <a:ea typeface="Times New Roman"/>
                          <a:cs typeface="Mangal"/>
                        </a:rPr>
                        <a:t>P=0.5</a:t>
                      </a:r>
                      <a:endParaRPr lang="en-US" sz="1600" dirty="0">
                        <a:latin typeface="Times New Roman"/>
                        <a:ea typeface="Times New Roman"/>
                        <a:cs typeface="Mangal"/>
                      </a:endParaRPr>
                    </a:p>
                  </a:txBody>
                  <a:tcPr marL="17825" marR="17825" marT="17825" marB="17825"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6765">
                <a:tc>
                  <a:txBody>
                    <a:bodyPr/>
                    <a:lstStyle/>
                    <a:p>
                      <a:pPr marL="0" marR="0" algn="just">
                        <a:spcBef>
                          <a:spcPts val="0"/>
                        </a:spcBef>
                        <a:spcAft>
                          <a:spcPts val="0"/>
                        </a:spcAft>
                      </a:pPr>
                      <a:r>
                        <a:rPr lang="en-US" sz="1600">
                          <a:latin typeface="Times New Roman"/>
                          <a:ea typeface="Times New Roman"/>
                          <a:cs typeface="Mangal"/>
                        </a:rPr>
                        <a:t>Size of </a:t>
                      </a:r>
                    </a:p>
                  </a:txBody>
                  <a:tcPr marL="17825" marR="17825" marT="17825" marB="17825" anchor="ctr">
                    <a:lnL>
                      <a:noFill/>
                    </a:lnL>
                    <a:lnR>
                      <a:noFill/>
                    </a:lnR>
                    <a:lnT>
                      <a:noFill/>
                    </a:lnT>
                    <a:lnB>
                      <a:noFill/>
                    </a:lnB>
                    <a:solidFill>
                      <a:srgbClr val="FFFFFF"/>
                    </a:solidFill>
                  </a:tcPr>
                </a:tc>
                <a:tc gridSpan="3">
                  <a:txBody>
                    <a:bodyPr/>
                    <a:lstStyle/>
                    <a:p>
                      <a:pPr marL="0" marR="0" algn="just">
                        <a:spcBef>
                          <a:spcPts val="0"/>
                        </a:spcBef>
                        <a:spcAft>
                          <a:spcPts val="0"/>
                        </a:spcAft>
                      </a:pPr>
                      <a:r>
                        <a:rPr lang="en-US" sz="1600" dirty="0">
                          <a:latin typeface="Times New Roman"/>
                          <a:ea typeface="Times New Roman"/>
                          <a:cs typeface="Mangal"/>
                        </a:rPr>
                        <a:t>Sample Size (n) for Precision (e) of: </a:t>
                      </a:r>
                    </a:p>
                  </a:txBody>
                  <a:tcPr marL="17825" marR="17825" marT="17825" marB="17825"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206765">
                <a:tc>
                  <a:txBody>
                    <a:bodyPr/>
                    <a:lstStyle/>
                    <a:p>
                      <a:pPr marL="0" marR="0" algn="just">
                        <a:spcBef>
                          <a:spcPts val="0"/>
                        </a:spcBef>
                        <a:spcAft>
                          <a:spcPts val="0"/>
                        </a:spcAft>
                      </a:pPr>
                      <a:r>
                        <a:rPr lang="en-US" sz="1600">
                          <a:latin typeface="Times New Roman"/>
                          <a:ea typeface="Times New Roman"/>
                          <a:cs typeface="Mangal"/>
                        </a:rPr>
                        <a:t>Population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±10%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100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81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67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51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125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96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78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56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150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110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86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61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175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122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94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64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200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134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101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67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225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144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107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70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250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154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112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72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275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163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117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74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300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172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121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76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325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180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125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77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350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187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129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78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375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194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132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80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400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201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135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81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425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207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138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82 </a:t>
                      </a:r>
                    </a:p>
                  </a:txBody>
                  <a:tcPr marL="17825" marR="17825" marT="17825" marB="17825" anchor="ctr">
                    <a:lnL>
                      <a:noFill/>
                    </a:lnL>
                    <a:lnR>
                      <a:noFill/>
                    </a:lnR>
                    <a:lnT>
                      <a:noFill/>
                    </a:lnT>
                    <a:lnB>
                      <a:noFill/>
                    </a:lnB>
                    <a:solidFill>
                      <a:srgbClr val="FFFFFF"/>
                    </a:solidFill>
                  </a:tcPr>
                </a:tc>
              </a:tr>
              <a:tr h="206765">
                <a:tc>
                  <a:txBody>
                    <a:bodyPr/>
                    <a:lstStyle/>
                    <a:p>
                      <a:pPr marL="0" marR="0" algn="just">
                        <a:spcBef>
                          <a:spcPts val="0"/>
                        </a:spcBef>
                        <a:spcAft>
                          <a:spcPts val="0"/>
                        </a:spcAft>
                      </a:pPr>
                      <a:r>
                        <a:rPr lang="en-US" sz="1600">
                          <a:latin typeface="Times New Roman"/>
                          <a:ea typeface="Times New Roman"/>
                          <a:cs typeface="Mangal"/>
                        </a:rPr>
                        <a:t>450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212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a:latin typeface="Times New Roman"/>
                          <a:ea typeface="Times New Roman"/>
                          <a:cs typeface="Mangal"/>
                        </a:rPr>
                        <a:t>140 </a:t>
                      </a:r>
                    </a:p>
                  </a:txBody>
                  <a:tcPr marL="17825" marR="17825" marT="17825" marB="17825" anchor="ctr">
                    <a:lnL>
                      <a:noFill/>
                    </a:lnL>
                    <a:lnR>
                      <a:noFill/>
                    </a:lnR>
                    <a:lnT>
                      <a:noFill/>
                    </a:lnT>
                    <a:lnB>
                      <a:noFill/>
                    </a:lnB>
                    <a:solidFill>
                      <a:srgbClr val="FFFFFF"/>
                    </a:solidFill>
                  </a:tcPr>
                </a:tc>
                <a:tc>
                  <a:txBody>
                    <a:bodyPr/>
                    <a:lstStyle/>
                    <a:p>
                      <a:pPr marL="0" marR="0" algn="just">
                        <a:spcBef>
                          <a:spcPts val="0"/>
                        </a:spcBef>
                        <a:spcAft>
                          <a:spcPts val="0"/>
                        </a:spcAft>
                      </a:pPr>
                      <a:r>
                        <a:rPr lang="en-US" sz="1600" dirty="0">
                          <a:latin typeface="Times New Roman"/>
                          <a:ea typeface="Times New Roman"/>
                          <a:cs typeface="Mangal"/>
                        </a:rPr>
                        <a:t>82 </a:t>
                      </a:r>
                    </a:p>
                  </a:txBody>
                  <a:tcPr marL="17825" marR="17825" marT="17825" marB="17825" anchor="ctr">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pPr>
              <a:defRPr/>
            </a:pPr>
            <a:fld id="{27F77BD9-C5EE-4B6A-BBE6-77D1EE2004B5}"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mtClean="0"/>
              <a:t>THANKS TOO MUCH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2209799"/>
          </a:xfrm>
        </p:spPr>
        <p:txBody>
          <a:bodyPr>
            <a:normAutofit fontScale="40000" lnSpcReduction="20000"/>
          </a:bodyPr>
          <a:lstStyle/>
          <a:p>
            <a:r>
              <a:rPr lang="en-US" dirty="0" smtClean="0"/>
              <a:t>A </a:t>
            </a:r>
            <a:r>
              <a:rPr lang="en-US" i="1" dirty="0" smtClean="0"/>
              <a:t>population</a:t>
            </a:r>
            <a:r>
              <a:rPr lang="en-US" dirty="0" smtClean="0"/>
              <a:t> is the total group of  individual about who you are researching and about which you want to draw conclusions.</a:t>
            </a:r>
          </a:p>
          <a:p>
            <a:r>
              <a:rPr lang="en-US" dirty="0" smtClean="0"/>
              <a:t>Census: When all units of population are examined then such an inquiry is known as complete enumeration or census.</a:t>
            </a:r>
            <a:r>
              <a:rPr lang="en-US" b="1" dirty="0" smtClean="0"/>
              <a:t> </a:t>
            </a:r>
          </a:p>
          <a:p>
            <a:r>
              <a:rPr lang="en-US" dirty="0" smtClean="0"/>
              <a:t>In practical situation, it is not feasible to undertake census both financially or time wise since complete enumeration </a:t>
            </a:r>
          </a:p>
          <a:p>
            <a:r>
              <a:rPr lang="en-US" b="1" dirty="0" smtClean="0"/>
              <a:t>Sample frame: </a:t>
            </a:r>
            <a:r>
              <a:rPr lang="en-US" dirty="0" smtClean="0"/>
              <a:t>The list of individual  from whom you draw your sample, such as a phone book or 'people shopping in town today', may well be less than the entire population and is called a </a:t>
            </a:r>
            <a:r>
              <a:rPr lang="en-US" i="1" dirty="0" smtClean="0"/>
              <a:t>sample frame</a:t>
            </a:r>
            <a:r>
              <a:rPr lang="en-US" dirty="0" smtClean="0"/>
              <a:t>. Sample frames are usually much larger than the sample. They are used because of convenience and the difficulty of accessing people outside this frame (for example those without a telephone).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3810000"/>
            <a:ext cx="7010400" cy="2661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Sample: </a:t>
            </a:r>
            <a:r>
              <a:rPr lang="en-US" dirty="0" smtClean="0"/>
              <a:t>When the population is large or generally inaccessible (such as the population of Birmingham) then the approach used is to measure a subset or </a:t>
            </a:r>
            <a:r>
              <a:rPr lang="en-US" i="1" dirty="0" smtClean="0"/>
              <a:t>sample.</a:t>
            </a:r>
          </a:p>
          <a:p>
            <a:r>
              <a:rPr lang="en-US" i="1" dirty="0" smtClean="0"/>
              <a:t>Sample intensity: </a:t>
            </a:r>
            <a:r>
              <a:rPr lang="en-US" dirty="0" smtClean="0"/>
              <a:t>refers to the proportion of the population that is been sampled.</a:t>
            </a:r>
          </a:p>
          <a:p>
            <a:r>
              <a:rPr lang="en-US" b="1" u="sng" dirty="0" smtClean="0">
                <a:hlinkClick r:id="rId2" tooltip="Sample size"/>
              </a:rPr>
              <a:t>Sample size</a:t>
            </a:r>
            <a:r>
              <a:rPr lang="en-US" dirty="0" smtClean="0"/>
              <a:t> refers to the number </a:t>
            </a:r>
            <a:r>
              <a:rPr lang="en-US" i="1" dirty="0" smtClean="0"/>
              <a:t>n</a:t>
            </a:r>
            <a:r>
              <a:rPr lang="en-US" dirty="0" smtClean="0"/>
              <a:t> of sampling units that are selected from the </a:t>
            </a:r>
            <a:r>
              <a:rPr lang="en-US" dirty="0" smtClean="0">
                <a:hlinkClick r:id="rId3" tooltip="Population"/>
              </a:rPr>
              <a:t>population</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Sample shape : A </a:t>
            </a:r>
            <a:r>
              <a:rPr lang="en-US" b="1" dirty="0" smtClean="0"/>
              <a:t>shape</a:t>
            </a:r>
            <a:r>
              <a:rPr lang="en-US" dirty="0" smtClean="0"/>
              <a:t> is a figure or surface area enclosed by a boundary of sample. For </a:t>
            </a:r>
            <a:r>
              <a:rPr lang="en-US" b="1" dirty="0" smtClean="0"/>
              <a:t>example</a:t>
            </a:r>
            <a:r>
              <a:rPr lang="en-US" dirty="0" smtClean="0"/>
              <a:t>; circle, triangle, rectangle 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a:t>
            </a:r>
            <a:endParaRPr lang="en-US" dirty="0"/>
          </a:p>
        </p:txBody>
      </p:sp>
      <p:sp>
        <p:nvSpPr>
          <p:cNvPr id="3" name="Content Placeholder 2"/>
          <p:cNvSpPr>
            <a:spLocks noGrp="1"/>
          </p:cNvSpPr>
          <p:nvPr>
            <p:ph idx="1"/>
          </p:nvPr>
        </p:nvSpPr>
        <p:spPr/>
        <p:txBody>
          <a:bodyPr/>
          <a:lstStyle/>
          <a:p>
            <a:r>
              <a:rPr lang="en-US" dirty="0" smtClean="0"/>
              <a:t>There are basically 2 methods of sampling. They are random and nonrandom sampling.</a:t>
            </a:r>
          </a:p>
          <a:p>
            <a:r>
              <a:rPr lang="en-US" dirty="0" smtClean="0"/>
              <a:t> Four main types of sampling methods are:</a:t>
            </a:r>
          </a:p>
          <a:p>
            <a:r>
              <a:rPr lang="en-US" dirty="0" smtClean="0"/>
              <a:t>Simple random sampling, systematic sampling, stratified sampling, cluster sampling, multistage sampling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Simple random sampling: A simple random sampling is a method of sampling in which each and every unit of population has an equal chance of being selected. This sampling </a:t>
            </a:r>
            <a:r>
              <a:rPr lang="en-US" dirty="0" err="1" smtClean="0"/>
              <a:t>cn</a:t>
            </a:r>
            <a:r>
              <a:rPr lang="en-US" dirty="0" smtClean="0"/>
              <a:t> be drawn in 2 ways: with replacement and without replacement.</a:t>
            </a:r>
          </a:p>
          <a:p>
            <a:r>
              <a:rPr lang="en-US" dirty="0" smtClean="0"/>
              <a:t>With replacement: You </a:t>
            </a:r>
            <a:r>
              <a:rPr lang="en-US" b="1" dirty="0" smtClean="0"/>
              <a:t>replace</a:t>
            </a:r>
            <a:r>
              <a:rPr lang="en-US" dirty="0" smtClean="0"/>
              <a:t> the item each time you choose one from the sample unit.</a:t>
            </a:r>
          </a:p>
          <a:p>
            <a:r>
              <a:rPr lang="en-US" dirty="0" smtClean="0"/>
              <a:t>Without replacement: If  sample unit drawn once is not replaced back before next draw is known as without replacement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procedure</a:t>
            </a:r>
            <a:endParaRPr lang="en-US" dirty="0"/>
          </a:p>
        </p:txBody>
      </p:sp>
      <p:sp>
        <p:nvSpPr>
          <p:cNvPr id="3" name="Content Placeholder 2"/>
          <p:cNvSpPr>
            <a:spLocks noGrp="1"/>
          </p:cNvSpPr>
          <p:nvPr>
            <p:ph idx="1"/>
          </p:nvPr>
        </p:nvSpPr>
        <p:spPr/>
        <p:txBody>
          <a:bodyPr/>
          <a:lstStyle/>
          <a:p>
            <a:r>
              <a:rPr lang="en-US" dirty="0" smtClean="0"/>
              <a:t>Lottery method:  is number of chits of paper (homogenous size) equal to the size of the population</a:t>
            </a:r>
          </a:p>
          <a:p>
            <a:r>
              <a:rPr lang="en-US" dirty="0" smtClean="0"/>
              <a:t>Method using random number: it is numbered the population digitally and draw randomly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idx="1"/>
          </p:nvPr>
        </p:nvSpPr>
        <p:spPr/>
        <p:txBody>
          <a:bodyPr/>
          <a:lstStyle/>
          <a:p>
            <a:r>
              <a:rPr lang="en-US" dirty="0" smtClean="0"/>
              <a:t>Units of the population are derived into relatively homogenous groups called strata. For example, geographical regions of Nepal can be stratified into mounts, hill and </a:t>
            </a:r>
            <a:r>
              <a:rPr lang="en-US" dirty="0" err="1" smtClean="0"/>
              <a:t>Terai</a:t>
            </a:r>
            <a:r>
              <a:rPr lang="en-US" dirty="0" smtClean="0"/>
              <a:t>. Income of the people, level of pollution like low, average and high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1086</Words>
  <Application>Microsoft Office PowerPoint</Application>
  <PresentationFormat>On-screen Show (4:3)</PresentationFormat>
  <Paragraphs>341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Sampling and Sampling Distributions </vt:lpstr>
      <vt:lpstr>Introduction</vt:lpstr>
      <vt:lpstr>PowerPoint Presentation</vt:lpstr>
      <vt:lpstr>PowerPoint Presentation</vt:lpstr>
      <vt:lpstr>PowerPoint Presentation</vt:lpstr>
      <vt:lpstr>Types of sampling</vt:lpstr>
      <vt:lpstr>PowerPoint Presentation</vt:lpstr>
      <vt:lpstr>Selection procedure</vt:lpstr>
      <vt:lpstr>Stratified Sampling</vt:lpstr>
      <vt:lpstr>Systematic random sampling</vt:lpstr>
      <vt:lpstr>Cluster sampling</vt:lpstr>
      <vt:lpstr>Multistage sampling</vt:lpstr>
      <vt:lpstr>How to find the number of sample plot </vt:lpstr>
      <vt:lpstr>PowerPoint Presentation</vt:lpstr>
      <vt:lpstr> Initial calculation (based on CDM) </vt:lpstr>
      <vt:lpstr>PowerPoint Presentation</vt:lpstr>
      <vt:lpstr>PowerPoint Presentation</vt:lpstr>
      <vt:lpstr>Based on the species richness</vt:lpstr>
      <vt:lpstr>PowerPoint Presentation</vt:lpstr>
      <vt:lpstr>PowerPoint Presentation</vt:lpstr>
      <vt:lpstr>PowerPoint Presentation</vt:lpstr>
      <vt:lpstr>PowerPoint Presentation</vt:lpstr>
      <vt:lpstr> Using Published Tables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and Sampling Distributions </dc:title>
  <dc:creator>Ram</dc:creator>
  <cp:lastModifiedBy>RAM</cp:lastModifiedBy>
  <cp:revision>34</cp:revision>
  <dcterms:created xsi:type="dcterms:W3CDTF">2006-08-16T00:00:00Z</dcterms:created>
  <dcterms:modified xsi:type="dcterms:W3CDTF">2022-11-04T04:15:55Z</dcterms:modified>
</cp:coreProperties>
</file>