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98" r:id="rId6"/>
    <p:sldId id="267" r:id="rId7"/>
    <p:sldId id="268" r:id="rId8"/>
    <p:sldId id="259" r:id="rId9"/>
    <p:sldId id="269" r:id="rId10"/>
    <p:sldId id="270" r:id="rId11"/>
    <p:sldId id="258" r:id="rId12"/>
    <p:sldId id="271" r:id="rId13"/>
    <p:sldId id="272" r:id="rId14"/>
    <p:sldId id="273" r:id="rId15"/>
    <p:sldId id="274" r:id="rId16"/>
    <p:sldId id="260" r:id="rId17"/>
    <p:sldId id="296" r:id="rId18"/>
    <p:sldId id="261" r:id="rId19"/>
    <p:sldId id="293" r:id="rId20"/>
    <p:sldId id="299" r:id="rId21"/>
    <p:sldId id="262" r:id="rId22"/>
    <p:sldId id="294" r:id="rId23"/>
    <p:sldId id="263" r:id="rId24"/>
    <p:sldId id="295" r:id="rId25"/>
    <p:sldId id="264" r:id="rId26"/>
    <p:sldId id="297" r:id="rId27"/>
    <p:sldId id="301" r:id="rId28"/>
    <p:sldId id="302" r:id="rId29"/>
    <p:sldId id="303" r:id="rId30"/>
    <p:sldId id="305" r:id="rId31"/>
    <p:sldId id="304" r:id="rId32"/>
    <p:sldId id="306" r:id="rId33"/>
    <p:sldId id="30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13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sthda.com/english/wiki/t-test-tabl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Contingency_table" TargetMode="External"/><Relationship Id="rId2" Type="http://schemas.openxmlformats.org/officeDocument/2006/relationships/hyperlink" Target="https://en.wikipedia.org/wiki/Scientific_control"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gif"/></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Unit 4 Testing of hypothesis</a:t>
            </a:r>
            <a:r>
              <a:rPr lang="en-US" dirty="0"/>
              <a:t/>
            </a:r>
            <a:br>
              <a:rPr lang="en-US" dirty="0"/>
            </a:br>
            <a:r>
              <a:rPr lang="en-US" dirty="0"/>
              <a:t/>
            </a:r>
            <a:br>
              <a:rPr lang="en-US"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4" descr="http://www.stat.ucla.edu/~dinov/courses_students.dir/STAT10_Fall01/STAT10_Fall01/z-table.JPG"/>
          <p:cNvPicPr>
            <a:picLocks noChangeAspect="1" noChangeArrowheads="1"/>
          </p:cNvPicPr>
          <p:nvPr/>
        </p:nvPicPr>
        <p:blipFill>
          <a:blip r:embed="rId2" cstate="print"/>
          <a:srcRect/>
          <a:stretch>
            <a:fillRect/>
          </a:stretch>
        </p:blipFill>
        <p:spPr bwMode="auto">
          <a:xfrm>
            <a:off x="0" y="-228600"/>
            <a:ext cx="3886200" cy="6878576"/>
          </a:xfrm>
          <a:prstGeom prst="rect">
            <a:avLst/>
          </a:prstGeom>
          <a:noFill/>
        </p:spPr>
      </p:pic>
      <p:pic>
        <p:nvPicPr>
          <p:cNvPr id="27650" name="Picture 2" descr="Image result for z test with figure"/>
          <p:cNvPicPr>
            <a:picLocks noChangeAspect="1" noChangeArrowheads="1"/>
          </p:cNvPicPr>
          <p:nvPr/>
        </p:nvPicPr>
        <p:blipFill>
          <a:blip r:embed="rId3" cstate="print"/>
          <a:srcRect/>
          <a:stretch>
            <a:fillRect/>
          </a:stretch>
        </p:blipFill>
        <p:spPr bwMode="auto">
          <a:xfrm>
            <a:off x="4267200" y="381000"/>
            <a:ext cx="3886200" cy="2498632"/>
          </a:xfrm>
          <a:prstGeom prst="rect">
            <a:avLst/>
          </a:prstGeom>
          <a:noFill/>
        </p:spPr>
      </p:pic>
      <p:pic>
        <p:nvPicPr>
          <p:cNvPr id="5" name="Picture 1"/>
          <p:cNvPicPr>
            <a:picLocks noChangeAspect="1" noChangeArrowheads="1"/>
          </p:cNvPicPr>
          <p:nvPr/>
        </p:nvPicPr>
        <p:blipFill>
          <a:blip r:embed="rId4"/>
          <a:srcRect/>
          <a:stretch>
            <a:fillRect/>
          </a:stretch>
        </p:blipFill>
        <p:spPr bwMode="auto">
          <a:xfrm>
            <a:off x="3886200" y="2971800"/>
            <a:ext cx="2943225" cy="1552575"/>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4038600" y="4953000"/>
          <a:ext cx="4495802" cy="1196340"/>
        </p:xfrm>
        <a:graphic>
          <a:graphicData uri="http://schemas.openxmlformats.org/drawingml/2006/table">
            <a:tbl>
              <a:tblPr/>
              <a:tblGrid>
                <a:gridCol w="1755503">
                  <a:extLst>
                    <a:ext uri="{9D8B030D-6E8A-4147-A177-3AD203B41FA5}">
                      <a16:colId xmlns="" xmlns:a16="http://schemas.microsoft.com/office/drawing/2014/main" val="20000"/>
                    </a:ext>
                  </a:extLst>
                </a:gridCol>
                <a:gridCol w="913433">
                  <a:extLst>
                    <a:ext uri="{9D8B030D-6E8A-4147-A177-3AD203B41FA5}">
                      <a16:colId xmlns="" xmlns:a16="http://schemas.microsoft.com/office/drawing/2014/main" val="20001"/>
                    </a:ext>
                  </a:extLst>
                </a:gridCol>
                <a:gridCol w="913433">
                  <a:extLst>
                    <a:ext uri="{9D8B030D-6E8A-4147-A177-3AD203B41FA5}">
                      <a16:colId xmlns="" xmlns:a16="http://schemas.microsoft.com/office/drawing/2014/main" val="20002"/>
                    </a:ext>
                  </a:extLst>
                </a:gridCol>
                <a:gridCol w="913433">
                  <a:extLst>
                    <a:ext uri="{9D8B030D-6E8A-4147-A177-3AD203B41FA5}">
                      <a16:colId xmlns="" xmlns:a16="http://schemas.microsoft.com/office/drawing/2014/main" val="20003"/>
                    </a:ext>
                  </a:extLst>
                </a:gridCol>
              </a:tblGrid>
              <a:tr h="299085">
                <a:tc>
                  <a:txBody>
                    <a:bodyPr/>
                    <a:lstStyle/>
                    <a:p>
                      <a:pPr algn="l" fontAlgn="b"/>
                      <a:r>
                        <a:rPr lang="en-US" sz="1400" b="0" i="0" u="none" strike="noStrike" dirty="0">
                          <a:solidFill>
                            <a:srgbClr val="000000"/>
                          </a:solidFill>
                          <a:latin typeface="Calibri"/>
                        </a:rPr>
                        <a:t>Z- Critical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l-GR" sz="1400" b="0" i="0" u="none" strike="noStrike">
                          <a:solidFill>
                            <a:srgbClr val="000000"/>
                          </a:solidFill>
                          <a:latin typeface="Calibri"/>
                        </a:rPr>
                        <a:t>α=1%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l-GR" sz="1400" b="0" i="0" u="none" strike="noStrike">
                          <a:solidFill>
                            <a:srgbClr val="000000"/>
                          </a:solidFill>
                          <a:latin typeface="Calibri"/>
                        </a:rPr>
                        <a:t>α=5%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l-GR" sz="1400" b="0" i="0" u="none" strike="noStrike">
                          <a:solidFill>
                            <a:srgbClr val="000000"/>
                          </a:solidFill>
                          <a:latin typeface="Calibri"/>
                        </a:rPr>
                        <a:t>α=10%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299085">
                <a:tc>
                  <a:txBody>
                    <a:bodyPr/>
                    <a:lstStyle/>
                    <a:p>
                      <a:pPr algn="l" fontAlgn="b"/>
                      <a:r>
                        <a:rPr lang="en-US" sz="1400" b="0" i="0" u="none" strike="noStrike">
                          <a:solidFill>
                            <a:srgbClr val="000000"/>
                          </a:solidFill>
                          <a:latin typeface="Calibri"/>
                        </a:rPr>
                        <a:t> 2tailed test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2.575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299085">
                <a:tc>
                  <a:txBody>
                    <a:bodyPr/>
                    <a:lstStyle/>
                    <a:p>
                      <a:pPr algn="l" fontAlgn="b"/>
                      <a:r>
                        <a:rPr lang="en-US" sz="1400" b="0" i="0" u="none" strike="noStrike">
                          <a:solidFill>
                            <a:srgbClr val="000000"/>
                          </a:solidFill>
                          <a:latin typeface="Calibri"/>
                        </a:rPr>
                        <a:t> Right tailed test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299085">
                <a:tc>
                  <a:txBody>
                    <a:bodyPr/>
                    <a:lstStyle/>
                    <a:p>
                      <a:pPr algn="l" fontAlgn="b"/>
                      <a:r>
                        <a:rPr lang="en-US" sz="1400" b="0" i="0" u="none" strike="noStrike">
                          <a:solidFill>
                            <a:srgbClr val="000000"/>
                          </a:solidFill>
                          <a:latin typeface="Calibri"/>
                        </a:rPr>
                        <a:t> Left tailed test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-2.33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a:solidFill>
                            <a:srgbClr val="000000"/>
                          </a:solidFill>
                          <a:latin typeface="Calibri"/>
                        </a:rPr>
                        <a:t>-1.645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400" b="0" i="0" u="none" strike="noStrike" dirty="0">
                          <a:solidFill>
                            <a:srgbClr val="000000"/>
                          </a:solidFill>
                          <a:latin typeface="Calibri"/>
                        </a:rPr>
                        <a:t>-1.28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hypothesis testing: t-test</a:t>
            </a:r>
            <a:br>
              <a:rPr lang="en-US" dirty="0"/>
            </a:br>
            <a:endParaRPr lang="en-US" dirty="0"/>
          </a:p>
        </p:txBody>
      </p:sp>
      <p:pic>
        <p:nvPicPr>
          <p:cNvPr id="47106" name="Picture 2"/>
          <p:cNvPicPr>
            <a:picLocks noChangeAspect="1" noChangeArrowheads="1"/>
          </p:cNvPicPr>
          <p:nvPr/>
        </p:nvPicPr>
        <p:blipFill>
          <a:blip r:embed="rId2"/>
          <a:srcRect/>
          <a:stretch>
            <a:fillRect/>
          </a:stretch>
        </p:blipFill>
        <p:spPr bwMode="auto">
          <a:xfrm>
            <a:off x="685800" y="1234382"/>
            <a:ext cx="6219825" cy="48616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8130" name="Picture 2"/>
          <p:cNvPicPr>
            <a:picLocks noChangeAspect="1" noChangeArrowheads="1"/>
          </p:cNvPicPr>
          <p:nvPr/>
        </p:nvPicPr>
        <p:blipFill>
          <a:blip r:embed="rId2"/>
          <a:srcRect l="7801"/>
          <a:stretch>
            <a:fillRect/>
          </a:stretch>
        </p:blipFill>
        <p:spPr bwMode="auto">
          <a:xfrm>
            <a:off x="2514600" y="76200"/>
            <a:ext cx="4933863" cy="678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3400" y="1752600"/>
            <a:ext cx="8229600" cy="5257800"/>
          </a:xfrm>
        </p:spPr>
        <p:txBody>
          <a:bodyPr>
            <a:noAutofit/>
          </a:bodyPr>
          <a:lstStyle/>
          <a:p>
            <a:pPr>
              <a:buNone/>
            </a:pPr>
            <a:r>
              <a:rPr lang="en-US" sz="1600" b="1" dirty="0"/>
              <a:t>One-sample t-test formula</a:t>
            </a:r>
          </a:p>
          <a:p>
            <a:pPr>
              <a:buNone/>
            </a:pPr>
            <a:endParaRPr lang="en-US" sz="1600" b="1" dirty="0"/>
          </a:p>
          <a:p>
            <a:r>
              <a:rPr lang="en-US" sz="1600" dirty="0"/>
              <a:t>As mentioned above, </a:t>
            </a:r>
            <a:r>
              <a:rPr lang="en-US" sz="1600" b="1" dirty="0"/>
              <a:t>one-sample t-test</a:t>
            </a:r>
            <a:r>
              <a:rPr lang="en-US" sz="1600" dirty="0"/>
              <a:t> is used to compare the mean of a population to a specified </a:t>
            </a:r>
            <a:r>
              <a:rPr lang="en-US" sz="1600" b="1" dirty="0"/>
              <a:t>theoretical mean</a:t>
            </a:r>
            <a:r>
              <a:rPr lang="en-US" sz="1600" dirty="0"/>
              <a:t> (μ).</a:t>
            </a:r>
          </a:p>
          <a:p>
            <a:r>
              <a:rPr lang="en-US" sz="1600" dirty="0"/>
              <a:t>Let X represents a set of values with size n, with </a:t>
            </a:r>
            <a:r>
              <a:rPr lang="en-US" sz="1600" b="1" dirty="0"/>
              <a:t>mean</a:t>
            </a:r>
            <a:r>
              <a:rPr lang="en-US" sz="1600" dirty="0"/>
              <a:t> m and with </a:t>
            </a:r>
            <a:r>
              <a:rPr lang="en-US" sz="1600" b="1" dirty="0"/>
              <a:t>standard deviation</a:t>
            </a:r>
            <a:r>
              <a:rPr lang="en-US" sz="1600" dirty="0"/>
              <a:t> S. The comparison of the </a:t>
            </a:r>
            <a:r>
              <a:rPr lang="en-US" sz="1600" b="1" dirty="0"/>
              <a:t>observed mean (m) of the population</a:t>
            </a:r>
            <a:r>
              <a:rPr lang="en-US" sz="1600" dirty="0"/>
              <a:t> to a </a:t>
            </a:r>
            <a:r>
              <a:rPr lang="en-US" sz="1600" b="1" dirty="0"/>
              <a:t>theoretical value</a:t>
            </a:r>
            <a:r>
              <a:rPr lang="en-US" sz="1600" dirty="0"/>
              <a:t> </a:t>
            </a:r>
            <a:r>
              <a:rPr lang="en-US" sz="1600" dirty="0" err="1"/>
              <a:t>μμ</a:t>
            </a:r>
            <a:r>
              <a:rPr lang="en-US" sz="1600" dirty="0"/>
              <a:t> is performed with the formula below :</a:t>
            </a:r>
          </a:p>
          <a:p>
            <a:endParaRPr lang="en-US" sz="1600" dirty="0"/>
          </a:p>
          <a:p>
            <a:r>
              <a:rPr lang="en-US" sz="1600" dirty="0"/>
              <a:t>To evaluate whether the difference is statistically significant, you first have to read in </a:t>
            </a:r>
            <a:r>
              <a:rPr lang="en-US" sz="1600" b="1" dirty="0">
                <a:hlinkClick r:id="rId2"/>
              </a:rPr>
              <a:t>t test table</a:t>
            </a:r>
            <a:r>
              <a:rPr lang="en-US" sz="1600" dirty="0"/>
              <a:t> the </a:t>
            </a:r>
            <a:r>
              <a:rPr lang="en-US" sz="1600" b="1" dirty="0"/>
              <a:t>critical value of Student’s t distribution</a:t>
            </a:r>
            <a:r>
              <a:rPr lang="en-US" sz="1600" dirty="0"/>
              <a:t> corresponding to the </a:t>
            </a:r>
            <a:r>
              <a:rPr lang="en-US" sz="1600" b="1" dirty="0"/>
              <a:t>significance level alpha</a:t>
            </a:r>
            <a:r>
              <a:rPr lang="en-US" sz="1600" dirty="0"/>
              <a:t> of your choice (5%). The </a:t>
            </a:r>
            <a:r>
              <a:rPr lang="en-US" sz="1600" b="1" dirty="0"/>
              <a:t>degrees of freedom</a:t>
            </a:r>
            <a:r>
              <a:rPr lang="en-US" sz="1600" dirty="0"/>
              <a:t> (</a:t>
            </a:r>
            <a:r>
              <a:rPr lang="en-US" sz="1600" dirty="0" err="1"/>
              <a:t>df</a:t>
            </a:r>
            <a:r>
              <a:rPr lang="en-US" sz="1600" dirty="0"/>
              <a:t>) used in this test are :</a:t>
            </a:r>
          </a:p>
          <a:p>
            <a:r>
              <a:rPr lang="en-US" sz="1600" dirty="0" err="1"/>
              <a:t>df</a:t>
            </a:r>
            <a:r>
              <a:rPr lang="en-US" sz="1600" dirty="0"/>
              <a:t>=n−1</a:t>
            </a:r>
          </a:p>
          <a:p>
            <a:pPr>
              <a:buNone/>
            </a:pPr>
            <a:r>
              <a:rPr lang="en-US" sz="1600" dirty="0"/>
              <a:t/>
            </a:r>
            <a:br>
              <a:rPr lang="en-US" sz="1600" dirty="0"/>
            </a:br>
            <a:endParaRPr lang="en-US" sz="1600" dirty="0"/>
          </a:p>
          <a:p>
            <a:pPr>
              <a:buNone/>
            </a:pPr>
            <a:endParaRPr lang="en-US" sz="1600" b="1" dirty="0"/>
          </a:p>
          <a:p>
            <a:endParaRPr lang="en-US" sz="1600" dirty="0"/>
          </a:p>
        </p:txBody>
      </p:sp>
      <p:pic>
        <p:nvPicPr>
          <p:cNvPr id="49155" name="Picture 3"/>
          <p:cNvPicPr>
            <a:picLocks noChangeAspect="1" noChangeArrowheads="1"/>
          </p:cNvPicPr>
          <p:nvPr/>
        </p:nvPicPr>
        <p:blipFill>
          <a:blip r:embed="rId3"/>
          <a:srcRect/>
          <a:stretch>
            <a:fillRect/>
          </a:stretch>
        </p:blipFill>
        <p:spPr bwMode="auto">
          <a:xfrm>
            <a:off x="4419600" y="3429000"/>
            <a:ext cx="1000125" cy="419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038600" cy="1143000"/>
          </a:xfrm>
        </p:spPr>
        <p:txBody>
          <a:bodyPr>
            <a:normAutofit fontScale="90000"/>
          </a:bodyPr>
          <a:lstStyle/>
          <a:p>
            <a:r>
              <a:rPr lang="en-US" b="1" dirty="0"/>
              <a:t>Independent two sample t-test</a:t>
            </a:r>
            <a:br>
              <a:rPr lang="en-US" b="1" dirty="0"/>
            </a:br>
            <a:endParaRPr lang="en-US" dirty="0"/>
          </a:p>
        </p:txBody>
      </p:sp>
      <p:pic>
        <p:nvPicPr>
          <p:cNvPr id="47106" name="Picture 2"/>
          <p:cNvPicPr>
            <a:picLocks noChangeAspect="1" noChangeArrowheads="1"/>
          </p:cNvPicPr>
          <p:nvPr/>
        </p:nvPicPr>
        <p:blipFill>
          <a:blip r:embed="rId2"/>
          <a:srcRect l="1665" r="1445"/>
          <a:stretch>
            <a:fillRect/>
          </a:stretch>
        </p:blipFill>
        <p:spPr bwMode="auto">
          <a:xfrm>
            <a:off x="0" y="1476375"/>
            <a:ext cx="8610600" cy="5381625"/>
          </a:xfrm>
          <a:prstGeom prst="rect">
            <a:avLst/>
          </a:prstGeom>
          <a:noFill/>
          <a:ln w="9525">
            <a:noFill/>
            <a:miter lim="800000"/>
            <a:headEnd/>
            <a:tailEnd/>
          </a:ln>
          <a:effectLst/>
        </p:spPr>
      </p:pic>
      <p:sp>
        <p:nvSpPr>
          <p:cNvPr id="6" name="TextBox 5"/>
          <p:cNvSpPr txBox="1"/>
          <p:nvPr/>
        </p:nvSpPr>
        <p:spPr>
          <a:xfrm>
            <a:off x="4495800" y="228601"/>
            <a:ext cx="4648200" cy="2246769"/>
          </a:xfrm>
          <a:prstGeom prst="rect">
            <a:avLst/>
          </a:prstGeom>
          <a:noFill/>
        </p:spPr>
        <p:txBody>
          <a:bodyPr wrap="square" rtlCol="0">
            <a:spAutoFit/>
          </a:bodyPr>
          <a:lstStyle/>
          <a:p>
            <a:r>
              <a:rPr lang="en-US" sz="1400" b="1" dirty="0"/>
              <a:t>Independent (or unpaired two sample) t-test</a:t>
            </a:r>
            <a:r>
              <a:rPr lang="en-US" sz="1400" dirty="0"/>
              <a:t> is used to compare the means of two unrelated groups of samples.</a:t>
            </a:r>
          </a:p>
          <a:p>
            <a:r>
              <a:rPr lang="en-US" sz="1400" dirty="0"/>
              <a:t>As an example, we have a cohort of 100 individuals (50 women and 50 men). The question is to test whether the average weight of women is significantly different from that of men?</a:t>
            </a:r>
          </a:p>
          <a:p>
            <a:r>
              <a:rPr lang="en-US" sz="1400" dirty="0"/>
              <a:t>In this case, we have two independents groups of samples and </a:t>
            </a:r>
            <a:r>
              <a:rPr lang="en-US" sz="1400" b="1" dirty="0"/>
              <a:t>unpaired t-test</a:t>
            </a:r>
            <a:r>
              <a:rPr lang="en-US" sz="1400" dirty="0"/>
              <a:t> can be used to test whether the means are different.</a:t>
            </a:r>
          </a:p>
          <a:p>
            <a:endParaRPr lang="en-US" sz="1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Autofit/>
          </a:bodyPr>
          <a:lstStyle/>
          <a:p>
            <a:r>
              <a:rPr lang="en-US" sz="3600" b="1" dirty="0"/>
              <a:t/>
            </a:r>
            <a:br>
              <a:rPr lang="en-US" sz="3600" b="1" dirty="0"/>
            </a:br>
            <a:r>
              <a:rPr lang="en-US" sz="3600" b="1" dirty="0"/>
              <a:t>Paired sample t-test</a:t>
            </a:r>
            <a:br>
              <a:rPr lang="en-US" sz="3600" b="1" dirty="0"/>
            </a:br>
            <a:endParaRPr lang="en-US" sz="3600" dirty="0"/>
          </a:p>
        </p:txBody>
      </p:sp>
      <p:sp>
        <p:nvSpPr>
          <p:cNvPr id="3" name="Content Placeholder 2"/>
          <p:cNvSpPr>
            <a:spLocks noGrp="1"/>
          </p:cNvSpPr>
          <p:nvPr>
            <p:ph idx="1"/>
          </p:nvPr>
        </p:nvSpPr>
        <p:spPr>
          <a:xfrm>
            <a:off x="0" y="685800"/>
            <a:ext cx="8534400" cy="1676400"/>
          </a:xfrm>
        </p:spPr>
        <p:txBody>
          <a:bodyPr>
            <a:noAutofit/>
          </a:bodyPr>
          <a:lstStyle/>
          <a:p>
            <a:r>
              <a:rPr lang="en-US" sz="1200" b="1" dirty="0"/>
              <a:t>Paired Student’s t-test</a:t>
            </a:r>
            <a:r>
              <a:rPr lang="en-US" sz="1200" dirty="0"/>
              <a:t> is used to compare the means of two related samples. That is when you have two values (pair of values) for the same samples.</a:t>
            </a:r>
          </a:p>
          <a:p>
            <a:r>
              <a:rPr lang="en-US" sz="1200" dirty="0"/>
              <a:t>For example, 20 mice received a treatment X for 3 months. The question is to test whether the treatment X has an impact on the weight of the mice at the end of the 3 months treatment. The weight of the 20 mice has been measured before and after the treatment. This gives us 20 sets of values before treatment and 20 sets of values after treatment from measuring twice the weight of the same mice.</a:t>
            </a:r>
          </a:p>
          <a:p>
            <a:r>
              <a:rPr lang="en-US" sz="1200" dirty="0"/>
              <a:t>In this case, </a:t>
            </a:r>
            <a:r>
              <a:rPr lang="en-US" sz="1200" b="1" dirty="0"/>
              <a:t>paired t-test</a:t>
            </a:r>
            <a:r>
              <a:rPr lang="en-US" sz="1200" dirty="0"/>
              <a:t> can be used as the two sets of values being compared are related. We have a pair of values for each mouse (one before and the other after treatment).</a:t>
            </a:r>
          </a:p>
          <a:p>
            <a:endParaRPr lang="en-US" sz="1200" dirty="0"/>
          </a:p>
        </p:txBody>
      </p:sp>
      <p:pic>
        <p:nvPicPr>
          <p:cNvPr id="57347" name="Picture 3"/>
          <p:cNvPicPr>
            <a:picLocks noChangeAspect="1" noChangeArrowheads="1"/>
          </p:cNvPicPr>
          <p:nvPr/>
        </p:nvPicPr>
        <p:blipFill>
          <a:blip r:embed="rId2"/>
          <a:srcRect/>
          <a:stretch>
            <a:fillRect/>
          </a:stretch>
        </p:blipFill>
        <p:spPr bwMode="auto">
          <a:xfrm>
            <a:off x="76200" y="2362200"/>
            <a:ext cx="8936946" cy="4267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458200" cy="1143000"/>
          </a:xfrm>
        </p:spPr>
        <p:txBody>
          <a:bodyPr>
            <a:noAutofit/>
          </a:bodyPr>
          <a:lstStyle/>
          <a:p>
            <a:r>
              <a:rPr lang="en-US" sz="2400" dirty="0"/>
              <a:t>Non parametric tests (Chi-square test), </a:t>
            </a:r>
            <a:br>
              <a:rPr lang="en-US" sz="2400" dirty="0"/>
            </a:br>
            <a:endParaRPr lang="en-US" sz="2400" dirty="0"/>
          </a:p>
        </p:txBody>
      </p:sp>
      <p:pic>
        <p:nvPicPr>
          <p:cNvPr id="75778" name="Picture 2"/>
          <p:cNvPicPr>
            <a:picLocks noChangeAspect="1" noChangeArrowheads="1"/>
          </p:cNvPicPr>
          <p:nvPr/>
        </p:nvPicPr>
        <p:blipFill>
          <a:blip r:embed="rId2"/>
          <a:srcRect/>
          <a:stretch>
            <a:fillRect/>
          </a:stretch>
        </p:blipFill>
        <p:spPr bwMode="auto">
          <a:xfrm>
            <a:off x="1447800" y="914400"/>
            <a:ext cx="6267450" cy="628650"/>
          </a:xfrm>
          <a:prstGeom prst="rect">
            <a:avLst/>
          </a:prstGeom>
          <a:noFill/>
          <a:ln w="9525">
            <a:noFill/>
            <a:miter lim="800000"/>
            <a:headEnd/>
            <a:tailEnd/>
          </a:ln>
          <a:effectLst/>
        </p:spPr>
      </p:pic>
      <p:pic>
        <p:nvPicPr>
          <p:cNvPr id="75779" name="Picture 3"/>
          <p:cNvPicPr>
            <a:picLocks noChangeAspect="1" noChangeArrowheads="1"/>
          </p:cNvPicPr>
          <p:nvPr/>
        </p:nvPicPr>
        <p:blipFill>
          <a:blip r:embed="rId3"/>
          <a:srcRect/>
          <a:stretch>
            <a:fillRect/>
          </a:stretch>
        </p:blipFill>
        <p:spPr bwMode="auto">
          <a:xfrm>
            <a:off x="838200" y="1676400"/>
            <a:ext cx="6849681" cy="49720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2362200"/>
            <a:ext cx="9296400" cy="1447799"/>
          </a:xfrm>
        </p:spPr>
        <p:txBody>
          <a:bodyPr>
            <a:noAutofit/>
          </a:bodyPr>
          <a:lstStyle/>
          <a:p>
            <a:r>
              <a:rPr lang="en-US" sz="1600" dirty="0"/>
              <a:t>Example 2: A department store, A, has four competitors: B,C,D, and E. Store A hires a consultant to determine if the percentage of shoppers who prefer each of the five stores is the same. A survey of 1100 randomly selected shoppers is conducted, and the results about which one of the stores shoppers prefer are below. Is there enough evidence using a significance level </a:t>
            </a:r>
            <a:r>
              <a:rPr lang="en-US" sz="1600" i="1" dirty="0"/>
              <a:t>α </a:t>
            </a:r>
            <a:r>
              <a:rPr lang="en-US" sz="1600" dirty="0"/>
              <a:t>= 0</a:t>
            </a:r>
            <a:r>
              <a:rPr lang="en-US" sz="1600" i="1" dirty="0"/>
              <a:t>:</a:t>
            </a:r>
            <a:r>
              <a:rPr lang="en-US" sz="1600" dirty="0"/>
              <a:t>05 to conclude that the proportions are really the same? </a:t>
            </a:r>
            <a:br>
              <a:rPr lang="en-US" sz="1600" dirty="0"/>
            </a:br>
            <a:endParaRPr lang="en-US" sz="1600" dirty="0"/>
          </a:p>
        </p:txBody>
      </p:sp>
      <p:pic>
        <p:nvPicPr>
          <p:cNvPr id="76802" name="Picture 2"/>
          <p:cNvPicPr>
            <a:picLocks noChangeAspect="1" noChangeArrowheads="1"/>
          </p:cNvPicPr>
          <p:nvPr/>
        </p:nvPicPr>
        <p:blipFill>
          <a:blip r:embed="rId2"/>
          <a:srcRect/>
          <a:stretch>
            <a:fillRect/>
          </a:stretch>
        </p:blipFill>
        <p:spPr bwMode="auto">
          <a:xfrm>
            <a:off x="-76200" y="228600"/>
            <a:ext cx="9144000" cy="2106000"/>
          </a:xfrm>
          <a:prstGeom prst="rect">
            <a:avLst/>
          </a:prstGeom>
          <a:noFill/>
          <a:ln w="9525">
            <a:noFill/>
            <a:miter lim="800000"/>
            <a:headEnd/>
            <a:tailEnd/>
          </a:ln>
          <a:effectLst/>
        </p:spPr>
      </p:pic>
      <p:sp>
        <p:nvSpPr>
          <p:cNvPr id="6" name="Rectangle 5"/>
          <p:cNvSpPr/>
          <p:nvPr/>
        </p:nvSpPr>
        <p:spPr>
          <a:xfrm>
            <a:off x="304800" y="4191000"/>
            <a:ext cx="8153400" cy="1200329"/>
          </a:xfrm>
          <a:prstGeom prst="rect">
            <a:avLst/>
          </a:prstGeom>
        </p:spPr>
        <p:txBody>
          <a:bodyPr wrap="square">
            <a:spAutoFit/>
          </a:bodyPr>
          <a:lstStyle/>
          <a:p>
            <a:r>
              <a:rPr lang="en-US" dirty="0"/>
              <a:t>Practice Problem 1: A doctor believes that the proportions of births in this country on each day of the week are equal. A simple random sample of 700 births from a recent year is selected, and the results are below. At a significance level of 0.01, is there enough evidence to support the doctor’s claim?</a:t>
            </a:r>
          </a:p>
        </p:txBody>
      </p:sp>
      <p:graphicFrame>
        <p:nvGraphicFramePr>
          <p:cNvPr id="7" name="Table 6"/>
          <p:cNvGraphicFramePr>
            <a:graphicFrameLocks noGrp="1"/>
          </p:cNvGraphicFramePr>
          <p:nvPr/>
        </p:nvGraphicFramePr>
        <p:xfrm>
          <a:off x="3175000" y="3448050"/>
          <a:ext cx="3987800" cy="590550"/>
        </p:xfrm>
        <a:graphic>
          <a:graphicData uri="http://schemas.openxmlformats.org/drawingml/2006/table">
            <a:tbl>
              <a:tblPr/>
              <a:tblGrid>
                <a:gridCol w="942225">
                  <a:extLst>
                    <a:ext uri="{9D8B030D-6E8A-4147-A177-3AD203B41FA5}">
                      <a16:colId xmlns="" xmlns:a16="http://schemas.microsoft.com/office/drawing/2014/main" val="20000"/>
                    </a:ext>
                  </a:extLst>
                </a:gridCol>
                <a:gridCol w="609115">
                  <a:extLst>
                    <a:ext uri="{9D8B030D-6E8A-4147-A177-3AD203B41FA5}">
                      <a16:colId xmlns="" xmlns:a16="http://schemas.microsoft.com/office/drawing/2014/main" val="20001"/>
                    </a:ext>
                  </a:extLst>
                </a:gridCol>
                <a:gridCol w="609115">
                  <a:extLst>
                    <a:ext uri="{9D8B030D-6E8A-4147-A177-3AD203B41FA5}">
                      <a16:colId xmlns="" xmlns:a16="http://schemas.microsoft.com/office/drawing/2014/main" val="20002"/>
                    </a:ext>
                  </a:extLst>
                </a:gridCol>
                <a:gridCol w="609115">
                  <a:extLst>
                    <a:ext uri="{9D8B030D-6E8A-4147-A177-3AD203B41FA5}">
                      <a16:colId xmlns="" xmlns:a16="http://schemas.microsoft.com/office/drawing/2014/main" val="20003"/>
                    </a:ext>
                  </a:extLst>
                </a:gridCol>
                <a:gridCol w="609115">
                  <a:extLst>
                    <a:ext uri="{9D8B030D-6E8A-4147-A177-3AD203B41FA5}">
                      <a16:colId xmlns="" xmlns:a16="http://schemas.microsoft.com/office/drawing/2014/main" val="20004"/>
                    </a:ext>
                  </a:extLst>
                </a:gridCol>
                <a:gridCol w="609115">
                  <a:extLst>
                    <a:ext uri="{9D8B030D-6E8A-4147-A177-3AD203B41FA5}">
                      <a16:colId xmlns="" xmlns:a16="http://schemas.microsoft.com/office/drawing/2014/main" val="20005"/>
                    </a:ext>
                  </a:extLst>
                </a:gridCol>
              </a:tblGrid>
              <a:tr h="200025">
                <a:tc>
                  <a:txBody>
                    <a:bodyPr/>
                    <a:lstStyle/>
                    <a:p>
                      <a:pPr algn="l" fontAlgn="b"/>
                      <a:r>
                        <a:rPr lang="en-US" sz="1200" b="0" i="0" u="none" strike="noStrike">
                          <a:solidFill>
                            <a:srgbClr val="000000"/>
                          </a:solidFill>
                          <a:latin typeface="CMR12"/>
                        </a:rPr>
                        <a:t>Store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MR12"/>
                        </a:rPr>
                        <a: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MR12"/>
                        </a:rPr>
                        <a:t>B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MR12"/>
                        </a:rPr>
                        <a:t>C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MR12"/>
                        </a:rPr>
                        <a:t>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latin typeface="CMR12"/>
                        </a:rPr>
                        <a: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90525">
                <a:tc>
                  <a:txBody>
                    <a:bodyPr/>
                    <a:lstStyle/>
                    <a:p>
                      <a:pPr algn="l" fontAlgn="b"/>
                      <a:r>
                        <a:rPr lang="en-US" sz="1200" b="0" i="0" u="none" strike="noStrike">
                          <a:solidFill>
                            <a:srgbClr val="000000"/>
                          </a:solidFill>
                          <a:latin typeface="CMR12"/>
                        </a:rPr>
                        <a:t>Number of Shoppers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MR12"/>
                        </a:rPr>
                        <a:t>262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MR12"/>
                        </a:rPr>
                        <a:t>234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MR12"/>
                        </a:rPr>
                        <a:t>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CMR12"/>
                        </a:rPr>
                        <a:t>190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CMR12"/>
                        </a:rPr>
                        <a:t>210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graphicFrame>
        <p:nvGraphicFramePr>
          <p:cNvPr id="8" name="Table 7"/>
          <p:cNvGraphicFramePr>
            <a:graphicFrameLocks noGrp="1"/>
          </p:cNvGraphicFramePr>
          <p:nvPr/>
        </p:nvGraphicFramePr>
        <p:xfrm>
          <a:off x="1447802" y="5486400"/>
          <a:ext cx="6476999" cy="548640"/>
        </p:xfrm>
        <a:graphic>
          <a:graphicData uri="http://schemas.openxmlformats.org/drawingml/2006/table">
            <a:tbl>
              <a:tblPr/>
              <a:tblGrid>
                <a:gridCol w="916048">
                  <a:extLst>
                    <a:ext uri="{9D8B030D-6E8A-4147-A177-3AD203B41FA5}">
                      <a16:colId xmlns="" xmlns:a16="http://schemas.microsoft.com/office/drawing/2014/main" val="20000"/>
                    </a:ext>
                  </a:extLst>
                </a:gridCol>
                <a:gridCol w="711284">
                  <a:extLst>
                    <a:ext uri="{9D8B030D-6E8A-4147-A177-3AD203B41FA5}">
                      <a16:colId xmlns="" xmlns:a16="http://schemas.microsoft.com/office/drawing/2014/main" val="20001"/>
                    </a:ext>
                  </a:extLst>
                </a:gridCol>
                <a:gridCol w="754392">
                  <a:extLst>
                    <a:ext uri="{9D8B030D-6E8A-4147-A177-3AD203B41FA5}">
                      <a16:colId xmlns="" xmlns:a16="http://schemas.microsoft.com/office/drawing/2014/main" val="20002"/>
                    </a:ext>
                  </a:extLst>
                </a:gridCol>
                <a:gridCol w="775947">
                  <a:extLst>
                    <a:ext uri="{9D8B030D-6E8A-4147-A177-3AD203B41FA5}">
                      <a16:colId xmlns="" xmlns:a16="http://schemas.microsoft.com/office/drawing/2014/main" val="20003"/>
                    </a:ext>
                  </a:extLst>
                </a:gridCol>
                <a:gridCol w="991488">
                  <a:extLst>
                    <a:ext uri="{9D8B030D-6E8A-4147-A177-3AD203B41FA5}">
                      <a16:colId xmlns="" xmlns:a16="http://schemas.microsoft.com/office/drawing/2014/main" val="20004"/>
                    </a:ext>
                  </a:extLst>
                </a:gridCol>
                <a:gridCol w="862163">
                  <a:extLst>
                    <a:ext uri="{9D8B030D-6E8A-4147-A177-3AD203B41FA5}">
                      <a16:colId xmlns="" xmlns:a16="http://schemas.microsoft.com/office/drawing/2014/main" val="20005"/>
                    </a:ext>
                  </a:extLst>
                </a:gridCol>
                <a:gridCol w="635845">
                  <a:extLst>
                    <a:ext uri="{9D8B030D-6E8A-4147-A177-3AD203B41FA5}">
                      <a16:colId xmlns="" xmlns:a16="http://schemas.microsoft.com/office/drawing/2014/main" val="20006"/>
                    </a:ext>
                  </a:extLst>
                </a:gridCol>
                <a:gridCol w="829832">
                  <a:extLst>
                    <a:ext uri="{9D8B030D-6E8A-4147-A177-3AD203B41FA5}">
                      <a16:colId xmlns="" xmlns:a16="http://schemas.microsoft.com/office/drawing/2014/main" val="20007"/>
                    </a:ext>
                  </a:extLst>
                </a:gridCol>
              </a:tblGrid>
              <a:tr h="0">
                <a:tc>
                  <a:txBody>
                    <a:bodyPr/>
                    <a:lstStyle/>
                    <a:p>
                      <a:r>
                        <a:rPr lang="en-US" sz="1200" b="0" i="0">
                          <a:solidFill>
                            <a:srgbClr val="000000"/>
                          </a:solidFill>
                          <a:latin typeface="CMR12"/>
                        </a:rPr>
                        <a:t>Day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latin typeface="CMR12"/>
                        </a:rPr>
                        <a:t>Sunday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latin typeface="CMR12"/>
                        </a:rPr>
                        <a:t>Monday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latin typeface="CMR12"/>
                        </a:rPr>
                        <a:t>Tuesday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latin typeface="CMR12"/>
                        </a:rPr>
                        <a:t>Wednesday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latin typeface="CMR12"/>
                        </a:rPr>
                        <a:t>Thursday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latin typeface="CMR12"/>
                        </a:rPr>
                        <a:t>Friday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latin typeface="CMR12"/>
                        </a:rPr>
                        <a:t>Saturday</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0">
                <a:tc>
                  <a:txBody>
                    <a:bodyPr/>
                    <a:lstStyle/>
                    <a:p>
                      <a:r>
                        <a:rPr lang="en-US" sz="1200" b="0" i="0">
                          <a:solidFill>
                            <a:srgbClr val="000000"/>
                          </a:solidFill>
                          <a:latin typeface="CMR12"/>
                        </a:rPr>
                        <a:t>Frequency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latin typeface="CMR12"/>
                        </a:rPr>
                        <a:t>65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latin typeface="CMR12"/>
                        </a:rPr>
                        <a:t>103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latin typeface="CMR12"/>
                        </a:rPr>
                        <a:t>114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latin typeface="CMR12"/>
                        </a:rPr>
                        <a:t>116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latin typeface="CMR12"/>
                        </a:rPr>
                        <a:t>115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a:solidFill>
                            <a:srgbClr val="000000"/>
                          </a:solidFill>
                          <a:latin typeface="CMR12"/>
                        </a:rPr>
                        <a:t>112 </a:t>
                      </a:r>
                      <a:endParaRPr lang="en-US"/>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r>
                        <a:rPr lang="en-US" sz="1200" b="0" i="0" dirty="0">
                          <a:solidFill>
                            <a:srgbClr val="000000"/>
                          </a:solidFill>
                          <a:latin typeface="CMR12"/>
                        </a:rPr>
                        <a:t>75</a:t>
                      </a:r>
                      <a:endParaRPr lang="en-US" dirty="0"/>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7680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itchFamily="34" charset="0"/>
                <a:cs typeface="Arial" pitchFamily="34" charset="0"/>
              </a:rPr>
              <a:t/>
            </a: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Thurston scale and </a:t>
            </a:r>
            <a:r>
              <a:rPr lang="en-US" dirty="0" err="1"/>
              <a:t>Likert</a:t>
            </a:r>
            <a:r>
              <a:rPr lang="en-US" dirty="0"/>
              <a:t> Technique </a:t>
            </a:r>
          </a:p>
        </p:txBody>
      </p:sp>
      <p:sp>
        <p:nvSpPr>
          <p:cNvPr id="3" name="Content Placeholder 2"/>
          <p:cNvSpPr>
            <a:spLocks noGrp="1"/>
          </p:cNvSpPr>
          <p:nvPr>
            <p:ph idx="1"/>
          </p:nvPr>
        </p:nvSpPr>
        <p:spPr/>
        <p:txBody>
          <a:bodyPr>
            <a:normAutofit/>
          </a:bodyPr>
          <a:lstStyle/>
          <a:p>
            <a:r>
              <a:rPr lang="en-US" dirty="0" err="1"/>
              <a:t>Thurstone</a:t>
            </a:r>
            <a:r>
              <a:rPr lang="en-US" dirty="0"/>
              <a:t> scales: The </a:t>
            </a:r>
            <a:r>
              <a:rPr lang="en-US" dirty="0" err="1"/>
              <a:t>Thurstone</a:t>
            </a:r>
            <a:r>
              <a:rPr lang="en-US" dirty="0"/>
              <a:t> scale is made up of statements about a particular issue and each statement has a numerical value indicating the </a:t>
            </a:r>
            <a:r>
              <a:rPr lang="en-US" dirty="0" err="1"/>
              <a:t>repsondent’s</a:t>
            </a:r>
            <a:r>
              <a:rPr lang="en-US" dirty="0"/>
              <a:t> attitude about the issue, either favorable or unfavorable. </a:t>
            </a:r>
          </a:p>
          <a:p>
            <a:r>
              <a:rPr lang="en-US" dirty="0"/>
              <a:t>People indicate which of the statements with </a:t>
            </a:r>
            <a:r>
              <a:rPr lang="en-US" dirty="0" smtClean="0"/>
              <a:t>that </a:t>
            </a:r>
            <a:r>
              <a:rPr lang="en-US" dirty="0"/>
              <a:t>they agree and the average response is computed.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noAutofit/>
          </a:bodyPr>
          <a:lstStyle/>
          <a:p>
            <a:r>
              <a:rPr lang="en-US" b="1" dirty="0" err="1"/>
              <a:t>Likert</a:t>
            </a:r>
            <a:r>
              <a:rPr lang="en-US" b="1" dirty="0"/>
              <a:t>, </a:t>
            </a:r>
            <a:r>
              <a:rPr lang="en-US" b="1" dirty="0" err="1"/>
              <a:t>Likert</a:t>
            </a:r>
            <a:r>
              <a:rPr lang="en-US" b="1" dirty="0"/>
              <a:t>-type, or Summated Rating Scales</a:t>
            </a:r>
            <a:endParaRPr lang="en-US" dirty="0"/>
          </a:p>
        </p:txBody>
      </p:sp>
      <p:sp>
        <p:nvSpPr>
          <p:cNvPr id="3" name="Content Placeholder 2"/>
          <p:cNvSpPr>
            <a:spLocks noGrp="1"/>
          </p:cNvSpPr>
          <p:nvPr>
            <p:ph idx="1"/>
          </p:nvPr>
        </p:nvSpPr>
        <p:spPr>
          <a:xfrm>
            <a:off x="228600" y="1295400"/>
            <a:ext cx="8686800" cy="1676400"/>
          </a:xfrm>
        </p:spPr>
        <p:txBody>
          <a:bodyPr>
            <a:noAutofit/>
          </a:bodyPr>
          <a:lstStyle/>
          <a:p>
            <a:r>
              <a:rPr lang="en-US" sz="2000" b="1" dirty="0" err="1"/>
              <a:t>Likert</a:t>
            </a:r>
            <a:r>
              <a:rPr lang="en-US" sz="2000" b="1" dirty="0"/>
              <a:t>, </a:t>
            </a:r>
            <a:r>
              <a:rPr lang="en-US" sz="2000" b="1" dirty="0" err="1"/>
              <a:t>Likert</a:t>
            </a:r>
            <a:r>
              <a:rPr lang="en-US" sz="2000" b="1" dirty="0"/>
              <a:t>-type, or Summated Rating Scales</a:t>
            </a:r>
            <a:r>
              <a:rPr lang="en-US" sz="2000" dirty="0"/>
              <a:t>: Individuals without tremendous expertise are able to develop sophisticated measures using the </a:t>
            </a:r>
            <a:r>
              <a:rPr lang="en-US" sz="2000" dirty="0" err="1"/>
              <a:t>Likert</a:t>
            </a:r>
            <a:r>
              <a:rPr lang="en-US" sz="2000" dirty="0"/>
              <a:t> method for developing scales. </a:t>
            </a:r>
            <a:endParaRPr lang="en-US" sz="2000" dirty="0" smtClean="0"/>
          </a:p>
          <a:p>
            <a:r>
              <a:rPr lang="en-US" sz="2000" dirty="0" smtClean="0"/>
              <a:t>Although </a:t>
            </a:r>
            <a:r>
              <a:rPr lang="en-US" sz="2000" dirty="0"/>
              <a:t>originally developed with a number of statements in which individuals indicated their extent of agreement with response choices such as 1 = disagree, 2 = disagree somewhat, 3= neither agree nor disagree, 4 = agree somewhat, 5 = agree, statements with other response choices such as unimportant to important can be used. </a:t>
            </a:r>
          </a:p>
        </p:txBody>
      </p:sp>
      <p:pic>
        <p:nvPicPr>
          <p:cNvPr id="78851" name="Picture 3"/>
          <p:cNvPicPr>
            <a:picLocks noChangeAspect="1" noChangeArrowheads="1"/>
          </p:cNvPicPr>
          <p:nvPr/>
        </p:nvPicPr>
        <p:blipFill>
          <a:blip r:embed="rId2"/>
          <a:srcRect/>
          <a:stretch>
            <a:fillRect/>
          </a:stretch>
        </p:blipFill>
        <p:spPr bwMode="auto">
          <a:xfrm>
            <a:off x="609600" y="3657600"/>
            <a:ext cx="7561690" cy="27432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 and types of hypothesis-Null and Alternative hypothesis,</a:t>
            </a:r>
          </a:p>
        </p:txBody>
      </p:sp>
      <p:sp>
        <p:nvSpPr>
          <p:cNvPr id="3" name="Content Placeholder 2"/>
          <p:cNvSpPr>
            <a:spLocks noGrp="1"/>
          </p:cNvSpPr>
          <p:nvPr>
            <p:ph idx="1"/>
          </p:nvPr>
        </p:nvSpPr>
        <p:spPr/>
        <p:txBody>
          <a:bodyPr>
            <a:normAutofit lnSpcReduction="10000"/>
          </a:bodyPr>
          <a:lstStyle/>
          <a:p>
            <a:r>
              <a:rPr lang="en-US" dirty="0"/>
              <a:t>Hypothesis is an educated prediction that can be tested.</a:t>
            </a:r>
          </a:p>
          <a:p>
            <a:r>
              <a:rPr lang="en-US" dirty="0"/>
              <a:t>Statistical procedure of evaluating hypothesis about population characteristics on the basis of sample observation is called testing of hypothesis. </a:t>
            </a:r>
          </a:p>
          <a:p>
            <a:r>
              <a:rPr lang="en-US" dirty="0"/>
              <a:t>The measures usually of interest are mean, standard deviation, variance, correlation, regression coefficient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List of parametric and non parametric tests</a:t>
            </a:r>
          </a:p>
        </p:txBody>
      </p:sp>
      <p:sp>
        <p:nvSpPr>
          <p:cNvPr id="48130" name="AutoShape 2" descr="Image result for list of parametric test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8132" name="Picture 4" descr="Image result for list of parametric tests"/>
          <p:cNvPicPr>
            <a:picLocks noChangeAspect="1" noChangeArrowheads="1"/>
          </p:cNvPicPr>
          <p:nvPr/>
        </p:nvPicPr>
        <p:blipFill>
          <a:blip r:embed="rId2"/>
          <a:srcRect/>
          <a:stretch>
            <a:fillRect/>
          </a:stretch>
        </p:blipFill>
        <p:spPr bwMode="auto">
          <a:xfrm>
            <a:off x="1447800" y="1752600"/>
            <a:ext cx="6324600" cy="51054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Odd ratio</a:t>
            </a:r>
            <a:br>
              <a:rPr lang="en-US" dirty="0"/>
            </a:br>
            <a:endParaRPr lang="en-US" dirty="0"/>
          </a:p>
        </p:txBody>
      </p:sp>
      <p:sp>
        <p:nvSpPr>
          <p:cNvPr id="3" name="Content Placeholder 2"/>
          <p:cNvSpPr>
            <a:spLocks noGrp="1"/>
          </p:cNvSpPr>
          <p:nvPr>
            <p:ph idx="1"/>
          </p:nvPr>
        </p:nvSpPr>
        <p:spPr>
          <a:xfrm>
            <a:off x="457200" y="1600201"/>
            <a:ext cx="8686800" cy="1600200"/>
          </a:xfrm>
        </p:spPr>
        <p:txBody>
          <a:bodyPr/>
          <a:lstStyle/>
          <a:p>
            <a:r>
              <a:rPr lang="en-US" dirty="0"/>
              <a:t>The Odds Ratio is a measure of </a:t>
            </a:r>
            <a:r>
              <a:rPr lang="en-US" i="1" dirty="0"/>
              <a:t>association</a:t>
            </a:r>
            <a:r>
              <a:rPr lang="en-US" dirty="0"/>
              <a:t> which compares the odds of disease of those exposed to the odds of disease those unexposed.</a:t>
            </a:r>
          </a:p>
        </p:txBody>
      </p:sp>
      <p:pic>
        <p:nvPicPr>
          <p:cNvPr id="50178" name="Picture 2" descr="https://beanaroundtheworld.files.wordpress.com/2011/10/or.jpg?w=500"/>
          <p:cNvPicPr>
            <a:picLocks noChangeAspect="1" noChangeArrowheads="1"/>
          </p:cNvPicPr>
          <p:nvPr/>
        </p:nvPicPr>
        <p:blipFill>
          <a:blip r:embed="rId2"/>
          <a:srcRect l="4571" t="2667" r="4000" b="20000"/>
          <a:stretch>
            <a:fillRect/>
          </a:stretch>
        </p:blipFill>
        <p:spPr bwMode="auto">
          <a:xfrm>
            <a:off x="2438400" y="3048000"/>
            <a:ext cx="4876800" cy="353568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841050471"/>
              </p:ext>
            </p:extLst>
          </p:nvPr>
        </p:nvGraphicFramePr>
        <p:xfrm>
          <a:off x="1143001" y="1295400"/>
          <a:ext cx="6476999" cy="2355533"/>
        </p:xfrm>
        <a:graphic>
          <a:graphicData uri="http://schemas.openxmlformats.org/drawingml/2006/table">
            <a:tbl>
              <a:tblPr/>
              <a:tblGrid>
                <a:gridCol w="2438399">
                  <a:extLst>
                    <a:ext uri="{9D8B030D-6E8A-4147-A177-3AD203B41FA5}">
                      <a16:colId xmlns="" xmlns:a16="http://schemas.microsoft.com/office/drawing/2014/main" val="20000"/>
                    </a:ext>
                  </a:extLst>
                </a:gridCol>
                <a:gridCol w="1479786">
                  <a:extLst>
                    <a:ext uri="{9D8B030D-6E8A-4147-A177-3AD203B41FA5}">
                      <a16:colId xmlns="" xmlns:a16="http://schemas.microsoft.com/office/drawing/2014/main" val="20001"/>
                    </a:ext>
                  </a:extLst>
                </a:gridCol>
                <a:gridCol w="1279407">
                  <a:extLst>
                    <a:ext uri="{9D8B030D-6E8A-4147-A177-3AD203B41FA5}">
                      <a16:colId xmlns="" xmlns:a16="http://schemas.microsoft.com/office/drawing/2014/main" val="20002"/>
                    </a:ext>
                  </a:extLst>
                </a:gridCol>
                <a:gridCol w="1279407">
                  <a:extLst>
                    <a:ext uri="{9D8B030D-6E8A-4147-A177-3AD203B41FA5}">
                      <a16:colId xmlns="" xmlns:a16="http://schemas.microsoft.com/office/drawing/2014/main" val="20003"/>
                    </a:ext>
                  </a:extLst>
                </a:gridCol>
              </a:tblGrid>
              <a:tr h="381000">
                <a:tc>
                  <a:txBody>
                    <a:bodyPr/>
                    <a:lstStyle/>
                    <a:p>
                      <a:pPr algn="l" fontAlgn="b"/>
                      <a:r>
                        <a:rPr lang="en-US" sz="1400" b="0" i="0" u="none" strike="noStrike" dirty="0">
                          <a:solidFill>
                            <a:srgbClr val="000000"/>
                          </a:solidFill>
                          <a:latin typeface="Calibri"/>
                        </a:rPr>
                        <a:t> </a:t>
                      </a:r>
                    </a:p>
                  </a:txBody>
                  <a:tcPr marL="85725" marR="0" marT="0" marB="0" anchor="b">
                    <a:lnL w="12700" cap="flat" cmpd="sng" algn="ctr">
                      <a:solidFill>
                        <a:srgbClr val="CCCCCC"/>
                      </a:solidFill>
                      <a:prstDash val="solid"/>
                      <a:round/>
                      <a:headEnd type="none" w="med" len="med"/>
                      <a:tailEnd type="none" w="med" len="med"/>
                    </a:lnL>
                    <a:lnR>
                      <a:noFill/>
                    </a:lnR>
                    <a:lnT w="12700" cap="flat" cmpd="sng" algn="ctr">
                      <a:solidFill>
                        <a:srgbClr val="CCCCCC"/>
                      </a:solidFill>
                      <a:prstDash val="solid"/>
                      <a:round/>
                      <a:headEnd type="none" w="med" len="med"/>
                      <a:tailEnd type="none" w="med" len="med"/>
                    </a:lnT>
                    <a:lnB>
                      <a:noFill/>
                    </a:lnB>
                    <a:solidFill>
                      <a:srgbClr val="FFFFFF"/>
                    </a:solidFill>
                  </a:tcPr>
                </a:tc>
                <a:tc>
                  <a:txBody>
                    <a:bodyPr/>
                    <a:lstStyle/>
                    <a:p>
                      <a:pPr algn="l" fontAlgn="b"/>
                      <a:endParaRPr lang="en-US" sz="1400" b="0" i="0" u="none" strike="noStrike" dirty="0">
                        <a:solidFill>
                          <a:srgbClr val="333333"/>
                        </a:solidFill>
                        <a:latin typeface="Inherit"/>
                      </a:endParaRPr>
                    </a:p>
                  </a:txBody>
                  <a:tcPr marL="85725" marR="0" marT="0" marB="0" anchor="b">
                    <a:lnL>
                      <a:noFill/>
                    </a:lnL>
                    <a:lnR>
                      <a:noFill/>
                    </a:lnR>
                    <a:lnT w="12700" cap="flat" cmpd="sng" algn="ctr">
                      <a:solidFill>
                        <a:srgbClr val="CCCCCC"/>
                      </a:solidFill>
                      <a:prstDash val="solid"/>
                      <a:round/>
                      <a:headEnd type="none" w="med" len="med"/>
                      <a:tailEnd type="none" w="med" len="med"/>
                    </a:lnT>
                    <a:lnB>
                      <a:noFill/>
                    </a:lnB>
                    <a:solidFill>
                      <a:srgbClr val="FFFFFF"/>
                    </a:solidFill>
                  </a:tcPr>
                </a:tc>
                <a:tc rowSpan="3">
                  <a:txBody>
                    <a:bodyPr/>
                    <a:lstStyle/>
                    <a:p>
                      <a:pPr algn="l" fontAlgn="b"/>
                      <a:r>
                        <a:rPr lang="en-US" sz="1400" b="0" i="0" u="none" strike="noStrike" dirty="0">
                          <a:solidFill>
                            <a:srgbClr val="333333"/>
                          </a:solidFill>
                          <a:latin typeface="Inherit"/>
                        </a:rPr>
                        <a:t>Controls (not fills)</a:t>
                      </a:r>
                    </a:p>
                  </a:txBody>
                  <a:tcPr marL="85725" marR="0" marT="0" marB="0" anchor="b">
                    <a:lnL>
                      <a:noFill/>
                    </a:lnL>
                    <a:lnR>
                      <a:noFill/>
                    </a:lnR>
                    <a:lnT w="12700" cap="flat" cmpd="sng" algn="ctr">
                      <a:solidFill>
                        <a:srgbClr val="CCCCCC"/>
                      </a:solidFill>
                      <a:prstDash val="solid"/>
                      <a:round/>
                      <a:headEnd type="none" w="med" len="med"/>
                      <a:tailEnd type="none" w="med" len="med"/>
                    </a:lnT>
                    <a:lnB w="12700" cap="flat" cmpd="sng" algn="ctr">
                      <a:solidFill>
                        <a:srgbClr val="406FA4"/>
                      </a:solidFill>
                      <a:prstDash val="solid"/>
                      <a:round/>
                      <a:headEnd type="none" w="med" len="med"/>
                      <a:tailEnd type="none" w="med" len="med"/>
                    </a:lnB>
                    <a:solidFill>
                      <a:srgbClr val="FFFFFF"/>
                    </a:solidFill>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latin typeface="Calibri"/>
                        </a:rPr>
                        <a:t> </a:t>
                      </a:r>
                      <a:endParaRPr lang="en-US" sz="1400" b="0" i="0" u="none" strike="noStrike" dirty="0">
                        <a:solidFill>
                          <a:srgbClr val="333333"/>
                        </a:solidFill>
                        <a:latin typeface="Inherit"/>
                      </a:endParaRPr>
                    </a:p>
                    <a:p>
                      <a:pPr algn="l" fontAlgn="b"/>
                      <a:endParaRPr lang="en-US" sz="1400" b="0" i="0" u="none" strike="noStrike" dirty="0">
                        <a:solidFill>
                          <a:srgbClr val="000000"/>
                        </a:solidFill>
                        <a:latin typeface="Calibri"/>
                      </a:endParaRPr>
                    </a:p>
                  </a:txBody>
                  <a:tcPr marL="0" marR="0" marT="0" marB="0" anchor="b">
                    <a:lnL>
                      <a:noFill/>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a:noFill/>
                    </a:lnB>
                    <a:solidFill>
                      <a:srgbClr val="FFFFFF"/>
                    </a:solidFill>
                  </a:tcPr>
                </a:tc>
                <a:extLst>
                  <a:ext uri="{0D108BD9-81ED-4DB2-BD59-A6C34878D82A}">
                    <a16:rowId xmlns="" xmlns:a16="http://schemas.microsoft.com/office/drawing/2014/main" val="10000"/>
                  </a:ext>
                </a:extLst>
              </a:tr>
              <a:tr h="200025">
                <a:tc>
                  <a:txBody>
                    <a:bodyPr/>
                    <a:lstStyle/>
                    <a:p>
                      <a:pPr algn="l" fontAlgn="b"/>
                      <a:endParaRPr lang="en-US" sz="1400" b="0" i="0" u="none" strike="noStrike" dirty="0">
                        <a:solidFill>
                          <a:srgbClr val="333333"/>
                        </a:solidFill>
                        <a:latin typeface="Inherit"/>
                      </a:endParaRPr>
                    </a:p>
                  </a:txBody>
                  <a:tcPr marL="85725" marR="0" marT="0" marB="0" anchor="b">
                    <a:lnL w="12700" cap="flat" cmpd="sng" algn="ctr">
                      <a:solidFill>
                        <a:srgbClr val="CCCCCC"/>
                      </a:solidFill>
                      <a:prstDash val="solid"/>
                      <a:round/>
                      <a:headEnd type="none" w="med" len="med"/>
                      <a:tailEnd type="none" w="med" len="med"/>
                    </a:lnL>
                    <a:lnR>
                      <a:noFill/>
                    </a:lnR>
                    <a:lnT>
                      <a:noFill/>
                    </a:lnT>
                    <a:lnB>
                      <a:noFill/>
                    </a:lnB>
                    <a:solidFill>
                      <a:srgbClr val="FFFFFF"/>
                    </a:solidFill>
                  </a:tcPr>
                </a:tc>
                <a:tc>
                  <a:txBody>
                    <a:bodyPr/>
                    <a:lstStyle/>
                    <a:p>
                      <a:pPr algn="l" fontAlgn="b"/>
                      <a:r>
                        <a:rPr lang="en-US" sz="1400" b="0" i="0" u="none" strike="noStrike" dirty="0">
                          <a:solidFill>
                            <a:srgbClr val="333333"/>
                          </a:solidFill>
                          <a:latin typeface="Inherit"/>
                        </a:rPr>
                        <a:t>Cases</a:t>
                      </a:r>
                    </a:p>
                  </a:txBody>
                  <a:tcPr marL="85725" marR="0" marT="0" marB="0" anchor="b">
                    <a:lnL>
                      <a:noFill/>
                    </a:lnL>
                    <a:lnR>
                      <a:noFill/>
                    </a:lnR>
                    <a:lnT>
                      <a:noFill/>
                    </a:lnT>
                    <a:lnB>
                      <a:noFill/>
                    </a:lnB>
                    <a:solidFill>
                      <a:srgbClr val="FFFFFF"/>
                    </a:solidFill>
                  </a:tcPr>
                </a:tc>
                <a:tc vMerge="1">
                  <a:txBody>
                    <a:bodyPr/>
                    <a:lstStyle/>
                    <a:p>
                      <a:endParaRPr lang="en-US"/>
                    </a:p>
                  </a:txBody>
                  <a:tcPr/>
                </a:tc>
                <a:tc>
                  <a:txBody>
                    <a:bodyPr/>
                    <a:lstStyle/>
                    <a:p>
                      <a:pPr algn="l" fontAlgn="b"/>
                      <a:r>
                        <a:rPr lang="en-US" sz="1400" b="0" i="0" u="none" strike="noStrike">
                          <a:solidFill>
                            <a:srgbClr val="000000"/>
                          </a:solidFill>
                          <a:latin typeface="Calibri"/>
                        </a:rPr>
                        <a:t> </a:t>
                      </a:r>
                    </a:p>
                  </a:txBody>
                  <a:tcPr marL="0" marR="0" marT="0" marB="0" anchor="b">
                    <a:lnL>
                      <a:noFill/>
                    </a:lnL>
                    <a:lnR w="12700" cap="flat" cmpd="sng" algn="ctr">
                      <a:solidFill>
                        <a:srgbClr val="CCCCCC"/>
                      </a:solidFill>
                      <a:prstDash val="solid"/>
                      <a:round/>
                      <a:headEnd type="none" w="med" len="med"/>
                      <a:tailEnd type="none" w="med" len="med"/>
                    </a:lnR>
                    <a:lnT>
                      <a:noFill/>
                    </a:lnT>
                    <a:lnB>
                      <a:noFill/>
                    </a:lnB>
                    <a:solidFill>
                      <a:srgbClr val="FFFFFF"/>
                    </a:solidFill>
                  </a:tcPr>
                </a:tc>
                <a:extLst>
                  <a:ext uri="{0D108BD9-81ED-4DB2-BD59-A6C34878D82A}">
                    <a16:rowId xmlns="" xmlns:a16="http://schemas.microsoft.com/office/drawing/2014/main" val="10001"/>
                  </a:ext>
                </a:extLst>
              </a:tr>
              <a:tr h="100013">
                <a:tc>
                  <a:txBody>
                    <a:bodyPr/>
                    <a:lstStyle/>
                    <a:p>
                      <a:pPr algn="l" fontAlgn="b"/>
                      <a:endParaRPr lang="en-US" sz="1400" b="0" i="0" u="none" strike="noStrike" dirty="0">
                        <a:solidFill>
                          <a:srgbClr val="333333"/>
                        </a:solidFill>
                        <a:latin typeface="Inherit"/>
                      </a:endParaRPr>
                    </a:p>
                  </a:txBody>
                  <a:tcPr marL="85725" marR="0" marT="0" marB="0" anchor="b">
                    <a:lnL w="12700" cap="flat" cmpd="sng" algn="ctr">
                      <a:solidFill>
                        <a:srgbClr val="CCCCCC"/>
                      </a:solidFill>
                      <a:prstDash val="solid"/>
                      <a:round/>
                      <a:headEnd type="none" w="med" len="med"/>
                      <a:tailEnd type="none" w="med" len="med"/>
                    </a:lnL>
                    <a:lnR>
                      <a:noFill/>
                    </a:lnR>
                    <a:lnT>
                      <a:noFill/>
                    </a:lnT>
                    <a:lnB w="12700" cap="flat" cmpd="sng" algn="ctr">
                      <a:solidFill>
                        <a:srgbClr val="CCCCCC"/>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333333"/>
                          </a:solidFill>
                          <a:latin typeface="Inherit"/>
                        </a:rPr>
                        <a:t> </a:t>
                      </a:r>
                    </a:p>
                  </a:txBody>
                  <a:tcPr marL="85725" marR="0" marT="0" marB="0" anchor="b">
                    <a:lnL>
                      <a:noFill/>
                    </a:lnL>
                    <a:lnR>
                      <a:noFill/>
                    </a:lnR>
                    <a:lnT>
                      <a:noFill/>
                    </a:lnT>
                    <a:lnB w="12700" cap="flat" cmpd="sng" algn="ctr">
                      <a:solidFill>
                        <a:srgbClr val="CCCCCC"/>
                      </a:solidFill>
                      <a:prstDash val="solid"/>
                      <a:round/>
                      <a:headEnd type="none" w="med" len="med"/>
                      <a:tailEnd type="none" w="med" len="med"/>
                    </a:lnB>
                    <a:solidFill>
                      <a:srgbClr val="FFFFFF"/>
                    </a:solidFill>
                  </a:tcPr>
                </a:tc>
                <a:tc vMerge="1">
                  <a:txBody>
                    <a:bodyPr/>
                    <a:lstStyle/>
                    <a:p>
                      <a:endParaRPr lang="en-US"/>
                    </a:p>
                  </a:txBody>
                  <a:tcPr/>
                </a:tc>
                <a:tc>
                  <a:txBody>
                    <a:bodyPr/>
                    <a:lstStyle/>
                    <a:p>
                      <a:pPr algn="l" fontAlgn="b"/>
                      <a:r>
                        <a:rPr lang="en-US" sz="1400" b="0" i="0" u="none" strike="noStrike" dirty="0">
                          <a:solidFill>
                            <a:srgbClr val="000000"/>
                          </a:solidFill>
                          <a:latin typeface="Calibri"/>
                        </a:rPr>
                        <a:t> </a:t>
                      </a:r>
                      <a:r>
                        <a:rPr lang="en-US" sz="1400" b="0" i="0" u="none" strike="noStrike" dirty="0">
                          <a:solidFill>
                            <a:srgbClr val="333333"/>
                          </a:solidFill>
                          <a:latin typeface="Inherit"/>
                        </a:rPr>
                        <a:t>Total</a:t>
                      </a:r>
                      <a:endParaRPr lang="en-US" sz="1400" b="0" i="0" u="none" strike="noStrike" dirty="0">
                        <a:solidFill>
                          <a:srgbClr val="000000"/>
                        </a:solidFill>
                        <a:latin typeface="Calibri"/>
                      </a:endParaRPr>
                    </a:p>
                  </a:txBody>
                  <a:tcPr marL="0" marR="0" marT="0" marB="0" anchor="b">
                    <a:lnL>
                      <a:noFill/>
                    </a:lnL>
                    <a:lnR w="12700" cap="flat" cmpd="sng" algn="ctr">
                      <a:solidFill>
                        <a:srgbClr val="CCCCCC"/>
                      </a:solidFill>
                      <a:prstDash val="solid"/>
                      <a:round/>
                      <a:headEnd type="none" w="med" len="med"/>
                      <a:tailEnd type="none" w="med" len="med"/>
                    </a:lnR>
                    <a:lnT>
                      <a:noFill/>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381000">
                <a:tc>
                  <a:txBody>
                    <a:bodyPr/>
                    <a:lstStyle/>
                    <a:p>
                      <a:pPr algn="l" fontAlgn="b"/>
                      <a:r>
                        <a:rPr lang="en-US" sz="1400" b="0" i="0" u="none" strike="noStrike" dirty="0">
                          <a:solidFill>
                            <a:srgbClr val="333333"/>
                          </a:solidFill>
                          <a:latin typeface="Inherit"/>
                        </a:rPr>
                        <a:t>Exposed</a:t>
                      </a:r>
                    </a:p>
                  </a:txBody>
                  <a:tcPr marL="85725" marR="0" marT="0" marB="0" anchor="b">
                    <a:lnL w="12700" cap="flat" cmpd="sng" algn="ctr">
                      <a:solidFill>
                        <a:srgbClr val="30AF90"/>
                      </a:solidFill>
                      <a:prstDash val="solid"/>
                      <a:round/>
                      <a:headEnd type="none" w="med" len="med"/>
                      <a:tailEnd type="none" w="med" len="med"/>
                    </a:lnL>
                    <a:lnR>
                      <a:noFill/>
                    </a:lnR>
                    <a:lnT w="12700" cap="flat" cmpd="sng" algn="ctr">
                      <a:solidFill>
                        <a:srgbClr val="CCCCCC"/>
                      </a:solidFill>
                      <a:prstDash val="solid"/>
                      <a:round/>
                      <a:headEnd type="none" w="med" len="med"/>
                      <a:tailEnd type="none" w="med" len="med"/>
                    </a:lnT>
                    <a:lnB>
                      <a:noFill/>
                    </a:lnB>
                    <a:solidFill>
                      <a:srgbClr val="FFFFFF"/>
                    </a:solidFill>
                  </a:tcPr>
                </a:tc>
                <a:tc rowSpan="2">
                  <a:txBody>
                    <a:bodyPr/>
                    <a:lstStyle/>
                    <a:p>
                      <a:pPr algn="l" fontAlgn="b"/>
                      <a:r>
                        <a:rPr lang="en-US" sz="1400" b="0" i="0" u="none" strike="noStrike" dirty="0">
                          <a:solidFill>
                            <a:srgbClr val="333333"/>
                          </a:solidFill>
                          <a:latin typeface="Inherit"/>
                        </a:rPr>
                        <a:t>5</a:t>
                      </a:r>
                    </a:p>
                  </a:txBody>
                  <a:tcPr marL="85725" marR="0" marT="0" marB="0" anchor="b">
                    <a:lnL>
                      <a:noFill/>
                    </a:lnL>
                    <a:lnR>
                      <a:noFill/>
                    </a:lnR>
                    <a:lnT w="12700" cap="flat" cmpd="sng" algn="ctr">
                      <a:solidFill>
                        <a:srgbClr val="CCCCCC"/>
                      </a:solidFill>
                      <a:prstDash val="solid"/>
                      <a:round/>
                      <a:headEnd type="none" w="med" len="med"/>
                      <a:tailEnd type="none" w="med" len="med"/>
                    </a:lnT>
                    <a:lnB w="12700" cap="flat" cmpd="sng" algn="ctr">
                      <a:solidFill>
                        <a:srgbClr val="A0E190"/>
                      </a:solidFill>
                      <a:prstDash val="solid"/>
                      <a:round/>
                      <a:headEnd type="none" w="med" len="med"/>
                      <a:tailEnd type="none" w="med" len="med"/>
                    </a:lnB>
                    <a:solidFill>
                      <a:srgbClr val="FFFFFF"/>
                    </a:solidFill>
                  </a:tcPr>
                </a:tc>
                <a:tc rowSpan="2">
                  <a:txBody>
                    <a:bodyPr/>
                    <a:lstStyle/>
                    <a:p>
                      <a:pPr algn="l" fontAlgn="b"/>
                      <a:r>
                        <a:rPr lang="en-US" sz="1400" b="0" i="0" u="none" strike="noStrike">
                          <a:solidFill>
                            <a:srgbClr val="333333"/>
                          </a:solidFill>
                          <a:latin typeface="Inherit"/>
                        </a:rPr>
                        <a:t>3</a:t>
                      </a:r>
                    </a:p>
                  </a:txBody>
                  <a:tcPr marL="85725" marR="0" marT="0" marB="0" anchor="b">
                    <a:lnL>
                      <a:noFill/>
                    </a:lnL>
                    <a:lnR>
                      <a:noFill/>
                    </a:lnR>
                    <a:lnT w="12700" cap="flat" cmpd="sng" algn="ctr">
                      <a:solidFill>
                        <a:srgbClr val="406FA4"/>
                      </a:solidFill>
                      <a:prstDash val="solid"/>
                      <a:round/>
                      <a:headEnd type="none" w="med" len="med"/>
                      <a:tailEnd type="none" w="med" len="med"/>
                    </a:lnT>
                    <a:lnB w="12700" cap="flat" cmpd="sng" algn="ctr">
                      <a:solidFill>
                        <a:srgbClr val="D0FD3B"/>
                      </a:solidFill>
                      <a:prstDash val="solid"/>
                      <a:round/>
                      <a:headEnd type="none" w="med" len="med"/>
                      <a:tailEnd type="none" w="med" len="med"/>
                    </a:lnB>
                    <a:solidFill>
                      <a:srgbClr val="FFFFFF"/>
                    </a:solidFill>
                  </a:tcPr>
                </a:tc>
                <a:tc rowSpan="2">
                  <a:txBody>
                    <a:bodyPr/>
                    <a:lstStyle/>
                    <a:p>
                      <a:pPr algn="l" fontAlgn="b"/>
                      <a:r>
                        <a:rPr lang="en-US" sz="1400" b="0" i="0" u="none" strike="noStrike" dirty="0">
                          <a:solidFill>
                            <a:srgbClr val="333333"/>
                          </a:solidFill>
                          <a:latin typeface="Inherit"/>
                        </a:rPr>
                        <a:t>8</a:t>
                      </a:r>
                    </a:p>
                  </a:txBody>
                  <a:tcPr marL="85725" marR="0" marT="0" marB="0" anchor="b">
                    <a:lnL>
                      <a:noFill/>
                    </a:lnL>
                    <a:lnR w="12700" cap="flat" cmpd="sng" algn="ctr">
                      <a:solidFill>
                        <a:srgbClr val="40503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70F13B"/>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160973">
                <a:tc>
                  <a:txBody>
                    <a:bodyPr/>
                    <a:lstStyle/>
                    <a:p>
                      <a:pPr algn="l" fontAlgn="b"/>
                      <a:endParaRPr lang="en-US" sz="1400" b="0" i="0" u="none" strike="noStrike" dirty="0">
                        <a:solidFill>
                          <a:srgbClr val="333333"/>
                        </a:solidFill>
                        <a:latin typeface="Inherit"/>
                      </a:endParaRPr>
                    </a:p>
                  </a:txBody>
                  <a:tcPr marL="85725" marR="0" marT="0" marB="0" anchor="b">
                    <a:lnL w="12700" cap="flat" cmpd="sng" algn="ctr">
                      <a:solidFill>
                        <a:srgbClr val="CCCCCC"/>
                      </a:solidFill>
                      <a:prstDash val="solid"/>
                      <a:round/>
                      <a:headEnd type="none" w="med" len="med"/>
                      <a:tailEnd type="none" w="med" len="med"/>
                    </a:lnL>
                    <a:lnR>
                      <a:noFill/>
                    </a:lnR>
                    <a:lnT>
                      <a:noFill/>
                    </a:lnT>
                    <a:lnB w="12700" cap="flat" cmpd="sng" algn="ctr">
                      <a:solidFill>
                        <a:srgbClr val="CCCCCC"/>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4"/>
                  </a:ext>
                </a:extLst>
              </a:tr>
              <a:tr h="428625">
                <a:tc>
                  <a:txBody>
                    <a:bodyPr/>
                    <a:lstStyle/>
                    <a:p>
                      <a:pPr algn="l" fontAlgn="b"/>
                      <a:r>
                        <a:rPr lang="en-US" sz="1400" b="0" i="0" u="none" strike="noStrike">
                          <a:solidFill>
                            <a:srgbClr val="333333"/>
                          </a:solidFill>
                          <a:latin typeface="Inherit"/>
                        </a:rPr>
                        <a:t>Unexposed</a:t>
                      </a:r>
                    </a:p>
                  </a:txBody>
                  <a:tcPr marL="85725" marR="0" marT="0" marB="0" anchor="b">
                    <a:lnL w="12700" cap="flat" cmpd="sng" algn="ctr">
                      <a:solidFill>
                        <a:srgbClr val="70A290"/>
                      </a:solidFill>
                      <a:prstDash val="solid"/>
                      <a:round/>
                      <a:headEnd type="none" w="med" len="med"/>
                      <a:tailEnd type="none" w="med" len="med"/>
                    </a:lnL>
                    <a:lnR>
                      <a:noFill/>
                    </a:lnR>
                    <a:lnT w="12700" cap="flat" cmpd="sng" algn="ctr">
                      <a:solidFill>
                        <a:srgbClr val="CCCCCC"/>
                      </a:solidFill>
                      <a:prstDash val="solid"/>
                      <a:round/>
                      <a:headEnd type="none" w="med" len="med"/>
                      <a:tailEnd type="none" w="med" len="med"/>
                    </a:lnT>
                    <a:lnB>
                      <a:noFill/>
                    </a:lnB>
                    <a:solidFill>
                      <a:srgbClr val="FFFFFF"/>
                    </a:solidFill>
                  </a:tcPr>
                </a:tc>
                <a:tc rowSpan="2">
                  <a:txBody>
                    <a:bodyPr/>
                    <a:lstStyle/>
                    <a:p>
                      <a:pPr algn="l" fontAlgn="b"/>
                      <a:r>
                        <a:rPr lang="en-US" sz="1400" b="0" i="0" u="none" strike="noStrike" dirty="0">
                          <a:solidFill>
                            <a:srgbClr val="333333"/>
                          </a:solidFill>
                          <a:latin typeface="Inherit"/>
                        </a:rPr>
                        <a:t>2</a:t>
                      </a:r>
                    </a:p>
                  </a:txBody>
                  <a:tcPr marL="85725" marR="0" marT="0" marB="0" anchor="b">
                    <a:lnL>
                      <a:noFill/>
                    </a:lnL>
                    <a:lnR>
                      <a:noFill/>
                    </a:lnR>
                    <a:lnT w="12700" cap="flat" cmpd="sng" algn="ctr">
                      <a:solidFill>
                        <a:srgbClr val="A0E190"/>
                      </a:solidFill>
                      <a:prstDash val="solid"/>
                      <a:round/>
                      <a:headEnd type="none" w="med" len="med"/>
                      <a:tailEnd type="none" w="med" len="med"/>
                    </a:lnT>
                    <a:lnB w="12700" cap="flat" cmpd="sng" algn="ctr">
                      <a:solidFill>
                        <a:srgbClr val="E0A290"/>
                      </a:solidFill>
                      <a:prstDash val="solid"/>
                      <a:round/>
                      <a:headEnd type="none" w="med" len="med"/>
                      <a:tailEnd type="none" w="med" len="med"/>
                    </a:lnB>
                    <a:solidFill>
                      <a:srgbClr val="FFFFFF"/>
                    </a:solidFill>
                  </a:tcPr>
                </a:tc>
                <a:tc rowSpan="2">
                  <a:txBody>
                    <a:bodyPr/>
                    <a:lstStyle/>
                    <a:p>
                      <a:pPr algn="l" fontAlgn="b"/>
                      <a:r>
                        <a:rPr lang="en-US" sz="1400" b="0" i="0" u="none" strike="noStrike" dirty="0">
                          <a:solidFill>
                            <a:srgbClr val="333333"/>
                          </a:solidFill>
                          <a:latin typeface="Inherit"/>
                        </a:rPr>
                        <a:t>10</a:t>
                      </a:r>
                    </a:p>
                  </a:txBody>
                  <a:tcPr marL="85725" marR="0" marT="0" marB="0" anchor="b">
                    <a:lnL>
                      <a:noFill/>
                    </a:lnL>
                    <a:lnR>
                      <a:noFill/>
                    </a:lnR>
                    <a:lnT w="12700" cap="flat" cmpd="sng" algn="ctr">
                      <a:solidFill>
                        <a:srgbClr val="D0FD3B"/>
                      </a:solidFill>
                      <a:prstDash val="solid"/>
                      <a:round/>
                      <a:headEnd type="none" w="med" len="med"/>
                      <a:tailEnd type="none" w="med" len="med"/>
                    </a:lnT>
                    <a:lnB w="12700" cap="flat" cmpd="sng" algn="ctr">
                      <a:solidFill>
                        <a:srgbClr val="907097"/>
                      </a:solidFill>
                      <a:prstDash val="solid"/>
                      <a:round/>
                      <a:headEnd type="none" w="med" len="med"/>
                      <a:tailEnd type="none" w="med" len="med"/>
                    </a:lnB>
                    <a:solidFill>
                      <a:srgbClr val="FFFFFF"/>
                    </a:solidFill>
                  </a:tcPr>
                </a:tc>
                <a:tc rowSpan="2">
                  <a:txBody>
                    <a:bodyPr/>
                    <a:lstStyle/>
                    <a:p>
                      <a:pPr algn="l" fontAlgn="b"/>
                      <a:r>
                        <a:rPr lang="en-US" sz="1400" b="0" i="0" u="none" strike="noStrike">
                          <a:solidFill>
                            <a:srgbClr val="333333"/>
                          </a:solidFill>
                          <a:latin typeface="Inherit"/>
                        </a:rPr>
                        <a:t>12</a:t>
                      </a:r>
                    </a:p>
                  </a:txBody>
                  <a:tcPr marL="85725" marR="0" marT="0" marB="0" anchor="b">
                    <a:lnL>
                      <a:noFill/>
                    </a:lnL>
                    <a:lnR w="12700" cap="flat" cmpd="sng" algn="ctr">
                      <a:solidFill>
                        <a:srgbClr val="B0EC3B"/>
                      </a:solidFill>
                      <a:prstDash val="solid"/>
                      <a:round/>
                      <a:headEnd type="none" w="med" len="med"/>
                      <a:tailEnd type="none" w="med" len="med"/>
                    </a:lnR>
                    <a:lnT w="12700" cap="flat" cmpd="sng" algn="ctr">
                      <a:solidFill>
                        <a:srgbClr val="70F13B"/>
                      </a:solidFill>
                      <a:prstDash val="solid"/>
                      <a:round/>
                      <a:headEnd type="none" w="med" len="med"/>
                      <a:tailEnd type="none" w="med" len="med"/>
                    </a:lnT>
                    <a:lnB w="12700" cap="flat" cmpd="sng" algn="ctr">
                      <a:solidFill>
                        <a:srgbClr val="B0E23B"/>
                      </a:solidFill>
                      <a:prstDash val="solid"/>
                      <a:round/>
                      <a:headEnd type="none" w="med" len="med"/>
                      <a:tailEnd type="none" w="med" len="med"/>
                    </a:lnB>
                    <a:solidFill>
                      <a:srgbClr val="FFFFFF"/>
                    </a:solidFill>
                  </a:tcPr>
                </a:tc>
                <a:extLst>
                  <a:ext uri="{0D108BD9-81ED-4DB2-BD59-A6C34878D82A}">
                    <a16:rowId xmlns="" xmlns:a16="http://schemas.microsoft.com/office/drawing/2014/main" val="10005"/>
                  </a:ext>
                </a:extLst>
              </a:tr>
              <a:tr h="265748">
                <a:tc>
                  <a:txBody>
                    <a:bodyPr/>
                    <a:lstStyle/>
                    <a:p>
                      <a:pPr algn="l" fontAlgn="b"/>
                      <a:endParaRPr lang="en-US" sz="1400" b="0" i="0" u="none" strike="noStrike" dirty="0">
                        <a:solidFill>
                          <a:srgbClr val="333333"/>
                        </a:solidFill>
                        <a:latin typeface="Inherit"/>
                      </a:endParaRPr>
                    </a:p>
                  </a:txBody>
                  <a:tcPr marL="85725" marR="0" marT="0" marB="0" anchor="b">
                    <a:lnL w="12700" cap="flat" cmpd="sng" algn="ctr">
                      <a:solidFill>
                        <a:srgbClr val="CCCCCC"/>
                      </a:solidFill>
                      <a:prstDash val="solid"/>
                      <a:round/>
                      <a:headEnd type="none" w="med" len="med"/>
                      <a:tailEnd type="none" w="med" len="med"/>
                    </a:lnL>
                    <a:lnR>
                      <a:noFill/>
                    </a:lnR>
                    <a:lnT>
                      <a:noFill/>
                    </a:lnT>
                    <a:lnB w="12700" cap="flat" cmpd="sng" algn="ctr">
                      <a:solidFill>
                        <a:srgbClr val="CCCCCC"/>
                      </a:solidFill>
                      <a:prstDash val="solid"/>
                      <a:round/>
                      <a:headEnd type="none" w="med" len="med"/>
                      <a:tailEnd type="none" w="med" len="med"/>
                    </a:lnB>
                    <a:solidFill>
                      <a:srgbClr val="FFFFFF"/>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6"/>
                  </a:ext>
                </a:extLst>
              </a:tr>
              <a:tr h="200025">
                <a:tc>
                  <a:txBody>
                    <a:bodyPr/>
                    <a:lstStyle/>
                    <a:p>
                      <a:pPr algn="l" fontAlgn="b"/>
                      <a:r>
                        <a:rPr lang="en-US" sz="1400" b="0" i="0" u="none" strike="noStrike">
                          <a:solidFill>
                            <a:srgbClr val="333333"/>
                          </a:solidFill>
                          <a:latin typeface="Inherit"/>
                        </a:rPr>
                        <a:t> </a:t>
                      </a:r>
                    </a:p>
                  </a:txBody>
                  <a:tcPr marL="85725" marR="0" marT="0" marB="0" anchor="b">
                    <a:lnL w="12700" cap="flat" cmpd="sng" algn="ctr">
                      <a:solidFill>
                        <a:srgbClr val="908D96"/>
                      </a:solidFill>
                      <a:prstDash val="solid"/>
                      <a:round/>
                      <a:headEnd type="none" w="med" len="med"/>
                      <a:tailEnd type="none" w="med" len="med"/>
                    </a:lnL>
                    <a:lnR>
                      <a:noFill/>
                    </a:lnR>
                    <a:lnT w="12700" cap="flat" cmpd="sng" algn="ctr">
                      <a:solidFill>
                        <a:srgbClr val="CCCCCC"/>
                      </a:solidFill>
                      <a:prstDash val="solid"/>
                      <a:round/>
                      <a:headEnd type="none" w="med" len="med"/>
                      <a:tailEnd type="none" w="med" len="med"/>
                    </a:lnT>
                    <a:lnB w="12700" cap="flat" cmpd="sng" algn="ctr">
                      <a:solidFill>
                        <a:srgbClr val="208D96"/>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333333"/>
                          </a:solidFill>
                          <a:latin typeface="Inherit"/>
                        </a:rPr>
                        <a:t>7</a:t>
                      </a:r>
                    </a:p>
                  </a:txBody>
                  <a:tcPr marL="85725" marR="0" marT="0" marB="0" anchor="b">
                    <a:lnL>
                      <a:noFill/>
                    </a:lnL>
                    <a:lnR>
                      <a:noFill/>
                    </a:lnR>
                    <a:lnT w="12700" cap="flat" cmpd="sng" algn="ctr">
                      <a:solidFill>
                        <a:srgbClr val="E0A290"/>
                      </a:solidFill>
                      <a:prstDash val="solid"/>
                      <a:round/>
                      <a:headEnd type="none" w="med" len="med"/>
                      <a:tailEnd type="none" w="med" len="med"/>
                    </a:lnT>
                    <a:lnB w="12700" cap="flat" cmpd="sng" algn="ctr">
                      <a:solidFill>
                        <a:srgbClr val="00583C"/>
                      </a:solidFill>
                      <a:prstDash val="solid"/>
                      <a:round/>
                      <a:headEnd type="none" w="med" len="med"/>
                      <a:tailEnd type="none" w="med" len="med"/>
                    </a:lnB>
                    <a:solidFill>
                      <a:srgbClr val="FFFFFF"/>
                    </a:solidFill>
                  </a:tcPr>
                </a:tc>
                <a:tc>
                  <a:txBody>
                    <a:bodyPr/>
                    <a:lstStyle/>
                    <a:p>
                      <a:pPr algn="l" fontAlgn="b"/>
                      <a:r>
                        <a:rPr lang="en-US" sz="1400" b="0" i="0" u="none" strike="noStrike">
                          <a:solidFill>
                            <a:srgbClr val="333333"/>
                          </a:solidFill>
                          <a:latin typeface="Inherit"/>
                        </a:rPr>
                        <a:t>13</a:t>
                      </a:r>
                    </a:p>
                  </a:txBody>
                  <a:tcPr marL="85725" marR="0" marT="0" marB="0" anchor="b">
                    <a:lnL>
                      <a:noFill/>
                    </a:lnL>
                    <a:lnR>
                      <a:noFill/>
                    </a:lnR>
                    <a:lnT w="12700" cap="flat" cmpd="sng" algn="ctr">
                      <a:solidFill>
                        <a:srgbClr val="907097"/>
                      </a:solidFill>
                      <a:prstDash val="solid"/>
                      <a:round/>
                      <a:headEnd type="none" w="med" len="med"/>
                      <a:tailEnd type="none" w="med" len="med"/>
                    </a:lnT>
                    <a:lnB w="12700" cap="flat" cmpd="sng" algn="ctr">
                      <a:solidFill>
                        <a:srgbClr val="007093"/>
                      </a:solidFill>
                      <a:prstDash val="solid"/>
                      <a:round/>
                      <a:headEnd type="none" w="med" len="med"/>
                      <a:tailEnd type="none" w="med" len="med"/>
                    </a:lnB>
                    <a:solidFill>
                      <a:srgbClr val="FFFFFF"/>
                    </a:solidFill>
                  </a:tcPr>
                </a:tc>
                <a:tc>
                  <a:txBody>
                    <a:bodyPr/>
                    <a:lstStyle/>
                    <a:p>
                      <a:pPr algn="l" fontAlgn="b"/>
                      <a:r>
                        <a:rPr lang="en-US" sz="1400" b="0" i="0" u="none" strike="noStrike" dirty="0">
                          <a:solidFill>
                            <a:srgbClr val="333333"/>
                          </a:solidFill>
                          <a:latin typeface="Inherit"/>
                        </a:rPr>
                        <a:t>20</a:t>
                      </a:r>
                    </a:p>
                  </a:txBody>
                  <a:tcPr marL="85725" marR="0" marT="0" marB="0" anchor="b">
                    <a:lnL>
                      <a:noFill/>
                    </a:lnL>
                    <a:lnR w="12700" cap="flat" cmpd="sng" algn="ctr">
                      <a:solidFill>
                        <a:srgbClr val="103B34"/>
                      </a:solidFill>
                      <a:prstDash val="solid"/>
                      <a:round/>
                      <a:headEnd type="none" w="med" len="med"/>
                      <a:tailEnd type="none" w="med" len="med"/>
                    </a:lnR>
                    <a:lnT w="12700" cap="flat" cmpd="sng" algn="ctr">
                      <a:solidFill>
                        <a:srgbClr val="B0E23B"/>
                      </a:solidFill>
                      <a:prstDash val="solid"/>
                      <a:round/>
                      <a:headEnd type="none" w="med" len="med"/>
                      <a:tailEnd type="none" w="med" len="med"/>
                    </a:lnT>
                    <a:lnB w="12700" cap="flat" cmpd="sng" algn="ctr">
                      <a:solidFill>
                        <a:srgbClr val="B0643B"/>
                      </a:solidFill>
                      <a:prstDash val="solid"/>
                      <a:round/>
                      <a:headEnd type="none" w="med" len="med"/>
                      <a:tailEnd type="none" w="med" len="med"/>
                    </a:lnB>
                    <a:solidFill>
                      <a:srgbClr val="FFFFFF"/>
                    </a:solidFill>
                  </a:tcPr>
                </a:tc>
                <a:extLst>
                  <a:ext uri="{0D108BD9-81ED-4DB2-BD59-A6C34878D82A}">
                    <a16:rowId xmlns="" xmlns:a16="http://schemas.microsoft.com/office/drawing/2014/main" val="10007"/>
                  </a:ext>
                </a:extLst>
              </a:tr>
            </a:tbl>
          </a:graphicData>
        </a:graphic>
      </p:graphicFrame>
      <p:sp>
        <p:nvSpPr>
          <p:cNvPr id="5" name="Rectangle 4"/>
          <p:cNvSpPr/>
          <p:nvPr/>
        </p:nvSpPr>
        <p:spPr>
          <a:xfrm>
            <a:off x="685800" y="3657600"/>
            <a:ext cx="4572000" cy="923330"/>
          </a:xfrm>
          <a:prstGeom prst="rect">
            <a:avLst/>
          </a:prstGeom>
        </p:spPr>
        <p:txBody>
          <a:bodyPr>
            <a:spAutoFit/>
          </a:bodyPr>
          <a:lstStyle/>
          <a:p>
            <a:pPr fontAlgn="base"/>
            <a:r>
              <a:rPr lang="en-US" dirty="0"/>
              <a:t>Odds of exposure in cases = a/c = 5/2 = 2.5</a:t>
            </a:r>
          </a:p>
          <a:p>
            <a:pPr fontAlgn="base"/>
            <a:r>
              <a:rPr lang="en-US" dirty="0"/>
              <a:t>Odds of exposure in controls = b/d = 3/10 = 0.3</a:t>
            </a:r>
          </a:p>
          <a:p>
            <a:pPr fontAlgn="base"/>
            <a:r>
              <a:rPr lang="en-US" dirty="0"/>
              <a:t>Odds Ratio = (a/c) / (b/d) = 2.5/0.3 = 8.33</a:t>
            </a:r>
          </a:p>
        </p:txBody>
      </p:sp>
      <p:sp>
        <p:nvSpPr>
          <p:cNvPr id="6" name="Rectangle 5"/>
          <p:cNvSpPr/>
          <p:nvPr/>
        </p:nvSpPr>
        <p:spPr>
          <a:xfrm>
            <a:off x="304800" y="4572000"/>
            <a:ext cx="8534400" cy="2308324"/>
          </a:xfrm>
          <a:prstGeom prst="rect">
            <a:avLst/>
          </a:prstGeom>
        </p:spPr>
        <p:txBody>
          <a:bodyPr wrap="square">
            <a:spAutoFit/>
          </a:bodyPr>
          <a:lstStyle/>
          <a:p>
            <a:pPr fontAlgn="base"/>
            <a:r>
              <a:rPr lang="en-US" b="1" i="1" dirty="0"/>
              <a:t>Interpretation: What does this mean?</a:t>
            </a:r>
            <a:endParaRPr lang="en-US" dirty="0"/>
          </a:p>
          <a:p>
            <a:pPr fontAlgn="base"/>
            <a:r>
              <a:rPr lang="en-US" b="1" dirty="0"/>
              <a:t>OR of 1 </a:t>
            </a:r>
            <a:r>
              <a:rPr lang="en-US" dirty="0"/>
              <a:t>would suggests that there is no difference between the groups; i.e. there would be no association between the suggested exposure (fish) and the outcome (being ill)</a:t>
            </a:r>
          </a:p>
          <a:p>
            <a:pPr fontAlgn="base"/>
            <a:r>
              <a:rPr lang="en-US" b="1" dirty="0"/>
              <a:t>OR of &gt; 1</a:t>
            </a:r>
            <a:r>
              <a:rPr lang="en-US" dirty="0"/>
              <a:t> suggests that the odds of exposure are positively associated with the adverse outcome compared to the odds of not being exposed</a:t>
            </a:r>
          </a:p>
          <a:p>
            <a:pPr fontAlgn="base"/>
            <a:r>
              <a:rPr lang="en-US" b="1" dirty="0"/>
              <a:t>OR of &lt; 1</a:t>
            </a:r>
            <a:r>
              <a:rPr lang="en-US" dirty="0"/>
              <a:t> suggests that the odds of exposure are negatively associated with the adverse outcomes compared to the odds of not being exposed.  Potentially, there could be a protective effect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a:t>Risk ratio</a:t>
            </a:r>
          </a:p>
        </p:txBody>
      </p:sp>
      <p:sp>
        <p:nvSpPr>
          <p:cNvPr id="3" name="Content Placeholder 2"/>
          <p:cNvSpPr>
            <a:spLocks noGrp="1"/>
          </p:cNvSpPr>
          <p:nvPr>
            <p:ph idx="1"/>
          </p:nvPr>
        </p:nvSpPr>
        <p:spPr>
          <a:xfrm>
            <a:off x="381000" y="914400"/>
            <a:ext cx="8229600" cy="1219200"/>
          </a:xfrm>
        </p:spPr>
        <p:txBody>
          <a:bodyPr>
            <a:normAutofit fontScale="77500" lnSpcReduction="20000"/>
          </a:bodyPr>
          <a:lstStyle/>
          <a:p>
            <a:r>
              <a:rPr lang="en-US" dirty="0"/>
              <a:t>In epidemiology, </a:t>
            </a:r>
            <a:r>
              <a:rPr lang="en-US" b="1" dirty="0"/>
              <a:t>risk ratio</a:t>
            </a:r>
            <a:r>
              <a:rPr lang="en-US" dirty="0"/>
              <a:t> (RR) or relative </a:t>
            </a:r>
            <a:r>
              <a:rPr lang="en-US" b="1" dirty="0"/>
              <a:t>risk</a:t>
            </a:r>
            <a:r>
              <a:rPr lang="en-US" dirty="0"/>
              <a:t> is the </a:t>
            </a:r>
            <a:r>
              <a:rPr lang="en-US" b="1" dirty="0"/>
              <a:t>ratio</a:t>
            </a:r>
            <a:r>
              <a:rPr lang="en-US" dirty="0"/>
              <a:t> of the probability of an outcome in an exposed group to the probability of an outcome in an unexposed group.</a:t>
            </a:r>
          </a:p>
        </p:txBody>
      </p:sp>
      <p:graphicFrame>
        <p:nvGraphicFramePr>
          <p:cNvPr id="4" name="Table 3"/>
          <p:cNvGraphicFramePr>
            <a:graphicFrameLocks noGrp="1"/>
          </p:cNvGraphicFramePr>
          <p:nvPr/>
        </p:nvGraphicFramePr>
        <p:xfrm>
          <a:off x="1371600" y="3276600"/>
          <a:ext cx="6096000" cy="1463040"/>
        </p:xfrm>
        <a:graphic>
          <a:graphicData uri="http://schemas.openxmlformats.org/drawingml/2006/table">
            <a:tbl>
              <a:tblPr/>
              <a:tblGrid>
                <a:gridCol w="2032000">
                  <a:extLst>
                    <a:ext uri="{9D8B030D-6E8A-4147-A177-3AD203B41FA5}">
                      <a16:colId xmlns="" xmlns:a16="http://schemas.microsoft.com/office/drawing/2014/main" val="20000"/>
                    </a:ext>
                  </a:extLst>
                </a:gridCol>
                <a:gridCol w="2032000">
                  <a:extLst>
                    <a:ext uri="{9D8B030D-6E8A-4147-A177-3AD203B41FA5}">
                      <a16:colId xmlns="" xmlns:a16="http://schemas.microsoft.com/office/drawing/2014/main" val="20001"/>
                    </a:ext>
                  </a:extLst>
                </a:gridCol>
                <a:gridCol w="2032000">
                  <a:extLst>
                    <a:ext uri="{9D8B030D-6E8A-4147-A177-3AD203B41FA5}">
                      <a16:colId xmlns="" xmlns:a16="http://schemas.microsoft.com/office/drawing/2014/main" val="20002"/>
                    </a:ext>
                  </a:extLst>
                </a:gridCol>
              </a:tblGrid>
              <a:tr h="0">
                <a:tc rowSpan="2">
                  <a:txBody>
                    <a:bodyPr/>
                    <a:lstStyle/>
                    <a:p>
                      <a:pPr algn="ctr"/>
                      <a:r>
                        <a:rPr lang="en-US" dirty="0"/>
                        <a:t> </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gridSpan="2">
                  <a:txBody>
                    <a:bodyPr/>
                    <a:lstStyle/>
                    <a:p>
                      <a:pPr algn="ctr"/>
                      <a:r>
                        <a:rPr lang="en-US" dirty="0"/>
                        <a:t>Group</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hMerge="1">
                  <a:txBody>
                    <a:bodyPr/>
                    <a:lstStyle/>
                    <a:p>
                      <a:endParaRPr lang="en-US"/>
                    </a:p>
                  </a:txBody>
                  <a:tcPr/>
                </a:tc>
                <a:extLst>
                  <a:ext uri="{0D108BD9-81ED-4DB2-BD59-A6C34878D82A}">
                    <a16:rowId xmlns="" xmlns:a16="http://schemas.microsoft.com/office/drawing/2014/main" val="10000"/>
                  </a:ext>
                </a:extLst>
              </a:tr>
              <a:tr h="0">
                <a:tc vMerge="1">
                  <a:txBody>
                    <a:bodyPr/>
                    <a:lstStyle/>
                    <a:p>
                      <a:endParaRPr lang="en-US"/>
                    </a:p>
                  </a:txBody>
                  <a:tcPr/>
                </a:tc>
                <a:tc>
                  <a:txBody>
                    <a:bodyPr/>
                    <a:lstStyle/>
                    <a:p>
                      <a:pPr algn="ctr"/>
                      <a:r>
                        <a:rPr lang="en-US"/>
                        <a:t>Experimental (E)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ctr"/>
                      <a:r>
                        <a:rPr lang="en-US" u="none" strike="noStrike">
                          <a:solidFill>
                            <a:srgbClr val="0B0080"/>
                          </a:solidFill>
                          <a:hlinkClick r:id="rId2" tooltip="Scientific control"/>
                        </a:rPr>
                        <a:t>Control</a:t>
                      </a:r>
                      <a:r>
                        <a:rPr lang="en-US"/>
                        <a:t> (C)</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extLst>
                  <a:ext uri="{0D108BD9-81ED-4DB2-BD59-A6C34878D82A}">
                    <a16:rowId xmlns="" xmlns:a16="http://schemas.microsoft.com/office/drawing/2014/main" val="10001"/>
                  </a:ext>
                </a:extLst>
              </a:tr>
              <a:tr h="0">
                <a:tc>
                  <a:txBody>
                    <a:bodyPr/>
                    <a:lstStyle/>
                    <a:p>
                      <a:r>
                        <a:rPr lang="en-US"/>
                        <a:t>Events (E)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t>EE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t>CE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 xmlns:a16="http://schemas.microsoft.com/office/drawing/2014/main" val="10002"/>
                  </a:ext>
                </a:extLst>
              </a:tr>
              <a:tr h="0">
                <a:tc>
                  <a:txBody>
                    <a:bodyPr/>
                    <a:lstStyle/>
                    <a:p>
                      <a:r>
                        <a:rPr lang="en-US"/>
                        <a:t>Non-events (N)</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a:t>EN</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r>
                        <a:rPr lang="en-US" dirty="0"/>
                        <a:t>CN</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 xmlns:a16="http://schemas.microsoft.com/office/drawing/2014/main" val="10003"/>
                  </a:ext>
                </a:extLst>
              </a:tr>
            </a:tbl>
          </a:graphicData>
        </a:graphic>
      </p:graphicFrame>
      <p:sp>
        <p:nvSpPr>
          <p:cNvPr id="49153" name="Rectangle 1"/>
          <p:cNvSpPr>
            <a:spLocks noChangeArrowheads="1"/>
          </p:cNvSpPr>
          <p:nvPr/>
        </p:nvSpPr>
        <p:spPr bwMode="auto">
          <a:xfrm>
            <a:off x="1371600" y="1981200"/>
            <a:ext cx="6324600" cy="1032960"/>
          </a:xfrm>
          <a:prstGeom prst="rect">
            <a:avLst/>
          </a:prstGeom>
          <a:solidFill>
            <a:srgbClr val="FFFFFF"/>
          </a:solidFill>
          <a:ln w="9525">
            <a:noFill/>
            <a:miter lim="800000"/>
            <a:headEnd/>
            <a:tailEnd/>
          </a:ln>
          <a:effectLst/>
        </p:spPr>
        <p:txBody>
          <a:bodyPr vert="horz" wrap="square" lIns="253920" tIns="31740" rIns="0" bIns="1587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222222"/>
                </a:solidFill>
                <a:effectLst/>
                <a:latin typeface="Arial" pitchFamily="34" charset="0"/>
                <a:cs typeface="Arial" pitchFamily="34" charset="0"/>
              </a:rPr>
              <a:t>Risk ratio can be estimated from a 2x2 </a:t>
            </a:r>
            <a:r>
              <a:rPr kumimoji="0" lang="en-US" sz="1600" b="0" i="0" u="none" strike="noStrike" cap="none" normalizeH="0" baseline="0" dirty="0">
                <a:ln>
                  <a:noFill/>
                </a:ln>
                <a:solidFill>
                  <a:srgbClr val="0B0080"/>
                </a:solidFill>
                <a:effectLst/>
                <a:latin typeface="Arial" pitchFamily="34" charset="0"/>
                <a:cs typeface="Arial" pitchFamily="34" charset="0"/>
                <a:hlinkClick r:id="rId3" tooltip="Contingency table"/>
              </a:rPr>
              <a:t>contingency table</a:t>
            </a:r>
            <a:r>
              <a:rPr kumimoji="0" lang="en-US" sz="1600" b="0" i="0" u="none" strike="noStrike" cap="none" normalizeH="0" baseline="0" dirty="0">
                <a:ln>
                  <a:noFill/>
                </a:ln>
                <a:solidFill>
                  <a:srgbClr val="222222"/>
                </a:solidFill>
                <a:effectLst/>
                <a:latin typeface="Arial" pitchFamily="34" charset="0"/>
                <a:cs typeface="Arial" pitchFamily="34" charset="0"/>
              </a:rPr>
              <a:t>:</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22222"/>
                </a:solidFill>
                <a:effectLst/>
                <a:latin typeface="Arial" pitchFamily="34" charset="0"/>
                <a:cs typeface="Arial" pitchFamily="34" charset="0"/>
              </a:rPr>
              <a:t>The point estimate of the risk ratio is</a:t>
            </a:r>
            <a:endParaRPr kumimoji="0" lang="en-US" sz="1200" b="0" i="0" u="none" strike="noStrike" cap="none" normalizeH="0" baseline="0" dirty="0">
              <a:ln>
                <a:noFill/>
              </a:ln>
              <a:solidFill>
                <a:schemeClr val="tx1"/>
              </a:solidFill>
              <a:effectLst/>
              <a:latin typeface="Arial" pitchFamily="34" charset="0"/>
              <a:cs typeface="Arial" pitchFamily="34" charset="0"/>
            </a:endParaRP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222222"/>
                </a:solidFill>
                <a:effectLst/>
                <a:latin typeface="Arial" pitchFamily="34" charset="0"/>
                <a:cs typeface="Arial" pitchFamily="34" charset="0"/>
              </a:rPr>
              <a:t>  </a:t>
            </a:r>
            <a:endParaRPr kumimoji="0" lang="en-US" sz="3600" b="0" i="0" u="none" strike="noStrike" cap="none" normalizeH="0" baseline="0" dirty="0">
              <a:ln>
                <a:noFill/>
              </a:ln>
              <a:solidFill>
                <a:srgbClr val="22222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222222"/>
              </a:solidFill>
              <a:effectLst/>
              <a:latin typeface="Arial" pitchFamily="34" charset="0"/>
              <a:cs typeface="Arial" pitchFamily="34" charset="0"/>
            </a:endParaRPr>
          </a:p>
        </p:txBody>
      </p:sp>
      <p:sp>
        <p:nvSpPr>
          <p:cNvPr id="49154" name="AutoShape 2" descr="{\displaystyle RR={\frac {EE/(EE+EN)}{CE/(CE+CN)}}={\frac {EE(CE+CN)}{CE(EE+EN)}}.}"/>
          <p:cNvSpPr>
            <a:spLocks noChangeAspect="1" noChangeArrowheads="1"/>
          </p:cNvSpPr>
          <p:nvPr/>
        </p:nvSpPr>
        <p:spPr bwMode="auto">
          <a:xfrm>
            <a:off x="288925" y="236538"/>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9156" name="AutoShape 4" descr="{\displaystyle RR={\frac {EE/(EE+EN)}{CE/(CE+CN)}}={\frac {EE(CE+CN)}{CE(EE+E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9158" name="Picture 6"/>
          <p:cNvPicPr>
            <a:picLocks noChangeAspect="1" noChangeArrowheads="1"/>
          </p:cNvPicPr>
          <p:nvPr/>
        </p:nvPicPr>
        <p:blipFill>
          <a:blip r:embed="rId4"/>
          <a:srcRect/>
          <a:stretch>
            <a:fillRect/>
          </a:stretch>
        </p:blipFill>
        <p:spPr bwMode="auto">
          <a:xfrm>
            <a:off x="1981200" y="4876800"/>
            <a:ext cx="5343525" cy="1590675"/>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0898" name="Picture 2"/>
          <p:cNvPicPr>
            <a:picLocks noChangeAspect="1" noChangeArrowheads="1"/>
          </p:cNvPicPr>
          <p:nvPr/>
        </p:nvPicPr>
        <p:blipFill>
          <a:blip r:embed="rId2"/>
          <a:srcRect/>
          <a:stretch>
            <a:fillRect/>
          </a:stretch>
        </p:blipFill>
        <p:spPr bwMode="auto">
          <a:xfrm>
            <a:off x="533400" y="1600201"/>
            <a:ext cx="8153400" cy="46482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2"/>
          </a:xfrm>
        </p:spPr>
        <p:txBody>
          <a:bodyPr>
            <a:normAutofit fontScale="90000"/>
          </a:bodyPr>
          <a:lstStyle/>
          <a:p>
            <a:r>
              <a:rPr lang="en-US" dirty="0"/>
              <a:t>Development index</a:t>
            </a:r>
          </a:p>
        </p:txBody>
      </p:sp>
      <p:sp>
        <p:nvSpPr>
          <p:cNvPr id="3" name="Content Placeholder 2"/>
          <p:cNvSpPr>
            <a:spLocks noGrp="1"/>
          </p:cNvSpPr>
          <p:nvPr>
            <p:ph idx="1"/>
          </p:nvPr>
        </p:nvSpPr>
        <p:spPr>
          <a:xfrm>
            <a:off x="0" y="609600"/>
            <a:ext cx="9144000" cy="1219200"/>
          </a:xfrm>
        </p:spPr>
        <p:txBody>
          <a:bodyPr>
            <a:normAutofit/>
          </a:bodyPr>
          <a:lstStyle/>
          <a:p>
            <a:r>
              <a:rPr lang="en-US" sz="2400" b="1" dirty="0"/>
              <a:t>The Human Development Index (HDI) then represents the uniformly weighted sum with ​</a:t>
            </a:r>
            <a:r>
              <a:rPr lang="en-US" sz="2400" b="1" baseline="30000" dirty="0"/>
              <a:t>1</a:t>
            </a:r>
            <a:r>
              <a:rPr lang="en-US" sz="2400" b="1" dirty="0"/>
              <a:t>⁄</a:t>
            </a:r>
            <a:r>
              <a:rPr lang="en-US" sz="2400" b="1" baseline="-25000" dirty="0"/>
              <a:t>3</a:t>
            </a:r>
            <a:r>
              <a:rPr lang="en-US" sz="2400" b="1" dirty="0"/>
              <a:t>contributed by each of the following factor indices:</a:t>
            </a:r>
            <a:endParaRPr lang="en-US" sz="2400" dirty="0"/>
          </a:p>
        </p:txBody>
      </p:sp>
      <p:pic>
        <p:nvPicPr>
          <p:cNvPr id="48129" name="Picture 1"/>
          <p:cNvPicPr>
            <a:picLocks noChangeAspect="1" noChangeArrowheads="1"/>
          </p:cNvPicPr>
          <p:nvPr/>
        </p:nvPicPr>
        <p:blipFill>
          <a:blip r:embed="rId2"/>
          <a:srcRect/>
          <a:stretch>
            <a:fillRect/>
          </a:stretch>
        </p:blipFill>
        <p:spPr bwMode="auto">
          <a:xfrm>
            <a:off x="19665" y="2057400"/>
            <a:ext cx="9022045" cy="480060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458200" cy="4800600"/>
          </a:xfrm>
        </p:spPr>
        <p:txBody>
          <a:bodyPr/>
          <a:lstStyle/>
          <a:p>
            <a:pPr>
              <a:buNone/>
            </a:pPr>
            <a:r>
              <a:rPr lang="en-US" dirty="0"/>
              <a:t>THANKS</a:t>
            </a:r>
          </a:p>
        </p:txBody>
      </p:sp>
      <p:pic>
        <p:nvPicPr>
          <p:cNvPr id="48130" name="Picture 2"/>
          <p:cNvPicPr>
            <a:picLocks noChangeAspect="1" noChangeArrowheads="1"/>
          </p:cNvPicPr>
          <p:nvPr/>
        </p:nvPicPr>
        <p:blipFill>
          <a:blip r:embed="rId2"/>
          <a:srcRect/>
          <a:stretch>
            <a:fillRect/>
          </a:stretch>
        </p:blipFill>
        <p:spPr bwMode="auto">
          <a:xfrm>
            <a:off x="304800" y="2667000"/>
            <a:ext cx="3110846" cy="3429000"/>
          </a:xfrm>
          <a:prstGeom prst="rect">
            <a:avLst/>
          </a:prstGeom>
          <a:noFill/>
          <a:ln w="9525">
            <a:noFill/>
            <a:miter lim="800000"/>
            <a:headEnd/>
            <a:tailEnd/>
          </a:ln>
          <a:effectLst/>
        </p:spPr>
      </p:pic>
      <p:pic>
        <p:nvPicPr>
          <p:cNvPr id="48132" name="Picture 4" descr="Image result for standard error formula"/>
          <p:cNvPicPr>
            <a:picLocks noChangeAspect="1" noChangeArrowheads="1"/>
          </p:cNvPicPr>
          <p:nvPr/>
        </p:nvPicPr>
        <p:blipFill>
          <a:blip r:embed="rId3"/>
          <a:srcRect/>
          <a:stretch>
            <a:fillRect/>
          </a:stretch>
        </p:blipFill>
        <p:spPr bwMode="auto">
          <a:xfrm>
            <a:off x="3581400" y="1981200"/>
            <a:ext cx="2781300" cy="1638300"/>
          </a:xfrm>
          <a:prstGeom prst="rect">
            <a:avLst/>
          </a:prstGeom>
          <a:noFill/>
        </p:spPr>
      </p:pic>
      <p:pic>
        <p:nvPicPr>
          <p:cNvPr id="48134" name="Picture 6" descr="Image result for standard error formula"/>
          <p:cNvPicPr>
            <a:picLocks noChangeAspect="1" noChangeArrowheads="1"/>
          </p:cNvPicPr>
          <p:nvPr/>
        </p:nvPicPr>
        <p:blipFill>
          <a:blip r:embed="rId4"/>
          <a:srcRect/>
          <a:stretch>
            <a:fillRect/>
          </a:stretch>
        </p:blipFill>
        <p:spPr bwMode="auto">
          <a:xfrm>
            <a:off x="3581400" y="3429000"/>
            <a:ext cx="3028950" cy="1004824"/>
          </a:xfrm>
          <a:prstGeom prst="rect">
            <a:avLst/>
          </a:prstGeom>
          <a:noFill/>
        </p:spPr>
      </p:pic>
      <p:sp>
        <p:nvSpPr>
          <p:cNvPr id="48136" name="AutoShape 8" descr="Image result for standard error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138" name="AutoShape 10" descr="Image result for standard error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8140" name="AutoShape 12" descr="Image result for standard error formu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8141" name="Picture 13"/>
          <p:cNvPicPr>
            <a:picLocks noChangeAspect="1" noChangeArrowheads="1"/>
          </p:cNvPicPr>
          <p:nvPr/>
        </p:nvPicPr>
        <p:blipFill>
          <a:blip r:embed="rId5"/>
          <a:srcRect/>
          <a:stretch>
            <a:fillRect/>
          </a:stretch>
        </p:blipFill>
        <p:spPr bwMode="auto">
          <a:xfrm>
            <a:off x="3657601" y="4878158"/>
            <a:ext cx="3733800" cy="1065441"/>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20C730-3C3A-4444-B999-21FFB3A70364}"/>
              </a:ext>
            </a:extLst>
          </p:cNvPr>
          <p:cNvSpPr>
            <a:spLocks noGrp="1"/>
          </p:cNvSpPr>
          <p:nvPr>
            <p:ph type="title"/>
          </p:nvPr>
        </p:nvSpPr>
        <p:spPr/>
        <p:txBody>
          <a:bodyPr>
            <a:normAutofit fontScale="90000"/>
          </a:bodyPr>
          <a:lstStyle/>
          <a:p>
            <a:r>
              <a:rPr lang="en-US" dirty="0"/>
              <a:t>Application of pie chart</a:t>
            </a:r>
            <a:br>
              <a:rPr lang="en-US" dirty="0"/>
            </a:br>
            <a:endParaRPr lang="en-US" dirty="0"/>
          </a:p>
        </p:txBody>
      </p:sp>
      <p:sp>
        <p:nvSpPr>
          <p:cNvPr id="3" name="Content Placeholder 2">
            <a:extLst>
              <a:ext uri="{FF2B5EF4-FFF2-40B4-BE49-F238E27FC236}">
                <a16:creationId xmlns="" xmlns:a16="http://schemas.microsoft.com/office/drawing/2014/main" id="{979F1934-8384-4154-B38C-B9FDB11F30AC}"/>
              </a:ext>
            </a:extLst>
          </p:cNvPr>
          <p:cNvSpPr>
            <a:spLocks noGrp="1"/>
          </p:cNvSpPr>
          <p:nvPr>
            <p:ph idx="1"/>
          </p:nvPr>
        </p:nvSpPr>
        <p:spPr>
          <a:xfrm>
            <a:off x="457200" y="990600"/>
            <a:ext cx="8229600" cy="2189954"/>
          </a:xfrm>
        </p:spPr>
        <p:txBody>
          <a:bodyPr>
            <a:normAutofit fontScale="62500" lnSpcReduction="20000"/>
          </a:bodyPr>
          <a:lstStyle/>
          <a:p>
            <a:r>
              <a:rPr lang="en-US" b="1" dirty="0"/>
              <a:t>Pie charts </a:t>
            </a:r>
            <a:r>
              <a:rPr lang="en-US" dirty="0"/>
              <a:t>are designed to visualize how a whole is divided into various parts. Each segment of the pie is a particular category within the total data set. In this way, it represents a percentage distribution.</a:t>
            </a:r>
          </a:p>
          <a:p>
            <a:r>
              <a:rPr lang="en-US" dirty="0"/>
              <a:t>Use: The pie chart is primarily used to illustrate how different parts make up a whole. The best way to present your data in a pie chart is to compare the categories with each other. The following comparison words can be used interchangeably:</a:t>
            </a:r>
          </a:p>
        </p:txBody>
      </p:sp>
      <p:pic>
        <p:nvPicPr>
          <p:cNvPr id="28674" name="Picture 2" descr="pie chart">
            <a:extLst>
              <a:ext uri="{FF2B5EF4-FFF2-40B4-BE49-F238E27FC236}">
                <a16:creationId xmlns="" xmlns:a16="http://schemas.microsoft.com/office/drawing/2014/main" id="{C80A4767-0805-4EFE-9E4B-E527A76DF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3180554"/>
            <a:ext cx="5867400" cy="33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676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73A22D-1B64-4C68-B66B-160825920B2D}"/>
              </a:ext>
            </a:extLst>
          </p:cNvPr>
          <p:cNvSpPr>
            <a:spLocks noGrp="1"/>
          </p:cNvSpPr>
          <p:nvPr>
            <p:ph type="title"/>
          </p:nvPr>
        </p:nvSpPr>
        <p:spPr/>
        <p:txBody>
          <a:bodyPr/>
          <a:lstStyle/>
          <a:p>
            <a:r>
              <a:rPr lang="en-US" dirty="0"/>
              <a:t>BR DIAGRAM</a:t>
            </a:r>
          </a:p>
        </p:txBody>
      </p:sp>
      <p:sp>
        <p:nvSpPr>
          <p:cNvPr id="3" name="Content Placeholder 2">
            <a:extLst>
              <a:ext uri="{FF2B5EF4-FFF2-40B4-BE49-F238E27FC236}">
                <a16:creationId xmlns="" xmlns:a16="http://schemas.microsoft.com/office/drawing/2014/main" id="{84D3F2AC-B5BA-4C20-B2B7-FC295DFA0540}"/>
              </a:ext>
            </a:extLst>
          </p:cNvPr>
          <p:cNvSpPr>
            <a:spLocks noGrp="1"/>
          </p:cNvSpPr>
          <p:nvPr>
            <p:ph idx="1"/>
          </p:nvPr>
        </p:nvSpPr>
        <p:spPr>
          <a:xfrm>
            <a:off x="304800" y="1066800"/>
            <a:ext cx="8839200" cy="2362200"/>
          </a:xfrm>
        </p:spPr>
        <p:txBody>
          <a:bodyPr>
            <a:normAutofit fontScale="47500" lnSpcReduction="20000"/>
          </a:bodyPr>
          <a:lstStyle/>
          <a:p>
            <a:r>
              <a:rPr lang="en-US" b="1" dirty="0"/>
              <a:t>Bar graphs </a:t>
            </a:r>
            <a:r>
              <a:rPr lang="en-US" dirty="0"/>
              <a:t>are used to show relationships between different data series that are independent of each other. In this case, the height or length of the bar indicates the measured value or frequency. Below, you can see the example of a bar graph which is the most widespread visual for presenting statistical data.</a:t>
            </a:r>
          </a:p>
          <a:p>
            <a:pPr marL="0" indent="0">
              <a:buNone/>
            </a:pPr>
            <a:r>
              <a:rPr lang="en-US" dirty="0"/>
              <a:t>How to describe bar graphs</a:t>
            </a:r>
            <a:endParaRPr lang="en-US" b="1" dirty="0"/>
          </a:p>
          <a:p>
            <a:r>
              <a:rPr lang="en-US" dirty="0"/>
              <a:t>Bar graphs transform the data into separate bars or columns. Generally, this type of visuals have categories on the x-axis and the numbers on the y-axis. So, you can compare statistical data between different groups.</a:t>
            </a:r>
          </a:p>
          <a:p>
            <a:r>
              <a:rPr lang="en-US" dirty="0"/>
              <a:t>The bar graphs show which category is the largest and which is the smallest one. Each group should be independent so that the changes in one do not influence others. The bars or columns can be drawn either vertically or horizontally, as it doesn’t make any difference.</a:t>
            </a:r>
          </a:p>
          <a:p>
            <a:endParaRPr lang="en-US" dirty="0"/>
          </a:p>
        </p:txBody>
      </p:sp>
      <p:pic>
        <p:nvPicPr>
          <p:cNvPr id="27650" name="Picture 2" descr="Bar graph">
            <a:extLst>
              <a:ext uri="{FF2B5EF4-FFF2-40B4-BE49-F238E27FC236}">
                <a16:creationId xmlns="" xmlns:a16="http://schemas.microsoft.com/office/drawing/2014/main" id="{25BD50F2-1B47-40DD-A332-D33379171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429000"/>
            <a:ext cx="561022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734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90610D-6EB6-4A07-85D7-F77D7BD89732}"/>
              </a:ext>
            </a:extLst>
          </p:cNvPr>
          <p:cNvSpPr>
            <a:spLocks noGrp="1"/>
          </p:cNvSpPr>
          <p:nvPr>
            <p:ph type="title"/>
          </p:nvPr>
        </p:nvSpPr>
        <p:spPr>
          <a:xfrm>
            <a:off x="457200" y="76200"/>
            <a:ext cx="8229600" cy="334962"/>
          </a:xfrm>
        </p:spPr>
        <p:txBody>
          <a:bodyPr>
            <a:normAutofit fontScale="90000"/>
          </a:bodyPr>
          <a:lstStyle/>
          <a:p>
            <a:r>
              <a:rPr lang="en-US" b="1" dirty="0"/>
              <a:t>Line graphs</a:t>
            </a:r>
            <a:endParaRPr lang="en-US" dirty="0"/>
          </a:p>
        </p:txBody>
      </p:sp>
      <p:sp>
        <p:nvSpPr>
          <p:cNvPr id="3" name="Content Placeholder 2">
            <a:extLst>
              <a:ext uri="{FF2B5EF4-FFF2-40B4-BE49-F238E27FC236}">
                <a16:creationId xmlns="" xmlns:a16="http://schemas.microsoft.com/office/drawing/2014/main" id="{BD3C31E3-4F97-4FDF-AD73-987E6DB7F96E}"/>
              </a:ext>
            </a:extLst>
          </p:cNvPr>
          <p:cNvSpPr>
            <a:spLocks noGrp="1"/>
          </p:cNvSpPr>
          <p:nvPr>
            <p:ph idx="1"/>
          </p:nvPr>
        </p:nvSpPr>
        <p:spPr>
          <a:xfrm>
            <a:off x="304800" y="609600"/>
            <a:ext cx="8534400" cy="1905001"/>
          </a:xfrm>
        </p:spPr>
        <p:txBody>
          <a:bodyPr>
            <a:normAutofit fontScale="40000" lnSpcReduction="20000"/>
          </a:bodyPr>
          <a:lstStyle/>
          <a:p>
            <a:r>
              <a:rPr lang="en-US" b="1" dirty="0"/>
              <a:t>Line graphs</a:t>
            </a:r>
            <a:r>
              <a:rPr lang="en-US" dirty="0"/>
              <a:t> represent how data has changed over time. This type of charts is especially useful when you want to demonstrate trends or numbers that are connected. For example, how sales vary within one year. In this case, financial vocabulary will come in handy. Besides, line graphs can show dependencies between two objects during a particular period.</a:t>
            </a:r>
          </a:p>
          <a:p>
            <a:endParaRPr lang="en-US" dirty="0"/>
          </a:p>
          <a:p>
            <a:r>
              <a:rPr lang="en-US" dirty="0"/>
              <a:t>To express the movement of the line, you should use appropriate </a:t>
            </a:r>
            <a:r>
              <a:rPr lang="en-US" i="1" dirty="0"/>
              <a:t>verbs, adjectives, and </a:t>
            </a:r>
            <a:r>
              <a:rPr lang="en-US" i="1" dirty="0" err="1"/>
              <a:t>adverbs</a:t>
            </a:r>
            <a:r>
              <a:rPr lang="en-US" dirty="0" err="1"/>
              <a:t>depending</a:t>
            </a:r>
            <a:r>
              <a:rPr lang="en-US" dirty="0"/>
              <a:t> on the kind of action you need to show. For this, you should use the following vocabulary:</a:t>
            </a:r>
          </a:p>
          <a:p>
            <a:r>
              <a:rPr lang="en-US" b="1" dirty="0"/>
              <a:t>Verbs</a:t>
            </a:r>
            <a:r>
              <a:rPr lang="en-US" dirty="0"/>
              <a:t>: rise, increase, grow, go up to, climb, boom, peak, fall, decline, decrease, drop, dip, go down, reduce, level up, remain stable, no change, remain steady, stay constant, stay, maintain the same level, crash, collapse, plunge, plummet.</a:t>
            </a:r>
          </a:p>
          <a:p>
            <a:endParaRPr lang="en-US" dirty="0"/>
          </a:p>
        </p:txBody>
      </p:sp>
      <p:pic>
        <p:nvPicPr>
          <p:cNvPr id="29698" name="Picture 2" descr="line graphs ">
            <a:extLst>
              <a:ext uri="{FF2B5EF4-FFF2-40B4-BE49-F238E27FC236}">
                <a16:creationId xmlns="" xmlns:a16="http://schemas.microsoft.com/office/drawing/2014/main" id="{3BA1E35B-62AA-4575-BEE9-764A976CE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33370"/>
            <a:ext cx="6781800" cy="4083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55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Null hypothesis (H</a:t>
            </a:r>
            <a:r>
              <a:rPr lang="en-US" baseline="-25000" dirty="0"/>
              <a:t>0</a:t>
            </a:r>
            <a:r>
              <a:rPr lang="en-US" dirty="0"/>
              <a:t>): A hypothesis is formulated for the purpose of rejecting or accepting it. For example, hypothesis can be tested to examine whether a given coin is biased, then the null hypothesis becomes</a:t>
            </a:r>
          </a:p>
          <a:p>
            <a:r>
              <a:rPr lang="en-US" dirty="0"/>
              <a:t>H</a:t>
            </a:r>
            <a:r>
              <a:rPr lang="en-US" baseline="-25000" dirty="0"/>
              <a:t>0</a:t>
            </a:r>
            <a:r>
              <a:rPr lang="en-US" dirty="0"/>
              <a:t>:</a:t>
            </a:r>
            <a:r>
              <a:rPr lang="en-US" i="1" dirty="0"/>
              <a:t>P</a:t>
            </a:r>
            <a:r>
              <a:rPr lang="en-US" dirty="0"/>
              <a:t>=0.5, where P is the probability of getting head in a toss. Suppose a hypothesis is set up to test whether there is a significant difference between means of two populations. Then the null hypothesis becomes H</a:t>
            </a:r>
            <a:r>
              <a:rPr lang="en-US" baseline="-25000" dirty="0"/>
              <a:t>0</a:t>
            </a:r>
            <a:r>
              <a:rPr lang="en-US" dirty="0"/>
              <a:t>: </a:t>
            </a:r>
            <a:r>
              <a:rPr lang="el-GR" dirty="0"/>
              <a:t>μ</a:t>
            </a:r>
            <a:r>
              <a:rPr lang="en-US" baseline="-25000" dirty="0"/>
              <a:t>1</a:t>
            </a:r>
            <a:r>
              <a:rPr lang="en-US" dirty="0"/>
              <a:t>=</a:t>
            </a:r>
            <a:r>
              <a:rPr lang="el-GR" dirty="0"/>
              <a:t> μ</a:t>
            </a:r>
            <a:r>
              <a:rPr lang="en-US" baseline="-25000" dirty="0"/>
              <a:t>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FD337B-F44E-4F06-B6E0-B01BF2F9902E}"/>
              </a:ext>
            </a:extLst>
          </p:cNvPr>
          <p:cNvSpPr>
            <a:spLocks noGrp="1"/>
          </p:cNvSpPr>
          <p:nvPr>
            <p:ph type="title"/>
          </p:nvPr>
        </p:nvSpPr>
        <p:spPr/>
        <p:txBody>
          <a:bodyPr/>
          <a:lstStyle/>
          <a:p>
            <a:r>
              <a:rPr lang="en-US" dirty="0"/>
              <a:t>Multiple lines</a:t>
            </a:r>
          </a:p>
        </p:txBody>
      </p:sp>
      <p:sp>
        <p:nvSpPr>
          <p:cNvPr id="3" name="Content Placeholder 2">
            <a:extLst>
              <a:ext uri="{FF2B5EF4-FFF2-40B4-BE49-F238E27FC236}">
                <a16:creationId xmlns="" xmlns:a16="http://schemas.microsoft.com/office/drawing/2014/main" id="{2DAB673E-6FF7-4210-9979-5307EEA2125F}"/>
              </a:ext>
            </a:extLst>
          </p:cNvPr>
          <p:cNvSpPr>
            <a:spLocks noGrp="1"/>
          </p:cNvSpPr>
          <p:nvPr>
            <p:ph idx="1"/>
          </p:nvPr>
        </p:nvSpPr>
        <p:spPr>
          <a:xfrm>
            <a:off x="457200" y="1600201"/>
            <a:ext cx="8229600" cy="1295400"/>
          </a:xfrm>
        </p:spPr>
        <p:txBody>
          <a:bodyPr/>
          <a:lstStyle/>
          <a:p>
            <a:endParaRPr lang="en-US" dirty="0"/>
          </a:p>
        </p:txBody>
      </p:sp>
      <p:pic>
        <p:nvPicPr>
          <p:cNvPr id="31746" name="Picture 2" descr="exam questions IELTS">
            <a:extLst>
              <a:ext uri="{FF2B5EF4-FFF2-40B4-BE49-F238E27FC236}">
                <a16:creationId xmlns="" xmlns:a16="http://schemas.microsoft.com/office/drawing/2014/main" id="{C79230F2-6557-4D0A-8DF5-5E1C586F2D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361"/>
          <a:stretch/>
        </p:blipFill>
        <p:spPr bwMode="auto">
          <a:xfrm>
            <a:off x="1442646" y="3810000"/>
            <a:ext cx="6863154"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422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16F6B9-D16B-4E27-AD10-C5046F997AF2}"/>
              </a:ext>
            </a:extLst>
          </p:cNvPr>
          <p:cNvSpPr>
            <a:spLocks noGrp="1"/>
          </p:cNvSpPr>
          <p:nvPr>
            <p:ph type="title"/>
          </p:nvPr>
        </p:nvSpPr>
        <p:spPr/>
        <p:txBody>
          <a:bodyPr/>
          <a:lstStyle/>
          <a:p>
            <a:r>
              <a:rPr lang="en-US" b="1" dirty="0"/>
              <a:t>Diagram</a:t>
            </a:r>
            <a:endParaRPr lang="en-US" dirty="0"/>
          </a:p>
        </p:txBody>
      </p:sp>
      <p:sp>
        <p:nvSpPr>
          <p:cNvPr id="3" name="Content Placeholder 2">
            <a:extLst>
              <a:ext uri="{FF2B5EF4-FFF2-40B4-BE49-F238E27FC236}">
                <a16:creationId xmlns="" xmlns:a16="http://schemas.microsoft.com/office/drawing/2014/main" id="{F503DA79-0C96-4AC5-99AF-783568BE5CFF}"/>
              </a:ext>
            </a:extLst>
          </p:cNvPr>
          <p:cNvSpPr>
            <a:spLocks noGrp="1"/>
          </p:cNvSpPr>
          <p:nvPr>
            <p:ph idx="1"/>
          </p:nvPr>
        </p:nvSpPr>
        <p:spPr>
          <a:xfrm>
            <a:off x="457200" y="1600201"/>
            <a:ext cx="8534400" cy="990599"/>
          </a:xfrm>
        </p:spPr>
        <p:txBody>
          <a:bodyPr>
            <a:normAutofit fontScale="77500" lnSpcReduction="20000"/>
          </a:bodyPr>
          <a:lstStyle/>
          <a:p>
            <a:r>
              <a:rPr lang="en-US" b="1" dirty="0"/>
              <a:t>Diagram </a:t>
            </a:r>
            <a:r>
              <a:rPr lang="en-US" dirty="0"/>
              <a:t>is a plan, drawing, or outline created to illustrate how separate parts work and overlap at the connecting points</a:t>
            </a:r>
          </a:p>
        </p:txBody>
      </p:sp>
      <p:pic>
        <p:nvPicPr>
          <p:cNvPr id="30722" name="Picture 2" descr="diagram description">
            <a:extLst>
              <a:ext uri="{FF2B5EF4-FFF2-40B4-BE49-F238E27FC236}">
                <a16:creationId xmlns="" xmlns:a16="http://schemas.microsoft.com/office/drawing/2014/main" id="{7EFCB3BD-3FAA-4EFE-AEAF-4AC579FF0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769003"/>
            <a:ext cx="4876800" cy="4010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7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8A43A4-A8DF-40E5-BD6A-9716BD135D1F}"/>
              </a:ext>
            </a:extLst>
          </p:cNvPr>
          <p:cNvSpPr>
            <a:spLocks noGrp="1"/>
          </p:cNvSpPr>
          <p:nvPr>
            <p:ph type="title"/>
          </p:nvPr>
        </p:nvSpPr>
        <p:spPr/>
        <p:txBody>
          <a:bodyPr/>
          <a:lstStyle/>
          <a:p>
            <a:r>
              <a:rPr lang="en-US" dirty="0"/>
              <a:t>Other diagram</a:t>
            </a:r>
          </a:p>
        </p:txBody>
      </p:sp>
      <p:pic>
        <p:nvPicPr>
          <p:cNvPr id="32770" name="Picture 2" descr="Image result for other diagram">
            <a:extLst>
              <a:ext uri="{FF2B5EF4-FFF2-40B4-BE49-F238E27FC236}">
                <a16:creationId xmlns="" xmlns:a16="http://schemas.microsoft.com/office/drawing/2014/main" id="{E2B08CAF-7296-4D88-850E-00BE0710D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00200"/>
            <a:ext cx="5181599" cy="508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305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a:t>THANKS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Alternative hypothesis: Any hypothesis that differs from the null hypothesis is alternative hypothesis. For example, if H</a:t>
            </a:r>
            <a:r>
              <a:rPr lang="en-US" baseline="-25000" dirty="0"/>
              <a:t>0</a:t>
            </a:r>
            <a:r>
              <a:rPr lang="en-US" dirty="0"/>
              <a:t>:</a:t>
            </a:r>
            <a:r>
              <a:rPr lang="en-US" i="1" dirty="0"/>
              <a:t>P</a:t>
            </a:r>
            <a:r>
              <a:rPr lang="en-US" dirty="0"/>
              <a:t>=0.5 then alternative hypothesis could be H</a:t>
            </a:r>
            <a:r>
              <a:rPr lang="en-US" baseline="-25000" dirty="0"/>
              <a:t>1</a:t>
            </a:r>
            <a:r>
              <a:rPr lang="en-US" dirty="0"/>
              <a:t>:</a:t>
            </a:r>
            <a:r>
              <a:rPr lang="en-US" i="1" dirty="0"/>
              <a:t>P</a:t>
            </a:r>
            <a:r>
              <a:rPr lang="en-US" dirty="0"/>
              <a:t>≠0.5.</a:t>
            </a:r>
          </a:p>
          <a:p>
            <a:r>
              <a:rPr lang="en-US" dirty="0"/>
              <a:t>Errors in testing hypothesis: When a statistical hypothesis is tested it is either accepted or rejected. In both cases wrong decision or errors can be committed. Suppose a null hypothesis is accepted, but it is not true in reality or a hypothesis is rejected but it is true in reality. </a:t>
            </a:r>
          </a:p>
          <a:p>
            <a:r>
              <a:rPr lang="en-US" dirty="0"/>
              <a:t>In both decision or errors are made. Type 1 error is committed when a true null hypothesis is rejected and type II error is committed when a false hypothesis  is accepted.</a:t>
            </a:r>
          </a:p>
          <a:p>
            <a:r>
              <a:rPr lang="en-US" dirty="0"/>
              <a:t>The probability of type error is known as level of significance and denoted by </a:t>
            </a:r>
            <a:r>
              <a:rPr lang="el-GR" dirty="0"/>
              <a:t>α</a:t>
            </a:r>
            <a:r>
              <a:rPr lang="en-US" dirty="0"/>
              <a:t> and probability of type II error is denoted by </a:t>
            </a:r>
            <a:r>
              <a:rPr lang="el-GR" dirty="0"/>
              <a:t>β</a:t>
            </a:r>
            <a:r>
              <a:rPr lang="en-US" dirty="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7106" name="Picture 2" descr="Related image"/>
          <p:cNvPicPr>
            <a:picLocks noChangeAspect="1" noChangeArrowheads="1"/>
          </p:cNvPicPr>
          <p:nvPr/>
        </p:nvPicPr>
        <p:blipFill>
          <a:blip r:embed="rId2"/>
          <a:srcRect/>
          <a:stretch>
            <a:fillRect/>
          </a:stretch>
        </p:blipFill>
        <p:spPr bwMode="auto">
          <a:xfrm>
            <a:off x="970539" y="1066800"/>
            <a:ext cx="7944861" cy="5029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 </a:t>
            </a:r>
            <a:r>
              <a:rPr lang="el-GR" dirty="0"/>
              <a:t>β</a:t>
            </a:r>
            <a:r>
              <a:rPr lang="en-US" dirty="0"/>
              <a:t> is called the power of a statistical test</a:t>
            </a:r>
          </a:p>
          <a:p>
            <a:r>
              <a:rPr lang="en-US" dirty="0"/>
              <a:t>In testing hypothesis, it is desired to minimize both errors of making wrong decisions.</a:t>
            </a:r>
          </a:p>
          <a:p>
            <a:r>
              <a:rPr lang="en-US" dirty="0"/>
              <a:t>Therefore, the usual practice is  to fix </a:t>
            </a:r>
            <a:r>
              <a:rPr lang="el-GR" dirty="0"/>
              <a:t>α</a:t>
            </a:r>
            <a:r>
              <a:rPr lang="en-US" dirty="0"/>
              <a:t>  and increase the sample size for making </a:t>
            </a:r>
            <a:r>
              <a:rPr lang="el-GR" dirty="0"/>
              <a:t>β</a:t>
            </a:r>
            <a:r>
              <a:rPr lang="en-US" dirty="0"/>
              <a:t> as small as possible. Usually, values of </a:t>
            </a:r>
            <a:r>
              <a:rPr lang="el-GR" dirty="0"/>
              <a:t>α</a:t>
            </a:r>
            <a:r>
              <a:rPr lang="en-US" dirty="0"/>
              <a:t> are taken as 0.05, 0.1 or 0.01. This means that 5% chance of making type 1 error is tolerated if </a:t>
            </a:r>
            <a:r>
              <a:rPr lang="el-GR" dirty="0"/>
              <a:t>α</a:t>
            </a:r>
            <a:r>
              <a:rPr lang="en-US" dirty="0"/>
              <a:t>=0.05.</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525963"/>
          </a:xfrm>
        </p:spPr>
        <p:txBody>
          <a:bodyPr>
            <a:normAutofit lnSpcReduction="10000"/>
          </a:bodyPr>
          <a:lstStyle/>
          <a:p>
            <a:r>
              <a:rPr lang="en-US" sz="2400" b="1" dirty="0"/>
              <a:t>P-value: </a:t>
            </a:r>
            <a:r>
              <a:rPr lang="en-US" sz="2400" dirty="0"/>
              <a:t>P value is a probability of value of a test statistic in testing of hypothesis. More specifically,  it is the probability value for which null hypothesis is rejected if it is less than </a:t>
            </a:r>
            <a:r>
              <a:rPr lang="el-GR" sz="2400" dirty="0"/>
              <a:t>α</a:t>
            </a:r>
            <a:r>
              <a:rPr lang="en-US" sz="2400" dirty="0"/>
              <a:t>. If P-value is greater than </a:t>
            </a:r>
            <a:r>
              <a:rPr lang="el-GR" sz="2400" dirty="0"/>
              <a:t>α</a:t>
            </a:r>
            <a:r>
              <a:rPr lang="en-US" sz="2400" dirty="0"/>
              <a:t>, null hypothesis is accepted. </a:t>
            </a:r>
          </a:p>
          <a:p>
            <a:r>
              <a:rPr lang="en-US" sz="2400" dirty="0"/>
              <a:t>For instance, in testing a hypothesis based on t –distribution, if computed value is 2.5 so that the corresponding p values for two tailed test at 20 degrees of freedom is 0.0212 is less than 0.05., then this mean that null hypothesis is rejected at 5% level of significance since is 0.0212 is less than 0.05. </a:t>
            </a:r>
          </a:p>
          <a:p>
            <a:r>
              <a:rPr lang="en-US" sz="2400" dirty="0"/>
              <a:t>Any P-value greater than 0,05 suggest to accept null hypothesis at 5% level of significance. The same principle can applied in any other statistical test.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Z-test</a:t>
            </a:r>
          </a:p>
        </p:txBody>
      </p:sp>
      <p:sp>
        <p:nvSpPr>
          <p:cNvPr id="3" name="Content Placeholder 2"/>
          <p:cNvSpPr>
            <a:spLocks noGrp="1"/>
          </p:cNvSpPr>
          <p:nvPr>
            <p:ph idx="1"/>
          </p:nvPr>
        </p:nvSpPr>
        <p:spPr>
          <a:xfrm>
            <a:off x="381000" y="914400"/>
            <a:ext cx="8229600" cy="838200"/>
          </a:xfrm>
        </p:spPr>
        <p:txBody>
          <a:bodyPr>
            <a:normAutofit fontScale="92500" lnSpcReduction="20000"/>
          </a:bodyPr>
          <a:lstStyle/>
          <a:p>
            <a:r>
              <a:rPr lang="en-US" dirty="0"/>
              <a:t>Several testing of hypothesis are done using Z distribution </a:t>
            </a:r>
          </a:p>
          <a:p>
            <a:pPr>
              <a:buNone/>
            </a:pPr>
            <a:endParaRPr lang="en-US" dirty="0"/>
          </a:p>
          <a:p>
            <a:endParaRPr lang="en-US" dirty="0"/>
          </a:p>
        </p:txBody>
      </p:sp>
      <p:pic>
        <p:nvPicPr>
          <p:cNvPr id="7170" name="Picture 2" descr="Image result for z-test formula"/>
          <p:cNvPicPr>
            <a:picLocks noChangeAspect="1" noChangeArrowheads="1"/>
          </p:cNvPicPr>
          <p:nvPr/>
        </p:nvPicPr>
        <p:blipFill>
          <a:blip r:embed="rId2"/>
          <a:srcRect l="3762" t="6681" r="9718"/>
          <a:stretch>
            <a:fillRect/>
          </a:stretch>
        </p:blipFill>
        <p:spPr bwMode="auto">
          <a:xfrm>
            <a:off x="1" y="2819400"/>
            <a:ext cx="4599104" cy="3724276"/>
          </a:xfrm>
          <a:prstGeom prst="rect">
            <a:avLst/>
          </a:prstGeom>
          <a:noFill/>
        </p:spPr>
      </p:pic>
      <p:pic>
        <p:nvPicPr>
          <p:cNvPr id="7172" name="Picture 4" descr="Image result for z-test formula"/>
          <p:cNvPicPr>
            <a:picLocks noChangeAspect="1" noChangeArrowheads="1"/>
          </p:cNvPicPr>
          <p:nvPr/>
        </p:nvPicPr>
        <p:blipFill>
          <a:blip r:embed="rId3"/>
          <a:srcRect l="3422" t="7273" r="7849" b="13523"/>
          <a:stretch>
            <a:fillRect/>
          </a:stretch>
        </p:blipFill>
        <p:spPr bwMode="auto">
          <a:xfrm>
            <a:off x="4724400" y="2438400"/>
            <a:ext cx="4419600" cy="3810000"/>
          </a:xfrm>
          <a:prstGeom prst="rect">
            <a:avLst/>
          </a:prstGeom>
          <a:noFill/>
        </p:spPr>
      </p:pic>
      <p:pic>
        <p:nvPicPr>
          <p:cNvPr id="7174" name="Picture 6" descr="http://www.stat.ucla.edu/~cochran/stat10/winter/lectures/image72.gif"/>
          <p:cNvPicPr>
            <a:picLocks noChangeAspect="1" noChangeArrowheads="1"/>
          </p:cNvPicPr>
          <p:nvPr/>
        </p:nvPicPr>
        <p:blipFill>
          <a:blip r:embed="rId4"/>
          <a:srcRect/>
          <a:stretch>
            <a:fillRect/>
          </a:stretch>
        </p:blipFill>
        <p:spPr bwMode="auto">
          <a:xfrm>
            <a:off x="1" y="1752600"/>
            <a:ext cx="5666014" cy="685800"/>
          </a:xfrm>
          <a:prstGeom prst="rect">
            <a:avLst/>
          </a:prstGeom>
          <a:noFill/>
        </p:spPr>
      </p:pic>
      <p:sp>
        <p:nvSpPr>
          <p:cNvPr id="7" name="TextBox 6"/>
          <p:cNvSpPr txBox="1"/>
          <p:nvPr/>
        </p:nvSpPr>
        <p:spPr>
          <a:xfrm>
            <a:off x="1752600" y="6172200"/>
            <a:ext cx="5181600" cy="523220"/>
          </a:xfrm>
          <a:prstGeom prst="rect">
            <a:avLst/>
          </a:prstGeom>
          <a:noFill/>
        </p:spPr>
        <p:txBody>
          <a:bodyPr wrap="square" rtlCol="0">
            <a:spAutoFit/>
          </a:bodyPr>
          <a:lstStyle/>
          <a:p>
            <a:r>
              <a:rPr lang="en-US" sz="2800" dirty="0" err="1"/>
              <a:t>Df</a:t>
            </a:r>
            <a:r>
              <a:rPr lang="en-US" sz="2800" dirty="0"/>
              <a:t>= n</a:t>
            </a:r>
            <a:r>
              <a:rPr lang="en-US" sz="2800" baseline="-25000" dirty="0"/>
              <a:t>1</a:t>
            </a:r>
            <a:r>
              <a:rPr lang="en-US" sz="2800" dirty="0"/>
              <a:t>+n</a:t>
            </a:r>
            <a:r>
              <a:rPr lang="en-US" sz="2800" baseline="-25000" dirty="0"/>
              <a:t>2</a:t>
            </a:r>
            <a:r>
              <a:rPr lang="en-US" sz="2800" dirty="0"/>
              <a:t>-2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26625" name="Rectangle 1"/>
          <p:cNvSpPr>
            <a:spLocks noChangeArrowheads="1"/>
          </p:cNvSpPr>
          <p:nvPr/>
        </p:nvSpPr>
        <p:spPr bwMode="auto">
          <a:xfrm rot="10800000" flipV="1">
            <a:off x="0" y="1814899"/>
            <a:ext cx="8991600" cy="1200329"/>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1800" b="0" i="0" u="none" strike="noStrike" cap="none" normalizeH="0" baseline="0" dirty="0">
                <a:ln>
                  <a:noFill/>
                </a:ln>
                <a:solidFill>
                  <a:srgbClr val="000000"/>
                </a:solidFill>
                <a:effectLst/>
                <a:latin typeface="Arial" pitchFamily="34" charset="0"/>
                <a:cs typeface="Arial" pitchFamily="34" charset="0"/>
              </a:rPr>
              <a:t>Example: The results of the study found the following:</a:t>
            </a:r>
          </a:p>
          <a:p>
            <a:pPr marL="0" marR="0" lvl="0" indent="0" algn="l" defTabSz="914400" rtl="0" eaLnBrk="0" fontAlgn="base" latinLnBrk="0" hangingPunct="0">
              <a:lnSpc>
                <a:spcPct val="100000"/>
              </a:lnSpc>
              <a:spcBef>
                <a:spcPct val="0"/>
              </a:spcBef>
              <a:spcAft>
                <a:spcPct val="0"/>
              </a:spcAft>
              <a:buClrTx/>
              <a:buSzTx/>
              <a:buFontTx/>
              <a:buAutoNum type="alphaLcPeriod"/>
              <a:tabLst/>
            </a:pPr>
            <a:r>
              <a:rPr kumimoji="0" lang="en-US" sz="1800" b="0" i="0" u="none" strike="noStrike" cap="none" normalizeH="0" baseline="0" dirty="0">
                <a:ln>
                  <a:noFill/>
                </a:ln>
                <a:solidFill>
                  <a:srgbClr val="000000"/>
                </a:solidFill>
                <a:effectLst/>
                <a:latin typeface="Arial" pitchFamily="34" charset="0"/>
                <a:cs typeface="Arial" pitchFamily="34" charset="0"/>
              </a:rPr>
              <a:t>For the drug group, the mean score on the ESP test was 9.78, S.D. = 4.05, n = 900</a:t>
            </a:r>
          </a:p>
          <a:p>
            <a:pPr marL="0" marR="0" lvl="0" indent="0" algn="l" defTabSz="914400" rtl="0" eaLnBrk="0" fontAlgn="base" latinLnBrk="0" hangingPunct="0">
              <a:lnSpc>
                <a:spcPct val="100000"/>
              </a:lnSpc>
              <a:spcBef>
                <a:spcPct val="0"/>
              </a:spcBef>
              <a:spcAft>
                <a:spcPct val="0"/>
              </a:spcAft>
              <a:buClrTx/>
              <a:buSzTx/>
              <a:buFontTx/>
              <a:buAutoNum type="alphaLcPeriod" startAt="2"/>
              <a:tabLst/>
            </a:pPr>
            <a:r>
              <a:rPr kumimoji="0" lang="en-US" sz="1800" b="0" i="0" u="none" strike="noStrike" cap="none" normalizeH="0" baseline="0" dirty="0">
                <a:ln>
                  <a:noFill/>
                </a:ln>
                <a:solidFill>
                  <a:srgbClr val="000000"/>
                </a:solidFill>
                <a:effectLst/>
                <a:latin typeface="Arial" pitchFamily="34" charset="0"/>
                <a:cs typeface="Arial" pitchFamily="34" charset="0"/>
              </a:rPr>
              <a:t>For the no-drug group, the mean = 15.10, S.D. = 4.28, n= 1000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26627" name="Picture 3" descr="http://www.stat.ucla.edu/~cochran/stat10/winter/lectures/image76.gif"/>
          <p:cNvPicPr>
            <a:picLocks noChangeAspect="1" noChangeArrowheads="1"/>
          </p:cNvPicPr>
          <p:nvPr/>
        </p:nvPicPr>
        <p:blipFill>
          <a:blip r:embed="rId3"/>
          <a:srcRect/>
          <a:stretch>
            <a:fillRect/>
          </a:stretch>
        </p:blipFill>
        <p:spPr bwMode="auto">
          <a:xfrm>
            <a:off x="228600" y="2819400"/>
            <a:ext cx="7879068" cy="1066800"/>
          </a:xfrm>
          <a:prstGeom prst="rect">
            <a:avLst/>
          </a:prstGeom>
          <a:noFill/>
        </p:spPr>
      </p:pic>
      <p:sp>
        <p:nvSpPr>
          <p:cNvPr id="6" name="TextBox 5"/>
          <p:cNvSpPr txBox="1"/>
          <p:nvPr/>
        </p:nvSpPr>
        <p:spPr>
          <a:xfrm>
            <a:off x="381000" y="4267200"/>
            <a:ext cx="7239000" cy="923330"/>
          </a:xfrm>
          <a:prstGeom prst="rect">
            <a:avLst/>
          </a:prstGeom>
          <a:noFill/>
        </p:spPr>
        <p:txBody>
          <a:bodyPr wrap="square" rtlCol="0">
            <a:spAutoFit/>
          </a:bodyPr>
          <a:lstStyle/>
          <a:p>
            <a:r>
              <a:rPr lang="en-US" dirty="0"/>
              <a:t>Example: Jessica is 15 years old and 66.41 in. tall but for 15 year old girls, </a:t>
            </a:r>
            <a:r>
              <a:rPr lang="el-GR" i="1" dirty="0">
                <a:latin typeface="Trebuchet MS"/>
              </a:rPr>
              <a:t>μ</a:t>
            </a:r>
            <a:r>
              <a:rPr lang="en-US" i="1" dirty="0">
                <a:latin typeface="Trebuchet MS"/>
              </a:rPr>
              <a:t> </a:t>
            </a:r>
            <a:r>
              <a:rPr lang="en-US" dirty="0">
                <a:latin typeface="Trebuchet MS"/>
              </a:rPr>
              <a:t>= 63.8,</a:t>
            </a:r>
            <a:r>
              <a:rPr lang="en-US" i="1" dirty="0">
                <a:latin typeface="Trebuchet MS"/>
              </a:rPr>
              <a:t> </a:t>
            </a:r>
            <a:r>
              <a:rPr lang="el-GR" i="1" dirty="0">
                <a:latin typeface="Trebuchet MS"/>
              </a:rPr>
              <a:t>σ</a:t>
            </a:r>
            <a:r>
              <a:rPr lang="en-US" dirty="0">
                <a:latin typeface="Trebuchet MS"/>
              </a:rPr>
              <a:t> = 2.66, </a:t>
            </a:r>
            <a:r>
              <a:rPr lang="en-US" dirty="0"/>
              <a:t>Compare using Z-test</a:t>
            </a:r>
          </a:p>
          <a:p>
            <a:endParaRPr lang="en-US" dirty="0"/>
          </a:p>
        </p:txBody>
      </p:sp>
      <p:graphicFrame>
        <p:nvGraphicFramePr>
          <p:cNvPr id="26628" name="Object 4"/>
          <p:cNvGraphicFramePr>
            <a:graphicFrameLocks noChangeAspect="1"/>
          </p:cNvGraphicFramePr>
          <p:nvPr/>
        </p:nvGraphicFramePr>
        <p:xfrm>
          <a:off x="2590800" y="5105400"/>
          <a:ext cx="4953000" cy="889000"/>
        </p:xfrm>
        <a:graphic>
          <a:graphicData uri="http://schemas.openxmlformats.org/presentationml/2006/ole">
            <mc:AlternateContent xmlns:mc="http://schemas.openxmlformats.org/markup-compatibility/2006">
              <mc:Choice xmlns:v="urn:schemas-microsoft-com:vml" Requires="v">
                <p:oleObj spid="_x0000_s26637" name="Equation" r:id="rId4" imgW="2171700" imgH="393700" progId="Equation.3">
                  <p:embed/>
                </p:oleObj>
              </mc:Choice>
              <mc:Fallback>
                <p:oleObj name="Equation" r:id="rId4" imgW="2171700" imgH="3937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5105400"/>
                        <a:ext cx="49530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TotalTime>
  <Words>1134</Words>
  <Application>Microsoft Office PowerPoint</Application>
  <PresentationFormat>On-screen Show (4:3)</PresentationFormat>
  <Paragraphs>160</Paragraphs>
  <Slides>33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Equation</vt:lpstr>
      <vt:lpstr>Unit 4 Testing of hypothesis  </vt:lpstr>
      <vt:lpstr>Concept and types of hypothesis-Null and Alternative hypothesis,</vt:lpstr>
      <vt:lpstr>PowerPoint Presentation</vt:lpstr>
      <vt:lpstr>PowerPoint Presentation</vt:lpstr>
      <vt:lpstr>PowerPoint Presentation</vt:lpstr>
      <vt:lpstr>PowerPoint Presentation</vt:lpstr>
      <vt:lpstr>PowerPoint Presentation</vt:lpstr>
      <vt:lpstr>Z-test</vt:lpstr>
      <vt:lpstr>PowerPoint Presentation</vt:lpstr>
      <vt:lpstr>PowerPoint Presentation</vt:lpstr>
      <vt:lpstr>hypothesis testing: t-test </vt:lpstr>
      <vt:lpstr>PowerPoint Presentation</vt:lpstr>
      <vt:lpstr>PowerPoint Presentation</vt:lpstr>
      <vt:lpstr>Independent two sample t-test </vt:lpstr>
      <vt:lpstr> Paired sample t-test </vt:lpstr>
      <vt:lpstr>Non parametric tests (Chi-square test),  </vt:lpstr>
      <vt:lpstr>PowerPoint Presentation</vt:lpstr>
      <vt:lpstr>Thurston scale and Likert Technique </vt:lpstr>
      <vt:lpstr>Likert, Likert-type, or Summated Rating Scales</vt:lpstr>
      <vt:lpstr>List of parametric and non parametric tests</vt:lpstr>
      <vt:lpstr>Odd ratio </vt:lpstr>
      <vt:lpstr>PowerPoint Presentation</vt:lpstr>
      <vt:lpstr>Risk ratio</vt:lpstr>
      <vt:lpstr>PowerPoint Presentation</vt:lpstr>
      <vt:lpstr>Development index</vt:lpstr>
      <vt:lpstr>PowerPoint Presentation</vt:lpstr>
      <vt:lpstr>Application of pie chart </vt:lpstr>
      <vt:lpstr>BR DIAGRAM</vt:lpstr>
      <vt:lpstr>Line graphs</vt:lpstr>
      <vt:lpstr>Multiple lines</vt:lpstr>
      <vt:lpstr>Diagram</vt:lpstr>
      <vt:lpstr>Other diagram</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Testing of hypothesis  </dc:title>
  <dc:creator>Ram</dc:creator>
  <cp:lastModifiedBy>Microsoft</cp:lastModifiedBy>
  <cp:revision>63</cp:revision>
  <dcterms:created xsi:type="dcterms:W3CDTF">2006-08-16T00:00:00Z</dcterms:created>
  <dcterms:modified xsi:type="dcterms:W3CDTF">2020-02-19T01:15:37Z</dcterms:modified>
</cp:coreProperties>
</file>