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6803" name="Rectangle 3"/>
          <p:cNvSpPr txBox="1">
            <a:spLocks noChangeArrowheads="1"/>
          </p:cNvSpPr>
          <p:nvPr/>
        </p:nvSpPr>
        <p:spPr bwMode="auto">
          <a:xfrm>
            <a:off x="704850" y="673100"/>
            <a:ext cx="7920038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</a:rPr>
              <a:t>How to describe correlation (2):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sz="3600" dirty="0">
                <a:solidFill>
                  <a:schemeClr val="tx2"/>
                </a:solidFill>
                <a:latin typeface="Calibri" pitchFamily="34" charset="0"/>
              </a:rPr>
              <a:t>Pearson correlation coefficient (r)</a:t>
            </a:r>
          </a:p>
          <a:p>
            <a:pPr marL="342900" indent="-342900" algn="l">
              <a:spcBef>
                <a:spcPct val="20000"/>
              </a:spcBef>
            </a:pPr>
            <a:endParaRPr lang="en-GB" sz="28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8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8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schemeClr val="tx2"/>
                </a:solidFill>
                <a:latin typeface="Calibri" pitchFamily="34" charset="0"/>
              </a:rPr>
              <a:t>r is a kind of ‘normalised’ (dimensionless) covariance</a:t>
            </a:r>
          </a:p>
          <a:p>
            <a:pPr marL="342900" indent="-342900" algn="l">
              <a:spcBef>
                <a:spcPct val="20000"/>
              </a:spcBef>
            </a:pP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schemeClr val="tx2"/>
                </a:solidFill>
                <a:latin typeface="Calibri" pitchFamily="34" charset="0"/>
              </a:rPr>
              <a:t>r  takes values </a:t>
            </a:r>
            <a:r>
              <a:rPr lang="en-GB" sz="2000" dirty="0" smtClean="0">
                <a:solidFill>
                  <a:schemeClr val="tx2"/>
                </a:solidFill>
                <a:latin typeface="Calibri" pitchFamily="34" charset="0"/>
              </a:rPr>
              <a:t>form </a:t>
            </a:r>
            <a:r>
              <a:rPr lang="en-GB" sz="2000" dirty="0">
                <a:solidFill>
                  <a:schemeClr val="tx2"/>
                </a:solidFill>
                <a:latin typeface="Calibri" pitchFamily="34" charset="0"/>
              </a:rPr>
              <a:t>-1 (perfect negative correlation) to 1 (perfect positive correlation). r=0 means no </a:t>
            </a:r>
            <a:r>
              <a:rPr lang="en-GB" sz="2000" dirty="0" smtClean="0">
                <a:solidFill>
                  <a:schemeClr val="tx2"/>
                </a:solidFill>
                <a:latin typeface="Calibri" pitchFamily="34" charset="0"/>
              </a:rPr>
              <a:t>correlation</a:t>
            </a: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  <a:latin typeface="Calibri" pitchFamily="34" charset="0"/>
              </a:rPr>
              <a:t>Spearman correlation</a:t>
            </a: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 dirty="0" err="1" smtClean="0">
                <a:solidFill>
                  <a:schemeClr val="tx2"/>
                </a:solidFill>
                <a:latin typeface="Calibri" pitchFamily="34" charset="0"/>
              </a:rPr>
              <a:t>Mannkendel</a:t>
            </a:r>
            <a:r>
              <a:rPr lang="en-GB" sz="2000" dirty="0" smtClean="0">
                <a:solidFill>
                  <a:schemeClr val="tx2"/>
                </a:solidFill>
                <a:latin typeface="Calibri" pitchFamily="34" charset="0"/>
              </a:rPr>
              <a:t> correlation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76804" name="Object 2"/>
          <p:cNvGraphicFramePr>
            <a:graphicFrameLocks noChangeAspect="1"/>
          </p:cNvGraphicFramePr>
          <p:nvPr/>
        </p:nvGraphicFramePr>
        <p:xfrm>
          <a:off x="3060700" y="2317750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914400" imgH="444500" progId="Equation.3">
                  <p:embed/>
                </p:oleObj>
              </mc:Choice>
              <mc:Fallback>
                <p:oleObj r:id="rId3" imgW="9144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317750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727700" y="2495550"/>
            <a:ext cx="311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>
                <a:latin typeface="Times New Roman" pitchFamily="18" charset="0"/>
                <a:cs typeface="Times New Roman" pitchFamily="18" charset="0"/>
              </a:rPr>
              <a:t>(S = st dev of sample)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7827" name="Rectangle 3"/>
          <p:cNvSpPr txBox="1">
            <a:spLocks noChangeArrowheads="1"/>
          </p:cNvSpPr>
          <p:nvPr/>
        </p:nvSpPr>
        <p:spPr bwMode="auto">
          <a:xfrm>
            <a:off x="704850" y="673100"/>
            <a:ext cx="824865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GB" sz="2400">
                <a:solidFill>
                  <a:schemeClr val="tx2"/>
                </a:solidFill>
                <a:latin typeface="Calibri" pitchFamily="34" charset="0"/>
              </a:rPr>
              <a:t>Pearson correlation coefficient (r)</a:t>
            </a:r>
          </a:p>
          <a:p>
            <a:pPr marL="342900" indent="-342900" algn="l">
              <a:spcBef>
                <a:spcPct val="20000"/>
              </a:spcBef>
            </a:pPr>
            <a:endParaRPr lang="en-GB" sz="24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Problems:</a:t>
            </a:r>
          </a:p>
          <a:p>
            <a:pPr marL="342900" indent="-342900" algn="l"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It is sensitive to outlayers</a:t>
            </a:r>
          </a:p>
          <a:p>
            <a:pPr marL="342900" indent="-342900" algn="l"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r is an estimate from the sample, but does it represent the population parameter?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342900"/>
            <a:ext cx="8243888" cy="4845050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>
                <a:solidFill>
                  <a:schemeClr val="tx2"/>
                </a:solidFill>
                <a:latin typeface="+mn-lt"/>
              </a:rPr>
              <a:t>Linear regression: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>
              <a:solidFill>
                <a:schemeClr val="tx2"/>
              </a:solidFill>
              <a:latin typeface="+mn-lt"/>
            </a:endParaRPr>
          </a:p>
          <a:p>
            <a:pPr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>
                <a:solidFill>
                  <a:schemeClr val="tx2"/>
                </a:solidFill>
                <a:latin typeface="+mn-lt"/>
              </a:rPr>
              <a:t>- Regression: Prediction of one variable from knowledge of one or more other variables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2000">
                <a:solidFill>
                  <a:schemeClr val="tx2"/>
                </a:solidFill>
                <a:latin typeface="+mn-lt"/>
              </a:rPr>
              <a:t> How good is a linear model (</a:t>
            </a:r>
            <a:r>
              <a:rPr lang="en-GB" sz="2000" i="1">
                <a:solidFill>
                  <a:schemeClr val="tx2"/>
                </a:solidFill>
                <a:latin typeface="+mn-lt"/>
              </a:rPr>
              <a:t>y=ax+b</a:t>
            </a:r>
            <a:r>
              <a:rPr lang="en-GB" sz="2000">
                <a:solidFill>
                  <a:schemeClr val="tx2"/>
                </a:solidFill>
                <a:latin typeface="+mn-lt"/>
              </a:rPr>
              <a:t>) to explain the relationship of two variables?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2000">
                <a:solidFill>
                  <a:schemeClr val="tx2"/>
                </a:solidFill>
                <a:latin typeface="+mn-lt"/>
              </a:rPr>
              <a:t> If there is such a relationship, we can ‘predict’ the value y for a given x. But, which error could we be doing?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>
                <a:solidFill>
                  <a:schemeClr val="tx2"/>
                </a:solidFill>
                <a:latin typeface="+mn-lt"/>
              </a:rPr>
              <a:t> </a:t>
            </a:r>
            <a:endParaRPr lang="en-US" sz="28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3586163" y="3321050"/>
            <a:ext cx="4594225" cy="2765425"/>
            <a:chOff x="3586149" y="3721104"/>
            <a:chExt cx="4594225" cy="2765425"/>
          </a:xfrm>
        </p:grpSpPr>
        <p:pic>
          <p:nvPicPr>
            <p:cNvPr id="7885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86149" y="3721104"/>
              <a:ext cx="4594225" cy="276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7 Conector recto"/>
            <p:cNvCxnSpPr/>
            <p:nvPr/>
          </p:nvCxnSpPr>
          <p:spPr>
            <a:xfrm rot="5400000" flipH="1" flipV="1">
              <a:off x="5886436" y="5145092"/>
              <a:ext cx="18256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10800000">
              <a:off x="3914761" y="4232279"/>
              <a:ext cx="28844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55" name="13 CuadroTexto"/>
            <p:cNvSpPr txBox="1">
              <a:spLocks noChangeArrowheads="1"/>
            </p:cNvSpPr>
            <p:nvPr/>
          </p:nvSpPr>
          <p:spPr bwMode="auto">
            <a:xfrm>
              <a:off x="6799293" y="4232286"/>
              <a:ext cx="87631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 sz="1100">
                  <a:solidFill>
                    <a:srgbClr val="FF0000"/>
                  </a:solidFill>
                  <a:latin typeface="Calibri" pitchFamily="34" charset="0"/>
                </a:rPr>
                <a:t>(25, 7.498)</a:t>
              </a:r>
              <a:endParaRPr lang="ca-ES" sz="11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375" y="228600"/>
            <a:ext cx="7929563" cy="4643438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400">
                <a:solidFill>
                  <a:schemeClr val="tx2"/>
                </a:solidFill>
                <a:latin typeface="+mn-lt"/>
              </a:rPr>
              <a:t>Preliminars: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>
                <a:solidFill>
                  <a:schemeClr val="tx2"/>
                </a:solidFill>
                <a:latin typeface="+mn-lt"/>
              </a:rPr>
              <a:t>Lineal dependence between 2 variables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>
                <a:solidFill>
                  <a:schemeClr val="tx2"/>
                </a:solidFill>
                <a:latin typeface="+mn-lt"/>
              </a:rPr>
              <a:t>Two variables are linearly dependent when the increase of one variable is proportional to the increase of the other one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>
                <a:solidFill>
                  <a:schemeClr val="tx2"/>
                </a:solidFill>
                <a:latin typeface="+mn-lt"/>
              </a:rPr>
              <a:t> </a:t>
            </a:r>
            <a:endParaRPr lang="en-US" sz="28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2482850" y="2362200"/>
            <a:ext cx="4017963" cy="2765425"/>
            <a:chOff x="2482850" y="3162300"/>
            <a:chExt cx="4017976" cy="2765425"/>
          </a:xfrm>
        </p:grpSpPr>
        <p:grpSp>
          <p:nvGrpSpPr>
            <p:cNvPr id="3" name="13 Grupo"/>
            <p:cNvGrpSpPr>
              <a:grpSpLocks/>
            </p:cNvGrpSpPr>
            <p:nvPr/>
          </p:nvGrpSpPr>
          <p:grpSpPr bwMode="auto">
            <a:xfrm>
              <a:off x="2482850" y="3162300"/>
              <a:ext cx="4017976" cy="2765425"/>
              <a:chOff x="2643174" y="3571876"/>
              <a:chExt cx="4017976" cy="2765425"/>
            </a:xfrm>
          </p:grpSpPr>
          <p:pic>
            <p:nvPicPr>
              <p:cNvPr id="7987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643174" y="3571876"/>
                <a:ext cx="4017976" cy="2765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" name="6 Conector recto"/>
              <p:cNvCxnSpPr/>
              <p:nvPr/>
            </p:nvCxnSpPr>
            <p:spPr>
              <a:xfrm>
                <a:off x="3143239" y="5929314"/>
                <a:ext cx="2643196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8 Conector recto"/>
              <p:cNvCxnSpPr/>
              <p:nvPr/>
            </p:nvCxnSpPr>
            <p:spPr>
              <a:xfrm rot="5400000">
                <a:off x="4772022" y="4929189"/>
                <a:ext cx="2000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 rot="5400000">
                <a:off x="3876667" y="5500689"/>
                <a:ext cx="857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 rot="5400000">
                <a:off x="3371046" y="5750720"/>
                <a:ext cx="3571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18 Conector recto"/>
            <p:cNvCxnSpPr/>
            <p:nvPr/>
          </p:nvCxnSpPr>
          <p:spPr>
            <a:xfrm rot="5400000" flipH="1" flipV="1">
              <a:off x="1993902" y="4495800"/>
              <a:ext cx="195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2971802" y="3517900"/>
              <a:ext cx="2622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10800000">
              <a:off x="2971802" y="5207000"/>
              <a:ext cx="4000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10800000">
              <a:off x="2971802" y="4629150"/>
              <a:ext cx="12001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87" name="29 CuadroTexto"/>
            <p:cNvSpPr txBox="1">
              <a:spLocks noChangeArrowheads="1"/>
            </p:cNvSpPr>
            <p:nvPr/>
          </p:nvSpPr>
          <p:spPr bwMode="auto">
            <a:xfrm>
              <a:off x="2971800" y="5518150"/>
              <a:ext cx="577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>
                  <a:latin typeface="Calibri" pitchFamily="34" charset="0"/>
                  <a:sym typeface="Symbol" pitchFamily="18" charset="2"/>
                </a:rPr>
                <a:t></a:t>
              </a:r>
              <a:r>
                <a:rPr lang="es-ES">
                  <a:latin typeface="Calibri" pitchFamily="34" charset="0"/>
                </a:rPr>
                <a:t>x</a:t>
              </a:r>
              <a:endParaRPr lang="ca-ES">
                <a:latin typeface="Calibri" pitchFamily="34" charset="0"/>
              </a:endParaRPr>
            </a:p>
          </p:txBody>
        </p:sp>
        <p:sp>
          <p:nvSpPr>
            <p:cNvPr id="79888" name="30 CuadroTexto"/>
            <p:cNvSpPr txBox="1">
              <a:spLocks noChangeArrowheads="1"/>
            </p:cNvSpPr>
            <p:nvPr/>
          </p:nvSpPr>
          <p:spPr bwMode="auto">
            <a:xfrm>
              <a:off x="2571750" y="5162550"/>
              <a:ext cx="577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>
                  <a:latin typeface="Calibri" pitchFamily="34" charset="0"/>
                  <a:sym typeface="Symbol" pitchFamily="18" charset="2"/>
                </a:rPr>
                <a:t>y</a:t>
              </a:r>
              <a:endParaRPr lang="ca-ES">
                <a:latin typeface="Calibri" pitchFamily="34" charset="0"/>
              </a:endParaRPr>
            </a:p>
          </p:txBody>
        </p:sp>
      </p:grpSp>
      <p:sp>
        <p:nvSpPr>
          <p:cNvPr id="79889" name="32 Rectángulo"/>
          <p:cNvSpPr>
            <a:spLocks noChangeArrowheads="1"/>
          </p:cNvSpPr>
          <p:nvPr/>
        </p:nvSpPr>
        <p:spPr bwMode="auto">
          <a:xfrm>
            <a:off x="1104900" y="5730875"/>
            <a:ext cx="65341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GB" sz="2400">
                <a:solidFill>
                  <a:schemeClr val="tx2"/>
                </a:solidFill>
                <a:latin typeface="Calibri" pitchFamily="34" charset="0"/>
              </a:rPr>
              <a:t>Samples: 	- 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Energy needed to boil water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>
                <a:solidFill>
                  <a:schemeClr val="tx2"/>
                </a:solidFill>
                <a:latin typeface="Calibri" pitchFamily="34" charset="0"/>
              </a:rPr>
              <a:t>			- Money needed to buy coffeepots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4375" y="228600"/>
            <a:ext cx="8020050" cy="4643438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400">
                <a:solidFill>
                  <a:schemeClr val="tx2"/>
                </a:solidFill>
                <a:latin typeface="+mn-lt"/>
              </a:rPr>
              <a:t>The equation </a:t>
            </a:r>
            <a:r>
              <a:rPr lang="en-GB" sz="2400" i="1">
                <a:solidFill>
                  <a:schemeClr val="tx2"/>
                </a:solidFill>
                <a:latin typeface="+mn-lt"/>
              </a:rPr>
              <a:t>y= mx+n</a:t>
            </a:r>
            <a:r>
              <a:rPr lang="en-GB" sz="2400">
                <a:solidFill>
                  <a:schemeClr val="tx2"/>
                </a:solidFill>
                <a:latin typeface="+mn-lt"/>
              </a:rPr>
              <a:t> that connects both variables has two parameters: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2400">
                <a:solidFill>
                  <a:schemeClr val="tx2"/>
                </a:solidFill>
                <a:latin typeface="+mn-lt"/>
              </a:rPr>
              <a:t>‘</a:t>
            </a:r>
            <a:r>
              <a:rPr lang="en-GB" sz="2400" i="1">
                <a:solidFill>
                  <a:schemeClr val="tx2"/>
                </a:solidFill>
                <a:latin typeface="+mn-lt"/>
              </a:rPr>
              <a:t>m</a:t>
            </a:r>
            <a:r>
              <a:rPr lang="en-GB" sz="2400">
                <a:solidFill>
                  <a:schemeClr val="tx2"/>
                </a:solidFill>
                <a:latin typeface="+mn-lt"/>
              </a:rPr>
              <a:t>’ is the unitary increase/decerease of y (how much increases or decreases y when x increases one unity)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2400">
                <a:solidFill>
                  <a:schemeClr val="tx2"/>
                </a:solidFill>
                <a:latin typeface="+mn-lt"/>
              </a:rPr>
              <a:t> ‘</a:t>
            </a:r>
            <a:r>
              <a:rPr lang="en-GB" sz="2400" i="1">
                <a:solidFill>
                  <a:schemeClr val="tx2"/>
                </a:solidFill>
                <a:latin typeface="+mn-lt"/>
              </a:rPr>
              <a:t>n</a:t>
            </a:r>
            <a:r>
              <a:rPr lang="en-GB" sz="2400">
                <a:solidFill>
                  <a:schemeClr val="tx2"/>
                </a:solidFill>
                <a:latin typeface="+mn-lt"/>
              </a:rPr>
              <a:t>’ the value of y when x is zero (usually zero)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>
                <a:solidFill>
                  <a:schemeClr val="tx2"/>
                </a:solidFill>
                <a:latin typeface="+mn-lt"/>
              </a:rPr>
              <a:t> </a:t>
            </a:r>
            <a:endParaRPr lang="en-US" sz="28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900" name="32 Rectángulo"/>
          <p:cNvSpPr>
            <a:spLocks noChangeArrowheads="1"/>
          </p:cNvSpPr>
          <p:nvPr/>
        </p:nvSpPr>
        <p:spPr bwMode="auto">
          <a:xfrm>
            <a:off x="1104900" y="5730875"/>
            <a:ext cx="76898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GB" sz="2400">
                <a:solidFill>
                  <a:schemeClr val="tx2"/>
                </a:solidFill>
                <a:latin typeface="Calibri" pitchFamily="34" charset="0"/>
              </a:rPr>
              <a:t>Samples: 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‘</a:t>
            </a:r>
            <a:r>
              <a:rPr lang="en-GB" i="1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’= Energy needed to boil one liter of water ,  ‘</a:t>
            </a:r>
            <a:r>
              <a:rPr lang="en-GB" i="1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’=0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>
                <a:solidFill>
                  <a:schemeClr val="tx2"/>
                </a:solidFill>
                <a:latin typeface="Calibri" pitchFamily="34" charset="0"/>
              </a:rPr>
              <a:t>		     ‘</a:t>
            </a:r>
            <a:r>
              <a:rPr lang="en-GB" i="1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’ = prize of one coffeepot,   ‘</a:t>
            </a:r>
            <a:r>
              <a:rPr lang="en-GB" i="1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’= fixed tax/comission to add</a:t>
            </a: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371600" y="2806700"/>
            <a:ext cx="5349875" cy="2947988"/>
            <a:chOff x="1371600" y="2984500"/>
            <a:chExt cx="5349875" cy="2947432"/>
          </a:xfrm>
        </p:grpSpPr>
        <p:pic>
          <p:nvPicPr>
            <p:cNvPr id="8090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27250" y="2984500"/>
              <a:ext cx="4594225" cy="276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21 Conector recto de flecha"/>
            <p:cNvCxnSpPr/>
            <p:nvPr/>
          </p:nvCxnSpPr>
          <p:spPr>
            <a:xfrm rot="5400000" flipH="1" flipV="1">
              <a:off x="1392318" y="5184360"/>
              <a:ext cx="845978" cy="158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1771650" y="4762165"/>
              <a:ext cx="44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1771650" y="5606555"/>
              <a:ext cx="444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06" name="28 CuadroTexto"/>
            <p:cNvSpPr txBox="1">
              <a:spLocks noChangeArrowheads="1"/>
            </p:cNvSpPr>
            <p:nvPr/>
          </p:nvSpPr>
          <p:spPr bwMode="auto">
            <a:xfrm>
              <a:off x="1371600" y="5073650"/>
              <a:ext cx="444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 i="1">
                  <a:latin typeface="Calibri" pitchFamily="34" charset="0"/>
                </a:rPr>
                <a:t>n</a:t>
              </a:r>
              <a:endParaRPr lang="ca-ES" i="1">
                <a:latin typeface="Calibri" pitchFamily="34" charset="0"/>
              </a:endParaRPr>
            </a:p>
          </p:txBody>
        </p:sp>
        <p:sp>
          <p:nvSpPr>
            <p:cNvPr id="80907" name="31 CuadroTexto"/>
            <p:cNvSpPr txBox="1">
              <a:spLocks noChangeArrowheads="1"/>
            </p:cNvSpPr>
            <p:nvPr/>
          </p:nvSpPr>
          <p:spPr bwMode="auto">
            <a:xfrm>
              <a:off x="1416050" y="4495800"/>
              <a:ext cx="622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 i="1">
                  <a:latin typeface="Calibri" pitchFamily="34" charset="0"/>
                </a:rPr>
                <a:t>m</a:t>
              </a:r>
              <a:endParaRPr lang="ca-ES" i="1">
                <a:latin typeface="Calibri" pitchFamily="34" charset="0"/>
              </a:endParaRPr>
            </a:p>
          </p:txBody>
        </p:sp>
        <p:cxnSp>
          <p:nvCxnSpPr>
            <p:cNvPr id="35" name="34 Conector recto"/>
            <p:cNvCxnSpPr/>
            <p:nvPr/>
          </p:nvCxnSpPr>
          <p:spPr>
            <a:xfrm rot="5400000" flipH="1" flipV="1">
              <a:off x="2238463" y="5139918"/>
              <a:ext cx="933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1727200" y="4584398"/>
              <a:ext cx="933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0" name="42 CuadroTexto"/>
            <p:cNvSpPr txBox="1">
              <a:spLocks noChangeArrowheads="1"/>
            </p:cNvSpPr>
            <p:nvPr/>
          </p:nvSpPr>
          <p:spPr bwMode="auto">
            <a:xfrm>
              <a:off x="2571750" y="5548868"/>
              <a:ext cx="622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>
                  <a:latin typeface="Calibri" pitchFamily="34" charset="0"/>
                </a:rPr>
                <a:t>1</a:t>
              </a:r>
              <a:endParaRPr lang="ca-ES">
                <a:latin typeface="Calibri" pitchFamily="34" charset="0"/>
              </a:endParaRPr>
            </a:p>
          </p:txBody>
        </p:sp>
        <p:sp>
          <p:nvSpPr>
            <p:cNvPr id="80911" name="43 CuadroTexto"/>
            <p:cNvSpPr txBox="1">
              <a:spLocks noChangeArrowheads="1"/>
            </p:cNvSpPr>
            <p:nvPr/>
          </p:nvSpPr>
          <p:spPr bwMode="auto">
            <a:xfrm>
              <a:off x="2127250" y="5562600"/>
              <a:ext cx="622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s-ES">
                  <a:latin typeface="Calibri" pitchFamily="34" charset="0"/>
                </a:rPr>
                <a:t>0</a:t>
              </a:r>
              <a:endParaRPr lang="ca-ES">
                <a:latin typeface="Calibri" pitchFamily="34" charset="0"/>
              </a:endParaRPr>
            </a:p>
          </p:txBody>
        </p:sp>
      </p:grpSp>
      <p:graphicFrame>
        <p:nvGraphicFramePr>
          <p:cNvPr id="80912" name="Object 1"/>
          <p:cNvGraphicFramePr>
            <a:graphicFrameLocks noChangeAspect="1"/>
          </p:cNvGraphicFramePr>
          <p:nvPr/>
        </p:nvGraphicFramePr>
        <p:xfrm>
          <a:off x="7310438" y="2954338"/>
          <a:ext cx="1289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cuación" r:id="rId4" imgW="761760" imgH="431640" progId="Equation.3">
                  <p:embed/>
                </p:oleObj>
              </mc:Choice>
              <mc:Fallback>
                <p:oleObj name="Ecuación" r:id="rId4" imgW="7617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2954338"/>
                        <a:ext cx="12890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2"/>
          <p:cNvGraphicFramePr>
            <a:graphicFrameLocks noChangeAspect="1"/>
          </p:cNvGraphicFramePr>
          <p:nvPr/>
        </p:nvGraphicFramePr>
        <p:xfrm>
          <a:off x="7329488" y="4081463"/>
          <a:ext cx="13747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cuación" r:id="rId6" imgW="812520" imgH="393480" progId="Equation.3">
                  <p:embed/>
                </p:oleObj>
              </mc:Choice>
              <mc:Fallback>
                <p:oleObj name="Ecuación" r:id="rId6" imgW="8125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4081463"/>
                        <a:ext cx="137477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2125663" y="2151063"/>
            <a:ext cx="6645275" cy="3140075"/>
          </a:xfrm>
          <a:prstGeom prst="roundRect">
            <a:avLst/>
          </a:prstGeom>
          <a:solidFill>
            <a:srgbClr val="FFFF99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a-ES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88913"/>
            <a:ext cx="8210550" cy="11430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Fiting data to a straight line  (o viceversa):</a:t>
            </a:r>
            <a:r>
              <a:rPr lang="en-GB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81925" name="Rectangle 3"/>
          <p:cNvSpPr txBox="1">
            <a:spLocks noChangeArrowheads="1"/>
          </p:cNvSpPr>
          <p:nvPr/>
        </p:nvSpPr>
        <p:spPr bwMode="auto">
          <a:xfrm>
            <a:off x="685800" y="877888"/>
            <a:ext cx="777240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2000">
                <a:solidFill>
                  <a:schemeClr val="tx2"/>
                </a:solidFill>
                <a:latin typeface="Calibri" pitchFamily="34" charset="0"/>
              </a:rPr>
              <a:t>Here, ŷ = ax + b</a:t>
            </a: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447675" lvl="1" indent="-285750" algn="l">
              <a:spcBef>
                <a:spcPct val="20000"/>
              </a:spcBef>
              <a:buFont typeface="Arial" pitchFamily="34" charset="0"/>
              <a:buChar char="–"/>
            </a:pPr>
            <a:r>
              <a:rPr lang="en-US">
                <a:solidFill>
                  <a:schemeClr val="tx2"/>
                </a:solidFill>
                <a:latin typeface="Calibri" pitchFamily="34" charset="0"/>
              </a:rPr>
              <a:t>ŷ</a:t>
            </a:r>
            <a:r>
              <a:rPr lang="en-GB">
                <a:solidFill>
                  <a:schemeClr val="tx2"/>
                </a:solidFill>
                <a:latin typeface="Calibri" pitchFamily="34" charset="0"/>
              </a:rPr>
              <a:t> : predicted value of y</a:t>
            </a:r>
          </a:p>
          <a:p>
            <a:pPr marL="447675" lvl="1" indent="-285750" algn="l">
              <a:spcBef>
                <a:spcPct val="20000"/>
              </a:spcBef>
              <a:buFont typeface="Arial" pitchFamily="34" charset="0"/>
              <a:buChar char="–"/>
            </a:pPr>
            <a:r>
              <a:rPr lang="en-GB">
                <a:solidFill>
                  <a:schemeClr val="tx2"/>
                </a:solidFill>
                <a:latin typeface="Calibri" pitchFamily="34" charset="0"/>
              </a:rPr>
              <a:t>a: slope of regression line</a:t>
            </a:r>
          </a:p>
          <a:p>
            <a:pPr marL="447675" lvl="1" indent="-285750" algn="l">
              <a:spcBef>
                <a:spcPct val="20000"/>
              </a:spcBef>
              <a:buFont typeface="Arial" pitchFamily="34" charset="0"/>
              <a:buChar char="–"/>
            </a:pPr>
            <a:r>
              <a:rPr lang="en-GB">
                <a:solidFill>
                  <a:schemeClr val="tx2"/>
                </a:solidFill>
                <a:latin typeface="Calibri" pitchFamily="34" charset="0"/>
              </a:rPr>
              <a:t>b: intercept</a:t>
            </a:r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85800" y="5357813"/>
            <a:ext cx="80121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l"/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Residual error (ε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): Difference between obtained and predicted values of y (i.e. y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- </a:t>
            </a:r>
            <a:r>
              <a:rPr lang="en-US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ŷ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)</a:t>
            </a:r>
          </a:p>
          <a:p>
            <a:pPr marL="0" lvl="1" algn="l"/>
            <a:endParaRPr lang="en-GB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algn="l"/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Best fit line (values of </a:t>
            </a:r>
            <a:r>
              <a:rPr lang="en-GB" i="1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b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 and </a:t>
            </a:r>
            <a:r>
              <a:rPr lang="en-GB" i="1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) is the one that minimises the sum of squared errors (SS</a:t>
            </a:r>
            <a:r>
              <a:rPr lang="en-GB" baseline="-2500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error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) 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(y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- </a:t>
            </a:r>
            <a:r>
              <a:rPr lang="en-US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ŷ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)</a:t>
            </a:r>
            <a:r>
              <a:rPr lang="en-GB" baseline="3000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9975" y="2298700"/>
            <a:ext cx="4527550" cy="2809875"/>
            <a:chOff x="703" y="1696"/>
            <a:chExt cx="2852" cy="1770"/>
          </a:xfrm>
        </p:grpSpPr>
        <p:sp>
          <p:nvSpPr>
            <p:cNvPr id="81928" name="Line 6"/>
            <p:cNvSpPr>
              <a:spLocks noChangeShapeType="1"/>
            </p:cNvSpPr>
            <p:nvPr/>
          </p:nvSpPr>
          <p:spPr bwMode="auto">
            <a:xfrm flipV="1">
              <a:off x="2079" y="1852"/>
              <a:ext cx="13" cy="1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Line 7"/>
            <p:cNvSpPr>
              <a:spLocks noChangeShapeType="1"/>
            </p:cNvSpPr>
            <p:nvPr/>
          </p:nvSpPr>
          <p:spPr bwMode="auto">
            <a:xfrm>
              <a:off x="703" y="2655"/>
              <a:ext cx="28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071" y="1993"/>
              <a:ext cx="63" cy="48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687" y="2986"/>
              <a:ext cx="62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212" y="2702"/>
              <a:ext cx="62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901" y="3127"/>
              <a:ext cx="62" cy="48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637" y="2434"/>
              <a:ext cx="62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348" y="2797"/>
              <a:ext cx="62" cy="48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927" y="2182"/>
              <a:ext cx="61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150" y="3127"/>
              <a:ext cx="62" cy="48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390" y="1899"/>
              <a:ext cx="61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521" y="2560"/>
              <a:ext cx="62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707" y="2088"/>
              <a:ext cx="63" cy="47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81941" name="Line 19"/>
            <p:cNvSpPr>
              <a:spLocks noChangeShapeType="1"/>
            </p:cNvSpPr>
            <p:nvPr/>
          </p:nvSpPr>
          <p:spPr bwMode="auto">
            <a:xfrm flipH="1">
              <a:off x="703" y="1696"/>
              <a:ext cx="2644" cy="16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20"/>
            <p:cNvSpPr>
              <a:spLocks noChangeShapeType="1"/>
            </p:cNvSpPr>
            <p:nvPr/>
          </p:nvSpPr>
          <p:spPr bwMode="auto">
            <a:xfrm flipV="1">
              <a:off x="2674" y="2129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21"/>
            <p:cNvSpPr>
              <a:spLocks noChangeShapeType="1"/>
            </p:cNvSpPr>
            <p:nvPr/>
          </p:nvSpPr>
          <p:spPr bwMode="auto">
            <a:xfrm>
              <a:off x="2414" y="1932"/>
              <a:ext cx="0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Oval 22"/>
            <p:cNvSpPr>
              <a:spLocks noChangeArrowheads="1"/>
            </p:cNvSpPr>
            <p:nvPr/>
          </p:nvSpPr>
          <p:spPr bwMode="auto">
            <a:xfrm>
              <a:off x="2363" y="2247"/>
              <a:ext cx="103" cy="7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81945" name="Oval 23"/>
            <p:cNvSpPr>
              <a:spLocks noChangeArrowheads="1"/>
            </p:cNvSpPr>
            <p:nvPr/>
          </p:nvSpPr>
          <p:spPr bwMode="auto">
            <a:xfrm>
              <a:off x="2621" y="2089"/>
              <a:ext cx="105" cy="7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81946" name="Text Box 24"/>
            <p:cNvSpPr txBox="1">
              <a:spLocks noChangeArrowheads="1"/>
            </p:cNvSpPr>
            <p:nvPr/>
          </p:nvSpPr>
          <p:spPr bwMode="auto">
            <a:xfrm>
              <a:off x="2726" y="2247"/>
              <a:ext cx="28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2000">
                  <a:solidFill>
                    <a:schemeClr val="tx2"/>
                  </a:solidFill>
                  <a:latin typeface="Times New Roman" pitchFamily="18" charset="0"/>
                </a:rPr>
                <a:t>ε</a:t>
              </a:r>
              <a:r>
                <a:rPr lang="en-US" sz="2000">
                  <a:solidFill>
                    <a:schemeClr val="tx2"/>
                  </a:solidFill>
                  <a:latin typeface="Calibri" pitchFamily="34" charset="0"/>
                </a:rPr>
                <a:t> </a:t>
              </a:r>
              <a:r>
                <a:rPr lang="en-US" sz="2000" baseline="-25000">
                  <a:solidFill>
                    <a:schemeClr val="tx2"/>
                  </a:solidFill>
                  <a:latin typeface="Calibri" pitchFamily="34" charset="0"/>
                </a:rPr>
                <a:t>i</a:t>
              </a:r>
              <a:endParaRPr lang="en-US" sz="20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04025" y="3787775"/>
            <a:ext cx="2170113" cy="936625"/>
            <a:chOff x="4167" y="3022"/>
            <a:chExt cx="1435" cy="590"/>
          </a:xfrm>
        </p:grpSpPr>
        <p:sp>
          <p:nvSpPr>
            <p:cNvPr id="81948" name="Text Box 26"/>
            <p:cNvSpPr txBox="1">
              <a:spLocks noChangeArrowheads="1"/>
            </p:cNvSpPr>
            <p:nvPr/>
          </p:nvSpPr>
          <p:spPr bwMode="auto">
            <a:xfrm>
              <a:off x="4174" y="3432"/>
              <a:ext cx="124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  <a:latin typeface="Calibri" pitchFamily="34" charset="0"/>
                </a:rPr>
                <a:t>ε</a:t>
              </a:r>
              <a:r>
                <a:rPr lang="en-US" baseline="-25000">
                  <a:solidFill>
                    <a:schemeClr val="tx2"/>
                  </a:solidFill>
                  <a:latin typeface="Calibri" pitchFamily="34" charset="0"/>
                </a:rPr>
                <a:t>i</a:t>
              </a:r>
              <a:r>
                <a:rPr lang="en-US">
                  <a:solidFill>
                    <a:schemeClr val="tx2"/>
                  </a:solidFill>
                  <a:latin typeface="Calibri" pitchFamily="34" charset="0"/>
                </a:rPr>
                <a:t>  =  residual</a:t>
              </a:r>
            </a:p>
            <a:p>
              <a:pPr algn="l" eaLnBrk="0" hangingPunct="0"/>
              <a:endParaRPr lang="en-US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81949" name="Text Box 27"/>
            <p:cNvSpPr txBox="1">
              <a:spLocks noChangeArrowheads="1"/>
            </p:cNvSpPr>
            <p:nvPr/>
          </p:nvSpPr>
          <p:spPr bwMode="auto">
            <a:xfrm>
              <a:off x="4312" y="3226"/>
              <a:ext cx="1290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  <a:latin typeface="Calibri" pitchFamily="34" charset="0"/>
                </a:rPr>
                <a:t>=  y</a:t>
              </a:r>
              <a:r>
                <a:rPr lang="en-US" baseline="-25000">
                  <a:solidFill>
                    <a:schemeClr val="tx2"/>
                  </a:solidFill>
                  <a:latin typeface="Calibri" pitchFamily="34" charset="0"/>
                </a:rPr>
                <a:t>i </a:t>
              </a:r>
              <a:r>
                <a:rPr lang="en-US">
                  <a:solidFill>
                    <a:schemeClr val="tx2"/>
                  </a:solidFill>
                  <a:latin typeface="Calibri" pitchFamily="34" charset="0"/>
                </a:rPr>
                <a:t>, observed</a:t>
              </a:r>
            </a:p>
          </p:txBody>
        </p:sp>
        <p:sp>
          <p:nvSpPr>
            <p:cNvPr id="81950" name="Oval 28"/>
            <p:cNvSpPr>
              <a:spLocks noChangeArrowheads="1"/>
            </p:cNvSpPr>
            <p:nvPr/>
          </p:nvSpPr>
          <p:spPr bwMode="auto">
            <a:xfrm>
              <a:off x="4167" y="3112"/>
              <a:ext cx="108" cy="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GB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4204" y="3330"/>
              <a:ext cx="38" cy="36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81952" name="Text Box 30"/>
            <p:cNvSpPr txBox="1">
              <a:spLocks noChangeArrowheads="1"/>
            </p:cNvSpPr>
            <p:nvPr/>
          </p:nvSpPr>
          <p:spPr bwMode="auto">
            <a:xfrm>
              <a:off x="4332" y="3022"/>
              <a:ext cx="1224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  <a:latin typeface="Calibri" pitchFamily="34" charset="0"/>
                </a:rPr>
                <a:t>=  </a:t>
              </a:r>
              <a:r>
                <a:rPr lang="en-US">
                  <a:solidFill>
                    <a:schemeClr val="tx2"/>
                  </a:solidFill>
                  <a:latin typeface="Calibri" pitchFamily="34" charset="0"/>
                  <a:cs typeface="Times New Roman" pitchFamily="18" charset="0"/>
                </a:rPr>
                <a:t>ŷ</a:t>
              </a:r>
              <a:r>
                <a:rPr lang="en-US" baseline="-25000">
                  <a:solidFill>
                    <a:schemeClr val="tx2"/>
                  </a:solidFill>
                  <a:latin typeface="Calibri" pitchFamily="34" charset="0"/>
                </a:rPr>
                <a:t>i</a:t>
              </a:r>
              <a:r>
                <a:rPr lang="en-US">
                  <a:solidFill>
                    <a:schemeClr val="tx2"/>
                  </a:solidFill>
                  <a:latin typeface="Calibri" pitchFamily="34" charset="0"/>
                  <a:cs typeface="Times New Roman" pitchFamily="18" charset="0"/>
                </a:rPr>
                <a:t>, predicted</a:t>
              </a:r>
              <a:endParaRPr lang="en-US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81953" name="Text Box 31"/>
          <p:cNvSpPr txBox="1">
            <a:spLocks noChangeArrowheads="1"/>
          </p:cNvSpPr>
          <p:nvPr/>
        </p:nvSpPr>
        <p:spPr bwMode="auto">
          <a:xfrm>
            <a:off x="6588125" y="2259013"/>
            <a:ext cx="148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ŷ</a:t>
            </a:r>
            <a:r>
              <a:rPr lang="en-GB" b="1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GB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="1">
                <a:solidFill>
                  <a:schemeClr val="tx2"/>
                </a:solidFill>
                <a:latin typeface="Times New Roman" pitchFamily="18" charset="0"/>
              </a:rPr>
              <a:t>x +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88913"/>
            <a:ext cx="7772400" cy="11430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Adjusting the straight line to data:</a:t>
            </a:r>
            <a:r>
              <a:rPr lang="en-GB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82948" name="Rectangle 3"/>
          <p:cNvSpPr txBox="1">
            <a:spLocks noChangeArrowheads="1"/>
          </p:cNvSpPr>
          <p:nvPr/>
        </p:nvSpPr>
        <p:spPr bwMode="auto">
          <a:xfrm>
            <a:off x="263525" y="1128713"/>
            <a:ext cx="8080375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Minimise 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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en-US" sz="2000" i="1">
                <a:solidFill>
                  <a:schemeClr val="tx2"/>
                </a:solidFill>
                <a:latin typeface="Calibri" pitchFamily="34" charset="0"/>
              </a:rPr>
              <a:t>ŷ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GB" sz="2000" baseline="30000">
                <a:solidFill>
                  <a:schemeClr val="tx2"/>
                </a:solidFill>
                <a:latin typeface="Calibri" pitchFamily="34" charset="0"/>
              </a:rPr>
              <a:t>2 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, which is 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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-ax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+b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GB" sz="2000" baseline="30000">
                <a:solidFill>
                  <a:schemeClr val="tx2"/>
                </a:solidFill>
                <a:latin typeface="Calibri" pitchFamily="34" charset="0"/>
              </a:rPr>
              <a:t>2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2000" baseline="30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Minimum SS</a:t>
            </a:r>
            <a:r>
              <a:rPr lang="en-GB" sz="2000" baseline="-25000">
                <a:solidFill>
                  <a:schemeClr val="tx2"/>
                </a:solidFill>
                <a:latin typeface="Calibri" pitchFamily="34" charset="0"/>
              </a:rPr>
              <a:t>error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 is at the bottom of the curve where the gradient is zero – and this can found with calculus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GB" sz="20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Take partial derivatives of 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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-ax</a:t>
            </a:r>
            <a:r>
              <a:rPr lang="en-GB" sz="2000" i="1" baseline="-25000">
                <a:solidFill>
                  <a:schemeClr val="tx2"/>
                </a:solidFill>
                <a:latin typeface="Calibri" pitchFamily="34" charset="0"/>
              </a:rPr>
              <a:t>i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-b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GB" sz="2000" baseline="30000">
                <a:solidFill>
                  <a:schemeClr val="tx2"/>
                </a:solidFill>
                <a:latin typeface="Calibri" pitchFamily="34" charset="0"/>
              </a:rPr>
              <a:t>2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 respect parametres 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a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 and </a:t>
            </a:r>
            <a:r>
              <a:rPr lang="en-GB" sz="2000" i="1">
                <a:solidFill>
                  <a:schemeClr val="tx2"/>
                </a:solidFill>
                <a:latin typeface="Calibri" pitchFamily="34" charset="0"/>
              </a:rPr>
              <a:t>b</a:t>
            </a: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 and solve for 0 as simultaneous equations, giving: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400"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400"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400"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400"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sz="2400">
              <a:latin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This calculus can allways be done, whatever is the data!!</a:t>
            </a:r>
          </a:p>
        </p:txBody>
      </p:sp>
      <p:graphicFrame>
        <p:nvGraphicFramePr>
          <p:cNvPr id="82949" name="Object 2"/>
          <p:cNvGraphicFramePr>
            <a:graphicFrameLocks noChangeAspect="1"/>
          </p:cNvGraphicFramePr>
          <p:nvPr/>
        </p:nvGraphicFramePr>
        <p:xfrm>
          <a:off x="1987550" y="3810000"/>
          <a:ext cx="1776413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cuación" r:id="rId3" imgW="495000" imgH="444240" progId="Equation.3">
                  <p:embed/>
                </p:oleObj>
              </mc:Choice>
              <mc:Fallback>
                <p:oleObj name="Ecuación" r:id="rId3" imgW="4950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810000"/>
                        <a:ext cx="1776413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3"/>
          <p:cNvGraphicFramePr>
            <a:graphicFrameLocks noChangeAspect="1"/>
          </p:cNvGraphicFramePr>
          <p:nvPr/>
        </p:nvGraphicFramePr>
        <p:xfrm>
          <a:off x="4841875" y="4191000"/>
          <a:ext cx="18923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cuación" r:id="rId5" imgW="660240" imgH="203040" progId="Equation.3">
                  <p:embed/>
                </p:oleObj>
              </mc:Choice>
              <mc:Fallback>
                <p:oleObj name="Ecuación" r:id="rId5" imgW="6602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191000"/>
                        <a:ext cx="18923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20009"/>
              </p:ext>
            </p:extLst>
          </p:nvPr>
        </p:nvGraphicFramePr>
        <p:xfrm>
          <a:off x="381000" y="447675"/>
          <a:ext cx="6172200" cy="3438525"/>
        </p:xfrm>
        <a:graphic>
          <a:graphicData uri="http://schemas.openxmlformats.org/drawingml/2006/table">
            <a:tbl>
              <a:tblPr/>
              <a:tblGrid>
                <a:gridCol w="1028700"/>
                <a:gridCol w="1257300"/>
                <a:gridCol w="1143000"/>
                <a:gridCol w="685800"/>
                <a:gridCol w="1028700"/>
                <a:gridCol w="1028700"/>
              </a:tblGrid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Mouse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Weight (x)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Length (y)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Mouse 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484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 = 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 = 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= 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= 1278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xy = 553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= 5.286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= 11.714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http://archive.bio.ed.ac.uk/jdeacon/statistics/mage29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19325"/>
            <a:ext cx="133350" cy="238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Correlation, and regression analysis for curve fitting</a:t>
            </a:r>
            <a:endParaRPr lang="en-US" dirty="0"/>
          </a:p>
        </p:txBody>
      </p:sp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3"/>
          <a:srcRect t="2491" r="1333"/>
          <a:stretch>
            <a:fillRect/>
          </a:stretch>
        </p:blipFill>
        <p:spPr bwMode="auto">
          <a:xfrm>
            <a:off x="3124200" y="4038600"/>
            <a:ext cx="6096000" cy="278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52400" y="4445675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regression equation </a:t>
            </a:r>
            <a:r>
              <a:rPr lang="en-US" dirty="0" smtClean="0"/>
              <a:t>for y on x</a:t>
            </a:r>
            <a:r>
              <a:rPr lang="en-US" b="1" dirty="0" smtClean="0"/>
              <a:t> </a:t>
            </a:r>
            <a:r>
              <a:rPr lang="en-US" dirty="0" smtClean="0"/>
              <a:t>is: </a:t>
            </a:r>
            <a:r>
              <a:rPr lang="en-US" b="1" i="1" dirty="0" smtClean="0"/>
              <a:t>y</a:t>
            </a:r>
            <a:r>
              <a:rPr lang="en-US" b="1" dirty="0" smtClean="0"/>
              <a:t> = </a:t>
            </a:r>
            <a:r>
              <a:rPr lang="en-US" b="1" i="1" dirty="0" err="1" smtClean="0"/>
              <a:t>bx</a:t>
            </a:r>
            <a:r>
              <a:rPr lang="en-US" b="1" dirty="0" smtClean="0"/>
              <a:t> + </a:t>
            </a:r>
            <a:r>
              <a:rPr lang="en-US" b="1" i="1" dirty="0" smtClean="0"/>
              <a:t>a</a:t>
            </a:r>
            <a:r>
              <a:rPr lang="en-US" dirty="0" smtClean="0"/>
              <a:t> where </a:t>
            </a:r>
            <a:r>
              <a:rPr lang="en-US" b="1" i="1" dirty="0" smtClean="0"/>
              <a:t>b</a:t>
            </a:r>
            <a:r>
              <a:rPr lang="en-US" dirty="0" smtClean="0"/>
              <a:t> is the slope and </a:t>
            </a:r>
            <a:r>
              <a:rPr lang="en-US" b="1" i="1" dirty="0" smtClean="0"/>
              <a:t>a</a:t>
            </a:r>
            <a:r>
              <a:rPr lang="en-US" dirty="0" smtClean="0"/>
              <a:t> is the intercept (the point where the line crosses the y axis)</a:t>
            </a:r>
          </a:p>
          <a:p>
            <a:r>
              <a:rPr lang="en-US" dirty="0" smtClean="0"/>
              <a:t>We calculate </a:t>
            </a:r>
            <a:r>
              <a:rPr lang="en-US" i="1" dirty="0" smtClean="0"/>
              <a:t>b</a:t>
            </a:r>
            <a:r>
              <a:rPr lang="en-US" dirty="0" smtClean="0"/>
              <a:t> as: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2338387"/>
            <a:ext cx="533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171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9353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2848"/>
              </p:ext>
            </p:extLst>
          </p:nvPr>
        </p:nvGraphicFramePr>
        <p:xfrm>
          <a:off x="2286000" y="1185755"/>
          <a:ext cx="3886200" cy="2897505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DBH 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HT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533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work:</a:t>
            </a:r>
          </a:p>
          <a:p>
            <a:r>
              <a:rPr lang="en-US" dirty="0" smtClean="0"/>
              <a:t>Show the correlation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343400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 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Required equation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One-Way ANOVA is commonly used to test the following: </a:t>
            </a:r>
            <a:r>
              <a:rPr lang="en-US" b="1" dirty="0"/>
              <a:t>Statistical differences among the means of </a:t>
            </a:r>
            <a:r>
              <a:rPr lang="en-US" b="1" dirty="0" smtClean="0"/>
              <a:t>more than two groups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Assumptions for </a:t>
            </a:r>
            <a:r>
              <a:rPr lang="en-US" b="1" dirty="0" smtClean="0"/>
              <a:t>ANOVA</a:t>
            </a:r>
          </a:p>
          <a:p>
            <a:r>
              <a:rPr lang="en-US" dirty="0"/>
              <a:t>Each group sample is drawn from a normally distributed population.</a:t>
            </a:r>
          </a:p>
          <a:p>
            <a:r>
              <a:rPr lang="en-US" dirty="0"/>
              <a:t>All populations have a common variance.</a:t>
            </a:r>
          </a:p>
          <a:p>
            <a:r>
              <a:rPr lang="en-US" dirty="0"/>
              <a:t>All samples are drawn independently of each other.</a:t>
            </a:r>
          </a:p>
          <a:p>
            <a:r>
              <a:rPr lang="en-US" dirty="0"/>
              <a:t>Within each sample, the observations are sampled randomly and independently of each other.</a:t>
            </a:r>
          </a:p>
          <a:p>
            <a:r>
              <a:rPr lang="en-US" dirty="0"/>
              <a:t>Factor effects are additive.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2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 the model significant?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2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i.e. do we get a significantly better prediction of y from our regression equation than by just predicting the mean?</a:t>
            </a:r>
          </a:p>
          <a:p>
            <a:pPr>
              <a:lnSpc>
                <a:spcPct val="80000"/>
              </a:lnSpc>
            </a:pPr>
            <a:endParaRPr lang="en-GB" sz="2800"/>
          </a:p>
          <a:p>
            <a:pPr>
              <a:lnSpc>
                <a:spcPct val="80000"/>
              </a:lnSpc>
            </a:pPr>
            <a:r>
              <a:rPr lang="en-GB" sz="2800"/>
              <a:t>F-statistic:</a:t>
            </a: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4005263"/>
            <a:ext cx="2200275" cy="1095375"/>
            <a:chOff x="1630" y="2432"/>
            <a:chExt cx="1386" cy="69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30" y="2614"/>
              <a:ext cx="663" cy="336"/>
              <a:chOff x="1371" y="2640"/>
              <a:chExt cx="663" cy="336"/>
            </a:xfrm>
          </p:grpSpPr>
          <p:sp>
            <p:nvSpPr>
              <p:cNvPr id="75782" name="Text Box 6"/>
              <p:cNvSpPr txBox="1">
                <a:spLocks noChangeArrowheads="1"/>
              </p:cNvSpPr>
              <p:nvPr/>
            </p:nvSpPr>
            <p:spPr bwMode="auto">
              <a:xfrm>
                <a:off x="1371" y="2640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80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endParaRPr lang="en-US" sz="28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5783" name="Text Box 7"/>
              <p:cNvSpPr txBox="1">
                <a:spLocks noChangeArrowheads="1"/>
              </p:cNvSpPr>
              <p:nvPr/>
            </p:nvSpPr>
            <p:spPr bwMode="auto">
              <a:xfrm>
                <a:off x="1474" y="2764"/>
                <a:ext cx="56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FF0000"/>
                    </a:solidFill>
                    <a:latin typeface="Times New Roman" pitchFamily="18" charset="0"/>
                  </a:rPr>
                  <a:t>(df</a:t>
                </a:r>
                <a:r>
                  <a:rPr lang="en-US" sz="16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ŷ</a:t>
                </a:r>
                <a:r>
                  <a:rPr lang="en-US" sz="1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,df</a:t>
                </a:r>
                <a:r>
                  <a:rPr lang="en-US" sz="16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er</a:t>
                </a:r>
                <a:r>
                  <a:rPr lang="en-US" sz="16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2230" y="2649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2608" y="2432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en-US" sz="28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ŷ</a:t>
              </a:r>
              <a:r>
                <a:rPr lang="en-US" sz="2800" baseline="3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2574" y="2795"/>
              <a:ext cx="3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en-GB" sz="2800" baseline="-25000">
                  <a:solidFill>
                    <a:srgbClr val="FF0000"/>
                  </a:solidFill>
                  <a:latin typeface="Times New Roman" pitchFamily="18" charset="0"/>
                </a:rPr>
                <a:t>er</a:t>
              </a:r>
              <a:r>
                <a:rPr lang="en-GB" sz="2800" baseline="30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2472" y="2795"/>
              <a:ext cx="5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4551363" y="4262438"/>
            <a:ext cx="111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=......=</a:t>
            </a:r>
            <a:endParaRPr 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75325" y="3975100"/>
            <a:ext cx="1495425" cy="1022350"/>
            <a:chOff x="3638" y="2504"/>
            <a:chExt cx="942" cy="644"/>
          </a:xfrm>
        </p:grpSpPr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3638" y="2504"/>
              <a:ext cx="9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lang="en-GB" sz="2800" baseline="30000">
                  <a:solidFill>
                    <a:srgbClr val="FF0000"/>
                  </a:solidFill>
                  <a:latin typeface="Times New Roman" pitchFamily="18" charset="0"/>
                </a:rPr>
                <a:t>2 </a:t>
              </a:r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(n - 2)</a:t>
              </a:r>
              <a:r>
                <a:rPr lang="en-GB" sz="2800" baseline="30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3651" y="2840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3820" y="2821"/>
              <a:ext cx="6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>
                  <a:solidFill>
                    <a:srgbClr val="FF0000"/>
                  </a:solidFill>
                  <a:latin typeface="Times New Roman" pitchFamily="18" charset="0"/>
                </a:rPr>
                <a:t>1 – r</a:t>
              </a:r>
              <a:r>
                <a:rPr lang="en-GB" sz="2800" baseline="30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560888" y="3668713"/>
            <a:ext cx="1181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 i="1">
                <a:latin typeface="Times New Roman" pitchFamily="18" charset="0"/>
              </a:rPr>
              <a:t>complicated</a:t>
            </a:r>
          </a:p>
          <a:p>
            <a:pPr algn="ctr" eaLnBrk="0" hangingPunct="0"/>
            <a:r>
              <a:rPr lang="en-GB" sz="1600" i="1">
                <a:latin typeface="Times New Roman" pitchFamily="18" charset="0"/>
              </a:rPr>
              <a:t>rearranging</a:t>
            </a:r>
            <a:endParaRPr lang="en-US" sz="1600" i="1">
              <a:latin typeface="Times New Roman" pitchFamily="18" charset="0"/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514826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468313" y="515620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And it follows that: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2392363" y="5846763"/>
            <a:ext cx="105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GB" sz="2800" baseline="-25000">
                <a:solidFill>
                  <a:srgbClr val="FF0000"/>
                </a:solidFill>
                <a:latin typeface="Times New Roman" pitchFamily="18" charset="0"/>
              </a:rPr>
              <a:t>(n-2)</a:t>
            </a:r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 =</a:t>
            </a:r>
            <a:endParaRPr 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3419475" y="5661025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GB" sz="2800" baseline="300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(n - 2)</a:t>
            </a:r>
            <a:endParaRPr 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440113" y="6194425"/>
            <a:ext cx="14398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3492500" y="6223000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√1 – r</a:t>
            </a:r>
            <a:r>
              <a:rPr lang="en-GB" sz="28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779838" y="6308725"/>
            <a:ext cx="79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5775325" y="5608638"/>
            <a:ext cx="2624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400"/>
              <a:t>So all we need to </a:t>
            </a:r>
          </a:p>
          <a:p>
            <a:pPr eaLnBrk="0" hangingPunct="0"/>
            <a:r>
              <a:rPr lang="en-GB" sz="2400"/>
              <a:t>know are r and n !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THANKS TOO MUCH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63453"/>
              </p:ext>
            </p:extLst>
          </p:nvPr>
        </p:nvGraphicFramePr>
        <p:xfrm>
          <a:off x="457200" y="838200"/>
          <a:ext cx="4078738" cy="1759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829"/>
                <a:gridCol w="1303206"/>
                <a:gridCol w="1591703"/>
              </a:tblGrid>
              <a:tr h="34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 err="1">
                          <a:effectLst/>
                        </a:rPr>
                        <a:t>1oz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 err="1">
                          <a:effectLst/>
                        </a:rPr>
                        <a:t>3oz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 err="1">
                          <a:effectLst/>
                        </a:rPr>
                        <a:t>5oz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1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1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</a:rPr>
                        <a:t>3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  <a:tr h="186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07554" marR="7463" marT="7463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32004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</a:t>
            </a:r>
            <a:r>
              <a:rPr lang="en-US" dirty="0"/>
              <a:t>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93069"/>
              </p:ext>
            </p:extLst>
          </p:nvPr>
        </p:nvGraphicFramePr>
        <p:xfrm>
          <a:off x="457200" y="3733800"/>
          <a:ext cx="8229600" cy="2243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323"/>
                <a:gridCol w="1283634"/>
                <a:gridCol w="1231737"/>
                <a:gridCol w="1148106"/>
                <a:gridCol w="1143000"/>
                <a:gridCol w="1373363"/>
                <a:gridCol w="1598437"/>
              </a:tblGrid>
              <a:tr h="32307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1oz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X</a:t>
                      </a:r>
                      <a:r>
                        <a:rPr lang="en-US" sz="1600" u="sng" strike="noStrike" baseline="30000">
                          <a:effectLst/>
                        </a:rPr>
                        <a:t>2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3oz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X</a:t>
                      </a:r>
                      <a:r>
                        <a:rPr lang="en-US" sz="1600" u="sng" strike="noStrike" baseline="30000">
                          <a:effectLst/>
                        </a:rPr>
                        <a:t>2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5oz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X</a:t>
                      </a:r>
                      <a:r>
                        <a:rPr lang="en-US" sz="1600" u="sng" strike="noStrike" baseline="30000">
                          <a:effectLst/>
                        </a:rPr>
                        <a:t>2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1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1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1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1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3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</a:rPr>
                        <a:t>9</a:t>
                      </a:r>
                      <a:endParaRPr lang="en-US" sz="1600" b="0" i="0" u="sng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282" marR="7054" marT="70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2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79100"/>
              </p:ext>
            </p:extLst>
          </p:nvPr>
        </p:nvGraphicFramePr>
        <p:xfrm>
          <a:off x="838201" y="2691765"/>
          <a:ext cx="6400798" cy="245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199"/>
                <a:gridCol w="943366"/>
                <a:gridCol w="1861981"/>
                <a:gridCol w="1995252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8587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 </a:t>
                      </a:r>
                      <a:r>
                        <a:rPr lang="en-US" sz="1800" u="none" strike="noStrike" dirty="0" smtClean="0">
                          <a:effectLst/>
                        </a:rPr>
                        <a:t>x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8587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SS within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S1+S2+s3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SStotal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38.93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SSbetween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20.13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76684"/>
              </p:ext>
            </p:extLst>
          </p:nvPr>
        </p:nvGraphicFramePr>
        <p:xfrm>
          <a:off x="457200" y="2678113"/>
          <a:ext cx="8229599" cy="22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030"/>
                <a:gridCol w="1530724"/>
                <a:gridCol w="1640285"/>
                <a:gridCol w="1565158"/>
                <a:gridCol w="2003402"/>
              </a:tblGrid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ANOVA 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Source of variable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SSbetween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alfa-1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alfa=3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20.13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10.067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6.42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 within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alfa(n-1)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1.57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  <a:tr h="18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95" marR="9395" marT="939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39363"/>
              </p:ext>
            </p:extLst>
          </p:nvPr>
        </p:nvGraphicFramePr>
        <p:xfrm>
          <a:off x="685800" y="5372100"/>
          <a:ext cx="5416550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1791"/>
                <a:gridCol w="274475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 </a:t>
                      </a:r>
                      <a:r>
                        <a:rPr lang="en-US" sz="1600" u="none" strike="noStrike" dirty="0" err="1">
                          <a:effectLst/>
                        </a:rPr>
                        <a:t>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6.42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 tab (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df</a:t>
                      </a:r>
                      <a:r>
                        <a:rPr lang="en-US" sz="1600" u="none" strike="noStrike" dirty="0" smtClean="0">
                          <a:effectLst/>
                        </a:rPr>
                        <a:t> N-1,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k-1, 14,2</a:t>
                      </a:r>
                      <a:r>
                        <a:rPr lang="en-US" sz="1600" u="none" strike="noStrike" dirty="0">
                          <a:effectLst/>
                        </a:rPr>
                        <a:t>, p=5%)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rejected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 txBox="1">
            <a:spLocks noChangeArrowheads="1"/>
          </p:cNvSpPr>
          <p:nvPr/>
        </p:nvSpPr>
        <p:spPr bwMode="auto">
          <a:xfrm>
            <a:off x="714375" y="317500"/>
            <a:ext cx="80803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GB" sz="3600">
                <a:solidFill>
                  <a:schemeClr val="tx2"/>
                </a:solidFill>
                <a:latin typeface="Calibri" pitchFamily="34" charset="0"/>
              </a:rPr>
              <a:t>Correlation:</a:t>
            </a:r>
          </a:p>
          <a:p>
            <a:pPr marL="342900" indent="-342900" algn="l">
              <a:spcBef>
                <a:spcPct val="20000"/>
              </a:spcBef>
              <a:buFontTx/>
              <a:buChar char="-"/>
            </a:pPr>
            <a:r>
              <a:rPr lang="en-GB" sz="2400">
                <a:solidFill>
                  <a:schemeClr val="tx2"/>
                </a:solidFill>
                <a:latin typeface="Calibri" pitchFamily="34" charset="0"/>
              </a:rPr>
              <a:t>How much depend the value of one variable on the value of the other one?</a:t>
            </a:r>
            <a:r>
              <a:rPr lang="en-GB" sz="280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80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597 Grupo"/>
          <p:cNvGrpSpPr>
            <a:grpSpLocks/>
          </p:cNvGrpSpPr>
          <p:nvPr/>
        </p:nvGrpSpPr>
        <p:grpSpPr bwMode="auto">
          <a:xfrm>
            <a:off x="304800" y="2940050"/>
            <a:ext cx="8534400" cy="3644900"/>
            <a:chOff x="215900" y="2895600"/>
            <a:chExt cx="8534400" cy="3644900"/>
          </a:xfrm>
        </p:grpSpPr>
        <p:sp>
          <p:nvSpPr>
            <p:cNvPr id="597" name="596 Rectángulo"/>
            <p:cNvSpPr/>
            <p:nvPr/>
          </p:nvSpPr>
          <p:spPr>
            <a:xfrm>
              <a:off x="215900" y="2895600"/>
              <a:ext cx="8534400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/>
            </a:p>
          </p:txBody>
        </p:sp>
        <p:grpSp>
          <p:nvGrpSpPr>
            <p:cNvPr id="3" name="595 Grupo"/>
            <p:cNvGrpSpPr/>
            <p:nvPr/>
          </p:nvGrpSpPr>
          <p:grpSpPr>
            <a:xfrm>
              <a:off x="284105" y="3275012"/>
              <a:ext cx="8440796" cy="3102071"/>
              <a:chOff x="284105" y="2493962"/>
              <a:chExt cx="8440796" cy="3102071"/>
            </a:xfrm>
            <a:solidFill>
              <a:schemeClr val="bg1"/>
            </a:solidFill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038475" y="2493962"/>
                <a:ext cx="2790825" cy="2668588"/>
                <a:chOff x="1650" y="1680"/>
                <a:chExt cx="2382" cy="1681"/>
              </a:xfrm>
              <a:grpFill/>
            </p:grpSpPr>
            <p:sp>
              <p:nvSpPr>
                <p:cNvPr id="567" name="Line 5"/>
                <p:cNvSpPr>
                  <a:spLocks noChangeShapeType="1"/>
                </p:cNvSpPr>
                <p:nvPr/>
              </p:nvSpPr>
              <p:spPr bwMode="auto">
                <a:xfrm>
                  <a:off x="1650" y="2552"/>
                  <a:ext cx="2166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68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1728"/>
                  <a:ext cx="7" cy="163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69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1893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0" name="Oval 8"/>
                <p:cNvSpPr>
                  <a:spLocks noChangeArrowheads="1"/>
                </p:cNvSpPr>
                <p:nvPr/>
              </p:nvSpPr>
              <p:spPr bwMode="auto">
                <a:xfrm>
                  <a:off x="2952" y="220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1" name="Oval 9"/>
                <p:cNvSpPr>
                  <a:spLocks noChangeArrowheads="1"/>
                </p:cNvSpPr>
                <p:nvPr/>
              </p:nvSpPr>
              <p:spPr bwMode="auto">
                <a:xfrm>
                  <a:off x="2977" y="288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2" name="Oval 10"/>
                <p:cNvSpPr>
                  <a:spLocks noChangeArrowheads="1"/>
                </p:cNvSpPr>
                <p:nvPr/>
              </p:nvSpPr>
              <p:spPr bwMode="auto">
                <a:xfrm>
                  <a:off x="2460" y="2741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3" name="Oval 11"/>
                <p:cNvSpPr>
                  <a:spLocks noChangeArrowheads="1"/>
                </p:cNvSpPr>
                <p:nvPr/>
              </p:nvSpPr>
              <p:spPr bwMode="auto">
                <a:xfrm>
                  <a:off x="2952" y="247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4" name="Oval 12"/>
                <p:cNvSpPr>
                  <a:spLocks noChangeArrowheads="1"/>
                </p:cNvSpPr>
                <p:nvPr/>
              </p:nvSpPr>
              <p:spPr bwMode="auto">
                <a:xfrm>
                  <a:off x="2366" y="220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5" name="Oval 13"/>
                <p:cNvSpPr>
                  <a:spLocks noChangeArrowheads="1"/>
                </p:cNvSpPr>
                <p:nvPr/>
              </p:nvSpPr>
              <p:spPr bwMode="auto">
                <a:xfrm>
                  <a:off x="3553" y="321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6" name="Oval 14"/>
                <p:cNvSpPr>
                  <a:spLocks noChangeArrowheads="1"/>
                </p:cNvSpPr>
                <p:nvPr/>
              </p:nvSpPr>
              <p:spPr bwMode="auto">
                <a:xfrm>
                  <a:off x="3119" y="2333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7" name="Oval 15"/>
                <p:cNvSpPr>
                  <a:spLocks noChangeArrowheads="1"/>
                </p:cNvSpPr>
                <p:nvPr/>
              </p:nvSpPr>
              <p:spPr bwMode="auto">
                <a:xfrm>
                  <a:off x="2413" y="2395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8" name="Oval 16"/>
                <p:cNvSpPr>
                  <a:spLocks noChangeArrowheads="1"/>
                </p:cNvSpPr>
                <p:nvPr/>
              </p:nvSpPr>
              <p:spPr bwMode="auto">
                <a:xfrm>
                  <a:off x="2836" y="2270"/>
                  <a:ext cx="48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79" name="Oval 17"/>
                <p:cNvSpPr>
                  <a:spLocks noChangeArrowheads="1"/>
                </p:cNvSpPr>
                <p:nvPr/>
              </p:nvSpPr>
              <p:spPr bwMode="auto">
                <a:xfrm>
                  <a:off x="2899" y="2741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0" name="Oval 18"/>
                <p:cNvSpPr>
                  <a:spLocks noChangeArrowheads="1"/>
                </p:cNvSpPr>
                <p:nvPr/>
              </p:nvSpPr>
              <p:spPr bwMode="auto">
                <a:xfrm>
                  <a:off x="2272" y="2647"/>
                  <a:ext cx="47" cy="4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1" name="Oval 19"/>
                <p:cNvSpPr>
                  <a:spLocks noChangeArrowheads="1"/>
                </p:cNvSpPr>
                <p:nvPr/>
              </p:nvSpPr>
              <p:spPr bwMode="auto">
                <a:xfrm>
                  <a:off x="2742" y="2552"/>
                  <a:ext cx="48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2" name="Oval 20"/>
                <p:cNvSpPr>
                  <a:spLocks noChangeArrowheads="1"/>
                </p:cNvSpPr>
                <p:nvPr/>
              </p:nvSpPr>
              <p:spPr bwMode="auto">
                <a:xfrm>
                  <a:off x="3121" y="277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3" name="Oval 21"/>
                <p:cNvSpPr>
                  <a:spLocks noChangeArrowheads="1"/>
                </p:cNvSpPr>
                <p:nvPr/>
              </p:nvSpPr>
              <p:spPr bwMode="auto">
                <a:xfrm>
                  <a:off x="3265" y="2616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4" name="Oval 22"/>
                <p:cNvSpPr>
                  <a:spLocks noChangeArrowheads="1"/>
                </p:cNvSpPr>
                <p:nvPr/>
              </p:nvSpPr>
              <p:spPr bwMode="auto">
                <a:xfrm>
                  <a:off x="2088" y="2040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5" name="Oval 23"/>
                <p:cNvSpPr>
                  <a:spLocks noChangeArrowheads="1"/>
                </p:cNvSpPr>
                <p:nvPr/>
              </p:nvSpPr>
              <p:spPr bwMode="auto">
                <a:xfrm>
                  <a:off x="2232" y="2081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6" name="Oval 24"/>
                <p:cNvSpPr>
                  <a:spLocks noChangeArrowheads="1"/>
                </p:cNvSpPr>
                <p:nvPr/>
              </p:nvSpPr>
              <p:spPr bwMode="auto">
                <a:xfrm>
                  <a:off x="3265" y="3145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7" name="Oval 25"/>
                <p:cNvSpPr>
                  <a:spLocks noChangeArrowheads="1"/>
                </p:cNvSpPr>
                <p:nvPr/>
              </p:nvSpPr>
              <p:spPr bwMode="auto">
                <a:xfrm>
                  <a:off x="3312" y="292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8" name="Oval 26"/>
                <p:cNvSpPr>
                  <a:spLocks noChangeArrowheads="1"/>
                </p:cNvSpPr>
                <p:nvPr/>
              </p:nvSpPr>
              <p:spPr bwMode="auto">
                <a:xfrm>
                  <a:off x="2601" y="2364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89" name="Oval 27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90" name="Oval 28"/>
                <p:cNvSpPr>
                  <a:spLocks noChangeArrowheads="1"/>
                </p:cNvSpPr>
                <p:nvPr/>
              </p:nvSpPr>
              <p:spPr bwMode="auto">
                <a:xfrm>
                  <a:off x="2272" y="2458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91" name="Oval 29"/>
                <p:cNvSpPr>
                  <a:spLocks noChangeArrowheads="1"/>
                </p:cNvSpPr>
                <p:nvPr/>
              </p:nvSpPr>
              <p:spPr bwMode="auto">
                <a:xfrm>
                  <a:off x="2413" y="1987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92" name="Oval 30"/>
                <p:cNvSpPr>
                  <a:spLocks noChangeArrowheads="1"/>
                </p:cNvSpPr>
                <p:nvPr/>
              </p:nvSpPr>
              <p:spPr bwMode="auto">
                <a:xfrm>
                  <a:off x="2592" y="220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93" name="Oval 31"/>
                <p:cNvSpPr>
                  <a:spLocks noChangeArrowheads="1"/>
                </p:cNvSpPr>
                <p:nvPr/>
              </p:nvSpPr>
              <p:spPr bwMode="auto">
                <a:xfrm>
                  <a:off x="2016" y="213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>
                    <a:latin typeface="+mn-lt"/>
                  </a:endParaRPr>
                </a:p>
              </p:txBody>
            </p:sp>
            <p:sp>
              <p:nvSpPr>
                <p:cNvPr id="59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520" y="1680"/>
                  <a:ext cx="144" cy="21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>
                      <a:latin typeface="+mn-lt"/>
                    </a:rPr>
                    <a:t>Y</a:t>
                  </a:r>
                </a:p>
              </p:txBody>
            </p:sp>
            <p:sp>
              <p:nvSpPr>
                <p:cNvPr id="59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816" y="2544"/>
                  <a:ext cx="216" cy="1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>
                      <a:latin typeface="+mn-lt"/>
                    </a:rPr>
                    <a:t>X</a:t>
                  </a:r>
                </a:p>
              </p:txBody>
            </p:sp>
          </p:grpSp>
          <p:sp>
            <p:nvSpPr>
              <p:cNvPr id="503" name="Line 34"/>
              <p:cNvSpPr>
                <a:spLocks noChangeShapeType="1"/>
              </p:cNvSpPr>
              <p:nvPr/>
            </p:nvSpPr>
            <p:spPr bwMode="auto">
              <a:xfrm>
                <a:off x="5934075" y="3849688"/>
                <a:ext cx="2538413" cy="15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4" name="Line 35"/>
              <p:cNvSpPr>
                <a:spLocks noChangeShapeType="1"/>
              </p:cNvSpPr>
              <p:nvPr/>
            </p:nvSpPr>
            <p:spPr bwMode="auto">
              <a:xfrm flipH="1" flipV="1">
                <a:off x="7150100" y="2879725"/>
                <a:ext cx="7938" cy="19240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5" name="Oval 36"/>
              <p:cNvSpPr>
                <a:spLocks noChangeArrowheads="1"/>
              </p:cNvSpPr>
              <p:nvPr/>
            </p:nvSpPr>
            <p:spPr bwMode="auto">
              <a:xfrm>
                <a:off x="6530975" y="30734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6" name="Oval 37"/>
              <p:cNvSpPr>
                <a:spLocks noChangeArrowheads="1"/>
              </p:cNvSpPr>
              <p:nvPr/>
            </p:nvSpPr>
            <p:spPr bwMode="auto">
              <a:xfrm>
                <a:off x="7459663" y="32035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7" name="Oval 38"/>
              <p:cNvSpPr>
                <a:spLocks noChangeArrowheads="1"/>
              </p:cNvSpPr>
              <p:nvPr/>
            </p:nvSpPr>
            <p:spPr bwMode="auto">
              <a:xfrm>
                <a:off x="7488238" y="423862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8" name="Oval 39"/>
              <p:cNvSpPr>
                <a:spLocks noChangeArrowheads="1"/>
              </p:cNvSpPr>
              <p:nvPr/>
            </p:nvSpPr>
            <p:spPr bwMode="auto">
              <a:xfrm>
                <a:off x="6362700" y="4138613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09" name="Oval 40"/>
              <p:cNvSpPr>
                <a:spLocks noChangeArrowheads="1"/>
              </p:cNvSpPr>
              <p:nvPr/>
            </p:nvSpPr>
            <p:spPr bwMode="auto">
              <a:xfrm>
                <a:off x="7459663" y="375602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0" name="Oval 41"/>
              <p:cNvSpPr>
                <a:spLocks noChangeArrowheads="1"/>
              </p:cNvSpPr>
              <p:nvPr/>
            </p:nvSpPr>
            <p:spPr bwMode="auto">
              <a:xfrm>
                <a:off x="6772275" y="34432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1" name="Oval 42"/>
              <p:cNvSpPr>
                <a:spLocks noChangeArrowheads="1"/>
              </p:cNvSpPr>
              <p:nvPr/>
            </p:nvSpPr>
            <p:spPr bwMode="auto">
              <a:xfrm>
                <a:off x="8162925" y="40417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2" name="Oval 43"/>
              <p:cNvSpPr>
                <a:spLocks noChangeArrowheads="1"/>
              </p:cNvSpPr>
              <p:nvPr/>
            </p:nvSpPr>
            <p:spPr bwMode="auto">
              <a:xfrm>
                <a:off x="7907338" y="35925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3" name="Oval 44"/>
              <p:cNvSpPr>
                <a:spLocks noChangeArrowheads="1"/>
              </p:cNvSpPr>
              <p:nvPr/>
            </p:nvSpPr>
            <p:spPr bwMode="auto">
              <a:xfrm>
                <a:off x="6827838" y="37576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4" name="Oval 45"/>
              <p:cNvSpPr>
                <a:spLocks noChangeArrowheads="1"/>
              </p:cNvSpPr>
              <p:nvPr/>
            </p:nvSpPr>
            <p:spPr bwMode="auto">
              <a:xfrm>
                <a:off x="7524750" y="3517900"/>
                <a:ext cx="57150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5" name="Oval 46"/>
              <p:cNvSpPr>
                <a:spLocks noChangeArrowheads="1"/>
              </p:cNvSpPr>
              <p:nvPr/>
            </p:nvSpPr>
            <p:spPr bwMode="auto">
              <a:xfrm>
                <a:off x="7397750" y="407352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6" name="Oval 47"/>
              <p:cNvSpPr>
                <a:spLocks noChangeArrowheads="1"/>
              </p:cNvSpPr>
              <p:nvPr/>
            </p:nvSpPr>
            <p:spPr bwMode="auto">
              <a:xfrm>
                <a:off x="6662738" y="414020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7" name="Oval 48"/>
              <p:cNvSpPr>
                <a:spLocks noChangeArrowheads="1"/>
              </p:cNvSpPr>
              <p:nvPr/>
            </p:nvSpPr>
            <p:spPr bwMode="auto">
              <a:xfrm>
                <a:off x="7213600" y="38496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8" name="Oval 49"/>
              <p:cNvSpPr>
                <a:spLocks noChangeArrowheads="1"/>
              </p:cNvSpPr>
              <p:nvPr/>
            </p:nvSpPr>
            <p:spPr bwMode="auto">
              <a:xfrm>
                <a:off x="7658100" y="4110038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19" name="Oval 50"/>
              <p:cNvSpPr>
                <a:spLocks noChangeArrowheads="1"/>
              </p:cNvSpPr>
              <p:nvPr/>
            </p:nvSpPr>
            <p:spPr bwMode="auto">
              <a:xfrm>
                <a:off x="7826375" y="39258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0" name="Oval 51"/>
              <p:cNvSpPr>
                <a:spLocks noChangeArrowheads="1"/>
              </p:cNvSpPr>
              <p:nvPr/>
            </p:nvSpPr>
            <p:spPr bwMode="auto">
              <a:xfrm>
                <a:off x="6916738" y="43672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1" name="Oval 52"/>
              <p:cNvSpPr>
                <a:spLocks noChangeArrowheads="1"/>
              </p:cNvSpPr>
              <p:nvPr/>
            </p:nvSpPr>
            <p:spPr bwMode="auto">
              <a:xfrm>
                <a:off x="6591300" y="434657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2" name="Oval 53"/>
              <p:cNvSpPr>
                <a:spLocks noChangeArrowheads="1"/>
              </p:cNvSpPr>
              <p:nvPr/>
            </p:nvSpPr>
            <p:spPr bwMode="auto">
              <a:xfrm>
                <a:off x="7429500" y="45497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3" name="Oval 54"/>
              <p:cNvSpPr>
                <a:spLocks noChangeArrowheads="1"/>
              </p:cNvSpPr>
              <p:nvPr/>
            </p:nvSpPr>
            <p:spPr bwMode="auto">
              <a:xfrm>
                <a:off x="7881938" y="4294188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4" name="Oval 55"/>
              <p:cNvSpPr>
                <a:spLocks noChangeArrowheads="1"/>
              </p:cNvSpPr>
              <p:nvPr/>
            </p:nvSpPr>
            <p:spPr bwMode="auto">
              <a:xfrm>
                <a:off x="7754938" y="30511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5" name="Oval 56"/>
              <p:cNvSpPr>
                <a:spLocks noChangeArrowheads="1"/>
              </p:cNvSpPr>
              <p:nvPr/>
            </p:nvSpPr>
            <p:spPr bwMode="auto">
              <a:xfrm>
                <a:off x="6194425" y="31623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6" name="Oval 57"/>
              <p:cNvSpPr>
                <a:spLocks noChangeArrowheads="1"/>
              </p:cNvSpPr>
              <p:nvPr/>
            </p:nvSpPr>
            <p:spPr bwMode="auto">
              <a:xfrm>
                <a:off x="6662738" y="383540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7" name="Oval 58"/>
              <p:cNvSpPr>
                <a:spLocks noChangeArrowheads="1"/>
              </p:cNvSpPr>
              <p:nvPr/>
            </p:nvSpPr>
            <p:spPr bwMode="auto">
              <a:xfrm>
                <a:off x="6827838" y="3184525"/>
                <a:ext cx="55563" cy="571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8" name="Oval 59"/>
              <p:cNvSpPr>
                <a:spLocks noChangeArrowheads="1"/>
              </p:cNvSpPr>
              <p:nvPr/>
            </p:nvSpPr>
            <p:spPr bwMode="auto">
              <a:xfrm>
                <a:off x="7037388" y="344646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29" name="Oval 60"/>
              <p:cNvSpPr>
                <a:spLocks noChangeArrowheads="1"/>
              </p:cNvSpPr>
              <p:nvPr/>
            </p:nvSpPr>
            <p:spPr bwMode="auto">
              <a:xfrm>
                <a:off x="6362700" y="35290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0" name="Text Box 61"/>
              <p:cNvSpPr txBox="1">
                <a:spLocks noChangeArrowheads="1"/>
              </p:cNvSpPr>
              <p:nvPr/>
            </p:nvSpPr>
            <p:spPr bwMode="auto">
              <a:xfrm>
                <a:off x="6953250" y="2822575"/>
                <a:ext cx="168275" cy="2540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>
                    <a:latin typeface="+mn-lt"/>
                  </a:rPr>
                  <a:t>Y</a:t>
                </a:r>
              </a:p>
            </p:txBody>
          </p:sp>
          <p:sp>
            <p:nvSpPr>
              <p:cNvPr id="531" name="Text Box 62"/>
              <p:cNvSpPr txBox="1">
                <a:spLocks noChangeArrowheads="1"/>
              </p:cNvSpPr>
              <p:nvPr/>
            </p:nvSpPr>
            <p:spPr bwMode="auto">
              <a:xfrm>
                <a:off x="8472488" y="3840163"/>
                <a:ext cx="252413" cy="2286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>
                    <a:latin typeface="+mn-lt"/>
                  </a:rPr>
                  <a:t>X</a:t>
                </a:r>
              </a:p>
            </p:txBody>
          </p:sp>
          <p:sp>
            <p:nvSpPr>
              <p:cNvPr id="532" name="Line 63"/>
              <p:cNvSpPr>
                <a:spLocks noChangeShapeType="1"/>
              </p:cNvSpPr>
              <p:nvPr/>
            </p:nvSpPr>
            <p:spPr bwMode="auto">
              <a:xfrm>
                <a:off x="419100" y="3849688"/>
                <a:ext cx="2538413" cy="15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3" name="Line 64"/>
              <p:cNvSpPr>
                <a:spLocks noChangeShapeType="1"/>
              </p:cNvSpPr>
              <p:nvPr/>
            </p:nvSpPr>
            <p:spPr bwMode="auto">
              <a:xfrm flipH="1" flipV="1">
                <a:off x="1635125" y="2879725"/>
                <a:ext cx="7938" cy="19240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4" name="Oval 65"/>
              <p:cNvSpPr>
                <a:spLocks noChangeArrowheads="1"/>
              </p:cNvSpPr>
              <p:nvPr/>
            </p:nvSpPr>
            <p:spPr bwMode="auto">
              <a:xfrm>
                <a:off x="2132013" y="30734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5" name="Oval 66"/>
              <p:cNvSpPr>
                <a:spLocks noChangeArrowheads="1"/>
              </p:cNvSpPr>
              <p:nvPr/>
            </p:nvSpPr>
            <p:spPr bwMode="auto">
              <a:xfrm>
                <a:off x="1944688" y="34528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6" name="Oval 67"/>
              <p:cNvSpPr>
                <a:spLocks noChangeArrowheads="1"/>
              </p:cNvSpPr>
              <p:nvPr/>
            </p:nvSpPr>
            <p:spPr bwMode="auto">
              <a:xfrm>
                <a:off x="1250906" y="410053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7" name="Oval 68"/>
              <p:cNvSpPr>
                <a:spLocks noChangeArrowheads="1"/>
              </p:cNvSpPr>
              <p:nvPr/>
            </p:nvSpPr>
            <p:spPr bwMode="auto">
              <a:xfrm>
                <a:off x="1471572" y="3917968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8" name="Oval 69"/>
              <p:cNvSpPr>
                <a:spLocks noChangeArrowheads="1"/>
              </p:cNvSpPr>
              <p:nvPr/>
            </p:nvSpPr>
            <p:spPr bwMode="auto">
              <a:xfrm>
                <a:off x="1635086" y="371635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39" name="Oval 70"/>
              <p:cNvSpPr>
                <a:spLocks noChangeArrowheads="1"/>
              </p:cNvSpPr>
              <p:nvPr/>
            </p:nvSpPr>
            <p:spPr bwMode="auto">
              <a:xfrm>
                <a:off x="2255807" y="3095632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0" name="Oval 71"/>
              <p:cNvSpPr>
                <a:spLocks noChangeArrowheads="1"/>
              </p:cNvSpPr>
              <p:nvPr/>
            </p:nvSpPr>
            <p:spPr bwMode="auto">
              <a:xfrm>
                <a:off x="984250" y="43465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1" name="Oval 72"/>
              <p:cNvSpPr>
                <a:spLocks noChangeArrowheads="1"/>
              </p:cNvSpPr>
              <p:nvPr/>
            </p:nvSpPr>
            <p:spPr bwMode="auto">
              <a:xfrm>
                <a:off x="2139950" y="3297247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3" name="Oval 74"/>
              <p:cNvSpPr>
                <a:spLocks noChangeArrowheads="1"/>
              </p:cNvSpPr>
              <p:nvPr/>
            </p:nvSpPr>
            <p:spPr bwMode="auto">
              <a:xfrm>
                <a:off x="1808163" y="3517900"/>
                <a:ext cx="57150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5" name="Oval 76"/>
              <p:cNvSpPr>
                <a:spLocks noChangeArrowheads="1"/>
              </p:cNvSpPr>
              <p:nvPr/>
            </p:nvSpPr>
            <p:spPr bwMode="auto">
              <a:xfrm>
                <a:off x="849263" y="4338662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6" name="Oval 77"/>
              <p:cNvSpPr>
                <a:spLocks noChangeArrowheads="1"/>
              </p:cNvSpPr>
              <p:nvPr/>
            </p:nvSpPr>
            <p:spPr bwMode="auto">
              <a:xfrm>
                <a:off x="1698625" y="3625864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8" name="Oval 79"/>
              <p:cNvSpPr>
                <a:spLocks noChangeArrowheads="1"/>
              </p:cNvSpPr>
              <p:nvPr/>
            </p:nvSpPr>
            <p:spPr bwMode="auto">
              <a:xfrm>
                <a:off x="1160417" y="4210072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49" name="Oval 80"/>
              <p:cNvSpPr>
                <a:spLocks noChangeArrowheads="1"/>
              </p:cNvSpPr>
              <p:nvPr/>
            </p:nvSpPr>
            <p:spPr bwMode="auto">
              <a:xfrm>
                <a:off x="2047875" y="324643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0" name="Oval 81"/>
              <p:cNvSpPr>
                <a:spLocks noChangeArrowheads="1"/>
              </p:cNvSpPr>
              <p:nvPr/>
            </p:nvSpPr>
            <p:spPr bwMode="auto">
              <a:xfrm>
                <a:off x="1215981" y="4064020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1" name="Oval 82"/>
              <p:cNvSpPr>
                <a:spLocks noChangeArrowheads="1"/>
              </p:cNvSpPr>
              <p:nvPr/>
            </p:nvSpPr>
            <p:spPr bwMode="auto">
              <a:xfrm>
                <a:off x="941339" y="4483126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2" name="Oval 83"/>
              <p:cNvSpPr>
                <a:spLocks noChangeArrowheads="1"/>
              </p:cNvSpPr>
              <p:nvPr/>
            </p:nvSpPr>
            <p:spPr bwMode="auto">
              <a:xfrm>
                <a:off x="1073150" y="411797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4" name="Oval 85"/>
              <p:cNvSpPr>
                <a:spLocks noChangeArrowheads="1"/>
              </p:cNvSpPr>
              <p:nvPr/>
            </p:nvSpPr>
            <p:spPr bwMode="auto">
              <a:xfrm>
                <a:off x="1795463" y="335122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5" name="Oval 86"/>
              <p:cNvSpPr>
                <a:spLocks noChangeArrowheads="1"/>
              </p:cNvSpPr>
              <p:nvPr/>
            </p:nvSpPr>
            <p:spPr bwMode="auto">
              <a:xfrm>
                <a:off x="1360445" y="3900506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6" name="Oval 87"/>
              <p:cNvSpPr>
                <a:spLocks noChangeArrowheads="1"/>
              </p:cNvSpPr>
              <p:nvPr/>
            </p:nvSpPr>
            <p:spPr bwMode="auto">
              <a:xfrm>
                <a:off x="2401859" y="3005143"/>
                <a:ext cx="55563" cy="571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7" name="Oval 88"/>
              <p:cNvSpPr>
                <a:spLocks noChangeArrowheads="1"/>
              </p:cNvSpPr>
              <p:nvPr/>
            </p:nvSpPr>
            <p:spPr bwMode="auto">
              <a:xfrm>
                <a:off x="1485900" y="36814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8" name="Oval 89"/>
              <p:cNvSpPr>
                <a:spLocks noChangeArrowheads="1"/>
              </p:cNvSpPr>
              <p:nvPr/>
            </p:nvSpPr>
            <p:spPr bwMode="auto">
              <a:xfrm>
                <a:off x="1963738" y="336073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>
                  <a:latin typeface="+mn-lt"/>
                </a:endParaRPr>
              </a:p>
            </p:txBody>
          </p:sp>
          <p:sp>
            <p:nvSpPr>
              <p:cNvPr id="559" name="Text Box 90"/>
              <p:cNvSpPr txBox="1">
                <a:spLocks noChangeArrowheads="1"/>
              </p:cNvSpPr>
              <p:nvPr/>
            </p:nvSpPr>
            <p:spPr bwMode="auto">
              <a:xfrm>
                <a:off x="1438275" y="2822575"/>
                <a:ext cx="168275" cy="2540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>
                    <a:latin typeface="+mn-lt"/>
                  </a:rPr>
                  <a:t>Y</a:t>
                </a:r>
              </a:p>
            </p:txBody>
          </p:sp>
          <p:sp>
            <p:nvSpPr>
              <p:cNvPr id="560" name="Text Box 91"/>
              <p:cNvSpPr txBox="1">
                <a:spLocks noChangeArrowheads="1"/>
              </p:cNvSpPr>
              <p:nvPr/>
            </p:nvSpPr>
            <p:spPr bwMode="auto">
              <a:xfrm>
                <a:off x="2957513" y="3840163"/>
                <a:ext cx="252413" cy="2286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>
                    <a:latin typeface="+mn-lt"/>
                  </a:rPr>
                  <a:t>X</a:t>
                </a:r>
              </a:p>
            </p:txBody>
          </p:sp>
          <p:sp>
            <p:nvSpPr>
              <p:cNvPr id="564" name="Text Box 95"/>
              <p:cNvSpPr txBox="1">
                <a:spLocks noChangeArrowheads="1"/>
              </p:cNvSpPr>
              <p:nvPr/>
            </p:nvSpPr>
            <p:spPr bwMode="auto">
              <a:xfrm>
                <a:off x="284105" y="5195923"/>
                <a:ext cx="2998776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2000">
                    <a:latin typeface="+mn-lt"/>
                  </a:rPr>
                  <a:t>high  positive correlation</a:t>
                </a:r>
              </a:p>
            </p:txBody>
          </p:sp>
          <p:sp>
            <p:nvSpPr>
              <p:cNvPr id="565" name="Text Box 96"/>
              <p:cNvSpPr txBox="1">
                <a:spLocks noChangeArrowheads="1"/>
              </p:cNvSpPr>
              <p:nvPr/>
            </p:nvSpPr>
            <p:spPr bwMode="auto">
              <a:xfrm>
                <a:off x="3314699" y="5184775"/>
                <a:ext cx="3249641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2000">
                    <a:latin typeface="+mn-lt"/>
                  </a:rPr>
                  <a:t>poor negative correlation</a:t>
                </a:r>
              </a:p>
            </p:txBody>
          </p:sp>
          <p:sp>
            <p:nvSpPr>
              <p:cNvPr id="566" name="Text Box 97"/>
              <p:cNvSpPr txBox="1">
                <a:spLocks noChangeArrowheads="1"/>
              </p:cNvSpPr>
              <p:nvPr/>
            </p:nvSpPr>
            <p:spPr bwMode="auto">
              <a:xfrm>
                <a:off x="6564341" y="5159410"/>
                <a:ext cx="1752600" cy="3968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2000">
                    <a:latin typeface="+mn-lt"/>
                  </a:rPr>
                  <a:t>no correlation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80645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4850" y="628650"/>
            <a:ext cx="8045450" cy="4872038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How to describe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correlation: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chemeClr val="tx2"/>
                </a:solidFill>
                <a:latin typeface="+mn-lt"/>
              </a:rPr>
              <a:t>Covariance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2000" dirty="0">
                <a:solidFill>
                  <a:schemeClr val="tx2"/>
                </a:solidFill>
                <a:latin typeface="+mn-lt"/>
              </a:rPr>
              <a:t>The covariance is a statistic  representing the degree to which 2 variables vary together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endParaRPr lang="en-GB" sz="2800" dirty="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endParaRPr lang="en-GB" sz="2800" dirty="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endParaRPr lang="en-GB" sz="2800" dirty="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73732" name="Object 3"/>
          <p:cNvGraphicFramePr>
            <a:graphicFrameLocks noChangeAspect="1"/>
          </p:cNvGraphicFramePr>
          <p:nvPr/>
        </p:nvGraphicFramePr>
        <p:xfrm>
          <a:off x="2527300" y="3392488"/>
          <a:ext cx="36925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1841500" imgH="609600" progId="Equation.3">
                  <p:embed/>
                </p:oleObj>
              </mc:Choice>
              <mc:Fallback>
                <p:oleObj r:id="rId3" imgW="18415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392488"/>
                        <a:ext cx="3692525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1 Grupo"/>
          <p:cNvGrpSpPr>
            <a:grpSpLocks/>
          </p:cNvGrpSpPr>
          <p:nvPr/>
        </p:nvGrpSpPr>
        <p:grpSpPr bwMode="auto">
          <a:xfrm>
            <a:off x="1139825" y="3146425"/>
            <a:ext cx="4594225" cy="2765425"/>
            <a:chOff x="2274888" y="2046288"/>
            <a:chExt cx="4594225" cy="2765425"/>
          </a:xfrm>
        </p:grpSpPr>
        <p:pic>
          <p:nvPicPr>
            <p:cNvPr id="7475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52950" y="2362200"/>
              <a:ext cx="381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5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4888" y="2046288"/>
              <a:ext cx="4594225" cy="276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615950" y="406400"/>
            <a:ext cx="80645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440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GB" sz="4400">
                <a:solidFill>
                  <a:schemeClr val="tx2"/>
                </a:solidFill>
                <a:latin typeface="Calibri" pitchFamily="34" charset="0"/>
              </a:rPr>
            </a:br>
            <a:endParaRPr lang="en-US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03313" y="654050"/>
            <a:ext cx="7594600" cy="167957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>
                <a:solidFill>
                  <a:schemeClr val="tx2"/>
                </a:solidFill>
                <a:latin typeface="+mn-lt"/>
              </a:rPr>
              <a:t>cov(</a:t>
            </a:r>
            <a:r>
              <a:rPr lang="en-GB" sz="2000" i="1">
                <a:solidFill>
                  <a:schemeClr val="tx2"/>
                </a:solidFill>
                <a:latin typeface="+mn-lt"/>
              </a:rPr>
              <a:t>x,y</a:t>
            </a:r>
            <a:r>
              <a:rPr lang="en-GB" sz="2000">
                <a:solidFill>
                  <a:schemeClr val="tx2"/>
                </a:solidFill>
                <a:latin typeface="+mn-lt"/>
              </a:rPr>
              <a:t>) = mean of  products of each point desviation from mean values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000">
              <a:solidFill>
                <a:schemeClr val="tx2"/>
              </a:solidFill>
              <a:latin typeface="+mn-lt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u="sng">
                <a:solidFill>
                  <a:schemeClr val="tx2"/>
                </a:solidFill>
                <a:latin typeface="+mn-lt"/>
              </a:rPr>
              <a:t>Geometrical interpretation</a:t>
            </a:r>
            <a:r>
              <a:rPr lang="en-GB" sz="2000">
                <a:solidFill>
                  <a:schemeClr val="tx2"/>
                </a:solidFill>
                <a:latin typeface="+mn-lt"/>
              </a:rPr>
              <a:t>: mean of ‘signed’ areas from rectangles defined by points and the mean value lines</a:t>
            </a:r>
            <a:r>
              <a:rPr lang="en-GB" sz="240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800">
              <a:solidFill>
                <a:schemeClr val="tx2"/>
              </a:solidFill>
              <a:latin typeface="+mn-lt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800">
                <a:solidFill>
                  <a:schemeClr val="tx2"/>
                </a:solidFill>
                <a:latin typeface="+mn-lt"/>
              </a:rPr>
              <a:t> </a:t>
            </a:r>
            <a:endParaRPr lang="en-US" sz="28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3" name="70 Grupo"/>
          <p:cNvGrpSpPr>
            <a:grpSpLocks/>
          </p:cNvGrpSpPr>
          <p:nvPr/>
        </p:nvGrpSpPr>
        <p:grpSpPr bwMode="auto">
          <a:xfrm>
            <a:off x="1139825" y="3146425"/>
            <a:ext cx="4594225" cy="2765425"/>
            <a:chOff x="2636811" y="2370123"/>
            <a:chExt cx="4594225" cy="2765425"/>
          </a:xfrm>
        </p:grpSpPr>
        <p:grpSp>
          <p:nvGrpSpPr>
            <p:cNvPr id="4" name="5 Grupo"/>
            <p:cNvGrpSpPr>
              <a:grpSpLocks/>
            </p:cNvGrpSpPr>
            <p:nvPr/>
          </p:nvGrpSpPr>
          <p:grpSpPr bwMode="auto">
            <a:xfrm>
              <a:off x="2636811" y="2370123"/>
              <a:ext cx="4594225" cy="2765425"/>
              <a:chOff x="2274888" y="2046288"/>
              <a:chExt cx="4594225" cy="2765425"/>
            </a:xfrm>
          </p:grpSpPr>
          <p:pic>
            <p:nvPicPr>
              <p:cNvPr id="7476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52950" y="2362200"/>
                <a:ext cx="38100" cy="21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762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74888" y="2046288"/>
                <a:ext cx="4594225" cy="2765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69 Grupo"/>
            <p:cNvGrpSpPr>
              <a:grpSpLocks/>
            </p:cNvGrpSpPr>
            <p:nvPr/>
          </p:nvGrpSpPr>
          <p:grpSpPr bwMode="auto">
            <a:xfrm>
              <a:off x="3147993" y="2698741"/>
              <a:ext cx="3651301" cy="1277954"/>
              <a:chOff x="3147993" y="2698741"/>
              <a:chExt cx="3651301" cy="1277954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4973611" y="3027348"/>
                <a:ext cx="1423988" cy="255588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4973611" y="2808273"/>
                <a:ext cx="803275" cy="474663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3367061" y="3282936"/>
                <a:ext cx="1606550" cy="584200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4571974" y="3063861"/>
                <a:ext cx="401637" cy="219075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55" name="54 Rectángulo"/>
              <p:cNvSpPr/>
              <p:nvPr/>
            </p:nvSpPr>
            <p:spPr>
              <a:xfrm>
                <a:off x="4170336" y="3136886"/>
                <a:ext cx="803275" cy="146050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4973611" y="3282936"/>
                <a:ext cx="182563" cy="182562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4973611" y="3282936"/>
                <a:ext cx="620713" cy="109537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56" name="55 Rectángulo"/>
              <p:cNvSpPr/>
              <p:nvPr/>
            </p:nvSpPr>
            <p:spPr>
              <a:xfrm>
                <a:off x="4352899" y="3282936"/>
                <a:ext cx="620712" cy="292100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3147986" y="3282936"/>
                <a:ext cx="1825625" cy="73025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3549624" y="3282936"/>
                <a:ext cx="1423987" cy="693737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3768699" y="3282936"/>
                <a:ext cx="1204912" cy="547687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3" name="62 Rectángulo"/>
              <p:cNvSpPr/>
              <p:nvPr/>
            </p:nvSpPr>
            <p:spPr>
              <a:xfrm>
                <a:off x="4791049" y="3282936"/>
                <a:ext cx="188912" cy="109537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4973611" y="2771761"/>
                <a:ext cx="1241425" cy="511175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5" name="64 Rectángulo"/>
              <p:cNvSpPr/>
              <p:nvPr/>
            </p:nvSpPr>
            <p:spPr>
              <a:xfrm>
                <a:off x="3987774" y="3209911"/>
                <a:ext cx="985837" cy="73025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4973611" y="2698736"/>
                <a:ext cx="1643063" cy="584200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4973611" y="3100373"/>
                <a:ext cx="1825625" cy="182563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4973611" y="2881298"/>
                <a:ext cx="438150" cy="401638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4973611" y="3100373"/>
                <a:ext cx="1022350" cy="182563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</p:grpSp>
      </p:grpSp>
      <p:graphicFrame>
        <p:nvGraphicFramePr>
          <p:cNvPr id="74782" name="Object 2"/>
          <p:cNvGraphicFramePr>
            <a:graphicFrameLocks noChangeAspect="1"/>
          </p:cNvGraphicFramePr>
          <p:nvPr/>
        </p:nvGraphicFramePr>
        <p:xfrm>
          <a:off x="5959475" y="3173413"/>
          <a:ext cx="25860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1841500" imgH="609600" progId="Equation.3">
                  <p:embed/>
                </p:oleObj>
              </mc:Choice>
              <mc:Fallback>
                <p:oleObj r:id="rId5" imgW="18415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173413"/>
                        <a:ext cx="2586038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 txBox="1">
            <a:spLocks noChangeArrowheads="1"/>
          </p:cNvSpPr>
          <p:nvPr/>
        </p:nvSpPr>
        <p:spPr bwMode="auto">
          <a:xfrm>
            <a:off x="1285875" y="857250"/>
            <a:ext cx="671512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sign of covariance =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sz="2000">
                <a:solidFill>
                  <a:schemeClr val="tx2"/>
                </a:solidFill>
                <a:latin typeface="Calibri" pitchFamily="34" charset="0"/>
              </a:rPr>
              <a:t>sign of correlation</a:t>
            </a:r>
            <a:r>
              <a:rPr lang="en-GB" sz="240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</a:pPr>
            <a:endParaRPr lang="en-GB" sz="280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GB" sz="280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80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6 Grupo"/>
          <p:cNvGrpSpPr>
            <a:grpSpLocks/>
          </p:cNvGrpSpPr>
          <p:nvPr/>
        </p:nvGrpSpPr>
        <p:grpSpPr bwMode="auto">
          <a:xfrm>
            <a:off x="957263" y="2917825"/>
            <a:ext cx="7156450" cy="3322638"/>
            <a:chOff x="215900" y="2895600"/>
            <a:chExt cx="8534400" cy="3644900"/>
          </a:xfrm>
        </p:grpSpPr>
        <p:sp>
          <p:nvSpPr>
            <p:cNvPr id="8" name="7 Rectángulo"/>
            <p:cNvSpPr/>
            <p:nvPr/>
          </p:nvSpPr>
          <p:spPr>
            <a:xfrm>
              <a:off x="215900" y="2895600"/>
              <a:ext cx="8534400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a-ES" sz="1200"/>
            </a:p>
          </p:txBody>
        </p:sp>
        <p:grpSp>
          <p:nvGrpSpPr>
            <p:cNvPr id="3" name="595 Grupo"/>
            <p:cNvGrpSpPr/>
            <p:nvPr/>
          </p:nvGrpSpPr>
          <p:grpSpPr>
            <a:xfrm>
              <a:off x="419100" y="3275852"/>
              <a:ext cx="8305801" cy="3047072"/>
              <a:chOff x="419100" y="2494802"/>
              <a:chExt cx="8305801" cy="3047072"/>
            </a:xfrm>
            <a:solidFill>
              <a:schemeClr val="bg1"/>
            </a:solidFill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038475" y="2494802"/>
                <a:ext cx="2790825" cy="2669428"/>
                <a:chOff x="1650" y="1680"/>
                <a:chExt cx="2382" cy="1681"/>
              </a:xfrm>
              <a:grpFill/>
            </p:grpSpPr>
            <p:sp>
              <p:nvSpPr>
                <p:cNvPr id="72" name="Line 5"/>
                <p:cNvSpPr>
                  <a:spLocks noChangeShapeType="1"/>
                </p:cNvSpPr>
                <p:nvPr/>
              </p:nvSpPr>
              <p:spPr bwMode="auto">
                <a:xfrm>
                  <a:off x="1650" y="2552"/>
                  <a:ext cx="2166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3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1728"/>
                  <a:ext cx="7" cy="163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4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1893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5" name="Oval 8"/>
                <p:cNvSpPr>
                  <a:spLocks noChangeArrowheads="1"/>
                </p:cNvSpPr>
                <p:nvPr/>
              </p:nvSpPr>
              <p:spPr bwMode="auto">
                <a:xfrm>
                  <a:off x="2952" y="220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6" name="Oval 9"/>
                <p:cNvSpPr>
                  <a:spLocks noChangeArrowheads="1"/>
                </p:cNvSpPr>
                <p:nvPr/>
              </p:nvSpPr>
              <p:spPr bwMode="auto">
                <a:xfrm>
                  <a:off x="2977" y="288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7" name="Oval 10"/>
                <p:cNvSpPr>
                  <a:spLocks noChangeArrowheads="1"/>
                </p:cNvSpPr>
                <p:nvPr/>
              </p:nvSpPr>
              <p:spPr bwMode="auto">
                <a:xfrm>
                  <a:off x="2460" y="2741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8" name="Oval 11"/>
                <p:cNvSpPr>
                  <a:spLocks noChangeArrowheads="1"/>
                </p:cNvSpPr>
                <p:nvPr/>
              </p:nvSpPr>
              <p:spPr bwMode="auto">
                <a:xfrm>
                  <a:off x="2952" y="247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79" name="Oval 12"/>
                <p:cNvSpPr>
                  <a:spLocks noChangeArrowheads="1"/>
                </p:cNvSpPr>
                <p:nvPr/>
              </p:nvSpPr>
              <p:spPr bwMode="auto">
                <a:xfrm>
                  <a:off x="2366" y="220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0" name="Oval 13"/>
                <p:cNvSpPr>
                  <a:spLocks noChangeArrowheads="1"/>
                </p:cNvSpPr>
                <p:nvPr/>
              </p:nvSpPr>
              <p:spPr bwMode="auto">
                <a:xfrm>
                  <a:off x="3553" y="321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1" name="Oval 14"/>
                <p:cNvSpPr>
                  <a:spLocks noChangeArrowheads="1"/>
                </p:cNvSpPr>
                <p:nvPr/>
              </p:nvSpPr>
              <p:spPr bwMode="auto">
                <a:xfrm>
                  <a:off x="3119" y="2333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2" name="Oval 15"/>
                <p:cNvSpPr>
                  <a:spLocks noChangeArrowheads="1"/>
                </p:cNvSpPr>
                <p:nvPr/>
              </p:nvSpPr>
              <p:spPr bwMode="auto">
                <a:xfrm>
                  <a:off x="2413" y="2395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3" name="Oval 16"/>
                <p:cNvSpPr>
                  <a:spLocks noChangeArrowheads="1"/>
                </p:cNvSpPr>
                <p:nvPr/>
              </p:nvSpPr>
              <p:spPr bwMode="auto">
                <a:xfrm>
                  <a:off x="2836" y="2270"/>
                  <a:ext cx="48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4" name="Oval 17"/>
                <p:cNvSpPr>
                  <a:spLocks noChangeArrowheads="1"/>
                </p:cNvSpPr>
                <p:nvPr/>
              </p:nvSpPr>
              <p:spPr bwMode="auto">
                <a:xfrm>
                  <a:off x="2899" y="2741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5" name="Oval 18"/>
                <p:cNvSpPr>
                  <a:spLocks noChangeArrowheads="1"/>
                </p:cNvSpPr>
                <p:nvPr/>
              </p:nvSpPr>
              <p:spPr bwMode="auto">
                <a:xfrm>
                  <a:off x="2272" y="2647"/>
                  <a:ext cx="47" cy="46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6" name="Oval 19"/>
                <p:cNvSpPr>
                  <a:spLocks noChangeArrowheads="1"/>
                </p:cNvSpPr>
                <p:nvPr/>
              </p:nvSpPr>
              <p:spPr bwMode="auto">
                <a:xfrm>
                  <a:off x="2742" y="2552"/>
                  <a:ext cx="48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7" name="Oval 20"/>
                <p:cNvSpPr>
                  <a:spLocks noChangeArrowheads="1"/>
                </p:cNvSpPr>
                <p:nvPr/>
              </p:nvSpPr>
              <p:spPr bwMode="auto">
                <a:xfrm>
                  <a:off x="3121" y="2772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8" name="Oval 21"/>
                <p:cNvSpPr>
                  <a:spLocks noChangeArrowheads="1"/>
                </p:cNvSpPr>
                <p:nvPr/>
              </p:nvSpPr>
              <p:spPr bwMode="auto">
                <a:xfrm>
                  <a:off x="3265" y="2616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89" name="Oval 22"/>
                <p:cNvSpPr>
                  <a:spLocks noChangeArrowheads="1"/>
                </p:cNvSpPr>
                <p:nvPr/>
              </p:nvSpPr>
              <p:spPr bwMode="auto">
                <a:xfrm>
                  <a:off x="2088" y="2040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0" name="Oval 23"/>
                <p:cNvSpPr>
                  <a:spLocks noChangeArrowheads="1"/>
                </p:cNvSpPr>
                <p:nvPr/>
              </p:nvSpPr>
              <p:spPr bwMode="auto">
                <a:xfrm>
                  <a:off x="2232" y="2081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1" name="Oval 24"/>
                <p:cNvSpPr>
                  <a:spLocks noChangeArrowheads="1"/>
                </p:cNvSpPr>
                <p:nvPr/>
              </p:nvSpPr>
              <p:spPr bwMode="auto">
                <a:xfrm>
                  <a:off x="3265" y="3145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2" name="Oval 25"/>
                <p:cNvSpPr>
                  <a:spLocks noChangeArrowheads="1"/>
                </p:cNvSpPr>
                <p:nvPr/>
              </p:nvSpPr>
              <p:spPr bwMode="auto">
                <a:xfrm>
                  <a:off x="3312" y="292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3" name="Oval 26"/>
                <p:cNvSpPr>
                  <a:spLocks noChangeArrowheads="1"/>
                </p:cNvSpPr>
                <p:nvPr/>
              </p:nvSpPr>
              <p:spPr bwMode="auto">
                <a:xfrm>
                  <a:off x="2601" y="2364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4" name="Oval 27"/>
                <p:cNvSpPr>
                  <a:spLocks noChangeArrowheads="1"/>
                </p:cNvSpPr>
                <p:nvPr/>
              </p:nvSpPr>
              <p:spPr bwMode="auto">
                <a:xfrm>
                  <a:off x="1872" y="1968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5" name="Oval 28"/>
                <p:cNvSpPr>
                  <a:spLocks noChangeArrowheads="1"/>
                </p:cNvSpPr>
                <p:nvPr/>
              </p:nvSpPr>
              <p:spPr bwMode="auto">
                <a:xfrm>
                  <a:off x="2272" y="2458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6" name="Oval 29"/>
                <p:cNvSpPr>
                  <a:spLocks noChangeArrowheads="1"/>
                </p:cNvSpPr>
                <p:nvPr/>
              </p:nvSpPr>
              <p:spPr bwMode="auto">
                <a:xfrm>
                  <a:off x="2413" y="1987"/>
                  <a:ext cx="47" cy="48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7" name="Oval 30"/>
                <p:cNvSpPr>
                  <a:spLocks noChangeArrowheads="1"/>
                </p:cNvSpPr>
                <p:nvPr/>
              </p:nvSpPr>
              <p:spPr bwMode="auto">
                <a:xfrm>
                  <a:off x="2592" y="2209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8" name="Oval 31"/>
                <p:cNvSpPr>
                  <a:spLocks noChangeArrowheads="1"/>
                </p:cNvSpPr>
                <p:nvPr/>
              </p:nvSpPr>
              <p:spPr bwMode="auto">
                <a:xfrm>
                  <a:off x="2016" y="2137"/>
                  <a:ext cx="47" cy="47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ca-ES" sz="1200">
                    <a:latin typeface="+mn-lt"/>
                  </a:endParaRPr>
                </a:p>
              </p:txBody>
            </p:sp>
            <p:sp>
              <p:nvSpPr>
                <p:cNvPr id="9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520" y="1680"/>
                  <a:ext cx="144" cy="21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latin typeface="+mn-lt"/>
                    </a:rPr>
                    <a:t>Y</a:t>
                  </a:r>
                </a:p>
              </p:txBody>
            </p:sp>
            <p:sp>
              <p:nvSpPr>
                <p:cNvPr id="10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816" y="2544"/>
                  <a:ext cx="216" cy="1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latin typeface="+mn-lt"/>
                    </a:rPr>
                    <a:t>X</a:t>
                  </a:r>
                </a:p>
              </p:txBody>
            </p:sp>
          </p:grpSp>
          <p:sp>
            <p:nvSpPr>
              <p:cNvPr id="11" name="Line 34"/>
              <p:cNvSpPr>
                <a:spLocks noChangeShapeType="1"/>
              </p:cNvSpPr>
              <p:nvPr/>
            </p:nvSpPr>
            <p:spPr bwMode="auto">
              <a:xfrm>
                <a:off x="5934075" y="3849688"/>
                <a:ext cx="2538413" cy="15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2" name="Line 35"/>
              <p:cNvSpPr>
                <a:spLocks noChangeShapeType="1"/>
              </p:cNvSpPr>
              <p:nvPr/>
            </p:nvSpPr>
            <p:spPr bwMode="auto">
              <a:xfrm flipH="1" flipV="1">
                <a:off x="7150100" y="2879725"/>
                <a:ext cx="7938" cy="19240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3" name="Oval 36"/>
              <p:cNvSpPr>
                <a:spLocks noChangeArrowheads="1"/>
              </p:cNvSpPr>
              <p:nvPr/>
            </p:nvSpPr>
            <p:spPr bwMode="auto">
              <a:xfrm>
                <a:off x="6530975" y="30734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4" name="Oval 37"/>
              <p:cNvSpPr>
                <a:spLocks noChangeArrowheads="1"/>
              </p:cNvSpPr>
              <p:nvPr/>
            </p:nvSpPr>
            <p:spPr bwMode="auto">
              <a:xfrm>
                <a:off x="7459663" y="32035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5" name="Oval 38"/>
              <p:cNvSpPr>
                <a:spLocks noChangeArrowheads="1"/>
              </p:cNvSpPr>
              <p:nvPr/>
            </p:nvSpPr>
            <p:spPr bwMode="auto">
              <a:xfrm>
                <a:off x="7488238" y="423862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6" name="Oval 39"/>
              <p:cNvSpPr>
                <a:spLocks noChangeArrowheads="1"/>
              </p:cNvSpPr>
              <p:nvPr/>
            </p:nvSpPr>
            <p:spPr bwMode="auto">
              <a:xfrm>
                <a:off x="6362700" y="4138613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7" name="Oval 40"/>
              <p:cNvSpPr>
                <a:spLocks noChangeArrowheads="1"/>
              </p:cNvSpPr>
              <p:nvPr/>
            </p:nvSpPr>
            <p:spPr bwMode="auto">
              <a:xfrm>
                <a:off x="7459663" y="375602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8" name="Oval 41"/>
              <p:cNvSpPr>
                <a:spLocks noChangeArrowheads="1"/>
              </p:cNvSpPr>
              <p:nvPr/>
            </p:nvSpPr>
            <p:spPr bwMode="auto">
              <a:xfrm>
                <a:off x="6772275" y="34432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19" name="Oval 42"/>
              <p:cNvSpPr>
                <a:spLocks noChangeArrowheads="1"/>
              </p:cNvSpPr>
              <p:nvPr/>
            </p:nvSpPr>
            <p:spPr bwMode="auto">
              <a:xfrm>
                <a:off x="8162925" y="40417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0" name="Oval 43"/>
              <p:cNvSpPr>
                <a:spLocks noChangeArrowheads="1"/>
              </p:cNvSpPr>
              <p:nvPr/>
            </p:nvSpPr>
            <p:spPr bwMode="auto">
              <a:xfrm>
                <a:off x="7907338" y="35925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1" name="Oval 44"/>
              <p:cNvSpPr>
                <a:spLocks noChangeArrowheads="1"/>
              </p:cNvSpPr>
              <p:nvPr/>
            </p:nvSpPr>
            <p:spPr bwMode="auto">
              <a:xfrm>
                <a:off x="6827838" y="37576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2" name="Oval 45"/>
              <p:cNvSpPr>
                <a:spLocks noChangeArrowheads="1"/>
              </p:cNvSpPr>
              <p:nvPr/>
            </p:nvSpPr>
            <p:spPr bwMode="auto">
              <a:xfrm>
                <a:off x="7524750" y="3517900"/>
                <a:ext cx="57150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3" name="Oval 46"/>
              <p:cNvSpPr>
                <a:spLocks noChangeArrowheads="1"/>
              </p:cNvSpPr>
              <p:nvPr/>
            </p:nvSpPr>
            <p:spPr bwMode="auto">
              <a:xfrm>
                <a:off x="7397750" y="407352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>
                <a:off x="6662738" y="414020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5" name="Oval 48"/>
              <p:cNvSpPr>
                <a:spLocks noChangeArrowheads="1"/>
              </p:cNvSpPr>
              <p:nvPr/>
            </p:nvSpPr>
            <p:spPr bwMode="auto">
              <a:xfrm>
                <a:off x="7213600" y="38496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6" name="Oval 49"/>
              <p:cNvSpPr>
                <a:spLocks noChangeArrowheads="1"/>
              </p:cNvSpPr>
              <p:nvPr/>
            </p:nvSpPr>
            <p:spPr bwMode="auto">
              <a:xfrm>
                <a:off x="7658100" y="4110038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7" name="Oval 50"/>
              <p:cNvSpPr>
                <a:spLocks noChangeArrowheads="1"/>
              </p:cNvSpPr>
              <p:nvPr/>
            </p:nvSpPr>
            <p:spPr bwMode="auto">
              <a:xfrm>
                <a:off x="7826375" y="39258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8" name="Oval 51"/>
              <p:cNvSpPr>
                <a:spLocks noChangeArrowheads="1"/>
              </p:cNvSpPr>
              <p:nvPr/>
            </p:nvSpPr>
            <p:spPr bwMode="auto">
              <a:xfrm>
                <a:off x="6916738" y="43672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29" name="Oval 52"/>
              <p:cNvSpPr>
                <a:spLocks noChangeArrowheads="1"/>
              </p:cNvSpPr>
              <p:nvPr/>
            </p:nvSpPr>
            <p:spPr bwMode="auto">
              <a:xfrm>
                <a:off x="6591300" y="434657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0" name="Oval 53"/>
              <p:cNvSpPr>
                <a:spLocks noChangeArrowheads="1"/>
              </p:cNvSpPr>
              <p:nvPr/>
            </p:nvSpPr>
            <p:spPr bwMode="auto">
              <a:xfrm>
                <a:off x="7429500" y="45497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1" name="Oval 54"/>
              <p:cNvSpPr>
                <a:spLocks noChangeArrowheads="1"/>
              </p:cNvSpPr>
              <p:nvPr/>
            </p:nvSpPr>
            <p:spPr bwMode="auto">
              <a:xfrm>
                <a:off x="7881938" y="4294188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2" name="Oval 55"/>
              <p:cNvSpPr>
                <a:spLocks noChangeArrowheads="1"/>
              </p:cNvSpPr>
              <p:nvPr/>
            </p:nvSpPr>
            <p:spPr bwMode="auto">
              <a:xfrm>
                <a:off x="7754938" y="30511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3" name="Oval 56"/>
              <p:cNvSpPr>
                <a:spLocks noChangeArrowheads="1"/>
              </p:cNvSpPr>
              <p:nvPr/>
            </p:nvSpPr>
            <p:spPr bwMode="auto">
              <a:xfrm>
                <a:off x="6194425" y="31623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6662738" y="383540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>
                <a:off x="6827838" y="3184525"/>
                <a:ext cx="55563" cy="571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6" name="Oval 59"/>
              <p:cNvSpPr>
                <a:spLocks noChangeArrowheads="1"/>
              </p:cNvSpPr>
              <p:nvPr/>
            </p:nvSpPr>
            <p:spPr bwMode="auto">
              <a:xfrm>
                <a:off x="7037388" y="344646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7" name="Oval 60"/>
              <p:cNvSpPr>
                <a:spLocks noChangeArrowheads="1"/>
              </p:cNvSpPr>
              <p:nvPr/>
            </p:nvSpPr>
            <p:spPr bwMode="auto">
              <a:xfrm>
                <a:off x="6362700" y="35290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38" name="Text Box 61"/>
              <p:cNvSpPr txBox="1">
                <a:spLocks noChangeArrowheads="1"/>
              </p:cNvSpPr>
              <p:nvPr/>
            </p:nvSpPr>
            <p:spPr bwMode="auto">
              <a:xfrm>
                <a:off x="6953250" y="2822575"/>
                <a:ext cx="168275" cy="2540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latin typeface="+mn-lt"/>
                  </a:rPr>
                  <a:t>Y</a:t>
                </a:r>
              </a:p>
            </p:txBody>
          </p:sp>
          <p:sp>
            <p:nvSpPr>
              <p:cNvPr id="39" name="Text Box 62"/>
              <p:cNvSpPr txBox="1">
                <a:spLocks noChangeArrowheads="1"/>
              </p:cNvSpPr>
              <p:nvPr/>
            </p:nvSpPr>
            <p:spPr bwMode="auto">
              <a:xfrm>
                <a:off x="8472488" y="3840163"/>
                <a:ext cx="252413" cy="2286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latin typeface="+mn-lt"/>
                  </a:rPr>
                  <a:t>X</a:t>
                </a:r>
              </a:p>
            </p:txBody>
          </p:sp>
          <p:sp>
            <p:nvSpPr>
              <p:cNvPr id="40" name="Line 63"/>
              <p:cNvSpPr>
                <a:spLocks noChangeShapeType="1"/>
              </p:cNvSpPr>
              <p:nvPr/>
            </p:nvSpPr>
            <p:spPr bwMode="auto">
              <a:xfrm>
                <a:off x="419100" y="3849688"/>
                <a:ext cx="2538413" cy="15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1" name="Line 64"/>
              <p:cNvSpPr>
                <a:spLocks noChangeShapeType="1"/>
              </p:cNvSpPr>
              <p:nvPr/>
            </p:nvSpPr>
            <p:spPr bwMode="auto">
              <a:xfrm flipH="1" flipV="1">
                <a:off x="1635125" y="2879725"/>
                <a:ext cx="7938" cy="19240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2" name="Oval 65"/>
              <p:cNvSpPr>
                <a:spLocks noChangeArrowheads="1"/>
              </p:cNvSpPr>
              <p:nvPr/>
            </p:nvSpPr>
            <p:spPr bwMode="auto">
              <a:xfrm>
                <a:off x="2132013" y="30734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3" name="Oval 66"/>
              <p:cNvSpPr>
                <a:spLocks noChangeArrowheads="1"/>
              </p:cNvSpPr>
              <p:nvPr/>
            </p:nvSpPr>
            <p:spPr bwMode="auto">
              <a:xfrm>
                <a:off x="1944688" y="34528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4" name="Oval 67"/>
              <p:cNvSpPr>
                <a:spLocks noChangeArrowheads="1"/>
              </p:cNvSpPr>
              <p:nvPr/>
            </p:nvSpPr>
            <p:spPr bwMode="auto">
              <a:xfrm>
                <a:off x="679450" y="417036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5" name="Oval 68"/>
              <p:cNvSpPr>
                <a:spLocks noChangeArrowheads="1"/>
              </p:cNvSpPr>
              <p:nvPr/>
            </p:nvSpPr>
            <p:spPr bwMode="auto">
              <a:xfrm>
                <a:off x="1368425" y="407352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6" name="Oval 69"/>
              <p:cNvSpPr>
                <a:spLocks noChangeArrowheads="1"/>
              </p:cNvSpPr>
              <p:nvPr/>
            </p:nvSpPr>
            <p:spPr bwMode="auto">
              <a:xfrm>
                <a:off x="1944688" y="375602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7" name="Oval 70"/>
              <p:cNvSpPr>
                <a:spLocks noChangeArrowheads="1"/>
              </p:cNvSpPr>
              <p:nvPr/>
            </p:nvSpPr>
            <p:spPr bwMode="auto">
              <a:xfrm>
                <a:off x="2373313" y="34432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8" name="Oval 71"/>
              <p:cNvSpPr>
                <a:spLocks noChangeArrowheads="1"/>
              </p:cNvSpPr>
              <p:nvPr/>
            </p:nvSpPr>
            <p:spPr bwMode="auto">
              <a:xfrm>
                <a:off x="984250" y="43465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49" name="Oval 72"/>
              <p:cNvSpPr>
                <a:spLocks noChangeArrowheads="1"/>
              </p:cNvSpPr>
              <p:nvPr/>
            </p:nvSpPr>
            <p:spPr bwMode="auto">
              <a:xfrm>
                <a:off x="2139950" y="35925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0" name="Oval 73"/>
              <p:cNvSpPr>
                <a:spLocks noChangeArrowheads="1"/>
              </p:cNvSpPr>
              <p:nvPr/>
            </p:nvSpPr>
            <p:spPr bwMode="auto">
              <a:xfrm>
                <a:off x="1312863" y="34321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1" name="Oval 74"/>
              <p:cNvSpPr>
                <a:spLocks noChangeArrowheads="1"/>
              </p:cNvSpPr>
              <p:nvPr/>
            </p:nvSpPr>
            <p:spPr bwMode="auto">
              <a:xfrm>
                <a:off x="1808163" y="3517900"/>
                <a:ext cx="57150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2" name="Oval 75"/>
              <p:cNvSpPr>
                <a:spLocks noChangeArrowheads="1"/>
              </p:cNvSpPr>
              <p:nvPr/>
            </p:nvSpPr>
            <p:spPr bwMode="auto">
              <a:xfrm>
                <a:off x="1882775" y="407352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3" name="Oval 76"/>
              <p:cNvSpPr>
                <a:spLocks noChangeArrowheads="1"/>
              </p:cNvSpPr>
              <p:nvPr/>
            </p:nvSpPr>
            <p:spPr bwMode="auto">
              <a:xfrm>
                <a:off x="1147763" y="436880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4" name="Oval 77"/>
              <p:cNvSpPr>
                <a:spLocks noChangeArrowheads="1"/>
              </p:cNvSpPr>
              <p:nvPr/>
            </p:nvSpPr>
            <p:spPr bwMode="auto">
              <a:xfrm>
                <a:off x="1698625" y="384968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5" name="Oval 78"/>
              <p:cNvSpPr>
                <a:spLocks noChangeArrowheads="1"/>
              </p:cNvSpPr>
              <p:nvPr/>
            </p:nvSpPr>
            <p:spPr bwMode="auto">
              <a:xfrm>
                <a:off x="849313" y="381317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6" name="Oval 79"/>
              <p:cNvSpPr>
                <a:spLocks noChangeArrowheads="1"/>
              </p:cNvSpPr>
              <p:nvPr/>
            </p:nvSpPr>
            <p:spPr bwMode="auto">
              <a:xfrm>
                <a:off x="1562100" y="33559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7" name="Oval 80"/>
              <p:cNvSpPr>
                <a:spLocks noChangeArrowheads="1"/>
              </p:cNvSpPr>
              <p:nvPr/>
            </p:nvSpPr>
            <p:spPr bwMode="auto">
              <a:xfrm>
                <a:off x="2047875" y="324643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8" name="Oval 81"/>
              <p:cNvSpPr>
                <a:spLocks noChangeArrowheads="1"/>
              </p:cNvSpPr>
              <p:nvPr/>
            </p:nvSpPr>
            <p:spPr bwMode="auto">
              <a:xfrm>
                <a:off x="2217738" y="3295650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59" name="Oval 82"/>
              <p:cNvSpPr>
                <a:spLocks noChangeArrowheads="1"/>
              </p:cNvSpPr>
              <p:nvPr/>
            </p:nvSpPr>
            <p:spPr bwMode="auto">
              <a:xfrm>
                <a:off x="647700" y="4422775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0" name="Oval 83"/>
              <p:cNvSpPr>
                <a:spLocks noChangeArrowheads="1"/>
              </p:cNvSpPr>
              <p:nvPr/>
            </p:nvSpPr>
            <p:spPr bwMode="auto">
              <a:xfrm>
                <a:off x="1073150" y="4117975"/>
                <a:ext cx="53975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1" name="Oval 84"/>
              <p:cNvSpPr>
                <a:spLocks noChangeArrowheads="1"/>
              </p:cNvSpPr>
              <p:nvPr/>
            </p:nvSpPr>
            <p:spPr bwMode="auto">
              <a:xfrm>
                <a:off x="1104900" y="33004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2" name="Oval 85"/>
              <p:cNvSpPr>
                <a:spLocks noChangeArrowheads="1"/>
              </p:cNvSpPr>
              <p:nvPr/>
            </p:nvSpPr>
            <p:spPr bwMode="auto">
              <a:xfrm>
                <a:off x="1795463" y="3162300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3" name="Oval 86"/>
              <p:cNvSpPr>
                <a:spLocks noChangeArrowheads="1"/>
              </p:cNvSpPr>
              <p:nvPr/>
            </p:nvSpPr>
            <p:spPr bwMode="auto">
              <a:xfrm>
                <a:off x="1147763" y="3740150"/>
                <a:ext cx="55563" cy="539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4" name="Oval 87"/>
              <p:cNvSpPr>
                <a:spLocks noChangeArrowheads="1"/>
              </p:cNvSpPr>
              <p:nvPr/>
            </p:nvSpPr>
            <p:spPr bwMode="auto">
              <a:xfrm>
                <a:off x="2428875" y="3184525"/>
                <a:ext cx="55563" cy="571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5" name="Oval 88"/>
              <p:cNvSpPr>
                <a:spLocks noChangeArrowheads="1"/>
              </p:cNvSpPr>
              <p:nvPr/>
            </p:nvSpPr>
            <p:spPr bwMode="auto">
              <a:xfrm>
                <a:off x="1485900" y="3681413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6" name="Oval 89"/>
              <p:cNvSpPr>
                <a:spLocks noChangeArrowheads="1"/>
              </p:cNvSpPr>
              <p:nvPr/>
            </p:nvSpPr>
            <p:spPr bwMode="auto">
              <a:xfrm>
                <a:off x="1963738" y="3360738"/>
                <a:ext cx="55563" cy="5556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 sz="1200">
                  <a:latin typeface="+mn-lt"/>
                </a:endParaRPr>
              </a:p>
            </p:txBody>
          </p:sp>
          <p:sp>
            <p:nvSpPr>
              <p:cNvPr id="67" name="Text Box 90"/>
              <p:cNvSpPr txBox="1">
                <a:spLocks noChangeArrowheads="1"/>
              </p:cNvSpPr>
              <p:nvPr/>
            </p:nvSpPr>
            <p:spPr bwMode="auto">
              <a:xfrm>
                <a:off x="1438275" y="2822575"/>
                <a:ext cx="168275" cy="2540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latin typeface="+mn-lt"/>
                  </a:rPr>
                  <a:t>Y</a:t>
                </a:r>
              </a:p>
            </p:txBody>
          </p:sp>
          <p:sp>
            <p:nvSpPr>
              <p:cNvPr id="68" name="Text Box 91"/>
              <p:cNvSpPr txBox="1">
                <a:spLocks noChangeArrowheads="1"/>
              </p:cNvSpPr>
              <p:nvPr/>
            </p:nvSpPr>
            <p:spPr bwMode="auto">
              <a:xfrm>
                <a:off x="2957513" y="3840163"/>
                <a:ext cx="252413" cy="2286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latin typeface="+mn-lt"/>
                  </a:rPr>
                  <a:t>X</a:t>
                </a:r>
              </a:p>
            </p:txBody>
          </p:sp>
          <p:sp>
            <p:nvSpPr>
              <p:cNvPr id="69" name="Text Box 95"/>
              <p:cNvSpPr txBox="1">
                <a:spLocks noChangeArrowheads="1"/>
              </p:cNvSpPr>
              <p:nvPr/>
            </p:nvSpPr>
            <p:spPr bwMode="auto">
              <a:xfrm>
                <a:off x="571501" y="5184776"/>
                <a:ext cx="2514600" cy="3038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1200">
                    <a:latin typeface="+mn-lt"/>
                  </a:rPr>
                  <a:t>Positive correlation: cov &gt; 0</a:t>
                </a:r>
              </a:p>
            </p:txBody>
          </p:sp>
          <p:sp>
            <p:nvSpPr>
              <p:cNvPr id="70" name="Text Box 96"/>
              <p:cNvSpPr txBox="1">
                <a:spLocks noChangeArrowheads="1"/>
              </p:cNvSpPr>
              <p:nvPr/>
            </p:nvSpPr>
            <p:spPr bwMode="auto">
              <a:xfrm>
                <a:off x="3275535" y="5184776"/>
                <a:ext cx="2514600" cy="35709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1200">
                    <a:latin typeface="+mn-lt"/>
                  </a:rPr>
                  <a:t>Negative correlation: cov &lt; 0</a:t>
                </a:r>
              </a:p>
            </p:txBody>
          </p:sp>
          <p:sp>
            <p:nvSpPr>
              <p:cNvPr id="71" name="Text Box 97"/>
              <p:cNvSpPr txBox="1">
                <a:spLocks noChangeArrowheads="1"/>
              </p:cNvSpPr>
              <p:nvPr/>
            </p:nvSpPr>
            <p:spPr bwMode="auto">
              <a:xfrm>
                <a:off x="6362699" y="5184776"/>
                <a:ext cx="2184819" cy="3038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sz="1200">
                    <a:latin typeface="+mn-lt"/>
                  </a:rPr>
                  <a:t>No correlation. cov ≈ 0</a:t>
                </a:r>
              </a:p>
            </p:txBody>
          </p:sp>
        </p:grpSp>
      </p:grpSp>
      <p:grpSp>
        <p:nvGrpSpPr>
          <p:cNvPr id="5" name="100 Grupo"/>
          <p:cNvGrpSpPr>
            <a:grpSpLocks/>
          </p:cNvGrpSpPr>
          <p:nvPr/>
        </p:nvGrpSpPr>
        <p:grpSpPr bwMode="auto">
          <a:xfrm>
            <a:off x="5010150" y="727075"/>
            <a:ext cx="3103563" cy="1935163"/>
            <a:chOff x="2636811" y="2370123"/>
            <a:chExt cx="4594225" cy="2765425"/>
          </a:xfrm>
        </p:grpSpPr>
        <p:grpSp>
          <p:nvGrpSpPr>
            <p:cNvPr id="6" name="5 Grupo"/>
            <p:cNvGrpSpPr>
              <a:grpSpLocks/>
            </p:cNvGrpSpPr>
            <p:nvPr/>
          </p:nvGrpSpPr>
          <p:grpSpPr bwMode="auto">
            <a:xfrm>
              <a:off x="2636811" y="2370123"/>
              <a:ext cx="4594225" cy="2765425"/>
              <a:chOff x="2274888" y="2046288"/>
              <a:chExt cx="4594225" cy="2765425"/>
            </a:xfrm>
          </p:grpSpPr>
          <p:pic>
            <p:nvPicPr>
              <p:cNvPr id="7578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552950" y="2362200"/>
                <a:ext cx="38100" cy="21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78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74888" y="2046288"/>
                <a:ext cx="4594225" cy="2765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69 Grupo"/>
            <p:cNvGrpSpPr>
              <a:grpSpLocks/>
            </p:cNvGrpSpPr>
            <p:nvPr/>
          </p:nvGrpSpPr>
          <p:grpSpPr bwMode="auto">
            <a:xfrm>
              <a:off x="3147993" y="2698741"/>
              <a:ext cx="3651301" cy="1277954"/>
              <a:chOff x="3147993" y="2698741"/>
              <a:chExt cx="3651301" cy="1277954"/>
            </a:xfrm>
          </p:grpSpPr>
          <p:sp>
            <p:nvSpPr>
              <p:cNvPr id="104" name="103 Rectángulo"/>
              <p:cNvSpPr/>
              <p:nvPr/>
            </p:nvSpPr>
            <p:spPr>
              <a:xfrm>
                <a:off x="4972698" y="3028017"/>
                <a:ext cx="1424092" cy="254083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4972698" y="2807964"/>
                <a:ext cx="803696" cy="474137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3367657" y="3282101"/>
                <a:ext cx="1605040" cy="585299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4573200" y="3064315"/>
                <a:ext cx="399498" cy="217786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4171353" y="3136910"/>
                <a:ext cx="801345" cy="145190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09" name="108 Rectángulo"/>
              <p:cNvSpPr/>
              <p:nvPr/>
            </p:nvSpPr>
            <p:spPr>
              <a:xfrm>
                <a:off x="4972698" y="3282101"/>
                <a:ext cx="183299" cy="183757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0" name="109 Rectángulo"/>
              <p:cNvSpPr/>
              <p:nvPr/>
            </p:nvSpPr>
            <p:spPr>
              <a:xfrm>
                <a:off x="4972698" y="3282101"/>
                <a:ext cx="622747" cy="111162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1" name="110 Rectángulo"/>
              <p:cNvSpPr/>
              <p:nvPr/>
            </p:nvSpPr>
            <p:spPr>
              <a:xfrm>
                <a:off x="4352301" y="3282101"/>
                <a:ext cx="620397" cy="292650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2" name="111 Rectángulo"/>
              <p:cNvSpPr/>
              <p:nvPr/>
            </p:nvSpPr>
            <p:spPr>
              <a:xfrm>
                <a:off x="3149108" y="3282101"/>
                <a:ext cx="1823590" cy="74865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3" name="112 Rectángulo"/>
              <p:cNvSpPr/>
              <p:nvPr/>
            </p:nvSpPr>
            <p:spPr>
              <a:xfrm>
                <a:off x="3550956" y="3282101"/>
                <a:ext cx="1424092" cy="694192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>
                <a:off x="3769504" y="3282101"/>
                <a:ext cx="1203193" cy="549001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4791749" y="3282101"/>
                <a:ext cx="187999" cy="111162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4972698" y="2771666"/>
                <a:ext cx="1243144" cy="510434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3988054" y="3209505"/>
                <a:ext cx="984644" cy="72595"/>
              </a:xfrm>
              <a:prstGeom prst="rect">
                <a:avLst/>
              </a:prstGeom>
              <a:solidFill>
                <a:srgbClr val="FF0000">
                  <a:alpha val="1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4972698" y="2699071"/>
                <a:ext cx="1642642" cy="583029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19" name="118 Rectángulo"/>
              <p:cNvSpPr/>
              <p:nvPr/>
            </p:nvSpPr>
            <p:spPr>
              <a:xfrm>
                <a:off x="4975048" y="3100613"/>
                <a:ext cx="1823590" cy="181488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4975048" y="2880559"/>
                <a:ext cx="437098" cy="401541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  <p:sp>
            <p:nvSpPr>
              <p:cNvPr id="121" name="120 Rectángulo"/>
              <p:cNvSpPr/>
              <p:nvPr/>
            </p:nvSpPr>
            <p:spPr>
              <a:xfrm>
                <a:off x="4972698" y="3100613"/>
                <a:ext cx="1022245" cy="181488"/>
              </a:xfrm>
              <a:prstGeom prst="rect">
                <a:avLst/>
              </a:prstGeom>
              <a:solidFill>
                <a:srgbClr val="4F81BD">
                  <a:alpha val="1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ca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898</Words>
  <Application>Microsoft Office PowerPoint</Application>
  <PresentationFormat>On-screen Show (4:3)</PresentationFormat>
  <Paragraphs>382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Ecuación</vt:lpstr>
      <vt:lpstr>Microsoft Equation 3.0</vt:lpstr>
      <vt:lpstr>ANOVA </vt:lpstr>
      <vt:lpstr>PowerPoint Presentation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the model significant?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</dc:creator>
  <cp:lastModifiedBy>RAM</cp:lastModifiedBy>
  <cp:revision>28</cp:revision>
  <dcterms:created xsi:type="dcterms:W3CDTF">2006-08-16T00:00:00Z</dcterms:created>
  <dcterms:modified xsi:type="dcterms:W3CDTF">2022-11-27T05:20:29Z</dcterms:modified>
</cp:coreProperties>
</file>