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2" r:id="rId7"/>
    <p:sldId id="263" r:id="rId8"/>
    <p:sldId id="264" r:id="rId9"/>
    <p:sldId id="260" r:id="rId10"/>
    <p:sldId id="265" r:id="rId11"/>
    <p:sldId id="266" r:id="rId12"/>
    <p:sldId id="267" r:id="rId13"/>
    <p:sldId id="269" r:id="rId14"/>
    <p:sldId id="274" r:id="rId15"/>
    <p:sldId id="270" r:id="rId16"/>
    <p:sldId id="275" r:id="rId17"/>
    <p:sldId id="276" r:id="rId18"/>
    <p:sldId id="272" r:id="rId19"/>
    <p:sldId id="277" r:id="rId20"/>
    <p:sldId id="273"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7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tradingeconomics.com/nepal/gdp-from-agriculture" TargetMode="External"/><Relationship Id="rId13" Type="http://schemas.openxmlformats.org/officeDocument/2006/relationships/hyperlink" Target="https://tradingeconomics.com/nepal/gdp-from-services" TargetMode="External"/><Relationship Id="rId3" Type="http://schemas.openxmlformats.org/officeDocument/2006/relationships/hyperlink" Target="https://tradingeconomics.com/nepal/gdp" TargetMode="External"/><Relationship Id="rId7" Type="http://schemas.openxmlformats.org/officeDocument/2006/relationships/hyperlink" Target="https://tradingeconomics.com/nepal/gdp-constant-prices" TargetMode="External"/><Relationship Id="rId12" Type="http://schemas.openxmlformats.org/officeDocument/2006/relationships/hyperlink" Target="https://tradingeconomics.com/nepal/gdp-from-public-administration" TargetMode="External"/><Relationship Id="rId2" Type="http://schemas.openxmlformats.org/officeDocument/2006/relationships/hyperlink" Target="https://tradingeconomics.com/nepal/gdp-growth-annual" TargetMode="External"/><Relationship Id="rId1" Type="http://schemas.openxmlformats.org/officeDocument/2006/relationships/slideLayout" Target="../slideLayouts/slideLayout2.xml"/><Relationship Id="rId6" Type="http://schemas.openxmlformats.org/officeDocument/2006/relationships/hyperlink" Target="https://tradingeconomics.com/nepal/gross-fixed-capital-formation" TargetMode="External"/><Relationship Id="rId11" Type="http://schemas.openxmlformats.org/officeDocument/2006/relationships/hyperlink" Target="https://tradingeconomics.com/nepal/gdp-from-mining" TargetMode="External"/><Relationship Id="rId5" Type="http://schemas.openxmlformats.org/officeDocument/2006/relationships/hyperlink" Target="https://tradingeconomics.com/nepal/gdp-per-capita-ppp" TargetMode="External"/><Relationship Id="rId15" Type="http://schemas.openxmlformats.org/officeDocument/2006/relationships/hyperlink" Target="https://tradingeconomics.com/nepal/gdp-from-utilities" TargetMode="External"/><Relationship Id="rId10" Type="http://schemas.openxmlformats.org/officeDocument/2006/relationships/hyperlink" Target="https://tradingeconomics.com/nepal/gdp-from-manufacturing" TargetMode="External"/><Relationship Id="rId4" Type="http://schemas.openxmlformats.org/officeDocument/2006/relationships/hyperlink" Target="https://tradingeconomics.com/nepal/gdp-per-capita" TargetMode="External"/><Relationship Id="rId9" Type="http://schemas.openxmlformats.org/officeDocument/2006/relationships/hyperlink" Target="https://tradingeconomics.com/nepal/gdp-from-construction" TargetMode="External"/><Relationship Id="rId14" Type="http://schemas.openxmlformats.org/officeDocument/2006/relationships/hyperlink" Target="https://tradingeconomics.com/nepal/gdp-from-transpor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The ASFR is calculated as</a:t>
            </a:r>
          </a:p>
          <a:p>
            <a:r>
              <a:rPr lang="en-US" dirty="0" smtClean="0"/>
              <a:t>The Age-Specific Fertility Rate (ASFR) is the number of live births per 1000 women in a specific age group for a specified geographic area and for a specific point in time, usually a calendar year.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533400" y="1676400"/>
            <a:ext cx="8382000" cy="1754326"/>
          </a:xfrm>
          <a:prstGeom prst="rect">
            <a:avLst/>
          </a:prstGeom>
        </p:spPr>
        <p:txBody>
          <a:bodyPr wrap="square">
            <a:spAutoFit/>
          </a:bodyPr>
          <a:lstStyle/>
          <a:p>
            <a:r>
              <a:rPr lang="en-US" dirty="0" err="1" smtClean="0"/>
              <a:t>ASFR</a:t>
            </a:r>
            <a:r>
              <a:rPr lang="en-US" baseline="-25000" dirty="0" err="1" smtClean="0"/>
              <a:t>a</a:t>
            </a:r>
            <a:r>
              <a:rPr lang="en-US" dirty="0" smtClean="0"/>
              <a:t> = (</a:t>
            </a:r>
            <a:r>
              <a:rPr lang="en-US" dirty="0" err="1" smtClean="0"/>
              <a:t>B</a:t>
            </a:r>
            <a:r>
              <a:rPr lang="en-US" baseline="-25000" dirty="0" err="1" smtClean="0"/>
              <a:t>a</a:t>
            </a:r>
            <a:r>
              <a:rPr lang="en-US" dirty="0" smtClean="0"/>
              <a:t>/E</a:t>
            </a:r>
            <a:r>
              <a:rPr lang="en-US" baseline="-25000" dirty="0" smtClean="0"/>
              <a:t>a</a:t>
            </a:r>
            <a:r>
              <a:rPr lang="en-US" dirty="0" smtClean="0"/>
              <a:t>) x1000</a:t>
            </a:r>
          </a:p>
          <a:p>
            <a:r>
              <a:rPr lang="en-US" dirty="0" smtClean="0"/>
              <a:t>Where:</a:t>
            </a:r>
          </a:p>
          <a:p>
            <a:r>
              <a:rPr lang="en-US" b="1" dirty="0" err="1" smtClean="0"/>
              <a:t>B</a:t>
            </a:r>
            <a:r>
              <a:rPr lang="en-US" b="1" baseline="-25000" dirty="0" err="1" smtClean="0"/>
              <a:t>a</a:t>
            </a:r>
            <a:r>
              <a:rPr lang="en-US" dirty="0" smtClean="0"/>
              <a:t> = number of births to women in age group a in a given year or reference period; and</a:t>
            </a:r>
          </a:p>
          <a:p>
            <a:r>
              <a:rPr lang="en-US" b="1" dirty="0" smtClean="0"/>
              <a:t>E</a:t>
            </a:r>
            <a:r>
              <a:rPr lang="en-US" b="1" baseline="-25000" dirty="0" smtClean="0"/>
              <a:t>a</a:t>
            </a:r>
            <a:r>
              <a:rPr lang="en-US" dirty="0" smtClean="0"/>
              <a:t> = number of person-years of exposure in age group a during the specified reference period.</a:t>
            </a:r>
          </a:p>
          <a:p>
            <a:r>
              <a:rPr lang="en-US" dirty="0" smtClean="0"/>
              <a:t>Calculate rate if fertility </a:t>
            </a:r>
            <a:r>
              <a:rPr lang="en-US" smtClean="0"/>
              <a:t>of women</a:t>
            </a:r>
            <a:endParaRPr lang="en-US" dirty="0"/>
          </a:p>
        </p:txBody>
      </p:sp>
      <p:graphicFrame>
        <p:nvGraphicFramePr>
          <p:cNvPr id="5" name="Table 4"/>
          <p:cNvGraphicFramePr>
            <a:graphicFrameLocks noGrp="1"/>
          </p:cNvGraphicFramePr>
          <p:nvPr/>
        </p:nvGraphicFramePr>
        <p:xfrm>
          <a:off x="762000" y="3371850"/>
          <a:ext cx="7264151" cy="2758440"/>
        </p:xfrm>
        <a:graphic>
          <a:graphicData uri="http://schemas.openxmlformats.org/drawingml/2006/table">
            <a:tbl>
              <a:tblPr/>
              <a:tblGrid>
                <a:gridCol w="941388"/>
                <a:gridCol w="1380322"/>
                <a:gridCol w="1692007"/>
                <a:gridCol w="1536164"/>
                <a:gridCol w="1714270"/>
              </a:tblGrid>
              <a:tr h="876300">
                <a:tc>
                  <a:txBody>
                    <a:bodyPr/>
                    <a:lstStyle/>
                    <a:p>
                      <a:pPr algn="l" fontAlgn="t"/>
                      <a:r>
                        <a:rPr lang="en-US" sz="1600" b="0" i="0" u="none" strike="noStrike" dirty="0">
                          <a:solidFill>
                            <a:srgbClr val="000000"/>
                          </a:solidFill>
                          <a:latin typeface="Arial"/>
                        </a:rPr>
                        <a:t>Age </a:t>
                      </a:r>
                      <a:r>
                        <a:rPr lang="en-US" sz="1600" b="0" i="0" u="none" strike="noStrike" dirty="0" smtClean="0">
                          <a:solidFill>
                            <a:srgbClr val="000000"/>
                          </a:solidFill>
                          <a:latin typeface="Arial"/>
                        </a:rPr>
                        <a:t>Group</a:t>
                      </a:r>
                    </a:p>
                    <a:p>
                      <a:pPr algn="l" fontAlgn="t"/>
                      <a:r>
                        <a:rPr lang="en-US" sz="1600" b="0" i="0" u="none" strike="noStrike" dirty="0" smtClean="0">
                          <a:solidFill>
                            <a:srgbClr val="000000"/>
                          </a:solidFill>
                          <a:latin typeface="Arial"/>
                        </a:rPr>
                        <a:t>(1)</a:t>
                      </a:r>
                      <a:endParaRPr lang="en-US" sz="1600" b="0" i="0" u="none" strike="noStrike" dirty="0">
                        <a:solidFill>
                          <a:srgbClr val="000000"/>
                        </a:solidFill>
                        <a:latin typeface="Arial"/>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b="0" i="0" u="none" strike="noStrike" dirty="0">
                          <a:solidFill>
                            <a:srgbClr val="000000"/>
                          </a:solidFill>
                          <a:latin typeface="Arial"/>
                        </a:rPr>
                        <a:t>Births (</a:t>
                      </a:r>
                      <a:r>
                        <a:rPr lang="en-US" sz="1600" b="0" i="0" u="none" strike="noStrike" dirty="0" err="1">
                          <a:solidFill>
                            <a:srgbClr val="000000"/>
                          </a:solidFill>
                          <a:latin typeface="Arial"/>
                        </a:rPr>
                        <a:t>B</a:t>
                      </a:r>
                      <a:r>
                        <a:rPr lang="en-US" sz="1600" b="0" i="0" u="none" strike="noStrike" baseline="-25000" dirty="0" err="1">
                          <a:solidFill>
                            <a:srgbClr val="000000"/>
                          </a:solidFill>
                          <a:latin typeface="Arial"/>
                        </a:rPr>
                        <a:t>a</a:t>
                      </a:r>
                      <a:r>
                        <a:rPr lang="en-US" sz="1600" b="0" i="0" u="none" strike="noStrike" dirty="0" smtClean="0">
                          <a:solidFill>
                            <a:srgbClr val="000000"/>
                          </a:solidFill>
                          <a:latin typeface="Arial"/>
                        </a:rPr>
                        <a:t>) (2)</a:t>
                      </a:r>
                      <a:endParaRPr lang="en-US" sz="1600" b="0" i="0" u="none" strike="noStrike" dirty="0">
                        <a:solidFill>
                          <a:srgbClr val="000000"/>
                        </a:solidFill>
                        <a:latin typeface="Arial"/>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b="0" i="0" u="none" strike="noStrike" dirty="0">
                          <a:solidFill>
                            <a:srgbClr val="000000"/>
                          </a:solidFill>
                          <a:latin typeface="Arial"/>
                        </a:rPr>
                        <a:t>Person- Years of Exposure (E</a:t>
                      </a:r>
                      <a:r>
                        <a:rPr lang="en-US" sz="1600" b="0" i="0" u="none" strike="noStrike" baseline="-25000" dirty="0">
                          <a:solidFill>
                            <a:srgbClr val="000000"/>
                          </a:solidFill>
                          <a:latin typeface="Arial"/>
                        </a:rPr>
                        <a:t>a</a:t>
                      </a:r>
                      <a:r>
                        <a:rPr lang="en-US" sz="1600" b="0" i="0" u="none" strike="noStrike" dirty="0" smtClean="0">
                          <a:solidFill>
                            <a:srgbClr val="000000"/>
                          </a:solidFill>
                          <a:latin typeface="Arial"/>
                        </a:rPr>
                        <a:t>) (3)</a:t>
                      </a:r>
                      <a:endParaRPr lang="en-US" sz="1600" b="0" i="0" u="none" strike="noStrike" dirty="0">
                        <a:solidFill>
                          <a:srgbClr val="000000"/>
                        </a:solidFill>
                        <a:latin typeface="Arial"/>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600" b="0" i="0" u="none" strike="noStrike" dirty="0" smtClean="0">
                          <a:solidFill>
                            <a:srgbClr val="000000"/>
                          </a:solidFill>
                          <a:latin typeface="Arial"/>
                        </a:rPr>
                        <a:t>Rate/Woman (4)=</a:t>
                      </a:r>
                    </a:p>
                    <a:p>
                      <a:pPr algn="l" fontAlgn="t"/>
                      <a:r>
                        <a:rPr lang="en-US" sz="1600" b="0" i="0" u="none" strike="noStrike" dirty="0" smtClean="0">
                          <a:solidFill>
                            <a:srgbClr val="000000"/>
                          </a:solidFill>
                          <a:latin typeface="Arial"/>
                        </a:rPr>
                        <a:t>2/3</a:t>
                      </a:r>
                      <a:endParaRPr lang="en-US" sz="1600" b="0" i="0" u="none" strike="noStrike" dirty="0">
                        <a:solidFill>
                          <a:srgbClr val="000000"/>
                        </a:solidFill>
                        <a:latin typeface="Arial"/>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Arial"/>
                        </a:rPr>
                        <a:t>Rate/1000 person </a:t>
                      </a:r>
                      <a:r>
                        <a:rPr lang="en-US" sz="1600" b="0" i="0" u="none" strike="noStrike" dirty="0" smtClean="0">
                          <a:solidFill>
                            <a:srgbClr val="000000"/>
                          </a:solidFill>
                          <a:latin typeface="Arial"/>
                        </a:rPr>
                        <a:t>years (5)=2*1000/3</a:t>
                      </a:r>
                    </a:p>
                    <a:p>
                      <a:pPr algn="l" fontAlgn="t"/>
                      <a:endParaRPr lang="en-US" sz="1600" b="0" i="0" u="none" strike="noStrike" dirty="0">
                        <a:solidFill>
                          <a:srgbClr val="000000"/>
                        </a:solidFill>
                        <a:latin typeface="Arial"/>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9550">
                <a:tc>
                  <a:txBody>
                    <a:bodyPr/>
                    <a:lstStyle/>
                    <a:p>
                      <a:pPr algn="l" fontAlgn="t"/>
                      <a:r>
                        <a:rPr lang="en-US" sz="1600" b="0" i="0" u="none" strike="noStrike" dirty="0">
                          <a:solidFill>
                            <a:srgbClr val="000000"/>
                          </a:solidFill>
                          <a:latin typeface="Arial"/>
                        </a:rPr>
                        <a:t>15-19</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dirty="0">
                          <a:solidFill>
                            <a:srgbClr val="000000"/>
                          </a:solidFill>
                          <a:latin typeface="Arial"/>
                        </a:rPr>
                        <a:t>764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dirty="0">
                          <a:solidFill>
                            <a:srgbClr val="000000"/>
                          </a:solidFill>
                          <a:latin typeface="Arial"/>
                        </a:rPr>
                        <a:t>14893.2</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dirty="0">
                          <a:solidFill>
                            <a:srgbClr val="000000"/>
                          </a:solidFill>
                          <a:latin typeface="Arial"/>
                        </a:rPr>
                        <a:t>0.051</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dirty="0">
                          <a:solidFill>
                            <a:srgbClr val="000000"/>
                          </a:solidFill>
                          <a:latin typeface="Arial"/>
                        </a:rPr>
                        <a:t>51</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9550">
                <a:tc>
                  <a:txBody>
                    <a:bodyPr/>
                    <a:lstStyle/>
                    <a:p>
                      <a:pPr algn="l" fontAlgn="t"/>
                      <a:r>
                        <a:rPr lang="en-US" sz="1600" b="0" i="0" u="none" strike="noStrike" dirty="0">
                          <a:solidFill>
                            <a:srgbClr val="000000"/>
                          </a:solidFill>
                          <a:latin typeface="Arial"/>
                        </a:rPr>
                        <a:t>20-24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dirty="0">
                          <a:solidFill>
                            <a:srgbClr val="000000"/>
                          </a:solidFill>
                          <a:latin typeface="Arial"/>
                        </a:rPr>
                        <a:t>2304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dirty="0">
                          <a:solidFill>
                            <a:srgbClr val="000000"/>
                          </a:solidFill>
                          <a:latin typeface="Arial"/>
                        </a:rPr>
                        <a:t>11747.2</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0.196</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196</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9550">
                <a:tc>
                  <a:txBody>
                    <a:bodyPr/>
                    <a:lstStyle/>
                    <a:p>
                      <a:pPr algn="l" fontAlgn="t"/>
                      <a:r>
                        <a:rPr lang="en-US" sz="1600" b="0" i="0" u="none" strike="noStrike">
                          <a:solidFill>
                            <a:srgbClr val="000000"/>
                          </a:solidFill>
                          <a:latin typeface="Arial"/>
                        </a:rPr>
                        <a:t>25-29</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1994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9602.3</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0.208</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208</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9550">
                <a:tc>
                  <a:txBody>
                    <a:bodyPr/>
                    <a:lstStyle/>
                    <a:p>
                      <a:pPr algn="l" fontAlgn="t"/>
                      <a:r>
                        <a:rPr lang="en-US" sz="1600" b="0" i="0" u="none" strike="noStrike">
                          <a:solidFill>
                            <a:srgbClr val="000000"/>
                          </a:solidFill>
                          <a:latin typeface="Arial"/>
                        </a:rPr>
                        <a:t>30-34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1295</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8805.5</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0.147</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147</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9550">
                <a:tc>
                  <a:txBody>
                    <a:bodyPr/>
                    <a:lstStyle/>
                    <a:p>
                      <a:pPr algn="l" fontAlgn="t"/>
                      <a:r>
                        <a:rPr lang="en-US" sz="1600" b="0" i="0" u="none" strike="noStrike">
                          <a:solidFill>
                            <a:srgbClr val="000000"/>
                          </a:solidFill>
                          <a:latin typeface="Arial"/>
                        </a:rPr>
                        <a:t>35-39</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564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7549.5</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0.075</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75</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9550">
                <a:tc>
                  <a:txBody>
                    <a:bodyPr/>
                    <a:lstStyle/>
                    <a:p>
                      <a:pPr algn="l" fontAlgn="t"/>
                      <a:r>
                        <a:rPr lang="en-US" sz="1600" b="0" i="0" u="none" strike="noStrike">
                          <a:solidFill>
                            <a:srgbClr val="000000"/>
                          </a:solidFill>
                          <a:latin typeface="Arial"/>
                        </a:rPr>
                        <a:t>40-44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161</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6643.2</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0.024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24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9550">
                <a:tc>
                  <a:txBody>
                    <a:bodyPr/>
                    <a:lstStyle/>
                    <a:p>
                      <a:pPr algn="l" fontAlgn="t"/>
                      <a:r>
                        <a:rPr lang="en-US" sz="1600" b="0" i="0" u="none" strike="noStrike">
                          <a:solidFill>
                            <a:srgbClr val="000000"/>
                          </a:solidFill>
                          <a:latin typeface="Arial"/>
                        </a:rPr>
                        <a:t>45-49</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19</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4498.8</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a:solidFill>
                            <a:srgbClr val="000000"/>
                          </a:solidFill>
                          <a:latin typeface="Arial"/>
                        </a:rPr>
                        <a:t>0.004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600" b="0" i="0" u="none" strike="noStrike" dirty="0">
                          <a:solidFill>
                            <a:srgbClr val="000000"/>
                          </a:solidFill>
                          <a:latin typeface="Arial"/>
                        </a:rPr>
                        <a:t>4</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life table is a record of survival and reproductive rates in a population, broken down by age, size, or developmental stage.</a:t>
            </a:r>
          </a:p>
          <a:p>
            <a:r>
              <a:rPr lang="en-US" dirty="0" smtClean="0"/>
              <a:t>Life tables are useful in predicting the growth and decline of populations. </a:t>
            </a:r>
          </a:p>
          <a:p>
            <a:r>
              <a:rPr lang="en-US" dirty="0" smtClean="0"/>
              <a:t>For example: The human population of a region depends in part on how many children each person has and the age at which people die. </a:t>
            </a:r>
          </a:p>
          <a:p>
            <a:r>
              <a:rPr lang="en-US" dirty="0" smtClean="0"/>
              <a:t>Perhaps surprisingly, it also depends on the age at which they have their children.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Measurement of fertility</a:t>
            </a:r>
            <a:br>
              <a:rPr lang="en-US" b="1" dirty="0" smtClean="0"/>
            </a:br>
            <a:endParaRPr lang="en-US" b="1" dirty="0"/>
          </a:p>
        </p:txBody>
      </p:sp>
      <p:sp>
        <p:nvSpPr>
          <p:cNvPr id="3" name="Content Placeholder 2"/>
          <p:cNvSpPr>
            <a:spLocks noGrp="1"/>
          </p:cNvSpPr>
          <p:nvPr>
            <p:ph idx="1"/>
          </p:nvPr>
        </p:nvSpPr>
        <p:spPr>
          <a:xfrm>
            <a:off x="152400" y="1600200"/>
            <a:ext cx="8763000" cy="4525963"/>
          </a:xfrm>
        </p:spPr>
        <p:txBody>
          <a:bodyPr>
            <a:normAutofit/>
          </a:bodyPr>
          <a:lstStyle/>
          <a:p>
            <a:pPr marL="0" indent="0">
              <a:buNone/>
            </a:pPr>
            <a:r>
              <a:rPr lang="en-US" dirty="0" smtClean="0"/>
              <a:t>The Total Fertility Rate (TFR) is </a:t>
            </a:r>
            <a:endParaRPr lang="en-US" dirty="0" smtClean="0"/>
          </a:p>
          <a:p>
            <a:r>
              <a:rPr lang="en-US" dirty="0" smtClean="0"/>
              <a:t>the </a:t>
            </a:r>
            <a:r>
              <a:rPr lang="en-US" dirty="0" smtClean="0"/>
              <a:t>average number of children that would be born alive to a woman during her lifetime if she were to pass through her childbearing years having births according to the current schedule of age-specific fertility rates.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a:srcRect/>
          <a:stretch>
            <a:fillRect/>
          </a:stretch>
        </p:blipFill>
        <p:spPr bwMode="auto">
          <a:xfrm>
            <a:off x="914400" y="-12290"/>
            <a:ext cx="7391400" cy="678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 study index number</a:t>
            </a:r>
            <a:endParaRPr lang="en-US" b="1" dirty="0"/>
          </a:p>
        </p:txBody>
      </p:sp>
      <p:sp>
        <p:nvSpPr>
          <p:cNvPr id="3" name="Content Placeholder 2"/>
          <p:cNvSpPr>
            <a:spLocks noGrp="1"/>
          </p:cNvSpPr>
          <p:nvPr>
            <p:ph idx="1"/>
          </p:nvPr>
        </p:nvSpPr>
        <p:spPr/>
        <p:txBody>
          <a:bodyPr>
            <a:normAutofit lnSpcReduction="10000"/>
          </a:bodyPr>
          <a:lstStyle/>
          <a:p>
            <a:r>
              <a:rPr lang="en-US" dirty="0" smtClean="0"/>
              <a:t>Index numbers are important in economic statistics. </a:t>
            </a:r>
            <a:endParaRPr lang="en-US" dirty="0" smtClean="0"/>
          </a:p>
          <a:p>
            <a:r>
              <a:rPr lang="en-US" dirty="0" smtClean="0"/>
              <a:t>In </a:t>
            </a:r>
            <a:r>
              <a:rPr lang="en-US" dirty="0" smtClean="0"/>
              <a:t>simple terms, an index (or index number) is a number displaying the level of a variable relative to its level (set equal to </a:t>
            </a:r>
            <a:r>
              <a:rPr lang="en-US" b="1" dirty="0" smtClean="0"/>
              <a:t>100</a:t>
            </a:r>
            <a:r>
              <a:rPr lang="en-US" dirty="0" smtClean="0"/>
              <a:t>) in a given base period. </a:t>
            </a:r>
            <a:endParaRPr lang="en-US" dirty="0" smtClean="0"/>
          </a:p>
          <a:p>
            <a:r>
              <a:rPr lang="en-US" dirty="0" smtClean="0"/>
              <a:t>Index </a:t>
            </a:r>
            <a:r>
              <a:rPr lang="en-US" dirty="0" smtClean="0"/>
              <a:t>numbers are intended to study the change in the effects of such factors which cannot be measured directly.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analysis</a:t>
            </a:r>
            <a:endParaRPr lang="en-US" dirty="0"/>
          </a:p>
        </p:txBody>
      </p:sp>
      <p:sp>
        <p:nvSpPr>
          <p:cNvPr id="3" name="Content Placeholder 2"/>
          <p:cNvSpPr>
            <a:spLocks noGrp="1"/>
          </p:cNvSpPr>
          <p:nvPr>
            <p:ph idx="1"/>
          </p:nvPr>
        </p:nvSpPr>
        <p:spPr>
          <a:xfrm>
            <a:off x="0" y="1600200"/>
            <a:ext cx="8839200" cy="4525963"/>
          </a:xfrm>
        </p:spPr>
        <p:txBody>
          <a:bodyPr>
            <a:normAutofit fontScale="85000" lnSpcReduction="10000"/>
          </a:bodyPr>
          <a:lstStyle/>
          <a:p>
            <a:r>
              <a:rPr lang="en-US" dirty="0" smtClean="0"/>
              <a:t>Nonparametric tests such as the Mann-Kendall test for trend are suitable for analyzing data that</a:t>
            </a:r>
            <a:br>
              <a:rPr lang="en-US" dirty="0" smtClean="0"/>
            </a:br>
            <a:r>
              <a:rPr lang="en-US" dirty="0" smtClean="0"/>
              <a:t>do not follow a normal distribution. </a:t>
            </a:r>
          </a:p>
          <a:p>
            <a:r>
              <a:rPr lang="en-US" dirty="0" smtClean="0"/>
              <a:t>The Mann-Kendall test for trend is a nonparametric test which has no distributional assumptions and irregularly spaced measurement periods are permitted. </a:t>
            </a:r>
          </a:p>
          <a:p>
            <a:r>
              <a:rPr lang="en-US" dirty="0" smtClean="0"/>
              <a:t>The advantage gained by this approach involves the cases where outliers in the data would produce biased estimates of the least squares estimated slope.</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1"/>
            <a:ext cx="8686800" cy="1600199"/>
          </a:xfrm>
        </p:spPr>
        <p:txBody>
          <a:bodyPr>
            <a:normAutofit fontScale="62500" lnSpcReduction="20000"/>
          </a:bodyPr>
          <a:lstStyle/>
          <a:p>
            <a:r>
              <a:rPr lang="en-US" dirty="0" smtClean="0"/>
              <a:t>The Mann-Kendall statistic (S) measures the trend in the data. Positive values indicate an increase in constituent concentrations over time, whereas negative values indicate a decrease in constituent concentrations over time. The strength of the trend is proportional to the magnitude of the Mann-Kendall Statistic (i.e., large magnitudes indicate a strong trend). </a:t>
            </a:r>
            <a:br>
              <a:rPr lang="en-US" dirty="0" smtClean="0"/>
            </a:br>
            <a:endParaRPr lang="en-US" dirty="0"/>
          </a:p>
        </p:txBody>
      </p:sp>
      <p:graphicFrame>
        <p:nvGraphicFramePr>
          <p:cNvPr id="5" name="Table 4"/>
          <p:cNvGraphicFramePr>
            <a:graphicFrameLocks noGrp="1"/>
          </p:cNvGraphicFramePr>
          <p:nvPr/>
        </p:nvGraphicFramePr>
        <p:xfrm>
          <a:off x="1066800" y="3171825"/>
          <a:ext cx="7010399" cy="2548890"/>
        </p:xfrm>
        <a:graphic>
          <a:graphicData uri="http://schemas.openxmlformats.org/drawingml/2006/table">
            <a:tbl>
              <a:tblPr/>
              <a:tblGrid>
                <a:gridCol w="2057400"/>
                <a:gridCol w="2169845"/>
                <a:gridCol w="2783154"/>
              </a:tblGrid>
              <a:tr h="466725">
                <a:tc>
                  <a:txBody>
                    <a:bodyPr/>
                    <a:lstStyle/>
                    <a:p>
                      <a:pPr algn="l" fontAlgn="b"/>
                      <a:r>
                        <a:rPr lang="en-US" sz="2000" b="1" i="0" u="none" strike="noStrike">
                          <a:solidFill>
                            <a:srgbClr val="000000"/>
                          </a:solidFill>
                          <a:latin typeface="BookAntiqua-Bold"/>
                        </a:rPr>
                        <a:t>Mann-Kendall</a:t>
                      </a:r>
                      <a:br>
                        <a:rPr lang="en-US" sz="2000" b="1" i="0" u="none" strike="noStrike">
                          <a:solidFill>
                            <a:srgbClr val="000000"/>
                          </a:solidFill>
                          <a:latin typeface="BookAntiqua-Bold"/>
                        </a:rPr>
                      </a:br>
                      <a:r>
                        <a:rPr lang="en-US" sz="2000" b="1" i="0" u="none" strike="noStrike">
                          <a:solidFill>
                            <a:srgbClr val="000000"/>
                          </a:solidFill>
                          <a:latin typeface="BookAntiqua-Bold"/>
                        </a:rPr>
                        <a:t>Statistic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a:solidFill>
                            <a:srgbClr val="000000"/>
                          </a:solidFill>
                          <a:latin typeface="BookAntiqua-Bold"/>
                        </a:rPr>
                        <a:t>Confidence</a:t>
                      </a:r>
                      <a:br>
                        <a:rPr lang="en-US" sz="2000" b="1" i="0" u="none" strike="noStrike">
                          <a:solidFill>
                            <a:srgbClr val="000000"/>
                          </a:solidFill>
                          <a:latin typeface="BookAntiqua-Bold"/>
                        </a:rPr>
                      </a:br>
                      <a:r>
                        <a:rPr lang="en-US" sz="2000" b="1" i="0" u="none" strike="noStrike">
                          <a:solidFill>
                            <a:srgbClr val="000000"/>
                          </a:solidFill>
                          <a:latin typeface="BookAntiqua-Bold"/>
                        </a:rPr>
                        <a:t>in Trend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1" i="0" u="none" strike="noStrike" dirty="0">
                          <a:solidFill>
                            <a:srgbClr val="000000"/>
                          </a:solidFill>
                          <a:latin typeface="BookAntiqua-Bold"/>
                        </a:rPr>
                        <a:t>Concentration</a:t>
                      </a:r>
                      <a:br>
                        <a:rPr lang="en-US" sz="2000" b="1" i="0" u="none" strike="noStrike" dirty="0">
                          <a:solidFill>
                            <a:srgbClr val="000000"/>
                          </a:solidFill>
                          <a:latin typeface="BookAntiqua-Bold"/>
                        </a:rPr>
                      </a:br>
                      <a:r>
                        <a:rPr lang="en-US" sz="2000" b="1" i="0" u="none" strike="noStrike" dirty="0">
                          <a:solidFill>
                            <a:srgbClr val="000000"/>
                          </a:solidFill>
                          <a:latin typeface="BookAntiqua-Bold"/>
                        </a:rPr>
                        <a:t>Trend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09650">
                <a:tc>
                  <a:txBody>
                    <a:bodyPr/>
                    <a:lstStyle/>
                    <a:p>
                      <a:pPr algn="l" fontAlgn="b"/>
                      <a:r>
                        <a:rPr lang="en-US" sz="1800" b="0" i="0" u="none" strike="noStrike">
                          <a:solidFill>
                            <a:srgbClr val="000000"/>
                          </a:solidFill>
                          <a:latin typeface="BookAntiqua"/>
                        </a:rPr>
                        <a:t>S &gt; 0 </a:t>
                      </a:r>
                      <a:br>
                        <a:rPr lang="en-US" sz="1800" b="0" i="0" u="none" strike="noStrike">
                          <a:solidFill>
                            <a:srgbClr val="000000"/>
                          </a:solidFill>
                          <a:latin typeface="BookAntiqua"/>
                        </a:rPr>
                      </a:br>
                      <a:r>
                        <a:rPr lang="en-US" sz="1800" b="0" i="0" u="none" strike="noStrike">
                          <a:solidFill>
                            <a:srgbClr val="000000"/>
                          </a:solidFill>
                          <a:latin typeface="BookAntiqua"/>
                        </a:rPr>
                        <a:t>S &gt; 0 </a:t>
                      </a:r>
                      <a:br>
                        <a:rPr lang="en-US" sz="1800" b="0" i="0" u="none" strike="noStrike">
                          <a:solidFill>
                            <a:srgbClr val="000000"/>
                          </a:solidFill>
                          <a:latin typeface="BookAntiqua"/>
                        </a:rPr>
                      </a:br>
                      <a:r>
                        <a:rPr lang="en-US" sz="1800" b="0" i="0" u="none" strike="noStrike">
                          <a:solidFill>
                            <a:srgbClr val="000000"/>
                          </a:solidFill>
                          <a:latin typeface="BookAntiqua"/>
                        </a:rPr>
                        <a:t>S &gt; 0 </a:t>
                      </a:r>
                      <a:br>
                        <a:rPr lang="en-US" sz="1800" b="0" i="0" u="none" strike="noStrike">
                          <a:solidFill>
                            <a:srgbClr val="000000"/>
                          </a:solidFill>
                          <a:latin typeface="BookAntiqua"/>
                        </a:rPr>
                      </a:br>
                      <a:r>
                        <a:rPr lang="en-US" sz="1800" b="0" i="0" u="none" strike="noStrike">
                          <a:solidFill>
                            <a:srgbClr val="000000"/>
                          </a:solidFill>
                          <a:latin typeface="BookAntiqua"/>
                        </a:rPr>
                        <a:t>S </a:t>
                      </a:r>
                      <a:r>
                        <a:rPr lang="en-US" sz="1800" b="0" i="0" u="none" strike="noStrike">
                          <a:solidFill>
                            <a:srgbClr val="000000"/>
                          </a:solidFill>
                          <a:latin typeface="SymbolMT"/>
                        </a:rPr>
                        <a:t>≤ </a:t>
                      </a:r>
                      <a:r>
                        <a:rPr lang="en-US" sz="1800" b="0" i="0" u="none" strike="noStrike">
                          <a:solidFill>
                            <a:srgbClr val="000000"/>
                          </a:solidFill>
                          <a:latin typeface="BookAntiqua"/>
                        </a:rPr>
                        <a:t>0 </a:t>
                      </a:r>
                      <a:br>
                        <a:rPr lang="en-US" sz="1800" b="0" i="0" u="none" strike="noStrike">
                          <a:solidFill>
                            <a:srgbClr val="000000"/>
                          </a:solidFill>
                          <a:latin typeface="BookAntiqua"/>
                        </a:rPr>
                      </a:br>
                      <a:r>
                        <a:rPr lang="en-US" sz="1800" b="0" i="0" u="none" strike="noStrike">
                          <a:solidFill>
                            <a:srgbClr val="000000"/>
                          </a:solidFill>
                          <a:latin typeface="BookAntiqua"/>
                        </a:rPr>
                        <a:t>S </a:t>
                      </a:r>
                      <a:r>
                        <a:rPr lang="en-US" sz="1800" b="0" i="0" u="none" strike="noStrike">
                          <a:solidFill>
                            <a:srgbClr val="000000"/>
                          </a:solidFill>
                          <a:latin typeface="SymbolMT"/>
                        </a:rPr>
                        <a:t>≤ </a:t>
                      </a:r>
                      <a:r>
                        <a:rPr lang="en-US" sz="1800" b="0" i="0" u="none" strike="noStrike">
                          <a:solidFill>
                            <a:srgbClr val="000000"/>
                          </a:solidFill>
                          <a:latin typeface="BookAntiqua"/>
                        </a:rPr>
                        <a:t>0 </a:t>
                      </a:r>
                      <a:br>
                        <a:rPr lang="en-US" sz="1800" b="0" i="0" u="none" strike="noStrike">
                          <a:solidFill>
                            <a:srgbClr val="000000"/>
                          </a:solidFill>
                          <a:latin typeface="BookAntiqua"/>
                        </a:rPr>
                      </a:br>
                      <a:r>
                        <a:rPr lang="en-US" sz="1800" b="0" i="0" u="none" strike="noStrike">
                          <a:solidFill>
                            <a:srgbClr val="000000"/>
                          </a:solidFill>
                          <a:latin typeface="BookAntiqua"/>
                        </a:rPr>
                        <a:t>S &lt; 0 </a:t>
                      </a:r>
                      <a:br>
                        <a:rPr lang="en-US" sz="1800" b="0" i="0" u="none" strike="noStrike">
                          <a:solidFill>
                            <a:srgbClr val="000000"/>
                          </a:solidFill>
                          <a:latin typeface="BookAntiqua"/>
                        </a:rPr>
                      </a:br>
                      <a:r>
                        <a:rPr lang="en-US" sz="1800" b="0" i="0" u="none" strike="noStrike">
                          <a:solidFill>
                            <a:srgbClr val="000000"/>
                          </a:solidFill>
                          <a:latin typeface="BookAntiqua"/>
                        </a:rPr>
                        <a:t>S &lt; 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BookAntiqua"/>
                        </a:rPr>
                        <a:t>&gt; 95% </a:t>
                      </a:r>
                      <a:br>
                        <a:rPr lang="en-US" sz="1800" b="0" i="0" u="none" strike="noStrike">
                          <a:solidFill>
                            <a:srgbClr val="000000"/>
                          </a:solidFill>
                          <a:latin typeface="BookAntiqua"/>
                        </a:rPr>
                      </a:br>
                      <a:r>
                        <a:rPr lang="en-US" sz="1800" b="0" i="0" u="none" strike="noStrike">
                          <a:solidFill>
                            <a:srgbClr val="000000"/>
                          </a:solidFill>
                          <a:latin typeface="BookAntiqua"/>
                        </a:rPr>
                        <a:t>90 - 95% </a:t>
                      </a:r>
                      <a:br>
                        <a:rPr lang="en-US" sz="1800" b="0" i="0" u="none" strike="noStrike">
                          <a:solidFill>
                            <a:srgbClr val="000000"/>
                          </a:solidFill>
                          <a:latin typeface="BookAntiqua"/>
                        </a:rPr>
                      </a:br>
                      <a:r>
                        <a:rPr lang="en-US" sz="1800" b="0" i="0" u="none" strike="noStrike">
                          <a:solidFill>
                            <a:srgbClr val="000000"/>
                          </a:solidFill>
                          <a:latin typeface="BookAntiqua"/>
                        </a:rPr>
                        <a:t>&lt; 90% </a:t>
                      </a:r>
                      <a:br>
                        <a:rPr lang="en-US" sz="1800" b="0" i="0" u="none" strike="noStrike">
                          <a:solidFill>
                            <a:srgbClr val="000000"/>
                          </a:solidFill>
                          <a:latin typeface="BookAntiqua"/>
                        </a:rPr>
                      </a:br>
                      <a:r>
                        <a:rPr lang="en-US" sz="1800" b="0" i="0" u="none" strike="noStrike">
                          <a:solidFill>
                            <a:srgbClr val="000000"/>
                          </a:solidFill>
                          <a:latin typeface="BookAntiqua"/>
                        </a:rPr>
                        <a:t>&lt; 90% and COV </a:t>
                      </a:r>
                      <a:r>
                        <a:rPr lang="en-US" sz="1800" b="0" i="0" u="none" strike="noStrike">
                          <a:solidFill>
                            <a:srgbClr val="000000"/>
                          </a:solidFill>
                          <a:latin typeface="SymbolMT"/>
                        </a:rPr>
                        <a:t>≥ </a:t>
                      </a:r>
                      <a:r>
                        <a:rPr lang="en-US" sz="1800" b="0" i="0" u="none" strike="noStrike">
                          <a:solidFill>
                            <a:srgbClr val="000000"/>
                          </a:solidFill>
                          <a:latin typeface="BookAntiqua"/>
                        </a:rPr>
                        <a:t>1 </a:t>
                      </a:r>
                      <a:br>
                        <a:rPr lang="en-US" sz="1800" b="0" i="0" u="none" strike="noStrike">
                          <a:solidFill>
                            <a:srgbClr val="000000"/>
                          </a:solidFill>
                          <a:latin typeface="BookAntiqua"/>
                        </a:rPr>
                      </a:br>
                      <a:r>
                        <a:rPr lang="en-US" sz="1800" b="0" i="0" u="none" strike="noStrike">
                          <a:solidFill>
                            <a:srgbClr val="000000"/>
                          </a:solidFill>
                          <a:latin typeface="BookAntiqua"/>
                        </a:rPr>
                        <a:t>&lt; 90% and COV &lt; 1 </a:t>
                      </a:r>
                      <a:br>
                        <a:rPr lang="en-US" sz="1800" b="0" i="0" u="none" strike="noStrike">
                          <a:solidFill>
                            <a:srgbClr val="000000"/>
                          </a:solidFill>
                          <a:latin typeface="BookAntiqua"/>
                        </a:rPr>
                      </a:br>
                      <a:r>
                        <a:rPr lang="en-US" sz="1800" b="0" i="0" u="none" strike="noStrike">
                          <a:solidFill>
                            <a:srgbClr val="000000"/>
                          </a:solidFill>
                          <a:latin typeface="BookAntiqua"/>
                        </a:rPr>
                        <a:t>90 - 95% </a:t>
                      </a:r>
                      <a:br>
                        <a:rPr lang="en-US" sz="1800" b="0" i="0" u="none" strike="noStrike">
                          <a:solidFill>
                            <a:srgbClr val="000000"/>
                          </a:solidFill>
                          <a:latin typeface="BookAntiqua"/>
                        </a:rPr>
                      </a:br>
                      <a:r>
                        <a:rPr lang="en-US" sz="1800" b="0" i="0" u="none" strike="noStrike">
                          <a:solidFill>
                            <a:srgbClr val="000000"/>
                          </a:solidFill>
                          <a:latin typeface="BookAntiqua"/>
                        </a:rPr>
                        <a:t>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BookAntiqua"/>
                        </a:rPr>
                        <a:t>Increasing</a:t>
                      </a:r>
                      <a:br>
                        <a:rPr lang="en-US" sz="1800" b="0" i="0" u="none" strike="noStrike" dirty="0">
                          <a:solidFill>
                            <a:srgbClr val="000000"/>
                          </a:solidFill>
                          <a:latin typeface="BookAntiqua"/>
                        </a:rPr>
                      </a:br>
                      <a:r>
                        <a:rPr lang="en-US" sz="1800" b="0" i="0" u="none" strike="noStrike" dirty="0">
                          <a:solidFill>
                            <a:srgbClr val="000000"/>
                          </a:solidFill>
                          <a:latin typeface="BookAntiqua"/>
                        </a:rPr>
                        <a:t>Probably Increasing</a:t>
                      </a:r>
                      <a:br>
                        <a:rPr lang="en-US" sz="1800" b="0" i="0" u="none" strike="noStrike" dirty="0">
                          <a:solidFill>
                            <a:srgbClr val="000000"/>
                          </a:solidFill>
                          <a:latin typeface="BookAntiqua"/>
                        </a:rPr>
                      </a:br>
                      <a:r>
                        <a:rPr lang="en-US" sz="1800" b="0" i="0" u="none" strike="noStrike" dirty="0">
                          <a:solidFill>
                            <a:srgbClr val="000000"/>
                          </a:solidFill>
                          <a:latin typeface="BookAntiqua"/>
                        </a:rPr>
                        <a:t>No Trend</a:t>
                      </a:r>
                      <a:br>
                        <a:rPr lang="en-US" sz="1800" b="0" i="0" u="none" strike="noStrike" dirty="0">
                          <a:solidFill>
                            <a:srgbClr val="000000"/>
                          </a:solidFill>
                          <a:latin typeface="BookAntiqua"/>
                        </a:rPr>
                      </a:br>
                      <a:r>
                        <a:rPr lang="en-US" sz="1800" b="0" i="0" u="none" strike="noStrike" dirty="0">
                          <a:solidFill>
                            <a:srgbClr val="000000"/>
                          </a:solidFill>
                          <a:latin typeface="BookAntiqua"/>
                        </a:rPr>
                        <a:t>No Trend</a:t>
                      </a:r>
                      <a:br>
                        <a:rPr lang="en-US" sz="1800" b="0" i="0" u="none" strike="noStrike" dirty="0">
                          <a:solidFill>
                            <a:srgbClr val="000000"/>
                          </a:solidFill>
                          <a:latin typeface="BookAntiqua"/>
                        </a:rPr>
                      </a:br>
                      <a:r>
                        <a:rPr lang="en-US" sz="1800" b="0" i="0" u="none" strike="noStrike" dirty="0">
                          <a:solidFill>
                            <a:srgbClr val="000000"/>
                          </a:solidFill>
                          <a:latin typeface="BookAntiqua"/>
                        </a:rPr>
                        <a:t>Stable</a:t>
                      </a:r>
                      <a:br>
                        <a:rPr lang="en-US" sz="1800" b="0" i="0" u="none" strike="noStrike" dirty="0">
                          <a:solidFill>
                            <a:srgbClr val="000000"/>
                          </a:solidFill>
                          <a:latin typeface="BookAntiqua"/>
                        </a:rPr>
                      </a:br>
                      <a:r>
                        <a:rPr lang="en-US" sz="1800" b="0" i="0" u="none" strike="noStrike" dirty="0">
                          <a:solidFill>
                            <a:srgbClr val="000000"/>
                          </a:solidFill>
                          <a:latin typeface="BookAntiqua"/>
                        </a:rPr>
                        <a:t>Probably Decreasing</a:t>
                      </a:r>
                      <a:br>
                        <a:rPr lang="en-US" sz="1800" b="0" i="0" u="none" strike="noStrike" dirty="0">
                          <a:solidFill>
                            <a:srgbClr val="000000"/>
                          </a:solidFill>
                          <a:latin typeface="BookAntiqua"/>
                        </a:rPr>
                      </a:br>
                      <a:r>
                        <a:rPr lang="en-US" sz="1800" b="0" i="0" u="none" strike="noStrike" dirty="0">
                          <a:solidFill>
                            <a:srgbClr val="000000"/>
                          </a:solidFill>
                          <a:latin typeface="BookAntiqua"/>
                        </a:rPr>
                        <a:t>Decreasing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quality control</a:t>
            </a:r>
            <a:endParaRPr lang="en-US" dirty="0"/>
          </a:p>
        </p:txBody>
      </p:sp>
      <p:sp>
        <p:nvSpPr>
          <p:cNvPr id="3" name="Content Placeholder 2"/>
          <p:cNvSpPr>
            <a:spLocks noGrp="1"/>
          </p:cNvSpPr>
          <p:nvPr>
            <p:ph idx="1"/>
          </p:nvPr>
        </p:nvSpPr>
        <p:spPr/>
        <p:txBody>
          <a:bodyPr>
            <a:normAutofit fontScale="92500"/>
          </a:bodyPr>
          <a:lstStyle/>
          <a:p>
            <a:r>
              <a:rPr lang="en-US" b="1" dirty="0" smtClean="0"/>
              <a:t>Statistical quality control</a:t>
            </a:r>
            <a:r>
              <a:rPr lang="en-US" dirty="0" smtClean="0"/>
              <a:t> refers to the use of </a:t>
            </a:r>
            <a:r>
              <a:rPr lang="en-US" b="1" dirty="0" smtClean="0"/>
              <a:t>statistical </a:t>
            </a:r>
            <a:r>
              <a:rPr lang="en-US" dirty="0" smtClean="0"/>
              <a:t>methods in the monitoring and maintaining of the </a:t>
            </a:r>
            <a:r>
              <a:rPr lang="en-US" b="1" dirty="0" smtClean="0"/>
              <a:t>quality</a:t>
            </a:r>
            <a:r>
              <a:rPr lang="en-US" dirty="0" smtClean="0"/>
              <a:t> of products and services.</a:t>
            </a:r>
          </a:p>
          <a:p>
            <a:r>
              <a:rPr lang="en-US" dirty="0" smtClean="0"/>
              <a:t>One method, referred to as acceptance sampling, can be used when a decision must be made to accept or reject a group of parts or items based on the </a:t>
            </a:r>
            <a:r>
              <a:rPr lang="en-US" b="1" dirty="0" smtClean="0"/>
              <a:t>quality</a:t>
            </a:r>
            <a:r>
              <a:rPr lang="en-US" dirty="0" smtClean="0"/>
              <a:t> found in a sample.</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143000"/>
          </a:xfrm>
        </p:spPr>
        <p:txBody>
          <a:bodyPr>
            <a:normAutofit fontScale="70000" lnSpcReduction="20000"/>
          </a:bodyPr>
          <a:lstStyle/>
          <a:p>
            <a:r>
              <a:rPr lang="en-US" dirty="0" smtClean="0"/>
              <a:t>Statistical quality control (SQC) is the term used to describe the set of statistical tools used by quality professionals. Statistical quality control can be divided into three broad categories:</a:t>
            </a:r>
          </a:p>
        </p:txBody>
      </p:sp>
      <p:sp>
        <p:nvSpPr>
          <p:cNvPr id="4" name="Rounded Rectangle 3"/>
          <p:cNvSpPr/>
          <p:nvPr/>
        </p:nvSpPr>
        <p:spPr>
          <a:xfrm>
            <a:off x="6324600" y="2667000"/>
            <a:ext cx="27432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r>
              <a:rPr lang="en-US" b="1" dirty="0" smtClean="0"/>
              <a:t>. Acceptance sampling </a:t>
            </a:r>
            <a:r>
              <a:rPr lang="en-US" dirty="0" smtClean="0"/>
              <a:t>is the process of randomly inspecting a sample of goods and deciding whether to accept the entire lot based on the results. Acceptance sampling determines whether a batch of goods should be accepted or rejected.</a:t>
            </a:r>
          </a:p>
          <a:p>
            <a:pPr algn="ctr"/>
            <a:endParaRPr lang="en-US" dirty="0"/>
          </a:p>
        </p:txBody>
      </p:sp>
      <p:sp>
        <p:nvSpPr>
          <p:cNvPr id="5" name="Rounded Rectangle 4"/>
          <p:cNvSpPr/>
          <p:nvPr/>
        </p:nvSpPr>
        <p:spPr>
          <a:xfrm>
            <a:off x="152400" y="2743200"/>
            <a:ext cx="2743200"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a:t>
            </a:r>
            <a:r>
              <a:rPr lang="en-US" b="1" dirty="0" smtClean="0"/>
              <a:t>Descriptive statistics </a:t>
            </a:r>
            <a:r>
              <a:rPr lang="en-US" dirty="0" smtClean="0"/>
              <a:t>are used to describe quality characteristics and relationships. Included are statistics such as the mean, standard deviation, the range, and a measure of the distribution of data.</a:t>
            </a:r>
          </a:p>
          <a:p>
            <a:pPr algn="ctr"/>
            <a:endParaRPr lang="en-US" dirty="0"/>
          </a:p>
        </p:txBody>
      </p:sp>
      <p:sp>
        <p:nvSpPr>
          <p:cNvPr id="6" name="Rounded Rectangle 5"/>
          <p:cNvSpPr/>
          <p:nvPr/>
        </p:nvSpPr>
        <p:spPr>
          <a:xfrm>
            <a:off x="3048000" y="2819400"/>
            <a:ext cx="3124200"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r>
              <a:rPr lang="en-US" b="1" dirty="0" smtClean="0"/>
              <a:t>Statistical process </a:t>
            </a:r>
            <a:r>
              <a:rPr lang="en-US" dirty="0" smtClean="0"/>
              <a:t>control (SPC) involves inspecting a random sample of the output from a process and deciding whether the process is producing products with characteristics that fall within a predetermined range. SPC answers the question of whether the process is functioning properly or not. </a:t>
            </a:r>
          </a:p>
          <a:p>
            <a:pPr algn="ct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 6: Application of statistics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Demographic study source of demographic data, Age- sex composition, measurement of mortality and life tables, measurement of fertility, economic study index number, time series analysis, statistical quality control, Nepalese official statistics and national income (only concept and illustration of few examples) ( 8 hrs)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200" dirty="0" smtClean="0"/>
              <a:t>Nepali official statistics and national income</a:t>
            </a:r>
            <a:endParaRPr lang="en-US" sz="3200" dirty="0"/>
          </a:p>
        </p:txBody>
      </p:sp>
      <p:graphicFrame>
        <p:nvGraphicFramePr>
          <p:cNvPr id="5" name="Content Placeholder 4"/>
          <p:cNvGraphicFramePr>
            <a:graphicFrameLocks noGrp="1"/>
          </p:cNvGraphicFramePr>
          <p:nvPr>
            <p:ph idx="1"/>
          </p:nvPr>
        </p:nvGraphicFramePr>
        <p:xfrm>
          <a:off x="304799" y="810364"/>
          <a:ext cx="8839201" cy="5057036"/>
        </p:xfrm>
        <a:graphic>
          <a:graphicData uri="http://schemas.openxmlformats.org/drawingml/2006/table">
            <a:tbl>
              <a:tblPr/>
              <a:tblGrid>
                <a:gridCol w="1262743"/>
                <a:gridCol w="1262743"/>
                <a:gridCol w="1262743"/>
                <a:gridCol w="1262743"/>
                <a:gridCol w="1262743"/>
                <a:gridCol w="1262743"/>
                <a:gridCol w="1262743"/>
              </a:tblGrid>
              <a:tr h="194938">
                <a:tc>
                  <a:txBody>
                    <a:bodyPr/>
                    <a:lstStyle/>
                    <a:p>
                      <a:pPr algn="l" fontAlgn="b"/>
                      <a:r>
                        <a:rPr lang="en-US" sz="1200"/>
                        <a:t>epal GDP</a:t>
                      </a:r>
                    </a:p>
                  </a:txBody>
                  <a:tcPr marL="26486" marR="21189" marT="21189" marB="21189" anchor="b">
                    <a:lnL>
                      <a:noFill/>
                    </a:lnL>
                    <a:lnR>
                      <a:noFill/>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b"/>
                      <a:r>
                        <a:rPr lang="en-US" sz="1200"/>
                        <a:t>Last</a:t>
                      </a:r>
                    </a:p>
                  </a:txBody>
                  <a:tcPr marL="21189" marR="21189" marT="21189" marB="21189" anchor="b">
                    <a:lnL>
                      <a:noFill/>
                    </a:lnL>
                    <a:lnR>
                      <a:noFill/>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b"/>
                      <a:r>
                        <a:rPr lang="en-US" sz="1200"/>
                        <a:t>Previous</a:t>
                      </a:r>
                    </a:p>
                  </a:txBody>
                  <a:tcPr marL="21189" marR="21189" marT="21189" marB="21189" anchor="b">
                    <a:lnL>
                      <a:noFill/>
                    </a:lnL>
                    <a:lnR>
                      <a:noFill/>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b"/>
                      <a:r>
                        <a:rPr lang="en-US" sz="1200"/>
                        <a:t>Highest</a:t>
                      </a:r>
                    </a:p>
                  </a:txBody>
                  <a:tcPr marL="21189" marR="21189" marT="21189" marB="21189" anchor="b">
                    <a:lnL>
                      <a:noFill/>
                    </a:lnL>
                    <a:lnR>
                      <a:noFill/>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b"/>
                      <a:r>
                        <a:rPr lang="en-US" sz="1200"/>
                        <a:t>Lowest</a:t>
                      </a:r>
                    </a:p>
                  </a:txBody>
                  <a:tcPr marL="21189" marR="21189" marT="21189" marB="21189" anchor="b">
                    <a:lnL>
                      <a:noFill/>
                    </a:lnL>
                    <a:lnR>
                      <a:noFill/>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b"/>
                      <a:r>
                        <a:rPr lang="en-US" sz="1200"/>
                        <a:t>Unit</a:t>
                      </a:r>
                    </a:p>
                  </a:txBody>
                  <a:tcPr marL="21189" marR="21189" marT="21189" marB="21189" anchor="b">
                    <a:lnL>
                      <a:noFill/>
                    </a:lnL>
                    <a:lnR>
                      <a:noFill/>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b"/>
                      <a:r>
                        <a:rPr lang="en-US" sz="1200" dirty="0" smtClean="0"/>
                        <a:t>Status</a:t>
                      </a:r>
                      <a:endParaRPr lang="en-US" sz="1200" dirty="0"/>
                    </a:p>
                  </a:txBody>
                  <a:tcPr marL="21189" marR="21189" marT="21189" marB="21189" anchor="b">
                    <a:lnL>
                      <a:noFill/>
                    </a:lnL>
                    <a:lnR>
                      <a:noFill/>
                    </a:lnR>
                    <a:lnT>
                      <a:noFill/>
                    </a:lnT>
                    <a:lnB w="9525" cap="flat" cmpd="sng" algn="ctr">
                      <a:solidFill>
                        <a:srgbClr val="DDDDDD"/>
                      </a:solidFill>
                      <a:prstDash val="solid"/>
                      <a:round/>
                      <a:headEnd type="none" w="med" len="med"/>
                      <a:tailEnd type="none" w="med" len="med"/>
                    </a:lnB>
                    <a:solidFill>
                      <a:srgbClr val="F5F5F5"/>
                    </a:solidFill>
                  </a:tcPr>
                </a:tc>
              </a:tr>
              <a:tr h="347499">
                <a:tc>
                  <a:txBody>
                    <a:bodyPr/>
                    <a:lstStyle/>
                    <a:p>
                      <a:pPr algn="l" fontAlgn="t"/>
                      <a:r>
                        <a:rPr lang="en-US" sz="1200" u="none" strike="noStrike">
                          <a:solidFill>
                            <a:srgbClr val="333333"/>
                          </a:solidFill>
                          <a:hlinkClick r:id="rId2"/>
                        </a:rPr>
                        <a:t>GDP Annual Growth Rate</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6.30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7.90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8.60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0.10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percent</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2"/>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94938">
                <a:tc>
                  <a:txBody>
                    <a:bodyPr/>
                    <a:lstStyle/>
                    <a:p>
                      <a:pPr algn="l" fontAlgn="t"/>
                      <a:r>
                        <a:rPr lang="en-US" sz="1200" u="none" strike="noStrike">
                          <a:solidFill>
                            <a:srgbClr val="333333"/>
                          </a:solidFill>
                          <a:hlinkClick r:id="rId3"/>
                        </a:rPr>
                        <a:t>GDP</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24.47</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21.13</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24.47</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0.50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USD Billion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3"/>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94938">
                <a:tc>
                  <a:txBody>
                    <a:bodyPr/>
                    <a:lstStyle/>
                    <a:p>
                      <a:pPr algn="l" fontAlgn="t"/>
                      <a:r>
                        <a:rPr lang="en-US" sz="1200" u="none" strike="noStrike">
                          <a:solidFill>
                            <a:srgbClr val="333333"/>
                          </a:solidFill>
                          <a:hlinkClick r:id="rId4"/>
                        </a:rPr>
                        <a:t>GDP per capita</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728.40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685.10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728.40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267.10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USD</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4"/>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71219">
                <a:tc>
                  <a:txBody>
                    <a:bodyPr/>
                    <a:lstStyle/>
                    <a:p>
                      <a:pPr algn="l" fontAlgn="t"/>
                      <a:r>
                        <a:rPr lang="en-US" sz="1200" u="none" strike="noStrike">
                          <a:solidFill>
                            <a:srgbClr val="333333"/>
                          </a:solidFill>
                          <a:hlinkClick r:id="rId5"/>
                        </a:rPr>
                        <a:t>GDP per capita PPP</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2442.80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2297.70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2442.80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1197.90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USD</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5"/>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23779">
                <a:tc>
                  <a:txBody>
                    <a:bodyPr/>
                    <a:lstStyle/>
                    <a:p>
                      <a:pPr algn="l" fontAlgn="t"/>
                      <a:r>
                        <a:rPr lang="en-US" sz="1200" u="none" strike="noStrike">
                          <a:solidFill>
                            <a:srgbClr val="333333"/>
                          </a:solidFill>
                          <a:hlinkClick r:id="rId6"/>
                        </a:rPr>
                        <a:t>Gross Fixed Capital Formation</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271870.00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234961.00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271870.00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84751.00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6"/>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71219">
                <a:tc>
                  <a:txBody>
                    <a:bodyPr/>
                    <a:lstStyle/>
                    <a:p>
                      <a:pPr algn="l" fontAlgn="t"/>
                      <a:r>
                        <a:rPr lang="en-US" sz="1200" u="none" strike="noStrike">
                          <a:solidFill>
                            <a:srgbClr val="333333"/>
                          </a:solidFill>
                          <a:hlinkClick r:id="rId7"/>
                        </a:rPr>
                        <a:t>GDP Constant Prices</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881798.30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829617.30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881798.30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442048.99</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Million Rupees</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7"/>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7499">
                <a:tc>
                  <a:txBody>
                    <a:bodyPr/>
                    <a:lstStyle/>
                    <a:p>
                      <a:pPr algn="l" fontAlgn="t"/>
                      <a:r>
                        <a:rPr lang="en-US" sz="1200" u="none" strike="noStrike">
                          <a:solidFill>
                            <a:srgbClr val="333333"/>
                          </a:solidFill>
                          <a:hlinkClick r:id="rId8"/>
                        </a:rPr>
                        <a:t>GDP From Agriculture</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254673.10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247931.00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254673.10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158416.88</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8"/>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7499">
                <a:tc>
                  <a:txBody>
                    <a:bodyPr/>
                    <a:lstStyle/>
                    <a:p>
                      <a:pPr algn="l" fontAlgn="t"/>
                      <a:r>
                        <a:rPr lang="en-US" sz="1200" u="none" strike="noStrike">
                          <a:solidFill>
                            <a:srgbClr val="333333"/>
                          </a:solidFill>
                          <a:hlinkClick r:id="rId9"/>
                        </a:rPr>
                        <a:t>GDP From Construction</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50878.40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45987.40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50878.40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27225.05</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9"/>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7499">
                <a:tc>
                  <a:txBody>
                    <a:bodyPr/>
                    <a:lstStyle/>
                    <a:p>
                      <a:pPr algn="l" fontAlgn="t"/>
                      <a:r>
                        <a:rPr lang="en-US" sz="1200" u="none" strike="noStrike">
                          <a:solidFill>
                            <a:srgbClr val="333333"/>
                          </a:solidFill>
                          <a:hlinkClick r:id="rId10"/>
                        </a:rPr>
                        <a:t>GDP From Manufacturing</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52408.00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48510.00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52408.00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36364.03</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10"/>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71219">
                <a:tc>
                  <a:txBody>
                    <a:bodyPr/>
                    <a:lstStyle/>
                    <a:p>
                      <a:pPr algn="l" fontAlgn="t"/>
                      <a:r>
                        <a:rPr lang="en-US" sz="1200" u="none" strike="noStrike">
                          <a:solidFill>
                            <a:srgbClr val="333333"/>
                          </a:solidFill>
                          <a:hlinkClick r:id="rId11"/>
                        </a:rPr>
                        <a:t>GDP From Mining</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3949.00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3575.00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3949.00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1976.74</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11"/>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23779">
                <a:tc>
                  <a:txBody>
                    <a:bodyPr/>
                    <a:lstStyle/>
                    <a:p>
                      <a:pPr algn="l" fontAlgn="t"/>
                      <a:r>
                        <a:rPr lang="en-US" sz="1200" u="none" strike="noStrike">
                          <a:solidFill>
                            <a:srgbClr val="333333"/>
                          </a:solidFill>
                          <a:hlinkClick r:id="rId12"/>
                        </a:rPr>
                        <a:t>GDP From Public Administration</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16560.00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15113.00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16560.00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7236.53</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12"/>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71219">
                <a:tc>
                  <a:txBody>
                    <a:bodyPr/>
                    <a:lstStyle/>
                    <a:p>
                      <a:pPr algn="l" fontAlgn="t"/>
                      <a:r>
                        <a:rPr lang="en-US" sz="1200" u="none" strike="noStrike">
                          <a:solidFill>
                            <a:srgbClr val="333333"/>
                          </a:solidFill>
                          <a:hlinkClick r:id="rId13"/>
                        </a:rPr>
                        <a:t>GDP From Services</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112493.00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103152.00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112493.00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61837.00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13"/>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7499">
                <a:tc>
                  <a:txBody>
                    <a:bodyPr/>
                    <a:lstStyle/>
                    <a:p>
                      <a:pPr algn="l" fontAlgn="t"/>
                      <a:r>
                        <a:rPr lang="en-US" sz="1200" u="none" strike="noStrike">
                          <a:solidFill>
                            <a:srgbClr val="333333"/>
                          </a:solidFill>
                          <a:hlinkClick r:id="rId14"/>
                        </a:rPr>
                        <a:t>GDP From Transport</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85785.00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81384.00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85785.00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34055.00</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u="none" strike="noStrike">
                          <a:solidFill>
                            <a:srgbClr val="333333"/>
                          </a:solidFill>
                          <a:hlinkClick r:id="rId14"/>
                        </a:rPr>
                        <a:t>[+]</a:t>
                      </a:r>
                      <a:endParaRPr lang="en-US" sz="1200"/>
                    </a:p>
                  </a:txBody>
                  <a:tcPr marL="21189" marR="21189" marT="21189" marB="2118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71219">
                <a:tc>
                  <a:txBody>
                    <a:bodyPr/>
                    <a:lstStyle/>
                    <a:p>
                      <a:pPr algn="l" fontAlgn="t"/>
                      <a:r>
                        <a:rPr lang="en-US" sz="1200" u="none" strike="noStrike">
                          <a:solidFill>
                            <a:srgbClr val="333333"/>
                          </a:solidFill>
                          <a:hlinkClick r:id="rId15"/>
                        </a:rPr>
                        <a:t>GDP From Utilities</a:t>
                      </a:r>
                      <a:endParaRPr lang="en-US" sz="1200"/>
                    </a:p>
                  </a:txBody>
                  <a:tcPr marL="26486" marR="21189" marT="21189" marB="21189">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200"/>
                        <a:t>18070.00</a:t>
                      </a:r>
                    </a:p>
                  </a:txBody>
                  <a:tcPr marL="21189" marR="21189" marT="21189" marB="21189">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200"/>
                        <a:t>17075.00</a:t>
                      </a:r>
                    </a:p>
                  </a:txBody>
                  <a:tcPr marL="21189" marR="21189" marT="21189" marB="21189">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200"/>
                        <a:t>18070.00</a:t>
                      </a:r>
                    </a:p>
                  </a:txBody>
                  <a:tcPr marL="21189" marR="21189" marT="21189" marB="21189">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200"/>
                        <a:t>8630.85</a:t>
                      </a:r>
                    </a:p>
                  </a:txBody>
                  <a:tcPr marL="21189" marR="21189" marT="21189" marB="21189">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200"/>
                        <a:t>NPR Million</a:t>
                      </a:r>
                    </a:p>
                  </a:txBody>
                  <a:tcPr marL="21189" marR="21189" marT="21189" marB="21189">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200" u="none" strike="noStrike" dirty="0">
                          <a:solidFill>
                            <a:srgbClr val="333333"/>
                          </a:solidFill>
                          <a:hlinkClick r:id="rId15"/>
                        </a:rPr>
                        <a:t>[+]</a:t>
                      </a:r>
                      <a:endParaRPr lang="en-US" sz="1200" dirty="0"/>
                    </a:p>
                  </a:txBody>
                  <a:tcPr marL="21189" marR="21189" marT="21189" marB="21189">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5"/>
          <p:cNvSpPr/>
          <p:nvPr/>
        </p:nvSpPr>
        <p:spPr>
          <a:xfrm>
            <a:off x="152400" y="6096000"/>
            <a:ext cx="8991600" cy="646331"/>
          </a:xfrm>
          <a:prstGeom prst="rect">
            <a:avLst/>
          </a:prstGeom>
        </p:spPr>
        <p:txBody>
          <a:bodyPr wrap="square">
            <a:spAutoFit/>
          </a:bodyPr>
          <a:lstStyle/>
          <a:p>
            <a:r>
              <a:rPr lang="en-US" dirty="0" smtClean="0"/>
              <a:t>Nepal's per capita income is estimated to have crossed 1,000 U.S. dollar mark for the first time, a major boost for the country in 2017.</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THANKS TOO MUCH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Masculinity Proportion (Sex Ratio)</a:t>
            </a:r>
            <a:endParaRPr lang="en-US" b="1" dirty="0"/>
          </a:p>
        </p:txBody>
      </p:sp>
      <p:sp>
        <p:nvSpPr>
          <p:cNvPr id="3" name="Content Placeholder 2"/>
          <p:cNvSpPr>
            <a:spLocks noGrp="1"/>
          </p:cNvSpPr>
          <p:nvPr>
            <p:ph idx="1"/>
          </p:nvPr>
        </p:nvSpPr>
        <p:spPr/>
        <p:txBody>
          <a:bodyPr>
            <a:normAutofit/>
          </a:bodyPr>
          <a:lstStyle/>
          <a:p>
            <a:r>
              <a:rPr lang="en-US" dirty="0" smtClean="0"/>
              <a:t>Masculinity Proportion (Sex ratio)=Number of Male*100/Number of Female</a:t>
            </a:r>
          </a:p>
          <a:p>
            <a:r>
              <a:rPr lang="en-US" dirty="0" smtClean="0"/>
              <a:t>Sex Ratio of Births= Number of Male birth*100/Number of Female birth</a:t>
            </a:r>
          </a:p>
          <a:p>
            <a:r>
              <a:rPr lang="en-US" dirty="0" smtClean="0"/>
              <a:t>Sex Ratio of Deaths= Number of Male death*100/Number of Female death</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4343400"/>
          </a:xfrm>
        </p:spPr>
        <p:txBody>
          <a:bodyPr/>
          <a:lstStyle/>
          <a:p>
            <a:r>
              <a:rPr lang="en-US" dirty="0" smtClean="0"/>
              <a:t>Sex Ratio of Migrants= Number of Male migrants*100/Number of Female migrants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066800"/>
          </a:xfrm>
        </p:spPr>
        <p:txBody>
          <a:bodyPr/>
          <a:lstStyle/>
          <a:p>
            <a:r>
              <a:rPr lang="en-US" dirty="0" smtClean="0"/>
              <a:t>Calculate the masculinity proportion from given data set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03590580"/>
              </p:ext>
            </p:extLst>
          </p:nvPr>
        </p:nvGraphicFramePr>
        <p:xfrm>
          <a:off x="228600" y="2971800"/>
          <a:ext cx="8610600" cy="2667001"/>
        </p:xfrm>
        <a:graphic>
          <a:graphicData uri="http://schemas.openxmlformats.org/drawingml/2006/table">
            <a:tbl>
              <a:tblPr/>
              <a:tblGrid>
                <a:gridCol w="620714"/>
                <a:gridCol w="967159"/>
                <a:gridCol w="1068205"/>
                <a:gridCol w="898591"/>
                <a:gridCol w="898591"/>
                <a:gridCol w="692890"/>
                <a:gridCol w="692890"/>
                <a:gridCol w="692890"/>
                <a:gridCol w="692890"/>
                <a:gridCol w="692890"/>
                <a:gridCol w="692890"/>
              </a:tblGrid>
              <a:tr h="844027">
                <a:tc>
                  <a:txBody>
                    <a:bodyPr/>
                    <a:lstStyle/>
                    <a:p>
                      <a:pPr algn="l" fontAlgn="b"/>
                      <a:r>
                        <a:rPr lang="en-US" sz="1100" b="0" i="0" u="none" strike="noStrike" dirty="0" err="1">
                          <a:solidFill>
                            <a:srgbClr val="000000"/>
                          </a:solidFill>
                          <a:effectLst/>
                          <a:latin typeface="Calibri"/>
                        </a:rPr>
                        <a:t>Vilage</a:t>
                      </a:r>
                      <a:r>
                        <a:rPr lang="en-US"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M </a:t>
                      </a:r>
                      <a:r>
                        <a:rPr lang="en-US" sz="1100" b="0" i="0" u="none" strike="noStrike" dirty="0" err="1" smtClean="0">
                          <a:solidFill>
                            <a:srgbClr val="000000"/>
                          </a:solidFill>
                          <a:effectLst/>
                          <a:latin typeface="Calibri"/>
                        </a:rPr>
                        <a:t>popupation</a:t>
                      </a:r>
                      <a:r>
                        <a:rPr lang="en-US" sz="1100" b="0" i="0" u="none" strike="noStrike" dirty="0" smtClean="0">
                          <a:solidFill>
                            <a:srgbClr val="000000"/>
                          </a:solidFill>
                          <a:effectLst/>
                          <a:latin typeface="Calibri"/>
                        </a:rPr>
                        <a:t> in 2020 </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FM </a:t>
                      </a:r>
                      <a:r>
                        <a:rPr lang="en-US" sz="1100" b="0" i="0" u="none" strike="noStrike" dirty="0" err="1" smtClean="0">
                          <a:solidFill>
                            <a:srgbClr val="000000"/>
                          </a:solidFill>
                          <a:effectLst/>
                          <a:latin typeface="Calibri"/>
                        </a:rPr>
                        <a:t>popupation</a:t>
                      </a:r>
                      <a:r>
                        <a:rPr lang="en-US" sz="1100" b="0" i="0" u="none" strike="noStrike" dirty="0" smtClean="0">
                          <a:solidFill>
                            <a:srgbClr val="000000"/>
                          </a:solidFill>
                          <a:effectLst/>
                          <a:latin typeface="Calibri"/>
                        </a:rPr>
                        <a:t> in 2020 </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Male </a:t>
                      </a:r>
                      <a:r>
                        <a:rPr lang="en-US" sz="1100" b="0" i="0" u="none" strike="noStrike" dirty="0" smtClean="0">
                          <a:solidFill>
                            <a:srgbClr val="000000"/>
                          </a:solidFill>
                          <a:effectLst/>
                          <a:latin typeface="Calibri"/>
                        </a:rPr>
                        <a:t>birth in 2021</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Female </a:t>
                      </a:r>
                      <a:r>
                        <a:rPr lang="en-US" sz="1100" b="0" i="0" u="none" strike="noStrike" dirty="0" err="1" smtClean="0">
                          <a:solidFill>
                            <a:srgbClr val="000000"/>
                          </a:solidFill>
                          <a:effectLst/>
                          <a:latin typeface="Calibri"/>
                        </a:rPr>
                        <a:t>Birt</a:t>
                      </a:r>
                      <a:r>
                        <a:rPr lang="en-US" sz="1100" b="0" i="0" u="none" strike="noStrike" dirty="0" smtClean="0">
                          <a:solidFill>
                            <a:srgbClr val="000000"/>
                          </a:solidFill>
                          <a:effectLst/>
                          <a:latin typeface="Calibri"/>
                        </a:rPr>
                        <a:t>  in </a:t>
                      </a:r>
                      <a:r>
                        <a:rPr lang="en-US" sz="1100" b="0" i="0" u="none" strike="noStrike" dirty="0" err="1" smtClean="0">
                          <a:solidFill>
                            <a:srgbClr val="000000"/>
                          </a:solidFill>
                          <a:effectLst/>
                          <a:latin typeface="Calibri"/>
                        </a:rPr>
                        <a:t>2021h</a:t>
                      </a:r>
                      <a:r>
                        <a:rPr lang="en-US" sz="1100" b="0" i="0" u="none" strike="noStrike"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Male </a:t>
                      </a:r>
                      <a:r>
                        <a:rPr lang="en-US" sz="1100" b="0" i="0" u="none" strike="noStrike" dirty="0" smtClean="0">
                          <a:solidFill>
                            <a:srgbClr val="000000"/>
                          </a:solidFill>
                          <a:effectLst/>
                          <a:latin typeface="Calibri"/>
                        </a:rPr>
                        <a:t> </a:t>
                      </a:r>
                      <a:r>
                        <a:rPr lang="en-US" sz="1100" b="0" i="0" u="none" strike="noStrike" dirty="0" err="1" smtClean="0">
                          <a:solidFill>
                            <a:srgbClr val="000000"/>
                          </a:solidFill>
                          <a:effectLst/>
                          <a:latin typeface="Calibri"/>
                        </a:rPr>
                        <a:t>Imigration</a:t>
                      </a:r>
                      <a:r>
                        <a:rPr lang="en-US" sz="1100" b="0" i="0" u="none" strike="noStrike" dirty="0" smtClean="0">
                          <a:solidFill>
                            <a:srgbClr val="000000"/>
                          </a:solidFill>
                          <a:effectLst/>
                          <a:latin typeface="Calibri"/>
                        </a:rPr>
                        <a:t> in 2021 </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a:rPr>
                        <a:t>FMale</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Imigration</a:t>
                      </a:r>
                      <a:r>
                        <a:rPr lang="en-US" sz="1100" b="0" i="0" u="none" strike="noStrike" dirty="0">
                          <a:solidFill>
                            <a:srgbClr val="000000"/>
                          </a:solidFill>
                          <a:effectLst/>
                          <a:latin typeface="Calibri"/>
                        </a:rPr>
                        <a:t> </a:t>
                      </a:r>
                      <a:r>
                        <a:rPr lang="en-US" sz="1100" b="0" i="0" u="none" strike="noStrike" dirty="0" smtClean="0">
                          <a:solidFill>
                            <a:srgbClr val="000000"/>
                          </a:solidFill>
                          <a:effectLst/>
                          <a:latin typeface="Calibri"/>
                        </a:rPr>
                        <a:t> in 2021</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Male </a:t>
                      </a:r>
                      <a:r>
                        <a:rPr lang="en-US" sz="1100" b="0" i="0" u="none" strike="noStrike" dirty="0" err="1" smtClean="0">
                          <a:solidFill>
                            <a:srgbClr val="000000"/>
                          </a:solidFill>
                          <a:effectLst/>
                          <a:latin typeface="Calibri"/>
                        </a:rPr>
                        <a:t>Emigratio</a:t>
                      </a:r>
                      <a:r>
                        <a:rPr lang="en-US" sz="1100" b="0" i="0" u="none" strike="noStrike" dirty="0" smtClean="0">
                          <a:solidFill>
                            <a:srgbClr val="000000"/>
                          </a:solidFill>
                          <a:effectLst/>
                          <a:latin typeface="Calibri"/>
                        </a:rPr>
                        <a:t> in 2021 </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a:rPr>
                        <a:t>FMale</a:t>
                      </a:r>
                      <a:r>
                        <a:rPr lang="en-US" sz="1100" b="0" i="0" u="none" strike="noStrike" dirty="0">
                          <a:solidFill>
                            <a:srgbClr val="000000"/>
                          </a:solidFill>
                          <a:effectLst/>
                          <a:latin typeface="Calibri"/>
                        </a:rPr>
                        <a:t> </a:t>
                      </a:r>
                      <a:r>
                        <a:rPr lang="en-US" sz="1100" b="0" i="0" u="none" strike="noStrike" dirty="0" err="1" smtClean="0">
                          <a:solidFill>
                            <a:srgbClr val="000000"/>
                          </a:solidFill>
                          <a:effectLst/>
                          <a:latin typeface="Calibri"/>
                        </a:rPr>
                        <a:t>Emigrati</a:t>
                      </a:r>
                      <a:r>
                        <a:rPr lang="en-US" sz="1100" b="0" i="0" u="none" strike="noStrike" dirty="0" smtClean="0">
                          <a:solidFill>
                            <a:srgbClr val="000000"/>
                          </a:solidFill>
                          <a:effectLst/>
                          <a:latin typeface="Calibri"/>
                        </a:rPr>
                        <a:t> in</a:t>
                      </a:r>
                      <a:r>
                        <a:rPr lang="en-US" sz="1100" b="0" i="0" u="none" strike="noStrike" baseline="0" dirty="0" smtClean="0">
                          <a:solidFill>
                            <a:srgbClr val="000000"/>
                          </a:solidFill>
                          <a:effectLst/>
                          <a:latin typeface="Calibri"/>
                        </a:rPr>
                        <a:t> 2021</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Total </a:t>
                      </a:r>
                      <a:r>
                        <a:rPr lang="en-US" sz="1100" b="0" i="0" u="none" strike="noStrike" dirty="0" err="1" smtClean="0">
                          <a:solidFill>
                            <a:srgbClr val="000000"/>
                          </a:solidFill>
                          <a:effectLst/>
                          <a:latin typeface="Calibri"/>
                        </a:rPr>
                        <a:t>Mpop</a:t>
                      </a:r>
                      <a:r>
                        <a:rPr lang="en-US" sz="1100" b="0" i="0" u="none" strike="noStrike" dirty="0" smtClean="0">
                          <a:solidFill>
                            <a:srgbClr val="000000"/>
                          </a:solidFill>
                          <a:effectLst/>
                          <a:latin typeface="Calibri"/>
                        </a:rPr>
                        <a:t> 2021</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Total </a:t>
                      </a:r>
                      <a:r>
                        <a:rPr lang="en-US" sz="1100" b="0" i="0" u="none" strike="noStrike" dirty="0" err="1" smtClean="0">
                          <a:solidFill>
                            <a:srgbClr val="000000"/>
                          </a:solidFill>
                          <a:effectLst/>
                          <a:latin typeface="Calibri"/>
                        </a:rPr>
                        <a:t>Fmpop</a:t>
                      </a:r>
                      <a:r>
                        <a:rPr lang="en-US" sz="1100" b="0" i="0" u="none" strike="noStrike" dirty="0" smtClean="0">
                          <a:solidFill>
                            <a:srgbClr val="000000"/>
                          </a:solidFill>
                          <a:effectLst/>
                          <a:latin typeface="Calibri"/>
                        </a:rPr>
                        <a:t> 2021</a:t>
                      </a:r>
                      <a:endParaRPr lang="en-US" sz="11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3765">
                <a:tc>
                  <a:txBody>
                    <a:bodyPr/>
                    <a:lstStyle/>
                    <a:p>
                      <a:pPr algn="l" fontAlgn="b"/>
                      <a:r>
                        <a:rPr lang="en-US" sz="1100" b="0"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3765">
                <a:tc>
                  <a:txBody>
                    <a:bodyPr/>
                    <a:lstStyle/>
                    <a:p>
                      <a:pPr algn="l" fontAlgn="b"/>
                      <a:r>
                        <a:rPr lang="en-US" sz="1100" b="0" i="0" u="none" strike="noStrike">
                          <a:solidFill>
                            <a:srgbClr val="000000"/>
                          </a:solidFill>
                          <a:effectLst/>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3765">
                <a:tc>
                  <a:txBody>
                    <a:bodyPr/>
                    <a:lstStyle/>
                    <a:p>
                      <a:pPr algn="l" fontAlgn="b"/>
                      <a:r>
                        <a:rPr lang="en-US" sz="1100" b="0" i="0" u="none" strike="noStrike">
                          <a:solidFill>
                            <a:srgbClr val="000000"/>
                          </a:solidFill>
                          <a:effectLst/>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3765">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7914">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Masculinity 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87.7551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67567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a:t>
            </a:r>
            <a:endParaRPr lang="en-US" dirty="0"/>
          </a:p>
        </p:txBody>
      </p:sp>
      <p:sp>
        <p:nvSpPr>
          <p:cNvPr id="3" name="Content Placeholder 2"/>
          <p:cNvSpPr>
            <a:spLocks noGrp="1"/>
          </p:cNvSpPr>
          <p:nvPr>
            <p:ph idx="1"/>
          </p:nvPr>
        </p:nvSpPr>
        <p:spPr>
          <a:xfrm>
            <a:off x="304800" y="1600200"/>
            <a:ext cx="8839200" cy="4525963"/>
          </a:xfrm>
        </p:spPr>
        <p:txBody>
          <a:bodyPr>
            <a:normAutofit/>
          </a:bodyPr>
          <a:lstStyle/>
          <a:p>
            <a:r>
              <a:rPr lang="en-US" dirty="0" smtClean="0"/>
              <a:t>P</a:t>
            </a:r>
            <a:r>
              <a:rPr lang="en-US" baseline="-25000" dirty="0" smtClean="0"/>
              <a:t>0-14</a:t>
            </a:r>
            <a:r>
              <a:rPr lang="en-US" dirty="0" smtClean="0"/>
              <a:t> = Proportion of children under 15</a:t>
            </a:r>
          </a:p>
          <a:p>
            <a:r>
              <a:rPr lang="en-US" dirty="0" smtClean="0"/>
              <a:t>P</a:t>
            </a:r>
            <a:r>
              <a:rPr lang="en-US" baseline="-25000" dirty="0" smtClean="0"/>
              <a:t>65+ </a:t>
            </a:r>
            <a:r>
              <a:rPr lang="en-US" dirty="0" smtClean="0"/>
              <a:t>= Proportion of aged persons</a:t>
            </a:r>
          </a:p>
          <a:p>
            <a:r>
              <a:rPr lang="en-US" dirty="0" smtClean="0"/>
              <a:t>P</a:t>
            </a:r>
            <a:r>
              <a:rPr lang="en-US" baseline="-25000" dirty="0" smtClean="0"/>
              <a:t>15-64</a:t>
            </a:r>
            <a:r>
              <a:rPr lang="en-US" dirty="0" smtClean="0"/>
              <a:t> = Proportion of persons of “working age”</a:t>
            </a:r>
          </a:p>
          <a:p>
            <a:r>
              <a:rPr lang="en-US" dirty="0" smtClean="0"/>
              <a:t>Age-Dependency Ratios—Proportion of children less than 15 and elderly 65+ relative to the population of “working ages”</a:t>
            </a:r>
          </a:p>
          <a:p>
            <a:r>
              <a:rPr lang="en-US" dirty="0" smtClean="0"/>
              <a:t>Age-Dependency Ratios= (P</a:t>
            </a:r>
            <a:r>
              <a:rPr lang="en-US" baseline="-25000" dirty="0" smtClean="0"/>
              <a:t>0-14 </a:t>
            </a:r>
            <a:r>
              <a:rPr lang="en-US" dirty="0" smtClean="0"/>
              <a:t>+ P</a:t>
            </a:r>
            <a:r>
              <a:rPr lang="en-US" baseline="-25000" dirty="0" smtClean="0"/>
              <a:t>65+ </a:t>
            </a:r>
            <a:r>
              <a:rPr lang="en-US" dirty="0" smtClean="0"/>
              <a:t>)*100/ P</a:t>
            </a:r>
            <a:r>
              <a:rPr lang="en-US" baseline="-25000" dirty="0" smtClean="0"/>
              <a:t>15-64</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Child-Dependency Ratio—Proportion of children less than 15 relative to the population of “working ages”</a:t>
            </a:r>
          </a:p>
          <a:p>
            <a:r>
              <a:rPr lang="en-US" dirty="0" smtClean="0"/>
              <a:t>Child-Dependency Ratio= (P</a:t>
            </a:r>
            <a:r>
              <a:rPr lang="en-US" baseline="-25000" dirty="0" smtClean="0"/>
              <a:t>0-14  </a:t>
            </a:r>
            <a:r>
              <a:rPr lang="en-US" dirty="0" smtClean="0"/>
              <a:t>)*100/ P</a:t>
            </a:r>
            <a:r>
              <a:rPr lang="en-US" baseline="-25000" dirty="0" smtClean="0"/>
              <a:t>15-64</a:t>
            </a:r>
          </a:p>
          <a:p>
            <a:r>
              <a:rPr lang="en-US" dirty="0" smtClean="0"/>
              <a:t>Old-Age Dependency Ratio—Proportion of adults over age 65 relative to the population of “working ages”</a:t>
            </a:r>
          </a:p>
          <a:p>
            <a:r>
              <a:rPr lang="en-US" dirty="0" smtClean="0"/>
              <a:t>Old-Age Dependency Ratio= (P</a:t>
            </a:r>
            <a:r>
              <a:rPr lang="en-US" baseline="-25000" dirty="0" smtClean="0"/>
              <a:t>65+  </a:t>
            </a:r>
            <a:r>
              <a:rPr lang="en-US" dirty="0" smtClean="0"/>
              <a:t>)*100/ P</a:t>
            </a:r>
            <a:r>
              <a:rPr lang="en-US" baseline="-25000" dirty="0" smtClean="0"/>
              <a:t>15-64</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 Pyramid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Age Pyramid  Gives a detailed picture of the age-sex structure of a population  Consists of bars representing age groups in ascending order from lowest to highest pyramided on one another  Bars are generally by single or 5-year age groups</a:t>
            </a:r>
          </a:p>
          <a:p>
            <a:r>
              <a:rPr lang="en-US" dirty="0" smtClean="0"/>
              <a:t>Number (or percentage) of persons in an age group is indicated by length of its bar from central axis  Males on left side; females on right side  Pyramids with absolute numbers show differences in overall sizes of total populations and in number at each age  Percent pyramids show relative differences in population size at each age-sex group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pyramid</a:t>
            </a:r>
            <a:endParaRPr lang="en-US" dirty="0"/>
          </a:p>
        </p:txBody>
      </p:sp>
      <p:pic>
        <p:nvPicPr>
          <p:cNvPr id="1026" name="Picture 2"/>
          <p:cNvPicPr>
            <a:picLocks noChangeAspect="1" noChangeArrowheads="1"/>
          </p:cNvPicPr>
          <p:nvPr/>
        </p:nvPicPr>
        <p:blipFill>
          <a:blip r:embed="rId2"/>
          <a:srcRect/>
          <a:stretch>
            <a:fillRect/>
          </a:stretch>
        </p:blipFill>
        <p:spPr bwMode="auto">
          <a:xfrm>
            <a:off x="1295400" y="1981200"/>
            <a:ext cx="6553200" cy="3905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1149</Words>
  <Application>Microsoft Office PowerPoint</Application>
  <PresentationFormat>On-screen Show (4:3)</PresentationFormat>
  <Paragraphs>275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Unit 6</vt:lpstr>
      <vt:lpstr>Unit 6: Application of statistics </vt:lpstr>
      <vt:lpstr>Masculinity Proportion (Sex Ratio)</vt:lpstr>
      <vt:lpstr>PowerPoint Presentation</vt:lpstr>
      <vt:lpstr>PowerPoint Presentation</vt:lpstr>
      <vt:lpstr>Age</vt:lpstr>
      <vt:lpstr>PowerPoint Presentation</vt:lpstr>
      <vt:lpstr>Age Pyramid</vt:lpstr>
      <vt:lpstr>Age pyramid</vt:lpstr>
      <vt:lpstr>PowerPoint Presentation</vt:lpstr>
      <vt:lpstr>PowerPoint Presentation</vt:lpstr>
      <vt:lpstr>PowerPoint Presentation</vt:lpstr>
      <vt:lpstr>Measurement of fertility </vt:lpstr>
      <vt:lpstr>PowerPoint Presentation</vt:lpstr>
      <vt:lpstr>Economic study index number</vt:lpstr>
      <vt:lpstr>Time series analysis</vt:lpstr>
      <vt:lpstr>PowerPoint Presentation</vt:lpstr>
      <vt:lpstr>Statistical quality control</vt:lpstr>
      <vt:lpstr>PowerPoint Presentation</vt:lpstr>
      <vt:lpstr>Nepali official statistics and national income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Ram</dc:creator>
  <cp:lastModifiedBy>RAM</cp:lastModifiedBy>
  <cp:revision>51</cp:revision>
  <dcterms:created xsi:type="dcterms:W3CDTF">2006-08-16T00:00:00Z</dcterms:created>
  <dcterms:modified xsi:type="dcterms:W3CDTF">2022-11-28T04:04:41Z</dcterms:modified>
</cp:coreProperties>
</file>