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20" r:id="rId3"/>
    <p:sldId id="321" r:id="rId4"/>
    <p:sldId id="322" r:id="rId5"/>
    <p:sldId id="323" r:id="rId6"/>
    <p:sldId id="271" r:id="rId7"/>
    <p:sldId id="272" r:id="rId8"/>
    <p:sldId id="273" r:id="rId9"/>
    <p:sldId id="274" r:id="rId10"/>
    <p:sldId id="277" r:id="rId11"/>
    <p:sldId id="288" r:id="rId12"/>
    <p:sldId id="289" r:id="rId13"/>
    <p:sldId id="275" r:id="rId14"/>
    <p:sldId id="276" r:id="rId15"/>
    <p:sldId id="278" r:id="rId16"/>
    <p:sldId id="279" r:id="rId17"/>
    <p:sldId id="281" r:id="rId18"/>
    <p:sldId id="283" r:id="rId19"/>
    <p:sldId id="284" r:id="rId20"/>
    <p:sldId id="287" r:id="rId21"/>
    <p:sldId id="290" r:id="rId22"/>
    <p:sldId id="291" r:id="rId23"/>
    <p:sldId id="292" r:id="rId24"/>
    <p:sldId id="294" r:id="rId25"/>
    <p:sldId id="296" r:id="rId26"/>
    <p:sldId id="297" r:id="rId27"/>
    <p:sldId id="298" r:id="rId28"/>
    <p:sldId id="299" r:id="rId29"/>
    <p:sldId id="295" r:id="rId30"/>
    <p:sldId id="300" r:id="rId31"/>
    <p:sldId id="301" r:id="rId32"/>
    <p:sldId id="303" r:id="rId33"/>
    <p:sldId id="311" r:id="rId34"/>
    <p:sldId id="312" r:id="rId35"/>
    <p:sldId id="314" r:id="rId36"/>
    <p:sldId id="302" r:id="rId37"/>
    <p:sldId id="304" r:id="rId38"/>
    <p:sldId id="305" r:id="rId39"/>
    <p:sldId id="307" r:id="rId40"/>
    <p:sldId id="306" r:id="rId41"/>
    <p:sldId id="308" r:id="rId42"/>
    <p:sldId id="310" r:id="rId43"/>
    <p:sldId id="309" r:id="rId44"/>
    <p:sldId id="315" r:id="rId45"/>
    <p:sldId id="316" r:id="rId46"/>
    <p:sldId id="317" r:id="rId47"/>
    <p:sldId id="319" r:id="rId48"/>
    <p:sldId id="257" r:id="rId49"/>
    <p:sldId id="258" r:id="rId50"/>
    <p:sldId id="259" r:id="rId51"/>
    <p:sldId id="260" r:id="rId52"/>
    <p:sldId id="261" r:id="rId53"/>
    <p:sldId id="262" r:id="rId54"/>
    <p:sldId id="263" r:id="rId55"/>
    <p:sldId id="264" r:id="rId56"/>
    <p:sldId id="265" r:id="rId57"/>
    <p:sldId id="266" r:id="rId58"/>
    <p:sldId id="267" r:id="rId59"/>
    <p:sldId id="268" r:id="rId60"/>
    <p:sldId id="269" r:id="rId61"/>
    <p:sldId id="270"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8" d="100"/>
          <a:sy n="88" d="100"/>
        </p:scale>
        <p:origin x="40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t>4/24/2024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a:t>
            </a:r>
            <a:r>
              <a:rPr lang="en-US" dirty="0" smtClean="0"/>
              <a:t>Engineering</a:t>
            </a:r>
            <a:r>
              <a:rPr lang="en-US" dirty="0"/>
              <a:t/>
            </a:r>
            <a:br>
              <a:rPr lang="en-US" dirty="0"/>
            </a:br>
            <a:r>
              <a:rPr lang="en-US" dirty="0"/>
              <a:t>		</a:t>
            </a:r>
          </a:p>
        </p:txBody>
      </p:sp>
      <p:sp>
        <p:nvSpPr>
          <p:cNvPr id="3" name="Subtitle 2"/>
          <p:cNvSpPr>
            <a:spLocks noGrp="1"/>
          </p:cNvSpPr>
          <p:nvPr>
            <p:ph type="subTitle" idx="1"/>
          </p:nvPr>
        </p:nvSpPr>
        <p:spPr/>
        <p:txBody>
          <a:bodyPr>
            <a:normAutofit/>
          </a:bodyPr>
          <a:lstStyle/>
          <a:p>
            <a:r>
              <a:rPr lang="en-US" sz="3200" b="1">
                <a:solidFill>
                  <a:schemeClr val="tx1"/>
                </a:solidFill>
              </a:rPr>
              <a:t>Chapter </a:t>
            </a:r>
            <a:r>
              <a:rPr lang="en-US" sz="3200" b="1" smtClean="0">
                <a:solidFill>
                  <a:schemeClr val="tx1"/>
                </a:solidFill>
              </a:rPr>
              <a:t>1</a:t>
            </a:r>
            <a:endParaRPr lang="en-US" sz="3200"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0"/>
            <a:ext cx="9905999" cy="6792686"/>
          </a:xfrm>
        </p:spPr>
        <p:txBody>
          <a:bodyPr>
            <a:normAutofit lnSpcReduction="10000"/>
          </a:bodyPr>
          <a:lstStyle/>
          <a:p>
            <a:pPr marL="457200" indent="-457200" algn="just">
              <a:buFont typeface="+mj-lt"/>
              <a:buAutoNum type="arabicPeriod"/>
            </a:pPr>
            <a:r>
              <a:rPr lang="en-US" b="1" dirty="0"/>
              <a:t>Planning </a:t>
            </a:r>
          </a:p>
          <a:p>
            <a:pPr algn="just">
              <a:buFont typeface="Wingdings" panose="05000000000000000000" pitchFamily="2" charset="2"/>
              <a:buChar char="Ø"/>
            </a:pPr>
            <a:r>
              <a:rPr lang="en-US" dirty="0"/>
              <a:t>In the planning phase, project leaders evaluate the terms of the project. This includes calculating labor and material costs, creating a time table with a target goals and creating the projects teams and leadership structure. Planning should clearly define the scope and purpose of the application.</a:t>
            </a:r>
          </a:p>
          <a:p>
            <a:pPr marL="457200" indent="-457200" algn="just">
              <a:buAutoNum type="arabicPeriod" startAt="2"/>
            </a:pPr>
            <a:r>
              <a:rPr lang="en-US" b="1" dirty="0"/>
              <a:t>Define requirement </a:t>
            </a:r>
          </a:p>
          <a:p>
            <a:pPr algn="just">
              <a:buFont typeface="Wingdings" panose="05000000000000000000" pitchFamily="2" charset="2"/>
              <a:buChar char="Ø"/>
            </a:pPr>
            <a:r>
              <a:rPr lang="en-US" dirty="0"/>
              <a:t>Define requirements is considered part of planning to determine what the application is supposed to do and its requirements. Requirements also included the resources needed to build the project.</a:t>
            </a:r>
          </a:p>
          <a:p>
            <a:pPr marL="457200" indent="-457200" algn="just">
              <a:buAutoNum type="arabicPeriod" startAt="3"/>
            </a:pPr>
            <a:r>
              <a:rPr lang="en-US" b="1" dirty="0"/>
              <a:t>Design</a:t>
            </a:r>
          </a:p>
          <a:p>
            <a:pPr algn="just">
              <a:buFont typeface="Wingdings" panose="05000000000000000000" pitchFamily="2" charset="2"/>
              <a:buChar char="Ø"/>
            </a:pPr>
            <a:r>
              <a:rPr lang="en-US" dirty="0"/>
              <a:t>The design phase models the way a software application will work. It includes architecture, user interface, platforms, programming, communications etc. It demonstrate a basic idea of how the applications looks and works . This “hands-on” design can be shown to stakeholders, use feedback and improve the applications.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424544"/>
            <a:ext cx="9905999" cy="5568042"/>
          </a:xfrm>
        </p:spPr>
        <p:txBody>
          <a:bodyPr>
            <a:normAutofit/>
          </a:bodyPr>
          <a:lstStyle/>
          <a:p>
            <a:pPr marL="457200" indent="-457200">
              <a:buAutoNum type="arabicPeriod" startAt="4"/>
            </a:pPr>
            <a:r>
              <a:rPr lang="en-US" b="1" dirty="0"/>
              <a:t>Software development</a:t>
            </a:r>
          </a:p>
          <a:p>
            <a:pPr>
              <a:buFont typeface="Wingdings" panose="05000000000000000000" pitchFamily="2" charset="2"/>
              <a:buChar char="Ø"/>
            </a:pPr>
            <a:r>
              <a:rPr lang="en-US" dirty="0"/>
              <a:t>This is the actual writing of the program. A small project might be written by a single developers, while a large project might be broken up and worked by several teams. Use an access control or source code management applications in this phase.</a:t>
            </a:r>
          </a:p>
          <a:p>
            <a:pPr marL="0" indent="0">
              <a:buNone/>
            </a:pPr>
            <a:endParaRPr lang="en-US" dirty="0"/>
          </a:p>
          <a:p>
            <a:pPr marL="457200" indent="-457200">
              <a:buAutoNum type="arabicPeriod" startAt="5"/>
            </a:pPr>
            <a:r>
              <a:rPr lang="en-US" b="1" dirty="0"/>
              <a:t>Testing</a:t>
            </a:r>
          </a:p>
          <a:p>
            <a:pPr>
              <a:buFont typeface="Wingdings" panose="05000000000000000000" pitchFamily="2" charset="2"/>
              <a:buChar char="Ø"/>
            </a:pPr>
            <a:r>
              <a:rPr lang="en-US" dirty="0"/>
              <a:t>It’s critical to test an application before making it available to users. Testing should ensure that each function works correctly. The testing phase helps reduce the number of bugs and glitches that user encounter. This leads to a higher user satisfaction and better usage rate.</a:t>
            </a:r>
          </a:p>
          <a:p>
            <a:pPr marL="0" indent="0">
              <a:buNone/>
            </a:pP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41412" y="710294"/>
            <a:ext cx="9905999" cy="5657850"/>
          </a:xfrm>
        </p:spPr>
        <p:txBody>
          <a:bodyPr>
            <a:normAutofit/>
          </a:bodyPr>
          <a:lstStyle/>
          <a:p>
            <a:pPr marL="457200" indent="-457200">
              <a:buAutoNum type="arabicPeriod" startAt="6"/>
            </a:pPr>
            <a:r>
              <a:rPr lang="en-US" b="1" dirty="0"/>
              <a:t>Deployment</a:t>
            </a:r>
          </a:p>
          <a:p>
            <a:pPr>
              <a:buFont typeface="Wingdings" panose="05000000000000000000" pitchFamily="2" charset="2"/>
              <a:buChar char="Ø"/>
            </a:pPr>
            <a:r>
              <a:rPr lang="en-US" dirty="0"/>
              <a:t>In the deployment phase, the application is made available to user. Many companies prefer to automate the deployment phase. This can be simple as payment portal and download links on the company website. It could also be downloading an applications on a smartphone.</a:t>
            </a:r>
          </a:p>
          <a:p>
            <a:pPr marL="0" indent="0">
              <a:buNone/>
            </a:pPr>
            <a:endParaRPr lang="en-US" dirty="0"/>
          </a:p>
          <a:p>
            <a:pPr marL="457200" indent="-457200">
              <a:buAutoNum type="arabicPeriod" startAt="7"/>
            </a:pPr>
            <a:r>
              <a:rPr lang="en-US" b="1" dirty="0"/>
              <a:t>Operations and Maintenance</a:t>
            </a:r>
          </a:p>
          <a:p>
            <a:pPr>
              <a:buFont typeface="Wingdings" panose="05000000000000000000" pitchFamily="2" charset="2"/>
              <a:buChar char="Ø"/>
            </a:pPr>
            <a:r>
              <a:rPr lang="en-US" dirty="0"/>
              <a:t>At this point, the development of software is almost finished. The application is done and being used in the field. In this phase discover bugs that weren’t found during testing. These error need to be </a:t>
            </a:r>
            <a:r>
              <a:rPr lang="en-US" dirty="0" err="1"/>
              <a:t>resloved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b="1" dirty="0"/>
              <a:t>Software development layer</a:t>
            </a:r>
          </a:p>
        </p:txBody>
      </p:sp>
      <p:pic>
        <p:nvPicPr>
          <p:cNvPr id="5" name="Content Placeholder 4"/>
          <p:cNvPicPr>
            <a:picLocks noGrp="1" noChangeAspect="1"/>
          </p:cNvPicPr>
          <p:nvPr>
            <p:ph idx="1"/>
          </p:nvPr>
        </p:nvPicPr>
        <p:blipFill>
          <a:blip r:embed="rId2"/>
          <a:stretch>
            <a:fillRect/>
          </a:stretch>
        </p:blipFill>
        <p:spPr>
          <a:xfrm>
            <a:off x="1379764" y="1649186"/>
            <a:ext cx="9584872" cy="4825093"/>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model</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software process model is a development strategy that encompasses the process, methods and tools layer.</a:t>
            </a:r>
          </a:p>
          <a:p>
            <a:pPr>
              <a:buFont typeface="Wingdings" panose="05000000000000000000" pitchFamily="2" charset="2"/>
              <a:buChar char="Ø"/>
            </a:pPr>
            <a:r>
              <a:rPr lang="en-US" dirty="0"/>
              <a:t>A software process model is an abstract representation of a process.</a:t>
            </a:r>
          </a:p>
          <a:p>
            <a:pPr>
              <a:buFont typeface="Wingdings" panose="05000000000000000000" pitchFamily="2" charset="2"/>
              <a:buChar char="Ø"/>
            </a:pPr>
            <a:r>
              <a:rPr lang="en-US" dirty="0"/>
              <a:t>It represents a description of a process from some particular perspective.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520" y="120496"/>
            <a:ext cx="9905998" cy="1478570"/>
          </a:xfrm>
        </p:spPr>
        <p:txBody>
          <a:bodyPr/>
          <a:lstStyle/>
          <a:p>
            <a:r>
              <a:rPr lang="en-US" b="1" dirty="0"/>
              <a:t>1. Waterfall model</a:t>
            </a:r>
          </a:p>
        </p:txBody>
      </p:sp>
      <p:pic>
        <p:nvPicPr>
          <p:cNvPr id="5" name="Content Placeholder 4"/>
          <p:cNvPicPr>
            <a:picLocks noGrp="1" noChangeAspect="1"/>
          </p:cNvPicPr>
          <p:nvPr>
            <p:ph idx="1"/>
          </p:nvPr>
        </p:nvPicPr>
        <p:blipFill>
          <a:blip r:embed="rId2"/>
          <a:stretch>
            <a:fillRect/>
          </a:stretch>
        </p:blipFill>
        <p:spPr>
          <a:xfrm>
            <a:off x="2217964" y="1526721"/>
            <a:ext cx="7756071" cy="50292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65314"/>
            <a:ext cx="10296752" cy="6792686"/>
          </a:xfrm>
        </p:spPr>
        <p:txBody>
          <a:bodyPr>
            <a:normAutofit fontScale="92500" lnSpcReduction="20000"/>
          </a:bodyPr>
          <a:lstStyle/>
          <a:p>
            <a:pPr algn="just">
              <a:buFont typeface="Wingdings" panose="05000000000000000000" pitchFamily="2" charset="2"/>
              <a:buChar char="Ø"/>
            </a:pPr>
            <a:r>
              <a:rPr lang="en-US" dirty="0"/>
              <a:t>Waterfall model was the first software process model to be used widely in software engineering to ensure success of the project.</a:t>
            </a:r>
          </a:p>
          <a:p>
            <a:pPr algn="just">
              <a:buFont typeface="Wingdings" panose="05000000000000000000" pitchFamily="2" charset="2"/>
              <a:buChar char="Ø"/>
            </a:pPr>
            <a:r>
              <a:rPr lang="en-US" dirty="0"/>
              <a:t>The whole process of the software development is divided into separate phase.</a:t>
            </a:r>
          </a:p>
          <a:p>
            <a:pPr algn="just">
              <a:buFont typeface="Wingdings" panose="05000000000000000000" pitchFamily="2" charset="2"/>
              <a:buChar char="Ø"/>
            </a:pPr>
            <a:r>
              <a:rPr lang="en-US" dirty="0"/>
              <a:t>The outcomes of one phase act as the input for the next phase sequentially. </a:t>
            </a:r>
          </a:p>
          <a:p>
            <a:pPr algn="just">
              <a:buFont typeface="Wingdings" panose="05000000000000000000" pitchFamily="2" charset="2"/>
              <a:buChar char="Ø"/>
            </a:pPr>
            <a:r>
              <a:rPr lang="en-US" dirty="0"/>
              <a:t>Here the progress are seen as flowing steadily downward (like a waterfall) through the phases.</a:t>
            </a:r>
          </a:p>
          <a:p>
            <a:pPr algn="just">
              <a:buFont typeface="Wingdings" panose="05000000000000000000" pitchFamily="2" charset="2"/>
              <a:buChar char="Ø"/>
            </a:pPr>
            <a:r>
              <a:rPr lang="en-US" dirty="0"/>
              <a:t>The next phase is started only after the defined set of goal are achieved for previous phase.</a:t>
            </a:r>
          </a:p>
          <a:p>
            <a:pPr algn="just">
              <a:buFont typeface="Wingdings" panose="05000000000000000000" pitchFamily="2" charset="2"/>
              <a:buChar char="Ø"/>
            </a:pPr>
            <a:r>
              <a:rPr lang="en-US" dirty="0"/>
              <a:t>The phases do not overlap.</a:t>
            </a:r>
          </a:p>
          <a:p>
            <a:pPr marL="0" indent="0" algn="just">
              <a:buNone/>
            </a:pPr>
            <a:r>
              <a:rPr lang="en-US" dirty="0"/>
              <a:t>The phases are</a:t>
            </a:r>
            <a:r>
              <a:rPr lang="en-US" dirty="0">
                <a:sym typeface="Wingdings" panose="05000000000000000000" pitchFamily="2" charset="2"/>
              </a:rPr>
              <a:t>: (describe yourself)</a:t>
            </a:r>
            <a:endParaRPr lang="en-US" dirty="0"/>
          </a:p>
          <a:p>
            <a:pPr marL="914400" lvl="1" indent="-457200" algn="just">
              <a:buFont typeface="+mj-lt"/>
              <a:buAutoNum type="arabicPeriod"/>
            </a:pPr>
            <a:r>
              <a:rPr lang="en-US" dirty="0"/>
              <a:t>Requirement analysis </a:t>
            </a:r>
          </a:p>
          <a:p>
            <a:pPr marL="914400" lvl="1" indent="-457200" algn="just">
              <a:buFont typeface="+mj-lt"/>
              <a:buAutoNum type="arabicPeriod"/>
            </a:pPr>
            <a:r>
              <a:rPr lang="en-US" dirty="0"/>
              <a:t>System design </a:t>
            </a:r>
          </a:p>
          <a:p>
            <a:pPr marL="914400" lvl="1" indent="-457200" algn="just">
              <a:buFont typeface="+mj-lt"/>
              <a:buAutoNum type="arabicPeriod"/>
            </a:pPr>
            <a:r>
              <a:rPr lang="en-US" dirty="0"/>
              <a:t>Implementation</a:t>
            </a:r>
          </a:p>
          <a:p>
            <a:pPr marL="914400" lvl="1" indent="-457200" algn="just">
              <a:buFont typeface="+mj-lt"/>
              <a:buAutoNum type="arabicPeriod"/>
            </a:pPr>
            <a:r>
              <a:rPr lang="en-US" dirty="0"/>
              <a:t>Testing </a:t>
            </a:r>
          </a:p>
          <a:p>
            <a:pPr marL="914400" lvl="1" indent="-457200" algn="just">
              <a:buFont typeface="+mj-lt"/>
              <a:buAutoNum type="arabicPeriod"/>
            </a:pPr>
            <a:r>
              <a:rPr lang="en-US" dirty="0"/>
              <a:t>Deployment </a:t>
            </a:r>
          </a:p>
          <a:p>
            <a:pPr marL="914400" lvl="1" indent="-457200" algn="just">
              <a:buFont typeface="+mj-lt"/>
              <a:buAutoNum type="arabicPeriod"/>
            </a:pPr>
            <a:r>
              <a:rPr lang="en-US" dirty="0"/>
              <a:t>maintenance</a:t>
            </a:r>
          </a:p>
          <a:p>
            <a:pPr marL="457200" indent="-457200" algn="just">
              <a:buFont typeface="+mj-lt"/>
              <a:buAutoNum type="arabicPeriod"/>
            </a:pP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0"/>
            <a:ext cx="9905998" cy="1478570"/>
          </a:xfrm>
        </p:spPr>
        <p:txBody>
          <a:bodyPr/>
          <a:lstStyle/>
          <a:p>
            <a:r>
              <a:rPr lang="en-US" b="1" dirty="0"/>
              <a:t>Advantage and disadvantage</a:t>
            </a:r>
          </a:p>
        </p:txBody>
      </p:sp>
      <p:sp>
        <p:nvSpPr>
          <p:cNvPr id="3" name="Content Placeholder 2"/>
          <p:cNvSpPr>
            <a:spLocks noGrp="1"/>
          </p:cNvSpPr>
          <p:nvPr>
            <p:ph sz="half" idx="1"/>
          </p:nvPr>
        </p:nvSpPr>
        <p:spPr>
          <a:xfrm>
            <a:off x="857250" y="2097088"/>
            <a:ext cx="5162549" cy="3694112"/>
          </a:xfrm>
        </p:spPr>
        <p:txBody>
          <a:bodyPr>
            <a:normAutofit fontScale="92500" lnSpcReduction="10000"/>
          </a:bodyPr>
          <a:lstStyle/>
          <a:p>
            <a:pPr marL="0" indent="0" algn="just">
              <a:buNone/>
            </a:pPr>
            <a:r>
              <a:rPr lang="en-US" b="1" dirty="0"/>
              <a:t>Advantage </a:t>
            </a:r>
          </a:p>
          <a:p>
            <a:pPr algn="just">
              <a:buFont typeface="Wingdings" panose="05000000000000000000" pitchFamily="2" charset="2"/>
              <a:buChar char="Ø"/>
            </a:pPr>
            <a:r>
              <a:rPr lang="en-US" dirty="0"/>
              <a:t>Simple and easy to understand.</a:t>
            </a:r>
          </a:p>
          <a:p>
            <a:pPr algn="just">
              <a:buFont typeface="Wingdings" panose="05000000000000000000" pitchFamily="2" charset="2"/>
              <a:buChar char="Ø"/>
            </a:pPr>
            <a:r>
              <a:rPr lang="en-US" dirty="0"/>
              <a:t>Phases are processed and completed one at a time.</a:t>
            </a:r>
          </a:p>
          <a:p>
            <a:pPr algn="just">
              <a:buFont typeface="Wingdings" panose="05000000000000000000" pitchFamily="2" charset="2"/>
              <a:buChar char="Ø"/>
            </a:pPr>
            <a:r>
              <a:rPr lang="en-US" dirty="0"/>
              <a:t>Works well for smaller project where requirements are very well understand.</a:t>
            </a:r>
          </a:p>
          <a:p>
            <a:pPr algn="just">
              <a:buFont typeface="Wingdings" panose="05000000000000000000" pitchFamily="2" charset="2"/>
              <a:buChar char="Ø"/>
            </a:pPr>
            <a:r>
              <a:rPr lang="en-US" dirty="0"/>
              <a:t>Easy to manage and arrange task due to rigidity of the model.</a:t>
            </a:r>
          </a:p>
        </p:txBody>
      </p:sp>
      <p:sp>
        <p:nvSpPr>
          <p:cNvPr id="4" name="Content Placeholder 3"/>
          <p:cNvSpPr>
            <a:spLocks noGrp="1"/>
          </p:cNvSpPr>
          <p:nvPr>
            <p:ph sz="half" idx="2"/>
          </p:nvPr>
        </p:nvSpPr>
        <p:spPr>
          <a:xfrm>
            <a:off x="6172200" y="1975757"/>
            <a:ext cx="5314950" cy="3815443"/>
          </a:xfrm>
        </p:spPr>
        <p:txBody>
          <a:bodyPr>
            <a:normAutofit fontScale="92500" lnSpcReduction="10000"/>
          </a:bodyPr>
          <a:lstStyle/>
          <a:p>
            <a:pPr marL="0" indent="0" algn="just">
              <a:buNone/>
            </a:pPr>
            <a:r>
              <a:rPr lang="en-US" b="1" dirty="0"/>
              <a:t>Disadvantage</a:t>
            </a:r>
          </a:p>
          <a:p>
            <a:pPr algn="just">
              <a:buFont typeface="Wingdings" panose="05000000000000000000" pitchFamily="2" charset="2"/>
              <a:buChar char="Ø"/>
            </a:pPr>
            <a:r>
              <a:rPr lang="en-US" dirty="0"/>
              <a:t>High amount of risk and uncertainty.</a:t>
            </a:r>
          </a:p>
          <a:p>
            <a:pPr algn="just">
              <a:buFont typeface="Wingdings" panose="05000000000000000000" pitchFamily="2" charset="2"/>
              <a:buChar char="Ø"/>
            </a:pPr>
            <a:r>
              <a:rPr lang="en-US" dirty="0"/>
              <a:t>Not used for complex and object oriented projects.</a:t>
            </a:r>
          </a:p>
          <a:p>
            <a:pPr algn="just">
              <a:buFont typeface="Wingdings" panose="05000000000000000000" pitchFamily="2" charset="2"/>
              <a:buChar char="Ø"/>
            </a:pPr>
            <a:r>
              <a:rPr lang="en-US" dirty="0"/>
              <a:t>Difficult to measure progress within stages.</a:t>
            </a:r>
          </a:p>
          <a:p>
            <a:pPr algn="just">
              <a:buFont typeface="Wingdings" panose="05000000000000000000" pitchFamily="2" charset="2"/>
              <a:buChar char="Ø"/>
            </a:pPr>
            <a:r>
              <a:rPr lang="en-US" dirty="0"/>
              <a:t>Not suitable for accommodating any changes.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664" y="63347"/>
            <a:ext cx="9905998" cy="1478570"/>
          </a:xfrm>
        </p:spPr>
        <p:txBody>
          <a:bodyPr/>
          <a:lstStyle/>
          <a:p>
            <a:r>
              <a:rPr lang="en-US" b="1" dirty="0"/>
              <a:t>2. Iterative model</a:t>
            </a:r>
          </a:p>
        </p:txBody>
      </p:sp>
      <p:pic>
        <p:nvPicPr>
          <p:cNvPr id="5" name="Content Placeholder 4"/>
          <p:cNvPicPr>
            <a:picLocks noGrp="1" noChangeAspect="1"/>
          </p:cNvPicPr>
          <p:nvPr>
            <p:ph idx="1"/>
          </p:nvPr>
        </p:nvPicPr>
        <p:blipFill>
          <a:blip r:embed="rId2"/>
          <a:stretch>
            <a:fillRect/>
          </a:stretch>
        </p:blipFill>
        <p:spPr>
          <a:xfrm>
            <a:off x="1534886" y="1387929"/>
            <a:ext cx="9544049" cy="5306785"/>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63387" y="0"/>
            <a:ext cx="10687050" cy="6743700"/>
          </a:xfrm>
        </p:spPr>
        <p:txBody>
          <a:bodyPr>
            <a:normAutofit fontScale="92500" lnSpcReduction="10000"/>
          </a:bodyPr>
          <a:lstStyle/>
          <a:p>
            <a:pPr algn="just">
              <a:buFont typeface="Wingdings" panose="05000000000000000000" pitchFamily="2" charset="2"/>
              <a:buChar char="Ø"/>
            </a:pPr>
            <a:r>
              <a:rPr lang="en-US" dirty="0"/>
              <a:t>In this model, you can start with some of the software specification and develop the first version of the software.</a:t>
            </a:r>
          </a:p>
          <a:p>
            <a:pPr algn="just">
              <a:buFont typeface="Wingdings" panose="05000000000000000000" pitchFamily="2" charset="2"/>
              <a:buChar char="Ø"/>
            </a:pPr>
            <a:r>
              <a:rPr lang="en-US" dirty="0"/>
              <a:t>After the first version, if there is a need to change the software, then new version of the software is created with a new iteration.</a:t>
            </a:r>
          </a:p>
          <a:p>
            <a:pPr algn="just">
              <a:buFont typeface="Wingdings" panose="05000000000000000000" pitchFamily="2" charset="2"/>
              <a:buChar char="Ø"/>
            </a:pPr>
            <a:r>
              <a:rPr lang="en-US" dirty="0"/>
              <a:t>Every delivery of the iterative model finishes in an exact and fixed period that is called iteration.</a:t>
            </a:r>
          </a:p>
          <a:p>
            <a:pPr algn="just">
              <a:buFont typeface="Wingdings" panose="05000000000000000000" pitchFamily="2" charset="2"/>
              <a:buChar char="Ø"/>
            </a:pPr>
            <a:r>
              <a:rPr lang="en-US" dirty="0"/>
              <a:t>The iterative model allows the accessing earlier phase.</a:t>
            </a:r>
          </a:p>
          <a:p>
            <a:pPr algn="just">
              <a:buFont typeface="Wingdings" panose="05000000000000000000" pitchFamily="2" charset="2"/>
              <a:buChar char="Ø"/>
            </a:pPr>
            <a:r>
              <a:rPr lang="en-US" dirty="0"/>
              <a:t>The final output of the project renewed at the end of the SDLC process.</a:t>
            </a:r>
          </a:p>
          <a:p>
            <a:pPr algn="just">
              <a:buFont typeface="Wingdings" panose="05000000000000000000" pitchFamily="2" charset="2"/>
              <a:buChar char="Ø"/>
            </a:pPr>
            <a:r>
              <a:rPr lang="en-US" dirty="0"/>
              <a:t>The various phases of iterative model are ( describe your self )</a:t>
            </a:r>
          </a:p>
          <a:p>
            <a:pPr marL="914400" lvl="1" indent="-457200" algn="just">
              <a:buFont typeface="+mj-lt"/>
              <a:buAutoNum type="arabicPeriod"/>
            </a:pPr>
            <a:r>
              <a:rPr lang="en-US" dirty="0"/>
              <a:t>Requirement analysis</a:t>
            </a:r>
          </a:p>
          <a:p>
            <a:pPr marL="914400" lvl="1" indent="-457200" algn="just">
              <a:buFont typeface="+mj-lt"/>
              <a:buAutoNum type="arabicPeriod"/>
            </a:pPr>
            <a:r>
              <a:rPr lang="en-US" dirty="0"/>
              <a:t>System design </a:t>
            </a:r>
          </a:p>
          <a:p>
            <a:pPr marL="914400" lvl="1" indent="-457200" algn="just">
              <a:buFont typeface="+mj-lt"/>
              <a:buAutoNum type="arabicPeriod"/>
            </a:pPr>
            <a:r>
              <a:rPr lang="en-US" dirty="0"/>
              <a:t>Implementation </a:t>
            </a:r>
          </a:p>
          <a:p>
            <a:pPr marL="914400" lvl="1" indent="-457200" algn="just">
              <a:buFont typeface="+mj-lt"/>
              <a:buAutoNum type="arabicPeriod"/>
            </a:pPr>
            <a:r>
              <a:rPr lang="en-US" dirty="0"/>
              <a:t>Testing</a:t>
            </a:r>
          </a:p>
          <a:p>
            <a:pPr marL="914400" lvl="1" indent="-457200" algn="just">
              <a:buFont typeface="+mj-lt"/>
              <a:buAutoNum type="arabicPeriod"/>
            </a:pPr>
            <a:r>
              <a:rPr lang="en-US" dirty="0"/>
              <a:t>Review </a:t>
            </a:r>
          </a:p>
          <a:p>
            <a:pPr marL="914400" lvl="1" indent="-457200" algn="just">
              <a:buFont typeface="+mj-lt"/>
              <a:buAutoNum type="arabicPeriod"/>
            </a:pPr>
            <a:r>
              <a:rPr lang="en-US" dirty="0"/>
              <a:t>Deployment </a:t>
            </a:r>
          </a:p>
          <a:p>
            <a:pPr marL="914400" lvl="1" indent="-457200" algn="just">
              <a:buFont typeface="+mj-lt"/>
              <a:buAutoNum type="arabicPeriod"/>
            </a:pPr>
            <a:r>
              <a:rPr lang="en-US" dirty="0"/>
              <a:t>Maintenance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Software is a computer program, its associated documents and configuration data which is needed to make these programs operate correctly.</a:t>
            </a:r>
          </a:p>
          <a:p>
            <a:pPr>
              <a:buFont typeface="Wingdings" panose="05000000000000000000" pitchFamily="2" charset="2"/>
              <a:buChar char="Ø"/>
            </a:pPr>
            <a:r>
              <a:rPr lang="en-US" dirty="0"/>
              <a:t>A software system consists of</a:t>
            </a:r>
          </a:p>
          <a:p>
            <a:pPr marL="971550" lvl="1" indent="-514350">
              <a:buFont typeface="+mj-lt"/>
              <a:buAutoNum type="romanUcPeriod"/>
            </a:pPr>
            <a:r>
              <a:rPr lang="en-US" dirty="0"/>
              <a:t>Number of separate programs, configuration files which are used to set up these programs.</a:t>
            </a:r>
          </a:p>
          <a:p>
            <a:pPr marL="971550" lvl="1" indent="-514350">
              <a:buFont typeface="+mj-lt"/>
              <a:buAutoNum type="romanUcPeriod"/>
            </a:pPr>
            <a:r>
              <a:rPr lang="en-US" dirty="0"/>
              <a:t>System documentation which describes the structures of the system.</a:t>
            </a:r>
          </a:p>
          <a:p>
            <a:pPr marL="971550" lvl="1" indent="-514350">
              <a:buFont typeface="+mj-lt"/>
              <a:buAutoNum type="romanUcPeriod"/>
            </a:pPr>
            <a:r>
              <a:rPr lang="en-US" dirty="0"/>
              <a:t>User documentation which explains how to use the system.</a:t>
            </a:r>
          </a:p>
          <a:p>
            <a:pPr marL="0" indent="0">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71511"/>
            <a:ext cx="9905998" cy="1478570"/>
          </a:xfrm>
        </p:spPr>
        <p:txBody>
          <a:bodyPr/>
          <a:lstStyle/>
          <a:p>
            <a:r>
              <a:rPr lang="en-US" b="1" dirty="0"/>
              <a:t>Advantage and disadvantage</a:t>
            </a:r>
          </a:p>
        </p:txBody>
      </p:sp>
      <p:sp>
        <p:nvSpPr>
          <p:cNvPr id="3" name="Content Placeholder 2"/>
          <p:cNvSpPr>
            <a:spLocks noGrp="1"/>
          </p:cNvSpPr>
          <p:nvPr>
            <p:ph sz="half" idx="1"/>
          </p:nvPr>
        </p:nvSpPr>
        <p:spPr>
          <a:xfrm>
            <a:off x="775607" y="1992086"/>
            <a:ext cx="5244193" cy="3799114"/>
          </a:xfrm>
        </p:spPr>
        <p:txBody>
          <a:bodyPr>
            <a:normAutofit fontScale="92500" lnSpcReduction="10000"/>
          </a:bodyPr>
          <a:lstStyle/>
          <a:p>
            <a:pPr marL="0" indent="0" algn="just">
              <a:buNone/>
            </a:pPr>
            <a:r>
              <a:rPr lang="en-US" dirty="0"/>
              <a:t>Advantage</a:t>
            </a:r>
          </a:p>
          <a:p>
            <a:pPr algn="just">
              <a:buFont typeface="Wingdings" panose="05000000000000000000" pitchFamily="2" charset="2"/>
              <a:buChar char="Ø"/>
            </a:pPr>
            <a:r>
              <a:rPr lang="en-US" dirty="0"/>
              <a:t>Testing and debugging during smaller iteration is easy.</a:t>
            </a:r>
          </a:p>
          <a:p>
            <a:pPr algn="just">
              <a:buFont typeface="Wingdings" panose="05000000000000000000" pitchFamily="2" charset="2"/>
              <a:buChar char="Ø"/>
            </a:pPr>
            <a:r>
              <a:rPr lang="en-US" dirty="0"/>
              <a:t>Parallel development can plan.</a:t>
            </a:r>
          </a:p>
          <a:p>
            <a:pPr algn="just">
              <a:buFont typeface="Wingdings" panose="05000000000000000000" pitchFamily="2" charset="2"/>
              <a:buChar char="Ø"/>
            </a:pPr>
            <a:r>
              <a:rPr lang="en-US" dirty="0"/>
              <a:t>It is easily acceptable to ever changing need of the project.</a:t>
            </a:r>
          </a:p>
          <a:p>
            <a:pPr algn="just">
              <a:buFont typeface="Wingdings" panose="05000000000000000000" pitchFamily="2" charset="2"/>
              <a:buChar char="Ø"/>
            </a:pPr>
            <a:r>
              <a:rPr lang="en-US" dirty="0"/>
              <a:t>Risk are identified and resolved during iteration.</a:t>
            </a:r>
          </a:p>
        </p:txBody>
      </p:sp>
      <p:sp>
        <p:nvSpPr>
          <p:cNvPr id="4" name="Content Placeholder 3"/>
          <p:cNvSpPr>
            <a:spLocks noGrp="1"/>
          </p:cNvSpPr>
          <p:nvPr>
            <p:ph sz="half" idx="2"/>
          </p:nvPr>
        </p:nvSpPr>
        <p:spPr>
          <a:xfrm>
            <a:off x="6172200" y="1992086"/>
            <a:ext cx="5608864" cy="3799114"/>
          </a:xfrm>
        </p:spPr>
        <p:txBody>
          <a:bodyPr>
            <a:normAutofit fontScale="92500" lnSpcReduction="10000"/>
          </a:bodyPr>
          <a:lstStyle/>
          <a:p>
            <a:pPr marL="0" indent="0">
              <a:buNone/>
            </a:pPr>
            <a:r>
              <a:rPr lang="en-US" dirty="0"/>
              <a:t>Disadvantage:</a:t>
            </a:r>
          </a:p>
          <a:p>
            <a:pPr>
              <a:buFont typeface="Wingdings" panose="05000000000000000000" pitchFamily="2" charset="2"/>
              <a:buChar char="Ø"/>
            </a:pPr>
            <a:r>
              <a:rPr lang="en-US" dirty="0"/>
              <a:t>Not suitable for smaller projects.</a:t>
            </a:r>
          </a:p>
          <a:p>
            <a:pPr>
              <a:buFont typeface="Wingdings" panose="05000000000000000000" pitchFamily="2" charset="2"/>
              <a:buChar char="Ø"/>
            </a:pPr>
            <a:r>
              <a:rPr lang="en-US" dirty="0"/>
              <a:t>More resources may be required.</a:t>
            </a:r>
          </a:p>
          <a:p>
            <a:pPr>
              <a:buFont typeface="Wingdings" panose="05000000000000000000" pitchFamily="2" charset="2"/>
              <a:buChar char="Ø"/>
            </a:pPr>
            <a:r>
              <a:rPr lang="en-US" dirty="0"/>
              <a:t>Design can be changed again and again.</a:t>
            </a:r>
          </a:p>
          <a:p>
            <a:pPr>
              <a:buFont typeface="Wingdings" panose="05000000000000000000" pitchFamily="2" charset="2"/>
              <a:buChar char="Ø"/>
            </a:pPr>
            <a:r>
              <a:rPr lang="en-US" dirty="0"/>
              <a:t>Changes in design can cause over budget.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542" y="-108103"/>
            <a:ext cx="9905998" cy="1478570"/>
          </a:xfrm>
        </p:spPr>
        <p:txBody>
          <a:bodyPr/>
          <a:lstStyle/>
          <a:p>
            <a:r>
              <a:rPr lang="en-US" b="1" dirty="0"/>
              <a:t>3. Spiral model</a:t>
            </a:r>
          </a:p>
        </p:txBody>
      </p:sp>
      <p:pic>
        <p:nvPicPr>
          <p:cNvPr id="11" name="Content Placeholder 10"/>
          <p:cNvPicPr>
            <a:picLocks noGrp="1" noChangeAspect="1"/>
          </p:cNvPicPr>
          <p:nvPr>
            <p:ph idx="1"/>
          </p:nvPr>
        </p:nvPicPr>
        <p:blipFill>
          <a:blip r:embed="rId2"/>
          <a:stretch>
            <a:fillRect/>
          </a:stretch>
        </p:blipFill>
        <p:spPr>
          <a:xfrm>
            <a:off x="1186543" y="1004207"/>
            <a:ext cx="9614808" cy="5714999"/>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0"/>
            <a:ext cx="10206945" cy="6800850"/>
          </a:xfrm>
        </p:spPr>
        <p:txBody>
          <a:bodyPr>
            <a:normAutofit lnSpcReduction="10000"/>
          </a:bodyPr>
          <a:lstStyle/>
          <a:p>
            <a:pPr algn="just">
              <a:buFont typeface="Wingdings" panose="05000000000000000000" pitchFamily="2" charset="2"/>
              <a:buChar char="Ø"/>
            </a:pPr>
            <a:r>
              <a:rPr lang="en-US" dirty="0"/>
              <a:t>It is also called meta model because it use multiple model (waterfall model, iterative model and prototyping model).</a:t>
            </a:r>
          </a:p>
          <a:p>
            <a:pPr algn="just">
              <a:buFont typeface="Wingdings" panose="05000000000000000000" pitchFamily="2" charset="2"/>
              <a:buChar char="Ø"/>
            </a:pPr>
            <a:r>
              <a:rPr lang="en-US" dirty="0"/>
              <a:t>It uses prototyping as a risk reduction mechanism and retains the systematic step wise approach of the waterfall model.</a:t>
            </a:r>
          </a:p>
          <a:p>
            <a:pPr algn="just">
              <a:buFont typeface="Wingdings" panose="05000000000000000000" pitchFamily="2" charset="2"/>
              <a:buChar char="Ø"/>
            </a:pPr>
            <a:r>
              <a:rPr lang="en-US" dirty="0"/>
              <a:t>Spiral model is one of the important software process models which support for risks handling.</a:t>
            </a:r>
          </a:p>
          <a:p>
            <a:pPr algn="just">
              <a:buFont typeface="Wingdings" panose="05000000000000000000" pitchFamily="2" charset="2"/>
              <a:buChar char="Ø"/>
            </a:pPr>
            <a:r>
              <a:rPr lang="en-US" dirty="0"/>
              <a:t>It looks like spiral with many loops.</a:t>
            </a:r>
          </a:p>
          <a:p>
            <a:pPr algn="just">
              <a:buFont typeface="Wingdings" panose="05000000000000000000" pitchFamily="2" charset="2"/>
              <a:buChar char="Ø"/>
            </a:pPr>
            <a:r>
              <a:rPr lang="en-US" dirty="0"/>
              <a:t>The exact number of loops of the spiral is unknown and can vary from project to project.</a:t>
            </a:r>
          </a:p>
          <a:p>
            <a:pPr algn="just">
              <a:buFont typeface="Wingdings" panose="05000000000000000000" pitchFamily="2" charset="2"/>
              <a:buChar char="Ø"/>
            </a:pPr>
            <a:r>
              <a:rPr lang="en-US" dirty="0"/>
              <a:t>Each loop of the spiral is called a phase of the software development process.</a:t>
            </a:r>
          </a:p>
          <a:p>
            <a:pPr algn="just">
              <a:buFont typeface="Wingdings" panose="05000000000000000000" pitchFamily="2" charset="2"/>
              <a:buChar char="Ø"/>
            </a:pPr>
            <a:r>
              <a:rPr lang="en-US" dirty="0"/>
              <a:t>The exact number of phases needed to develop the product can be varied by the project manager depending upon the project risks.</a:t>
            </a:r>
          </a:p>
          <a:p>
            <a:pPr algn="just">
              <a:buFont typeface="Wingdings" panose="05000000000000000000" pitchFamily="2" charset="2"/>
              <a:buChar char="Ø"/>
            </a:pPr>
            <a:r>
              <a:rPr lang="en-US" dirty="0"/>
              <a:t>The radius of the spiral represents cost and angular dimension represents the progress.</a:t>
            </a:r>
          </a:p>
          <a:p>
            <a:pPr marL="0" indent="0" algn="just">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1257300"/>
            <a:ext cx="9905999" cy="4533901"/>
          </a:xfrm>
        </p:spPr>
        <p:txBody>
          <a:bodyPr/>
          <a:lstStyle/>
          <a:p>
            <a:pPr marL="0" indent="0">
              <a:buNone/>
            </a:pPr>
            <a:r>
              <a:rPr lang="en-US" dirty="0"/>
              <a:t>The phases are:</a:t>
            </a:r>
          </a:p>
          <a:p>
            <a:pPr marL="457200" indent="-457200">
              <a:buFont typeface="+mj-lt"/>
              <a:buAutoNum type="arabicPeriod"/>
            </a:pPr>
            <a:r>
              <a:rPr lang="en-US" dirty="0"/>
              <a:t>Objective determination and identify alternative solutions.</a:t>
            </a:r>
          </a:p>
          <a:p>
            <a:pPr marL="457200" indent="-457200">
              <a:buFont typeface="+mj-lt"/>
              <a:buAutoNum type="arabicPeriod"/>
            </a:pPr>
            <a:r>
              <a:rPr lang="en-US" dirty="0"/>
              <a:t>Identify and resolve risks.</a:t>
            </a:r>
          </a:p>
          <a:p>
            <a:pPr marL="457200" indent="-457200">
              <a:buFont typeface="+mj-lt"/>
              <a:buAutoNum type="arabicPeriod"/>
            </a:pPr>
            <a:r>
              <a:rPr lang="en-US" dirty="0"/>
              <a:t>Develop next version of the product.</a:t>
            </a:r>
          </a:p>
          <a:p>
            <a:pPr marL="457200" indent="-457200">
              <a:buFont typeface="+mj-lt"/>
              <a:buAutoNum type="arabicPeriod"/>
            </a:pPr>
            <a:r>
              <a:rPr lang="en-US" dirty="0"/>
              <a:t>Review and plan for the next iteration.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and disadvantage</a:t>
            </a:r>
          </a:p>
        </p:txBody>
      </p:sp>
      <p:sp>
        <p:nvSpPr>
          <p:cNvPr id="3" name="Content Placeholder 2"/>
          <p:cNvSpPr>
            <a:spLocks noGrp="1"/>
          </p:cNvSpPr>
          <p:nvPr>
            <p:ph sz="half" idx="1"/>
          </p:nvPr>
        </p:nvSpPr>
        <p:spPr/>
        <p:txBody>
          <a:bodyPr>
            <a:normAutofit fontScale="92500"/>
          </a:bodyPr>
          <a:lstStyle/>
          <a:p>
            <a:pPr marL="0" indent="0">
              <a:buNone/>
            </a:pPr>
            <a:r>
              <a:rPr lang="en-US" dirty="0"/>
              <a:t>Advantage</a:t>
            </a:r>
          </a:p>
          <a:p>
            <a:pPr>
              <a:buFont typeface="Wingdings" panose="05000000000000000000" pitchFamily="2" charset="2"/>
              <a:buChar char="Ø"/>
            </a:pPr>
            <a:r>
              <a:rPr lang="en-US" dirty="0"/>
              <a:t>Risks handling ability.</a:t>
            </a:r>
          </a:p>
          <a:p>
            <a:pPr>
              <a:buFont typeface="Wingdings" panose="05000000000000000000" pitchFamily="2" charset="2"/>
              <a:buChar char="Ø"/>
            </a:pPr>
            <a:r>
              <a:rPr lang="en-US" dirty="0"/>
              <a:t>Good for large and complex project.</a:t>
            </a:r>
          </a:p>
          <a:p>
            <a:pPr>
              <a:buFont typeface="Wingdings" panose="05000000000000000000" pitchFamily="2" charset="2"/>
              <a:buChar char="Ø"/>
            </a:pPr>
            <a:r>
              <a:rPr lang="en-US" dirty="0"/>
              <a:t>Changing requirements can be accommodated </a:t>
            </a:r>
          </a:p>
          <a:p>
            <a:pPr>
              <a:buFont typeface="Wingdings" panose="05000000000000000000" pitchFamily="2" charset="2"/>
              <a:buChar char="Ø"/>
            </a:pPr>
            <a:r>
              <a:rPr lang="en-US" dirty="0"/>
              <a:t>Flexibility in requirement and customer satisfaction.</a:t>
            </a:r>
          </a:p>
        </p:txBody>
      </p:sp>
      <p:sp>
        <p:nvSpPr>
          <p:cNvPr id="4" name="Content Placeholder 3"/>
          <p:cNvSpPr>
            <a:spLocks noGrp="1"/>
          </p:cNvSpPr>
          <p:nvPr>
            <p:ph sz="half" idx="2"/>
          </p:nvPr>
        </p:nvSpPr>
        <p:spPr/>
        <p:txBody>
          <a:bodyPr>
            <a:normAutofit fontScale="92500"/>
          </a:bodyPr>
          <a:lstStyle/>
          <a:p>
            <a:pPr marL="0" indent="0">
              <a:buNone/>
            </a:pPr>
            <a:r>
              <a:rPr lang="en-US" dirty="0"/>
              <a:t>Disadvantage</a:t>
            </a:r>
          </a:p>
          <a:p>
            <a:pPr>
              <a:buFont typeface="Wingdings" panose="05000000000000000000" pitchFamily="2" charset="2"/>
              <a:buChar char="Ø"/>
            </a:pPr>
            <a:r>
              <a:rPr lang="en-US" dirty="0"/>
              <a:t>Expensive and time taking.</a:t>
            </a:r>
          </a:p>
          <a:p>
            <a:pPr>
              <a:buFont typeface="Wingdings" panose="05000000000000000000" pitchFamily="2" charset="2"/>
              <a:buChar char="Ø"/>
            </a:pPr>
            <a:r>
              <a:rPr lang="en-US" dirty="0"/>
              <a:t>Not suitable for a smaller and simple projects</a:t>
            </a:r>
          </a:p>
          <a:p>
            <a:pPr>
              <a:buFont typeface="Wingdings" panose="05000000000000000000" pitchFamily="2" charset="2"/>
              <a:buChar char="Ø"/>
            </a:pPr>
            <a:r>
              <a:rPr lang="en-US" dirty="0"/>
              <a:t>Difficulty in time management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5" y="-75446"/>
            <a:ext cx="10608127" cy="1478570"/>
          </a:xfrm>
        </p:spPr>
        <p:txBody>
          <a:bodyPr/>
          <a:lstStyle/>
          <a:p>
            <a:r>
              <a:rPr lang="en-US" b="1" dirty="0"/>
              <a:t>4. Rapid application Development model (RAD)</a:t>
            </a:r>
          </a:p>
        </p:txBody>
      </p:sp>
      <p:pic>
        <p:nvPicPr>
          <p:cNvPr id="9" name="Content Placeholder 8"/>
          <p:cNvPicPr>
            <a:picLocks noGrp="1" noChangeAspect="1"/>
          </p:cNvPicPr>
          <p:nvPr>
            <p:ph idx="1"/>
          </p:nvPr>
        </p:nvPicPr>
        <p:blipFill>
          <a:blip r:embed="rId2"/>
          <a:stretch>
            <a:fillRect/>
          </a:stretch>
        </p:blipFill>
        <p:spPr>
          <a:xfrm>
            <a:off x="1387929" y="1094015"/>
            <a:ext cx="9421585" cy="5641522"/>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41412" y="1208314"/>
            <a:ext cx="9905999" cy="4955722"/>
          </a:xfrm>
        </p:spPr>
        <p:txBody>
          <a:bodyPr>
            <a:normAutofit/>
          </a:bodyPr>
          <a:lstStyle/>
          <a:p>
            <a:pPr>
              <a:buFont typeface="Wingdings" panose="05000000000000000000" pitchFamily="2" charset="2"/>
              <a:buChar char="Ø"/>
            </a:pPr>
            <a:r>
              <a:rPr lang="en-US" dirty="0"/>
              <a:t>RAD is an incremental software development process model with extremely short development cycle (60-90 days).</a:t>
            </a:r>
          </a:p>
          <a:p>
            <a:pPr>
              <a:buFont typeface="Wingdings" panose="05000000000000000000" pitchFamily="2" charset="2"/>
              <a:buChar char="Ø"/>
            </a:pPr>
            <a:r>
              <a:rPr lang="en-US" dirty="0"/>
              <a:t>In RAD model, the functional modules are developed in parallel as prototypes and are integrated to make the complete product for faster product delivery. So, there is no detailed preplanning.</a:t>
            </a:r>
          </a:p>
          <a:p>
            <a:pPr>
              <a:buFont typeface="Wingdings" panose="05000000000000000000" pitchFamily="2" charset="2"/>
              <a:buChar char="Ø"/>
            </a:pPr>
            <a:r>
              <a:rPr lang="en-US" dirty="0"/>
              <a:t>It makes easier to incorporate the changes within the development process.</a:t>
            </a:r>
          </a:p>
          <a:p>
            <a:pPr>
              <a:buFont typeface="Wingdings" panose="05000000000000000000" pitchFamily="2" charset="2"/>
              <a:buChar char="Ø"/>
            </a:pPr>
            <a:r>
              <a:rPr lang="en-US" dirty="0"/>
              <a:t>RAD projects follow iterative and incremental model and have small teams comprising of developers, domain experts, customer representative and other IT resources working progressively on their component.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0"/>
            <a:ext cx="10239602" cy="5791201"/>
          </a:xfrm>
        </p:spPr>
        <p:txBody>
          <a:bodyPr>
            <a:normAutofit fontScale="85000" lnSpcReduction="20000"/>
          </a:bodyPr>
          <a:lstStyle/>
          <a:p>
            <a:pPr marL="0" indent="0">
              <a:buNone/>
            </a:pPr>
            <a:endParaRPr lang="en-US" dirty="0"/>
          </a:p>
          <a:p>
            <a:pPr marL="0" indent="0">
              <a:buNone/>
            </a:pPr>
            <a:r>
              <a:rPr lang="en-US" dirty="0"/>
              <a:t>The phases of RAD model are</a:t>
            </a:r>
          </a:p>
          <a:p>
            <a:pPr marL="457200" indent="-457200">
              <a:buFont typeface="+mj-lt"/>
              <a:buAutoNum type="arabicPeriod"/>
            </a:pPr>
            <a:r>
              <a:rPr lang="en-US" b="1" dirty="0"/>
              <a:t>Business modelling</a:t>
            </a:r>
          </a:p>
          <a:p>
            <a:pPr>
              <a:buFont typeface="Wingdings" panose="05000000000000000000" pitchFamily="2" charset="2"/>
              <a:buChar char="Ø"/>
            </a:pPr>
            <a:r>
              <a:rPr lang="en-US" dirty="0"/>
              <a:t>The information flow among the business function is modeled to answer the following question.</a:t>
            </a:r>
          </a:p>
          <a:p>
            <a:pPr lvl="1">
              <a:buFont typeface="Wingdings" panose="05000000000000000000" pitchFamily="2" charset="2"/>
              <a:buChar char="§"/>
            </a:pPr>
            <a:r>
              <a:rPr lang="en-US" dirty="0"/>
              <a:t>What information process the business process ?</a:t>
            </a:r>
          </a:p>
          <a:p>
            <a:pPr lvl="1">
              <a:buFont typeface="Wingdings" panose="05000000000000000000" pitchFamily="2" charset="2"/>
              <a:buChar char="§"/>
            </a:pPr>
            <a:r>
              <a:rPr lang="en-US" dirty="0"/>
              <a:t>What information is generated ?</a:t>
            </a:r>
          </a:p>
          <a:p>
            <a:pPr lvl="1">
              <a:buFont typeface="Wingdings" panose="05000000000000000000" pitchFamily="2" charset="2"/>
              <a:buChar char="§"/>
            </a:pPr>
            <a:r>
              <a:rPr lang="en-US" dirty="0"/>
              <a:t>Who generates it ?</a:t>
            </a:r>
          </a:p>
          <a:p>
            <a:pPr lvl="1">
              <a:buFont typeface="Wingdings" panose="05000000000000000000" pitchFamily="2" charset="2"/>
              <a:buChar char="§"/>
            </a:pPr>
            <a:r>
              <a:rPr lang="en-US" dirty="0"/>
              <a:t>Where does the information go ?</a:t>
            </a:r>
          </a:p>
          <a:p>
            <a:pPr lvl="1">
              <a:buFont typeface="Wingdings" panose="05000000000000000000" pitchFamily="2" charset="2"/>
              <a:buChar char="§"/>
            </a:pPr>
            <a:r>
              <a:rPr lang="en-US" dirty="0"/>
              <a:t>Who process it ?</a:t>
            </a:r>
          </a:p>
          <a:p>
            <a:pPr marL="457200" lvl="1" indent="0">
              <a:buNone/>
            </a:pPr>
            <a:endParaRPr lang="en-US" dirty="0"/>
          </a:p>
          <a:p>
            <a:pPr marL="457200" indent="-457200">
              <a:buAutoNum type="arabicPeriod" startAt="2"/>
            </a:pPr>
            <a:r>
              <a:rPr lang="en-US" b="1" dirty="0"/>
              <a:t>Data modelling</a:t>
            </a:r>
          </a:p>
          <a:p>
            <a:pPr>
              <a:buFont typeface="Wingdings" panose="05000000000000000000" pitchFamily="2" charset="2"/>
              <a:buChar char="Ø"/>
            </a:pPr>
            <a:r>
              <a:rPr lang="en-US" dirty="0"/>
              <a:t>The information defined in the business modelling phase is refined into a sets of data objects that are needed to support the business.</a:t>
            </a:r>
          </a:p>
          <a:p>
            <a:pPr>
              <a:buFont typeface="Wingdings" panose="05000000000000000000" pitchFamily="2" charset="2"/>
              <a:buChar char="Ø"/>
            </a:pPr>
            <a:r>
              <a:rPr lang="en-US" dirty="0"/>
              <a:t>The characteristics (attributes) of each objects are identified and the relationship between these objects is defined</a:t>
            </a:r>
          </a:p>
          <a:p>
            <a:pPr marL="0" indent="0">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0"/>
            <a:ext cx="9905999" cy="6694714"/>
          </a:xfrm>
        </p:spPr>
        <p:txBody>
          <a:bodyPr>
            <a:normAutofit fontScale="92500" lnSpcReduction="10000"/>
          </a:bodyPr>
          <a:lstStyle/>
          <a:p>
            <a:pPr marL="457200" indent="-457200">
              <a:buAutoNum type="arabicPeriod" startAt="3"/>
            </a:pPr>
            <a:r>
              <a:rPr lang="en-US" b="1" dirty="0"/>
              <a:t>Process modelling</a:t>
            </a:r>
          </a:p>
          <a:p>
            <a:pPr>
              <a:buFont typeface="Wingdings" panose="05000000000000000000" pitchFamily="2" charset="2"/>
              <a:buChar char="Ø"/>
            </a:pPr>
            <a:r>
              <a:rPr lang="en-US" dirty="0"/>
              <a:t>The data objects defined in the data modelling phase are transformed to achieve the information flow necessary to implement a business function.</a:t>
            </a:r>
          </a:p>
          <a:p>
            <a:pPr>
              <a:buFont typeface="Wingdings" panose="05000000000000000000" pitchFamily="2" charset="2"/>
              <a:buChar char="Ø"/>
            </a:pPr>
            <a:r>
              <a:rPr lang="en-US" dirty="0"/>
              <a:t>Processing description are created for adding, modifying deleting or retrieving a data objects.</a:t>
            </a:r>
          </a:p>
          <a:p>
            <a:pPr marL="0" indent="0">
              <a:buNone/>
            </a:pPr>
            <a:endParaRPr lang="en-US" dirty="0"/>
          </a:p>
          <a:p>
            <a:pPr marL="457200" indent="-457200">
              <a:buAutoNum type="arabicPeriod" startAt="4"/>
            </a:pPr>
            <a:r>
              <a:rPr lang="en-US" b="1" dirty="0"/>
              <a:t>Application generation</a:t>
            </a:r>
          </a:p>
          <a:p>
            <a:pPr>
              <a:buFont typeface="Wingdings" panose="05000000000000000000" pitchFamily="2" charset="2"/>
              <a:buChar char="Ø"/>
            </a:pPr>
            <a:r>
              <a:rPr lang="en-US" dirty="0"/>
              <a:t>The actual system is built and coding is done by using automation tools to convert process and data models into actual prototypes.</a:t>
            </a:r>
          </a:p>
          <a:p>
            <a:pPr marL="0" indent="0">
              <a:buNone/>
            </a:pPr>
            <a:endParaRPr lang="en-US" dirty="0"/>
          </a:p>
          <a:p>
            <a:pPr marL="457200" indent="-457200">
              <a:buAutoNum type="arabicPeriod" startAt="5"/>
            </a:pPr>
            <a:r>
              <a:rPr lang="en-US" b="1" dirty="0"/>
              <a:t>Testing and Turnover</a:t>
            </a:r>
          </a:p>
          <a:p>
            <a:pPr>
              <a:buFont typeface="Wingdings" panose="05000000000000000000" pitchFamily="2" charset="2"/>
              <a:buChar char="Ø"/>
            </a:pPr>
            <a:r>
              <a:rPr lang="en-US" dirty="0"/>
              <a:t>Since RAD process emphasizes reuse, many of the program components have already been tested, that reduces overall testing time.</a:t>
            </a:r>
          </a:p>
          <a:p>
            <a:pPr>
              <a:buFont typeface="Wingdings" panose="05000000000000000000" pitchFamily="2" charset="2"/>
              <a:buChar char="Ø"/>
            </a:pPr>
            <a:r>
              <a:rPr lang="en-US" dirty="0"/>
              <a:t>Testing a new component and interface are done.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and disadvantage</a:t>
            </a:r>
          </a:p>
        </p:txBody>
      </p:sp>
      <p:sp>
        <p:nvSpPr>
          <p:cNvPr id="3" name="Content Placeholder 2"/>
          <p:cNvSpPr>
            <a:spLocks noGrp="1"/>
          </p:cNvSpPr>
          <p:nvPr>
            <p:ph sz="half" idx="1"/>
          </p:nvPr>
        </p:nvSpPr>
        <p:spPr>
          <a:xfrm>
            <a:off x="840921" y="2249486"/>
            <a:ext cx="5178878" cy="3751264"/>
          </a:xfrm>
        </p:spPr>
        <p:txBody>
          <a:bodyPr>
            <a:normAutofit fontScale="92500"/>
          </a:bodyPr>
          <a:lstStyle/>
          <a:p>
            <a:pPr marL="0" indent="0" algn="just">
              <a:buNone/>
            </a:pPr>
            <a:r>
              <a:rPr lang="en-US" b="1" dirty="0"/>
              <a:t>Advantage</a:t>
            </a:r>
          </a:p>
          <a:p>
            <a:pPr algn="just">
              <a:buFont typeface="Wingdings" panose="05000000000000000000" pitchFamily="2" charset="2"/>
              <a:buChar char="Ø"/>
            </a:pPr>
            <a:r>
              <a:rPr lang="en-US" dirty="0"/>
              <a:t>Reduce development time.</a:t>
            </a:r>
          </a:p>
          <a:p>
            <a:pPr algn="just">
              <a:buFont typeface="Wingdings" panose="05000000000000000000" pitchFamily="2" charset="2"/>
              <a:buChar char="Ø"/>
            </a:pPr>
            <a:r>
              <a:rPr lang="en-US" dirty="0"/>
              <a:t>Increase reusability of components.</a:t>
            </a:r>
          </a:p>
          <a:p>
            <a:pPr algn="just">
              <a:buFont typeface="Wingdings" panose="05000000000000000000" pitchFamily="2" charset="2"/>
              <a:buChar char="Ø"/>
            </a:pPr>
            <a:r>
              <a:rPr lang="en-US" dirty="0"/>
              <a:t>Changing requirement can be accommodated.</a:t>
            </a:r>
          </a:p>
          <a:p>
            <a:pPr algn="just">
              <a:buFont typeface="Wingdings" panose="05000000000000000000" pitchFamily="2" charset="2"/>
              <a:buChar char="Ø"/>
            </a:pPr>
            <a:r>
              <a:rPr lang="en-US" dirty="0"/>
              <a:t>Progress can be measured.</a:t>
            </a:r>
          </a:p>
        </p:txBody>
      </p:sp>
      <p:sp>
        <p:nvSpPr>
          <p:cNvPr id="4" name="Content Placeholder 3"/>
          <p:cNvSpPr>
            <a:spLocks noGrp="1"/>
          </p:cNvSpPr>
          <p:nvPr>
            <p:ph sz="half" idx="2"/>
          </p:nvPr>
        </p:nvSpPr>
        <p:spPr>
          <a:xfrm>
            <a:off x="6172200" y="2249486"/>
            <a:ext cx="5845629" cy="3541714"/>
          </a:xfrm>
        </p:spPr>
        <p:txBody>
          <a:bodyPr>
            <a:normAutofit fontScale="92500"/>
          </a:bodyPr>
          <a:lstStyle/>
          <a:p>
            <a:pPr marL="0" indent="0" algn="just">
              <a:buNone/>
            </a:pPr>
            <a:r>
              <a:rPr lang="en-US" b="1" dirty="0"/>
              <a:t>Disadvantage</a:t>
            </a:r>
          </a:p>
          <a:p>
            <a:pPr algn="just">
              <a:buFont typeface="Wingdings" panose="05000000000000000000" pitchFamily="2" charset="2"/>
              <a:buChar char="Ø"/>
            </a:pPr>
            <a:r>
              <a:rPr lang="en-US" dirty="0"/>
              <a:t>Dependency on technically strong team members for identifying business requirement.</a:t>
            </a:r>
          </a:p>
          <a:p>
            <a:pPr algn="just">
              <a:buFont typeface="Wingdings" panose="05000000000000000000" pitchFamily="2" charset="2"/>
              <a:buChar char="Ø"/>
            </a:pPr>
            <a:r>
              <a:rPr lang="en-US" dirty="0"/>
              <a:t>Requires highly skilled developers/designers</a:t>
            </a:r>
          </a:p>
          <a:p>
            <a:pPr algn="just">
              <a:buFont typeface="Wingdings" panose="05000000000000000000" pitchFamily="2" charset="2"/>
              <a:buChar char="Ø"/>
            </a:pPr>
            <a:r>
              <a:rPr lang="en-US" dirty="0"/>
              <a:t>Cost of modelling and automate code generation is high.</a:t>
            </a:r>
          </a:p>
          <a:p>
            <a:pPr algn="just">
              <a:buFont typeface="Wingdings" panose="05000000000000000000" pitchFamily="2" charset="2"/>
              <a:buChar char="Ø"/>
            </a:pPr>
            <a:r>
              <a:rPr lang="en-US" dirty="0"/>
              <a:t>Management complexity is more.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of software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Software= Programs + Documentation + Operating procedure</a:t>
            </a:r>
          </a:p>
          <a:p>
            <a:pPr marL="457200" indent="-457200">
              <a:buFont typeface="+mj-lt"/>
              <a:buAutoNum type="arabicPeriod"/>
            </a:pPr>
            <a:r>
              <a:rPr lang="en-US" dirty="0"/>
              <a:t>Programs </a:t>
            </a:r>
          </a:p>
          <a:p>
            <a:pPr>
              <a:buFont typeface="Wingdings" panose="05000000000000000000" pitchFamily="2" charset="2"/>
              <a:buChar char="Ø"/>
            </a:pPr>
            <a:r>
              <a:rPr lang="en-US" dirty="0"/>
              <a:t>Set of instructions</a:t>
            </a:r>
          </a:p>
          <a:p>
            <a:pPr marL="457200" indent="-457200">
              <a:buAutoNum type="arabicPeriod" startAt="2"/>
            </a:pPr>
            <a:r>
              <a:rPr lang="en-US" dirty="0"/>
              <a:t>Documentation</a:t>
            </a:r>
          </a:p>
          <a:p>
            <a:pPr>
              <a:buFont typeface="Wingdings" panose="05000000000000000000" pitchFamily="2" charset="2"/>
              <a:buChar char="Ø"/>
            </a:pPr>
            <a:r>
              <a:rPr lang="en-US" dirty="0"/>
              <a:t>Analysis, Design, Implementation, Testing</a:t>
            </a:r>
          </a:p>
          <a:p>
            <a:pPr marL="457200" indent="-457200">
              <a:buAutoNum type="arabicPeriod" startAt="3"/>
            </a:pPr>
            <a:r>
              <a:rPr lang="en-US" dirty="0"/>
              <a:t>Operating procedure</a:t>
            </a:r>
          </a:p>
          <a:p>
            <a:pPr>
              <a:buFont typeface="Wingdings" panose="05000000000000000000" pitchFamily="2" charset="2"/>
              <a:buChar char="Ø"/>
            </a:pPr>
            <a:r>
              <a:rPr lang="en-US" dirty="0"/>
              <a:t>User manuals, operational manuals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663" y="0"/>
            <a:ext cx="9905998" cy="1478570"/>
          </a:xfrm>
        </p:spPr>
        <p:txBody>
          <a:bodyPr/>
          <a:lstStyle/>
          <a:p>
            <a:r>
              <a:rPr lang="en-US" b="1" dirty="0"/>
              <a:t>5. BIG bang Model </a:t>
            </a:r>
          </a:p>
        </p:txBody>
      </p:sp>
      <p:pic>
        <p:nvPicPr>
          <p:cNvPr id="5" name="Content Placeholder 4"/>
          <p:cNvPicPr>
            <a:picLocks noGrp="1" noChangeAspect="1"/>
          </p:cNvPicPr>
          <p:nvPr>
            <p:ph idx="1"/>
          </p:nvPr>
        </p:nvPicPr>
        <p:blipFill>
          <a:blip r:embed="rId2"/>
          <a:stretch>
            <a:fillRect/>
          </a:stretch>
        </p:blipFill>
        <p:spPr>
          <a:xfrm>
            <a:off x="1236663" y="2000249"/>
            <a:ext cx="10168844" cy="4539343"/>
          </a:xfr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1249136"/>
            <a:ext cx="9905999" cy="4542065"/>
          </a:xfrm>
        </p:spPr>
        <p:txBody>
          <a:bodyPr>
            <a:normAutofit/>
          </a:bodyPr>
          <a:lstStyle/>
          <a:p>
            <a:pPr algn="just">
              <a:buFont typeface="Wingdings" panose="05000000000000000000" pitchFamily="2" charset="2"/>
              <a:buChar char="Ø"/>
            </a:pPr>
            <a:r>
              <a:rPr lang="en-US" dirty="0"/>
              <a:t>In this model, developers do not follow any specific process. </a:t>
            </a:r>
          </a:p>
          <a:p>
            <a:pPr algn="just">
              <a:buFont typeface="Wingdings" panose="05000000000000000000" pitchFamily="2" charset="2"/>
              <a:buChar char="Ø"/>
            </a:pPr>
            <a:r>
              <a:rPr lang="en-US" dirty="0"/>
              <a:t>Development starts with the required time, money and efforts as input and output is software developed which may or may not be as per customer requirement.</a:t>
            </a:r>
          </a:p>
          <a:p>
            <a:pPr algn="just">
              <a:buFont typeface="Wingdings" panose="05000000000000000000" pitchFamily="2" charset="2"/>
              <a:buChar char="Ø"/>
            </a:pPr>
            <a:r>
              <a:rPr lang="en-US" dirty="0"/>
              <a:t>If the customer is not sure about what exactly he want and the requirement are implemented without much analysis.</a:t>
            </a:r>
          </a:p>
          <a:p>
            <a:pPr algn="just">
              <a:buFont typeface="Wingdings" panose="05000000000000000000" pitchFamily="2" charset="2"/>
              <a:buChar char="Ø"/>
            </a:pPr>
            <a:r>
              <a:rPr lang="en-US" dirty="0"/>
              <a:t>The model is useful for small projects with one or two developers working together and is also useful for academic or practice projects.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and disadvantage</a:t>
            </a:r>
          </a:p>
        </p:txBody>
      </p:sp>
      <p:sp>
        <p:nvSpPr>
          <p:cNvPr id="3" name="Content Placeholder 2"/>
          <p:cNvSpPr>
            <a:spLocks noGrp="1"/>
          </p:cNvSpPr>
          <p:nvPr>
            <p:ph sz="half" idx="1"/>
          </p:nvPr>
        </p:nvSpPr>
        <p:spPr/>
        <p:txBody>
          <a:bodyPr/>
          <a:lstStyle/>
          <a:p>
            <a:pPr marL="0" indent="0">
              <a:buNone/>
            </a:pPr>
            <a:r>
              <a:rPr lang="en-US" b="1" dirty="0"/>
              <a:t>Advantage</a:t>
            </a:r>
          </a:p>
          <a:p>
            <a:pPr>
              <a:buFont typeface="Wingdings" panose="05000000000000000000" pitchFamily="2" charset="2"/>
              <a:buChar char="Ø"/>
            </a:pPr>
            <a:r>
              <a:rPr lang="en-US" dirty="0"/>
              <a:t>Very simple model</a:t>
            </a:r>
          </a:p>
          <a:p>
            <a:pPr>
              <a:buFont typeface="Wingdings" panose="05000000000000000000" pitchFamily="2" charset="2"/>
              <a:buChar char="Ø"/>
            </a:pPr>
            <a:r>
              <a:rPr lang="en-US" dirty="0"/>
              <a:t>Little or no planning required</a:t>
            </a:r>
          </a:p>
          <a:p>
            <a:pPr>
              <a:buFont typeface="Wingdings" panose="05000000000000000000" pitchFamily="2" charset="2"/>
              <a:buChar char="Ø"/>
            </a:pPr>
            <a:r>
              <a:rPr lang="en-US" dirty="0"/>
              <a:t>Easy to manage</a:t>
            </a:r>
          </a:p>
          <a:p>
            <a:pPr>
              <a:buFont typeface="Wingdings" panose="05000000000000000000" pitchFamily="2" charset="2"/>
              <a:buChar char="Ø"/>
            </a:pPr>
            <a:r>
              <a:rPr lang="en-US" dirty="0"/>
              <a:t>Very few resources required</a:t>
            </a:r>
          </a:p>
        </p:txBody>
      </p:sp>
      <p:sp>
        <p:nvSpPr>
          <p:cNvPr id="4" name="Content Placeholder 3"/>
          <p:cNvSpPr>
            <a:spLocks noGrp="1"/>
          </p:cNvSpPr>
          <p:nvPr>
            <p:ph sz="half" idx="2"/>
          </p:nvPr>
        </p:nvSpPr>
        <p:spPr/>
        <p:txBody>
          <a:bodyPr/>
          <a:lstStyle/>
          <a:p>
            <a:pPr marL="0" indent="0">
              <a:buNone/>
            </a:pPr>
            <a:r>
              <a:rPr lang="en-US" b="1" dirty="0"/>
              <a:t>Disadvantage</a:t>
            </a:r>
          </a:p>
          <a:p>
            <a:pPr>
              <a:buFont typeface="Wingdings" panose="05000000000000000000" pitchFamily="2" charset="2"/>
              <a:buChar char="Ø"/>
            </a:pPr>
            <a:r>
              <a:rPr lang="en-US" dirty="0"/>
              <a:t>Very high risks and uncertainty</a:t>
            </a:r>
          </a:p>
          <a:p>
            <a:pPr>
              <a:buFont typeface="Wingdings" panose="05000000000000000000" pitchFamily="2" charset="2"/>
              <a:buChar char="Ø"/>
            </a:pPr>
            <a:r>
              <a:rPr lang="en-US" dirty="0"/>
              <a:t>Not good for complex and object oriented projects</a:t>
            </a:r>
          </a:p>
          <a:p>
            <a:pPr>
              <a:buFont typeface="Wingdings" panose="05000000000000000000" pitchFamily="2" charset="2"/>
              <a:buChar char="Ø"/>
            </a:pPr>
            <a:r>
              <a:rPr lang="en-US" dirty="0"/>
              <a:t>If requirement is not clear that can cause very expensive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849" y="0"/>
            <a:ext cx="9905998" cy="1478570"/>
          </a:xfrm>
        </p:spPr>
        <p:txBody>
          <a:bodyPr/>
          <a:lstStyle/>
          <a:p>
            <a:r>
              <a:rPr lang="en-US" b="1" dirty="0"/>
              <a:t>Incremental model</a:t>
            </a:r>
          </a:p>
        </p:txBody>
      </p:sp>
      <p:pic>
        <p:nvPicPr>
          <p:cNvPr id="5" name="Content Placeholder 4"/>
          <p:cNvPicPr>
            <a:picLocks noGrp="1" noChangeAspect="1"/>
          </p:cNvPicPr>
          <p:nvPr>
            <p:ph idx="1"/>
          </p:nvPr>
        </p:nvPicPr>
        <p:blipFill>
          <a:blip r:embed="rId2"/>
          <a:stretch>
            <a:fillRect/>
          </a:stretch>
        </p:blipFill>
        <p:spPr>
          <a:xfrm>
            <a:off x="1518557" y="1632857"/>
            <a:ext cx="8899071" cy="4996543"/>
          </a:xfr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236764"/>
            <a:ext cx="9905999" cy="6090557"/>
          </a:xfrm>
        </p:spPr>
        <p:txBody>
          <a:bodyPr>
            <a:normAutofit/>
          </a:bodyPr>
          <a:lstStyle/>
          <a:p>
            <a:pPr>
              <a:buFont typeface="Wingdings" panose="05000000000000000000" pitchFamily="2" charset="2"/>
              <a:buChar char="Ø"/>
            </a:pPr>
            <a:r>
              <a:rPr lang="en-US" dirty="0"/>
              <a:t>Incremental model is a process of software development where requirements are divided into multiple standalone modules of the software development.</a:t>
            </a:r>
          </a:p>
          <a:p>
            <a:pPr>
              <a:buFont typeface="Wingdings" panose="05000000000000000000" pitchFamily="2" charset="2"/>
              <a:buChar char="Ø"/>
            </a:pPr>
            <a:r>
              <a:rPr lang="en-US" dirty="0"/>
              <a:t>In this model, each modules goes through the requirement, design, implementation and testing phases.</a:t>
            </a:r>
          </a:p>
          <a:p>
            <a:pPr>
              <a:buFont typeface="Wingdings" panose="05000000000000000000" pitchFamily="2" charset="2"/>
              <a:buChar char="Ø"/>
            </a:pPr>
            <a:r>
              <a:rPr lang="en-US" dirty="0"/>
              <a:t>Every subsequent release of the module add functions to the previous release.</a:t>
            </a:r>
          </a:p>
          <a:p>
            <a:pPr>
              <a:buFont typeface="Wingdings" panose="05000000000000000000" pitchFamily="2" charset="2"/>
              <a:buChar char="Ø"/>
            </a:pPr>
            <a:r>
              <a:rPr lang="en-US" dirty="0"/>
              <a:t>The process continues until complete system is achieved.</a:t>
            </a:r>
          </a:p>
          <a:p>
            <a:pPr marL="0" indent="0">
              <a:buNone/>
            </a:pPr>
            <a:r>
              <a:rPr lang="en-US" dirty="0"/>
              <a:t>The various phases are:</a:t>
            </a:r>
          </a:p>
          <a:p>
            <a:pPr marL="914400" lvl="1" indent="-457200">
              <a:buFont typeface="+mj-lt"/>
              <a:buAutoNum type="arabicPeriod"/>
            </a:pPr>
            <a:r>
              <a:rPr lang="en-US" dirty="0"/>
              <a:t>Requirement analysis</a:t>
            </a:r>
          </a:p>
          <a:p>
            <a:pPr marL="914400" lvl="1" indent="-457200">
              <a:buFont typeface="+mj-lt"/>
              <a:buAutoNum type="arabicPeriod"/>
            </a:pPr>
            <a:r>
              <a:rPr lang="en-US" dirty="0"/>
              <a:t>Design and development</a:t>
            </a:r>
          </a:p>
          <a:p>
            <a:pPr marL="914400" lvl="1" indent="-457200">
              <a:buFont typeface="+mj-lt"/>
              <a:buAutoNum type="arabicPeriod"/>
            </a:pPr>
            <a:r>
              <a:rPr lang="en-US" dirty="0"/>
              <a:t>Testing</a:t>
            </a:r>
          </a:p>
          <a:p>
            <a:pPr marL="914400" lvl="1" indent="-457200">
              <a:buFont typeface="+mj-lt"/>
              <a:buAutoNum type="arabicPeriod"/>
            </a:pPr>
            <a:r>
              <a:rPr lang="en-US" dirty="0"/>
              <a:t>Implementation</a:t>
            </a:r>
          </a:p>
          <a:p>
            <a:pPr marL="457200" lvl="1" indent="0">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1" y="71511"/>
            <a:ext cx="9905998" cy="1478570"/>
          </a:xfrm>
        </p:spPr>
        <p:txBody>
          <a:bodyPr/>
          <a:lstStyle/>
          <a:p>
            <a:r>
              <a:rPr lang="en-US" b="1" dirty="0"/>
              <a:t>Advantage and disadvantage </a:t>
            </a:r>
          </a:p>
        </p:txBody>
      </p:sp>
      <p:sp>
        <p:nvSpPr>
          <p:cNvPr id="3" name="Content Placeholder 2"/>
          <p:cNvSpPr>
            <a:spLocks noGrp="1"/>
          </p:cNvSpPr>
          <p:nvPr>
            <p:ph sz="half" idx="1"/>
          </p:nvPr>
        </p:nvSpPr>
        <p:spPr>
          <a:xfrm>
            <a:off x="832758" y="2249486"/>
            <a:ext cx="5187042" cy="3541714"/>
          </a:xfrm>
        </p:spPr>
        <p:txBody>
          <a:bodyPr/>
          <a:lstStyle/>
          <a:p>
            <a:pPr marL="0" indent="0">
              <a:buNone/>
            </a:pPr>
            <a:r>
              <a:rPr lang="en-US" b="1" dirty="0"/>
              <a:t>Advantage</a:t>
            </a:r>
          </a:p>
          <a:p>
            <a:pPr>
              <a:buFont typeface="Wingdings" panose="05000000000000000000" pitchFamily="2" charset="2"/>
              <a:buChar char="Ø"/>
            </a:pPr>
            <a:r>
              <a:rPr lang="en-US" dirty="0"/>
              <a:t>Error are easy to recognized.</a:t>
            </a:r>
          </a:p>
          <a:p>
            <a:pPr>
              <a:buFont typeface="Wingdings" panose="05000000000000000000" pitchFamily="2" charset="2"/>
              <a:buChar char="Ø"/>
            </a:pPr>
            <a:r>
              <a:rPr lang="en-US" dirty="0"/>
              <a:t>Easier to test and debug.</a:t>
            </a:r>
          </a:p>
          <a:p>
            <a:pPr>
              <a:buFont typeface="Wingdings" panose="05000000000000000000" pitchFamily="2" charset="2"/>
              <a:buChar char="Ø"/>
            </a:pPr>
            <a:r>
              <a:rPr lang="en-US" dirty="0"/>
              <a:t>More flexible.</a:t>
            </a:r>
          </a:p>
          <a:p>
            <a:pPr>
              <a:buFont typeface="Wingdings" panose="05000000000000000000" pitchFamily="2" charset="2"/>
              <a:buChar char="Ø"/>
            </a:pPr>
            <a:r>
              <a:rPr lang="en-US" dirty="0"/>
              <a:t>Simple to manage risks.</a:t>
            </a:r>
          </a:p>
        </p:txBody>
      </p:sp>
      <p:sp>
        <p:nvSpPr>
          <p:cNvPr id="4" name="Content Placeholder 3"/>
          <p:cNvSpPr>
            <a:spLocks noGrp="1"/>
          </p:cNvSpPr>
          <p:nvPr>
            <p:ph sz="half" idx="2"/>
          </p:nvPr>
        </p:nvSpPr>
        <p:spPr>
          <a:xfrm>
            <a:off x="6172200" y="2249486"/>
            <a:ext cx="5187042" cy="3541714"/>
          </a:xfrm>
        </p:spPr>
        <p:txBody>
          <a:bodyPr/>
          <a:lstStyle/>
          <a:p>
            <a:pPr marL="0" indent="0">
              <a:buNone/>
            </a:pPr>
            <a:r>
              <a:rPr lang="en-US" b="1" dirty="0"/>
              <a:t>Disadvantage</a:t>
            </a:r>
          </a:p>
          <a:p>
            <a:pPr>
              <a:buFont typeface="Wingdings" panose="05000000000000000000" pitchFamily="2" charset="2"/>
              <a:buChar char="Ø"/>
            </a:pPr>
            <a:r>
              <a:rPr lang="en-US" dirty="0"/>
              <a:t>Need for good planning </a:t>
            </a:r>
          </a:p>
          <a:p>
            <a:pPr>
              <a:buFont typeface="Wingdings" panose="05000000000000000000" pitchFamily="2" charset="2"/>
              <a:buChar char="Ø"/>
            </a:pPr>
            <a:r>
              <a:rPr lang="en-US" dirty="0"/>
              <a:t>Total cost is high.</a:t>
            </a:r>
          </a:p>
          <a:p>
            <a:pPr>
              <a:buFont typeface="Wingdings" panose="05000000000000000000" pitchFamily="2" charset="2"/>
              <a:buChar char="Ø"/>
            </a:pPr>
            <a:r>
              <a:rPr lang="en-US" dirty="0"/>
              <a:t>Well defined module interfaces are needed.</a:t>
            </a:r>
          </a:p>
          <a:p>
            <a:pPr marL="0" indent="0">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013" y="-75447"/>
            <a:ext cx="9905998" cy="1478570"/>
          </a:xfrm>
        </p:spPr>
        <p:txBody>
          <a:bodyPr/>
          <a:lstStyle/>
          <a:p>
            <a:r>
              <a:rPr lang="en-US" b="1" dirty="0"/>
              <a:t>6. Prototype model</a:t>
            </a:r>
          </a:p>
        </p:txBody>
      </p:sp>
      <p:pic>
        <p:nvPicPr>
          <p:cNvPr id="5" name="Content Placeholder 4"/>
          <p:cNvPicPr>
            <a:picLocks noGrp="1" noChangeAspect="1"/>
          </p:cNvPicPr>
          <p:nvPr>
            <p:ph idx="1"/>
          </p:nvPr>
        </p:nvPicPr>
        <p:blipFill>
          <a:blip r:embed="rId2"/>
          <a:stretch>
            <a:fillRect/>
          </a:stretch>
        </p:blipFill>
        <p:spPr>
          <a:xfrm>
            <a:off x="2318658" y="1069520"/>
            <a:ext cx="8025492" cy="5723165"/>
          </a:xfr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618518"/>
            <a:ext cx="9905999" cy="5480203"/>
          </a:xfrm>
        </p:spPr>
        <p:txBody>
          <a:bodyPr>
            <a:normAutofit/>
          </a:bodyPr>
          <a:lstStyle/>
          <a:p>
            <a:pPr>
              <a:buFont typeface="Wingdings" panose="05000000000000000000" pitchFamily="2" charset="2"/>
              <a:buChar char="Ø"/>
            </a:pPr>
            <a:r>
              <a:rPr lang="en-US" dirty="0"/>
              <a:t>Prototype model is a software development model in which prototype is build, tested and reworked until an acceptable prototype is achieved.</a:t>
            </a:r>
          </a:p>
          <a:p>
            <a:pPr>
              <a:buFont typeface="Wingdings" panose="05000000000000000000" pitchFamily="2" charset="2"/>
              <a:buChar char="Ø"/>
            </a:pPr>
            <a:r>
              <a:rPr lang="en-US" dirty="0"/>
              <a:t>It also creates base to produce the final system or software.</a:t>
            </a:r>
          </a:p>
          <a:p>
            <a:pPr>
              <a:buFont typeface="Wingdings" panose="05000000000000000000" pitchFamily="2" charset="2"/>
              <a:buChar char="Ø"/>
            </a:pPr>
            <a:r>
              <a:rPr lang="en-US" dirty="0"/>
              <a:t>It works best in scenarios where the project requirement are known in detail.</a:t>
            </a:r>
          </a:p>
          <a:p>
            <a:pPr>
              <a:buFont typeface="Wingdings" panose="05000000000000000000" pitchFamily="2" charset="2"/>
              <a:buChar char="Ø"/>
            </a:pPr>
            <a:r>
              <a:rPr lang="en-US" dirty="0"/>
              <a:t>It is an iterative, trial and error method which takes place between developer and client.</a:t>
            </a:r>
          </a:p>
          <a:p>
            <a:pPr>
              <a:buFont typeface="Wingdings" panose="05000000000000000000" pitchFamily="2" charset="2"/>
              <a:buChar char="Ø"/>
            </a:pPr>
            <a:r>
              <a:rPr lang="en-US" dirty="0"/>
              <a:t>Also known as toy model (</a:t>
            </a:r>
            <a:r>
              <a:rPr lang="en-US" dirty="0" err="1"/>
              <a:t>domy</a:t>
            </a:r>
            <a:r>
              <a:rPr lang="en-US" dirty="0"/>
              <a:t> model).</a:t>
            </a:r>
          </a:p>
          <a:p>
            <a:pPr>
              <a:buFont typeface="Wingdings" panose="05000000000000000000" pitchFamily="2" charset="2"/>
              <a:buChar char="Ø"/>
            </a:pPr>
            <a:r>
              <a:rPr lang="en-US" dirty="0"/>
              <a:t>Missing functionality can be identified which help to reduce the risk of failure.</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734786"/>
            <a:ext cx="9905999" cy="5056415"/>
          </a:xfrm>
        </p:spPr>
        <p:txBody>
          <a:bodyPr>
            <a:normAutofit/>
          </a:bodyPr>
          <a:lstStyle/>
          <a:p>
            <a:pPr marL="0" indent="0">
              <a:buNone/>
            </a:pPr>
            <a:r>
              <a:rPr lang="en-US" dirty="0"/>
              <a:t>The phases of prototype model are </a:t>
            </a:r>
          </a:p>
          <a:p>
            <a:pPr marL="457200" indent="-457200">
              <a:buFont typeface="+mj-lt"/>
              <a:buAutoNum type="arabicPeriod"/>
            </a:pPr>
            <a:r>
              <a:rPr lang="en-US" dirty="0"/>
              <a:t>Requirement Gathering</a:t>
            </a:r>
          </a:p>
          <a:p>
            <a:pPr marL="457200" indent="-457200">
              <a:buFont typeface="+mj-lt"/>
              <a:buAutoNum type="arabicPeriod"/>
            </a:pPr>
            <a:r>
              <a:rPr lang="en-US" dirty="0"/>
              <a:t>Quick design</a:t>
            </a:r>
          </a:p>
          <a:p>
            <a:pPr marL="457200" indent="-457200">
              <a:buFont typeface="+mj-lt"/>
              <a:buAutoNum type="arabicPeriod"/>
            </a:pPr>
            <a:r>
              <a:rPr lang="en-US" dirty="0"/>
              <a:t>Build prototype</a:t>
            </a:r>
          </a:p>
          <a:p>
            <a:pPr marL="457200" indent="-457200">
              <a:buFont typeface="+mj-lt"/>
              <a:buAutoNum type="arabicPeriod"/>
            </a:pPr>
            <a:r>
              <a:rPr lang="en-US" dirty="0"/>
              <a:t>Customer evaluation</a:t>
            </a:r>
          </a:p>
          <a:p>
            <a:pPr marL="457200" indent="-457200">
              <a:buFont typeface="+mj-lt"/>
              <a:buAutoNum type="arabicPeriod"/>
            </a:pPr>
            <a:r>
              <a:rPr lang="en-US" dirty="0"/>
              <a:t>Refine requirement incorporating customer suggestion.</a:t>
            </a:r>
          </a:p>
          <a:p>
            <a:pPr marL="457200" indent="-457200">
              <a:buFont typeface="+mj-lt"/>
              <a:buAutoNum type="arabicPeriod"/>
            </a:pPr>
            <a:r>
              <a:rPr lang="en-US" dirty="0"/>
              <a:t>Iterative development.</a:t>
            </a:r>
          </a:p>
          <a:p>
            <a:pPr marL="457200" indent="-457200">
              <a:buFont typeface="+mj-lt"/>
              <a:buAutoNum type="arabicPeriod"/>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7163" y="0"/>
            <a:ext cx="9905998" cy="1478570"/>
          </a:xfrm>
        </p:spPr>
        <p:txBody>
          <a:bodyPr/>
          <a:lstStyle/>
          <a:p>
            <a:r>
              <a:rPr lang="en-US" b="1" dirty="0"/>
              <a:t>Advantage and disadvantage</a:t>
            </a:r>
          </a:p>
        </p:txBody>
      </p:sp>
      <p:sp>
        <p:nvSpPr>
          <p:cNvPr id="3" name="Content Placeholder 2"/>
          <p:cNvSpPr>
            <a:spLocks noGrp="1"/>
          </p:cNvSpPr>
          <p:nvPr>
            <p:ph sz="half" idx="1"/>
          </p:nvPr>
        </p:nvSpPr>
        <p:spPr>
          <a:xfrm>
            <a:off x="857250" y="2249486"/>
            <a:ext cx="5162549" cy="3541714"/>
          </a:xfrm>
        </p:spPr>
        <p:txBody>
          <a:bodyPr>
            <a:normAutofit fontScale="92500" lnSpcReduction="20000"/>
          </a:bodyPr>
          <a:lstStyle/>
          <a:p>
            <a:pPr marL="0" indent="0">
              <a:buNone/>
            </a:pPr>
            <a:r>
              <a:rPr lang="en-US" dirty="0"/>
              <a:t>Advantage</a:t>
            </a:r>
          </a:p>
          <a:p>
            <a:pPr>
              <a:buFont typeface="Wingdings" panose="05000000000000000000" pitchFamily="2" charset="2"/>
              <a:buChar char="Ø"/>
            </a:pPr>
            <a:r>
              <a:rPr lang="en-US" dirty="0"/>
              <a:t>Users are actively involved in development.</a:t>
            </a:r>
          </a:p>
          <a:p>
            <a:pPr>
              <a:buFont typeface="Wingdings" panose="05000000000000000000" pitchFamily="2" charset="2"/>
              <a:buChar char="Ø"/>
            </a:pPr>
            <a:r>
              <a:rPr lang="en-US" dirty="0"/>
              <a:t>Customer satisfaction</a:t>
            </a:r>
          </a:p>
          <a:p>
            <a:pPr>
              <a:buFont typeface="Wingdings" panose="05000000000000000000" pitchFamily="2" charset="2"/>
              <a:buChar char="Ø"/>
            </a:pPr>
            <a:r>
              <a:rPr lang="en-US" dirty="0"/>
              <a:t>Support early product marketing</a:t>
            </a:r>
          </a:p>
          <a:p>
            <a:pPr>
              <a:buFont typeface="Wingdings" panose="05000000000000000000" pitchFamily="2" charset="2"/>
              <a:buChar char="Ø"/>
            </a:pPr>
            <a:r>
              <a:rPr lang="en-US" dirty="0"/>
              <a:t>Error are detected much earlier.</a:t>
            </a:r>
          </a:p>
        </p:txBody>
      </p:sp>
      <p:sp>
        <p:nvSpPr>
          <p:cNvPr id="4" name="Content Placeholder 3"/>
          <p:cNvSpPr>
            <a:spLocks noGrp="1"/>
          </p:cNvSpPr>
          <p:nvPr>
            <p:ph sz="half" idx="2"/>
          </p:nvPr>
        </p:nvSpPr>
        <p:spPr>
          <a:xfrm>
            <a:off x="6172200" y="2249486"/>
            <a:ext cx="5306786" cy="3541714"/>
          </a:xfrm>
        </p:spPr>
        <p:txBody>
          <a:bodyPr>
            <a:normAutofit fontScale="92500" lnSpcReduction="20000"/>
          </a:bodyPr>
          <a:lstStyle/>
          <a:p>
            <a:pPr marL="0" indent="0">
              <a:buNone/>
            </a:pPr>
            <a:r>
              <a:rPr lang="en-US" dirty="0"/>
              <a:t>Disadvantage</a:t>
            </a:r>
          </a:p>
          <a:p>
            <a:pPr>
              <a:buFont typeface="Wingdings" panose="05000000000000000000" pitchFamily="2" charset="2"/>
              <a:buChar char="Ø"/>
            </a:pPr>
            <a:r>
              <a:rPr lang="en-US" dirty="0"/>
              <a:t>Slow and time taking process.</a:t>
            </a:r>
          </a:p>
          <a:p>
            <a:pPr>
              <a:buFont typeface="Wingdings" panose="05000000000000000000" pitchFamily="2" charset="2"/>
              <a:buChar char="Ø"/>
            </a:pPr>
            <a:r>
              <a:rPr lang="en-US" dirty="0"/>
              <a:t>Cost of developing is very high.</a:t>
            </a:r>
          </a:p>
          <a:p>
            <a:pPr>
              <a:buFont typeface="Wingdings" panose="05000000000000000000" pitchFamily="2" charset="2"/>
              <a:buChar char="Ø"/>
            </a:pPr>
            <a:r>
              <a:rPr lang="en-US" dirty="0"/>
              <a:t>Poor documentation because requirement of customer are changing.</a:t>
            </a:r>
          </a:p>
          <a:p>
            <a:pPr>
              <a:buFont typeface="Wingdings" panose="05000000000000000000" pitchFamily="2" charset="2"/>
              <a:buChar char="Ø"/>
            </a:pPr>
            <a:r>
              <a:rPr lang="en-US" dirty="0"/>
              <a:t>Very difficult for developers to accommodate change demanded by the customer.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engineering?</a:t>
            </a:r>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dirty="0"/>
              <a:t> Software engineering is a discipline whose aim is the production of quality software that is delivered on time, within budget and that satisfies its requirement.</a:t>
            </a:r>
          </a:p>
          <a:p>
            <a:pPr>
              <a:buFont typeface="Wingdings" panose="05000000000000000000" pitchFamily="2" charset="2"/>
              <a:buChar char="Ø"/>
            </a:pPr>
            <a:r>
              <a:rPr lang="en-US" dirty="0"/>
              <a:t>Software engineering is concerned with all aspects of software production.</a:t>
            </a:r>
          </a:p>
          <a:p>
            <a:pPr>
              <a:buFont typeface="Wingdings" panose="05000000000000000000" pitchFamily="2" charset="2"/>
              <a:buChar char="Ø"/>
            </a:pPr>
            <a:r>
              <a:rPr lang="en-US" dirty="0"/>
              <a:t>It is the application of systematics, disciplined, quantifiable approach to the development, operation and maintenance of software.</a:t>
            </a:r>
          </a:p>
          <a:p>
            <a:pPr>
              <a:buFont typeface="Wingdings" panose="05000000000000000000" pitchFamily="2" charset="2"/>
              <a:buChar char="Ø"/>
            </a:pPr>
            <a:r>
              <a:rPr lang="en-US" dirty="0"/>
              <a:t>It enables us to build complex system in a timely manner and with high quality.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US" b="1" dirty="0"/>
              <a:t>7. </a:t>
            </a:r>
            <a:r>
              <a:rPr lang="en-US" b="1" dirty="0" err="1"/>
              <a:t>AGIle</a:t>
            </a:r>
            <a:r>
              <a:rPr lang="en-US" b="1" dirty="0"/>
              <a:t> mode</a:t>
            </a:r>
          </a:p>
        </p:txBody>
      </p:sp>
      <p:pic>
        <p:nvPicPr>
          <p:cNvPr id="5" name="Content Placeholder 4"/>
          <p:cNvPicPr>
            <a:picLocks noGrp="1" noChangeAspect="1"/>
          </p:cNvPicPr>
          <p:nvPr>
            <p:ph idx="1"/>
          </p:nvPr>
        </p:nvPicPr>
        <p:blipFill>
          <a:blip r:embed="rId2"/>
          <a:stretch>
            <a:fillRect/>
          </a:stretch>
        </p:blipFill>
        <p:spPr>
          <a:xfrm>
            <a:off x="1681049" y="1151165"/>
            <a:ext cx="8826725" cy="5559877"/>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0"/>
            <a:ext cx="9905999" cy="6858000"/>
          </a:xfrm>
        </p:spPr>
        <p:txBody>
          <a:bodyPr>
            <a:normAutofit fontScale="92500" lnSpcReduction="20000"/>
          </a:bodyPr>
          <a:lstStyle/>
          <a:p>
            <a:pPr>
              <a:buFont typeface="Wingdings" panose="05000000000000000000" pitchFamily="2" charset="2"/>
              <a:buChar char="Ø"/>
            </a:pPr>
            <a:r>
              <a:rPr lang="en-US" dirty="0"/>
              <a:t>Agile is a combination of iterative and incremental process model with focus on process adaptability and customer satisfaction by rapid delivery of working software product.</a:t>
            </a:r>
          </a:p>
          <a:p>
            <a:pPr>
              <a:buFont typeface="Wingdings" panose="05000000000000000000" pitchFamily="2" charset="2"/>
              <a:buChar char="Ø"/>
            </a:pPr>
            <a:r>
              <a:rPr lang="en-US" dirty="0"/>
              <a:t>Agile methods break the product into small incremental builds.</a:t>
            </a:r>
          </a:p>
          <a:p>
            <a:pPr>
              <a:buFont typeface="Wingdings" panose="05000000000000000000" pitchFamily="2" charset="2"/>
              <a:buChar char="Ø"/>
            </a:pPr>
            <a:r>
              <a:rPr lang="en-US" dirty="0"/>
              <a:t>These builds are provided in iteration.</a:t>
            </a:r>
          </a:p>
          <a:p>
            <a:pPr>
              <a:buFont typeface="Wingdings" panose="05000000000000000000" pitchFamily="2" charset="2"/>
              <a:buChar char="Ø"/>
            </a:pPr>
            <a:r>
              <a:rPr lang="en-US" dirty="0"/>
              <a:t>Each iteration typically lasts from about one to three weeks and every iteration involves cross function teams working simultaneously on various areas like planning, requirement analysis, design, coding, unit testing, acceptance testing.</a:t>
            </a:r>
          </a:p>
          <a:p>
            <a:pPr>
              <a:buFont typeface="Wingdings" panose="05000000000000000000" pitchFamily="2" charset="2"/>
              <a:buChar char="Ø"/>
            </a:pPr>
            <a:r>
              <a:rPr lang="en-US" dirty="0"/>
              <a:t>In agile, the tasks are divided into time boxes (small time frames) to deliver specific features for a release.</a:t>
            </a:r>
          </a:p>
          <a:p>
            <a:pPr>
              <a:buFont typeface="Wingdings" panose="05000000000000000000" pitchFamily="2" charset="2"/>
              <a:buChar char="Ø"/>
            </a:pPr>
            <a:r>
              <a:rPr lang="en-US" dirty="0"/>
              <a:t>The agile thought process had started early in the software development started becoming popular with time due to its flexibility and adaptability.</a:t>
            </a:r>
          </a:p>
          <a:p>
            <a:pPr>
              <a:buFont typeface="Wingdings" panose="05000000000000000000" pitchFamily="2" charset="2"/>
              <a:buChar char="Ø"/>
            </a:pPr>
            <a:r>
              <a:rPr lang="en-US" dirty="0"/>
              <a:t>Following are the agile manifesto principles</a:t>
            </a:r>
          </a:p>
          <a:p>
            <a:pPr lvl="1"/>
            <a:r>
              <a:rPr lang="en-US" dirty="0"/>
              <a:t>Individuals and iterations</a:t>
            </a:r>
          </a:p>
          <a:p>
            <a:pPr lvl="1"/>
            <a:r>
              <a:rPr lang="en-US" dirty="0"/>
              <a:t>Working software </a:t>
            </a:r>
          </a:p>
          <a:p>
            <a:pPr lvl="1"/>
            <a:r>
              <a:rPr lang="en-US" dirty="0"/>
              <a:t>Customer collaboration </a:t>
            </a:r>
          </a:p>
          <a:p>
            <a:pPr lvl="1"/>
            <a:r>
              <a:rPr lang="en-US" dirty="0"/>
              <a:t>Responding to change</a:t>
            </a:r>
          </a:p>
          <a:p>
            <a:pPr lvl="1"/>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b="1" dirty="0"/>
              <a:t>Advantage and disadvantage</a:t>
            </a:r>
          </a:p>
        </p:txBody>
      </p:sp>
      <p:sp>
        <p:nvSpPr>
          <p:cNvPr id="3" name="Content Placeholder 2"/>
          <p:cNvSpPr>
            <a:spLocks noGrp="1"/>
          </p:cNvSpPr>
          <p:nvPr>
            <p:ph sz="half" idx="1"/>
          </p:nvPr>
        </p:nvSpPr>
        <p:spPr>
          <a:xfrm>
            <a:off x="762000" y="1588178"/>
            <a:ext cx="5143500" cy="3541714"/>
          </a:xfrm>
        </p:spPr>
        <p:txBody>
          <a:bodyPr>
            <a:normAutofit fontScale="77500" lnSpcReduction="20000"/>
          </a:bodyPr>
          <a:lstStyle/>
          <a:p>
            <a:pPr marL="0" indent="0">
              <a:buNone/>
            </a:pPr>
            <a:r>
              <a:rPr lang="en-US" b="1" dirty="0"/>
              <a:t>Advantage </a:t>
            </a:r>
            <a:r>
              <a:rPr lang="en-US" dirty="0"/>
              <a:t>	</a:t>
            </a:r>
          </a:p>
          <a:p>
            <a:pPr>
              <a:buFont typeface="Wingdings" panose="05000000000000000000" pitchFamily="2" charset="2"/>
              <a:buChar char="Ø"/>
            </a:pPr>
            <a:r>
              <a:rPr lang="en-US" dirty="0"/>
              <a:t>Very realistic approach to software development.</a:t>
            </a:r>
          </a:p>
          <a:p>
            <a:pPr>
              <a:buFont typeface="Wingdings" panose="05000000000000000000" pitchFamily="2" charset="2"/>
              <a:buChar char="Ø"/>
            </a:pPr>
            <a:r>
              <a:rPr lang="en-US" dirty="0"/>
              <a:t>Promotes team work and cross training.</a:t>
            </a:r>
          </a:p>
          <a:p>
            <a:pPr>
              <a:buFont typeface="Wingdings" panose="05000000000000000000" pitchFamily="2" charset="2"/>
              <a:buChar char="Ø"/>
            </a:pPr>
            <a:r>
              <a:rPr lang="en-US" dirty="0"/>
              <a:t>Functionality can be developed rapidly and demonstrated</a:t>
            </a:r>
          </a:p>
          <a:p>
            <a:pPr>
              <a:buFont typeface="Wingdings" panose="05000000000000000000" pitchFamily="2" charset="2"/>
              <a:buChar char="Ø"/>
            </a:pPr>
            <a:r>
              <a:rPr lang="en-US" dirty="0"/>
              <a:t>Resources requirements are minimum.</a:t>
            </a:r>
          </a:p>
          <a:p>
            <a:pPr>
              <a:buFont typeface="Wingdings" panose="05000000000000000000" pitchFamily="2" charset="2"/>
              <a:buChar char="Ø"/>
            </a:pPr>
            <a:r>
              <a:rPr lang="en-US" dirty="0"/>
              <a:t>Easy to manage.</a:t>
            </a:r>
          </a:p>
          <a:p>
            <a:pPr>
              <a:buFont typeface="Wingdings" panose="05000000000000000000" pitchFamily="2" charset="2"/>
              <a:buChar char="Ø"/>
            </a:pPr>
            <a:r>
              <a:rPr lang="en-US" dirty="0"/>
              <a:t>Gives flexibility to developers.	</a:t>
            </a:r>
          </a:p>
        </p:txBody>
      </p:sp>
      <p:sp>
        <p:nvSpPr>
          <p:cNvPr id="4" name="Content Placeholder 3"/>
          <p:cNvSpPr>
            <a:spLocks noGrp="1"/>
          </p:cNvSpPr>
          <p:nvPr>
            <p:ph sz="half" idx="2"/>
          </p:nvPr>
        </p:nvSpPr>
        <p:spPr>
          <a:xfrm>
            <a:off x="6392636" y="1658143"/>
            <a:ext cx="5143500" cy="3541714"/>
          </a:xfrm>
        </p:spPr>
        <p:txBody>
          <a:bodyPr>
            <a:normAutofit fontScale="77500" lnSpcReduction="20000"/>
          </a:bodyPr>
          <a:lstStyle/>
          <a:p>
            <a:pPr marL="0" indent="0">
              <a:buNone/>
            </a:pPr>
            <a:r>
              <a:rPr lang="en-US" b="1" dirty="0"/>
              <a:t>Disadvantage</a:t>
            </a:r>
          </a:p>
          <a:p>
            <a:pPr>
              <a:buFont typeface="Wingdings" panose="05000000000000000000" pitchFamily="2" charset="2"/>
              <a:buChar char="Ø"/>
            </a:pPr>
            <a:r>
              <a:rPr lang="en-US" dirty="0"/>
              <a:t>Not suitable for handling complex dependencies.</a:t>
            </a:r>
          </a:p>
          <a:p>
            <a:pPr>
              <a:buFont typeface="Wingdings" panose="05000000000000000000" pitchFamily="2" charset="2"/>
              <a:buChar char="Ø"/>
            </a:pPr>
            <a:r>
              <a:rPr lang="en-US" dirty="0"/>
              <a:t>More risks of sustainability, maintainability and extensibility.</a:t>
            </a:r>
          </a:p>
          <a:p>
            <a:pPr>
              <a:buFont typeface="Wingdings" panose="05000000000000000000" pitchFamily="2" charset="2"/>
              <a:buChar char="Ø"/>
            </a:pPr>
            <a:r>
              <a:rPr lang="en-US" dirty="0"/>
              <a:t>Less documentation</a:t>
            </a:r>
          </a:p>
          <a:p>
            <a:pPr marL="0" indent="0">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699" y="87839"/>
            <a:ext cx="9905998" cy="1478570"/>
          </a:xfrm>
        </p:spPr>
        <p:txBody>
          <a:bodyPr/>
          <a:lstStyle/>
          <a:p>
            <a:r>
              <a:rPr lang="en-US" b="1" dirty="0"/>
              <a:t>V-Model</a:t>
            </a:r>
          </a:p>
        </p:txBody>
      </p:sp>
      <p:pic>
        <p:nvPicPr>
          <p:cNvPr id="5" name="Content Placeholder 4"/>
          <p:cNvPicPr>
            <a:picLocks noGrp="1" noChangeAspect="1"/>
          </p:cNvPicPr>
          <p:nvPr>
            <p:ph idx="1"/>
          </p:nvPr>
        </p:nvPicPr>
        <p:blipFill>
          <a:blip r:embed="rId2"/>
          <a:stretch>
            <a:fillRect/>
          </a:stretch>
        </p:blipFill>
        <p:spPr>
          <a:xfrm>
            <a:off x="2490107" y="1330779"/>
            <a:ext cx="7004957" cy="5412921"/>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41412" y="898072"/>
            <a:ext cx="9905999" cy="5733296"/>
          </a:xfrm>
        </p:spPr>
        <p:txBody>
          <a:bodyPr>
            <a:normAutofit/>
          </a:bodyPr>
          <a:lstStyle/>
          <a:p>
            <a:pPr algn="just">
              <a:buFont typeface="Wingdings" panose="05000000000000000000" pitchFamily="2" charset="2"/>
              <a:buChar char="Ø"/>
            </a:pPr>
            <a:r>
              <a:rPr lang="en-US" dirty="0"/>
              <a:t>V- model is also known as verification and validation model.</a:t>
            </a:r>
          </a:p>
          <a:p>
            <a:pPr algn="just">
              <a:buFont typeface="Wingdings" panose="05000000000000000000" pitchFamily="2" charset="2"/>
              <a:buChar char="Ø"/>
            </a:pPr>
            <a:r>
              <a:rPr lang="en-US" dirty="0"/>
              <a:t>The V-model is an extension of waterfall model and is based on the association of a testing phase for each corresponding development stage.</a:t>
            </a:r>
          </a:p>
          <a:p>
            <a:pPr algn="just">
              <a:buFont typeface="Wingdings" panose="05000000000000000000" pitchFamily="2" charset="2"/>
              <a:buChar char="Ø"/>
            </a:pPr>
            <a:r>
              <a:rPr lang="en-US" dirty="0"/>
              <a:t>This is highly disciplined model and the next phase starts only after the completion of the previous phase.</a:t>
            </a:r>
          </a:p>
          <a:p>
            <a:pPr algn="just">
              <a:buFont typeface="Wingdings" panose="05000000000000000000" pitchFamily="2" charset="2"/>
              <a:buChar char="Ø"/>
            </a:pPr>
            <a:r>
              <a:rPr lang="en-US" dirty="0"/>
              <a:t>In V-model the testing phase and the development phase is planned in parallel.</a:t>
            </a:r>
          </a:p>
          <a:p>
            <a:pPr algn="just">
              <a:buFont typeface="Wingdings" panose="05000000000000000000" pitchFamily="2" charset="2"/>
              <a:buChar char="Ø"/>
            </a:pPr>
            <a:r>
              <a:rPr lang="en-US" dirty="0"/>
              <a:t>There are verification phase on one side and validation phase on other side and coding phase joins two sides of V-model.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141412" y="424543"/>
            <a:ext cx="9905999" cy="6049736"/>
          </a:xfrm>
        </p:spPr>
        <p:txBody>
          <a:bodyPr>
            <a:normAutofit fontScale="92500" lnSpcReduction="20000"/>
          </a:bodyPr>
          <a:lstStyle/>
          <a:p>
            <a:pPr marL="0" indent="0">
              <a:buNone/>
            </a:pPr>
            <a:r>
              <a:rPr lang="en-US" dirty="0"/>
              <a:t>Verification phase:</a:t>
            </a:r>
          </a:p>
          <a:p>
            <a:pPr marL="457200" indent="-457200">
              <a:buAutoNum type="arabicPeriod"/>
            </a:pPr>
            <a:r>
              <a:rPr lang="en-US" dirty="0"/>
              <a:t>Business requirement analysis</a:t>
            </a:r>
          </a:p>
          <a:p>
            <a:pPr marL="457200" indent="-457200">
              <a:buAutoNum type="arabicPeriod" startAt="2"/>
            </a:pPr>
            <a:r>
              <a:rPr lang="en-US" dirty="0"/>
              <a:t>System design</a:t>
            </a:r>
          </a:p>
          <a:p>
            <a:pPr lvl="1">
              <a:buFont typeface="Wingdings" panose="05000000000000000000" pitchFamily="2" charset="2"/>
              <a:buChar char="Ø"/>
            </a:pPr>
            <a:r>
              <a:rPr lang="en-US" dirty="0"/>
              <a:t>Understand and detailing the complete hardware and communication setup system test plan designed.</a:t>
            </a:r>
          </a:p>
          <a:p>
            <a:pPr marL="457200" indent="-457200">
              <a:buAutoNum type="arabicPeriod" startAt="3"/>
            </a:pPr>
            <a:r>
              <a:rPr lang="en-US" dirty="0"/>
              <a:t>Architectural design</a:t>
            </a:r>
          </a:p>
          <a:p>
            <a:pPr lvl="1">
              <a:buFont typeface="Wingdings" panose="05000000000000000000" pitchFamily="2" charset="2"/>
              <a:buChar char="Ø"/>
            </a:pPr>
            <a:r>
              <a:rPr lang="en-US" dirty="0"/>
              <a:t>Technical and financial feasibility</a:t>
            </a:r>
          </a:p>
          <a:p>
            <a:pPr lvl="1">
              <a:buFont typeface="Wingdings" panose="05000000000000000000" pitchFamily="2" charset="2"/>
              <a:buChar char="Ø"/>
            </a:pPr>
            <a:r>
              <a:rPr lang="en-US" dirty="0"/>
              <a:t>System design is broken down into modules</a:t>
            </a:r>
          </a:p>
          <a:p>
            <a:pPr lvl="1">
              <a:buFont typeface="Wingdings" panose="05000000000000000000" pitchFamily="2" charset="2"/>
              <a:buChar char="Ø"/>
            </a:pPr>
            <a:r>
              <a:rPr lang="en-US" dirty="0"/>
              <a:t>High level design.</a:t>
            </a:r>
          </a:p>
          <a:p>
            <a:pPr lvl="1">
              <a:buFont typeface="Wingdings" panose="05000000000000000000" pitchFamily="2" charset="2"/>
              <a:buChar char="Ø"/>
            </a:pPr>
            <a:r>
              <a:rPr lang="en-US" dirty="0"/>
              <a:t>Integration test plan is designed</a:t>
            </a:r>
          </a:p>
          <a:p>
            <a:pPr marL="457200" indent="-457200">
              <a:buAutoNum type="arabicPeriod" startAt="4"/>
            </a:pPr>
            <a:r>
              <a:rPr lang="en-US" dirty="0"/>
              <a:t>Module design</a:t>
            </a:r>
          </a:p>
          <a:p>
            <a:pPr lvl="1">
              <a:buFont typeface="Wingdings" panose="05000000000000000000" pitchFamily="2" charset="2"/>
              <a:buChar char="Ø"/>
            </a:pPr>
            <a:r>
              <a:rPr lang="en-US" dirty="0"/>
              <a:t>Low level design </a:t>
            </a:r>
          </a:p>
          <a:p>
            <a:pPr lvl="1">
              <a:buFont typeface="Wingdings" panose="05000000000000000000" pitchFamily="2" charset="2"/>
              <a:buChar char="Ø"/>
            </a:pPr>
            <a:r>
              <a:rPr lang="en-US" dirty="0"/>
              <a:t>Internal module design</a:t>
            </a:r>
          </a:p>
          <a:p>
            <a:pPr lvl="1">
              <a:buFont typeface="Wingdings" panose="05000000000000000000" pitchFamily="2" charset="2"/>
              <a:buChar char="Ø"/>
            </a:pPr>
            <a:r>
              <a:rPr lang="en-US" dirty="0"/>
              <a:t>Unit test plan</a:t>
            </a:r>
          </a:p>
          <a:p>
            <a:pPr marL="457200" indent="-457200">
              <a:buAutoNum type="arabicPeriod" startAt="5"/>
            </a:pPr>
            <a:r>
              <a:rPr lang="en-US" dirty="0"/>
              <a:t>Coding</a:t>
            </a:r>
          </a:p>
          <a:p>
            <a:pPr marL="0" indent="0">
              <a:buNone/>
            </a:pPr>
            <a:endParaRPr lang="en-US" dirty="0"/>
          </a:p>
          <a:p>
            <a:pPr marL="457200" indent="-457200">
              <a:buAutoNum type="arabicPeriod" startAt="5"/>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141412" y="1926771"/>
            <a:ext cx="9905999" cy="3864430"/>
          </a:xfrm>
        </p:spPr>
        <p:txBody>
          <a:bodyPr/>
          <a:lstStyle/>
          <a:p>
            <a:pPr marL="0" indent="0">
              <a:buNone/>
            </a:pPr>
            <a:r>
              <a:rPr lang="en-US" dirty="0"/>
              <a:t>Validation phase (describe yourself)</a:t>
            </a:r>
          </a:p>
          <a:p>
            <a:pPr marL="457200" indent="-457200">
              <a:buAutoNum type="arabicPeriod"/>
            </a:pPr>
            <a:r>
              <a:rPr lang="en-US" dirty="0"/>
              <a:t>Unit testing</a:t>
            </a:r>
          </a:p>
          <a:p>
            <a:pPr marL="457200" indent="-457200">
              <a:buAutoNum type="arabicPeriod"/>
            </a:pPr>
            <a:r>
              <a:rPr lang="en-US" dirty="0"/>
              <a:t>Integration testing</a:t>
            </a:r>
          </a:p>
          <a:p>
            <a:pPr marL="457200" indent="-457200">
              <a:buAutoNum type="arabicPeriod"/>
            </a:pPr>
            <a:r>
              <a:rPr lang="en-US" dirty="0"/>
              <a:t>System testing </a:t>
            </a:r>
          </a:p>
          <a:p>
            <a:pPr marL="457200" indent="-457200">
              <a:buAutoNum type="arabicPeriod"/>
            </a:pPr>
            <a:r>
              <a:rPr lang="en-US" dirty="0"/>
              <a:t>Acceptance testing</a:t>
            </a:r>
          </a:p>
          <a:p>
            <a:pPr marL="0" indent="0">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and disadvantage</a:t>
            </a:r>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a:t>Advantage</a:t>
            </a:r>
          </a:p>
          <a:p>
            <a:pPr>
              <a:buFont typeface="Wingdings" panose="05000000000000000000" pitchFamily="2" charset="2"/>
              <a:buChar char="Ø"/>
            </a:pPr>
            <a:r>
              <a:rPr lang="en-US" dirty="0"/>
              <a:t>Time saving</a:t>
            </a:r>
          </a:p>
          <a:p>
            <a:pPr>
              <a:buFont typeface="Wingdings" panose="05000000000000000000" pitchFamily="2" charset="2"/>
              <a:buChar char="Ø"/>
            </a:pPr>
            <a:r>
              <a:rPr lang="en-US" dirty="0"/>
              <a:t>Good understanding of project in the beginning</a:t>
            </a:r>
          </a:p>
          <a:p>
            <a:pPr>
              <a:buFont typeface="Wingdings" panose="05000000000000000000" pitchFamily="2" charset="2"/>
              <a:buChar char="Ø"/>
            </a:pPr>
            <a:r>
              <a:rPr lang="en-US" dirty="0"/>
              <a:t>Every component must be testable</a:t>
            </a:r>
          </a:p>
          <a:p>
            <a:pPr>
              <a:buFont typeface="Wingdings" panose="05000000000000000000" pitchFamily="2" charset="2"/>
              <a:buChar char="Ø"/>
            </a:pPr>
            <a:r>
              <a:rPr lang="en-US" dirty="0"/>
              <a:t>Progress can be tracked easily</a:t>
            </a:r>
          </a:p>
          <a:p>
            <a:pPr>
              <a:buFont typeface="Wingdings" panose="05000000000000000000" pitchFamily="2" charset="2"/>
              <a:buChar char="Ø"/>
            </a:pPr>
            <a:r>
              <a:rPr lang="en-US" dirty="0"/>
              <a:t>Proactive defect tracking</a:t>
            </a:r>
          </a:p>
        </p:txBody>
      </p:sp>
      <p:sp>
        <p:nvSpPr>
          <p:cNvPr id="4" name="Content Placeholder 3"/>
          <p:cNvSpPr>
            <a:spLocks noGrp="1"/>
          </p:cNvSpPr>
          <p:nvPr>
            <p:ph sz="half" idx="2"/>
          </p:nvPr>
        </p:nvSpPr>
        <p:spPr>
          <a:xfrm>
            <a:off x="6172200" y="2249486"/>
            <a:ext cx="5524500" cy="3541714"/>
          </a:xfrm>
        </p:spPr>
        <p:txBody>
          <a:bodyPr>
            <a:normAutofit fontScale="92500" lnSpcReduction="10000"/>
          </a:bodyPr>
          <a:lstStyle/>
          <a:p>
            <a:pPr marL="0" indent="0">
              <a:buNone/>
            </a:pPr>
            <a:r>
              <a:rPr lang="en-US" dirty="0"/>
              <a:t>Disadvantage</a:t>
            </a:r>
          </a:p>
          <a:p>
            <a:pPr>
              <a:buFont typeface="Wingdings" panose="05000000000000000000" pitchFamily="2" charset="2"/>
              <a:buChar char="Ø"/>
            </a:pPr>
            <a:r>
              <a:rPr lang="en-US" dirty="0"/>
              <a:t>No feedback so less scope of changes.</a:t>
            </a:r>
          </a:p>
          <a:p>
            <a:pPr>
              <a:buFont typeface="Wingdings" panose="05000000000000000000" pitchFamily="2" charset="2"/>
              <a:buChar char="Ø"/>
            </a:pPr>
            <a:r>
              <a:rPr lang="en-US" dirty="0"/>
              <a:t>Risk analysis not done.</a:t>
            </a:r>
          </a:p>
          <a:p>
            <a:pPr>
              <a:buFont typeface="Wingdings" panose="05000000000000000000" pitchFamily="2" charset="2"/>
              <a:buChar char="Ø"/>
            </a:pPr>
            <a:r>
              <a:rPr lang="en-US" dirty="0"/>
              <a:t>Not good for big or object oriented project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5491" y="-169502"/>
            <a:ext cx="9905998" cy="1478570"/>
          </a:xfrm>
        </p:spPr>
        <p:txBody>
          <a:bodyPr/>
          <a:lstStyle/>
          <a:p>
            <a:r>
              <a:rPr lang="en-US" sz="4800" dirty="0"/>
              <a:t>Attributes of good software</a:t>
            </a:r>
            <a:r>
              <a:rPr lang="en-US" dirty="0"/>
              <a:t>	</a:t>
            </a:r>
          </a:p>
        </p:txBody>
      </p:sp>
      <p:sp>
        <p:nvSpPr>
          <p:cNvPr id="3" name="Content Placeholder 2"/>
          <p:cNvSpPr>
            <a:spLocks noGrp="1"/>
          </p:cNvSpPr>
          <p:nvPr>
            <p:ph idx="1"/>
          </p:nvPr>
        </p:nvSpPr>
        <p:spPr>
          <a:xfrm>
            <a:off x="1143000" y="1104627"/>
            <a:ext cx="9905999" cy="5415119"/>
          </a:xfrm>
        </p:spPr>
        <p:txBody>
          <a:bodyPr>
            <a:normAutofit fontScale="32500" lnSpcReduction="20000"/>
          </a:bodyPr>
          <a:lstStyle/>
          <a:p>
            <a:pPr marL="457200" indent="-457200">
              <a:buFont typeface="+mj-lt"/>
              <a:buAutoNum type="arabicPeriod"/>
            </a:pPr>
            <a:r>
              <a:rPr lang="en-US" sz="12800" b="1" i="0" dirty="0">
                <a:effectLst/>
                <a:latin typeface="Calibri" panose="020F0502020204030204" charset="0"/>
                <a:cs typeface="Calibri" panose="020F0502020204030204" charset="0"/>
              </a:rPr>
              <a:t>Acceptability </a:t>
            </a:r>
          </a:p>
          <a:p>
            <a:r>
              <a:rPr lang="en-US" sz="7400" i="0" dirty="0">
                <a:effectLst/>
                <a:latin typeface="Calibri" panose="020F0502020204030204" charset="0"/>
                <a:cs typeface="Calibri" panose="020F0502020204030204" charset="0"/>
              </a:rPr>
              <a:t>Software must be acceptable to the type of users for which it is designed. </a:t>
            </a:r>
          </a:p>
          <a:p>
            <a:r>
              <a:rPr lang="en-US" sz="7400" i="0" dirty="0">
                <a:effectLst/>
                <a:latin typeface="Calibri" panose="020F0502020204030204" charset="0"/>
                <a:cs typeface="Calibri" panose="020F0502020204030204" charset="0"/>
              </a:rPr>
              <a:t>This means that it must be understandable, usable, and compatible with other systems that they use.</a:t>
            </a:r>
          </a:p>
          <a:p>
            <a:pPr marL="342900" indent="-342900">
              <a:buAutoNum type="arabicPeriod" startAt="2"/>
            </a:pPr>
            <a:r>
              <a:rPr lang="en-US" sz="12300" b="1" i="0" dirty="0">
                <a:effectLst/>
                <a:latin typeface="Calibri" panose="020F0502020204030204" charset="0"/>
                <a:cs typeface="Calibri" panose="020F0502020204030204" charset="0"/>
              </a:rPr>
              <a:t>Dependability and security</a:t>
            </a:r>
          </a:p>
          <a:p>
            <a:r>
              <a:rPr lang="en-US" sz="7400" b="0" i="0" dirty="0">
                <a:effectLst/>
                <a:latin typeface="Calibri" panose="020F0502020204030204" charset="0"/>
                <a:cs typeface="Calibri" panose="020F0502020204030204" charset="0"/>
              </a:rPr>
              <a:t>Software dependability includes a range of characteristics including reliability, security, and safety. </a:t>
            </a:r>
          </a:p>
          <a:p>
            <a:r>
              <a:rPr lang="en-US" sz="7400" b="0" i="0" dirty="0">
                <a:effectLst/>
                <a:latin typeface="Calibri" panose="020F0502020204030204" charset="0"/>
                <a:cs typeface="Calibri" panose="020F0502020204030204" charset="0"/>
              </a:rPr>
              <a:t>Dependable software should not cause physical or economic damage in the event of system failure. </a:t>
            </a:r>
          </a:p>
          <a:p>
            <a:r>
              <a:rPr lang="en-US" sz="7400" b="0" i="0" dirty="0">
                <a:effectLst/>
                <a:latin typeface="Calibri" panose="020F0502020204030204" charset="0"/>
                <a:cs typeface="Calibri" panose="020F0502020204030204" charset="0"/>
              </a:rPr>
              <a:t>Software has to be secure so that malicious users cannot access or damage the system</a:t>
            </a:r>
            <a:endParaRPr lang="en-US" sz="7400" b="1" dirty="0">
              <a:latin typeface="Calibri" panose="020F0502020204030204" charset="0"/>
              <a:cs typeface="Calibri" panose="020F0502020204030204" charset="0"/>
            </a:endParaRPr>
          </a:p>
          <a:p>
            <a:pPr marL="457200" indent="-457200">
              <a:buFont typeface="+mj-lt"/>
              <a:buAutoNum type="arabicPeriod"/>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321" y="98126"/>
            <a:ext cx="9905998" cy="637854"/>
          </a:xfrm>
        </p:spPr>
        <p:txBody>
          <a:bodyPr>
            <a:normAutofit fontScale="90000"/>
          </a:bodyPr>
          <a:lstStyle/>
          <a:p>
            <a:r>
              <a:rPr lang="en-US" dirty="0"/>
              <a:t>									contd..</a:t>
            </a:r>
          </a:p>
        </p:txBody>
      </p:sp>
      <p:sp>
        <p:nvSpPr>
          <p:cNvPr id="3" name="Content Placeholder 2"/>
          <p:cNvSpPr>
            <a:spLocks noGrp="1"/>
          </p:cNvSpPr>
          <p:nvPr>
            <p:ph idx="1"/>
          </p:nvPr>
        </p:nvSpPr>
        <p:spPr>
          <a:xfrm>
            <a:off x="1141411" y="735981"/>
            <a:ext cx="9905999" cy="5917580"/>
          </a:xfrm>
        </p:spPr>
        <p:txBody>
          <a:bodyPr>
            <a:normAutofit fontScale="92500" lnSpcReduction="20000"/>
          </a:bodyPr>
          <a:lstStyle/>
          <a:p>
            <a:pPr marL="342900" indent="-342900">
              <a:buAutoNum type="arabicPeriod" startAt="3"/>
            </a:pPr>
            <a:r>
              <a:rPr lang="en-US" sz="4300" b="1" i="0" dirty="0">
                <a:effectLst/>
                <a:latin typeface="Calibri" panose="020F0502020204030204" charset="0"/>
                <a:cs typeface="Calibri" panose="020F0502020204030204" charset="0"/>
              </a:rPr>
              <a:t>Efficiency</a:t>
            </a:r>
          </a:p>
          <a:p>
            <a:r>
              <a:rPr lang="en-US" sz="2600" b="0" i="0" dirty="0">
                <a:effectLst/>
                <a:latin typeface="Calibri" panose="020F0502020204030204" charset="0"/>
                <a:cs typeface="Calibri" panose="020F0502020204030204" charset="0"/>
              </a:rPr>
              <a:t>Software should not make wasteful use of system resources such as memory and processor cycles. </a:t>
            </a:r>
          </a:p>
          <a:p>
            <a:r>
              <a:rPr lang="en-US" sz="2600" b="0" i="0" dirty="0">
                <a:effectLst/>
                <a:latin typeface="Calibri" panose="020F0502020204030204" charset="0"/>
                <a:cs typeface="Calibri" panose="020F0502020204030204" charset="0"/>
              </a:rPr>
              <a:t>Efficiency therefore includes responsiveness, processing time, resource utilization, </a:t>
            </a:r>
            <a:r>
              <a:rPr lang="en-US" sz="2600" b="0" i="0" dirty="0" err="1">
                <a:effectLst/>
                <a:latin typeface="Calibri" panose="020F0502020204030204" charset="0"/>
                <a:cs typeface="Calibri" panose="020F0502020204030204" charset="0"/>
              </a:rPr>
              <a:t>etc</a:t>
            </a:r>
            <a:r>
              <a:rPr lang="en-US" sz="2600" b="1" i="0" dirty="0">
                <a:effectLst/>
                <a:latin typeface="Calibri" panose="020F0502020204030204" charset="0"/>
                <a:cs typeface="Calibri" panose="020F0502020204030204" charset="0"/>
              </a:rPr>
              <a:t> </a:t>
            </a:r>
          </a:p>
          <a:p>
            <a:pPr marL="342900" indent="-342900">
              <a:buAutoNum type="arabicPeriod" startAt="4"/>
            </a:pPr>
            <a:r>
              <a:rPr lang="en-US" sz="4300" b="1" i="0" dirty="0">
                <a:effectLst/>
                <a:latin typeface="Calibri" panose="020F0502020204030204" charset="0"/>
                <a:cs typeface="Calibri" panose="020F0502020204030204" charset="0"/>
              </a:rPr>
              <a:t>Maintainability </a:t>
            </a:r>
          </a:p>
          <a:p>
            <a:r>
              <a:rPr lang="en-US" sz="2800" b="0" i="0" dirty="0">
                <a:effectLst/>
                <a:latin typeface="Calibri" panose="020F0502020204030204" charset="0"/>
                <a:cs typeface="Calibri" panose="020F0502020204030204" charset="0"/>
              </a:rPr>
              <a:t>Software should be written in such a way that it can evolve to meet the changing needs of customers. </a:t>
            </a:r>
          </a:p>
          <a:p>
            <a:r>
              <a:rPr lang="en-US" sz="2800" b="0" i="0" dirty="0">
                <a:effectLst/>
                <a:latin typeface="Calibri" panose="020F0502020204030204" charset="0"/>
                <a:cs typeface="Calibri" panose="020F0502020204030204" charset="0"/>
              </a:rPr>
              <a:t>This is a critical attribute because software change is an inevitable requirement of a changing business environment.</a:t>
            </a:r>
          </a:p>
          <a:p>
            <a:r>
              <a:rPr lang="en-US" sz="800" dirty="0"/>
              <a:t/>
            </a:r>
            <a:br>
              <a:rPr lang="en-US" sz="800" dirty="0"/>
            </a:br>
            <a:endParaRPr lang="en-US" sz="800" b="1" i="0" dirty="0">
              <a:solidFill>
                <a:srgbClr val="212529"/>
              </a:solidFill>
              <a:effectLst/>
              <a:latin typeface="-apple-system"/>
            </a:endParaRPr>
          </a:p>
          <a:p>
            <a:pPr marL="0" indent="0">
              <a:buNone/>
            </a:pPr>
            <a:endParaRPr lang="en-US" sz="800" dirty="0">
              <a:solidFill>
                <a:srgbClr val="212529"/>
              </a:solidFill>
              <a:latin typeface="-apple-system"/>
            </a:endParaRPr>
          </a:p>
          <a:p>
            <a:pPr marL="0" indent="0">
              <a:buNone/>
            </a:pPr>
            <a:r>
              <a:rPr lang="en-US" sz="800" b="0" i="0" dirty="0">
                <a:solidFill>
                  <a:srgbClr val="212529"/>
                </a:solidFill>
                <a:effectLst/>
                <a:latin typeface="-apple-system"/>
              </a:rPr>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pPr marL="457200" indent="-457200">
              <a:buFont typeface="+mj-lt"/>
              <a:buAutoNum type="arabicPeriod"/>
            </a:pPr>
            <a:r>
              <a:rPr lang="en-US" dirty="0"/>
              <a:t>Reduce complexity</a:t>
            </a:r>
          </a:p>
          <a:p>
            <a:pPr marL="457200" indent="-457200">
              <a:buFont typeface="+mj-lt"/>
              <a:buAutoNum type="arabicPeriod"/>
            </a:pPr>
            <a:r>
              <a:rPr lang="en-US" dirty="0"/>
              <a:t>Minimize software cost</a:t>
            </a:r>
          </a:p>
          <a:p>
            <a:pPr marL="457200" indent="-457200">
              <a:buFont typeface="+mj-lt"/>
              <a:buAutoNum type="arabicPeriod"/>
            </a:pPr>
            <a:r>
              <a:rPr lang="en-US" dirty="0"/>
              <a:t>Decrease time</a:t>
            </a:r>
          </a:p>
          <a:p>
            <a:pPr marL="457200" indent="-457200">
              <a:buFont typeface="+mj-lt"/>
              <a:buAutoNum type="arabicPeriod"/>
            </a:pPr>
            <a:r>
              <a:rPr lang="en-US" dirty="0"/>
              <a:t>Handling big projects</a:t>
            </a:r>
          </a:p>
          <a:p>
            <a:pPr marL="457200" indent="-457200">
              <a:buFont typeface="+mj-lt"/>
              <a:buAutoNum type="arabicPeriod"/>
            </a:pPr>
            <a:r>
              <a:rPr lang="en-US" dirty="0"/>
              <a:t>Reliable software</a:t>
            </a:r>
          </a:p>
          <a:p>
            <a:pPr marL="457200" indent="-457200">
              <a:buFont typeface="+mj-lt"/>
              <a:buAutoNum type="arabicPeriod"/>
            </a:pPr>
            <a:r>
              <a:rPr lang="en-US" dirty="0"/>
              <a:t>Effectiveness                                    (describe all by yourself)</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14"/>
            <a:ext cx="9905998" cy="861949"/>
          </a:xfrm>
        </p:spPr>
        <p:txBody>
          <a:bodyPr/>
          <a:lstStyle/>
          <a:p>
            <a:r>
              <a:rPr lang="en-US" dirty="0">
                <a:latin typeface="Calibri" panose="020F0502020204030204" charset="0"/>
                <a:cs typeface="Calibri" panose="020F0502020204030204" charset="0"/>
              </a:rPr>
              <a:t>Characteristics of A quality software</a:t>
            </a:r>
          </a:p>
        </p:txBody>
      </p:sp>
      <p:sp>
        <p:nvSpPr>
          <p:cNvPr id="3" name="Content Placeholder 2"/>
          <p:cNvSpPr>
            <a:spLocks noGrp="1"/>
          </p:cNvSpPr>
          <p:nvPr>
            <p:ph idx="1"/>
          </p:nvPr>
        </p:nvSpPr>
        <p:spPr>
          <a:xfrm>
            <a:off x="1141412" y="1657814"/>
            <a:ext cx="9905999" cy="4653775"/>
          </a:xfrm>
        </p:spPr>
        <p:txBody>
          <a:bodyPr>
            <a:normAutofit fontScale="92500" lnSpcReduction="20000"/>
          </a:bodyPr>
          <a:lstStyle/>
          <a:p>
            <a:pPr marL="0" indent="0" algn="l">
              <a:buNone/>
            </a:pPr>
            <a:r>
              <a:rPr lang="en-US" sz="3000" b="1" i="0" dirty="0">
                <a:effectLst/>
                <a:latin typeface="Calibri" panose="020F0502020204030204" charset="0"/>
                <a:cs typeface="Calibri" panose="020F0502020204030204" charset="0"/>
              </a:rPr>
              <a:t>1.    Correctness</a:t>
            </a:r>
          </a:p>
          <a:p>
            <a:pPr marL="0" indent="0" algn="l">
              <a:buNone/>
            </a:pPr>
            <a:r>
              <a:rPr lang="en-US" b="0" i="0" dirty="0">
                <a:effectLst/>
                <a:latin typeface="Calibri" panose="020F0502020204030204" charset="0"/>
                <a:cs typeface="Calibri" panose="020F0502020204030204" charset="0"/>
              </a:rPr>
              <a:t>Correctness is important for good software. There shouldn’t be faults with specification, design or implementation.</a:t>
            </a:r>
          </a:p>
          <a:p>
            <a:pPr marL="0" indent="0" algn="l">
              <a:buNone/>
            </a:pPr>
            <a:endParaRPr lang="en-US" b="0" i="0" dirty="0">
              <a:effectLst/>
              <a:latin typeface="Calibri" panose="020F0502020204030204" charset="0"/>
              <a:cs typeface="Calibri" panose="020F0502020204030204" charset="0"/>
            </a:endParaRPr>
          </a:p>
          <a:p>
            <a:pPr marL="0" indent="0" algn="l">
              <a:buNone/>
            </a:pPr>
            <a:r>
              <a:rPr lang="en-US" sz="3000" b="1" i="0" dirty="0">
                <a:effectLst/>
                <a:latin typeface="Calibri" panose="020F0502020204030204" charset="0"/>
                <a:cs typeface="Calibri" panose="020F0502020204030204" charset="0"/>
              </a:rPr>
              <a:t>2.    Usability</a:t>
            </a:r>
          </a:p>
          <a:p>
            <a:pPr marL="0" indent="0" algn="l">
              <a:buNone/>
            </a:pPr>
            <a:r>
              <a:rPr lang="en-US" b="0" i="0" dirty="0">
                <a:effectLst/>
                <a:latin typeface="Calibri" panose="020F0502020204030204" charset="0"/>
                <a:cs typeface="Calibri" panose="020F0502020204030204" charset="0"/>
              </a:rPr>
              <a:t>Users should be able to learn and use a system easily.</a:t>
            </a:r>
          </a:p>
          <a:p>
            <a:pPr marL="0" indent="0" algn="l">
              <a:buNone/>
            </a:pPr>
            <a:endParaRPr lang="en-US" b="0" i="0" dirty="0">
              <a:effectLst/>
              <a:latin typeface="Calibri" panose="020F0502020204030204" charset="0"/>
              <a:cs typeface="Calibri" panose="020F0502020204030204" charset="0"/>
            </a:endParaRPr>
          </a:p>
          <a:p>
            <a:pPr marL="0" indent="0" algn="l">
              <a:buNone/>
            </a:pPr>
            <a:r>
              <a:rPr lang="en-US" sz="3000" b="1" i="0" dirty="0">
                <a:effectLst/>
                <a:latin typeface="Calibri" panose="020F0502020204030204" charset="0"/>
                <a:cs typeface="Calibri" panose="020F0502020204030204" charset="0"/>
              </a:rPr>
              <a:t>3.    Efficiency</a:t>
            </a:r>
          </a:p>
          <a:p>
            <a:pPr marL="0" indent="0" algn="l">
              <a:buNone/>
            </a:pPr>
            <a:r>
              <a:rPr lang="en-US" b="0" i="0" dirty="0">
                <a:effectLst/>
                <a:latin typeface="Calibri" panose="020F0502020204030204" charset="0"/>
                <a:cs typeface="Calibri" panose="020F0502020204030204" charset="0"/>
              </a:rPr>
              <a:t>The less resource a piece of software uses, the better. Processor, memory and disk space usage should be minimized.</a:t>
            </a:r>
          </a:p>
          <a:p>
            <a:pPr marL="0" indent="0" algn="l">
              <a:buNone/>
            </a:pPr>
            <a:endParaRPr lang="en-US" dirty="0">
              <a:solidFill>
                <a:srgbClr val="292929"/>
              </a:solidFill>
              <a:latin typeface="Calibri" panose="020F0502020204030204" charset="0"/>
              <a:cs typeface="Calibri" panose="020F0502020204030204" charset="0"/>
            </a:endParaRPr>
          </a:p>
          <a:p>
            <a:pPr marL="0" indent="0" algn="l">
              <a:buNone/>
            </a:pPr>
            <a:endParaRPr lang="en-US" b="0" i="0" dirty="0">
              <a:solidFill>
                <a:srgbClr val="292929"/>
              </a:solidFill>
              <a:effectLst/>
              <a:latin typeface="Calibri" panose="020F0502020204030204" charset="0"/>
              <a:cs typeface="Calibri" panose="020F0502020204030204" charset="0"/>
            </a:endParaRPr>
          </a:p>
          <a:p>
            <a:pPr marL="457200" indent="-457200">
              <a:buFont typeface="+mj-lt"/>
              <a:buAutoNum type="arabicPeriod"/>
            </a:pPr>
            <a:endParaRPr lang="en-US" dirty="0">
              <a:latin typeface="Calibri" panose="020F0502020204030204" charset="0"/>
              <a:cs typeface="Calibri" panose="020F05020202040302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321" y="68391"/>
            <a:ext cx="9905998" cy="771668"/>
          </a:xfrm>
        </p:spPr>
        <p:txBody>
          <a:bodyPr/>
          <a:lstStyle/>
          <a:p>
            <a:endParaRPr lang="en-US"/>
          </a:p>
        </p:txBody>
      </p:sp>
      <p:sp>
        <p:nvSpPr>
          <p:cNvPr id="3" name="Content Placeholder 2"/>
          <p:cNvSpPr>
            <a:spLocks noGrp="1"/>
          </p:cNvSpPr>
          <p:nvPr>
            <p:ph idx="1"/>
          </p:nvPr>
        </p:nvSpPr>
        <p:spPr>
          <a:xfrm>
            <a:off x="1077680" y="454225"/>
            <a:ext cx="9905999" cy="6236507"/>
          </a:xfrm>
        </p:spPr>
        <p:txBody>
          <a:bodyPr>
            <a:normAutofit fontScale="85000" lnSpcReduction="20000"/>
          </a:bodyPr>
          <a:lstStyle/>
          <a:p>
            <a:pPr marL="0" indent="0" algn="l">
              <a:buNone/>
            </a:pPr>
            <a:r>
              <a:rPr lang="en-US" sz="3000" b="1" i="0" dirty="0">
                <a:effectLst/>
                <a:latin typeface="Calibri" panose="020F0502020204030204" charset="0"/>
                <a:cs typeface="Calibri" panose="020F0502020204030204" charset="0"/>
              </a:rPr>
              <a:t>4.    </a:t>
            </a:r>
            <a:r>
              <a:rPr lang="en-US" sz="3300" b="1" i="0" dirty="0">
                <a:effectLst/>
                <a:latin typeface="Calibri" panose="020F0502020204030204" charset="0"/>
                <a:cs typeface="Calibri" panose="020F0502020204030204" charset="0"/>
              </a:rPr>
              <a:t>Reliability</a:t>
            </a:r>
          </a:p>
          <a:p>
            <a:pPr marL="0" indent="0" algn="l">
              <a:buNone/>
            </a:pPr>
            <a:r>
              <a:rPr lang="en-US" sz="2800" b="0" i="0" dirty="0">
                <a:effectLst/>
                <a:latin typeface="Calibri" panose="020F0502020204030204" charset="0"/>
                <a:cs typeface="Calibri" panose="020F0502020204030204" charset="0"/>
              </a:rPr>
              <a:t>A system that can perform the required functions stably is important. Failures should be as rare as possible.</a:t>
            </a:r>
          </a:p>
          <a:p>
            <a:pPr marL="0" indent="0" algn="l">
              <a:buNone/>
            </a:pPr>
            <a:endParaRPr lang="en-US" sz="2800" b="0" i="0" dirty="0">
              <a:effectLst/>
              <a:latin typeface="Calibri" panose="020F0502020204030204" charset="0"/>
              <a:cs typeface="Calibri" panose="020F0502020204030204" charset="0"/>
            </a:endParaRPr>
          </a:p>
          <a:p>
            <a:pPr marL="0" indent="0" algn="l">
              <a:buNone/>
            </a:pPr>
            <a:r>
              <a:rPr lang="en-US" sz="3300" b="1" i="0" dirty="0">
                <a:effectLst/>
                <a:latin typeface="Calibri" panose="020F0502020204030204" charset="0"/>
                <a:cs typeface="Calibri" panose="020F0502020204030204" charset="0"/>
              </a:rPr>
              <a:t>5.    Integrity</a:t>
            </a:r>
          </a:p>
          <a:p>
            <a:pPr marL="0" indent="0" algn="l">
              <a:buNone/>
            </a:pPr>
            <a:r>
              <a:rPr lang="en-US" sz="2800" b="0" i="0" dirty="0">
                <a:effectLst/>
                <a:latin typeface="Calibri" panose="020F0502020204030204" charset="0"/>
                <a:cs typeface="Calibri" panose="020F0502020204030204" charset="0"/>
              </a:rPr>
              <a:t>Security should be taken into account. Our software should let attackers access unauthorized resources.</a:t>
            </a:r>
          </a:p>
          <a:p>
            <a:pPr marL="0" indent="0" algn="l">
              <a:buNone/>
            </a:pPr>
            <a:r>
              <a:rPr lang="en-US" sz="2800" b="0" i="0" dirty="0">
                <a:effectLst/>
                <a:latin typeface="Calibri" panose="020F0502020204030204" charset="0"/>
                <a:cs typeface="Calibri" panose="020F0502020204030204" charset="0"/>
              </a:rPr>
              <a:t>Also, data validation is important so that bad data can’t be saved into the system.</a:t>
            </a:r>
          </a:p>
          <a:p>
            <a:pPr marL="0" indent="0" algn="l">
              <a:buNone/>
            </a:pPr>
            <a:endParaRPr lang="en-US" sz="2800" b="0" i="0" dirty="0">
              <a:effectLst/>
              <a:latin typeface="Calibri" panose="020F0502020204030204" charset="0"/>
              <a:cs typeface="Calibri" panose="020F0502020204030204" charset="0"/>
            </a:endParaRPr>
          </a:p>
          <a:p>
            <a:pPr marL="0" indent="0" algn="l">
              <a:buNone/>
            </a:pPr>
            <a:r>
              <a:rPr lang="en-US" sz="3300" b="1" dirty="0">
                <a:latin typeface="Calibri" panose="020F0502020204030204" charset="0"/>
                <a:cs typeface="Calibri" panose="020F0502020204030204" charset="0"/>
              </a:rPr>
              <a:t>6</a:t>
            </a:r>
            <a:r>
              <a:rPr lang="en-US" sz="3300" b="1" i="0" dirty="0">
                <a:effectLst/>
                <a:latin typeface="Calibri" panose="020F0502020204030204" charset="0"/>
                <a:cs typeface="Calibri" panose="020F0502020204030204" charset="0"/>
              </a:rPr>
              <a:t>.    Adaptability</a:t>
            </a:r>
          </a:p>
          <a:p>
            <a:pPr marL="0" indent="0" algn="l">
              <a:buNone/>
            </a:pPr>
            <a:r>
              <a:rPr lang="en-US" sz="2800" b="0" i="0" dirty="0">
                <a:effectLst/>
                <a:latin typeface="Calibri" panose="020F0502020204030204" charset="0"/>
                <a:cs typeface="Calibri" panose="020F0502020204030204" charset="0"/>
              </a:rPr>
              <a:t>A system that can be used without modification for different situations it’s good.</a:t>
            </a:r>
          </a:p>
          <a:p>
            <a:endParaRPr lang="en-US" dirty="0">
              <a:latin typeface="Calibri" panose="020F0502020204030204" charset="0"/>
              <a:cs typeface="Calibri" panose="020F05020202040302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8587"/>
            <a:ext cx="9905998" cy="206672"/>
          </a:xfrm>
        </p:spPr>
        <p:txBody>
          <a:bodyPr>
            <a:normAutofit fontScale="90000"/>
          </a:bodyPr>
          <a:lstStyle/>
          <a:p>
            <a:endParaRPr lang="en-US" dirty="0"/>
          </a:p>
        </p:txBody>
      </p:sp>
      <p:sp>
        <p:nvSpPr>
          <p:cNvPr id="3" name="Content Placeholder 2"/>
          <p:cNvSpPr>
            <a:spLocks noGrp="1"/>
          </p:cNvSpPr>
          <p:nvPr>
            <p:ph idx="1"/>
          </p:nvPr>
        </p:nvSpPr>
        <p:spPr>
          <a:xfrm>
            <a:off x="1245490" y="792393"/>
            <a:ext cx="9905999" cy="5737019"/>
          </a:xfrm>
        </p:spPr>
        <p:txBody>
          <a:bodyPr>
            <a:normAutofit lnSpcReduction="10000"/>
          </a:bodyPr>
          <a:lstStyle/>
          <a:p>
            <a:pPr marL="0" indent="0" algn="l">
              <a:buNone/>
            </a:pPr>
            <a:r>
              <a:rPr lang="en-US" sz="2800" b="1" i="0" dirty="0">
                <a:effectLst/>
                <a:latin typeface="sohne"/>
              </a:rPr>
              <a:t>7.    Accuracy</a:t>
            </a:r>
          </a:p>
          <a:p>
            <a:pPr marL="0" indent="0" algn="l">
              <a:buNone/>
            </a:pPr>
            <a:r>
              <a:rPr lang="en-US" b="0" i="0" dirty="0">
                <a:effectLst/>
                <a:latin typeface="charter"/>
              </a:rPr>
              <a:t>The accuracy of its outputs is good. This measures if the software outputs the right results for users.</a:t>
            </a:r>
          </a:p>
          <a:p>
            <a:pPr marL="0" indent="0" algn="l">
              <a:buNone/>
            </a:pPr>
            <a:endParaRPr lang="en-US" b="0" i="0" dirty="0">
              <a:effectLst/>
              <a:latin typeface="charter"/>
            </a:endParaRPr>
          </a:p>
          <a:p>
            <a:pPr marL="0" indent="0" algn="l">
              <a:buNone/>
            </a:pPr>
            <a:r>
              <a:rPr lang="en-US" sz="2800" b="1" i="0" dirty="0">
                <a:effectLst/>
                <a:latin typeface="sohne"/>
              </a:rPr>
              <a:t>8.    Robustness</a:t>
            </a:r>
          </a:p>
          <a:p>
            <a:pPr marL="0" indent="0" algn="l">
              <a:buNone/>
            </a:pPr>
            <a:r>
              <a:rPr lang="en-US" b="0" i="0" dirty="0">
                <a:effectLst/>
                <a:latin typeface="charter"/>
              </a:rPr>
              <a:t>If a system is still working after getting invalid inputs and stressful environmental conditions, then it’s good for our system.</a:t>
            </a:r>
          </a:p>
          <a:p>
            <a:pPr marL="0" indent="0" algn="l">
              <a:buNone/>
            </a:pPr>
            <a:endParaRPr lang="en-US" b="0" i="0" dirty="0">
              <a:effectLst/>
              <a:latin typeface="charter"/>
            </a:endParaRPr>
          </a:p>
          <a:p>
            <a:pPr marL="0" indent="0" algn="l">
              <a:buNone/>
            </a:pPr>
            <a:r>
              <a:rPr lang="en-US" sz="2800" dirty="0">
                <a:latin typeface="sohne"/>
              </a:rPr>
              <a:t>9</a:t>
            </a:r>
            <a:r>
              <a:rPr lang="en-US" sz="2800" b="0" i="0" dirty="0">
                <a:effectLst/>
                <a:latin typeface="sohne"/>
              </a:rPr>
              <a:t>.    Maintainability</a:t>
            </a:r>
          </a:p>
          <a:p>
            <a:pPr marL="0" indent="0" algn="l">
              <a:buNone/>
            </a:pPr>
            <a:r>
              <a:rPr lang="en-US" b="0" i="0" dirty="0">
                <a:effectLst/>
                <a:latin typeface="charter"/>
              </a:rPr>
              <a:t>The ease in which an existing system can be changed is important. The easier that we can make changes, the better</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39377"/>
            <a:ext cx="9905998" cy="318184"/>
          </a:xfrm>
        </p:spPr>
        <p:txBody>
          <a:bodyPr>
            <a:normAutofit fontScale="90000"/>
          </a:bodyPr>
          <a:lstStyle/>
          <a:p>
            <a:endParaRPr lang="en-US" dirty="0"/>
          </a:p>
        </p:txBody>
      </p:sp>
      <p:sp>
        <p:nvSpPr>
          <p:cNvPr id="3" name="Content Placeholder 2"/>
          <p:cNvSpPr>
            <a:spLocks noGrp="1"/>
          </p:cNvSpPr>
          <p:nvPr>
            <p:ph idx="1"/>
          </p:nvPr>
        </p:nvSpPr>
        <p:spPr>
          <a:xfrm>
            <a:off x="1141412" y="239377"/>
            <a:ext cx="9905999" cy="6379246"/>
          </a:xfrm>
        </p:spPr>
        <p:txBody>
          <a:bodyPr/>
          <a:lstStyle/>
          <a:p>
            <a:pPr marL="0" indent="0" algn="l">
              <a:buNone/>
            </a:pPr>
            <a:r>
              <a:rPr lang="en-US" sz="2800" b="1" i="0" dirty="0">
                <a:effectLst/>
                <a:latin typeface="Calibri" panose="020F0502020204030204" charset="0"/>
                <a:cs typeface="Calibri" panose="020F0502020204030204" charset="0"/>
              </a:rPr>
              <a:t>10.   Portability</a:t>
            </a:r>
          </a:p>
          <a:p>
            <a:pPr marL="0" indent="0" algn="l">
              <a:buNone/>
            </a:pPr>
            <a:r>
              <a:rPr lang="en-US" b="0" i="0" dirty="0">
                <a:effectLst/>
                <a:latin typeface="Calibri" panose="020F0502020204030204" charset="0"/>
                <a:cs typeface="Calibri" panose="020F0502020204030204" charset="0"/>
              </a:rPr>
              <a:t>A system that operates in different environments from which it’s originally designed makes it good.</a:t>
            </a:r>
          </a:p>
          <a:p>
            <a:pPr marL="0" indent="0" algn="l">
              <a:buNone/>
            </a:pPr>
            <a:endParaRPr lang="en-US" b="0" i="0" dirty="0">
              <a:effectLst/>
              <a:latin typeface="Calibri" panose="020F0502020204030204" charset="0"/>
              <a:cs typeface="Calibri" panose="020F0502020204030204" charset="0"/>
            </a:endParaRPr>
          </a:p>
          <a:p>
            <a:pPr marL="0" indent="0" algn="l">
              <a:buNone/>
            </a:pPr>
            <a:r>
              <a:rPr lang="en-US" sz="2800" b="1" i="0" dirty="0">
                <a:effectLst/>
                <a:latin typeface="Calibri" panose="020F0502020204030204" charset="0"/>
                <a:cs typeface="Calibri" panose="020F0502020204030204" charset="0"/>
              </a:rPr>
              <a:t>11.   Reusability</a:t>
            </a:r>
          </a:p>
          <a:p>
            <a:pPr marL="0" indent="0" algn="l">
              <a:buNone/>
            </a:pPr>
            <a:r>
              <a:rPr lang="en-US" b="0" i="0" dirty="0">
                <a:effectLst/>
                <a:latin typeface="Calibri" panose="020F0502020204030204" charset="0"/>
                <a:cs typeface="Calibri" panose="020F0502020204030204" charset="0"/>
              </a:rPr>
              <a:t>The more reusable parts that a piece of software has, the better.</a:t>
            </a:r>
          </a:p>
          <a:p>
            <a:pPr marL="0" indent="0" algn="l">
              <a:buNone/>
            </a:pPr>
            <a:r>
              <a:rPr lang="en-US" b="0" i="0" dirty="0">
                <a:effectLst/>
                <a:latin typeface="Calibri" panose="020F0502020204030204" charset="0"/>
                <a:cs typeface="Calibri" panose="020F0502020204030204" charset="0"/>
              </a:rPr>
              <a:t>Using reusable parts means that we don’t have to reuse them from scratch.</a:t>
            </a:r>
          </a:p>
          <a:p>
            <a:pPr marL="0" indent="0" algn="l">
              <a:buNone/>
            </a:pPr>
            <a:endParaRPr lang="en-US" b="0" i="0" dirty="0">
              <a:effectLst/>
              <a:latin typeface="Calibri" panose="020F0502020204030204" charset="0"/>
              <a:cs typeface="Calibri" panose="020F0502020204030204" charset="0"/>
            </a:endParaRPr>
          </a:p>
          <a:p>
            <a:pPr marL="0" indent="0" algn="l">
              <a:buNone/>
            </a:pPr>
            <a:r>
              <a:rPr lang="en-US" sz="2800" b="1" i="0" dirty="0">
                <a:effectLst/>
                <a:latin typeface="Calibri" panose="020F0502020204030204" charset="0"/>
                <a:cs typeface="Calibri" panose="020F0502020204030204" charset="0"/>
              </a:rPr>
              <a:t>12.   Readability</a:t>
            </a:r>
          </a:p>
          <a:p>
            <a:pPr marL="0" indent="0" algn="l">
              <a:buNone/>
            </a:pPr>
            <a:r>
              <a:rPr lang="en-US" b="0" i="0" dirty="0">
                <a:effectLst/>
                <a:latin typeface="Calibri" panose="020F0502020204030204" charset="0"/>
                <a:cs typeface="Calibri" panose="020F0502020204030204" charset="0"/>
              </a:rPr>
              <a:t>Easy to read code is easy to change code. If we understand them faster, then we can make changes faster and in a less error-prone way.</a:t>
            </a:r>
          </a:p>
          <a:p>
            <a:endParaRPr lang="en-US" dirty="0">
              <a:latin typeface="Calibri" panose="020F0502020204030204" charset="0"/>
              <a:cs typeface="Calibri" panose="020F05020202040302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3786"/>
            <a:ext cx="9905998" cy="667590"/>
          </a:xfrm>
        </p:spPr>
        <p:txBody>
          <a:bodyPr/>
          <a:lstStyle/>
          <a:p>
            <a:endParaRPr lang="en-US"/>
          </a:p>
        </p:txBody>
      </p:sp>
      <p:sp>
        <p:nvSpPr>
          <p:cNvPr id="3" name="Content Placeholder 2"/>
          <p:cNvSpPr>
            <a:spLocks noGrp="1"/>
          </p:cNvSpPr>
          <p:nvPr>
            <p:ph idx="1"/>
          </p:nvPr>
        </p:nvSpPr>
        <p:spPr>
          <a:xfrm>
            <a:off x="1141412" y="1003610"/>
            <a:ext cx="9905999" cy="5293112"/>
          </a:xfrm>
        </p:spPr>
        <p:txBody>
          <a:bodyPr/>
          <a:lstStyle/>
          <a:p>
            <a:pPr marL="0" indent="0" algn="l">
              <a:buNone/>
            </a:pPr>
            <a:r>
              <a:rPr lang="en-US" sz="2800" b="1" i="0" dirty="0">
                <a:effectLst/>
                <a:latin typeface="Calibri" panose="020F0502020204030204" charset="0"/>
                <a:cs typeface="Calibri" panose="020F0502020204030204" charset="0"/>
              </a:rPr>
              <a:t>13.   Testability</a:t>
            </a:r>
          </a:p>
          <a:p>
            <a:pPr marL="0" indent="0" algn="l">
              <a:buNone/>
            </a:pPr>
            <a:r>
              <a:rPr lang="en-US" b="0" i="0" dirty="0">
                <a:effectLst/>
                <a:latin typeface="Calibri" panose="020F0502020204030204" charset="0"/>
                <a:cs typeface="Calibri" panose="020F0502020204030204" charset="0"/>
              </a:rPr>
              <a:t>Making our software system testable is critical. If our code is easy to write unit tests for, then that’s good.</a:t>
            </a:r>
          </a:p>
          <a:p>
            <a:pPr algn="l"/>
            <a:endParaRPr lang="en-US" b="0" i="0" dirty="0">
              <a:effectLst/>
              <a:latin typeface="Calibri" panose="020F0502020204030204" charset="0"/>
              <a:cs typeface="Calibri" panose="020F0502020204030204" charset="0"/>
            </a:endParaRPr>
          </a:p>
          <a:p>
            <a:pPr marL="0" indent="0" algn="l">
              <a:buNone/>
            </a:pPr>
            <a:r>
              <a:rPr lang="en-US" sz="2800" b="1" i="0" dirty="0">
                <a:effectLst/>
                <a:latin typeface="Calibri" panose="020F0502020204030204" charset="0"/>
                <a:cs typeface="Calibri" panose="020F0502020204030204" charset="0"/>
              </a:rPr>
              <a:t>14.    Understandability</a:t>
            </a:r>
          </a:p>
          <a:p>
            <a:pPr marL="0" indent="0" algn="l">
              <a:buNone/>
            </a:pPr>
            <a:r>
              <a:rPr lang="en-US" b="0" i="0" dirty="0">
                <a:effectLst/>
                <a:latin typeface="Calibri" panose="020F0502020204030204" charset="0"/>
                <a:cs typeface="Calibri" panose="020F0502020204030204" charset="0"/>
              </a:rPr>
              <a:t>The ability for us to understand our system in a global view or at the detailed code level is important</a:t>
            </a:r>
          </a:p>
          <a:p>
            <a:endParaRPr lang="en-US" dirty="0">
              <a:latin typeface="Calibri" panose="020F0502020204030204" charset="0"/>
              <a:cs typeface="Calibri" panose="020F05020202040302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81240"/>
            <a:ext cx="9905999" cy="1090360"/>
          </a:xfrm>
        </p:spPr>
        <p:txBody>
          <a:bodyPr>
            <a:normAutofit/>
          </a:bodyPr>
          <a:lstStyle/>
          <a:p>
            <a:r>
              <a:rPr lang="en-US" dirty="0"/>
              <a:t>Difference between Software engineering and system engineering</a:t>
            </a:r>
          </a:p>
        </p:txBody>
      </p:sp>
      <p:graphicFrame>
        <p:nvGraphicFramePr>
          <p:cNvPr id="5" name="Table 5"/>
          <p:cNvGraphicFramePr>
            <a:graphicFrameLocks noGrp="1"/>
          </p:cNvGraphicFramePr>
          <p:nvPr>
            <p:ph idx="1"/>
          </p:nvPr>
        </p:nvGraphicFramePr>
        <p:xfrm>
          <a:off x="1141413" y="1431561"/>
          <a:ext cx="10183656" cy="5194090"/>
        </p:xfrm>
        <a:graphic>
          <a:graphicData uri="http://schemas.openxmlformats.org/drawingml/2006/table">
            <a:tbl>
              <a:tblPr firstRow="1" bandRow="1">
                <a:tableStyleId>{5C22544A-7EE6-4342-B048-85BDC9FD1C3A}</a:tableStyleId>
              </a:tblPr>
              <a:tblGrid>
                <a:gridCol w="538519"/>
                <a:gridCol w="4593154"/>
                <a:gridCol w="5051983"/>
              </a:tblGrid>
              <a:tr h="548336">
                <a:tc>
                  <a:txBody>
                    <a:bodyPr/>
                    <a:lstStyle/>
                    <a:p>
                      <a:r>
                        <a:rPr lang="en-US" dirty="0"/>
                        <a:t>S.N</a:t>
                      </a:r>
                    </a:p>
                  </a:txBody>
                  <a:tcPr/>
                </a:tc>
                <a:tc>
                  <a:txBody>
                    <a:bodyPr/>
                    <a:lstStyle/>
                    <a:p>
                      <a:r>
                        <a:rPr lang="en-US" dirty="0"/>
                        <a:t>SYSTEM ENGINEERING</a:t>
                      </a:r>
                    </a:p>
                  </a:txBody>
                  <a:tcPr/>
                </a:tc>
                <a:tc>
                  <a:txBody>
                    <a:bodyPr/>
                    <a:lstStyle/>
                    <a:p>
                      <a:r>
                        <a:rPr lang="en-US" dirty="0"/>
                        <a:t>SOFTWARE ENGINEERING</a:t>
                      </a:r>
                    </a:p>
                  </a:txBody>
                  <a:tcPr/>
                </a:tc>
              </a:tr>
              <a:tr h="1366398">
                <a:tc>
                  <a:txBody>
                    <a:bodyPr/>
                    <a:lstStyle/>
                    <a:p>
                      <a:r>
                        <a:rPr lang="en-US" dirty="0"/>
                        <a:t>1</a:t>
                      </a:r>
                    </a:p>
                  </a:txBody>
                  <a:tcPr/>
                </a:tc>
                <a:tc>
                  <a:txBody>
                    <a:bodyPr/>
                    <a:lstStyle/>
                    <a:p>
                      <a:r>
                        <a:rPr lang="en-US" dirty="0"/>
                        <a:t>System engineering deals with the overall management of engineering projects during their life cycle </a:t>
                      </a:r>
                    </a:p>
                  </a:txBody>
                  <a:tcPr/>
                </a:tc>
                <a:tc>
                  <a:txBody>
                    <a:bodyPr/>
                    <a:lstStyle/>
                    <a:p>
                      <a:r>
                        <a:rPr lang="en-US" dirty="0"/>
                        <a:t>Software engineering deals with the designing and developing good quality of software applications/software products.</a:t>
                      </a:r>
                    </a:p>
                  </a:txBody>
                  <a:tcPr/>
                </a:tc>
              </a:tr>
              <a:tr h="956479">
                <a:tc>
                  <a:txBody>
                    <a:bodyPr/>
                    <a:lstStyle/>
                    <a:p>
                      <a:r>
                        <a:rPr lang="en-US" dirty="0"/>
                        <a:t>2</a:t>
                      </a:r>
                    </a:p>
                  </a:txBody>
                  <a:tcPr/>
                </a:tc>
                <a:tc>
                  <a:txBody>
                    <a:bodyPr/>
                    <a:lstStyle/>
                    <a:p>
                      <a:r>
                        <a:rPr lang="en-US" dirty="0"/>
                        <a:t>System engineering mostly focus on users and domain</a:t>
                      </a:r>
                    </a:p>
                  </a:txBody>
                  <a:tcPr/>
                </a:tc>
                <a:tc>
                  <a:txBody>
                    <a:bodyPr/>
                    <a:lstStyle/>
                    <a:p>
                      <a:r>
                        <a:rPr lang="en-US" dirty="0"/>
                        <a:t>Software engineers mostly focus on developing good software.</a:t>
                      </a:r>
                    </a:p>
                  </a:txBody>
                  <a:tcPr/>
                </a:tc>
              </a:tr>
              <a:tr h="956479">
                <a:tc>
                  <a:txBody>
                    <a:bodyPr/>
                    <a:lstStyle/>
                    <a:p>
                      <a:r>
                        <a:rPr lang="en-US" dirty="0"/>
                        <a:t>3</a:t>
                      </a:r>
                    </a:p>
                  </a:txBody>
                  <a:tcPr/>
                </a:tc>
                <a:tc>
                  <a:txBody>
                    <a:bodyPr/>
                    <a:lstStyle/>
                    <a:p>
                      <a:r>
                        <a:rPr lang="en-US" dirty="0"/>
                        <a:t>It ensure correct external interfaces, interface among subsystem and software.</a:t>
                      </a:r>
                    </a:p>
                  </a:txBody>
                  <a:tcPr/>
                </a:tc>
                <a:tc>
                  <a:txBody>
                    <a:bodyPr/>
                    <a:lstStyle/>
                    <a:p>
                      <a:r>
                        <a:rPr lang="en-US" dirty="0"/>
                        <a:t>It makes interfaces among software module, data and communication path work.</a:t>
                      </a:r>
                    </a:p>
                  </a:txBody>
                  <a:tcPr/>
                </a:tc>
              </a:tr>
              <a:tr h="1366398">
                <a:tc>
                  <a:txBody>
                    <a:bodyPr/>
                    <a:lstStyle/>
                    <a:p>
                      <a:r>
                        <a:rPr lang="en-US" dirty="0"/>
                        <a:t>4</a:t>
                      </a:r>
                    </a:p>
                  </a:txBody>
                  <a:tcPr/>
                </a:tc>
                <a:tc>
                  <a:txBody>
                    <a:bodyPr/>
                    <a:lstStyle/>
                    <a:p>
                      <a:r>
                        <a:rPr lang="en-US" dirty="0"/>
                        <a:t>System engineering requires a broader education background like engineering, mathematics  and computer science etc.</a:t>
                      </a:r>
                    </a:p>
                  </a:txBody>
                  <a:tcPr/>
                </a:tc>
                <a:tc>
                  <a:txBody>
                    <a:bodyPr/>
                    <a:lstStyle/>
                    <a:p>
                      <a:r>
                        <a:rPr lang="en-US" dirty="0"/>
                        <a:t>Software engineering requires computer science or compute engineering background.</a:t>
                      </a:r>
                    </a:p>
                  </a:txBody>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588" y="1552575"/>
            <a:ext cx="9905998" cy="2103465"/>
          </a:xfrm>
        </p:spPr>
        <p:txBody>
          <a:bodyPr>
            <a:noAutofit/>
          </a:bodyPr>
          <a:lstStyle/>
          <a:p>
            <a:r>
              <a:rPr lang="en-US" sz="4000" b="1" dirty="0"/>
              <a:t>Challenges of software engineering</a:t>
            </a:r>
          </a:p>
        </p:txBody>
      </p:sp>
      <p:sp>
        <p:nvSpPr>
          <p:cNvPr id="3" name="Content Placeholder 2"/>
          <p:cNvSpPr>
            <a:spLocks noGrp="1"/>
          </p:cNvSpPr>
          <p:nvPr>
            <p:ph idx="1"/>
          </p:nvPr>
        </p:nvSpPr>
        <p:spPr>
          <a:xfrm>
            <a:off x="1141412" y="1714500"/>
            <a:ext cx="9905999" cy="4962525"/>
          </a:xfrm>
        </p:spPr>
        <p:txBody>
          <a:bodyPr>
            <a:normAutofit/>
          </a:bodyPr>
          <a:lstStyle/>
          <a:p>
            <a:pPr algn="just"/>
            <a:endParaRPr lang="en-US" sz="2800" dirty="0">
              <a:latin typeface="Calibri" panose="020F0502020204030204" charset="0"/>
              <a:cs typeface="Calibri" panose="020F05020202040302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7514"/>
            <a:ext cx="9905998" cy="1263162"/>
          </a:xfrm>
        </p:spPr>
        <p:txBody>
          <a:bodyPr>
            <a:normAutofit/>
          </a:bodyPr>
          <a:lstStyle/>
          <a:p>
            <a:r>
              <a:rPr lang="en-US" sz="3600" b="1" dirty="0">
                <a:latin typeface="Calibri" panose="020F0502020204030204" charset="0"/>
                <a:cs typeface="Calibri" panose="020F0502020204030204" charset="0"/>
              </a:rPr>
              <a:t>1. </a:t>
            </a:r>
            <a:r>
              <a:rPr lang="en-US" sz="4000" b="1" dirty="0">
                <a:latin typeface="Calibri" panose="020F0502020204030204" charset="0"/>
                <a:cs typeface="Calibri" panose="020F0502020204030204" charset="0"/>
              </a:rPr>
              <a:t>Heterogeneity </a:t>
            </a:r>
            <a:r>
              <a:rPr lang="en-US" sz="3600" b="1" dirty="0">
                <a:latin typeface="Calibri" panose="020F0502020204030204" charset="0"/>
                <a:cs typeface="Calibri" panose="020F0502020204030204" charset="0"/>
              </a:rPr>
              <a:t/>
            </a:r>
            <a:br>
              <a:rPr lang="en-US" sz="3600" b="1" dirty="0">
                <a:latin typeface="Calibri" panose="020F0502020204030204" charset="0"/>
                <a:cs typeface="Calibri" panose="020F0502020204030204" charset="0"/>
              </a:rPr>
            </a:br>
            <a:endParaRPr lang="en-US" dirty="0"/>
          </a:p>
        </p:txBody>
      </p:sp>
      <p:sp>
        <p:nvSpPr>
          <p:cNvPr id="3" name="Content Placeholder 2"/>
          <p:cNvSpPr>
            <a:spLocks noGrp="1"/>
          </p:cNvSpPr>
          <p:nvPr>
            <p:ph idx="1"/>
          </p:nvPr>
        </p:nvSpPr>
        <p:spPr>
          <a:xfrm>
            <a:off x="1141412" y="1666875"/>
            <a:ext cx="9905999" cy="4572000"/>
          </a:xfrm>
        </p:spPr>
        <p:txBody>
          <a:bodyPr>
            <a:normAutofit fontScale="92500" lnSpcReduction="10000"/>
          </a:bodyPr>
          <a:lstStyle/>
          <a:p>
            <a:pPr algn="just"/>
            <a:r>
              <a:rPr lang="en-US" sz="2800" dirty="0">
                <a:latin typeface="Calibri" panose="020F0502020204030204" charset="0"/>
                <a:cs typeface="Calibri" panose="020F0502020204030204" charset="0"/>
              </a:rPr>
              <a:t>Increasingly, system are required to operate as distributed systems across networks that include different types of computer and mobile devices.</a:t>
            </a:r>
          </a:p>
          <a:p>
            <a:pPr algn="just"/>
            <a:r>
              <a:rPr lang="en-US" sz="2800" dirty="0">
                <a:latin typeface="Calibri" panose="020F0502020204030204" charset="0"/>
                <a:cs typeface="Calibri" panose="020F0502020204030204" charset="0"/>
              </a:rPr>
              <a:t>As well as running on general purpose computer software may also have to execute on mobile phone.</a:t>
            </a:r>
          </a:p>
          <a:p>
            <a:pPr algn="just"/>
            <a:r>
              <a:rPr lang="en-US" sz="2800" dirty="0">
                <a:latin typeface="Calibri" panose="020F0502020204030204" charset="0"/>
                <a:cs typeface="Calibri" panose="020F0502020204030204" charset="0"/>
              </a:rPr>
              <a:t>You often have to integrate new software with older legacy system written in different programming languages.</a:t>
            </a:r>
          </a:p>
          <a:p>
            <a:pPr algn="just"/>
            <a:r>
              <a:rPr lang="en-US" sz="2800" dirty="0">
                <a:latin typeface="Calibri" panose="020F0502020204030204" charset="0"/>
                <a:cs typeface="Calibri" panose="020F0502020204030204" charset="0"/>
              </a:rPr>
              <a:t>The challenge here is to develop techniques for building dependable software that is flexible enough to cope with heterogeneity.</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088" y="-95857"/>
            <a:ext cx="9905998" cy="1478570"/>
          </a:xfrm>
        </p:spPr>
        <p:txBody>
          <a:bodyPr>
            <a:normAutofit/>
          </a:bodyPr>
          <a:lstStyle/>
          <a:p>
            <a:r>
              <a:rPr lang="en-US" sz="4000" b="1" dirty="0">
                <a:latin typeface="Calibri" panose="020F0502020204030204" charset="0"/>
                <a:cs typeface="Calibri" panose="020F0502020204030204" charset="0"/>
              </a:rPr>
              <a:t>2. Business and social change</a:t>
            </a:r>
          </a:p>
        </p:txBody>
      </p:sp>
      <p:sp>
        <p:nvSpPr>
          <p:cNvPr id="3" name="Content Placeholder 2"/>
          <p:cNvSpPr>
            <a:spLocks noGrp="1"/>
          </p:cNvSpPr>
          <p:nvPr>
            <p:ph idx="1"/>
          </p:nvPr>
        </p:nvSpPr>
        <p:spPr>
          <a:xfrm>
            <a:off x="1141412" y="1382713"/>
            <a:ext cx="9905999" cy="4408488"/>
          </a:xfrm>
        </p:spPr>
        <p:txBody>
          <a:bodyPr>
            <a:noAutofit/>
          </a:bodyPr>
          <a:lstStyle/>
          <a:p>
            <a:r>
              <a:rPr lang="en-US" sz="2800" dirty="0"/>
              <a:t>Business and society are changing incredibly quickly as emerging economics develop and new technologies become available.</a:t>
            </a:r>
          </a:p>
          <a:p>
            <a:r>
              <a:rPr lang="en-US" sz="2800" dirty="0"/>
              <a:t>They need to be able to change their existing software and to rapidly develop new software.</a:t>
            </a:r>
          </a:p>
          <a:p>
            <a:r>
              <a:rPr lang="en-US" sz="2800" dirty="0"/>
              <a:t>Many Traditional software engineering Techniques are time consuming and delivery of new system often takes longer than plan</a:t>
            </a:r>
          </a:p>
          <a:p>
            <a:r>
              <a:rPr lang="en-US" sz="2800" dirty="0"/>
              <a:t>They need to evolve so that the time required for software to deliver value to its customer is reduced.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normAutofit/>
          </a:bodyPr>
          <a:lstStyle/>
          <a:p>
            <a:r>
              <a:rPr lang="en-US" sz="4000" b="1" dirty="0">
                <a:latin typeface="Calibri" panose="020F0502020204030204" charset="0"/>
                <a:cs typeface="Calibri" panose="020F0502020204030204" charset="0"/>
              </a:rPr>
              <a:t>3. Security and trust</a:t>
            </a:r>
          </a:p>
        </p:txBody>
      </p:sp>
      <p:sp>
        <p:nvSpPr>
          <p:cNvPr id="3" name="Content Placeholder 2"/>
          <p:cNvSpPr>
            <a:spLocks noGrp="1"/>
          </p:cNvSpPr>
          <p:nvPr>
            <p:ph idx="1"/>
          </p:nvPr>
        </p:nvSpPr>
        <p:spPr/>
        <p:txBody>
          <a:bodyPr>
            <a:noAutofit/>
          </a:bodyPr>
          <a:lstStyle/>
          <a:p>
            <a:r>
              <a:rPr lang="en-US" sz="3200" dirty="0">
                <a:latin typeface="Calibri" panose="020F0502020204030204" charset="0"/>
                <a:cs typeface="Calibri" panose="020F0502020204030204" charset="0"/>
              </a:rPr>
              <a:t>As software is intertwined with all aspects of our lives, it is essential that we can trust that software.</a:t>
            </a:r>
          </a:p>
          <a:p>
            <a:r>
              <a:rPr lang="en-US" sz="3200" dirty="0">
                <a:latin typeface="Calibri" panose="020F0502020204030204" charset="0"/>
                <a:cs typeface="Calibri" panose="020F0502020204030204" charset="0"/>
              </a:rPr>
              <a:t>This is especially true for remote software system accessed through a web page or web services interface</a:t>
            </a:r>
          </a:p>
          <a:p>
            <a:r>
              <a:rPr lang="en-US" sz="3200" dirty="0">
                <a:latin typeface="Calibri" panose="020F0502020204030204" charset="0"/>
                <a:cs typeface="Calibri" panose="020F0502020204030204" charset="0"/>
              </a:rPr>
              <a:t>We have to make sure that malicious user cannot attack our software that information security is maintained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1849" y="136825"/>
            <a:ext cx="9905998" cy="1478570"/>
          </a:xfrm>
        </p:spPr>
        <p:txBody>
          <a:bodyPr/>
          <a:lstStyle/>
          <a:p>
            <a:r>
              <a:rPr lang="en-US" b="1" dirty="0"/>
              <a:t>Roles of software Engineering</a:t>
            </a:r>
          </a:p>
        </p:txBody>
      </p:sp>
      <p:sp>
        <p:nvSpPr>
          <p:cNvPr id="3" name="Content Placeholder 2"/>
          <p:cNvSpPr>
            <a:spLocks noGrp="1"/>
          </p:cNvSpPr>
          <p:nvPr>
            <p:ph idx="1"/>
          </p:nvPr>
        </p:nvSpPr>
        <p:spPr>
          <a:xfrm>
            <a:off x="1141412" y="1615395"/>
            <a:ext cx="9905999" cy="4858884"/>
          </a:xfrm>
        </p:spPr>
        <p:txBody>
          <a:bodyPr>
            <a:normAutofit lnSpcReduction="10000"/>
          </a:bodyPr>
          <a:lstStyle/>
          <a:p>
            <a:pPr>
              <a:buFont typeface="Wingdings" panose="05000000000000000000" pitchFamily="2" charset="2"/>
              <a:buChar char="Ø"/>
            </a:pPr>
            <a:r>
              <a:rPr lang="en-US" dirty="0"/>
              <a:t>Discuss with system analysts, engineers, programmers and other to design system and to obtain information on project limitations and capabilities performance requirements and interface.</a:t>
            </a:r>
          </a:p>
          <a:p>
            <a:pPr>
              <a:buFont typeface="Wingdings" panose="05000000000000000000" pitchFamily="2" charset="2"/>
              <a:buChar char="Ø"/>
            </a:pPr>
            <a:r>
              <a:rPr lang="en-US" dirty="0"/>
              <a:t>Modify existing software to correct errors, allow it to adapt to new hardware or to improve its performance.</a:t>
            </a:r>
          </a:p>
          <a:p>
            <a:pPr>
              <a:buFont typeface="Wingdings" panose="05000000000000000000" pitchFamily="2" charset="2"/>
              <a:buChar char="Ø"/>
            </a:pPr>
            <a:r>
              <a:rPr lang="en-US" dirty="0"/>
              <a:t>Analyze user needs and needs and software requirement to determine the feasibility of design within time cost constraints.</a:t>
            </a:r>
          </a:p>
          <a:p>
            <a:pPr>
              <a:buFont typeface="Wingdings" panose="05000000000000000000" pitchFamily="2" charset="2"/>
              <a:buChar char="Ø"/>
            </a:pPr>
            <a:r>
              <a:rPr lang="en-US" dirty="0"/>
              <a:t>Coordinate software system installation and monitor equipment functioning to ensure specifications are met.</a:t>
            </a:r>
          </a:p>
          <a:p>
            <a:pPr>
              <a:buFont typeface="Wingdings" panose="05000000000000000000" pitchFamily="2" charset="2"/>
              <a:buChar char="Ø"/>
            </a:pPr>
            <a:r>
              <a:rPr lang="en-US" dirty="0"/>
              <a:t>Consult with customers about software system design and maintenance.</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panose="020F0502020204030204" charset="0"/>
                <a:cs typeface="Calibri" panose="020F0502020204030204" charset="0"/>
              </a:rPr>
              <a:t>Assignment</a:t>
            </a:r>
            <a:r>
              <a:rPr lang="en-US" b="1" dirty="0"/>
              <a:t> </a:t>
            </a:r>
          </a:p>
        </p:txBody>
      </p:sp>
      <p:sp>
        <p:nvSpPr>
          <p:cNvPr id="3" name="Content Placeholder 2"/>
          <p:cNvSpPr>
            <a:spLocks noGrp="1"/>
          </p:cNvSpPr>
          <p:nvPr>
            <p:ph idx="1"/>
          </p:nvPr>
        </p:nvSpPr>
        <p:spPr/>
        <p:txBody>
          <a:bodyPr/>
          <a:lstStyle/>
          <a:p>
            <a:r>
              <a:rPr lang="en-US" sz="3200" dirty="0">
                <a:latin typeface="Calibri" panose="020F0502020204030204" charset="0"/>
                <a:cs typeface="Calibri" panose="020F0502020204030204" charset="0"/>
              </a:rPr>
              <a:t>Write about the software engineering ethics</a:t>
            </a:r>
            <a:r>
              <a:rPr lang="en-US" dirty="0"/>
              <a:t>.</a:t>
            </a:r>
          </a:p>
          <a:p>
            <a:endParaRPr lang="en-US"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963" y="3142643"/>
            <a:ext cx="9905998" cy="1478570"/>
          </a:xfrm>
        </p:spPr>
        <p:txBody>
          <a:bodyPr>
            <a:normAutofit/>
          </a:bodyPr>
          <a:lstStyle/>
          <a:p>
            <a:r>
              <a:rPr lang="en-US" sz="6000" b="1" dirty="0">
                <a:latin typeface="Calibri" panose="020F0502020204030204" charset="0"/>
                <a:cs typeface="Calibri" panose="020F0502020204030204" charset="0"/>
              </a:rPr>
              <a:t>Thank you</a:t>
            </a:r>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606" y="146123"/>
            <a:ext cx="9905998" cy="1478570"/>
          </a:xfrm>
        </p:spPr>
        <p:txBody>
          <a:bodyPr/>
          <a:lstStyle/>
          <a:p>
            <a:r>
              <a:rPr lang="en-US" b="1" dirty="0"/>
              <a:t>Roles of software Engineering </a:t>
            </a:r>
            <a:r>
              <a:rPr lang="en-US" b="1" dirty="0" err="1"/>
              <a:t>contd</a:t>
            </a:r>
            <a:r>
              <a:rPr lang="en-US" b="1" dirty="0"/>
              <a:t>….</a:t>
            </a:r>
            <a:endParaRPr lang="en-US" dirty="0"/>
          </a:p>
        </p:txBody>
      </p:sp>
      <p:sp>
        <p:nvSpPr>
          <p:cNvPr id="3" name="Content Placeholder 2"/>
          <p:cNvSpPr>
            <a:spLocks noGrp="1"/>
          </p:cNvSpPr>
          <p:nvPr>
            <p:ph idx="1"/>
          </p:nvPr>
        </p:nvSpPr>
        <p:spPr>
          <a:xfrm>
            <a:off x="1141412" y="1624693"/>
            <a:ext cx="9905999" cy="4166508"/>
          </a:xfrm>
        </p:spPr>
        <p:txBody>
          <a:bodyPr/>
          <a:lstStyle/>
          <a:p>
            <a:pPr>
              <a:buFont typeface="Wingdings" panose="05000000000000000000" pitchFamily="2" charset="2"/>
              <a:buChar char="Ø"/>
            </a:pPr>
            <a:r>
              <a:rPr lang="en-US" dirty="0"/>
              <a:t>Design, develop and modify software system using scientific analysis and mathematical model to predict and measure outcome and consequences of design.</a:t>
            </a:r>
          </a:p>
          <a:p>
            <a:pPr>
              <a:buFont typeface="Wingdings" panose="05000000000000000000" pitchFamily="2" charset="2"/>
              <a:buChar char="Ø"/>
            </a:pPr>
            <a:r>
              <a:rPr lang="en-US" dirty="0"/>
              <a:t>Develop and direct software system testing and validation procedures programming and documentation.</a:t>
            </a:r>
          </a:p>
          <a:p>
            <a:pPr>
              <a:buFont typeface="Wingdings" panose="05000000000000000000" pitchFamily="2" charset="2"/>
              <a:buChar char="Ø"/>
            </a:pPr>
            <a:r>
              <a:rPr lang="en-US" dirty="0"/>
              <a:t>Analyze information to determine, recommend and plan computer specification and layouts and peripheral equipment modification.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development life cycle(SDLC)</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Software development is the process of developing software through successive phase in an order way.</a:t>
            </a:r>
          </a:p>
          <a:p>
            <a:pPr>
              <a:buFont typeface="Wingdings" panose="05000000000000000000" pitchFamily="2" charset="2"/>
              <a:buChar char="Ø"/>
            </a:pPr>
            <a:r>
              <a:rPr lang="en-US" dirty="0"/>
              <a:t>It is also called as software development .</a:t>
            </a:r>
          </a:p>
          <a:p>
            <a:pPr marL="0" indent="0">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144990"/>
            <a:ext cx="10442120" cy="1478570"/>
          </a:xfrm>
        </p:spPr>
        <p:txBody>
          <a:bodyPr/>
          <a:lstStyle/>
          <a:p>
            <a:r>
              <a:rPr lang="en-US" b="1" dirty="0"/>
              <a:t>Phases of software development life cycle.</a:t>
            </a:r>
          </a:p>
        </p:txBody>
      </p:sp>
      <p:pic>
        <p:nvPicPr>
          <p:cNvPr id="5" name="Content Placeholder 4"/>
          <p:cNvPicPr>
            <a:picLocks noGrp="1" noChangeAspect="1"/>
          </p:cNvPicPr>
          <p:nvPr>
            <p:ph idx="1"/>
          </p:nvPr>
        </p:nvPicPr>
        <p:blipFill>
          <a:blip r:embed="rId2"/>
          <a:stretch>
            <a:fillRect/>
          </a:stretch>
        </p:blipFill>
        <p:spPr>
          <a:xfrm>
            <a:off x="1747157" y="1281793"/>
            <a:ext cx="9152164" cy="5431217"/>
          </a:xfr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TotalTime>
  <Words>3241</Words>
  <Application>Microsoft Office PowerPoint</Application>
  <PresentationFormat>Widescreen</PresentationFormat>
  <Paragraphs>389</Paragraphs>
  <Slides>61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-apple-system</vt:lpstr>
      <vt:lpstr>Arial</vt:lpstr>
      <vt:lpstr>Calibri</vt:lpstr>
      <vt:lpstr>charter</vt:lpstr>
      <vt:lpstr>sohne</vt:lpstr>
      <vt:lpstr>Trebuchet MS</vt:lpstr>
      <vt:lpstr>Tw Cen MT</vt:lpstr>
      <vt:lpstr>Wingdings</vt:lpstr>
      <vt:lpstr>Circuit</vt:lpstr>
      <vt:lpstr>Software Engineering   </vt:lpstr>
      <vt:lpstr>What is Software ?</vt:lpstr>
      <vt:lpstr>Component of software</vt:lpstr>
      <vt:lpstr>What is software engineering?</vt:lpstr>
      <vt:lpstr>Importance of software engineering</vt:lpstr>
      <vt:lpstr>Roles of software Engineering</vt:lpstr>
      <vt:lpstr>Roles of software Engineering contd….</vt:lpstr>
      <vt:lpstr>Software development life cycle(SDLC)</vt:lpstr>
      <vt:lpstr>Phases of software development life cycle.</vt:lpstr>
      <vt:lpstr>PowerPoint Presentation</vt:lpstr>
      <vt:lpstr>PowerPoint Presentation</vt:lpstr>
      <vt:lpstr>PowerPoint Presentation</vt:lpstr>
      <vt:lpstr>Software development layer</vt:lpstr>
      <vt:lpstr>Software process model</vt:lpstr>
      <vt:lpstr>1. Waterfall model</vt:lpstr>
      <vt:lpstr>PowerPoint Presentation</vt:lpstr>
      <vt:lpstr>Advantage and disadvantage</vt:lpstr>
      <vt:lpstr>2. Iterative model</vt:lpstr>
      <vt:lpstr>PowerPoint Presentation</vt:lpstr>
      <vt:lpstr>Advantage and disadvantage</vt:lpstr>
      <vt:lpstr>3. Spiral model</vt:lpstr>
      <vt:lpstr>PowerPoint Presentation</vt:lpstr>
      <vt:lpstr>PowerPoint Presentation</vt:lpstr>
      <vt:lpstr>Advantage and disadvantage</vt:lpstr>
      <vt:lpstr>4. Rapid application Development model (RAD)</vt:lpstr>
      <vt:lpstr>PowerPoint Presentation</vt:lpstr>
      <vt:lpstr>PowerPoint Presentation</vt:lpstr>
      <vt:lpstr>PowerPoint Presentation</vt:lpstr>
      <vt:lpstr>Advantage and disadvantage</vt:lpstr>
      <vt:lpstr>5. BIG bang Model </vt:lpstr>
      <vt:lpstr>PowerPoint Presentation</vt:lpstr>
      <vt:lpstr>Advantage and disadvantage</vt:lpstr>
      <vt:lpstr>Incremental model</vt:lpstr>
      <vt:lpstr>PowerPoint Presentation</vt:lpstr>
      <vt:lpstr>Advantage and disadvantage </vt:lpstr>
      <vt:lpstr>6. Prototype model</vt:lpstr>
      <vt:lpstr>PowerPoint Presentation</vt:lpstr>
      <vt:lpstr>PowerPoint Presentation</vt:lpstr>
      <vt:lpstr>Advantage and disadvantage</vt:lpstr>
      <vt:lpstr>7. AGIle mode</vt:lpstr>
      <vt:lpstr>PowerPoint Presentation</vt:lpstr>
      <vt:lpstr>Advantage and disadvantage</vt:lpstr>
      <vt:lpstr>V-Model</vt:lpstr>
      <vt:lpstr>PowerPoint Presentation</vt:lpstr>
      <vt:lpstr>PowerPoint Presentation</vt:lpstr>
      <vt:lpstr>PowerPoint Presentation</vt:lpstr>
      <vt:lpstr>Advantage and disadvantage</vt:lpstr>
      <vt:lpstr>Attributes of good software </vt:lpstr>
      <vt:lpstr>         contd..</vt:lpstr>
      <vt:lpstr>Characteristics of A quality software</vt:lpstr>
      <vt:lpstr>PowerPoint Presentation</vt:lpstr>
      <vt:lpstr>PowerPoint Presentation</vt:lpstr>
      <vt:lpstr>PowerPoint Presentation</vt:lpstr>
      <vt:lpstr>PowerPoint Presentation</vt:lpstr>
      <vt:lpstr>Difference between Software engineering and system engineering</vt:lpstr>
      <vt:lpstr>Challenges of software engineering</vt:lpstr>
      <vt:lpstr>1. Heterogeneity  </vt:lpstr>
      <vt:lpstr>2. Business and social change</vt:lpstr>
      <vt:lpstr>3. Security and trust</vt:lpstr>
      <vt:lpstr>Assignment </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(5th )</dc:title>
  <dc:creator>Nishanta Sharma</dc:creator>
  <cp:lastModifiedBy>DELL</cp:lastModifiedBy>
  <cp:revision>18</cp:revision>
  <dcterms:created xsi:type="dcterms:W3CDTF">2021-11-26T01:31:00Z</dcterms:created>
  <dcterms:modified xsi:type="dcterms:W3CDTF">2024-04-24T06:39:41Z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59E63ED861D94385A903802E0DAFF37F_12</vt:lpwstr>
  </property>
  <property fmtid="{D5CDD505-2E9C-101B-9397-08002B2CF9AE}" pid="3" name="KSOProductBuildVer">
    <vt:lpwstr>1033-12.2.0.13359</vt:lpwstr>
  </property>
</Properties>
</file>