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5143500" cx="9144000"/>
  <p:notesSz cx="6858000" cy="9144000"/>
  <p:embeddedFontLst>
    <p:embeddedFont>
      <p:font typeface="Nunito"/>
      <p:regular r:id="rId83"/>
      <p:bold r:id="rId84"/>
      <p:italic r:id="rId85"/>
      <p:boldItalic r:id="rId86"/>
    </p:embeddedFont>
    <p:embeddedFont>
      <p:font typeface="Montserrat"/>
      <p:regular r:id="rId87"/>
      <p:bold r:id="rId88"/>
      <p:italic r:id="rId89"/>
      <p:boldItalic r:id="rId90"/>
    </p:embeddedFont>
    <p:embeddedFont>
      <p:font typeface="Roboto Mon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CEA805-EE8E-46E5-9649-BA01023E8C63}">
  <a:tblStyle styleId="{A5CEA805-EE8E-46E5-9649-BA01023E8C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Nunito-bold.fntdata"/><Relationship Id="rId83" Type="http://schemas.openxmlformats.org/officeDocument/2006/relationships/font" Target="fonts/Nunito-regular.fntdata"/><Relationship Id="rId42" Type="http://schemas.openxmlformats.org/officeDocument/2006/relationships/slide" Target="slides/slide36.xml"/><Relationship Id="rId86" Type="http://schemas.openxmlformats.org/officeDocument/2006/relationships/font" Target="fonts/Nunito-boldItalic.fntdata"/><Relationship Id="rId41" Type="http://schemas.openxmlformats.org/officeDocument/2006/relationships/slide" Target="slides/slide35.xml"/><Relationship Id="rId85" Type="http://schemas.openxmlformats.org/officeDocument/2006/relationships/font" Target="fonts/Nunito-italic.fntdata"/><Relationship Id="rId44" Type="http://schemas.openxmlformats.org/officeDocument/2006/relationships/slide" Target="slides/slide38.xml"/><Relationship Id="rId88" Type="http://schemas.openxmlformats.org/officeDocument/2006/relationships/font" Target="fonts/Montserrat-bold.fntdata"/><Relationship Id="rId43" Type="http://schemas.openxmlformats.org/officeDocument/2006/relationships/slide" Target="slides/slide37.xml"/><Relationship Id="rId87" Type="http://schemas.openxmlformats.org/officeDocument/2006/relationships/font" Target="fonts/Montserrat-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Montserrat-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RobotoMono-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Mono-regular.fntdata"/><Relationship Id="rId90" Type="http://schemas.openxmlformats.org/officeDocument/2006/relationships/font" Target="fonts/Montserrat-boldItalic.fntdata"/><Relationship Id="rId93" Type="http://schemas.openxmlformats.org/officeDocument/2006/relationships/font" Target="fonts/RobotoMono-italic.fntdata"/><Relationship Id="rId92" Type="http://schemas.openxmlformats.org/officeDocument/2006/relationships/font" Target="fonts/RobotoMono-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16713e6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16713e6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16713e6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16713e6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16713e6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16713e6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16713e67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16713e67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16713e67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16713e6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16713e67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16713e67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16713e67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16713e67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16713e67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16713e67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16713e67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16713e67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16713e67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16713e67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16713e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16713e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16713e67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16713e67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16713e6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16713e6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16713e67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16713e67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16713e67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16713e67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16713e67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16713e67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16713e67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16713e67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16713e6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16713e6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16713e6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16713e6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3eabc6e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3eabc6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16713e6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16713e6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16713e6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16713e6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16713e67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16713e67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16713e6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16713e6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16713e67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16713e67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16713e67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16713e67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16713e67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16713e67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16713e6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16713e6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16713e67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16713e67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16713e67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16713e67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16713e6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16713e6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16713e6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16713e6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3eabc6e1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3eabc6e1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16713e67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16713e67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16713e67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16713e67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545debb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545debb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53eabc6e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53eabc6e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16713e6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16713e6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16713e67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16713e67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1085f43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1085f43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3eabc6e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3eabc6e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3eabc6e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3eabc6e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3eabc6e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3eabc6e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3eabc6e1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3eabc6e1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3eabc6e1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3eabc6e1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3eabc6e1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3eabc6e1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3eabc6e1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3eabc6e1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3eabc6e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3eabc6e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3eabc6e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3eabc6e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3eabc6e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3eabc6e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3eabc6e1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3eabc6e1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3eabc6e1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3eabc6e1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53eabc6e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53eabc6e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53eabc6e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3eabc6e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16713e6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16713e6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53eabc6e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53eabc6e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53eabc6e1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3eabc6e1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3eabc6e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53eabc6e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53eabc6e1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53eabc6e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53eabc6e1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53eabc6e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3eabc6e1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53eabc6e1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53eabc6e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53eabc6e1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53eabc6e1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53eabc6e1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53eabc6e1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53eabc6e1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516713e6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516713e6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16713e6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16713e6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53eabc6e1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53eabc6e1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53eabc6e1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53eabc6e1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53eabc6e1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53eabc6e1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53eabc6e1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53eabc6e1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53eabc6e1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53eabc6e1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53eabc6e1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53eabc6e1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53eabc6e1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53eabc6e1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16713e67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16713e67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16713e6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16713e6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Unit 1</a:t>
            </a:r>
            <a:endParaRPr/>
          </a:p>
          <a:p>
            <a:pPr indent="0" lvl="0" marL="0" rtl="0" algn="ctr">
              <a:spcBef>
                <a:spcPts val="0"/>
              </a:spcBef>
              <a:spcAft>
                <a:spcPts val="0"/>
              </a:spcAft>
              <a:buNone/>
            </a:pPr>
            <a:r>
              <a:rPr lang="en"/>
              <a:t>Introduction to Server-Side Development</a:t>
            </a:r>
            <a:endParaRPr/>
          </a:p>
        </p:txBody>
      </p:sp>
      <p:sp>
        <p:nvSpPr>
          <p:cNvPr id="55" name="Google Shape;55;p13"/>
          <p:cNvSpPr txBox="1"/>
          <p:nvPr>
            <p:ph idx="1" type="subTitle"/>
          </p:nvPr>
        </p:nvSpPr>
        <p:spPr>
          <a:xfrm>
            <a:off x="311700" y="38247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t>
            </a:r>
            <a:r>
              <a:rPr b="1" lang="en"/>
              <a:t>. An Empty or Blank Line</a:t>
            </a:r>
            <a:endParaRPr b="1"/>
          </a:p>
        </p:txBody>
      </p:sp>
      <p:sp>
        <p:nvSpPr>
          <p:cNvPr id="109" name="Google Shape;109;p22"/>
          <p:cNvSpPr txBox="1"/>
          <p:nvPr>
            <p:ph idx="1" type="body"/>
          </p:nvPr>
        </p:nvSpPr>
        <p:spPr>
          <a:xfrm>
            <a:off x="311700" y="1152475"/>
            <a:ext cx="8520600" cy="8676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blank line separates the headers from the body of the request. It signals the end of the headers.</a:t>
            </a:r>
            <a:endParaRPr/>
          </a:p>
        </p:txBody>
      </p:sp>
      <p:sp>
        <p:nvSpPr>
          <p:cNvPr id="110" name="Google Shape;110;p22"/>
          <p:cNvSpPr txBox="1"/>
          <p:nvPr>
            <p:ph type="title"/>
          </p:nvPr>
        </p:nvSpPr>
        <p:spPr>
          <a:xfrm>
            <a:off x="311700" y="204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
            </a:r>
            <a:r>
              <a:rPr b="1" lang="en"/>
              <a:t>. A Message Body</a:t>
            </a:r>
            <a:endParaRPr b="1"/>
          </a:p>
        </p:txBody>
      </p:sp>
      <p:sp>
        <p:nvSpPr>
          <p:cNvPr id="111" name="Google Shape;111;p22"/>
          <p:cNvSpPr txBox="1"/>
          <p:nvPr>
            <p:ph idx="1" type="body"/>
          </p:nvPr>
        </p:nvSpPr>
        <p:spPr>
          <a:xfrm>
            <a:off x="311700" y="2600275"/>
            <a:ext cx="8520600" cy="234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Calibri"/>
                <a:ea typeface="Calibri"/>
                <a:cs typeface="Calibri"/>
                <a:sym typeface="Calibri"/>
              </a:rPr>
              <a:t>Used to send data to the server. This is primarily used in </a:t>
            </a:r>
            <a:r>
              <a:rPr b="1" lang="en">
                <a:solidFill>
                  <a:schemeClr val="dk1"/>
                </a:solidFill>
                <a:latin typeface="Calibri"/>
                <a:ea typeface="Calibri"/>
                <a:cs typeface="Calibri"/>
                <a:sym typeface="Calibri"/>
              </a:rPr>
              <a:t>POST</a:t>
            </a:r>
            <a:r>
              <a:rPr lang="en">
                <a:solidFill>
                  <a:schemeClr val="dk1"/>
                </a:solidFill>
                <a:latin typeface="Calibri"/>
                <a:ea typeface="Calibri"/>
                <a:cs typeface="Calibri"/>
                <a:sym typeface="Calibri"/>
              </a:rPr>
              <a:t> or </a:t>
            </a:r>
            <a:r>
              <a:rPr b="1" lang="en">
                <a:solidFill>
                  <a:schemeClr val="dk1"/>
                </a:solidFill>
                <a:latin typeface="Calibri"/>
                <a:ea typeface="Calibri"/>
                <a:cs typeface="Calibri"/>
                <a:sym typeface="Calibri"/>
              </a:rPr>
              <a:t>PUT</a:t>
            </a:r>
            <a:r>
              <a:rPr lang="en">
                <a:solidFill>
                  <a:schemeClr val="dk1"/>
                </a:solidFill>
                <a:latin typeface="Calibri"/>
                <a:ea typeface="Calibri"/>
                <a:cs typeface="Calibri"/>
                <a:sym typeface="Calibri"/>
              </a:rPr>
              <a:t> requests, such as when submitting a form or uploading data.</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body contains the data being sent, often in formats like:</a:t>
            </a:r>
            <a:endParaRPr>
              <a:solidFill>
                <a:schemeClr val="dk1"/>
              </a:solidFill>
              <a:latin typeface="Calibri"/>
              <a:ea typeface="Calibri"/>
              <a:cs typeface="Calibri"/>
              <a:sym typeface="Calibri"/>
            </a:endParaRPr>
          </a:p>
          <a:p>
            <a:pPr indent="-342900" lvl="1" marL="914400" rtl="0" algn="l">
              <a:spcBef>
                <a:spcPts val="1000"/>
              </a:spcBef>
              <a:spcAft>
                <a:spcPts val="0"/>
              </a:spcAft>
              <a:buClr>
                <a:srgbClr val="233A44"/>
              </a:buClr>
              <a:buSzPts val="1800"/>
              <a:buFont typeface="Calibri"/>
              <a:buChar char="○"/>
            </a:pPr>
            <a:r>
              <a:rPr b="1" lang="en" sz="1800">
                <a:solidFill>
                  <a:schemeClr val="dk1"/>
                </a:solidFill>
                <a:latin typeface="Calibri"/>
                <a:ea typeface="Calibri"/>
                <a:cs typeface="Calibri"/>
                <a:sym typeface="Calibri"/>
              </a:rPr>
              <a:t>URL-encoded form data</a:t>
            </a:r>
            <a:r>
              <a:rPr lang="en" sz="1800">
                <a:solidFill>
                  <a:schemeClr val="dk1"/>
                </a:solidFill>
                <a:latin typeface="Calibri"/>
                <a:ea typeface="Calibri"/>
                <a:cs typeface="Calibri"/>
                <a:sym typeface="Calibri"/>
              </a:rPr>
              <a:t>: </a:t>
            </a:r>
            <a:r>
              <a:rPr lang="en" sz="1800">
                <a:solidFill>
                  <a:srgbClr val="188038"/>
                </a:solidFill>
                <a:latin typeface="Calibri"/>
                <a:ea typeface="Calibri"/>
                <a:cs typeface="Calibri"/>
                <a:sym typeface="Calibri"/>
              </a:rPr>
              <a:t>name=John&amp;age=25</a:t>
            </a:r>
            <a:endParaRPr sz="1800">
              <a:solidFill>
                <a:srgbClr val="188038"/>
              </a:solidFill>
              <a:latin typeface="Calibri"/>
              <a:ea typeface="Calibri"/>
              <a:cs typeface="Calibri"/>
              <a:sym typeface="Calibri"/>
            </a:endParaRPr>
          </a:p>
          <a:p>
            <a:pPr indent="-342900" lvl="1" marL="914400" rtl="0" algn="l">
              <a:spcBef>
                <a:spcPts val="0"/>
              </a:spcBef>
              <a:spcAft>
                <a:spcPts val="0"/>
              </a:spcAft>
              <a:buClr>
                <a:srgbClr val="233A44"/>
              </a:buClr>
              <a:buSzPts val="1800"/>
              <a:buFont typeface="Calibri"/>
              <a:buChar char="○"/>
            </a:pPr>
            <a:r>
              <a:rPr b="1" lang="en" sz="1800">
                <a:solidFill>
                  <a:schemeClr val="dk1"/>
                </a:solidFill>
                <a:latin typeface="Calibri"/>
                <a:ea typeface="Calibri"/>
                <a:cs typeface="Calibri"/>
                <a:sym typeface="Calibri"/>
              </a:rPr>
              <a:t>JSON</a:t>
            </a:r>
            <a:r>
              <a:rPr lang="en" sz="1800">
                <a:solidFill>
                  <a:schemeClr val="dk1"/>
                </a:solidFill>
                <a:latin typeface="Calibri"/>
                <a:ea typeface="Calibri"/>
                <a:cs typeface="Calibri"/>
                <a:sym typeface="Calibri"/>
              </a:rPr>
              <a:t>: </a:t>
            </a:r>
            <a:r>
              <a:rPr lang="en" sz="1800">
                <a:solidFill>
                  <a:srgbClr val="188038"/>
                </a:solidFill>
                <a:latin typeface="Calibri"/>
                <a:ea typeface="Calibri"/>
                <a:cs typeface="Calibri"/>
                <a:sym typeface="Calibri"/>
              </a:rPr>
              <a:t>{"name":"John", "age":25}</a:t>
            </a:r>
            <a:endParaRPr sz="1800">
              <a:solidFill>
                <a:srgbClr val="188038"/>
              </a:solidFill>
              <a:latin typeface="Calibri"/>
              <a:ea typeface="Calibri"/>
              <a:cs typeface="Calibri"/>
              <a:sym typeface="Calibri"/>
            </a:endParaRPr>
          </a:p>
          <a:p>
            <a:pPr indent="-342900" lvl="1" marL="914400" rtl="0" algn="l">
              <a:spcBef>
                <a:spcPts val="0"/>
              </a:spcBef>
              <a:spcAft>
                <a:spcPts val="0"/>
              </a:spcAft>
              <a:buClr>
                <a:srgbClr val="233A44"/>
              </a:buClr>
              <a:buSzPts val="1800"/>
              <a:buFont typeface="Calibri"/>
              <a:buChar char="○"/>
            </a:pPr>
            <a:r>
              <a:rPr b="1" lang="en" sz="1800">
                <a:solidFill>
                  <a:schemeClr val="dk1"/>
                </a:solidFill>
                <a:latin typeface="Calibri"/>
                <a:ea typeface="Calibri"/>
                <a:cs typeface="Calibri"/>
                <a:sym typeface="Calibri"/>
              </a:rPr>
              <a:t>XML</a:t>
            </a:r>
            <a:r>
              <a:rPr lang="en" sz="1800">
                <a:solidFill>
                  <a:schemeClr val="dk1"/>
                </a:solidFill>
                <a:latin typeface="Calibri"/>
                <a:ea typeface="Calibri"/>
                <a:cs typeface="Calibri"/>
                <a:sym typeface="Calibri"/>
              </a:rPr>
              <a:t>: </a:t>
            </a:r>
            <a:r>
              <a:rPr lang="en" sz="1800">
                <a:solidFill>
                  <a:srgbClr val="188038"/>
                </a:solidFill>
                <a:latin typeface="Calibri"/>
                <a:ea typeface="Calibri"/>
                <a:cs typeface="Calibri"/>
                <a:sym typeface="Calibri"/>
              </a:rPr>
              <a:t>&lt;name&gt;John&lt;/name&gt;&lt;age&gt;25&lt;/age&gt;</a:t>
            </a:r>
            <a:endParaRPr>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Full Example of a HTTP Request Message</a:t>
            </a:r>
            <a:endParaRPr b="1"/>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POST /submit-form HTTP/1.1 </a:t>
            </a:r>
            <a:endParaRPr>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Host: www.example.com</a:t>
            </a:r>
            <a:endParaRPr>
              <a:solidFill>
                <a:srgbClr val="FF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User-Agent: Mozilla/5.0</a:t>
            </a:r>
            <a:endParaRPr>
              <a:solidFill>
                <a:srgbClr val="FF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Content-Type: application/x-www-form-urlencoded</a:t>
            </a:r>
            <a:endParaRPr>
              <a:solidFill>
                <a:srgbClr val="FF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Content-Length: 27</a:t>
            </a:r>
            <a:endParaRPr>
              <a:solidFill>
                <a:srgbClr val="FF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457200" rtl="0" algn="l">
              <a:spcBef>
                <a:spcPts val="0"/>
              </a:spcBef>
              <a:spcAft>
                <a:spcPts val="0"/>
              </a:spcAft>
              <a:buNone/>
            </a:pPr>
            <a:r>
              <a:rPr lang="en">
                <a:solidFill>
                  <a:schemeClr val="dk1"/>
                </a:solidFill>
                <a:latin typeface="Calibri"/>
                <a:ea typeface="Calibri"/>
                <a:cs typeface="Calibri"/>
                <a:sym typeface="Calibri"/>
              </a:rPr>
              <a:t>name=John&amp;email=john@example.com</a:t>
            </a:r>
            <a:endParaRPr/>
          </a:p>
        </p:txBody>
      </p:sp>
      <p:sp>
        <p:nvSpPr>
          <p:cNvPr id="118" name="Google Shape;118;p23"/>
          <p:cNvSpPr/>
          <p:nvPr/>
        </p:nvSpPr>
        <p:spPr>
          <a:xfrm>
            <a:off x="6031800" y="1632675"/>
            <a:ext cx="515700" cy="10890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 name="Google Shape;119;p23"/>
          <p:cNvSpPr/>
          <p:nvPr/>
        </p:nvSpPr>
        <p:spPr>
          <a:xfrm>
            <a:off x="6031800" y="2706550"/>
            <a:ext cx="515700" cy="4116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p23"/>
          <p:cNvSpPr/>
          <p:nvPr/>
        </p:nvSpPr>
        <p:spPr>
          <a:xfrm>
            <a:off x="6031800" y="3118150"/>
            <a:ext cx="515700" cy="4116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1" name="Google Shape;121;p23"/>
          <p:cNvSpPr/>
          <p:nvPr/>
        </p:nvSpPr>
        <p:spPr>
          <a:xfrm>
            <a:off x="6031800" y="1213150"/>
            <a:ext cx="515700" cy="4116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2" name="Google Shape;122;p23"/>
          <p:cNvSpPr txBox="1"/>
          <p:nvPr/>
        </p:nvSpPr>
        <p:spPr>
          <a:xfrm>
            <a:off x="6547575" y="11318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Request line</a:t>
            </a:r>
            <a:endParaRPr sz="1800">
              <a:solidFill>
                <a:srgbClr val="233A44"/>
              </a:solidFill>
              <a:latin typeface="Calibri"/>
              <a:ea typeface="Calibri"/>
              <a:cs typeface="Calibri"/>
              <a:sym typeface="Calibri"/>
            </a:endParaRPr>
          </a:p>
        </p:txBody>
      </p:sp>
      <p:sp>
        <p:nvSpPr>
          <p:cNvPr id="123" name="Google Shape;123;p23"/>
          <p:cNvSpPr txBox="1"/>
          <p:nvPr/>
        </p:nvSpPr>
        <p:spPr>
          <a:xfrm>
            <a:off x="6547575" y="18938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Headers</a:t>
            </a:r>
            <a:endParaRPr sz="1800">
              <a:solidFill>
                <a:srgbClr val="233A44"/>
              </a:solidFill>
              <a:latin typeface="Calibri"/>
              <a:ea typeface="Calibri"/>
              <a:cs typeface="Calibri"/>
              <a:sym typeface="Calibri"/>
            </a:endParaRPr>
          </a:p>
        </p:txBody>
      </p:sp>
      <p:sp>
        <p:nvSpPr>
          <p:cNvPr id="124" name="Google Shape;124;p23"/>
          <p:cNvSpPr txBox="1"/>
          <p:nvPr/>
        </p:nvSpPr>
        <p:spPr>
          <a:xfrm>
            <a:off x="6547575" y="26558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Blank line</a:t>
            </a:r>
            <a:endParaRPr sz="1800">
              <a:solidFill>
                <a:srgbClr val="233A44"/>
              </a:solidFill>
              <a:latin typeface="Calibri"/>
              <a:ea typeface="Calibri"/>
              <a:cs typeface="Calibri"/>
              <a:sym typeface="Calibri"/>
            </a:endParaRPr>
          </a:p>
        </p:txBody>
      </p:sp>
      <p:sp>
        <p:nvSpPr>
          <p:cNvPr id="125" name="Google Shape;125;p23"/>
          <p:cNvSpPr txBox="1"/>
          <p:nvPr/>
        </p:nvSpPr>
        <p:spPr>
          <a:xfrm>
            <a:off x="6547575" y="30368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Message body</a:t>
            </a:r>
            <a:endParaRPr sz="18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1.2 HTTP Response Message</a:t>
            </a:r>
            <a:endParaRPr b="1"/>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Calibri"/>
                <a:ea typeface="Calibri"/>
                <a:cs typeface="Calibri"/>
                <a:sym typeface="Calibri"/>
              </a:rPr>
              <a:t>An </a:t>
            </a:r>
            <a:r>
              <a:rPr b="1" lang="en">
                <a:solidFill>
                  <a:schemeClr val="dk1"/>
                </a:solidFill>
                <a:latin typeface="Calibri"/>
                <a:ea typeface="Calibri"/>
                <a:cs typeface="Calibri"/>
                <a:sym typeface="Calibri"/>
              </a:rPr>
              <a:t>HTTP Response Message</a:t>
            </a:r>
            <a:r>
              <a:rPr lang="en">
                <a:solidFill>
                  <a:schemeClr val="dk1"/>
                </a:solidFill>
                <a:latin typeface="Calibri"/>
                <a:ea typeface="Calibri"/>
                <a:cs typeface="Calibri"/>
                <a:sym typeface="Calibri"/>
              </a:rPr>
              <a:t> is sent by a web server to a client (e.g., a browser) in response to an </a:t>
            </a:r>
            <a:r>
              <a:rPr b="1" lang="en">
                <a:solidFill>
                  <a:schemeClr val="dk1"/>
                </a:solidFill>
                <a:latin typeface="Calibri"/>
                <a:ea typeface="Calibri"/>
                <a:cs typeface="Calibri"/>
                <a:sym typeface="Calibri"/>
              </a:rPr>
              <a:t>HTTP Request Message</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42900" lvl="0" marL="457200" rtl="0" algn="l">
              <a:lnSpc>
                <a:spcPct val="100000"/>
              </a:lnSpc>
              <a:spcBef>
                <a:spcPts val="1000"/>
              </a:spcBef>
              <a:spcAft>
                <a:spcPts val="0"/>
              </a:spcAft>
              <a:buClr>
                <a:schemeClr val="dk1"/>
              </a:buClr>
              <a:buSzPts val="1800"/>
              <a:buFont typeface="Calibri"/>
              <a:buChar char="●"/>
            </a:pPr>
            <a:r>
              <a:rPr lang="en">
                <a:solidFill>
                  <a:srgbClr val="1F1F1F"/>
                </a:solidFill>
                <a:latin typeface="Calibri"/>
                <a:ea typeface="Calibri"/>
                <a:cs typeface="Calibri"/>
                <a:sym typeface="Calibri"/>
              </a:rPr>
              <a:t>The aim of the response is to provide the client with the resource it requested, or inform the client that the action it requested has been carried out; or else to inform the client that an error occurred in processing its request.</a:t>
            </a:r>
            <a:endParaRPr>
              <a:solidFill>
                <a:schemeClr val="dk1"/>
              </a:solidFill>
              <a:latin typeface="Calibri"/>
              <a:ea typeface="Calibri"/>
              <a:cs typeface="Calibri"/>
              <a:sym typeface="Calibri"/>
            </a:endParaRPr>
          </a:p>
          <a:p>
            <a:pPr indent="-342900" lvl="0" marL="457200" rtl="0" algn="l">
              <a:lnSpc>
                <a:spcPct val="10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An HTTP Response Message consists of three main parts:</a:t>
            </a:r>
            <a:endParaRPr>
              <a:solidFill>
                <a:schemeClr val="dk1"/>
              </a:solidFill>
              <a:latin typeface="Calibri"/>
              <a:ea typeface="Calibri"/>
              <a:cs typeface="Calibri"/>
              <a:sym typeface="Calibri"/>
            </a:endParaRPr>
          </a:p>
          <a:p>
            <a:pPr indent="-342900" lvl="1" marL="914400" rtl="0" algn="l">
              <a:lnSpc>
                <a:spcPct val="100000"/>
              </a:lnSpc>
              <a:spcBef>
                <a:spcPts val="100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Status  Line</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Response headers</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Message Body (Optional)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 Status Line</a:t>
            </a:r>
            <a:endParaRPr b="1"/>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first line of the response contains  </a:t>
            </a:r>
            <a:r>
              <a:rPr b="1" lang="en">
                <a:solidFill>
                  <a:schemeClr val="dk1"/>
                </a:solidFill>
                <a:latin typeface="Calibri"/>
                <a:ea typeface="Calibri"/>
                <a:cs typeface="Calibri"/>
                <a:sym typeface="Calibri"/>
              </a:rPr>
              <a:t>HTTP version</a:t>
            </a:r>
            <a:r>
              <a:rPr lang="en">
                <a:solidFill>
                  <a:schemeClr val="dk1"/>
                </a:solidFill>
                <a:latin typeface="Calibri"/>
                <a:ea typeface="Calibri"/>
                <a:cs typeface="Calibri"/>
                <a:sym typeface="Calibri"/>
              </a:rPr>
              <a:t>,  </a:t>
            </a:r>
            <a:r>
              <a:rPr b="1" lang="en">
                <a:solidFill>
                  <a:schemeClr val="dk1"/>
                </a:solidFill>
                <a:latin typeface="Calibri"/>
                <a:ea typeface="Calibri"/>
                <a:cs typeface="Calibri"/>
                <a:sym typeface="Calibri"/>
              </a:rPr>
              <a:t>status code</a:t>
            </a:r>
            <a:r>
              <a:rPr lang="en">
                <a:solidFill>
                  <a:schemeClr val="dk1"/>
                </a:solidFill>
                <a:latin typeface="Calibri"/>
                <a:ea typeface="Calibri"/>
                <a:cs typeface="Calibri"/>
                <a:sym typeface="Calibri"/>
              </a:rPr>
              <a:t> (numeric code representing the outcome of the request), </a:t>
            </a:r>
            <a:r>
              <a:rPr b="1" lang="en">
                <a:solidFill>
                  <a:schemeClr val="dk1"/>
                </a:solidFill>
                <a:latin typeface="Calibri"/>
                <a:ea typeface="Calibri"/>
                <a:cs typeface="Calibri"/>
                <a:sym typeface="Calibri"/>
              </a:rPr>
              <a:t>reason phrase</a:t>
            </a:r>
            <a:r>
              <a:rPr lang="en">
                <a:solidFill>
                  <a:schemeClr val="dk1"/>
                </a:solidFill>
                <a:latin typeface="Calibri"/>
                <a:ea typeface="Calibri"/>
                <a:cs typeface="Calibri"/>
                <a:sym typeface="Calibri"/>
              </a:rPr>
              <a:t> (text description of the status code).</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Format:</a:t>
            </a:r>
            <a:endParaRPr>
              <a:solidFill>
                <a:schemeClr val="dk1"/>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lang="en">
                <a:solidFill>
                  <a:srgbClr val="FF0000"/>
                </a:solidFill>
                <a:latin typeface="Calibri"/>
                <a:ea typeface="Calibri"/>
                <a:cs typeface="Calibri"/>
                <a:sym typeface="Calibri"/>
              </a:rPr>
              <a:t>HTTP-Version Status-Code Reason-Phrase</a:t>
            </a:r>
            <a:endParaRPr>
              <a:solidFill>
                <a:schemeClr val="dk1"/>
              </a:solidFill>
              <a:latin typeface="Calibri"/>
              <a:ea typeface="Calibri"/>
              <a:cs typeface="Calibri"/>
              <a:sym typeface="Calibri"/>
            </a:endParaRPr>
          </a:p>
          <a:p>
            <a:pPr indent="-342900" lvl="1" marL="914400" rtl="0" algn="l">
              <a:spcBef>
                <a:spcPts val="1200"/>
              </a:spcBef>
              <a:spcAft>
                <a:spcPts val="0"/>
              </a:spcAft>
              <a:buClr>
                <a:schemeClr val="dk1"/>
              </a:buClr>
              <a:buSzPts val="1800"/>
              <a:buChar char="○"/>
            </a:pPr>
            <a:r>
              <a:rPr b="1" lang="en" sz="1800">
                <a:solidFill>
                  <a:schemeClr val="dk1"/>
                </a:solidFill>
              </a:rPr>
              <a:t>HTTP Versions: </a:t>
            </a:r>
            <a:r>
              <a:rPr lang="en" sz="1800">
                <a:solidFill>
                  <a:srgbClr val="2B2A29"/>
                </a:solidFill>
                <a:latin typeface="Calibri"/>
                <a:ea typeface="Calibri"/>
                <a:cs typeface="Calibri"/>
                <a:sym typeface="Calibri"/>
              </a:rPr>
              <a:t>It is used to show the HTTP specification to which the server has tried to make the message comply. </a:t>
            </a:r>
            <a:r>
              <a:rPr lang="en" sz="1800">
                <a:solidFill>
                  <a:schemeClr val="dk1"/>
                </a:solidFill>
                <a:latin typeface="Calibri"/>
                <a:ea typeface="Calibri"/>
                <a:cs typeface="Calibri"/>
                <a:sym typeface="Calibri"/>
              </a:rPr>
              <a:t>Either HTTP/1.1, HTTP/2 or HTTP/3.</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Char char="○"/>
            </a:pPr>
            <a:r>
              <a:rPr b="1" lang="en" sz="1800">
                <a:solidFill>
                  <a:srgbClr val="2B2A29"/>
                </a:solidFill>
                <a:latin typeface="Calibri"/>
                <a:ea typeface="Calibri"/>
                <a:cs typeface="Calibri"/>
                <a:sym typeface="Calibri"/>
              </a:rPr>
              <a:t>Status-Code: </a:t>
            </a:r>
            <a:r>
              <a:rPr lang="en" sz="1800">
                <a:solidFill>
                  <a:srgbClr val="2B2A29"/>
                </a:solidFill>
                <a:latin typeface="Calibri"/>
                <a:ea typeface="Calibri"/>
                <a:cs typeface="Calibri"/>
                <a:sym typeface="Calibri"/>
              </a:rPr>
              <a:t>It is a three-digit number that indicates the result of the request.</a:t>
            </a:r>
            <a:endParaRPr sz="1800">
              <a:solidFill>
                <a:srgbClr val="2B2A29"/>
              </a:solidFill>
              <a:latin typeface="Calibri"/>
              <a:ea typeface="Calibri"/>
              <a:cs typeface="Calibri"/>
              <a:sym typeface="Calibri"/>
            </a:endParaRPr>
          </a:p>
          <a:p>
            <a:pPr indent="-342900" lvl="1" marL="914400" rtl="0" algn="l">
              <a:spcBef>
                <a:spcPts val="0"/>
              </a:spcBef>
              <a:spcAft>
                <a:spcPts val="0"/>
              </a:spcAft>
              <a:buClr>
                <a:srgbClr val="2B2A29"/>
              </a:buClr>
              <a:buSzPts val="1800"/>
              <a:buChar char="○"/>
            </a:pPr>
            <a:r>
              <a:rPr b="1" lang="en" sz="1800">
                <a:solidFill>
                  <a:srgbClr val="2B2A29"/>
                </a:solidFill>
                <a:latin typeface="Calibri"/>
                <a:ea typeface="Calibri"/>
                <a:cs typeface="Calibri"/>
                <a:sym typeface="Calibri"/>
              </a:rPr>
              <a:t>Reason Phrase: </a:t>
            </a:r>
            <a:r>
              <a:rPr lang="en" sz="1800">
                <a:solidFill>
                  <a:srgbClr val="2B2A29"/>
                </a:solidFill>
                <a:latin typeface="Calibri"/>
                <a:ea typeface="Calibri"/>
                <a:cs typeface="Calibri"/>
                <a:sym typeface="Calibri"/>
              </a:rPr>
              <a:t>It is also known as the status text. It is a human-readable text that summarizes the meaning of the status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 Status Line</a:t>
            </a:r>
            <a:endParaRPr b="1"/>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chemeClr val="dk1"/>
              </a:buClr>
              <a:buSzPts val="1700"/>
              <a:buChar char="●"/>
            </a:pPr>
            <a:r>
              <a:rPr lang="en">
                <a:solidFill>
                  <a:schemeClr val="dk1"/>
                </a:solidFill>
                <a:latin typeface="Calibri"/>
                <a:ea typeface="Calibri"/>
                <a:cs typeface="Calibri"/>
                <a:sym typeface="Calibri"/>
              </a:rPr>
              <a:t>Example:</a:t>
            </a:r>
            <a:endParaRPr>
              <a:solidFill>
                <a:schemeClr val="dk1"/>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b="1" lang="en">
                <a:solidFill>
                  <a:srgbClr val="FF0000"/>
                </a:solidFill>
                <a:latin typeface="Calibri"/>
                <a:ea typeface="Calibri"/>
                <a:cs typeface="Calibri"/>
                <a:sym typeface="Calibri"/>
              </a:rPr>
              <a:t>HTTP/1.1 200 OK</a:t>
            </a:r>
            <a:r>
              <a:rPr b="1" lang="en" sz="1200">
                <a:solidFill>
                  <a:srgbClr val="FF0000"/>
                </a:solidFill>
                <a:latin typeface="Montserrat"/>
                <a:ea typeface="Montserrat"/>
                <a:cs typeface="Montserrat"/>
                <a:sym typeface="Montserrat"/>
              </a:rPr>
              <a:t> </a:t>
            </a:r>
            <a:endParaRPr b="1">
              <a:solidFill>
                <a:srgbClr val="FF0000"/>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lang="en" sz="1900">
                <a:solidFill>
                  <a:schemeClr val="dk1"/>
                </a:solidFill>
                <a:latin typeface="Calibri"/>
                <a:ea typeface="Calibri"/>
                <a:cs typeface="Calibri"/>
                <a:sym typeface="Calibri"/>
              </a:rPr>
              <a:t>Here, </a:t>
            </a:r>
            <a:endParaRPr sz="1900">
              <a:solidFill>
                <a:schemeClr val="dk1"/>
              </a:solidFill>
              <a:latin typeface="Calibri"/>
              <a:ea typeface="Calibri"/>
              <a:cs typeface="Calibri"/>
              <a:sym typeface="Calibri"/>
            </a:endParaRPr>
          </a:p>
          <a:p>
            <a:pPr indent="0" lvl="0" marL="1371600" marR="63500" rtl="0" algn="l">
              <a:spcBef>
                <a:spcPts val="1000"/>
              </a:spcBef>
              <a:spcAft>
                <a:spcPts val="0"/>
              </a:spcAft>
              <a:buClr>
                <a:schemeClr val="dk1"/>
              </a:buClr>
              <a:buSzPts val="1100"/>
              <a:buFont typeface="Arial"/>
              <a:buNone/>
            </a:pPr>
            <a:r>
              <a:rPr lang="en">
                <a:solidFill>
                  <a:srgbClr val="273239"/>
                </a:solidFill>
                <a:latin typeface="Calibri"/>
                <a:ea typeface="Calibri"/>
                <a:cs typeface="Calibri"/>
                <a:sym typeface="Calibri"/>
              </a:rPr>
              <a:t>HTTP/1.1 is the HTTP version,</a:t>
            </a:r>
            <a:endParaRPr>
              <a:solidFill>
                <a:srgbClr val="273239"/>
              </a:solidFill>
              <a:latin typeface="Calibri"/>
              <a:ea typeface="Calibri"/>
              <a:cs typeface="Calibri"/>
              <a:sym typeface="Calibri"/>
            </a:endParaRPr>
          </a:p>
          <a:p>
            <a:pPr indent="0" lvl="0" marL="1371600" marR="63500" rtl="0" algn="l">
              <a:spcBef>
                <a:spcPts val="0"/>
              </a:spcBef>
              <a:spcAft>
                <a:spcPts val="0"/>
              </a:spcAft>
              <a:buClr>
                <a:schemeClr val="dk1"/>
              </a:buClr>
              <a:buSzPts val="1100"/>
              <a:buFont typeface="Arial"/>
              <a:buNone/>
            </a:pPr>
            <a:r>
              <a:rPr lang="en">
                <a:solidFill>
                  <a:srgbClr val="273239"/>
                </a:solidFill>
                <a:latin typeface="Calibri"/>
                <a:ea typeface="Calibri"/>
                <a:cs typeface="Calibri"/>
                <a:sym typeface="Calibri"/>
              </a:rPr>
              <a:t>200 is the status code,</a:t>
            </a:r>
            <a:endParaRPr>
              <a:solidFill>
                <a:srgbClr val="273239"/>
              </a:solidFill>
              <a:latin typeface="Calibri"/>
              <a:ea typeface="Calibri"/>
              <a:cs typeface="Calibri"/>
              <a:sym typeface="Calibri"/>
            </a:endParaRPr>
          </a:p>
          <a:p>
            <a:pPr indent="0" lvl="0" marL="1371600" marR="63500" rtl="0" algn="l">
              <a:spcBef>
                <a:spcPts val="0"/>
              </a:spcBef>
              <a:spcAft>
                <a:spcPts val="0"/>
              </a:spcAft>
              <a:buNone/>
            </a:pPr>
            <a:r>
              <a:rPr lang="en">
                <a:solidFill>
                  <a:srgbClr val="273239"/>
                </a:solidFill>
                <a:latin typeface="Calibri"/>
                <a:ea typeface="Calibri"/>
                <a:cs typeface="Calibri"/>
                <a:sym typeface="Calibri"/>
              </a:rPr>
              <a:t>OK is the reason phrase.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257900"/>
            <a:ext cx="8520600" cy="467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latin typeface="Calibri"/>
                <a:ea typeface="Calibri"/>
                <a:cs typeface="Calibri"/>
                <a:sym typeface="Calibri"/>
              </a:rPr>
              <a:t>Common Status Codes:</a:t>
            </a:r>
            <a:endParaRPr b="1" sz="1500">
              <a:solidFill>
                <a:schemeClr val="dk1"/>
              </a:solidFill>
              <a:latin typeface="Calibri"/>
              <a:ea typeface="Calibri"/>
              <a:cs typeface="Calibri"/>
              <a:sym typeface="Calibri"/>
            </a:endParaRPr>
          </a:p>
          <a:p>
            <a:pPr indent="-323850" lvl="0" marL="457200" rtl="0" algn="l">
              <a:spcBef>
                <a:spcPts val="1200"/>
              </a:spcBef>
              <a:spcAft>
                <a:spcPts val="0"/>
              </a:spcAft>
              <a:buClr>
                <a:schemeClr val="dk1"/>
              </a:buClr>
              <a:buSzPts val="1500"/>
              <a:buAutoNum type="arabicPeriod"/>
            </a:pPr>
            <a:r>
              <a:rPr b="1" lang="en" sz="1500">
                <a:solidFill>
                  <a:schemeClr val="dk1"/>
                </a:solidFill>
                <a:latin typeface="Calibri"/>
                <a:ea typeface="Calibri"/>
                <a:cs typeface="Calibri"/>
                <a:sym typeface="Calibri"/>
              </a:rPr>
              <a:t>1xx (Informational)</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100 Continue</a:t>
            </a:r>
            <a:r>
              <a:rPr lang="en" sz="1500">
                <a:solidFill>
                  <a:schemeClr val="dk1"/>
                </a:solidFill>
                <a:latin typeface="Calibri"/>
                <a:ea typeface="Calibri"/>
                <a:cs typeface="Calibri"/>
                <a:sym typeface="Calibri"/>
              </a:rPr>
              <a:t>: The request is received, and the client can proceed.</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AutoNum type="arabicPeriod"/>
            </a:pPr>
            <a:r>
              <a:rPr b="1" lang="en" sz="1500">
                <a:solidFill>
                  <a:schemeClr val="dk1"/>
                </a:solidFill>
                <a:latin typeface="Calibri"/>
                <a:ea typeface="Calibri"/>
                <a:cs typeface="Calibri"/>
                <a:sym typeface="Calibri"/>
              </a:rPr>
              <a:t>2xx (Success)</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200 OK</a:t>
            </a:r>
            <a:r>
              <a:rPr lang="en" sz="1500">
                <a:solidFill>
                  <a:schemeClr val="dk1"/>
                </a:solidFill>
                <a:latin typeface="Calibri"/>
                <a:ea typeface="Calibri"/>
                <a:cs typeface="Calibri"/>
                <a:sym typeface="Calibri"/>
              </a:rPr>
              <a:t>: The request was successful, and the response contains the requested data.</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201 Created</a:t>
            </a:r>
            <a:r>
              <a:rPr lang="en" sz="1500">
                <a:solidFill>
                  <a:schemeClr val="dk1"/>
                </a:solidFill>
                <a:latin typeface="Calibri"/>
                <a:ea typeface="Calibri"/>
                <a:cs typeface="Calibri"/>
                <a:sym typeface="Calibri"/>
              </a:rPr>
              <a:t>: The resource was successfully created.</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AutoNum type="arabicPeriod"/>
            </a:pPr>
            <a:r>
              <a:rPr b="1" lang="en" sz="1500">
                <a:solidFill>
                  <a:schemeClr val="dk1"/>
                </a:solidFill>
                <a:latin typeface="Calibri"/>
                <a:ea typeface="Calibri"/>
                <a:cs typeface="Calibri"/>
                <a:sym typeface="Calibri"/>
              </a:rPr>
              <a:t>3xx (Redirection)</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301 Moved Permanently</a:t>
            </a:r>
            <a:r>
              <a:rPr lang="en" sz="1500">
                <a:solidFill>
                  <a:schemeClr val="dk1"/>
                </a:solidFill>
                <a:latin typeface="Calibri"/>
                <a:ea typeface="Calibri"/>
                <a:cs typeface="Calibri"/>
                <a:sym typeface="Calibri"/>
              </a:rPr>
              <a:t>: The requested resource has been permanently moved to a new URL.</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302 Found</a:t>
            </a:r>
            <a:r>
              <a:rPr lang="en" sz="1500">
                <a:solidFill>
                  <a:schemeClr val="dk1"/>
                </a:solidFill>
                <a:latin typeface="Calibri"/>
                <a:ea typeface="Calibri"/>
                <a:cs typeface="Calibri"/>
                <a:sym typeface="Calibri"/>
              </a:rPr>
              <a:t>: The resource is temporarily moved to a new location.</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AutoNum type="arabicPeriod"/>
            </a:pPr>
            <a:r>
              <a:rPr b="1" lang="en" sz="1500">
                <a:solidFill>
                  <a:schemeClr val="dk1"/>
                </a:solidFill>
                <a:latin typeface="Calibri"/>
                <a:ea typeface="Calibri"/>
                <a:cs typeface="Calibri"/>
                <a:sym typeface="Calibri"/>
              </a:rPr>
              <a:t>4xx (Client Errors)</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400 Bad Request</a:t>
            </a:r>
            <a:r>
              <a:rPr lang="en" sz="1500">
                <a:solidFill>
                  <a:schemeClr val="dk1"/>
                </a:solidFill>
                <a:latin typeface="Calibri"/>
                <a:ea typeface="Calibri"/>
                <a:cs typeface="Calibri"/>
                <a:sym typeface="Calibri"/>
              </a:rPr>
              <a:t>: The request is malformed.</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404 Not Found</a:t>
            </a:r>
            <a:r>
              <a:rPr lang="en" sz="1500">
                <a:solidFill>
                  <a:schemeClr val="dk1"/>
                </a:solidFill>
                <a:latin typeface="Calibri"/>
                <a:ea typeface="Calibri"/>
                <a:cs typeface="Calibri"/>
                <a:sym typeface="Calibri"/>
              </a:rPr>
              <a:t>: The requested resource does not exist.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AutoNum type="arabicPeriod"/>
            </a:pPr>
            <a:r>
              <a:rPr b="1" lang="en" sz="1500">
                <a:solidFill>
                  <a:schemeClr val="dk1"/>
                </a:solidFill>
                <a:latin typeface="Calibri"/>
                <a:ea typeface="Calibri"/>
                <a:cs typeface="Calibri"/>
                <a:sym typeface="Calibri"/>
              </a:rPr>
              <a:t>5xx (Server Errors)</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500 Internal Server Error</a:t>
            </a:r>
            <a:r>
              <a:rPr lang="en" sz="1500">
                <a:solidFill>
                  <a:schemeClr val="dk1"/>
                </a:solidFill>
                <a:latin typeface="Calibri"/>
                <a:ea typeface="Calibri"/>
                <a:cs typeface="Calibri"/>
                <a:sym typeface="Calibri"/>
              </a:rPr>
              <a:t>: A generic server error occurred.</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Char char="○"/>
            </a:pPr>
            <a:r>
              <a:rPr lang="en" sz="1500">
                <a:solidFill>
                  <a:srgbClr val="188038"/>
                </a:solidFill>
                <a:latin typeface="Calibri"/>
                <a:ea typeface="Calibri"/>
                <a:cs typeface="Calibri"/>
                <a:sym typeface="Calibri"/>
              </a:rPr>
              <a:t>503 Service Unavailable</a:t>
            </a:r>
            <a:r>
              <a:rPr lang="en" sz="1500">
                <a:solidFill>
                  <a:schemeClr val="dk1"/>
                </a:solidFill>
                <a:latin typeface="Calibri"/>
                <a:ea typeface="Calibri"/>
                <a:cs typeface="Calibri"/>
                <a:sym typeface="Calibri"/>
              </a:rPr>
              <a:t>: The server is temporarily unavailable.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t>
            </a:r>
            <a:r>
              <a:rPr b="1" lang="en"/>
              <a:t>. Response Headers </a:t>
            </a:r>
            <a:endParaRPr b="1"/>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Headers provide additional metadata about the response, such as content type, length, encoding, and more.</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Format:</a:t>
            </a:r>
            <a:endParaRPr>
              <a:solidFill>
                <a:schemeClr val="dk1"/>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lang="en">
                <a:solidFill>
                  <a:srgbClr val="188038"/>
                </a:solidFill>
                <a:latin typeface="Calibri"/>
                <a:ea typeface="Calibri"/>
                <a:cs typeface="Calibri"/>
                <a:sym typeface="Calibri"/>
              </a:rPr>
              <a:t>Header-Name: Header-Value</a:t>
            </a:r>
            <a:endParaRPr>
              <a:solidFill>
                <a:schemeClr val="dk1"/>
              </a:solidFill>
              <a:latin typeface="Calibri"/>
              <a:ea typeface="Calibri"/>
              <a:cs typeface="Calibri"/>
              <a:sym typeface="Calibri"/>
            </a:endParaRPr>
          </a:p>
          <a:p>
            <a:pPr indent="-342900" lvl="0" marL="457200" rtl="0" algn="l">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Common Response Headers:</a:t>
            </a:r>
            <a:endParaRPr>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Char char="●"/>
            </a:pPr>
            <a:r>
              <a:rPr b="1" lang="en">
                <a:solidFill>
                  <a:schemeClr val="dk1"/>
                </a:solidFill>
                <a:latin typeface="Calibri"/>
                <a:ea typeface="Calibri"/>
                <a:cs typeface="Calibri"/>
                <a:sym typeface="Calibri"/>
              </a:rPr>
              <a:t>Content-Type</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Indicates the MIME type of the response content.</a:t>
            </a:r>
            <a:endParaRPr sz="1800">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Content-Type: text/html; charset=UTF-8</a:t>
            </a:r>
            <a:endParaRPr sz="1800">
              <a:solidFill>
                <a:srgbClr val="188038"/>
              </a:solidFill>
              <a:latin typeface="Calibri"/>
              <a:ea typeface="Calibri"/>
              <a:cs typeface="Calibri"/>
              <a:sym typeface="Calibri"/>
            </a:endParaRPr>
          </a:p>
          <a:p>
            <a:pPr indent="-342900" lvl="0" marL="914400" rtl="0" algn="l">
              <a:spcBef>
                <a:spcPts val="0"/>
              </a:spcBef>
              <a:spcAft>
                <a:spcPts val="0"/>
              </a:spcAft>
              <a:buClr>
                <a:schemeClr val="dk1"/>
              </a:buClr>
              <a:buSzPts val="1800"/>
              <a:buChar char="●"/>
            </a:pPr>
            <a:r>
              <a:rPr b="1" lang="en">
                <a:solidFill>
                  <a:schemeClr val="dk1"/>
                </a:solidFill>
                <a:latin typeface="Calibri"/>
                <a:ea typeface="Calibri"/>
                <a:cs typeface="Calibri"/>
                <a:sym typeface="Calibri"/>
              </a:rPr>
              <a:t>Content-Length</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Specifies the size of the response body in bytes.</a:t>
            </a:r>
            <a:endParaRPr sz="1800">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Content-Length: 348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t>
            </a:r>
            <a:r>
              <a:rPr b="1" lang="en"/>
              <a:t>. Response Headers</a:t>
            </a:r>
            <a:endParaRPr b="1"/>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914400" rtl="0" algn="l">
              <a:spcBef>
                <a:spcPts val="1200"/>
              </a:spcBef>
              <a:spcAft>
                <a:spcPts val="0"/>
              </a:spcAft>
              <a:buClr>
                <a:schemeClr val="dk1"/>
              </a:buClr>
              <a:buSzPts val="1800"/>
              <a:buChar char="●"/>
            </a:pPr>
            <a:r>
              <a:rPr b="1" lang="en">
                <a:solidFill>
                  <a:schemeClr val="dk1"/>
                </a:solidFill>
                <a:latin typeface="Calibri"/>
                <a:ea typeface="Calibri"/>
                <a:cs typeface="Calibri"/>
                <a:sym typeface="Calibri"/>
              </a:rPr>
              <a:t>Date</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date and time the response was sent.</a:t>
            </a:r>
            <a:endParaRPr sz="1800">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Date: Mon, 26 Nov 2024 10:00:00 GMT</a:t>
            </a:r>
            <a:endParaRPr sz="1800">
              <a:solidFill>
                <a:srgbClr val="188038"/>
              </a:solidFill>
              <a:latin typeface="Calibri"/>
              <a:ea typeface="Calibri"/>
              <a:cs typeface="Calibri"/>
              <a:sym typeface="Calibri"/>
            </a:endParaRPr>
          </a:p>
          <a:p>
            <a:pPr indent="-342900" lvl="0" marL="914400" rtl="0" algn="l">
              <a:spcBef>
                <a:spcPts val="0"/>
              </a:spcBef>
              <a:spcAft>
                <a:spcPts val="0"/>
              </a:spcAft>
              <a:buClr>
                <a:schemeClr val="dk1"/>
              </a:buClr>
              <a:buSzPts val="1800"/>
              <a:buChar char="●"/>
            </a:pPr>
            <a:r>
              <a:rPr b="1" lang="en">
                <a:solidFill>
                  <a:schemeClr val="dk1"/>
                </a:solidFill>
                <a:latin typeface="Calibri"/>
                <a:ea typeface="Calibri"/>
                <a:cs typeface="Calibri"/>
                <a:sym typeface="Calibri"/>
              </a:rPr>
              <a:t>Server</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Identifies the software used by the server.</a:t>
            </a:r>
            <a:endParaRPr sz="1800">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Server: Apache/2.4.41 (Ubuntu)</a:t>
            </a:r>
            <a:endParaRPr sz="1800">
              <a:solidFill>
                <a:srgbClr val="188038"/>
              </a:solidFill>
              <a:latin typeface="Calibri"/>
              <a:ea typeface="Calibri"/>
              <a:cs typeface="Calibri"/>
              <a:sym typeface="Calibri"/>
            </a:endParaRPr>
          </a:p>
          <a:p>
            <a:pPr indent="-342900" lvl="0" marL="914400" rtl="0" algn="l">
              <a:spcBef>
                <a:spcPts val="0"/>
              </a:spcBef>
              <a:spcAft>
                <a:spcPts val="0"/>
              </a:spcAft>
              <a:buClr>
                <a:schemeClr val="dk1"/>
              </a:buClr>
              <a:buSzPts val="1800"/>
              <a:buChar char="●"/>
            </a:pPr>
            <a:r>
              <a:rPr b="1" lang="en">
                <a:solidFill>
                  <a:schemeClr val="dk1"/>
                </a:solidFill>
                <a:latin typeface="Calibri"/>
                <a:ea typeface="Calibri"/>
                <a:cs typeface="Calibri"/>
                <a:sym typeface="Calibri"/>
              </a:rPr>
              <a:t>Connection</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Controls whether the connection remains open or closes after the response.</a:t>
            </a:r>
            <a:endParaRPr sz="1800">
              <a:solidFill>
                <a:schemeClr val="dk1"/>
              </a:solidFill>
              <a:latin typeface="Calibri"/>
              <a:ea typeface="Calibri"/>
              <a:cs typeface="Calibri"/>
              <a:sym typeface="Calibri"/>
            </a:endParaRPr>
          </a:p>
          <a:p>
            <a:pPr indent="-342900" lvl="1" marL="137160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Connection: keep-alive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t>
            </a:r>
            <a:r>
              <a:rPr b="1" lang="en"/>
              <a:t>. Response Headers</a:t>
            </a:r>
            <a:endParaRPr b="1"/>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lang="en">
                <a:solidFill>
                  <a:schemeClr val="dk1"/>
                </a:solidFill>
                <a:latin typeface="Calibri"/>
                <a:ea typeface="Calibri"/>
                <a:cs typeface="Calibri"/>
                <a:sym typeface="Calibri"/>
              </a:rPr>
              <a:t>Example of Response Headers:</a:t>
            </a:r>
            <a:endParaRPr>
              <a:solidFill>
                <a:schemeClr val="dk1"/>
              </a:solidFill>
              <a:latin typeface="Calibri"/>
              <a:ea typeface="Calibri"/>
              <a:cs typeface="Calibri"/>
              <a:sym typeface="Calibri"/>
            </a:endParaRPr>
          </a:p>
          <a:p>
            <a:pPr indent="0" lvl="0" marL="914400" rtl="0" algn="l">
              <a:spcBef>
                <a:spcPts val="1200"/>
              </a:spcBef>
              <a:spcAft>
                <a:spcPts val="0"/>
              </a:spcAft>
              <a:buClr>
                <a:schemeClr val="dk1"/>
              </a:buClr>
              <a:buSzPts val="1100"/>
              <a:buFont typeface="Arial"/>
              <a:buNone/>
            </a:pPr>
            <a:r>
              <a:rPr lang="en">
                <a:solidFill>
                  <a:srgbClr val="FF0000"/>
                </a:solidFill>
                <a:latin typeface="Calibri"/>
                <a:ea typeface="Calibri"/>
                <a:cs typeface="Calibri"/>
                <a:sym typeface="Calibri"/>
              </a:rPr>
              <a:t>Content-Type: text/html; charset=UTF-8 </a:t>
            </a:r>
            <a:endParaRPr>
              <a:solidFill>
                <a:srgbClr val="FF0000"/>
              </a:solidFill>
              <a:latin typeface="Calibri"/>
              <a:ea typeface="Calibri"/>
              <a:cs typeface="Calibri"/>
              <a:sym typeface="Calibri"/>
            </a:endParaRPr>
          </a:p>
          <a:p>
            <a:pPr indent="0" lvl="0" marL="91440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Content-Length: 1264 </a:t>
            </a:r>
            <a:endParaRPr>
              <a:solidFill>
                <a:srgbClr val="FF0000"/>
              </a:solidFill>
              <a:latin typeface="Calibri"/>
              <a:ea typeface="Calibri"/>
              <a:cs typeface="Calibri"/>
              <a:sym typeface="Calibri"/>
            </a:endParaRPr>
          </a:p>
          <a:p>
            <a:pPr indent="0" lvl="0" marL="91440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Date: Mon, 26 Nov 2024 10:00:00 GMT </a:t>
            </a:r>
            <a:endParaRPr>
              <a:solidFill>
                <a:srgbClr val="FF0000"/>
              </a:solidFill>
              <a:latin typeface="Calibri"/>
              <a:ea typeface="Calibri"/>
              <a:cs typeface="Calibri"/>
              <a:sym typeface="Calibri"/>
            </a:endParaRPr>
          </a:p>
          <a:p>
            <a:pPr indent="0" lvl="0" marL="914400" rtl="0" algn="l">
              <a:spcBef>
                <a:spcPts val="0"/>
              </a:spcBef>
              <a:spcAft>
                <a:spcPts val="0"/>
              </a:spcAft>
              <a:buNone/>
            </a:pPr>
            <a:r>
              <a:rPr lang="en">
                <a:solidFill>
                  <a:srgbClr val="FF0000"/>
                </a:solidFill>
                <a:latin typeface="Calibri"/>
                <a:ea typeface="Calibri"/>
                <a:cs typeface="Calibri"/>
                <a:sym typeface="Calibri"/>
              </a:rPr>
              <a:t>Server: Apache/2.4.41 (Ubuntu)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t>
            </a:r>
            <a:r>
              <a:rPr b="1" lang="en"/>
              <a:t>. Message Body</a:t>
            </a:r>
            <a:endParaRPr b="1"/>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body contains the actual content or data being sent to the client. It is optional and depends on the type of response.</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
                <a:solidFill>
                  <a:schemeClr val="dk1"/>
                </a:solidFill>
                <a:latin typeface="Calibri"/>
                <a:ea typeface="Calibri"/>
                <a:cs typeface="Calibri"/>
                <a:sym typeface="Calibri"/>
              </a:rPr>
              <a:t>For a successful request (</a:t>
            </a:r>
            <a:r>
              <a:rPr lang="en">
                <a:solidFill>
                  <a:srgbClr val="FF0000"/>
                </a:solidFill>
                <a:latin typeface="Calibri"/>
                <a:ea typeface="Calibri"/>
                <a:cs typeface="Calibri"/>
                <a:sym typeface="Calibri"/>
              </a:rPr>
              <a:t>200 OK</a:t>
            </a:r>
            <a:r>
              <a:rPr lang="en">
                <a:solidFill>
                  <a:schemeClr val="dk1"/>
                </a:solidFill>
                <a:latin typeface="Calibri"/>
                <a:ea typeface="Calibri"/>
                <a:cs typeface="Calibri"/>
                <a:sym typeface="Calibri"/>
              </a:rPr>
              <a:t>), the body might include:</a:t>
            </a:r>
            <a:endParaRPr>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HTML for a web page.</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JSON/XML for an API response.</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Binary data for files like images or videos.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1.1 Overview of Web-I</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a:t>
            </a:r>
            <a:r>
              <a:rPr b="1" lang="en"/>
              <a:t>HTTP Response Message</a:t>
            </a:r>
            <a:endParaRPr b="1"/>
          </a:p>
        </p:txBody>
      </p:sp>
      <p:sp>
        <p:nvSpPr>
          <p:cNvPr id="178" name="Google Shape;178;p32"/>
          <p:cNvSpPr txBox="1"/>
          <p:nvPr>
            <p:ph idx="1" type="body"/>
          </p:nvPr>
        </p:nvSpPr>
        <p:spPr>
          <a:xfrm>
            <a:off x="311700" y="1000075"/>
            <a:ext cx="8520600" cy="37905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HTTP/1.1 200 OK</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Content-Type: text/html; charset=UTF-8</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Content-Length: 1264</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Date: Mon, 26 Nov 2024 10:00:00 GMT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Server: Apache/2.4.41 (Ubuntu)</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&lt;!DOCTYPE html&gt;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&lt;html&gt;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&lt;head&gt;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&lt;title&gt;Example Page&lt;/title&gt;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&lt;/head&gt;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&lt;body&gt;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&lt;h1&gt;Welcome to the Example Page&lt;/h1&gt;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&lt;p&gt;This is a sample response.&lt;/p&gt;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&lt;/body&gt;</a:t>
            </a:r>
            <a:endParaRPr sz="1600">
              <a:solidFill>
                <a:schemeClr val="dk1"/>
              </a:solidFill>
              <a:latin typeface="Calibri"/>
              <a:ea typeface="Calibri"/>
              <a:cs typeface="Calibri"/>
              <a:sym typeface="Calibri"/>
            </a:endParaRPr>
          </a:p>
          <a:p>
            <a:pPr indent="0" lvl="0" marL="457200" rtl="0" algn="l">
              <a:lnSpc>
                <a:spcPct val="105000"/>
              </a:lnSpc>
              <a:spcBef>
                <a:spcPts val="0"/>
              </a:spcBef>
              <a:spcAft>
                <a:spcPts val="0"/>
              </a:spcAft>
              <a:buNone/>
            </a:pPr>
            <a:r>
              <a:rPr lang="en" sz="1600">
                <a:solidFill>
                  <a:schemeClr val="dk1"/>
                </a:solidFill>
                <a:latin typeface="Calibri"/>
                <a:ea typeface="Calibri"/>
                <a:cs typeface="Calibri"/>
                <a:sym typeface="Calibri"/>
              </a:rPr>
              <a:t>&lt;/html&gt;</a:t>
            </a:r>
            <a:endParaRPr sz="2000"/>
          </a:p>
        </p:txBody>
      </p:sp>
      <p:sp>
        <p:nvSpPr>
          <p:cNvPr id="179" name="Google Shape;179;p32"/>
          <p:cNvSpPr/>
          <p:nvPr/>
        </p:nvSpPr>
        <p:spPr>
          <a:xfrm>
            <a:off x="6031800" y="1480275"/>
            <a:ext cx="515700" cy="8355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 name="Google Shape;180;p32"/>
          <p:cNvSpPr/>
          <p:nvPr/>
        </p:nvSpPr>
        <p:spPr>
          <a:xfrm>
            <a:off x="6031800" y="2325550"/>
            <a:ext cx="515700" cy="2463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1" name="Google Shape;181;p32"/>
          <p:cNvSpPr/>
          <p:nvPr/>
        </p:nvSpPr>
        <p:spPr>
          <a:xfrm>
            <a:off x="6031800" y="2541850"/>
            <a:ext cx="515700" cy="25104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2" name="Google Shape;182;p32"/>
          <p:cNvSpPr/>
          <p:nvPr/>
        </p:nvSpPr>
        <p:spPr>
          <a:xfrm>
            <a:off x="6031800" y="1136950"/>
            <a:ext cx="515700" cy="3303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 name="Google Shape;183;p32"/>
          <p:cNvSpPr txBox="1"/>
          <p:nvPr/>
        </p:nvSpPr>
        <p:spPr>
          <a:xfrm>
            <a:off x="6547575" y="10556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Status line</a:t>
            </a:r>
            <a:endParaRPr sz="1800">
              <a:solidFill>
                <a:srgbClr val="233A44"/>
              </a:solidFill>
              <a:latin typeface="Calibri"/>
              <a:ea typeface="Calibri"/>
              <a:cs typeface="Calibri"/>
              <a:sym typeface="Calibri"/>
            </a:endParaRPr>
          </a:p>
        </p:txBody>
      </p:sp>
      <p:sp>
        <p:nvSpPr>
          <p:cNvPr id="184" name="Google Shape;184;p32"/>
          <p:cNvSpPr txBox="1"/>
          <p:nvPr/>
        </p:nvSpPr>
        <p:spPr>
          <a:xfrm>
            <a:off x="6547575" y="1665250"/>
            <a:ext cx="22494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Response Headers</a:t>
            </a:r>
            <a:endParaRPr sz="1800">
              <a:solidFill>
                <a:srgbClr val="233A44"/>
              </a:solidFill>
              <a:latin typeface="Calibri"/>
              <a:ea typeface="Calibri"/>
              <a:cs typeface="Calibri"/>
              <a:sym typeface="Calibri"/>
            </a:endParaRPr>
          </a:p>
        </p:txBody>
      </p:sp>
      <p:sp>
        <p:nvSpPr>
          <p:cNvPr id="185" name="Google Shape;185;p32"/>
          <p:cNvSpPr txBox="1"/>
          <p:nvPr/>
        </p:nvSpPr>
        <p:spPr>
          <a:xfrm>
            <a:off x="6547575" y="21986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Blank line</a:t>
            </a:r>
            <a:endParaRPr sz="1800">
              <a:solidFill>
                <a:srgbClr val="233A44"/>
              </a:solidFill>
              <a:latin typeface="Calibri"/>
              <a:ea typeface="Calibri"/>
              <a:cs typeface="Calibri"/>
              <a:sym typeface="Calibri"/>
            </a:endParaRPr>
          </a:p>
        </p:txBody>
      </p:sp>
      <p:sp>
        <p:nvSpPr>
          <p:cNvPr id="186" name="Google Shape;186;p32"/>
          <p:cNvSpPr txBox="1"/>
          <p:nvPr/>
        </p:nvSpPr>
        <p:spPr>
          <a:xfrm>
            <a:off x="6547575" y="3570250"/>
            <a:ext cx="1848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3A44"/>
                </a:solidFill>
                <a:latin typeface="Calibri"/>
                <a:ea typeface="Calibri"/>
                <a:cs typeface="Calibri"/>
                <a:sym typeface="Calibri"/>
              </a:rPr>
              <a:t>Message body</a:t>
            </a:r>
            <a:endParaRPr sz="1800">
              <a:solidFill>
                <a:srgbClr val="233A44"/>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33"/>
          <p:cNvSpPr txBox="1"/>
          <p:nvPr>
            <p:ph idx="1" type="body"/>
          </p:nvPr>
        </p:nvSpPr>
        <p:spPr>
          <a:xfrm>
            <a:off x="311700" y="1152475"/>
            <a:ext cx="8520600" cy="390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 sz="1600">
                <a:solidFill>
                  <a:schemeClr val="dk1"/>
                </a:solidFill>
              </a:rPr>
              <a:t>What they are:</a:t>
            </a:r>
            <a:endParaRPr b="1" sz="1600">
              <a:solidFill>
                <a:schemeClr val="dk1"/>
              </a:solidFill>
            </a:endParaRPr>
          </a:p>
          <a:p>
            <a:pPr indent="0" lvl="0" marL="0" rtl="0" algn="l">
              <a:lnSpc>
                <a:spcPct val="105000"/>
              </a:lnSpc>
              <a:spcBef>
                <a:spcPts val="1200"/>
              </a:spcBef>
              <a:spcAft>
                <a:spcPts val="0"/>
              </a:spcAft>
              <a:buSzPts val="1018"/>
              <a:buNone/>
            </a:pPr>
            <a:r>
              <a:rPr lang="en" sz="1610">
                <a:solidFill>
                  <a:schemeClr val="dk1"/>
                </a:solidFill>
              </a:rPr>
              <a:t>These technologies run on the user's device (e.g., a computer, phone) using a web browser. </a:t>
            </a:r>
            <a:endParaRPr sz="1610">
              <a:solidFill>
                <a:schemeClr val="dk1"/>
              </a:solidFill>
            </a:endParaRPr>
          </a:p>
          <a:p>
            <a:pPr indent="0" lvl="0" marL="0" rtl="0" algn="l">
              <a:lnSpc>
                <a:spcPct val="105000"/>
              </a:lnSpc>
              <a:spcBef>
                <a:spcPts val="1200"/>
              </a:spcBef>
              <a:spcAft>
                <a:spcPts val="0"/>
              </a:spcAft>
              <a:buSzPts val="1018"/>
              <a:buNone/>
            </a:pPr>
            <a:r>
              <a:rPr b="1" lang="en" sz="1610">
                <a:solidFill>
                  <a:schemeClr val="dk1"/>
                </a:solidFill>
              </a:rPr>
              <a:t>Key Characteristics:</a:t>
            </a:r>
            <a:endParaRPr b="1" sz="1610">
              <a:solidFill>
                <a:schemeClr val="dk1"/>
              </a:solidFill>
            </a:endParaRPr>
          </a:p>
          <a:p>
            <a:pPr indent="-330835" lvl="0" marL="457200" marR="63500" rtl="0" algn="l">
              <a:lnSpc>
                <a:spcPct val="127500"/>
              </a:lnSpc>
              <a:spcBef>
                <a:spcPts val="1200"/>
              </a:spcBef>
              <a:spcAft>
                <a:spcPts val="0"/>
              </a:spcAft>
              <a:buClr>
                <a:schemeClr val="dk1"/>
              </a:buClr>
              <a:buSzPts val="1610"/>
              <a:buChar char="●"/>
            </a:pPr>
            <a:r>
              <a:rPr b="1" lang="en" sz="1610">
                <a:solidFill>
                  <a:schemeClr val="dk1"/>
                </a:solidFill>
              </a:rPr>
              <a:t>User interaction:</a:t>
            </a:r>
            <a:r>
              <a:rPr lang="en" sz="1610">
                <a:solidFill>
                  <a:schemeClr val="dk1"/>
                </a:solidFill>
              </a:rPr>
              <a:t> Client-side scripting enables dynamic content updates, user input handling, and interactive elements. </a:t>
            </a:r>
            <a:endParaRPr sz="1610">
              <a:solidFill>
                <a:schemeClr val="dk1"/>
              </a:solidFill>
            </a:endParaRPr>
          </a:p>
          <a:p>
            <a:pPr indent="-330835" lvl="0" marL="457200" marR="63500" rtl="0" algn="l">
              <a:lnSpc>
                <a:spcPct val="127500"/>
              </a:lnSpc>
              <a:spcBef>
                <a:spcPts val="0"/>
              </a:spcBef>
              <a:spcAft>
                <a:spcPts val="0"/>
              </a:spcAft>
              <a:buClr>
                <a:schemeClr val="dk1"/>
              </a:buClr>
              <a:buSzPts val="1610"/>
              <a:buChar char="●"/>
            </a:pPr>
            <a:r>
              <a:rPr b="1" lang="en" sz="1610">
                <a:solidFill>
                  <a:schemeClr val="dk1"/>
                </a:solidFill>
              </a:rPr>
              <a:t>Presentation:</a:t>
            </a:r>
            <a:r>
              <a:rPr lang="en" sz="1610">
                <a:solidFill>
                  <a:schemeClr val="dk1"/>
                </a:solidFill>
              </a:rPr>
              <a:t> Technologies like CSS and JavaScript control the layout and appearance of web pages. </a:t>
            </a:r>
            <a:endParaRPr sz="1610">
              <a:solidFill>
                <a:schemeClr val="dk1"/>
              </a:solidFill>
            </a:endParaRPr>
          </a:p>
          <a:p>
            <a:pPr indent="-330835" lvl="0" marL="457200" rtl="0" algn="l">
              <a:lnSpc>
                <a:spcPct val="127500"/>
              </a:lnSpc>
              <a:spcBef>
                <a:spcPts val="0"/>
              </a:spcBef>
              <a:spcAft>
                <a:spcPts val="0"/>
              </a:spcAft>
              <a:buClr>
                <a:schemeClr val="dk1"/>
              </a:buClr>
              <a:buSzPts val="1610"/>
              <a:buChar char="●"/>
            </a:pPr>
            <a:r>
              <a:rPr b="1" lang="en" sz="1610">
                <a:solidFill>
                  <a:schemeClr val="dk1"/>
                </a:solidFill>
              </a:rPr>
              <a:t>Reduced server load:</a:t>
            </a:r>
            <a:r>
              <a:rPr lang="en" sz="1610">
                <a:solidFill>
                  <a:schemeClr val="dk1"/>
                </a:solidFill>
              </a:rPr>
              <a:t> By handling some tasks locally, client-side technologies can reduce the load on the server, leading to faster response times and lower costs. </a:t>
            </a:r>
            <a:endParaRPr sz="1610">
              <a:solidFill>
                <a:schemeClr val="dk1"/>
              </a:solidFill>
            </a:endParaRPr>
          </a:p>
          <a:p>
            <a:pPr indent="0" lvl="0" marL="0" marR="63500" rtl="0" algn="l">
              <a:lnSpc>
                <a:spcPct val="127500"/>
              </a:lnSpc>
              <a:spcBef>
                <a:spcPts val="1500"/>
              </a:spcBef>
              <a:spcAft>
                <a:spcPts val="2100"/>
              </a:spcAft>
              <a:buNone/>
            </a:pPr>
            <a:r>
              <a:rPr b="1" lang="en" sz="1610">
                <a:solidFill>
                  <a:schemeClr val="dk1"/>
                </a:solidFill>
              </a:rPr>
              <a:t>Examples:</a:t>
            </a:r>
            <a:br>
              <a:rPr b="1" lang="en" sz="1610">
                <a:solidFill>
                  <a:schemeClr val="dk1"/>
                </a:solidFill>
              </a:rPr>
            </a:br>
            <a:r>
              <a:rPr lang="en" sz="1610">
                <a:solidFill>
                  <a:schemeClr val="dk1"/>
                </a:solidFill>
              </a:rPr>
              <a:t>HTML, CSS, JavaScript, and frameworks like React, Angular, and Vue.js. </a:t>
            </a:r>
            <a:endParaRPr sz="1610">
              <a:solidFill>
                <a:schemeClr val="dk1"/>
              </a:solidFill>
            </a:endParaRPr>
          </a:p>
        </p:txBody>
      </p:sp>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1.3 Client-Side Technologies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1.3 Client-Side Technologies</a:t>
            </a:r>
            <a:endParaRPr b="1"/>
          </a:p>
        </p:txBody>
      </p:sp>
      <p:sp>
        <p:nvSpPr>
          <p:cNvPr id="198" name="Google Shape;198;p34"/>
          <p:cNvSpPr txBox="1"/>
          <p:nvPr>
            <p:ph idx="1" type="body"/>
          </p:nvPr>
        </p:nvSpPr>
        <p:spPr>
          <a:xfrm>
            <a:off x="311700" y="1152475"/>
            <a:ext cx="8520600" cy="3905100"/>
          </a:xfrm>
          <a:prstGeom prst="rect">
            <a:avLst/>
          </a:prstGeom>
        </p:spPr>
        <p:txBody>
          <a:bodyPr anchorCtr="0" anchor="t" bIns="91425" lIns="91425" spcFirstLastPara="1" rIns="91425" wrap="square" tIns="91425">
            <a:noAutofit/>
          </a:bodyPr>
          <a:lstStyle/>
          <a:p>
            <a:pPr indent="0" lvl="0" marL="0" marR="63500" rtl="0" algn="l">
              <a:lnSpc>
                <a:spcPct val="127500"/>
              </a:lnSpc>
              <a:spcBef>
                <a:spcPts val="800"/>
              </a:spcBef>
              <a:spcAft>
                <a:spcPts val="0"/>
              </a:spcAft>
              <a:buNone/>
            </a:pPr>
            <a:r>
              <a:rPr b="1" lang="en" sz="1610">
                <a:solidFill>
                  <a:schemeClr val="dk1"/>
                </a:solidFill>
              </a:rPr>
              <a:t>Pros:</a:t>
            </a:r>
            <a:r>
              <a:rPr lang="en" sz="1610">
                <a:solidFill>
                  <a:schemeClr val="dk1"/>
                </a:solidFill>
              </a:rPr>
              <a:t> </a:t>
            </a:r>
            <a:endParaRPr sz="1610">
              <a:solidFill>
                <a:schemeClr val="dk1"/>
              </a:solidFill>
            </a:endParaRPr>
          </a:p>
          <a:p>
            <a:pPr indent="-330835" lvl="0" marL="914400" marR="63500" rtl="0" algn="l">
              <a:lnSpc>
                <a:spcPct val="127500"/>
              </a:lnSpc>
              <a:spcBef>
                <a:spcPts val="0"/>
              </a:spcBef>
              <a:spcAft>
                <a:spcPts val="0"/>
              </a:spcAft>
              <a:buClr>
                <a:schemeClr val="dk1"/>
              </a:buClr>
              <a:buSzPts val="1610"/>
              <a:buChar char="●"/>
            </a:pPr>
            <a:r>
              <a:rPr lang="en" sz="1610">
                <a:solidFill>
                  <a:schemeClr val="dk1"/>
                </a:solidFill>
              </a:rPr>
              <a:t>Faster page load times, especially for initial rendering and interactive elements. </a:t>
            </a:r>
            <a:endParaRPr sz="1610">
              <a:solidFill>
                <a:schemeClr val="dk1"/>
              </a:solidFill>
            </a:endParaRPr>
          </a:p>
          <a:p>
            <a:pPr indent="-330835" lvl="0" marL="914400" marR="63500" rtl="0" algn="l">
              <a:lnSpc>
                <a:spcPct val="127500"/>
              </a:lnSpc>
              <a:spcBef>
                <a:spcPts val="0"/>
              </a:spcBef>
              <a:spcAft>
                <a:spcPts val="0"/>
              </a:spcAft>
              <a:buClr>
                <a:schemeClr val="dk1"/>
              </a:buClr>
              <a:buSzPts val="1610"/>
              <a:buChar char="●"/>
            </a:pPr>
            <a:r>
              <a:rPr lang="en" sz="1610">
                <a:solidFill>
                  <a:schemeClr val="dk1"/>
                </a:solidFill>
              </a:rPr>
              <a:t>Better user experience with dynamic content and interactive elements. </a:t>
            </a:r>
            <a:endParaRPr sz="1610">
              <a:solidFill>
                <a:schemeClr val="dk1"/>
              </a:solidFill>
            </a:endParaRPr>
          </a:p>
          <a:p>
            <a:pPr indent="-330835" lvl="0" marL="914400" marR="63500" rtl="0" algn="l">
              <a:lnSpc>
                <a:spcPct val="127500"/>
              </a:lnSpc>
              <a:spcBef>
                <a:spcPts val="0"/>
              </a:spcBef>
              <a:spcAft>
                <a:spcPts val="0"/>
              </a:spcAft>
              <a:buClr>
                <a:schemeClr val="dk1"/>
              </a:buClr>
              <a:buSzPts val="1610"/>
              <a:buChar char="●"/>
            </a:pPr>
            <a:r>
              <a:rPr lang="en" sz="1610">
                <a:solidFill>
                  <a:schemeClr val="dk1"/>
                </a:solidFill>
              </a:rPr>
              <a:t>Reduced server load and costs. </a:t>
            </a:r>
            <a:endParaRPr sz="1610">
              <a:solidFill>
                <a:schemeClr val="dk1"/>
              </a:solidFill>
            </a:endParaRPr>
          </a:p>
          <a:p>
            <a:pPr indent="0" lvl="0" marL="0" marR="63500" rtl="0" algn="l">
              <a:lnSpc>
                <a:spcPct val="127500"/>
              </a:lnSpc>
              <a:spcBef>
                <a:spcPts val="1400"/>
              </a:spcBef>
              <a:spcAft>
                <a:spcPts val="0"/>
              </a:spcAft>
              <a:buNone/>
            </a:pPr>
            <a:r>
              <a:rPr b="1" lang="en" sz="1610">
                <a:solidFill>
                  <a:schemeClr val="dk1"/>
                </a:solidFill>
              </a:rPr>
              <a:t>C</a:t>
            </a:r>
            <a:r>
              <a:rPr b="1" lang="en" sz="1610">
                <a:solidFill>
                  <a:schemeClr val="dk1"/>
                </a:solidFill>
              </a:rPr>
              <a:t>ons:</a:t>
            </a:r>
            <a:endParaRPr b="1" sz="1610">
              <a:solidFill>
                <a:schemeClr val="dk1"/>
              </a:solidFill>
            </a:endParaRPr>
          </a:p>
          <a:p>
            <a:pPr indent="-330835" lvl="0" marL="914400" marR="63500" rtl="0" algn="l">
              <a:lnSpc>
                <a:spcPct val="127500"/>
              </a:lnSpc>
              <a:spcBef>
                <a:spcPts val="0"/>
              </a:spcBef>
              <a:spcAft>
                <a:spcPts val="0"/>
              </a:spcAft>
              <a:buClr>
                <a:schemeClr val="dk1"/>
              </a:buClr>
              <a:buSzPts val="1610"/>
              <a:buChar char="●"/>
            </a:pPr>
            <a:r>
              <a:rPr lang="en" sz="1610">
                <a:solidFill>
                  <a:schemeClr val="dk1"/>
                </a:solidFill>
              </a:rPr>
              <a:t>Can be less secure than server-side as client-side code is accessible to users. </a:t>
            </a:r>
            <a:endParaRPr sz="1610">
              <a:solidFill>
                <a:schemeClr val="dk1"/>
              </a:solidFill>
            </a:endParaRPr>
          </a:p>
          <a:p>
            <a:pPr indent="-330835" lvl="0" marL="914400" marR="63500" rtl="0" algn="l">
              <a:lnSpc>
                <a:spcPct val="127500"/>
              </a:lnSpc>
              <a:spcBef>
                <a:spcPts val="0"/>
              </a:spcBef>
              <a:spcAft>
                <a:spcPts val="0"/>
              </a:spcAft>
              <a:buClr>
                <a:schemeClr val="dk1"/>
              </a:buClr>
              <a:buSzPts val="1610"/>
              <a:buChar char="●"/>
            </a:pPr>
            <a:r>
              <a:rPr lang="en" sz="1610">
                <a:solidFill>
                  <a:schemeClr val="dk1"/>
                </a:solidFill>
              </a:rPr>
              <a:t>Performance can be affected by the user's device and internet connection. </a:t>
            </a:r>
            <a:endParaRPr sz="1610">
              <a:solidFill>
                <a:schemeClr val="dk1"/>
              </a:solidFill>
            </a:endParaRPr>
          </a:p>
          <a:p>
            <a:pPr indent="-330835" lvl="0" marL="914400" rtl="0" algn="l">
              <a:lnSpc>
                <a:spcPct val="127500"/>
              </a:lnSpc>
              <a:spcBef>
                <a:spcPts val="0"/>
              </a:spcBef>
              <a:spcAft>
                <a:spcPts val="0"/>
              </a:spcAft>
              <a:buClr>
                <a:schemeClr val="dk1"/>
              </a:buClr>
              <a:buSzPts val="1610"/>
              <a:buChar char="●"/>
            </a:pPr>
            <a:r>
              <a:rPr lang="en" sz="1610">
                <a:solidFill>
                  <a:schemeClr val="dk1"/>
                </a:solidFill>
              </a:rPr>
              <a:t>Initial load times might be longer when relying heavily on client-side rendering. </a:t>
            </a:r>
            <a:endParaRPr sz="161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1.3 Server-Side Technologies</a:t>
            </a:r>
            <a:endParaRPr b="1"/>
          </a:p>
        </p:txBody>
      </p:sp>
      <p:sp>
        <p:nvSpPr>
          <p:cNvPr id="204" name="Google Shape;204;p35"/>
          <p:cNvSpPr txBox="1"/>
          <p:nvPr>
            <p:ph idx="1" type="body"/>
          </p:nvPr>
        </p:nvSpPr>
        <p:spPr>
          <a:xfrm>
            <a:off x="311700" y="1076275"/>
            <a:ext cx="8520600" cy="3905100"/>
          </a:xfrm>
          <a:prstGeom prst="rect">
            <a:avLst/>
          </a:prstGeom>
        </p:spPr>
        <p:txBody>
          <a:bodyPr anchorCtr="0" anchor="t" bIns="91425" lIns="91425" spcFirstLastPara="1" rIns="91425" wrap="square" tIns="91425">
            <a:noAutofit/>
          </a:bodyPr>
          <a:lstStyle/>
          <a:p>
            <a:pPr indent="-228600" lvl="0" marL="0" marR="63500" rtl="0" algn="l">
              <a:lnSpc>
                <a:spcPct val="137500"/>
              </a:lnSpc>
              <a:spcBef>
                <a:spcPts val="800"/>
              </a:spcBef>
              <a:spcAft>
                <a:spcPts val="0"/>
              </a:spcAft>
              <a:buClr>
                <a:schemeClr val="dk1"/>
              </a:buClr>
              <a:buSzPts val="1500"/>
              <a:buNone/>
            </a:pPr>
            <a:r>
              <a:rPr b="1" lang="en" sz="1500">
                <a:solidFill>
                  <a:schemeClr val="dk1"/>
                </a:solidFill>
              </a:rPr>
              <a:t>What they are:</a:t>
            </a:r>
            <a:br>
              <a:rPr b="1" lang="en" sz="1500">
                <a:solidFill>
                  <a:schemeClr val="dk1"/>
                </a:solidFill>
              </a:rPr>
            </a:br>
            <a:r>
              <a:rPr lang="en" sz="1500">
                <a:solidFill>
                  <a:schemeClr val="dk1"/>
                </a:solidFill>
              </a:rPr>
              <a:t>These technologies run on a remote server, which is a dedicated computer that provides services to clients. </a:t>
            </a:r>
            <a:endParaRPr sz="1500">
              <a:solidFill>
                <a:schemeClr val="dk1"/>
              </a:solidFill>
            </a:endParaRPr>
          </a:p>
          <a:p>
            <a:pPr indent="-228600" lvl="0" marL="0" marR="63500" rtl="0" algn="l">
              <a:lnSpc>
                <a:spcPct val="137500"/>
              </a:lnSpc>
              <a:spcBef>
                <a:spcPts val="0"/>
              </a:spcBef>
              <a:spcAft>
                <a:spcPts val="0"/>
              </a:spcAft>
              <a:buClr>
                <a:schemeClr val="dk1"/>
              </a:buClr>
              <a:buSzPts val="1500"/>
              <a:buNone/>
            </a:pPr>
            <a:r>
              <a:rPr b="1" lang="en" sz="1500">
                <a:solidFill>
                  <a:schemeClr val="dk1"/>
                </a:solidFill>
              </a:rPr>
              <a:t>Key characteristics:</a:t>
            </a:r>
            <a:endParaRPr b="1" sz="1500">
              <a:solidFill>
                <a:schemeClr val="dk1"/>
              </a:solidFill>
            </a:endParaRPr>
          </a:p>
          <a:p>
            <a:pPr indent="-323850" lvl="1" marL="647700" marR="63500" rtl="0" algn="l">
              <a:lnSpc>
                <a:spcPct val="137500"/>
              </a:lnSpc>
              <a:spcBef>
                <a:spcPts val="0"/>
              </a:spcBef>
              <a:spcAft>
                <a:spcPts val="0"/>
              </a:spcAft>
              <a:buClr>
                <a:schemeClr val="dk1"/>
              </a:buClr>
              <a:buSzPts val="1500"/>
              <a:buChar char="●"/>
            </a:pPr>
            <a:r>
              <a:rPr b="1" lang="en" sz="1500">
                <a:solidFill>
                  <a:schemeClr val="dk1"/>
                </a:solidFill>
              </a:rPr>
              <a:t>Data processing:</a:t>
            </a:r>
            <a:r>
              <a:rPr lang="en" sz="1500">
                <a:solidFill>
                  <a:schemeClr val="dk1"/>
                </a:solidFill>
              </a:rPr>
              <a:t> Server-side scripting handles data manipulation, database interactions, and business logic. </a:t>
            </a:r>
            <a:endParaRPr sz="1500">
              <a:solidFill>
                <a:schemeClr val="dk1"/>
              </a:solidFill>
            </a:endParaRPr>
          </a:p>
          <a:p>
            <a:pPr indent="-323850" lvl="1" marL="647700" marR="63500" rtl="0" algn="l">
              <a:lnSpc>
                <a:spcPct val="137500"/>
              </a:lnSpc>
              <a:spcBef>
                <a:spcPts val="0"/>
              </a:spcBef>
              <a:spcAft>
                <a:spcPts val="0"/>
              </a:spcAft>
              <a:buClr>
                <a:schemeClr val="dk1"/>
              </a:buClr>
              <a:buSzPts val="1500"/>
              <a:buChar char="●"/>
            </a:pPr>
            <a:r>
              <a:rPr b="1" lang="en" sz="1500">
                <a:solidFill>
                  <a:schemeClr val="dk1"/>
                </a:solidFill>
              </a:rPr>
              <a:t>Security:</a:t>
            </a:r>
            <a:r>
              <a:rPr lang="en" sz="1500">
                <a:solidFill>
                  <a:schemeClr val="dk1"/>
                </a:solidFill>
              </a:rPr>
              <a:t> Server-side code is typically more secure as it is not directly exposed to the user. </a:t>
            </a:r>
            <a:endParaRPr sz="1500">
              <a:solidFill>
                <a:schemeClr val="dk1"/>
              </a:solidFill>
            </a:endParaRPr>
          </a:p>
          <a:p>
            <a:pPr indent="-323850" lvl="1" marL="647700" marR="63500" rtl="0" algn="l">
              <a:lnSpc>
                <a:spcPct val="137500"/>
              </a:lnSpc>
              <a:spcBef>
                <a:spcPts val="0"/>
              </a:spcBef>
              <a:spcAft>
                <a:spcPts val="0"/>
              </a:spcAft>
              <a:buClr>
                <a:schemeClr val="dk1"/>
              </a:buClr>
              <a:buSzPts val="1500"/>
              <a:buChar char="●"/>
            </a:pPr>
            <a:r>
              <a:rPr b="1" lang="en" sz="1500">
                <a:solidFill>
                  <a:schemeClr val="dk1"/>
                </a:solidFill>
              </a:rPr>
              <a:t>Dynamic content:</a:t>
            </a:r>
            <a:r>
              <a:rPr lang="en" sz="1500">
                <a:solidFill>
                  <a:schemeClr val="dk1"/>
                </a:solidFill>
              </a:rPr>
              <a:t> Server-side code generates dynamic content in response to user requests.</a:t>
            </a:r>
            <a:endParaRPr sz="1500">
              <a:solidFill>
                <a:schemeClr val="dk1"/>
              </a:solidFill>
            </a:endParaRPr>
          </a:p>
          <a:p>
            <a:pPr indent="0" lvl="0" marL="0" marR="63500" rtl="0" algn="l">
              <a:lnSpc>
                <a:spcPct val="137500"/>
              </a:lnSpc>
              <a:spcBef>
                <a:spcPts val="1400"/>
              </a:spcBef>
              <a:spcAft>
                <a:spcPts val="3600"/>
              </a:spcAft>
              <a:buNone/>
            </a:pPr>
            <a:r>
              <a:rPr b="1" lang="en" sz="1500">
                <a:solidFill>
                  <a:schemeClr val="dk1"/>
                </a:solidFill>
              </a:rPr>
              <a:t>Examples:</a:t>
            </a:r>
            <a:br>
              <a:rPr b="1" lang="en" sz="1500">
                <a:solidFill>
                  <a:schemeClr val="dk1"/>
                </a:solidFill>
              </a:rPr>
            </a:br>
            <a:r>
              <a:rPr lang="en" sz="1500">
                <a:solidFill>
                  <a:schemeClr val="dk1"/>
                </a:solidFill>
              </a:rPr>
              <a:t>PHP, Python, Java, Ruby, and frameworks like Django, Spring, and Laravel.</a:t>
            </a:r>
            <a:endParaRPr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1.3 Server-Side Technologies</a:t>
            </a:r>
            <a:endParaRPr b="1"/>
          </a:p>
        </p:txBody>
      </p:sp>
      <p:sp>
        <p:nvSpPr>
          <p:cNvPr id="210" name="Google Shape;210;p36"/>
          <p:cNvSpPr txBox="1"/>
          <p:nvPr>
            <p:ph idx="1" type="body"/>
          </p:nvPr>
        </p:nvSpPr>
        <p:spPr>
          <a:xfrm>
            <a:off x="311700" y="1152475"/>
            <a:ext cx="8520600" cy="3905100"/>
          </a:xfrm>
          <a:prstGeom prst="rect">
            <a:avLst/>
          </a:prstGeom>
        </p:spPr>
        <p:txBody>
          <a:bodyPr anchorCtr="0" anchor="t" bIns="91425" lIns="91425" spcFirstLastPara="1" rIns="91425" wrap="square" tIns="91425">
            <a:noAutofit/>
          </a:bodyPr>
          <a:lstStyle/>
          <a:p>
            <a:pPr indent="0" lvl="0" marL="0" marR="63500" rtl="0" algn="l">
              <a:lnSpc>
                <a:spcPct val="127500"/>
              </a:lnSpc>
              <a:spcBef>
                <a:spcPts val="800"/>
              </a:spcBef>
              <a:spcAft>
                <a:spcPts val="0"/>
              </a:spcAft>
              <a:buNone/>
            </a:pPr>
            <a:r>
              <a:rPr b="1" lang="en" sz="1600">
                <a:solidFill>
                  <a:schemeClr val="dk1"/>
                </a:solidFill>
              </a:rPr>
              <a:t>Pros:</a:t>
            </a:r>
            <a:r>
              <a:rPr lang="en" sz="1600">
                <a:solidFill>
                  <a:schemeClr val="dk1"/>
                </a:solidFill>
              </a:rPr>
              <a:t> </a:t>
            </a:r>
            <a:endParaRPr sz="1600">
              <a:solidFill>
                <a:schemeClr val="dk1"/>
              </a:solidFill>
            </a:endParaRPr>
          </a:p>
          <a:p>
            <a:pPr indent="-330200" lvl="0" marL="914400" marR="63500" rtl="0" algn="l">
              <a:lnSpc>
                <a:spcPct val="137500"/>
              </a:lnSpc>
              <a:spcBef>
                <a:spcPts val="600"/>
              </a:spcBef>
              <a:spcAft>
                <a:spcPts val="0"/>
              </a:spcAft>
              <a:buClr>
                <a:schemeClr val="dk1"/>
              </a:buClr>
              <a:buSzPts val="1600"/>
              <a:buChar char="●"/>
            </a:pPr>
            <a:r>
              <a:rPr lang="en" sz="1600">
                <a:solidFill>
                  <a:schemeClr val="dk1"/>
                </a:solidFill>
              </a:rPr>
              <a:t>Improved data security as server-side code is not accessible to users. </a:t>
            </a:r>
            <a:endParaRPr sz="1600">
              <a:solidFill>
                <a:schemeClr val="dk1"/>
              </a:solidFill>
            </a:endParaRPr>
          </a:p>
          <a:p>
            <a:pPr indent="-330200" lvl="0" marL="914400" marR="63500" rtl="0" algn="l">
              <a:lnSpc>
                <a:spcPct val="137500"/>
              </a:lnSpc>
              <a:spcBef>
                <a:spcPts val="0"/>
              </a:spcBef>
              <a:spcAft>
                <a:spcPts val="0"/>
              </a:spcAft>
              <a:buClr>
                <a:schemeClr val="dk1"/>
              </a:buClr>
              <a:buSzPts val="1600"/>
              <a:buChar char="●"/>
            </a:pPr>
            <a:r>
              <a:rPr lang="en" sz="1600">
                <a:solidFill>
                  <a:schemeClr val="dk1"/>
                </a:solidFill>
              </a:rPr>
              <a:t>Faster loading times, especially for dynamic content that needs server processing. </a:t>
            </a:r>
            <a:endParaRPr sz="1600">
              <a:solidFill>
                <a:schemeClr val="dk1"/>
              </a:solidFill>
            </a:endParaRPr>
          </a:p>
          <a:p>
            <a:pPr indent="-330200" lvl="0" marL="914400" rtl="0" algn="l">
              <a:lnSpc>
                <a:spcPct val="137500"/>
              </a:lnSpc>
              <a:spcBef>
                <a:spcPts val="0"/>
              </a:spcBef>
              <a:spcAft>
                <a:spcPts val="0"/>
              </a:spcAft>
              <a:buClr>
                <a:schemeClr val="dk1"/>
              </a:buClr>
              <a:buSzPts val="1600"/>
              <a:buChar char="●"/>
            </a:pPr>
            <a:r>
              <a:rPr lang="en" sz="1600">
                <a:solidFill>
                  <a:schemeClr val="dk1"/>
                </a:solidFill>
              </a:rPr>
              <a:t>More robust security measures. </a:t>
            </a:r>
            <a:endParaRPr sz="1600">
              <a:solidFill>
                <a:schemeClr val="dk1"/>
              </a:solidFill>
            </a:endParaRPr>
          </a:p>
          <a:p>
            <a:pPr indent="0" lvl="0" marL="0" marR="63500" rtl="0" algn="l">
              <a:lnSpc>
                <a:spcPct val="127500"/>
              </a:lnSpc>
              <a:spcBef>
                <a:spcPts val="1500"/>
              </a:spcBef>
              <a:spcAft>
                <a:spcPts val="0"/>
              </a:spcAft>
              <a:buNone/>
            </a:pPr>
            <a:r>
              <a:rPr b="1" lang="en" sz="1600">
                <a:solidFill>
                  <a:schemeClr val="dk1"/>
                </a:solidFill>
              </a:rPr>
              <a:t>Cons:</a:t>
            </a:r>
            <a:endParaRPr b="1" sz="1600">
              <a:solidFill>
                <a:schemeClr val="dk1"/>
              </a:solidFill>
            </a:endParaRPr>
          </a:p>
          <a:p>
            <a:pPr indent="-330200" lvl="0" marL="914400" marR="63500" rtl="0" algn="l">
              <a:lnSpc>
                <a:spcPct val="137500"/>
              </a:lnSpc>
              <a:spcBef>
                <a:spcPts val="600"/>
              </a:spcBef>
              <a:spcAft>
                <a:spcPts val="0"/>
              </a:spcAft>
              <a:buClr>
                <a:schemeClr val="dk1"/>
              </a:buClr>
              <a:buSzPts val="1600"/>
              <a:buChar char="●"/>
            </a:pPr>
            <a:r>
              <a:rPr lang="en" sz="1600">
                <a:solidFill>
                  <a:schemeClr val="dk1"/>
                </a:solidFill>
              </a:rPr>
              <a:t>Server-side processing can lead to longer initial loading times. </a:t>
            </a:r>
            <a:endParaRPr sz="1600">
              <a:solidFill>
                <a:schemeClr val="dk1"/>
              </a:solidFill>
            </a:endParaRPr>
          </a:p>
          <a:p>
            <a:pPr indent="-330200" lvl="0" marL="914400" marR="63500" rtl="0" algn="l">
              <a:lnSpc>
                <a:spcPct val="137500"/>
              </a:lnSpc>
              <a:spcBef>
                <a:spcPts val="0"/>
              </a:spcBef>
              <a:spcAft>
                <a:spcPts val="0"/>
              </a:spcAft>
              <a:buClr>
                <a:schemeClr val="dk1"/>
              </a:buClr>
              <a:buSzPts val="1600"/>
              <a:buChar char="●"/>
            </a:pPr>
            <a:r>
              <a:rPr lang="en" sz="1600">
                <a:solidFill>
                  <a:schemeClr val="dk1"/>
                </a:solidFill>
              </a:rPr>
              <a:t>Server load and costs can increase with high traffic and complex logic. </a:t>
            </a:r>
            <a:endParaRPr sz="1600">
              <a:solidFill>
                <a:schemeClr val="dk1"/>
              </a:solidFill>
            </a:endParaRPr>
          </a:p>
          <a:p>
            <a:pPr indent="-330200" lvl="0" marL="914400" rtl="0" algn="l">
              <a:lnSpc>
                <a:spcPct val="137500"/>
              </a:lnSpc>
              <a:spcBef>
                <a:spcPts val="0"/>
              </a:spcBef>
              <a:spcAft>
                <a:spcPts val="0"/>
              </a:spcAft>
              <a:buClr>
                <a:schemeClr val="dk1"/>
              </a:buClr>
              <a:buSzPts val="1600"/>
              <a:buChar char="●"/>
            </a:pPr>
            <a:r>
              <a:rPr lang="en" sz="1600">
                <a:solidFill>
                  <a:schemeClr val="dk1"/>
                </a:solidFill>
              </a:rPr>
              <a:t>Can be less interactive than client-side approaches. </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Client-Side vs Server-Side Technologies</a:t>
            </a:r>
            <a:endParaRPr b="1"/>
          </a:p>
        </p:txBody>
      </p:sp>
      <p:graphicFrame>
        <p:nvGraphicFramePr>
          <p:cNvPr id="216" name="Google Shape;216;p37"/>
          <p:cNvGraphicFramePr/>
          <p:nvPr/>
        </p:nvGraphicFramePr>
        <p:xfrm>
          <a:off x="164500" y="941550"/>
          <a:ext cx="3000000" cy="3000000"/>
        </p:xfrm>
        <a:graphic>
          <a:graphicData uri="http://schemas.openxmlformats.org/drawingml/2006/table">
            <a:tbl>
              <a:tblPr>
                <a:noFill/>
                <a:tableStyleId>{A5CEA805-EE8E-46E5-9649-BA01023E8C63}</a:tableStyleId>
              </a:tblPr>
              <a:tblGrid>
                <a:gridCol w="1336225"/>
                <a:gridCol w="3647375"/>
                <a:gridCol w="3888725"/>
              </a:tblGrid>
              <a:tr h="264825">
                <a:tc>
                  <a:txBody>
                    <a:bodyPr/>
                    <a:lstStyle/>
                    <a:p>
                      <a:pPr indent="0" lvl="0" marL="0" rtl="0" algn="ctr">
                        <a:lnSpc>
                          <a:spcPct val="115000"/>
                        </a:lnSpc>
                        <a:spcBef>
                          <a:spcPts val="0"/>
                        </a:spcBef>
                        <a:spcAft>
                          <a:spcPts val="0"/>
                        </a:spcAft>
                        <a:buNone/>
                      </a:pPr>
                      <a:r>
                        <a:rPr b="1" lang="en" sz="800"/>
                        <a:t>Aspect</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Client-Side Technologies</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Server-Side Technologies</a:t>
                      </a:r>
                      <a:endParaRPr b="1" sz="800"/>
                    </a:p>
                  </a:txBody>
                  <a:tcPr marT="91425" marB="91425" marR="91425" marL="91425"/>
                </a:tc>
              </a:tr>
              <a:tr h="308975">
                <a:tc>
                  <a:txBody>
                    <a:bodyPr/>
                    <a:lstStyle/>
                    <a:p>
                      <a:pPr indent="0" lvl="0" marL="0" rtl="0" algn="l">
                        <a:spcBef>
                          <a:spcPts val="0"/>
                        </a:spcBef>
                        <a:spcAft>
                          <a:spcPts val="0"/>
                        </a:spcAft>
                        <a:buNone/>
                      </a:pPr>
                      <a:r>
                        <a:rPr b="1" lang="en" sz="800"/>
                        <a:t>Definition</a:t>
                      </a:r>
                      <a:endParaRPr b="1" sz="800"/>
                    </a:p>
                  </a:txBody>
                  <a:tcPr marT="91425" marB="91425" marR="91425" marL="91425"/>
                </a:tc>
                <a:tc>
                  <a:txBody>
                    <a:bodyPr/>
                    <a:lstStyle/>
                    <a:p>
                      <a:pPr indent="0" lvl="0" marL="0" rtl="0" algn="l">
                        <a:spcBef>
                          <a:spcPts val="0"/>
                        </a:spcBef>
                        <a:spcAft>
                          <a:spcPts val="0"/>
                        </a:spcAft>
                        <a:buNone/>
                      </a:pPr>
                      <a:r>
                        <a:rPr lang="en" sz="800"/>
                        <a:t>Code executed on the user's browser/device.</a:t>
                      </a:r>
                      <a:endParaRPr sz="800"/>
                    </a:p>
                  </a:txBody>
                  <a:tcPr marT="91425" marB="91425" marR="91425" marL="91425"/>
                </a:tc>
                <a:tc>
                  <a:txBody>
                    <a:bodyPr/>
                    <a:lstStyle/>
                    <a:p>
                      <a:pPr indent="0" lvl="0" marL="0" rtl="0" algn="l">
                        <a:spcBef>
                          <a:spcPts val="0"/>
                        </a:spcBef>
                        <a:spcAft>
                          <a:spcPts val="0"/>
                        </a:spcAft>
                        <a:buNone/>
                      </a:pPr>
                      <a:r>
                        <a:rPr lang="en" sz="800"/>
                        <a:t>Code executed on the web server.</a:t>
                      </a:r>
                      <a:endParaRPr sz="800"/>
                    </a:p>
                  </a:txBody>
                  <a:tcPr marT="91425" marB="91425" marR="91425" marL="91425"/>
                </a:tc>
              </a:tr>
              <a:tr h="441400">
                <a:tc>
                  <a:txBody>
                    <a:bodyPr/>
                    <a:lstStyle/>
                    <a:p>
                      <a:pPr indent="0" lvl="0" marL="0" rtl="0" algn="l">
                        <a:spcBef>
                          <a:spcPts val="0"/>
                        </a:spcBef>
                        <a:spcAft>
                          <a:spcPts val="0"/>
                        </a:spcAft>
                        <a:buNone/>
                      </a:pPr>
                      <a:r>
                        <a:rPr b="1" lang="en" sz="800"/>
                        <a:t>Purpose</a:t>
                      </a:r>
                      <a:endParaRPr b="1" sz="800"/>
                    </a:p>
                  </a:txBody>
                  <a:tcPr marT="91425" marB="91425" marR="91425" marL="91425"/>
                </a:tc>
                <a:tc>
                  <a:txBody>
                    <a:bodyPr/>
                    <a:lstStyle/>
                    <a:p>
                      <a:pPr indent="0" lvl="0" marL="0" rtl="0" algn="l">
                        <a:spcBef>
                          <a:spcPts val="0"/>
                        </a:spcBef>
                        <a:spcAft>
                          <a:spcPts val="0"/>
                        </a:spcAft>
                        <a:buNone/>
                      </a:pPr>
                      <a:r>
                        <a:rPr lang="en" sz="800"/>
                        <a:t>Manages the user interface and user experience.</a:t>
                      </a:r>
                      <a:endParaRPr sz="800"/>
                    </a:p>
                  </a:txBody>
                  <a:tcPr marT="91425" marB="91425" marR="91425" marL="91425"/>
                </a:tc>
                <a:tc>
                  <a:txBody>
                    <a:bodyPr/>
                    <a:lstStyle/>
                    <a:p>
                      <a:pPr indent="0" lvl="0" marL="0" rtl="0" algn="l">
                        <a:spcBef>
                          <a:spcPts val="0"/>
                        </a:spcBef>
                        <a:spcAft>
                          <a:spcPts val="0"/>
                        </a:spcAft>
                        <a:buNone/>
                      </a:pPr>
                      <a:r>
                        <a:rPr lang="en" sz="800"/>
                        <a:t>Manages database operations, authentication, business logic.</a:t>
                      </a:r>
                      <a:endParaRPr sz="800"/>
                    </a:p>
                  </a:txBody>
                  <a:tcPr marT="91425" marB="91425" marR="91425" marL="91425"/>
                </a:tc>
              </a:tr>
              <a:tr h="308975">
                <a:tc>
                  <a:txBody>
                    <a:bodyPr/>
                    <a:lstStyle/>
                    <a:p>
                      <a:pPr indent="0" lvl="0" marL="0" rtl="0" algn="l">
                        <a:spcBef>
                          <a:spcPts val="0"/>
                        </a:spcBef>
                        <a:spcAft>
                          <a:spcPts val="0"/>
                        </a:spcAft>
                        <a:buNone/>
                      </a:pPr>
                      <a:r>
                        <a:rPr b="1" lang="en" sz="800"/>
                        <a:t>Execution Environment</a:t>
                      </a:r>
                      <a:endParaRPr b="1" sz="800"/>
                    </a:p>
                  </a:txBody>
                  <a:tcPr marT="91425" marB="91425" marR="91425" marL="91425"/>
                </a:tc>
                <a:tc>
                  <a:txBody>
                    <a:bodyPr/>
                    <a:lstStyle/>
                    <a:p>
                      <a:pPr indent="0" lvl="0" marL="0" rtl="0" algn="l">
                        <a:spcBef>
                          <a:spcPts val="0"/>
                        </a:spcBef>
                        <a:spcAft>
                          <a:spcPts val="0"/>
                        </a:spcAft>
                        <a:buNone/>
                      </a:pPr>
                      <a:r>
                        <a:rPr lang="en" sz="800"/>
                        <a:t>User's browser (e.g., Chrome, Firefox).</a:t>
                      </a:r>
                      <a:endParaRPr sz="800"/>
                    </a:p>
                  </a:txBody>
                  <a:tcPr marT="91425" marB="91425" marR="91425" marL="91425"/>
                </a:tc>
                <a:tc>
                  <a:txBody>
                    <a:bodyPr/>
                    <a:lstStyle/>
                    <a:p>
                      <a:pPr indent="0" lvl="0" marL="0" rtl="0" algn="l">
                        <a:spcBef>
                          <a:spcPts val="0"/>
                        </a:spcBef>
                        <a:spcAft>
                          <a:spcPts val="0"/>
                        </a:spcAft>
                        <a:buNone/>
                      </a:pPr>
                      <a:r>
                        <a:rPr lang="en" sz="800"/>
                        <a:t>Web server (e.g., Apache, Nginx, Node.js).</a:t>
                      </a:r>
                      <a:endParaRPr sz="800"/>
                    </a:p>
                  </a:txBody>
                  <a:tcPr marT="91425" marB="91425" marR="91425" marL="91425"/>
                </a:tc>
              </a:tr>
              <a:tr h="308975">
                <a:tc>
                  <a:txBody>
                    <a:bodyPr/>
                    <a:lstStyle/>
                    <a:p>
                      <a:pPr indent="0" lvl="0" marL="0" rtl="0" algn="l">
                        <a:spcBef>
                          <a:spcPts val="0"/>
                        </a:spcBef>
                        <a:spcAft>
                          <a:spcPts val="0"/>
                        </a:spcAft>
                        <a:buNone/>
                      </a:pPr>
                      <a:r>
                        <a:rPr b="1" lang="en" sz="800"/>
                        <a:t>Common Languages</a:t>
                      </a:r>
                      <a:endParaRPr b="1" sz="800"/>
                    </a:p>
                  </a:txBody>
                  <a:tcPr marT="91425" marB="91425" marR="91425" marL="91425"/>
                </a:tc>
                <a:tc>
                  <a:txBody>
                    <a:bodyPr/>
                    <a:lstStyle/>
                    <a:p>
                      <a:pPr indent="0" lvl="0" marL="0" rtl="0" algn="l">
                        <a:spcBef>
                          <a:spcPts val="0"/>
                        </a:spcBef>
                        <a:spcAft>
                          <a:spcPts val="0"/>
                        </a:spcAft>
                        <a:buNone/>
                      </a:pPr>
                      <a:r>
                        <a:rPr lang="en" sz="800"/>
                        <a:t>HTML, CSS, JavaScript, TypeScript.</a:t>
                      </a:r>
                      <a:endParaRPr sz="800"/>
                    </a:p>
                  </a:txBody>
                  <a:tcPr marT="91425" marB="91425" marR="91425" marL="91425"/>
                </a:tc>
                <a:tc>
                  <a:txBody>
                    <a:bodyPr/>
                    <a:lstStyle/>
                    <a:p>
                      <a:pPr indent="0" lvl="0" marL="0" rtl="0" algn="l">
                        <a:spcBef>
                          <a:spcPts val="0"/>
                        </a:spcBef>
                        <a:spcAft>
                          <a:spcPts val="0"/>
                        </a:spcAft>
                        <a:buNone/>
                      </a:pPr>
                      <a:r>
                        <a:rPr lang="en" sz="800"/>
                        <a:t>PHP, Python, Java, Ruby, Node.js, C#.</a:t>
                      </a:r>
                      <a:endParaRPr sz="800"/>
                    </a:p>
                  </a:txBody>
                  <a:tcPr marT="91425" marB="91425" marR="91425" marL="91425"/>
                </a:tc>
              </a:tr>
              <a:tr h="441400">
                <a:tc>
                  <a:txBody>
                    <a:bodyPr/>
                    <a:lstStyle/>
                    <a:p>
                      <a:pPr indent="0" lvl="0" marL="0" rtl="0" algn="l">
                        <a:spcBef>
                          <a:spcPts val="0"/>
                        </a:spcBef>
                        <a:spcAft>
                          <a:spcPts val="0"/>
                        </a:spcAft>
                        <a:buNone/>
                      </a:pPr>
                      <a:r>
                        <a:rPr b="1" lang="en" sz="800"/>
                        <a:t>Speed</a:t>
                      </a:r>
                      <a:endParaRPr b="1" sz="800"/>
                    </a:p>
                  </a:txBody>
                  <a:tcPr marT="91425" marB="91425" marR="91425" marL="91425"/>
                </a:tc>
                <a:tc>
                  <a:txBody>
                    <a:bodyPr/>
                    <a:lstStyle/>
                    <a:p>
                      <a:pPr indent="0" lvl="0" marL="0" rtl="0" algn="l">
                        <a:spcBef>
                          <a:spcPts val="0"/>
                        </a:spcBef>
                        <a:spcAft>
                          <a:spcPts val="0"/>
                        </a:spcAft>
                        <a:buNone/>
                      </a:pPr>
                      <a:r>
                        <a:rPr lang="en" sz="800"/>
                        <a:t>Faster (no need to communicate with server frequently).</a:t>
                      </a:r>
                      <a:endParaRPr sz="800"/>
                    </a:p>
                  </a:txBody>
                  <a:tcPr marT="91425" marB="91425" marR="91425" marL="91425"/>
                </a:tc>
                <a:tc>
                  <a:txBody>
                    <a:bodyPr/>
                    <a:lstStyle/>
                    <a:p>
                      <a:pPr indent="0" lvl="0" marL="0" rtl="0" algn="l">
                        <a:spcBef>
                          <a:spcPts val="0"/>
                        </a:spcBef>
                        <a:spcAft>
                          <a:spcPts val="0"/>
                        </a:spcAft>
                        <a:buNone/>
                      </a:pPr>
                      <a:r>
                        <a:rPr lang="en" sz="800"/>
                        <a:t>Slower (involves server communication and processing).</a:t>
                      </a:r>
                      <a:endParaRPr sz="800"/>
                    </a:p>
                  </a:txBody>
                  <a:tcPr marT="91425" marB="91425" marR="91425" marL="91425"/>
                </a:tc>
              </a:tr>
              <a:tr h="308975">
                <a:tc>
                  <a:txBody>
                    <a:bodyPr/>
                    <a:lstStyle/>
                    <a:p>
                      <a:pPr indent="0" lvl="0" marL="0" rtl="0" algn="l">
                        <a:spcBef>
                          <a:spcPts val="0"/>
                        </a:spcBef>
                        <a:spcAft>
                          <a:spcPts val="0"/>
                        </a:spcAft>
                        <a:buNone/>
                      </a:pPr>
                      <a:r>
                        <a:rPr b="1" lang="en" sz="800"/>
                        <a:t>Security</a:t>
                      </a:r>
                      <a:endParaRPr b="1" sz="800"/>
                    </a:p>
                  </a:txBody>
                  <a:tcPr marT="91425" marB="91425" marR="91425" marL="91425"/>
                </a:tc>
                <a:tc>
                  <a:txBody>
                    <a:bodyPr/>
                    <a:lstStyle/>
                    <a:p>
                      <a:pPr indent="0" lvl="0" marL="0" rtl="0" algn="l">
                        <a:spcBef>
                          <a:spcPts val="0"/>
                        </a:spcBef>
                        <a:spcAft>
                          <a:spcPts val="0"/>
                        </a:spcAft>
                        <a:buNone/>
                      </a:pPr>
                      <a:r>
                        <a:rPr lang="en" sz="800"/>
                        <a:t>Less secure (code is visible to users).</a:t>
                      </a:r>
                      <a:endParaRPr sz="800"/>
                    </a:p>
                  </a:txBody>
                  <a:tcPr marT="91425" marB="91425" marR="91425" marL="91425"/>
                </a:tc>
                <a:tc>
                  <a:txBody>
                    <a:bodyPr/>
                    <a:lstStyle/>
                    <a:p>
                      <a:pPr indent="0" lvl="0" marL="0" rtl="0" algn="l">
                        <a:spcBef>
                          <a:spcPts val="0"/>
                        </a:spcBef>
                        <a:spcAft>
                          <a:spcPts val="0"/>
                        </a:spcAft>
                        <a:buNone/>
                      </a:pPr>
                      <a:r>
                        <a:rPr lang="en" sz="800"/>
                        <a:t>More secure (code hidden on the server).</a:t>
                      </a:r>
                      <a:endParaRPr sz="800"/>
                    </a:p>
                  </a:txBody>
                  <a:tcPr marT="91425" marB="91425" marR="91425" marL="91425"/>
                </a:tc>
              </a:tr>
              <a:tr h="441400">
                <a:tc>
                  <a:txBody>
                    <a:bodyPr/>
                    <a:lstStyle/>
                    <a:p>
                      <a:pPr indent="0" lvl="0" marL="0" rtl="0" algn="l">
                        <a:spcBef>
                          <a:spcPts val="0"/>
                        </a:spcBef>
                        <a:spcAft>
                          <a:spcPts val="0"/>
                        </a:spcAft>
                        <a:buNone/>
                      </a:pPr>
                      <a:r>
                        <a:rPr b="1" lang="en" sz="800"/>
                        <a:t>Examples</a:t>
                      </a:r>
                      <a:endParaRPr b="1" sz="800"/>
                    </a:p>
                  </a:txBody>
                  <a:tcPr marT="91425" marB="91425" marR="91425" marL="91425"/>
                </a:tc>
                <a:tc>
                  <a:txBody>
                    <a:bodyPr/>
                    <a:lstStyle/>
                    <a:p>
                      <a:pPr indent="0" lvl="0" marL="0" rtl="0" algn="l">
                        <a:spcBef>
                          <a:spcPts val="0"/>
                        </a:spcBef>
                        <a:spcAft>
                          <a:spcPts val="0"/>
                        </a:spcAft>
                        <a:buNone/>
                      </a:pPr>
                      <a:r>
                        <a:rPr lang="en" sz="800"/>
                        <a:t>Form validation, animations, interactive maps.</a:t>
                      </a:r>
                      <a:endParaRPr sz="800"/>
                    </a:p>
                  </a:txBody>
                  <a:tcPr marT="91425" marB="91425" marR="91425" marL="91425"/>
                </a:tc>
                <a:tc>
                  <a:txBody>
                    <a:bodyPr/>
                    <a:lstStyle/>
                    <a:p>
                      <a:pPr indent="0" lvl="0" marL="0" rtl="0" algn="l">
                        <a:spcBef>
                          <a:spcPts val="0"/>
                        </a:spcBef>
                        <a:spcAft>
                          <a:spcPts val="0"/>
                        </a:spcAft>
                        <a:buNone/>
                      </a:pPr>
                      <a:r>
                        <a:rPr lang="en" sz="800"/>
                        <a:t>Database queries, user authentication, API management.</a:t>
                      </a:r>
                      <a:endParaRPr sz="800"/>
                    </a:p>
                  </a:txBody>
                  <a:tcPr marT="91425" marB="91425" marR="91425" marL="91425"/>
                </a:tc>
              </a:tr>
              <a:tr h="441400">
                <a:tc>
                  <a:txBody>
                    <a:bodyPr/>
                    <a:lstStyle/>
                    <a:p>
                      <a:pPr indent="0" lvl="0" marL="0" rtl="0" algn="l">
                        <a:spcBef>
                          <a:spcPts val="0"/>
                        </a:spcBef>
                        <a:spcAft>
                          <a:spcPts val="0"/>
                        </a:spcAft>
                        <a:buNone/>
                      </a:pPr>
                      <a:r>
                        <a:rPr b="1" lang="en" sz="800"/>
                        <a:t>Frameworks/Libraries</a:t>
                      </a:r>
                      <a:endParaRPr b="1" sz="800"/>
                    </a:p>
                  </a:txBody>
                  <a:tcPr marT="91425" marB="91425" marR="91425" marL="91425"/>
                </a:tc>
                <a:tc>
                  <a:txBody>
                    <a:bodyPr/>
                    <a:lstStyle/>
                    <a:p>
                      <a:pPr indent="0" lvl="0" marL="0" rtl="0" algn="l">
                        <a:spcBef>
                          <a:spcPts val="0"/>
                        </a:spcBef>
                        <a:spcAft>
                          <a:spcPts val="0"/>
                        </a:spcAft>
                        <a:buNone/>
                      </a:pPr>
                      <a:r>
                        <a:rPr lang="en" sz="800"/>
                        <a:t>React, Angular, Vue.js, jQuery.</a:t>
                      </a:r>
                      <a:endParaRPr sz="800"/>
                    </a:p>
                  </a:txBody>
                  <a:tcPr marT="91425" marB="91425" marR="91425" marL="91425"/>
                </a:tc>
                <a:tc>
                  <a:txBody>
                    <a:bodyPr/>
                    <a:lstStyle/>
                    <a:p>
                      <a:pPr indent="0" lvl="0" marL="0" rtl="0" algn="l">
                        <a:spcBef>
                          <a:spcPts val="0"/>
                        </a:spcBef>
                        <a:spcAft>
                          <a:spcPts val="0"/>
                        </a:spcAft>
                        <a:buNone/>
                      </a:pPr>
                      <a:r>
                        <a:rPr lang="en" sz="800"/>
                        <a:t>Express.js, Django, Spring Boot, Laravel, Ruby on Rails.</a:t>
                      </a:r>
                      <a:endParaRPr sz="800"/>
                    </a:p>
                  </a:txBody>
                  <a:tcPr marT="91425" marB="91425" marR="91425" marL="91425"/>
                </a:tc>
              </a:tr>
              <a:tr h="308975">
                <a:tc>
                  <a:txBody>
                    <a:bodyPr/>
                    <a:lstStyle/>
                    <a:p>
                      <a:pPr indent="0" lvl="0" marL="0" rtl="0" algn="l">
                        <a:spcBef>
                          <a:spcPts val="0"/>
                        </a:spcBef>
                        <a:spcAft>
                          <a:spcPts val="0"/>
                        </a:spcAft>
                        <a:buNone/>
                      </a:pPr>
                      <a:r>
                        <a:rPr b="1" lang="en" sz="800"/>
                        <a:t>Dependency</a:t>
                      </a:r>
                      <a:endParaRPr b="1" sz="800"/>
                    </a:p>
                  </a:txBody>
                  <a:tcPr marT="91425" marB="91425" marR="91425" marL="91425"/>
                </a:tc>
                <a:tc>
                  <a:txBody>
                    <a:bodyPr/>
                    <a:lstStyle/>
                    <a:p>
                      <a:pPr indent="0" lvl="0" marL="0" rtl="0" algn="l">
                        <a:spcBef>
                          <a:spcPts val="0"/>
                        </a:spcBef>
                        <a:spcAft>
                          <a:spcPts val="0"/>
                        </a:spcAft>
                        <a:buNone/>
                      </a:pPr>
                      <a:r>
                        <a:rPr lang="en" sz="800"/>
                        <a:t>Requires a web browser.</a:t>
                      </a:r>
                      <a:endParaRPr sz="800"/>
                    </a:p>
                  </a:txBody>
                  <a:tcPr marT="91425" marB="91425" marR="91425" marL="91425"/>
                </a:tc>
                <a:tc>
                  <a:txBody>
                    <a:bodyPr/>
                    <a:lstStyle/>
                    <a:p>
                      <a:pPr indent="0" lvl="0" marL="0" rtl="0" algn="l">
                        <a:spcBef>
                          <a:spcPts val="0"/>
                        </a:spcBef>
                        <a:spcAft>
                          <a:spcPts val="0"/>
                        </a:spcAft>
                        <a:buNone/>
                      </a:pPr>
                      <a:r>
                        <a:rPr lang="en" sz="800"/>
                        <a:t>Requires a server setup.</a:t>
                      </a:r>
                      <a:endParaRPr sz="800"/>
                    </a:p>
                  </a:txBody>
                  <a:tcPr marT="91425" marB="91425" marR="91425" marL="91425"/>
                </a:tc>
              </a:tr>
              <a:tr h="441400">
                <a:tc>
                  <a:txBody>
                    <a:bodyPr/>
                    <a:lstStyle/>
                    <a:p>
                      <a:pPr indent="0" lvl="0" marL="0" rtl="0" algn="l">
                        <a:spcBef>
                          <a:spcPts val="0"/>
                        </a:spcBef>
                        <a:spcAft>
                          <a:spcPts val="0"/>
                        </a:spcAft>
                        <a:buNone/>
                      </a:pPr>
                      <a:r>
                        <a:rPr b="1" lang="en" sz="800"/>
                        <a:t>Updates</a:t>
                      </a:r>
                      <a:endParaRPr b="1" sz="800"/>
                    </a:p>
                  </a:txBody>
                  <a:tcPr marT="91425" marB="91425" marR="91425" marL="91425"/>
                </a:tc>
                <a:tc>
                  <a:txBody>
                    <a:bodyPr/>
                    <a:lstStyle/>
                    <a:p>
                      <a:pPr indent="0" lvl="0" marL="0" rtl="0" algn="l">
                        <a:spcBef>
                          <a:spcPts val="0"/>
                        </a:spcBef>
                        <a:spcAft>
                          <a:spcPts val="0"/>
                        </a:spcAft>
                        <a:buNone/>
                      </a:pPr>
                      <a:r>
                        <a:rPr lang="en" sz="800"/>
                        <a:t>Requires page reload or SPA techniques (like AJAX) for dynamic changes.</a:t>
                      </a:r>
                      <a:endParaRPr sz="800"/>
                    </a:p>
                  </a:txBody>
                  <a:tcPr marT="91425" marB="91425" marR="91425" marL="91425"/>
                </a:tc>
                <a:tc>
                  <a:txBody>
                    <a:bodyPr/>
                    <a:lstStyle/>
                    <a:p>
                      <a:pPr indent="0" lvl="0" marL="0" rtl="0" algn="l">
                        <a:spcBef>
                          <a:spcPts val="0"/>
                        </a:spcBef>
                        <a:spcAft>
                          <a:spcPts val="0"/>
                        </a:spcAft>
                        <a:buNone/>
                      </a:pPr>
                      <a:r>
                        <a:rPr lang="en" sz="800"/>
                        <a:t>Processes requests and responses dynamically without needing full page reloads.</a:t>
                      </a:r>
                      <a:endParaRPr sz="8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1.4 Web Clients</a:t>
            </a:r>
            <a:endParaRPr b="1"/>
          </a:p>
        </p:txBody>
      </p:sp>
      <p:sp>
        <p:nvSpPr>
          <p:cNvPr id="222" name="Google Shape;222;p38"/>
          <p:cNvSpPr txBox="1"/>
          <p:nvPr>
            <p:ph idx="1" type="body"/>
          </p:nvPr>
        </p:nvSpPr>
        <p:spPr>
          <a:xfrm>
            <a:off x="311700" y="1076275"/>
            <a:ext cx="8520600" cy="3876300"/>
          </a:xfrm>
          <a:prstGeom prst="rect">
            <a:avLst/>
          </a:prstGeom>
        </p:spPr>
        <p:txBody>
          <a:bodyPr anchorCtr="0" anchor="t" bIns="91425" lIns="91425" spcFirstLastPara="1" rIns="91425" wrap="square" tIns="91425">
            <a:noAutofit/>
          </a:bodyPr>
          <a:lstStyle/>
          <a:p>
            <a:pPr indent="-228600" lvl="0" marL="190500" marR="63500" rtl="0" algn="l">
              <a:lnSpc>
                <a:spcPct val="137500"/>
              </a:lnSpc>
              <a:spcBef>
                <a:spcPts val="800"/>
              </a:spcBef>
              <a:spcAft>
                <a:spcPts val="0"/>
              </a:spcAft>
              <a:buClr>
                <a:schemeClr val="dk1"/>
              </a:buClr>
              <a:buSzPts val="1600"/>
              <a:buNone/>
            </a:pPr>
            <a:r>
              <a:rPr b="1" lang="en" sz="1600">
                <a:solidFill>
                  <a:schemeClr val="dk1"/>
                </a:solidFill>
              </a:rPr>
              <a:t>Definition:</a:t>
            </a:r>
            <a:br>
              <a:rPr b="1" lang="en" sz="1600">
                <a:solidFill>
                  <a:schemeClr val="dk1"/>
                </a:solidFill>
              </a:rPr>
            </a:br>
            <a:r>
              <a:rPr lang="en" sz="1500">
                <a:solidFill>
                  <a:schemeClr val="dk1"/>
                </a:solidFill>
              </a:rPr>
              <a:t>A web client is a software application, typically a web browser (like Chrome, Firefox, or Safari), that allows users to interact with web content and request information from web servers. </a:t>
            </a:r>
            <a:endParaRPr sz="1500">
              <a:solidFill>
                <a:schemeClr val="dk1"/>
              </a:solidFill>
            </a:endParaRPr>
          </a:p>
          <a:p>
            <a:pPr indent="-228600" lvl="0" marL="190500" marR="63500" rtl="0" algn="l">
              <a:lnSpc>
                <a:spcPct val="137500"/>
              </a:lnSpc>
              <a:spcBef>
                <a:spcPts val="0"/>
              </a:spcBef>
              <a:spcAft>
                <a:spcPts val="0"/>
              </a:spcAft>
              <a:buClr>
                <a:schemeClr val="dk1"/>
              </a:buClr>
              <a:buSzPts val="1600"/>
              <a:buNone/>
            </a:pPr>
            <a:r>
              <a:rPr b="1" lang="en" sz="1600">
                <a:solidFill>
                  <a:schemeClr val="dk1"/>
                </a:solidFill>
              </a:rPr>
              <a:t>Function:</a:t>
            </a:r>
            <a:br>
              <a:rPr b="1" lang="en" sz="1600">
                <a:solidFill>
                  <a:schemeClr val="dk1"/>
                </a:solidFill>
              </a:rPr>
            </a:br>
            <a:r>
              <a:rPr lang="en" sz="1500">
                <a:solidFill>
                  <a:schemeClr val="dk1"/>
                </a:solidFill>
              </a:rPr>
              <a:t>Clients send requests to servers, such as requesting a specific webpage, and display the content received from the server. </a:t>
            </a:r>
            <a:endParaRPr sz="1500">
              <a:solidFill>
                <a:schemeClr val="dk1"/>
              </a:solidFill>
            </a:endParaRPr>
          </a:p>
          <a:p>
            <a:pPr indent="-228600" lvl="0" marL="190500" marR="63500" rtl="0" algn="l">
              <a:lnSpc>
                <a:spcPct val="137500"/>
              </a:lnSpc>
              <a:spcBef>
                <a:spcPts val="0"/>
              </a:spcBef>
              <a:spcAft>
                <a:spcPts val="0"/>
              </a:spcAft>
              <a:buClr>
                <a:schemeClr val="dk1"/>
              </a:buClr>
              <a:buSzPts val="1600"/>
              <a:buNone/>
            </a:pPr>
            <a:r>
              <a:rPr b="1" lang="en" sz="1600">
                <a:solidFill>
                  <a:schemeClr val="dk1"/>
                </a:solidFill>
              </a:rPr>
              <a:t>Example:</a:t>
            </a:r>
            <a:br>
              <a:rPr b="1" lang="en" sz="1600">
                <a:solidFill>
                  <a:schemeClr val="dk1"/>
                </a:solidFill>
              </a:rPr>
            </a:br>
            <a:r>
              <a:rPr lang="en" sz="1500">
                <a:solidFill>
                  <a:schemeClr val="dk1"/>
                </a:solidFill>
              </a:rPr>
              <a:t>When you type a website address into your browser, your browser is acting as a client, sending a request to the server hosting that website. </a:t>
            </a:r>
            <a:endParaRPr sz="1500">
              <a:solidFill>
                <a:schemeClr val="dk1"/>
              </a:solidFill>
            </a:endParaRPr>
          </a:p>
          <a:p>
            <a:pPr indent="-228600" lvl="0" marL="171450" rtl="0" algn="l">
              <a:lnSpc>
                <a:spcPct val="137500"/>
              </a:lnSpc>
              <a:spcBef>
                <a:spcPts val="0"/>
              </a:spcBef>
              <a:spcAft>
                <a:spcPts val="0"/>
              </a:spcAft>
              <a:buClr>
                <a:schemeClr val="dk1"/>
              </a:buClr>
              <a:buSzPts val="1600"/>
              <a:buNone/>
            </a:pPr>
            <a:r>
              <a:rPr b="1" lang="en" sz="1600">
                <a:solidFill>
                  <a:schemeClr val="dk1"/>
                </a:solidFill>
              </a:rPr>
              <a:t>Client-Server Model:</a:t>
            </a:r>
            <a:br>
              <a:rPr b="1" lang="en" sz="1600">
                <a:solidFill>
                  <a:schemeClr val="dk1"/>
                </a:solidFill>
              </a:rPr>
            </a:br>
            <a:r>
              <a:rPr lang="en" sz="1500">
                <a:solidFill>
                  <a:schemeClr val="dk1"/>
                </a:solidFill>
              </a:rPr>
              <a:t>Web clients are part of the client-server model, where a client (the user's device or application) requests resources from a server (a central computer or system).</a:t>
            </a:r>
            <a:r>
              <a:rPr lang="en" sz="1600">
                <a:solidFill>
                  <a:schemeClr val="dk1"/>
                </a:solidFill>
              </a:rPr>
              <a:t> </a:t>
            </a:r>
            <a:endParaRPr sz="2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1.5 Web Server</a:t>
            </a:r>
            <a:endParaRPr b="1"/>
          </a:p>
        </p:txBody>
      </p:sp>
      <p:sp>
        <p:nvSpPr>
          <p:cNvPr id="228" name="Google Shape;228;p39"/>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228600" lvl="0" marL="190500" marR="63500" rtl="0" algn="l">
              <a:lnSpc>
                <a:spcPct val="137500"/>
              </a:lnSpc>
              <a:spcBef>
                <a:spcPts val="800"/>
              </a:spcBef>
              <a:spcAft>
                <a:spcPts val="0"/>
              </a:spcAft>
              <a:buClr>
                <a:schemeClr val="dk1"/>
              </a:buClr>
              <a:buSzPts val="1500"/>
              <a:buNone/>
            </a:pPr>
            <a:r>
              <a:rPr b="1" lang="en" sz="1600">
                <a:solidFill>
                  <a:schemeClr val="dk1"/>
                </a:solidFill>
              </a:rPr>
              <a:t>Definition:</a:t>
            </a:r>
            <a:br>
              <a:rPr b="1" lang="en" sz="1500">
                <a:solidFill>
                  <a:schemeClr val="dk1"/>
                </a:solidFill>
              </a:rPr>
            </a:br>
            <a:r>
              <a:rPr lang="en" sz="1500">
                <a:solidFill>
                  <a:schemeClr val="dk1"/>
                </a:solidFill>
              </a:rPr>
              <a:t>A web server is a computer or program that stores and delivers web pages and other content to clients (web browsers). </a:t>
            </a:r>
            <a:endParaRPr sz="1500">
              <a:solidFill>
                <a:schemeClr val="dk1"/>
              </a:solidFill>
            </a:endParaRPr>
          </a:p>
          <a:p>
            <a:pPr indent="-228600" lvl="0" marL="190500" marR="63500" rtl="0" algn="l">
              <a:lnSpc>
                <a:spcPct val="137500"/>
              </a:lnSpc>
              <a:spcBef>
                <a:spcPts val="0"/>
              </a:spcBef>
              <a:spcAft>
                <a:spcPts val="0"/>
              </a:spcAft>
              <a:buClr>
                <a:schemeClr val="dk1"/>
              </a:buClr>
              <a:buSzPts val="1500"/>
              <a:buNone/>
            </a:pPr>
            <a:r>
              <a:rPr b="1" lang="en" sz="1600">
                <a:solidFill>
                  <a:schemeClr val="dk1"/>
                </a:solidFill>
              </a:rPr>
              <a:t>Function:</a:t>
            </a:r>
            <a:br>
              <a:rPr b="1" lang="en" sz="1500">
                <a:solidFill>
                  <a:schemeClr val="dk1"/>
                </a:solidFill>
              </a:rPr>
            </a:br>
            <a:r>
              <a:rPr lang="en" sz="1500">
                <a:solidFill>
                  <a:schemeClr val="dk1"/>
                </a:solidFill>
              </a:rPr>
              <a:t>Servers receive requests from clients, process them, and send back the requested content, such as HTML files, images, and other resources. </a:t>
            </a:r>
            <a:endParaRPr sz="1500">
              <a:solidFill>
                <a:schemeClr val="dk1"/>
              </a:solidFill>
            </a:endParaRPr>
          </a:p>
          <a:p>
            <a:pPr indent="-228600" lvl="0" marL="190500" marR="63500" rtl="0" algn="l">
              <a:lnSpc>
                <a:spcPct val="137500"/>
              </a:lnSpc>
              <a:spcBef>
                <a:spcPts val="0"/>
              </a:spcBef>
              <a:spcAft>
                <a:spcPts val="0"/>
              </a:spcAft>
              <a:buClr>
                <a:schemeClr val="dk1"/>
              </a:buClr>
              <a:buSzPts val="1500"/>
              <a:buNone/>
            </a:pPr>
            <a:r>
              <a:rPr b="1" lang="en" sz="1600">
                <a:solidFill>
                  <a:schemeClr val="dk1"/>
                </a:solidFill>
              </a:rPr>
              <a:t>Examples:</a:t>
            </a:r>
            <a:br>
              <a:rPr b="1" lang="en" sz="1500">
                <a:solidFill>
                  <a:schemeClr val="dk1"/>
                </a:solidFill>
              </a:rPr>
            </a:br>
            <a:r>
              <a:rPr lang="en" sz="1500">
                <a:solidFill>
                  <a:schemeClr val="dk1"/>
                </a:solidFill>
              </a:rPr>
              <a:t>Popular web servers include Apache, Nginx, and IIS. </a:t>
            </a:r>
            <a:endParaRPr sz="1500">
              <a:solidFill>
                <a:schemeClr val="dk1"/>
              </a:solidFill>
            </a:endParaRPr>
          </a:p>
          <a:p>
            <a:pPr indent="-228600" lvl="0" marL="190500" marR="63500" rtl="0" algn="l">
              <a:lnSpc>
                <a:spcPct val="137500"/>
              </a:lnSpc>
              <a:spcBef>
                <a:spcPts val="0"/>
              </a:spcBef>
              <a:spcAft>
                <a:spcPts val="0"/>
              </a:spcAft>
              <a:buClr>
                <a:schemeClr val="dk1"/>
              </a:buClr>
              <a:buSzPts val="1500"/>
              <a:buNone/>
            </a:pPr>
            <a:r>
              <a:rPr b="1" lang="en" sz="1600">
                <a:solidFill>
                  <a:schemeClr val="dk1"/>
                </a:solidFill>
              </a:rPr>
              <a:t>Storage and Delivery:</a:t>
            </a:r>
            <a:br>
              <a:rPr b="1" lang="en" sz="1500">
                <a:solidFill>
                  <a:schemeClr val="dk1"/>
                </a:solidFill>
              </a:rPr>
            </a:br>
            <a:r>
              <a:rPr lang="en" sz="1500">
                <a:solidFill>
                  <a:schemeClr val="dk1"/>
                </a:solidFill>
              </a:rPr>
              <a:t>Web servers store web content, and when a client requests something, the server retrieves it from storage and sends it back to the client. </a:t>
            </a:r>
            <a:endParaRPr sz="2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Client and Web Server interaction</a:t>
            </a:r>
            <a:endParaRPr/>
          </a:p>
        </p:txBody>
      </p:sp>
      <p:sp>
        <p:nvSpPr>
          <p:cNvPr id="234" name="Google Shape;23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40"/>
          <p:cNvPicPr preferRelativeResize="0"/>
          <p:nvPr/>
        </p:nvPicPr>
        <p:blipFill>
          <a:blip r:embed="rId3">
            <a:alphaModFix/>
          </a:blip>
          <a:stretch>
            <a:fillRect/>
          </a:stretch>
        </p:blipFill>
        <p:spPr>
          <a:xfrm>
            <a:off x="0" y="1300163"/>
            <a:ext cx="9144000" cy="2543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1.5.1 Role of the server in a web application</a:t>
            </a:r>
            <a:endParaRPr b="1"/>
          </a:p>
        </p:txBody>
      </p:sp>
      <p:sp>
        <p:nvSpPr>
          <p:cNvPr id="241" name="Google Shape;241;p41"/>
          <p:cNvSpPr txBox="1"/>
          <p:nvPr>
            <p:ph idx="1" type="body"/>
          </p:nvPr>
        </p:nvSpPr>
        <p:spPr>
          <a:xfrm>
            <a:off x="311700" y="1152475"/>
            <a:ext cx="8520600" cy="3747600"/>
          </a:xfrm>
          <a:prstGeom prst="rect">
            <a:avLst/>
          </a:prstGeom>
        </p:spPr>
        <p:txBody>
          <a:bodyPr anchorCtr="0" anchor="t" bIns="91425" lIns="91425" spcFirstLastPara="1" rIns="91425" wrap="square" tIns="91425">
            <a:noAutofit/>
          </a:bodyPr>
          <a:lstStyle/>
          <a:p>
            <a:pPr indent="0" lvl="0" marL="0" rtl="0" algn="l">
              <a:lnSpc>
                <a:spcPct val="124444"/>
              </a:lnSpc>
              <a:spcBef>
                <a:spcPts val="1500"/>
              </a:spcBef>
              <a:spcAft>
                <a:spcPts val="0"/>
              </a:spcAft>
              <a:buClr>
                <a:schemeClr val="dk1"/>
              </a:buClr>
              <a:buSzPts val="605"/>
              <a:buFont typeface="Arial"/>
              <a:buNone/>
            </a:pPr>
            <a:r>
              <a:rPr b="1" lang="en" sz="1642">
                <a:solidFill>
                  <a:schemeClr val="dk1"/>
                </a:solidFill>
              </a:rPr>
              <a:t>1. Hosting and Serving Content:</a:t>
            </a:r>
            <a:endParaRPr b="1" sz="1642">
              <a:solidFill>
                <a:schemeClr val="dk1"/>
              </a:solidFill>
            </a:endParaRPr>
          </a:p>
          <a:p>
            <a:pPr indent="-327660" lvl="0" marL="457200" marR="63500" rtl="0" algn="l">
              <a:lnSpc>
                <a:spcPct val="117500"/>
              </a:lnSpc>
              <a:spcBef>
                <a:spcPts val="800"/>
              </a:spcBef>
              <a:spcAft>
                <a:spcPts val="0"/>
              </a:spcAft>
              <a:buClr>
                <a:schemeClr val="dk1"/>
              </a:buClr>
              <a:buSzPts val="1560"/>
              <a:buChar char="●"/>
            </a:pPr>
            <a:r>
              <a:rPr lang="en" sz="1560">
                <a:solidFill>
                  <a:schemeClr val="dk1"/>
                </a:solidFill>
              </a:rPr>
              <a:t>Web servers store the static files (HTML, CSS, JavaScript, images, etc.) that make up the user interface of a web application. </a:t>
            </a:r>
            <a:endParaRPr sz="1560">
              <a:solidFill>
                <a:schemeClr val="dk1"/>
              </a:solidFill>
            </a:endParaRPr>
          </a:p>
          <a:p>
            <a:pPr indent="-327660" lvl="0" marL="457200" marR="63500" rtl="0" algn="l">
              <a:lnSpc>
                <a:spcPct val="117500"/>
              </a:lnSpc>
              <a:spcBef>
                <a:spcPts val="0"/>
              </a:spcBef>
              <a:spcAft>
                <a:spcPts val="0"/>
              </a:spcAft>
              <a:buClr>
                <a:schemeClr val="dk1"/>
              </a:buClr>
              <a:buSzPts val="1560"/>
              <a:buChar char="●"/>
            </a:pPr>
            <a:r>
              <a:rPr lang="en" sz="1560">
                <a:solidFill>
                  <a:schemeClr val="dk1"/>
                </a:solidFill>
              </a:rPr>
              <a:t>They deliver these files to users' browsers when requested. </a:t>
            </a:r>
            <a:endParaRPr sz="1560">
              <a:solidFill>
                <a:schemeClr val="dk1"/>
              </a:solidFill>
            </a:endParaRPr>
          </a:p>
          <a:p>
            <a:pPr indent="-327660" lvl="0" marL="457200" marR="63500" rtl="0" algn="l">
              <a:lnSpc>
                <a:spcPct val="117500"/>
              </a:lnSpc>
              <a:spcBef>
                <a:spcPts val="0"/>
              </a:spcBef>
              <a:spcAft>
                <a:spcPts val="0"/>
              </a:spcAft>
              <a:buClr>
                <a:schemeClr val="dk1"/>
              </a:buClr>
              <a:buSzPts val="1560"/>
              <a:buChar char="●"/>
            </a:pPr>
            <a:r>
              <a:rPr lang="en" sz="1560">
                <a:solidFill>
                  <a:schemeClr val="dk1"/>
                </a:solidFill>
              </a:rPr>
              <a:t>Application servers, on the other hand, handle dynamic content like analytics data, transaction results, and data generated by the application's logic. </a:t>
            </a:r>
            <a:endParaRPr sz="1560">
              <a:solidFill>
                <a:schemeClr val="dk1"/>
              </a:solidFill>
            </a:endParaRPr>
          </a:p>
          <a:p>
            <a:pPr indent="0" lvl="0" marL="0" rtl="0" algn="l">
              <a:lnSpc>
                <a:spcPct val="124444"/>
              </a:lnSpc>
              <a:spcBef>
                <a:spcPts val="1500"/>
              </a:spcBef>
              <a:spcAft>
                <a:spcPts val="0"/>
              </a:spcAft>
              <a:buClr>
                <a:schemeClr val="dk1"/>
              </a:buClr>
              <a:buSzPts val="605"/>
              <a:buFont typeface="Arial"/>
              <a:buNone/>
            </a:pPr>
            <a:r>
              <a:rPr b="1" lang="en" sz="1642">
                <a:solidFill>
                  <a:schemeClr val="dk1"/>
                </a:solidFill>
              </a:rPr>
              <a:t>2. Managing Client Requests:</a:t>
            </a:r>
            <a:endParaRPr b="1" sz="1642">
              <a:solidFill>
                <a:schemeClr val="dk1"/>
              </a:solidFill>
            </a:endParaRPr>
          </a:p>
          <a:p>
            <a:pPr indent="-327660" lvl="0" marL="457200" rtl="0" algn="l">
              <a:lnSpc>
                <a:spcPct val="117500"/>
              </a:lnSpc>
              <a:spcBef>
                <a:spcPts val="800"/>
              </a:spcBef>
              <a:spcAft>
                <a:spcPts val="0"/>
              </a:spcAft>
              <a:buClr>
                <a:schemeClr val="dk1"/>
              </a:buClr>
              <a:buSzPts val="1560"/>
              <a:buChar char="●"/>
            </a:pPr>
            <a:r>
              <a:rPr lang="en" sz="1560">
                <a:solidFill>
                  <a:schemeClr val="dk1"/>
                </a:solidFill>
              </a:rPr>
              <a:t>Web servers receive HTTP/HTTPS requests from clients (e.g., web browsers).</a:t>
            </a:r>
            <a:endParaRPr sz="1560">
              <a:solidFill>
                <a:schemeClr val="dk1"/>
              </a:solidFill>
            </a:endParaRPr>
          </a:p>
          <a:p>
            <a:pPr indent="-327660" lvl="0" marL="457200" rtl="0" algn="l">
              <a:lnSpc>
                <a:spcPct val="117500"/>
              </a:lnSpc>
              <a:spcBef>
                <a:spcPts val="0"/>
              </a:spcBef>
              <a:spcAft>
                <a:spcPts val="0"/>
              </a:spcAft>
              <a:buClr>
                <a:schemeClr val="dk1"/>
              </a:buClr>
              <a:buSzPts val="1560"/>
              <a:buChar char="●"/>
            </a:pPr>
            <a:r>
              <a:rPr lang="en" sz="1560">
                <a:solidFill>
                  <a:schemeClr val="dk1"/>
                </a:solidFill>
              </a:rPr>
              <a:t>They process these requests, which can include things like displaying a page, handling form submissions, or making database queries.</a:t>
            </a:r>
            <a:endParaRPr sz="1560">
              <a:solidFill>
                <a:schemeClr val="dk1"/>
              </a:solidFill>
            </a:endParaRPr>
          </a:p>
          <a:p>
            <a:pPr indent="-327660" lvl="0" marL="457200" marR="63500" rtl="0" algn="l">
              <a:lnSpc>
                <a:spcPct val="117500"/>
              </a:lnSpc>
              <a:spcBef>
                <a:spcPts val="0"/>
              </a:spcBef>
              <a:spcAft>
                <a:spcPts val="0"/>
              </a:spcAft>
              <a:buClr>
                <a:schemeClr val="dk1"/>
              </a:buClr>
              <a:buSzPts val="1560"/>
              <a:buChar char="●"/>
            </a:pPr>
            <a:r>
              <a:rPr lang="en" sz="1560">
                <a:solidFill>
                  <a:schemeClr val="dk1"/>
                </a:solidFill>
              </a:rPr>
              <a:t>They then send back appropriate responses (HTML, JSON, etc.) to the client. </a:t>
            </a:r>
            <a:endParaRPr sz="189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1.2 What is HTTP?</a:t>
            </a:r>
            <a:endParaRPr b="1"/>
          </a:p>
        </p:txBody>
      </p:sp>
      <p:sp>
        <p:nvSpPr>
          <p:cNvPr id="67" name="Google Shape;67;p15"/>
          <p:cNvSpPr txBox="1"/>
          <p:nvPr>
            <p:ph idx="1" type="body"/>
          </p:nvPr>
        </p:nvSpPr>
        <p:spPr>
          <a:xfrm>
            <a:off x="311700" y="1152475"/>
            <a:ext cx="8520600" cy="3844500"/>
          </a:xfrm>
          <a:prstGeom prst="rect">
            <a:avLst/>
          </a:prstGeom>
        </p:spPr>
        <p:txBody>
          <a:bodyPr anchorCtr="0" anchor="t" bIns="91425" lIns="91425" spcFirstLastPara="1" rIns="91425" wrap="square" tIns="91425">
            <a:noAutofit/>
          </a:bodyPr>
          <a:lstStyle/>
          <a:p>
            <a:pPr indent="-314325" lvl="0" marL="457200" rtl="0" algn="l">
              <a:lnSpc>
                <a:spcPct val="100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HTTP stands for “</a:t>
            </a:r>
            <a:r>
              <a:rPr b="1" lang="en" sz="1350">
                <a:solidFill>
                  <a:schemeClr val="dk1"/>
                </a:solidFill>
                <a:latin typeface="Nunito"/>
                <a:ea typeface="Nunito"/>
                <a:cs typeface="Nunito"/>
                <a:sym typeface="Nunito"/>
              </a:rPr>
              <a:t>Hypertext Transfer Protocol.</a:t>
            </a:r>
            <a:r>
              <a:rPr lang="en" sz="1350">
                <a:solidFill>
                  <a:schemeClr val="dk1"/>
                </a:solidFill>
                <a:latin typeface="Nunito"/>
                <a:ea typeface="Nunito"/>
                <a:cs typeface="Nunito"/>
                <a:sym typeface="Nunito"/>
              </a:rPr>
              <a:t>” </a:t>
            </a:r>
            <a:endParaRPr sz="1350">
              <a:solidFill>
                <a:schemeClr val="dk1"/>
              </a:solidFill>
              <a:latin typeface="Nunito"/>
              <a:ea typeface="Nunito"/>
              <a:cs typeface="Nunito"/>
              <a:sym typeface="Nunito"/>
            </a:endParaRPr>
          </a:p>
          <a:p>
            <a:pPr indent="-314325" lvl="0" marL="457200" rtl="0" algn="l">
              <a:lnSpc>
                <a:spcPct val="100000"/>
              </a:lnSpc>
              <a:spcBef>
                <a:spcPts val="1000"/>
              </a:spcBef>
              <a:spcAft>
                <a:spcPts val="0"/>
              </a:spcAft>
              <a:buClr>
                <a:schemeClr val="dk1"/>
              </a:buClr>
              <a:buSzPts val="1350"/>
              <a:buFont typeface="Nunito"/>
              <a:buChar char="●"/>
            </a:pPr>
            <a:r>
              <a:rPr lang="en" sz="1350">
                <a:solidFill>
                  <a:schemeClr val="dk1"/>
                </a:solidFill>
                <a:latin typeface="Nunito"/>
                <a:ea typeface="Nunito"/>
                <a:cs typeface="Nunito"/>
                <a:sym typeface="Nunito"/>
              </a:rPr>
              <a:t>It is a set of rules for sharing data on the </a:t>
            </a:r>
            <a:r>
              <a:rPr b="1" lang="en" sz="1350">
                <a:solidFill>
                  <a:schemeClr val="dk1"/>
                </a:solidFill>
                <a:latin typeface="Nunito"/>
                <a:ea typeface="Nunito"/>
                <a:cs typeface="Nunito"/>
                <a:sym typeface="Nunito"/>
              </a:rPr>
              <a:t>World Wide Web (WWW).</a:t>
            </a:r>
            <a:r>
              <a:rPr lang="en" sz="1350">
                <a:solidFill>
                  <a:schemeClr val="dk1"/>
                </a:solidFill>
                <a:latin typeface="Nunito"/>
                <a:ea typeface="Nunito"/>
                <a:cs typeface="Nunito"/>
                <a:sym typeface="Nunito"/>
              </a:rPr>
              <a:t> </a:t>
            </a:r>
            <a:endParaRPr sz="1350">
              <a:solidFill>
                <a:schemeClr val="dk1"/>
              </a:solidFill>
              <a:latin typeface="Nunito"/>
              <a:ea typeface="Nunito"/>
              <a:cs typeface="Nunito"/>
              <a:sym typeface="Nunito"/>
            </a:endParaRPr>
          </a:p>
          <a:p>
            <a:pPr indent="-314325" lvl="0" marL="457200" rtl="0" algn="l">
              <a:lnSpc>
                <a:spcPct val="100000"/>
              </a:lnSpc>
              <a:spcBef>
                <a:spcPts val="100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When you visit a website, HTTP helps your browser request and receive the data needed to display the web pages you see. </a:t>
            </a:r>
            <a:endParaRPr sz="1350">
              <a:solidFill>
                <a:schemeClr val="dk1"/>
              </a:solidFill>
              <a:latin typeface="Nunito"/>
              <a:ea typeface="Nunito"/>
              <a:cs typeface="Nunito"/>
              <a:sym typeface="Nunito"/>
            </a:endParaRPr>
          </a:p>
          <a:p>
            <a:pPr indent="-314325" lvl="0" marL="457200" rtl="0" algn="l">
              <a:lnSpc>
                <a:spcPct val="100000"/>
              </a:lnSpc>
              <a:spcBef>
                <a:spcPts val="1000"/>
              </a:spcBef>
              <a:spcAft>
                <a:spcPts val="0"/>
              </a:spcAft>
              <a:buClr>
                <a:schemeClr val="dk1"/>
              </a:buClr>
              <a:buSzPts val="1350"/>
              <a:buFont typeface="Nunito"/>
              <a:buChar char="●"/>
            </a:pPr>
            <a:r>
              <a:rPr lang="en" sz="1350">
                <a:solidFill>
                  <a:schemeClr val="dk1"/>
                </a:solidFill>
                <a:latin typeface="Nunito"/>
                <a:ea typeface="Nunito"/>
                <a:cs typeface="Nunito"/>
                <a:sym typeface="Nunito"/>
              </a:rPr>
              <a:t>It is a fundamental part of how the internet works, making it possible for us to browse and interact with websites.</a:t>
            </a:r>
            <a:endParaRPr sz="1350">
              <a:solidFill>
                <a:schemeClr val="dk1"/>
              </a:solidFill>
              <a:latin typeface="Nunito"/>
              <a:ea typeface="Nunito"/>
              <a:cs typeface="Nunito"/>
              <a:sym typeface="Nunito"/>
            </a:endParaRPr>
          </a:p>
          <a:p>
            <a:pPr indent="-314325" lvl="0" marL="457200" rtl="0" algn="l">
              <a:lnSpc>
                <a:spcPct val="158000"/>
              </a:lnSpc>
              <a:spcBef>
                <a:spcPts val="1000"/>
              </a:spcBef>
              <a:spcAft>
                <a:spcPts val="0"/>
              </a:spcAft>
              <a:buClr>
                <a:schemeClr val="dk1"/>
              </a:buClr>
              <a:buSzPts val="1350"/>
              <a:buFont typeface="Nunito"/>
              <a:buChar char="●"/>
            </a:pPr>
            <a:r>
              <a:rPr b="1" lang="en" sz="1350">
                <a:solidFill>
                  <a:schemeClr val="dk1"/>
                </a:solidFill>
                <a:latin typeface="Nunito"/>
                <a:ea typeface="Nunito"/>
                <a:cs typeface="Nunito"/>
                <a:sym typeface="Nunito"/>
              </a:rPr>
              <a:t>Basic Structure</a:t>
            </a:r>
            <a:r>
              <a:rPr lang="en" sz="1350">
                <a:solidFill>
                  <a:schemeClr val="dk1"/>
                </a:solidFill>
                <a:latin typeface="Nunito"/>
                <a:ea typeface="Nunito"/>
                <a:cs typeface="Nunito"/>
                <a:sym typeface="Nunito"/>
              </a:rPr>
              <a:t>: HTTP forms the foundation of the web, enabling data communication and file sharing.</a:t>
            </a:r>
            <a:endParaRPr sz="1350">
              <a:solidFill>
                <a:schemeClr val="dk1"/>
              </a:solidFill>
              <a:latin typeface="Nunito"/>
              <a:ea typeface="Nunito"/>
              <a:cs typeface="Nunito"/>
              <a:sym typeface="Nunito"/>
            </a:endParaRPr>
          </a:p>
          <a:p>
            <a:pPr indent="-314325" lvl="0" marL="457200" rtl="0" algn="l">
              <a:lnSpc>
                <a:spcPct val="158000"/>
              </a:lnSpc>
              <a:spcBef>
                <a:spcPts val="0"/>
              </a:spcBef>
              <a:spcAft>
                <a:spcPts val="0"/>
              </a:spcAft>
              <a:buClr>
                <a:schemeClr val="dk1"/>
              </a:buClr>
              <a:buSzPts val="1350"/>
              <a:buFont typeface="Nunito"/>
              <a:buChar char="●"/>
            </a:pPr>
            <a:r>
              <a:rPr b="1" lang="en" sz="1350">
                <a:solidFill>
                  <a:schemeClr val="dk1"/>
                </a:solidFill>
                <a:latin typeface="Nunito"/>
                <a:ea typeface="Nunito"/>
                <a:cs typeface="Nunito"/>
                <a:sym typeface="Nunito"/>
              </a:rPr>
              <a:t>Web Browsing</a:t>
            </a:r>
            <a:r>
              <a:rPr lang="en" sz="1350">
                <a:solidFill>
                  <a:schemeClr val="dk1"/>
                </a:solidFill>
                <a:latin typeface="Nunito"/>
                <a:ea typeface="Nunito"/>
                <a:cs typeface="Nunito"/>
                <a:sym typeface="Nunito"/>
              </a:rPr>
              <a:t>: Most websites use HTTP, so when you click on a link or download a file, HTTP is at work.</a:t>
            </a:r>
            <a:endParaRPr sz="1350">
              <a:solidFill>
                <a:schemeClr val="dk1"/>
              </a:solidFill>
              <a:latin typeface="Nunito"/>
              <a:ea typeface="Nunito"/>
              <a:cs typeface="Nunito"/>
              <a:sym typeface="Nunito"/>
            </a:endParaRPr>
          </a:p>
          <a:p>
            <a:pPr indent="-314325" lvl="0" marL="457200" rtl="0" algn="l">
              <a:lnSpc>
                <a:spcPct val="158000"/>
              </a:lnSpc>
              <a:spcBef>
                <a:spcPts val="0"/>
              </a:spcBef>
              <a:spcAft>
                <a:spcPts val="0"/>
              </a:spcAft>
              <a:buClr>
                <a:schemeClr val="dk1"/>
              </a:buClr>
              <a:buSzPts val="1350"/>
              <a:buFont typeface="Nunito"/>
              <a:buChar char="●"/>
            </a:pPr>
            <a:r>
              <a:rPr b="1" lang="en" sz="1350">
                <a:solidFill>
                  <a:schemeClr val="dk1"/>
                </a:solidFill>
                <a:latin typeface="Nunito"/>
                <a:ea typeface="Nunito"/>
                <a:cs typeface="Nunito"/>
                <a:sym typeface="Nunito"/>
              </a:rPr>
              <a:t>Client-Server Model</a:t>
            </a:r>
            <a:r>
              <a:rPr lang="en" sz="1350">
                <a:solidFill>
                  <a:schemeClr val="dk1"/>
                </a:solidFill>
                <a:latin typeface="Nunito"/>
                <a:ea typeface="Nunito"/>
                <a:cs typeface="Nunito"/>
                <a:sym typeface="Nunito"/>
              </a:rPr>
              <a:t>: HTTP works on a request-response system. Your browser (client) asks for information, and the website’s server responds with the data.</a:t>
            </a:r>
            <a:endParaRPr sz="1350">
              <a:solidFill>
                <a:schemeClr val="dk1"/>
              </a:solidFill>
              <a:latin typeface="Nunito"/>
              <a:ea typeface="Nunito"/>
              <a:cs typeface="Nunito"/>
              <a:sym typeface="Nunito"/>
            </a:endParaRPr>
          </a:p>
          <a:p>
            <a:pPr indent="-314325" lvl="0" marL="457200" rtl="0" algn="l">
              <a:lnSpc>
                <a:spcPct val="158000"/>
              </a:lnSpc>
              <a:spcBef>
                <a:spcPts val="0"/>
              </a:spcBef>
              <a:spcAft>
                <a:spcPts val="0"/>
              </a:spcAft>
              <a:buClr>
                <a:schemeClr val="dk1"/>
              </a:buClr>
              <a:buSzPts val="1350"/>
              <a:buFont typeface="Nunito"/>
              <a:buChar char="●"/>
            </a:pPr>
            <a:r>
              <a:rPr b="1" lang="en" sz="1350">
                <a:solidFill>
                  <a:schemeClr val="dk1"/>
                </a:solidFill>
                <a:latin typeface="Nunito"/>
                <a:ea typeface="Nunito"/>
                <a:cs typeface="Nunito"/>
                <a:sym typeface="Nunito"/>
              </a:rPr>
              <a:t>Application Layer Protocol</a:t>
            </a:r>
            <a:r>
              <a:rPr lang="en" sz="1350">
                <a:solidFill>
                  <a:schemeClr val="dk1"/>
                </a:solidFill>
                <a:latin typeface="Nunito"/>
                <a:ea typeface="Nunito"/>
                <a:cs typeface="Nunito"/>
                <a:sym typeface="Nunito"/>
              </a:rPr>
              <a:t>: HTTP operates within the Internet Protocol Suite, managing how data is transmitted and received.</a:t>
            </a:r>
            <a:endParaRPr sz="1350">
              <a:solidFill>
                <a:schemeClr val="dk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1.5.1 Role of the server in a web application</a:t>
            </a:r>
            <a:endParaRPr b="1"/>
          </a:p>
        </p:txBody>
      </p:sp>
      <p:sp>
        <p:nvSpPr>
          <p:cNvPr id="247" name="Google Shape;247;p42"/>
          <p:cNvSpPr txBox="1"/>
          <p:nvPr>
            <p:ph idx="1" type="body"/>
          </p:nvPr>
        </p:nvSpPr>
        <p:spPr>
          <a:xfrm>
            <a:off x="311700" y="1152475"/>
            <a:ext cx="8520600" cy="3747600"/>
          </a:xfrm>
          <a:prstGeom prst="rect">
            <a:avLst/>
          </a:prstGeom>
        </p:spPr>
        <p:txBody>
          <a:bodyPr anchorCtr="0" anchor="t" bIns="91425" lIns="91425" spcFirstLastPara="1" rIns="91425" wrap="square" tIns="91425">
            <a:noAutofit/>
          </a:bodyPr>
          <a:lstStyle/>
          <a:p>
            <a:pPr indent="0" lvl="0" marL="0" rtl="0" algn="l">
              <a:lnSpc>
                <a:spcPct val="124444"/>
              </a:lnSpc>
              <a:spcBef>
                <a:spcPts val="1500"/>
              </a:spcBef>
              <a:spcAft>
                <a:spcPts val="0"/>
              </a:spcAft>
              <a:buSzPts val="605"/>
              <a:buNone/>
            </a:pPr>
            <a:r>
              <a:rPr b="1" lang="en" sz="1642">
                <a:solidFill>
                  <a:schemeClr val="dk1"/>
                </a:solidFill>
              </a:rPr>
              <a:t>3. Handling Dynamic Content:</a:t>
            </a:r>
            <a:endParaRPr b="1" sz="1642">
              <a:solidFill>
                <a:schemeClr val="dk1"/>
              </a:solidFill>
            </a:endParaRPr>
          </a:p>
          <a:p>
            <a:pPr indent="-327660" lvl="0" marL="457200" rtl="0" algn="l">
              <a:lnSpc>
                <a:spcPct val="117500"/>
              </a:lnSpc>
              <a:spcBef>
                <a:spcPts val="800"/>
              </a:spcBef>
              <a:spcAft>
                <a:spcPts val="0"/>
              </a:spcAft>
              <a:buClr>
                <a:schemeClr val="dk1"/>
              </a:buClr>
              <a:buSzPts val="1560"/>
              <a:buChar char="●"/>
            </a:pPr>
            <a:r>
              <a:rPr lang="en" sz="1560">
                <a:solidFill>
                  <a:schemeClr val="dk1"/>
                </a:solidFill>
              </a:rPr>
              <a:t>Application servers often work behind web servers to handle the dynamic logic of the application.</a:t>
            </a:r>
            <a:endParaRPr sz="1560">
              <a:solidFill>
                <a:schemeClr val="dk1"/>
              </a:solidFill>
            </a:endParaRPr>
          </a:p>
          <a:p>
            <a:pPr indent="-327660" lvl="0" marL="457200" rtl="0" algn="l">
              <a:lnSpc>
                <a:spcPct val="117500"/>
              </a:lnSpc>
              <a:spcBef>
                <a:spcPts val="0"/>
              </a:spcBef>
              <a:spcAft>
                <a:spcPts val="0"/>
              </a:spcAft>
              <a:buClr>
                <a:schemeClr val="dk1"/>
              </a:buClr>
              <a:buSzPts val="1560"/>
              <a:buChar char="●"/>
            </a:pPr>
            <a:r>
              <a:rPr lang="en" sz="1560">
                <a:solidFill>
                  <a:schemeClr val="dk1"/>
                </a:solidFill>
              </a:rPr>
              <a:t>They might interact with databases, other services, or business logic to generate content or perform actions.</a:t>
            </a:r>
            <a:endParaRPr sz="1560">
              <a:solidFill>
                <a:schemeClr val="dk1"/>
              </a:solidFill>
            </a:endParaRPr>
          </a:p>
          <a:p>
            <a:pPr indent="-327660" lvl="0" marL="457200" marR="63500" rtl="0" algn="l">
              <a:lnSpc>
                <a:spcPct val="117500"/>
              </a:lnSpc>
              <a:spcBef>
                <a:spcPts val="0"/>
              </a:spcBef>
              <a:spcAft>
                <a:spcPts val="0"/>
              </a:spcAft>
              <a:buClr>
                <a:schemeClr val="dk1"/>
              </a:buClr>
              <a:buSzPts val="1560"/>
              <a:buChar char="●"/>
            </a:pPr>
            <a:r>
              <a:rPr lang="en" sz="1560">
                <a:solidFill>
                  <a:schemeClr val="dk1"/>
                </a:solidFill>
              </a:rPr>
              <a:t>The results of these interactions are then passed back to the web server for delivery to the client. </a:t>
            </a:r>
            <a:endParaRPr sz="1560">
              <a:solidFill>
                <a:schemeClr val="dk1"/>
              </a:solidFill>
            </a:endParaRPr>
          </a:p>
          <a:p>
            <a:pPr indent="0" lvl="0" marL="0" rtl="0" algn="l">
              <a:lnSpc>
                <a:spcPct val="124444"/>
              </a:lnSpc>
              <a:spcBef>
                <a:spcPts val="1500"/>
              </a:spcBef>
              <a:spcAft>
                <a:spcPts val="0"/>
              </a:spcAft>
              <a:buSzPts val="605"/>
              <a:buNone/>
            </a:pPr>
            <a:r>
              <a:rPr b="1" lang="en" sz="1642">
                <a:solidFill>
                  <a:schemeClr val="dk1"/>
                </a:solidFill>
              </a:rPr>
              <a:t>4. Maintaining the Application:</a:t>
            </a:r>
            <a:endParaRPr b="1" sz="1642">
              <a:solidFill>
                <a:schemeClr val="dk1"/>
              </a:solidFill>
            </a:endParaRPr>
          </a:p>
          <a:p>
            <a:pPr indent="-327660" lvl="0" marL="457200" rtl="0" algn="l">
              <a:lnSpc>
                <a:spcPct val="117500"/>
              </a:lnSpc>
              <a:spcBef>
                <a:spcPts val="800"/>
              </a:spcBef>
              <a:spcAft>
                <a:spcPts val="0"/>
              </a:spcAft>
              <a:buClr>
                <a:schemeClr val="dk1"/>
              </a:buClr>
              <a:buSzPts val="1560"/>
              <a:buChar char="●"/>
            </a:pPr>
            <a:r>
              <a:rPr lang="en" sz="1560">
                <a:solidFill>
                  <a:schemeClr val="dk1"/>
                </a:solidFill>
              </a:rPr>
              <a:t>Servers are responsible for ensuring the application is running and available to users.</a:t>
            </a:r>
            <a:endParaRPr sz="1560">
              <a:solidFill>
                <a:schemeClr val="dk1"/>
              </a:solidFill>
            </a:endParaRPr>
          </a:p>
          <a:p>
            <a:pPr indent="-327660" lvl="0" marL="457200" rtl="0" algn="l">
              <a:lnSpc>
                <a:spcPct val="117500"/>
              </a:lnSpc>
              <a:spcBef>
                <a:spcPts val="0"/>
              </a:spcBef>
              <a:spcAft>
                <a:spcPts val="0"/>
              </a:spcAft>
              <a:buClr>
                <a:schemeClr val="dk1"/>
              </a:buClr>
              <a:buSzPts val="1560"/>
              <a:buChar char="●"/>
            </a:pPr>
            <a:r>
              <a:rPr lang="en" sz="1560">
                <a:solidFill>
                  <a:schemeClr val="dk1"/>
                </a:solidFill>
              </a:rPr>
              <a:t>They handle tasks like managing server resources, security, and performance.</a:t>
            </a:r>
            <a:endParaRPr sz="1560">
              <a:solidFill>
                <a:schemeClr val="dk1"/>
              </a:solidFill>
            </a:endParaRPr>
          </a:p>
          <a:p>
            <a:pPr indent="-327660" lvl="0" marL="457200" rtl="0" algn="l">
              <a:lnSpc>
                <a:spcPct val="117500"/>
              </a:lnSpc>
              <a:spcBef>
                <a:spcPts val="0"/>
              </a:spcBef>
              <a:spcAft>
                <a:spcPts val="0"/>
              </a:spcAft>
              <a:buClr>
                <a:schemeClr val="dk1"/>
              </a:buClr>
              <a:buSzPts val="1560"/>
              <a:buChar char="●"/>
            </a:pPr>
            <a:r>
              <a:rPr lang="en" sz="1560">
                <a:solidFill>
                  <a:schemeClr val="dk1"/>
                </a:solidFill>
              </a:rPr>
              <a:t>They may also be responsible for logging events, monitoring performance, and handling error</a:t>
            </a:r>
            <a:endParaRPr sz="189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1.5.2 Overview of web servers</a:t>
            </a:r>
            <a:endParaRPr/>
          </a:p>
        </p:txBody>
      </p:sp>
      <p:sp>
        <p:nvSpPr>
          <p:cNvPr id="253" name="Google Shape;253;p43"/>
          <p:cNvSpPr txBox="1"/>
          <p:nvPr>
            <p:ph idx="1" type="body"/>
          </p:nvPr>
        </p:nvSpPr>
        <p:spPr>
          <a:xfrm>
            <a:off x="85975" y="923875"/>
            <a:ext cx="8925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500">
                <a:solidFill>
                  <a:schemeClr val="dk1"/>
                </a:solidFill>
              </a:rPr>
              <a:t>1) Apache HTTP Server</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Overview:</a:t>
            </a:r>
            <a:r>
              <a:rPr lang="en" sz="1300">
                <a:solidFill>
                  <a:schemeClr val="dk1"/>
                </a:solidFill>
              </a:rPr>
              <a:t> Apache HTTP server, often simply called "Apache," is a </a:t>
            </a:r>
            <a:r>
              <a:rPr b="1" lang="en" sz="1300">
                <a:solidFill>
                  <a:schemeClr val="dk1"/>
                </a:solidFill>
              </a:rPr>
              <a:t>free and open-source</a:t>
            </a:r>
            <a:r>
              <a:rPr lang="en" sz="1300">
                <a:solidFill>
                  <a:schemeClr val="dk1"/>
                </a:solidFill>
              </a:rPr>
              <a:t> web server and one of the oldest and most widely used web servers. Developed and maintained by the Apache Software Foundation, it has played a crucial role in the growth of the internet.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Key Characteristics: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Open Source:</a:t>
            </a:r>
            <a:r>
              <a:rPr lang="en" sz="1300">
                <a:solidFill>
                  <a:schemeClr val="dk1"/>
                </a:solidFill>
              </a:rPr>
              <a:t> Its source code is freely available, allowing for community-driven development and customization.</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Cross-Platform:</a:t>
            </a:r>
            <a:r>
              <a:rPr lang="en" sz="1300">
                <a:solidFill>
                  <a:schemeClr val="dk1"/>
                </a:solidFill>
              </a:rPr>
              <a:t> Apache runs on various operating systems, including Linux, Windows, and macOS.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Modular Architecture:</a:t>
            </a:r>
            <a:r>
              <a:rPr lang="en" sz="1300">
                <a:solidFill>
                  <a:schemeClr val="dk1"/>
                </a:solidFill>
              </a:rPr>
              <a:t> Its functionality can be extended through modules, allowing users to add features like security, caching, and support for different programming languages (PHP, Python, Perl).</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Highly Configurable:</a:t>
            </a:r>
            <a:r>
              <a:rPr lang="en" sz="1300">
                <a:solidFill>
                  <a:schemeClr val="dk1"/>
                </a:solidFill>
              </a:rPr>
              <a:t> Apache offers extensive configuration options, providing flexibility for different hosting needs.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Large Community and Extensive Documentation:</a:t>
            </a:r>
            <a:r>
              <a:rPr lang="en" sz="1300">
                <a:solidFill>
                  <a:schemeClr val="dk1"/>
                </a:solidFill>
              </a:rPr>
              <a:t> Due to its long history and popularity, Apache has a vast community providing support and comprehensive documentation.</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Common Uses:</a:t>
            </a:r>
            <a:r>
              <a:rPr lang="en" sz="1300">
                <a:solidFill>
                  <a:schemeClr val="dk1"/>
                </a:solidFill>
              </a:rPr>
              <a:t> Hosting websites of all sizes, from personal blogs to large enterprise applications. It's often part of the popular LAMP (Linux, Apache, MySQL, PHP) stack.</a:t>
            </a:r>
            <a:endParaRPr b="1" sz="2000">
              <a:solidFill>
                <a:schemeClr val="dk1"/>
              </a:solidFill>
            </a:endParaRPr>
          </a:p>
          <a:p>
            <a:pPr indent="0" lvl="0" marL="0" rtl="0" algn="l">
              <a:lnSpc>
                <a:spcPct val="115000"/>
              </a:lnSpc>
              <a:spcBef>
                <a:spcPts val="1200"/>
              </a:spcBef>
              <a:spcAft>
                <a:spcPts val="1200"/>
              </a:spcAft>
              <a:buNone/>
            </a:pPr>
            <a:r>
              <a:t/>
            </a:r>
            <a:endParaRPr b="1" sz="2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1.5.2 Overview of web servers</a:t>
            </a:r>
            <a:endParaRPr/>
          </a:p>
        </p:txBody>
      </p:sp>
      <p:sp>
        <p:nvSpPr>
          <p:cNvPr id="259" name="Google Shape;259;p44"/>
          <p:cNvSpPr txBox="1"/>
          <p:nvPr>
            <p:ph idx="1" type="body"/>
          </p:nvPr>
        </p:nvSpPr>
        <p:spPr>
          <a:xfrm>
            <a:off x="128950" y="923875"/>
            <a:ext cx="8954400" cy="4219500"/>
          </a:xfrm>
          <a:prstGeom prst="rect">
            <a:avLst/>
          </a:prstGeom>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b="1" lang="en" sz="1500">
                <a:solidFill>
                  <a:schemeClr val="dk1"/>
                </a:solidFill>
              </a:rPr>
              <a:t>2) Nginx</a:t>
            </a:r>
            <a:endParaRPr b="1" sz="1500">
              <a:solidFill>
                <a:schemeClr val="dk1"/>
              </a:solidFill>
            </a:endParaRPr>
          </a:p>
          <a:p>
            <a:pPr indent="-311150" lvl="0" marL="457200" rtl="0" algn="just">
              <a:lnSpc>
                <a:spcPct val="115000"/>
              </a:lnSpc>
              <a:spcBef>
                <a:spcPts val="1200"/>
              </a:spcBef>
              <a:spcAft>
                <a:spcPts val="0"/>
              </a:spcAft>
              <a:buClr>
                <a:schemeClr val="dk1"/>
              </a:buClr>
              <a:buSzPts val="1300"/>
              <a:buChar char="●"/>
            </a:pPr>
            <a:r>
              <a:rPr b="1" lang="en" sz="1300">
                <a:solidFill>
                  <a:schemeClr val="dk1"/>
                </a:solidFill>
              </a:rPr>
              <a:t>Overview:</a:t>
            </a:r>
            <a:r>
              <a:rPr lang="en" sz="1300">
                <a:solidFill>
                  <a:schemeClr val="dk1"/>
                </a:solidFill>
              </a:rPr>
              <a:t> Nginx (pronounced "engine-x") is a </a:t>
            </a:r>
            <a:r>
              <a:rPr b="1" lang="en" sz="1300">
                <a:solidFill>
                  <a:schemeClr val="dk1"/>
                </a:solidFill>
              </a:rPr>
              <a:t>free and open-source</a:t>
            </a:r>
            <a:r>
              <a:rPr lang="en" sz="1300">
                <a:solidFill>
                  <a:schemeClr val="dk1"/>
                </a:solidFill>
              </a:rPr>
              <a:t> web server known for its </a:t>
            </a:r>
            <a:r>
              <a:rPr b="1" lang="en" sz="1300">
                <a:solidFill>
                  <a:schemeClr val="dk1"/>
                </a:solidFill>
              </a:rPr>
              <a:t>high performance, stability, and low resource consumption</a:t>
            </a:r>
            <a:r>
              <a:rPr lang="en" sz="1300">
                <a:solidFill>
                  <a:schemeClr val="dk1"/>
                </a:solidFill>
              </a:rPr>
              <a:t>. It was initially developed in Russia by Igor Sysoev to address the C10k problem (handling 10,000 concurrent connections efficiently).</a:t>
            </a:r>
            <a:endParaRPr sz="1300">
              <a:solidFill>
                <a:schemeClr val="dk1"/>
              </a:solidFill>
            </a:endParaRPr>
          </a:p>
          <a:p>
            <a:pPr indent="-311150" lvl="0" marL="457200" rtl="0" algn="just">
              <a:lnSpc>
                <a:spcPct val="115000"/>
              </a:lnSpc>
              <a:spcBef>
                <a:spcPts val="1000"/>
              </a:spcBef>
              <a:spcAft>
                <a:spcPts val="0"/>
              </a:spcAft>
              <a:buClr>
                <a:schemeClr val="dk1"/>
              </a:buClr>
              <a:buSzPts val="1300"/>
              <a:buChar char="●"/>
            </a:pPr>
            <a:r>
              <a:rPr b="1" lang="en" sz="1300">
                <a:solidFill>
                  <a:schemeClr val="dk1"/>
                </a:solidFill>
              </a:rPr>
              <a:t>Key Characteristics:</a:t>
            </a:r>
            <a:endParaRPr b="1" sz="1300">
              <a:solidFill>
                <a:schemeClr val="dk1"/>
              </a:solidFill>
            </a:endParaRPr>
          </a:p>
          <a:p>
            <a:pPr indent="-311150" lvl="1" marL="914400" rtl="0" algn="just">
              <a:lnSpc>
                <a:spcPct val="115000"/>
              </a:lnSpc>
              <a:spcBef>
                <a:spcPts val="0"/>
              </a:spcBef>
              <a:spcAft>
                <a:spcPts val="0"/>
              </a:spcAft>
              <a:buClr>
                <a:schemeClr val="dk1"/>
              </a:buClr>
              <a:buSzPts val="1300"/>
              <a:buChar char="○"/>
            </a:pPr>
            <a:r>
              <a:rPr b="1" lang="en" sz="1300">
                <a:solidFill>
                  <a:schemeClr val="dk1"/>
                </a:solidFill>
              </a:rPr>
              <a:t>High Performance:</a:t>
            </a:r>
            <a:r>
              <a:rPr lang="en" sz="1300">
                <a:solidFill>
                  <a:schemeClr val="dk1"/>
                </a:solidFill>
              </a:rPr>
              <a:t> Nginx utilizes an event-driven, asynchronous architecture, making it very efficient at handling a large number of concurrent connections with a small memory footprint.</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b="1" lang="en" sz="1300">
                <a:solidFill>
                  <a:schemeClr val="dk1"/>
                </a:solidFill>
              </a:rPr>
              <a:t>Reverse Proxy and Load Balancer:</a:t>
            </a:r>
            <a:r>
              <a:rPr lang="en" sz="1300">
                <a:solidFill>
                  <a:schemeClr val="dk1"/>
                </a:solidFill>
              </a:rPr>
              <a:t> Besides serving static content, Nginx excels as a reverse proxy, distributing client requests to backend servers, and as a load balancer, ensuring efficient resource utilization and high availability.</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b="1" lang="en" sz="1300">
                <a:solidFill>
                  <a:schemeClr val="dk1"/>
                </a:solidFill>
              </a:rPr>
              <a:t>Growing Popularity:</a:t>
            </a:r>
            <a:r>
              <a:rPr lang="en" sz="1300">
                <a:solidFill>
                  <a:schemeClr val="dk1"/>
                </a:solidFill>
              </a:rPr>
              <a:t> Nginx has gained significant traction and now powers a large percentage of the world's busiest websites.</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b="1" lang="en" sz="1300">
                <a:solidFill>
                  <a:schemeClr val="dk1"/>
                </a:solidFill>
              </a:rPr>
              <a:t>Versatile:</a:t>
            </a:r>
            <a:r>
              <a:rPr lang="en" sz="1300">
                <a:solidFill>
                  <a:schemeClr val="dk1"/>
                </a:solidFill>
              </a:rPr>
              <a:t> It can also function as a mail proxy server (for IMAP, POP3, SMTP) and a TCP/UDP proxy server.</a:t>
            </a:r>
            <a:endParaRPr sz="1300">
              <a:solidFill>
                <a:schemeClr val="dk1"/>
              </a:solidFill>
            </a:endParaRPr>
          </a:p>
          <a:p>
            <a:pPr indent="-311150" lvl="0" marL="457200" rtl="0" algn="just">
              <a:lnSpc>
                <a:spcPct val="115000"/>
              </a:lnSpc>
              <a:spcBef>
                <a:spcPts val="1000"/>
              </a:spcBef>
              <a:spcAft>
                <a:spcPts val="0"/>
              </a:spcAft>
              <a:buClr>
                <a:schemeClr val="dk1"/>
              </a:buClr>
              <a:buSzPts val="1300"/>
              <a:buChar char="●"/>
            </a:pPr>
            <a:r>
              <a:rPr b="1" lang="en" sz="1300">
                <a:solidFill>
                  <a:schemeClr val="dk1"/>
                </a:solidFill>
              </a:rPr>
              <a:t>Common Uses:</a:t>
            </a:r>
            <a:r>
              <a:rPr lang="en" sz="1300">
                <a:solidFill>
                  <a:schemeClr val="dk1"/>
                </a:solidFill>
              </a:rPr>
              <a:t> Serving high-traffic websites and applications, load balancing, reverse proxying, caching, and media streaming. It's often used in modern web development stacks.</a:t>
            </a:r>
            <a:endParaRPr b="1" sz="1700">
              <a:solidFill>
                <a:schemeClr val="dk1"/>
              </a:solidFill>
            </a:endParaRPr>
          </a:p>
          <a:p>
            <a:pPr indent="0" lvl="0" marL="0" rtl="0" algn="just">
              <a:lnSpc>
                <a:spcPct val="115000"/>
              </a:lnSpc>
              <a:spcBef>
                <a:spcPts val="1200"/>
              </a:spcBef>
              <a:spcAft>
                <a:spcPts val="1200"/>
              </a:spcAft>
              <a:buNone/>
            </a:pPr>
            <a:r>
              <a:t/>
            </a:r>
            <a:endParaRPr b="1" sz="22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1.5.2 Overview of web servers</a:t>
            </a:r>
            <a:endParaRPr/>
          </a:p>
        </p:txBody>
      </p:sp>
      <p:sp>
        <p:nvSpPr>
          <p:cNvPr id="265" name="Google Shape;265;p45"/>
          <p:cNvSpPr txBox="1"/>
          <p:nvPr>
            <p:ph idx="1" type="body"/>
          </p:nvPr>
        </p:nvSpPr>
        <p:spPr>
          <a:xfrm>
            <a:off x="100300" y="923875"/>
            <a:ext cx="8883000" cy="3919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3) Microsoft IIS (Internet Information Services)</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Overview:</a:t>
            </a:r>
            <a:r>
              <a:rPr lang="en" sz="1300">
                <a:solidFill>
                  <a:schemeClr val="dk1"/>
                </a:solidFill>
              </a:rPr>
              <a:t> Internet Information Services (IIS) is a </a:t>
            </a:r>
            <a:r>
              <a:rPr b="1" lang="en" sz="1300">
                <a:solidFill>
                  <a:schemeClr val="dk1"/>
                </a:solidFill>
              </a:rPr>
              <a:t>web server created by Microsoft</a:t>
            </a:r>
            <a:r>
              <a:rPr lang="en" sz="1300">
                <a:solidFill>
                  <a:schemeClr val="dk1"/>
                </a:solidFill>
              </a:rPr>
              <a:t> for use with the Windows NT family of operating systems. It's tightly integrated with the Windows environment and supports a wide range of Microsoft technologies.</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Key Characteristics:</a:t>
            </a:r>
            <a:endParaRPr b="1"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Windows Integration:</a:t>
            </a:r>
            <a:r>
              <a:rPr lang="en" sz="1300">
                <a:solidFill>
                  <a:schemeClr val="dk1"/>
                </a:solidFill>
              </a:rPr>
              <a:t> IIS works seamlessly with Windows Server and desktop operating systems.</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.NET Framework Support:</a:t>
            </a:r>
            <a:r>
              <a:rPr lang="en" sz="1300">
                <a:solidFill>
                  <a:schemeClr val="dk1"/>
                </a:solidFill>
              </a:rPr>
              <a:t> It has native support for the Microsoft .NET framework and ASP.NET, making it a natural choice for applications built with these technologies.</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Security Features:</a:t>
            </a:r>
            <a:r>
              <a:rPr lang="en" sz="1300">
                <a:solidFill>
                  <a:schemeClr val="dk1"/>
                </a:solidFill>
              </a:rPr>
              <a:t> IIS includes built-in authentication, authorization, and security features.</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Management Tools:</a:t>
            </a:r>
            <a:r>
              <a:rPr lang="en" sz="1300">
                <a:solidFill>
                  <a:schemeClr val="dk1"/>
                </a:solidFill>
              </a:rPr>
              <a:t> It comes with a graphical management tool, IIS Manager, and command-line tools for administration.</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Extensibility:</a:t>
            </a:r>
            <a:r>
              <a:rPr lang="en" sz="1300">
                <a:solidFill>
                  <a:schemeClr val="dk1"/>
                </a:solidFill>
              </a:rPr>
              <a:t> IIS can be extended with various modules to add functionality.</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Common Uses:</a:t>
            </a:r>
            <a:r>
              <a:rPr lang="en" sz="1300">
                <a:solidFill>
                  <a:schemeClr val="dk1"/>
                </a:solidFill>
              </a:rPr>
              <a:t> Hosting ASP.NET web applications and websites, as well as PHP and other technologies. It's commonly used in environments where Windows Server is the primary operating system.</a:t>
            </a:r>
            <a:endParaRPr b="1" sz="17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 Server Side Architecture</a:t>
            </a:r>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Server-side architecture</a:t>
            </a:r>
            <a:r>
              <a:rPr lang="en" sz="1500">
                <a:solidFill>
                  <a:schemeClr val="dk1"/>
                </a:solidFill>
              </a:rPr>
              <a:t> refers to the </a:t>
            </a:r>
            <a:r>
              <a:rPr b="1" lang="en" sz="1500">
                <a:solidFill>
                  <a:schemeClr val="dk1"/>
                </a:solidFill>
              </a:rPr>
              <a:t>design and structure</a:t>
            </a:r>
            <a:r>
              <a:rPr lang="en" sz="1500">
                <a:solidFill>
                  <a:schemeClr val="dk1"/>
                </a:solidFill>
              </a:rPr>
              <a:t> of how servers handle </a:t>
            </a:r>
            <a:r>
              <a:rPr b="1" lang="en" sz="1500">
                <a:solidFill>
                  <a:schemeClr val="dk1"/>
                </a:solidFill>
              </a:rPr>
              <a:t>requests</a:t>
            </a:r>
            <a:r>
              <a:rPr lang="en" sz="1500">
                <a:solidFill>
                  <a:schemeClr val="dk1"/>
                </a:solidFill>
              </a:rPr>
              <a:t> from clients (like browsers or apps), </a:t>
            </a:r>
            <a:r>
              <a:rPr b="1" lang="en" sz="1500">
                <a:solidFill>
                  <a:schemeClr val="dk1"/>
                </a:solidFill>
              </a:rPr>
              <a:t>process</a:t>
            </a:r>
            <a:r>
              <a:rPr lang="en" sz="1500">
                <a:solidFill>
                  <a:schemeClr val="dk1"/>
                </a:solidFill>
              </a:rPr>
              <a:t> them, and </a:t>
            </a:r>
            <a:r>
              <a:rPr b="1" lang="en" sz="1500">
                <a:solidFill>
                  <a:schemeClr val="dk1"/>
                </a:solidFill>
              </a:rPr>
              <a:t>send back</a:t>
            </a:r>
            <a:r>
              <a:rPr lang="en" sz="1500">
                <a:solidFill>
                  <a:schemeClr val="dk1"/>
                </a:solidFill>
              </a:rPr>
              <a:t> the appropriate </a:t>
            </a:r>
            <a:r>
              <a:rPr b="1" lang="en" sz="1500">
                <a:solidFill>
                  <a:schemeClr val="dk1"/>
                </a:solidFill>
              </a:rPr>
              <a:t>response</a:t>
            </a:r>
            <a:r>
              <a:rPr lang="en" sz="1500">
                <a:solidFill>
                  <a:schemeClr val="dk1"/>
                </a:solidFill>
              </a:rPr>
              <a:t>.</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It defines: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How data flows through the server,</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How the server interacts with databases,</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How business logic is handled,</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How security and scaling are managed.</a:t>
            </a:r>
            <a:endParaRPr sz="22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1.6.1 Monolithic</a:t>
            </a:r>
            <a:endParaRPr/>
          </a:p>
        </p:txBody>
      </p:sp>
      <p:sp>
        <p:nvSpPr>
          <p:cNvPr id="277" name="Google Shape;277;p47"/>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A </a:t>
            </a:r>
            <a:r>
              <a:rPr b="1" lang="en" sz="1600">
                <a:solidFill>
                  <a:schemeClr val="dk1"/>
                </a:solidFill>
              </a:rPr>
              <a:t>monolithic server-side architecture</a:t>
            </a:r>
            <a:r>
              <a:rPr lang="en" sz="1600">
                <a:solidFill>
                  <a:schemeClr val="dk1"/>
                </a:solidFill>
              </a:rPr>
              <a:t> is a </a:t>
            </a:r>
            <a:r>
              <a:rPr lang="en" sz="1600">
                <a:solidFill>
                  <a:schemeClr val="dk1"/>
                </a:solidFill>
              </a:rPr>
              <a:t>traditional approach</a:t>
            </a:r>
            <a:r>
              <a:rPr lang="en" sz="1600">
                <a:solidFill>
                  <a:schemeClr val="dk1"/>
                </a:solidFill>
              </a:rPr>
              <a:t> design where an entire application, including its user interface, server-side logic, and database access, is built as a single, cohesive unit. </a:t>
            </a:r>
            <a:endParaRPr sz="1600">
              <a:solidFill>
                <a:schemeClr val="dk1"/>
              </a:solidFill>
            </a:endParaRPr>
          </a:p>
          <a:p>
            <a:pPr indent="0" lvl="0" marL="0" rtl="0" algn="l">
              <a:spcBef>
                <a:spcPts val="1200"/>
              </a:spcBef>
              <a:spcAft>
                <a:spcPts val="0"/>
              </a:spcAft>
              <a:buNone/>
            </a:pPr>
            <a:r>
              <a:rPr lang="en" sz="1600">
                <a:solidFill>
                  <a:schemeClr val="dk1"/>
                </a:solidFill>
              </a:rPr>
              <a:t>The user interface, business logic, data access layer, and other services are tightly coupled and deployed as one unit.</a:t>
            </a:r>
            <a:endParaRPr sz="1600">
              <a:solidFill>
                <a:schemeClr val="dk1"/>
              </a:solidFill>
            </a:endParaRPr>
          </a:p>
          <a:p>
            <a:pPr indent="0" lvl="0" marL="0" rtl="0" algn="l">
              <a:lnSpc>
                <a:spcPct val="144444"/>
              </a:lnSpc>
              <a:spcBef>
                <a:spcPts val="1500"/>
              </a:spcBef>
              <a:spcAft>
                <a:spcPts val="0"/>
              </a:spcAft>
              <a:buClr>
                <a:schemeClr val="dk1"/>
              </a:buClr>
              <a:buSzPts val="1100"/>
              <a:buFont typeface="Arial"/>
              <a:buNone/>
            </a:pPr>
            <a:r>
              <a:rPr b="1" lang="en" sz="1600">
                <a:solidFill>
                  <a:schemeClr val="dk1"/>
                </a:solidFill>
              </a:rPr>
              <a:t>Key characteristics:</a:t>
            </a:r>
            <a:endParaRPr b="1" sz="1600">
              <a:solidFill>
                <a:schemeClr val="dk1"/>
              </a:solidFill>
            </a:endParaRPr>
          </a:p>
          <a:p>
            <a:pPr indent="-330200" lvl="0" marL="457200" marR="63500" rtl="0" algn="l">
              <a:lnSpc>
                <a:spcPct val="137500"/>
              </a:lnSpc>
              <a:spcBef>
                <a:spcPts val="800"/>
              </a:spcBef>
              <a:spcAft>
                <a:spcPts val="0"/>
              </a:spcAft>
              <a:buClr>
                <a:schemeClr val="dk1"/>
              </a:buClr>
              <a:buSzPts val="1600"/>
              <a:buChar char="●"/>
            </a:pPr>
            <a:r>
              <a:rPr b="1" lang="en" sz="1600">
                <a:solidFill>
                  <a:schemeClr val="dk1"/>
                </a:solidFill>
              </a:rPr>
              <a:t>Single code base:</a:t>
            </a:r>
            <a:r>
              <a:rPr lang="en" sz="1600">
                <a:solidFill>
                  <a:schemeClr val="dk1"/>
                </a:solidFill>
              </a:rPr>
              <a:t> All application components are tightly coupled within one codebase. </a:t>
            </a:r>
            <a:endParaRPr sz="1600">
              <a:solidFill>
                <a:schemeClr val="dk1"/>
              </a:solidFill>
            </a:endParaRPr>
          </a:p>
          <a:p>
            <a:pPr indent="-330200" lvl="0" marL="457200" marR="63500" rtl="0" algn="l">
              <a:lnSpc>
                <a:spcPct val="137500"/>
              </a:lnSpc>
              <a:spcBef>
                <a:spcPts val="0"/>
              </a:spcBef>
              <a:spcAft>
                <a:spcPts val="0"/>
              </a:spcAft>
              <a:buClr>
                <a:schemeClr val="dk1"/>
              </a:buClr>
              <a:buSzPts val="1600"/>
              <a:buChar char="●"/>
            </a:pPr>
            <a:r>
              <a:rPr b="1" lang="en" sz="1600">
                <a:solidFill>
                  <a:schemeClr val="dk1"/>
                </a:solidFill>
              </a:rPr>
              <a:t>Single deployment unit:</a:t>
            </a:r>
            <a:r>
              <a:rPr lang="en" sz="1600">
                <a:solidFill>
                  <a:schemeClr val="dk1"/>
                </a:solidFill>
              </a:rPr>
              <a:t> The entire application is deployed as a single unit. </a:t>
            </a:r>
            <a:endParaRPr sz="1600">
              <a:solidFill>
                <a:schemeClr val="dk1"/>
              </a:solidFill>
            </a:endParaRPr>
          </a:p>
          <a:p>
            <a:pPr indent="-330200" lvl="0" marL="457200" marR="63500" rtl="0" algn="l">
              <a:lnSpc>
                <a:spcPct val="137500"/>
              </a:lnSpc>
              <a:spcBef>
                <a:spcPts val="0"/>
              </a:spcBef>
              <a:spcAft>
                <a:spcPts val="0"/>
              </a:spcAft>
              <a:buClr>
                <a:schemeClr val="dk1"/>
              </a:buClr>
              <a:buSzPts val="1600"/>
              <a:buChar char="●"/>
            </a:pPr>
            <a:r>
              <a:rPr b="1" lang="en" sz="1600">
                <a:solidFill>
                  <a:schemeClr val="dk1"/>
                </a:solidFill>
              </a:rPr>
              <a:t>Centralized database:</a:t>
            </a:r>
            <a:r>
              <a:rPr lang="en" sz="1600">
                <a:solidFill>
                  <a:schemeClr val="dk1"/>
                </a:solidFill>
              </a:rPr>
              <a:t> Typically uses a single database for all application data. </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b="1" lang="en" sz="1600">
                <a:solidFill>
                  <a:schemeClr val="dk1"/>
                </a:solidFill>
              </a:rPr>
              <a:t>Tight coupling:</a:t>
            </a:r>
            <a:r>
              <a:rPr lang="en" sz="1600">
                <a:solidFill>
                  <a:schemeClr val="dk1"/>
                </a:solidFill>
              </a:rPr>
              <a:t> Components are closely interdependent, making it difficult to isolate failures or scale individual parts. </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1.6.1 Monolithic</a:t>
            </a:r>
            <a:endParaRPr/>
          </a:p>
        </p:txBody>
      </p:sp>
      <p:sp>
        <p:nvSpPr>
          <p:cNvPr id="283" name="Google Shape;283;p48"/>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lnSpc>
                <a:spcPct val="144444"/>
              </a:lnSpc>
              <a:spcBef>
                <a:spcPts val="1500"/>
              </a:spcBef>
              <a:spcAft>
                <a:spcPts val="0"/>
              </a:spcAft>
              <a:buNone/>
            </a:pPr>
            <a:r>
              <a:rPr b="1" lang="en" sz="1550">
                <a:solidFill>
                  <a:schemeClr val="dk1"/>
                </a:solidFill>
              </a:rPr>
              <a:t>Advantages:</a:t>
            </a:r>
            <a:endParaRPr b="1" sz="1550">
              <a:solidFill>
                <a:schemeClr val="dk1"/>
              </a:solidFill>
            </a:endParaRPr>
          </a:p>
          <a:p>
            <a:pPr indent="-317500" lvl="0" marL="457200" rtl="0" algn="l">
              <a:lnSpc>
                <a:spcPct val="137500"/>
              </a:lnSpc>
              <a:spcBef>
                <a:spcPts val="800"/>
              </a:spcBef>
              <a:spcAft>
                <a:spcPts val="0"/>
              </a:spcAft>
              <a:buClr>
                <a:schemeClr val="dk1"/>
              </a:buClr>
              <a:buSzPts val="1400"/>
              <a:buChar char="●"/>
            </a:pPr>
            <a:r>
              <a:rPr b="1" lang="en" sz="1400">
                <a:solidFill>
                  <a:schemeClr val="dk1"/>
                </a:solidFill>
              </a:rPr>
              <a:t>Simpler development and deployment:</a:t>
            </a:r>
            <a:r>
              <a:rPr lang="en" sz="1400">
                <a:solidFill>
                  <a:schemeClr val="dk1"/>
                </a:solidFill>
              </a:rPr>
              <a:t> Easier to develop, test, and deploy compared to microservices, especially for smaller projects.</a:t>
            </a:r>
            <a:endParaRPr sz="1400">
              <a:solidFill>
                <a:schemeClr val="dk1"/>
              </a:solidFill>
            </a:endParaRPr>
          </a:p>
          <a:p>
            <a:pPr indent="-317500" lvl="0" marL="457200" rtl="0" algn="l">
              <a:lnSpc>
                <a:spcPct val="137500"/>
              </a:lnSpc>
              <a:spcBef>
                <a:spcPts val="0"/>
              </a:spcBef>
              <a:spcAft>
                <a:spcPts val="0"/>
              </a:spcAft>
              <a:buClr>
                <a:schemeClr val="dk1"/>
              </a:buClr>
              <a:buSzPts val="1400"/>
              <a:buChar char="●"/>
            </a:pPr>
            <a:r>
              <a:rPr b="1" lang="en" sz="1400">
                <a:solidFill>
                  <a:schemeClr val="dk1"/>
                </a:solidFill>
              </a:rPr>
              <a:t>Shared resources:</a:t>
            </a:r>
            <a:r>
              <a:rPr lang="en" sz="1400">
                <a:solidFill>
                  <a:schemeClr val="dk1"/>
                </a:solidFill>
              </a:rPr>
              <a:t> Cross-cutting concerns like logging, security, and caching can be easily managed due to shared resources.</a:t>
            </a:r>
            <a:endParaRPr sz="1400">
              <a:solidFill>
                <a:schemeClr val="dk1"/>
              </a:solidFill>
            </a:endParaRPr>
          </a:p>
          <a:p>
            <a:pPr indent="-317500" lvl="0" marL="457200" marR="63500" rtl="0" algn="l">
              <a:lnSpc>
                <a:spcPct val="137500"/>
              </a:lnSpc>
              <a:spcBef>
                <a:spcPts val="0"/>
              </a:spcBef>
              <a:spcAft>
                <a:spcPts val="0"/>
              </a:spcAft>
              <a:buClr>
                <a:schemeClr val="dk1"/>
              </a:buClr>
              <a:buSzPts val="1400"/>
              <a:buChar char="●"/>
            </a:pPr>
            <a:r>
              <a:rPr b="1" lang="en" sz="1400">
                <a:solidFill>
                  <a:schemeClr val="dk1"/>
                </a:solidFill>
              </a:rPr>
              <a:t>Faster development and iteration:</a:t>
            </a:r>
            <a:r>
              <a:rPr lang="en" sz="1400">
                <a:solidFill>
                  <a:schemeClr val="dk1"/>
                </a:solidFill>
              </a:rPr>
              <a:t> Rapid prototyping and development are possible. </a:t>
            </a:r>
            <a:endParaRPr sz="1400">
              <a:solidFill>
                <a:schemeClr val="dk1"/>
              </a:solidFill>
            </a:endParaRPr>
          </a:p>
          <a:p>
            <a:pPr indent="0" lvl="0" marL="0" rtl="0" algn="l">
              <a:lnSpc>
                <a:spcPct val="144444"/>
              </a:lnSpc>
              <a:spcBef>
                <a:spcPts val="1500"/>
              </a:spcBef>
              <a:spcAft>
                <a:spcPts val="0"/>
              </a:spcAft>
              <a:buNone/>
            </a:pPr>
            <a:r>
              <a:rPr b="1" lang="en" sz="1550">
                <a:solidFill>
                  <a:schemeClr val="dk1"/>
                </a:solidFill>
              </a:rPr>
              <a:t>Disadvantages:</a:t>
            </a:r>
            <a:endParaRPr b="1" sz="1550">
              <a:solidFill>
                <a:schemeClr val="dk1"/>
              </a:solidFill>
            </a:endParaRPr>
          </a:p>
          <a:p>
            <a:pPr indent="-317500" lvl="0" marL="457200" marR="63500" rtl="0" algn="l">
              <a:lnSpc>
                <a:spcPct val="137500"/>
              </a:lnSpc>
              <a:spcBef>
                <a:spcPts val="800"/>
              </a:spcBef>
              <a:spcAft>
                <a:spcPts val="0"/>
              </a:spcAft>
              <a:buClr>
                <a:schemeClr val="dk1"/>
              </a:buClr>
              <a:buSzPts val="1400"/>
              <a:buChar char="●"/>
            </a:pPr>
            <a:r>
              <a:rPr b="1" lang="en" sz="1400">
                <a:solidFill>
                  <a:schemeClr val="dk1"/>
                </a:solidFill>
              </a:rPr>
              <a:t>Difficulty in scaling:</a:t>
            </a:r>
            <a:r>
              <a:rPr lang="en" sz="1400">
                <a:solidFill>
                  <a:schemeClr val="dk1"/>
                </a:solidFill>
              </a:rPr>
              <a:t> Scaling individual parts of the application is challenging as the entire application needs to be deployed. </a:t>
            </a:r>
            <a:endParaRPr sz="1400">
              <a:solidFill>
                <a:schemeClr val="dk1"/>
              </a:solidFill>
            </a:endParaRPr>
          </a:p>
          <a:p>
            <a:pPr indent="-317500" lvl="0" marL="457200" marR="63500" rtl="0" algn="l">
              <a:lnSpc>
                <a:spcPct val="137500"/>
              </a:lnSpc>
              <a:spcBef>
                <a:spcPts val="0"/>
              </a:spcBef>
              <a:spcAft>
                <a:spcPts val="0"/>
              </a:spcAft>
              <a:buClr>
                <a:schemeClr val="dk1"/>
              </a:buClr>
              <a:buSzPts val="1400"/>
              <a:buChar char="●"/>
            </a:pPr>
            <a:r>
              <a:rPr b="1" lang="en" sz="1400">
                <a:solidFill>
                  <a:schemeClr val="dk1"/>
                </a:solidFill>
              </a:rPr>
              <a:t>Single point of failure:</a:t>
            </a:r>
            <a:r>
              <a:rPr lang="en" sz="1400">
                <a:solidFill>
                  <a:schemeClr val="dk1"/>
                </a:solidFill>
              </a:rPr>
              <a:t> If one part of the application fails, it can affect the entire system. </a:t>
            </a:r>
            <a:endParaRPr sz="1400">
              <a:solidFill>
                <a:schemeClr val="dk1"/>
              </a:solidFill>
            </a:endParaRPr>
          </a:p>
          <a:p>
            <a:pPr indent="-317500" lvl="0" marL="457200" marR="63500" rtl="0" algn="l">
              <a:lnSpc>
                <a:spcPct val="137500"/>
              </a:lnSpc>
              <a:spcBef>
                <a:spcPts val="0"/>
              </a:spcBef>
              <a:spcAft>
                <a:spcPts val="0"/>
              </a:spcAft>
              <a:buClr>
                <a:schemeClr val="dk1"/>
              </a:buClr>
              <a:buSzPts val="1400"/>
              <a:buChar char="●"/>
            </a:pPr>
            <a:r>
              <a:rPr b="1" lang="en" sz="1400">
                <a:solidFill>
                  <a:schemeClr val="dk1"/>
                </a:solidFill>
              </a:rPr>
              <a:t>Slow updates and deployments:</a:t>
            </a:r>
            <a:r>
              <a:rPr lang="en" sz="1400">
                <a:solidFill>
                  <a:schemeClr val="dk1"/>
                </a:solidFill>
              </a:rPr>
              <a:t> Changes to the codebase require redeploying the entire application. </a:t>
            </a:r>
            <a:endParaRPr sz="1400">
              <a:solidFill>
                <a:schemeClr val="dk1"/>
              </a:solidFill>
            </a:endParaRPr>
          </a:p>
          <a:p>
            <a:pPr indent="-317500" lvl="0" marL="457200" rtl="0" algn="l">
              <a:lnSpc>
                <a:spcPct val="137500"/>
              </a:lnSpc>
              <a:spcBef>
                <a:spcPts val="0"/>
              </a:spcBef>
              <a:spcAft>
                <a:spcPts val="0"/>
              </a:spcAft>
              <a:buClr>
                <a:schemeClr val="dk1"/>
              </a:buClr>
              <a:buSzPts val="1400"/>
              <a:buChar char="●"/>
            </a:pPr>
            <a:r>
              <a:rPr b="1" lang="en" sz="1400">
                <a:solidFill>
                  <a:schemeClr val="dk1"/>
                </a:solidFill>
              </a:rPr>
              <a:t>Difficult to maintain:</a:t>
            </a:r>
            <a:r>
              <a:rPr lang="en" sz="1400">
                <a:solidFill>
                  <a:schemeClr val="dk1"/>
                </a:solidFill>
              </a:rPr>
              <a:t> Large code base can be challenging to maintain and debug.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1.6.1 Monolithic</a:t>
            </a:r>
            <a:endParaRPr/>
          </a:p>
        </p:txBody>
      </p:sp>
      <p:sp>
        <p:nvSpPr>
          <p:cNvPr id="289" name="Google Shape;289;p49"/>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lnSpc>
                <a:spcPct val="144444"/>
              </a:lnSpc>
              <a:spcBef>
                <a:spcPts val="1500"/>
              </a:spcBef>
              <a:spcAft>
                <a:spcPts val="0"/>
              </a:spcAft>
              <a:buNone/>
            </a:pPr>
            <a:r>
              <a:rPr b="1" lang="en" sz="1600">
                <a:solidFill>
                  <a:schemeClr val="dk1"/>
                </a:solidFill>
              </a:rPr>
              <a:t>Use cases of monolithic architecture:</a:t>
            </a:r>
            <a:endParaRPr b="1" sz="1600">
              <a:solidFill>
                <a:schemeClr val="dk1"/>
              </a:solidFill>
            </a:endParaRPr>
          </a:p>
          <a:p>
            <a:pPr indent="-330200" lvl="0" marL="457200" rtl="0" algn="l">
              <a:lnSpc>
                <a:spcPct val="137500"/>
              </a:lnSpc>
              <a:spcBef>
                <a:spcPts val="800"/>
              </a:spcBef>
              <a:spcAft>
                <a:spcPts val="0"/>
              </a:spcAft>
              <a:buClr>
                <a:schemeClr val="dk1"/>
              </a:buClr>
              <a:buSzPts val="1600"/>
              <a:buChar char="●"/>
            </a:pPr>
            <a:r>
              <a:rPr b="1" lang="en" sz="1600">
                <a:solidFill>
                  <a:schemeClr val="dk1"/>
                </a:solidFill>
              </a:rPr>
              <a:t>Small projects:</a:t>
            </a:r>
            <a:r>
              <a:rPr lang="en" sz="1600">
                <a:solidFill>
                  <a:schemeClr val="dk1"/>
                </a:solidFill>
              </a:rPr>
              <a:t> When the application's scope is limited and complexity is manageable.</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b="1" lang="en" sz="1600">
                <a:solidFill>
                  <a:schemeClr val="dk1"/>
                </a:solidFill>
              </a:rPr>
              <a:t>Proof of concept:</a:t>
            </a:r>
            <a:r>
              <a:rPr lang="en" sz="1600">
                <a:solidFill>
                  <a:schemeClr val="dk1"/>
                </a:solidFill>
              </a:rPr>
              <a:t> For rapid prototyping and iteration.</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b="1" lang="en" sz="1600">
                <a:solidFill>
                  <a:schemeClr val="dk1"/>
                </a:solidFill>
              </a:rPr>
              <a:t>Rapid development:</a:t>
            </a:r>
            <a:r>
              <a:rPr lang="en" sz="1600">
                <a:solidFill>
                  <a:schemeClr val="dk1"/>
                </a:solidFill>
              </a:rPr>
              <a:t> When quick deployment and development are prioritized.</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b="1" lang="en" sz="1600">
                <a:solidFill>
                  <a:schemeClr val="dk1"/>
                </a:solidFill>
              </a:rPr>
              <a:t>Small teams:</a:t>
            </a:r>
            <a:r>
              <a:rPr lang="en" sz="1600">
                <a:solidFill>
                  <a:schemeClr val="dk1"/>
                </a:solidFill>
              </a:rPr>
              <a:t> When a small team is developing the application. </a:t>
            </a:r>
            <a:endParaRPr sz="1600">
              <a:solidFill>
                <a:schemeClr val="dk1"/>
              </a:solidFill>
            </a:endParaRPr>
          </a:p>
          <a:p>
            <a:pPr indent="0" lvl="0" marL="0" rtl="0" algn="l">
              <a:lnSpc>
                <a:spcPct val="137500"/>
              </a:lnSpc>
              <a:spcBef>
                <a:spcPts val="1500"/>
              </a:spcBef>
              <a:spcAft>
                <a:spcPts val="0"/>
              </a:spcAft>
              <a:buNone/>
            </a:pPr>
            <a:r>
              <a:rPr b="1" lang="en" sz="1600">
                <a:solidFill>
                  <a:schemeClr val="dk1"/>
                </a:solidFill>
              </a:rPr>
              <a:t>Real world example uses of monolithic architecture:</a:t>
            </a:r>
            <a:endParaRPr b="1" sz="1600">
              <a:solidFill>
                <a:schemeClr val="dk1"/>
              </a:solidFill>
            </a:endParaRPr>
          </a:p>
          <a:p>
            <a:pPr indent="-330200" lvl="0" marL="457200" rtl="0" algn="l">
              <a:lnSpc>
                <a:spcPct val="137500"/>
              </a:lnSpc>
              <a:spcBef>
                <a:spcPts val="1500"/>
              </a:spcBef>
              <a:spcAft>
                <a:spcPts val="0"/>
              </a:spcAft>
              <a:buClr>
                <a:schemeClr val="dk1"/>
              </a:buClr>
              <a:buSzPts val="1600"/>
              <a:buChar char="●"/>
            </a:pPr>
            <a:r>
              <a:rPr lang="en" sz="1600">
                <a:solidFill>
                  <a:schemeClr val="dk1"/>
                </a:solidFill>
              </a:rPr>
              <a:t>Legacy banking systems</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lang="en" sz="1600">
                <a:solidFill>
                  <a:schemeClr val="dk1"/>
                </a:solidFill>
              </a:rPr>
              <a:t>Small e-commerce startups</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lang="en" sz="1600">
                <a:solidFill>
                  <a:schemeClr val="dk1"/>
                </a:solidFill>
              </a:rPr>
              <a:t>Building Internal tools or Admin Dashboards</a:t>
            </a:r>
            <a:endParaRPr sz="16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1.6.2 Microservices</a:t>
            </a:r>
            <a:endParaRPr/>
          </a:p>
        </p:txBody>
      </p:sp>
      <p:sp>
        <p:nvSpPr>
          <p:cNvPr id="295" name="Google Shape;295;p50"/>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lnSpc>
                <a:spcPct val="137500"/>
              </a:lnSpc>
              <a:spcBef>
                <a:spcPts val="800"/>
              </a:spcBef>
              <a:spcAft>
                <a:spcPts val="0"/>
              </a:spcAft>
              <a:buNone/>
            </a:pPr>
            <a:r>
              <a:rPr lang="en" sz="1300">
                <a:solidFill>
                  <a:schemeClr val="dk1"/>
                </a:solidFill>
              </a:rPr>
              <a:t>A </a:t>
            </a:r>
            <a:r>
              <a:rPr b="1" lang="en" sz="1300">
                <a:solidFill>
                  <a:schemeClr val="dk1"/>
                </a:solidFill>
              </a:rPr>
              <a:t>microservices server-side architecture</a:t>
            </a:r>
            <a:r>
              <a:rPr lang="en" sz="1300">
                <a:solidFill>
                  <a:schemeClr val="dk1"/>
                </a:solidFill>
              </a:rPr>
              <a:t> is an approach where an application is structured as a </a:t>
            </a:r>
            <a:r>
              <a:rPr b="1" lang="en" sz="1300">
                <a:solidFill>
                  <a:schemeClr val="dk1"/>
                </a:solidFill>
              </a:rPr>
              <a:t>collection of small, independent services</a:t>
            </a:r>
            <a:r>
              <a:rPr lang="en" sz="1300">
                <a:solidFill>
                  <a:schemeClr val="dk1"/>
                </a:solidFill>
              </a:rPr>
              <a:t> that communicate with each other over a network,</a:t>
            </a:r>
            <a:r>
              <a:rPr baseline="30000" lang="en" sz="1300">
                <a:solidFill>
                  <a:schemeClr val="dk1"/>
                </a:solidFill>
              </a:rPr>
              <a:t> </a:t>
            </a:r>
            <a:r>
              <a:rPr lang="en" sz="1300">
                <a:solidFill>
                  <a:schemeClr val="dk1"/>
                </a:solidFill>
              </a:rPr>
              <a:t>often using lightweight protocols like HTTP. </a:t>
            </a:r>
            <a:endParaRPr sz="1300">
              <a:solidFill>
                <a:schemeClr val="dk1"/>
              </a:solidFill>
            </a:endParaRPr>
          </a:p>
          <a:p>
            <a:pPr indent="0" lvl="0" marL="0" rtl="0" algn="l">
              <a:lnSpc>
                <a:spcPct val="137500"/>
              </a:lnSpc>
              <a:spcBef>
                <a:spcPts val="800"/>
              </a:spcBef>
              <a:spcAft>
                <a:spcPts val="0"/>
              </a:spcAft>
              <a:buNone/>
            </a:pPr>
            <a:r>
              <a:rPr lang="en" sz="1300">
                <a:solidFill>
                  <a:schemeClr val="dk1"/>
                </a:solidFill>
              </a:rPr>
              <a:t>Each microservice focuses on a specific business capability and can be developed, deployed, scaled, and maintained independently.</a:t>
            </a:r>
            <a:endParaRPr sz="1300">
              <a:solidFill>
                <a:schemeClr val="dk1"/>
              </a:solidFill>
            </a:endParaRPr>
          </a:p>
          <a:p>
            <a:pPr indent="0" lvl="0" marL="0" rtl="0" algn="l">
              <a:lnSpc>
                <a:spcPct val="144444"/>
              </a:lnSpc>
              <a:spcBef>
                <a:spcPts val="1500"/>
              </a:spcBef>
              <a:spcAft>
                <a:spcPts val="0"/>
              </a:spcAft>
              <a:buClr>
                <a:schemeClr val="dk1"/>
              </a:buClr>
              <a:buSzPts val="1100"/>
              <a:buFont typeface="Arial"/>
              <a:buNone/>
            </a:pPr>
            <a:r>
              <a:rPr b="1" lang="en" sz="1200">
                <a:solidFill>
                  <a:schemeClr val="dk1"/>
                </a:solidFill>
              </a:rPr>
              <a:t>Key Characteristics:</a:t>
            </a:r>
            <a:endParaRPr b="1" sz="1200">
              <a:solidFill>
                <a:schemeClr val="dk1"/>
              </a:solidFill>
            </a:endParaRPr>
          </a:p>
          <a:p>
            <a:pPr indent="-304800" lvl="0" marL="457200" marR="63500" rtl="0" algn="l">
              <a:lnSpc>
                <a:spcPct val="137500"/>
              </a:lnSpc>
              <a:spcBef>
                <a:spcPts val="800"/>
              </a:spcBef>
              <a:spcAft>
                <a:spcPts val="0"/>
              </a:spcAft>
              <a:buClr>
                <a:schemeClr val="dk1"/>
              </a:buClr>
              <a:buSzPts val="1200"/>
              <a:buChar char="●"/>
            </a:pPr>
            <a:r>
              <a:rPr b="1" lang="en" sz="1200">
                <a:solidFill>
                  <a:schemeClr val="dk1"/>
                </a:solidFill>
              </a:rPr>
              <a:t>Loosely Coupled: </a:t>
            </a:r>
            <a:r>
              <a:rPr lang="en" sz="1200">
                <a:solidFill>
                  <a:schemeClr val="dk1"/>
                </a:solidFill>
              </a:rPr>
              <a:t>Microservices are designed to be independent, meaning changes in one service don't necessarily require changes in others. </a:t>
            </a:r>
            <a:endParaRPr sz="1200">
              <a:solidFill>
                <a:schemeClr val="dk1"/>
              </a:solidFill>
            </a:endParaRPr>
          </a:p>
          <a:p>
            <a:pPr indent="-304800" lvl="0" marL="457200" marR="63500" rtl="0" algn="l">
              <a:lnSpc>
                <a:spcPct val="137500"/>
              </a:lnSpc>
              <a:spcBef>
                <a:spcPts val="0"/>
              </a:spcBef>
              <a:spcAft>
                <a:spcPts val="0"/>
              </a:spcAft>
              <a:buClr>
                <a:schemeClr val="dk1"/>
              </a:buClr>
              <a:buSzPts val="1200"/>
              <a:buChar char="●"/>
            </a:pPr>
            <a:r>
              <a:rPr b="1" lang="en" sz="1200">
                <a:solidFill>
                  <a:schemeClr val="dk1"/>
                </a:solidFill>
              </a:rPr>
              <a:t>Independent Deployability: </a:t>
            </a:r>
            <a:r>
              <a:rPr lang="en" sz="1200">
                <a:solidFill>
                  <a:schemeClr val="dk1"/>
                </a:solidFill>
              </a:rPr>
              <a:t>Each microservice can be deployed independently, allowing for faster releases and easier scaling of specific services. </a:t>
            </a:r>
            <a:endParaRPr sz="1200">
              <a:solidFill>
                <a:schemeClr val="dk1"/>
              </a:solidFill>
            </a:endParaRPr>
          </a:p>
          <a:p>
            <a:pPr indent="-304800" lvl="0" marL="457200" marR="63500" rtl="0" algn="l">
              <a:lnSpc>
                <a:spcPct val="137500"/>
              </a:lnSpc>
              <a:spcBef>
                <a:spcPts val="0"/>
              </a:spcBef>
              <a:spcAft>
                <a:spcPts val="0"/>
              </a:spcAft>
              <a:buClr>
                <a:schemeClr val="dk1"/>
              </a:buClr>
              <a:buSzPts val="1200"/>
              <a:buChar char="●"/>
            </a:pPr>
            <a:r>
              <a:rPr b="1" lang="en" sz="1200">
                <a:solidFill>
                  <a:schemeClr val="dk1"/>
                </a:solidFill>
              </a:rPr>
              <a:t>Business-Oriented: </a:t>
            </a:r>
            <a:r>
              <a:rPr lang="en" sz="1200">
                <a:solidFill>
                  <a:schemeClr val="dk1"/>
                </a:solidFill>
              </a:rPr>
              <a:t>Microservices are built around business capabilities, making it easier to align technology with business needs. </a:t>
            </a:r>
            <a:endParaRPr sz="1200">
              <a:solidFill>
                <a:schemeClr val="dk1"/>
              </a:solidFill>
            </a:endParaRPr>
          </a:p>
          <a:p>
            <a:pPr indent="-304800" lvl="0" marL="457200" marR="63500" rtl="0" algn="l">
              <a:lnSpc>
                <a:spcPct val="137500"/>
              </a:lnSpc>
              <a:spcBef>
                <a:spcPts val="0"/>
              </a:spcBef>
              <a:spcAft>
                <a:spcPts val="0"/>
              </a:spcAft>
              <a:buClr>
                <a:schemeClr val="dk1"/>
              </a:buClr>
              <a:buSzPts val="1200"/>
              <a:buChar char="●"/>
            </a:pPr>
            <a:r>
              <a:rPr b="1" lang="en" sz="1200">
                <a:solidFill>
                  <a:schemeClr val="dk1"/>
                </a:solidFill>
              </a:rPr>
              <a:t>Well-Defined Interfaces: </a:t>
            </a:r>
            <a:r>
              <a:rPr lang="en" sz="1200">
                <a:solidFill>
                  <a:schemeClr val="dk1"/>
                </a:solidFill>
              </a:rPr>
              <a:t>Services communicate with each other through well-defined interfaces, typically using APIs like RESTful APIs. </a:t>
            </a:r>
            <a:endParaRPr sz="1200">
              <a:solidFill>
                <a:schemeClr val="dk1"/>
              </a:solidFill>
            </a:endParaRPr>
          </a:p>
          <a:p>
            <a:pPr indent="-317500" lvl="0" marL="457200" marR="63500" rtl="0" algn="l">
              <a:lnSpc>
                <a:spcPct val="137500"/>
              </a:lnSpc>
              <a:spcBef>
                <a:spcPts val="0"/>
              </a:spcBef>
              <a:spcAft>
                <a:spcPts val="0"/>
              </a:spcAft>
              <a:buClr>
                <a:schemeClr val="dk1"/>
              </a:buClr>
              <a:buSzPts val="1400"/>
              <a:buChar char="●"/>
            </a:pPr>
            <a:r>
              <a:rPr b="1" lang="en" sz="1200">
                <a:solidFill>
                  <a:schemeClr val="dk1"/>
                </a:solidFill>
              </a:rPr>
              <a:t>Scalability:</a:t>
            </a:r>
            <a:r>
              <a:rPr lang="en" sz="1200">
                <a:solidFill>
                  <a:schemeClr val="dk1"/>
                </a:solidFill>
              </a:rPr>
              <a:t> Individual services can be scaled independently based on their specific load requirements.</a:t>
            </a:r>
            <a:endParaRPr sz="1400">
              <a:solidFill>
                <a:schemeClr val="dk1"/>
              </a:solidFill>
            </a:endParaRPr>
          </a:p>
          <a:p>
            <a:pPr indent="0" lvl="0" marL="0" rtl="0" algn="l">
              <a:lnSpc>
                <a:spcPct val="137500"/>
              </a:lnSpc>
              <a:spcBef>
                <a:spcPts val="2100"/>
              </a:spcBef>
              <a:spcAft>
                <a:spcPts val="1500"/>
              </a:spcAft>
              <a:buNone/>
            </a:pPr>
            <a:r>
              <a:t/>
            </a:r>
            <a:endParaRPr sz="12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1.6.2 Microservices</a:t>
            </a:r>
            <a:endParaRPr/>
          </a:p>
        </p:txBody>
      </p:sp>
      <p:sp>
        <p:nvSpPr>
          <p:cNvPr id="301" name="Google Shape;301;p51"/>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rPr>
              <a:t>Advantages: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Improved Scalability:</a:t>
            </a:r>
            <a:r>
              <a:rPr lang="en" sz="1600">
                <a:solidFill>
                  <a:schemeClr val="dk1"/>
                </a:solidFill>
              </a:rPr>
              <a:t> Individual services can be scaled independently to handle varying loads.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Technology Diversity:</a:t>
            </a:r>
            <a:r>
              <a:rPr lang="en" sz="1600">
                <a:solidFill>
                  <a:schemeClr val="dk1"/>
                </a:solidFill>
              </a:rPr>
              <a:t> Teams can choose the best technology stack for each service.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Faster Development Cycles:</a:t>
            </a:r>
            <a:r>
              <a:rPr lang="en" sz="1600">
                <a:solidFill>
                  <a:schemeClr val="dk1"/>
                </a:solidFill>
              </a:rPr>
              <a:t> Smaller, independent teams can develop and deploy services more quickly.</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Easier Maintenance:</a:t>
            </a:r>
            <a:r>
              <a:rPr lang="en" sz="1600">
                <a:solidFill>
                  <a:schemeClr val="dk1"/>
                </a:solidFill>
              </a:rPr>
              <a:t> Smaller codebases are easier to understand, maintain, and update.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Increased Resilience:</a:t>
            </a:r>
            <a:r>
              <a:rPr lang="en" sz="1600">
                <a:solidFill>
                  <a:schemeClr val="dk1"/>
                </a:solidFill>
              </a:rPr>
              <a:t> Fault isolation prevents failures in one service from cascading to the entire application.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Better Fault Isolation:</a:t>
            </a:r>
            <a:r>
              <a:rPr lang="en" sz="1600">
                <a:solidFill>
                  <a:schemeClr val="dk1"/>
                </a:solidFill>
              </a:rPr>
              <a:t> Issues in one service are less likely to impact other services.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Easier Adoption of New Technologies:</a:t>
            </a:r>
            <a:r>
              <a:rPr lang="en" sz="1600">
                <a:solidFill>
                  <a:schemeClr val="dk1"/>
                </a:solidFill>
              </a:rPr>
              <a:t> Individual services can adopt new technologies without impacting the entire application.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73" name="Google Shape;73;p16" title="HTTP-.gif"/>
          <p:cNvPicPr preferRelativeResize="0"/>
          <p:nvPr/>
        </p:nvPicPr>
        <p:blipFill>
          <a:blip r:embed="rId3">
            <a:alphaModFix/>
          </a:blip>
          <a:stretch>
            <a:fillRect/>
          </a:stretch>
        </p:blipFill>
        <p:spPr>
          <a:xfrm>
            <a:off x="318550" y="445025"/>
            <a:ext cx="8520600" cy="4260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1.6.2 Microservices</a:t>
            </a:r>
            <a:endParaRPr/>
          </a:p>
        </p:txBody>
      </p:sp>
      <p:sp>
        <p:nvSpPr>
          <p:cNvPr id="307" name="Google Shape;307;p52"/>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chemeClr val="dk1"/>
                </a:solidFill>
              </a:rPr>
              <a:t>Disadvantages: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Increased Complexity:</a:t>
            </a:r>
            <a:r>
              <a:rPr lang="en" sz="1600">
                <a:solidFill>
                  <a:schemeClr val="dk1"/>
                </a:solidFill>
              </a:rPr>
              <a:t> Managing a distributed system with many services can be complex.</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Operational Overhead:</a:t>
            </a:r>
            <a:r>
              <a:rPr lang="en" sz="1600">
                <a:solidFill>
                  <a:schemeClr val="dk1"/>
                </a:solidFill>
              </a:rPr>
              <a:t> Deploying, monitoring, and managing numerous services requires more infrastructure and effort.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Inter-service Communication:</a:t>
            </a:r>
            <a:r>
              <a:rPr lang="en" sz="1600">
                <a:solidFill>
                  <a:schemeClr val="dk1"/>
                </a:solidFill>
              </a:rPr>
              <a:t> Designing and managing communication between services can be challenging (latency, reliability).</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Distributed Transactions:</a:t>
            </a:r>
            <a:r>
              <a:rPr lang="en" sz="1600">
                <a:solidFill>
                  <a:schemeClr val="dk1"/>
                </a:solidFill>
              </a:rPr>
              <a:t> Maintaining data consistency across multiple services can be complex.</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Testing Challenges:</a:t>
            </a:r>
            <a:r>
              <a:rPr lang="en" sz="1600">
                <a:solidFill>
                  <a:schemeClr val="dk1"/>
                </a:solidFill>
              </a:rPr>
              <a:t> Testing a distributed system with many interacting services can be more difficult.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Monitoring and Debugging:</a:t>
            </a:r>
            <a:r>
              <a:rPr lang="en" sz="1600">
                <a:solidFill>
                  <a:schemeClr val="dk1"/>
                </a:solidFill>
              </a:rPr>
              <a:t> Tracking requests and debugging issues across multiple services can be challenging.</a:t>
            </a:r>
            <a:endParaRPr sz="16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1" name="Shape 311"/>
        <p:cNvGrpSpPr/>
        <p:nvPr/>
      </p:nvGrpSpPr>
      <p:grpSpPr>
        <a:xfrm>
          <a:off x="0" y="0"/>
          <a:ext cx="0" cy="0"/>
          <a:chOff x="0" y="0"/>
          <a:chExt cx="0" cy="0"/>
        </a:xfrm>
      </p:grpSpPr>
      <p:sp>
        <p:nvSpPr>
          <p:cNvPr id="312" name="Google Shape;31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1.6.2 Microservices</a:t>
            </a:r>
            <a:endParaRPr/>
          </a:p>
        </p:txBody>
      </p:sp>
      <p:sp>
        <p:nvSpPr>
          <p:cNvPr id="313" name="Google Shape;313;p53"/>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lnSpc>
                <a:spcPct val="144444"/>
              </a:lnSpc>
              <a:spcBef>
                <a:spcPts val="1500"/>
              </a:spcBef>
              <a:spcAft>
                <a:spcPts val="0"/>
              </a:spcAft>
              <a:buNone/>
            </a:pPr>
            <a:r>
              <a:rPr b="1" lang="en" sz="1600">
                <a:solidFill>
                  <a:schemeClr val="dk1"/>
                </a:solidFill>
              </a:rPr>
              <a:t>Use cases of microservices architecture:</a:t>
            </a:r>
            <a:endParaRPr sz="1600">
              <a:solidFill>
                <a:schemeClr val="dk1"/>
              </a:solidFill>
            </a:endParaRPr>
          </a:p>
          <a:p>
            <a:pPr indent="-330200" lvl="0" marL="800100" rtl="0" algn="l">
              <a:spcBef>
                <a:spcPts val="1200"/>
              </a:spcBef>
              <a:spcAft>
                <a:spcPts val="0"/>
              </a:spcAft>
              <a:buClr>
                <a:schemeClr val="dk1"/>
              </a:buClr>
              <a:buSzPts val="1600"/>
              <a:buChar char="●"/>
            </a:pPr>
            <a:r>
              <a:rPr b="1" lang="en" sz="1600">
                <a:solidFill>
                  <a:schemeClr val="dk1"/>
                </a:solidFill>
              </a:rPr>
              <a:t>Large, Complex Apps:</a:t>
            </a:r>
            <a:r>
              <a:rPr lang="en" sz="1600">
                <a:solidFill>
                  <a:schemeClr val="dk1"/>
                </a:solidFill>
              </a:rPr>
              <a:t>  When building a </a:t>
            </a:r>
            <a:r>
              <a:rPr b="1" lang="en" sz="1600">
                <a:solidFill>
                  <a:schemeClr val="dk1"/>
                </a:solidFill>
              </a:rPr>
              <a:t>large and complex application</a:t>
            </a:r>
            <a:r>
              <a:rPr lang="en" sz="1600">
                <a:solidFill>
                  <a:schemeClr val="dk1"/>
                </a:solidFill>
              </a:rPr>
              <a:t>.</a:t>
            </a:r>
            <a:endParaRPr sz="1600">
              <a:solidFill>
                <a:schemeClr val="dk1"/>
              </a:solidFill>
            </a:endParaRPr>
          </a:p>
          <a:p>
            <a:pPr indent="-330200" lvl="0" marL="800100" rtl="0" algn="l">
              <a:spcBef>
                <a:spcPts val="0"/>
              </a:spcBef>
              <a:spcAft>
                <a:spcPts val="0"/>
              </a:spcAft>
              <a:buClr>
                <a:schemeClr val="dk1"/>
              </a:buClr>
              <a:buSzPts val="1600"/>
              <a:buChar char="●"/>
            </a:pPr>
            <a:r>
              <a:rPr b="1" lang="en" sz="1600">
                <a:solidFill>
                  <a:schemeClr val="dk1"/>
                </a:solidFill>
              </a:rPr>
              <a:t>Team Diversity: </a:t>
            </a:r>
            <a:r>
              <a:rPr lang="en" sz="1600">
                <a:solidFill>
                  <a:schemeClr val="dk1"/>
                </a:solidFill>
              </a:rPr>
              <a:t>When </a:t>
            </a:r>
            <a:r>
              <a:rPr b="1" lang="en" sz="1600">
                <a:solidFill>
                  <a:schemeClr val="dk1"/>
                </a:solidFill>
              </a:rPr>
              <a:t>different teams</a:t>
            </a:r>
            <a:r>
              <a:rPr lang="en" sz="1600">
                <a:solidFill>
                  <a:schemeClr val="dk1"/>
                </a:solidFill>
              </a:rPr>
              <a:t> need to work </a:t>
            </a:r>
            <a:r>
              <a:rPr b="1" lang="en" sz="1600">
                <a:solidFill>
                  <a:schemeClr val="dk1"/>
                </a:solidFill>
              </a:rPr>
              <a:t>independently</a:t>
            </a:r>
            <a:r>
              <a:rPr lang="en" sz="1600">
                <a:solidFill>
                  <a:schemeClr val="dk1"/>
                </a:solidFill>
              </a:rPr>
              <a:t> on different parts of the app.</a:t>
            </a:r>
            <a:endParaRPr sz="1600">
              <a:solidFill>
                <a:schemeClr val="dk1"/>
              </a:solidFill>
            </a:endParaRPr>
          </a:p>
          <a:p>
            <a:pPr indent="-330200" lvl="0" marL="800100" rtl="0" algn="l">
              <a:spcBef>
                <a:spcPts val="0"/>
              </a:spcBef>
              <a:spcAft>
                <a:spcPts val="0"/>
              </a:spcAft>
              <a:buClr>
                <a:schemeClr val="dk1"/>
              </a:buClr>
              <a:buSzPts val="1600"/>
              <a:buChar char="●"/>
            </a:pPr>
            <a:r>
              <a:rPr b="1" lang="en" sz="1600">
                <a:solidFill>
                  <a:schemeClr val="dk1"/>
                </a:solidFill>
              </a:rPr>
              <a:t>Scalability Needs: </a:t>
            </a:r>
            <a:r>
              <a:rPr lang="en" sz="1600">
                <a:solidFill>
                  <a:schemeClr val="dk1"/>
                </a:solidFill>
              </a:rPr>
              <a:t>When </a:t>
            </a:r>
            <a:r>
              <a:rPr b="1" lang="en" sz="1600">
                <a:solidFill>
                  <a:schemeClr val="dk1"/>
                </a:solidFill>
              </a:rPr>
              <a:t>specific parts</a:t>
            </a:r>
            <a:r>
              <a:rPr lang="en" sz="1600">
                <a:solidFill>
                  <a:schemeClr val="dk1"/>
                </a:solidFill>
              </a:rPr>
              <a:t> of the app needs </a:t>
            </a:r>
            <a:r>
              <a:rPr b="1" lang="en" sz="1600">
                <a:solidFill>
                  <a:schemeClr val="dk1"/>
                </a:solidFill>
              </a:rPr>
              <a:t>scaling</a:t>
            </a:r>
            <a:r>
              <a:rPr lang="en" sz="1600">
                <a:solidFill>
                  <a:schemeClr val="dk1"/>
                </a:solidFill>
              </a:rPr>
              <a:t> separately (e.g., only the payment service).</a:t>
            </a:r>
            <a:endParaRPr sz="1600">
              <a:solidFill>
                <a:schemeClr val="dk1"/>
              </a:solidFill>
            </a:endParaRPr>
          </a:p>
          <a:p>
            <a:pPr indent="-330200" lvl="0" marL="800100" rtl="0" algn="l">
              <a:spcBef>
                <a:spcPts val="0"/>
              </a:spcBef>
              <a:spcAft>
                <a:spcPts val="0"/>
              </a:spcAft>
              <a:buClr>
                <a:schemeClr val="dk1"/>
              </a:buClr>
              <a:buSzPts val="1600"/>
              <a:buChar char="●"/>
            </a:pPr>
            <a:r>
              <a:rPr b="1" lang="en" sz="1600">
                <a:solidFill>
                  <a:schemeClr val="dk1"/>
                </a:solidFill>
              </a:rPr>
              <a:t>Deployment and Updates: </a:t>
            </a:r>
            <a:r>
              <a:rPr lang="en" sz="1600">
                <a:solidFill>
                  <a:schemeClr val="dk1"/>
                </a:solidFill>
              </a:rPr>
              <a:t>When </a:t>
            </a:r>
            <a:r>
              <a:rPr b="1" lang="en" sz="1600">
                <a:solidFill>
                  <a:schemeClr val="dk1"/>
                </a:solidFill>
              </a:rPr>
              <a:t>faster deployment</a:t>
            </a:r>
            <a:r>
              <a:rPr lang="en" sz="1600">
                <a:solidFill>
                  <a:schemeClr val="dk1"/>
                </a:solidFill>
              </a:rPr>
              <a:t> and </a:t>
            </a:r>
            <a:r>
              <a:rPr b="1" lang="en" sz="1600">
                <a:solidFill>
                  <a:schemeClr val="dk1"/>
                </a:solidFill>
              </a:rPr>
              <a:t>frequent updates i</a:t>
            </a:r>
            <a:r>
              <a:rPr lang="en" sz="1600">
                <a:solidFill>
                  <a:schemeClr val="dk1"/>
                </a:solidFill>
              </a:rPr>
              <a:t>s needed</a:t>
            </a:r>
            <a:r>
              <a:rPr b="1" lang="en" sz="1600">
                <a:solidFill>
                  <a:schemeClr val="dk1"/>
                </a:solidFill>
              </a:rPr>
              <a:t> </a:t>
            </a:r>
            <a:r>
              <a:rPr lang="en" sz="1600">
                <a:solidFill>
                  <a:schemeClr val="dk1"/>
                </a:solidFill>
              </a:rPr>
              <a:t>without affecting the whole system.</a:t>
            </a:r>
            <a:endParaRPr sz="1600">
              <a:solidFill>
                <a:schemeClr val="dk1"/>
              </a:solidFill>
            </a:endParaRPr>
          </a:p>
          <a:p>
            <a:pPr indent="-330200" lvl="0" marL="800100" rtl="0" algn="l">
              <a:spcBef>
                <a:spcPts val="0"/>
              </a:spcBef>
              <a:spcAft>
                <a:spcPts val="0"/>
              </a:spcAft>
              <a:buClr>
                <a:schemeClr val="dk1"/>
              </a:buClr>
              <a:buSzPts val="1600"/>
              <a:buChar char="●"/>
            </a:pPr>
            <a:r>
              <a:rPr b="1" lang="en" sz="1600">
                <a:solidFill>
                  <a:schemeClr val="dk1"/>
                </a:solidFill>
              </a:rPr>
              <a:t>Reliability:</a:t>
            </a:r>
            <a:r>
              <a:rPr lang="en" sz="1600">
                <a:solidFill>
                  <a:schemeClr val="dk1"/>
                </a:solidFill>
              </a:rPr>
              <a:t> When </a:t>
            </a:r>
            <a:r>
              <a:rPr b="1" lang="en" sz="1600">
                <a:solidFill>
                  <a:schemeClr val="dk1"/>
                </a:solidFill>
              </a:rPr>
              <a:t>high reliability</a:t>
            </a:r>
            <a:r>
              <a:rPr lang="en" sz="1600">
                <a:solidFill>
                  <a:schemeClr val="dk1"/>
                </a:solidFill>
              </a:rPr>
              <a:t> is expected(if one service fails, others keep running).</a:t>
            </a:r>
            <a:endParaRPr sz="1600">
              <a:solidFill>
                <a:schemeClr val="dk1"/>
              </a:solidFill>
            </a:endParaRPr>
          </a:p>
          <a:p>
            <a:pPr indent="-330200" lvl="0" marL="800100" rtl="0" algn="l">
              <a:spcBef>
                <a:spcPts val="0"/>
              </a:spcBef>
              <a:spcAft>
                <a:spcPts val="0"/>
              </a:spcAft>
              <a:buClr>
                <a:schemeClr val="dk1"/>
              </a:buClr>
              <a:buSzPts val="1600"/>
              <a:buChar char="●"/>
            </a:pPr>
            <a:r>
              <a:rPr b="1" lang="en" sz="1600">
                <a:solidFill>
                  <a:schemeClr val="dk1"/>
                </a:solidFill>
              </a:rPr>
              <a:t>Use of multiple technology:</a:t>
            </a:r>
            <a:r>
              <a:rPr lang="en" sz="1600">
                <a:solidFill>
                  <a:schemeClr val="dk1"/>
                </a:solidFill>
              </a:rPr>
              <a:t> When app uses </a:t>
            </a:r>
            <a:r>
              <a:rPr b="1" lang="en" sz="1600">
                <a:solidFill>
                  <a:schemeClr val="dk1"/>
                </a:solidFill>
              </a:rPr>
              <a:t>multiple technologies</a:t>
            </a:r>
            <a:r>
              <a:rPr lang="en" sz="1600">
                <a:solidFill>
                  <a:schemeClr val="dk1"/>
                </a:solidFill>
              </a:rPr>
              <a:t> (e.g., Java for one service, Node.js for another).</a:t>
            </a:r>
            <a:endParaRPr sz="1600">
              <a:solidFill>
                <a:schemeClr val="dk1"/>
              </a:solidFill>
            </a:endParaRPr>
          </a:p>
          <a:p>
            <a:pPr indent="-330200" lvl="0" marL="800100" rtl="0" algn="l">
              <a:spcBef>
                <a:spcPts val="0"/>
              </a:spcBef>
              <a:spcAft>
                <a:spcPts val="0"/>
              </a:spcAft>
              <a:buClr>
                <a:schemeClr val="dk1"/>
              </a:buClr>
              <a:buSzPts val="1600"/>
              <a:buChar char="●"/>
            </a:pPr>
            <a:r>
              <a:rPr b="1" lang="en" sz="1600">
                <a:solidFill>
                  <a:schemeClr val="dk1"/>
                </a:solidFill>
              </a:rPr>
              <a:t>Fault isolation:</a:t>
            </a:r>
            <a:r>
              <a:rPr lang="en" sz="1600">
                <a:solidFill>
                  <a:schemeClr val="dk1"/>
                </a:solidFill>
              </a:rPr>
              <a:t> When </a:t>
            </a:r>
            <a:r>
              <a:rPr b="1" lang="en" sz="1600">
                <a:solidFill>
                  <a:schemeClr val="dk1"/>
                </a:solidFill>
              </a:rPr>
              <a:t>better fault isolation</a:t>
            </a:r>
            <a:r>
              <a:rPr lang="en" sz="1600">
                <a:solidFill>
                  <a:schemeClr val="dk1"/>
                </a:solidFill>
              </a:rPr>
              <a:t> and </a:t>
            </a:r>
            <a:r>
              <a:rPr b="1" lang="en" sz="1600">
                <a:solidFill>
                  <a:schemeClr val="dk1"/>
                </a:solidFill>
              </a:rPr>
              <a:t>easier debugging</a:t>
            </a:r>
            <a:r>
              <a:rPr lang="en" sz="1600">
                <a:solidFill>
                  <a:schemeClr val="dk1"/>
                </a:solidFill>
              </a:rPr>
              <a:t> is necessary for each service.</a:t>
            </a:r>
            <a:endParaRPr sz="16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1.6.2 Microservices</a:t>
            </a:r>
            <a:endParaRPr/>
          </a:p>
        </p:txBody>
      </p:sp>
      <p:sp>
        <p:nvSpPr>
          <p:cNvPr id="319" name="Google Shape;319;p54"/>
          <p:cNvSpPr txBox="1"/>
          <p:nvPr>
            <p:ph idx="1" type="body"/>
          </p:nvPr>
        </p:nvSpPr>
        <p:spPr>
          <a:xfrm>
            <a:off x="100300" y="945600"/>
            <a:ext cx="8940300" cy="4068900"/>
          </a:xfrm>
          <a:prstGeom prst="rect">
            <a:avLst/>
          </a:prstGeom>
        </p:spPr>
        <p:txBody>
          <a:bodyPr anchorCtr="0" anchor="t" bIns="91425" lIns="91425" spcFirstLastPara="1" rIns="91425" wrap="square" tIns="91425">
            <a:noAutofit/>
          </a:bodyPr>
          <a:lstStyle/>
          <a:p>
            <a:pPr indent="0" lvl="0" marL="0" rtl="0" algn="l">
              <a:lnSpc>
                <a:spcPct val="144444"/>
              </a:lnSpc>
              <a:spcBef>
                <a:spcPts val="1500"/>
              </a:spcBef>
              <a:spcAft>
                <a:spcPts val="0"/>
              </a:spcAft>
              <a:buNone/>
            </a:pPr>
            <a:r>
              <a:rPr b="1" lang="en" sz="1600">
                <a:solidFill>
                  <a:schemeClr val="dk1"/>
                </a:solidFill>
              </a:rPr>
              <a:t>Real world example uses of Microservices architecture</a:t>
            </a:r>
            <a:r>
              <a:rPr b="1" lang="en" sz="1600">
                <a:solidFill>
                  <a:schemeClr val="dk1"/>
                </a:solidFill>
              </a:rPr>
              <a:t>:</a:t>
            </a:r>
            <a:endParaRPr sz="1600">
              <a:solidFill>
                <a:schemeClr val="dk1"/>
              </a:solidFill>
            </a:endParaRPr>
          </a:p>
          <a:p>
            <a:pPr indent="-330200" lvl="0" marL="800100" rtl="0" algn="l">
              <a:spcBef>
                <a:spcPts val="1200"/>
              </a:spcBef>
              <a:spcAft>
                <a:spcPts val="0"/>
              </a:spcAft>
              <a:buClr>
                <a:schemeClr val="dk1"/>
              </a:buClr>
              <a:buSzPts val="1600"/>
              <a:buChar char="●"/>
            </a:pPr>
            <a:r>
              <a:rPr b="1" lang="en" sz="1600">
                <a:solidFill>
                  <a:schemeClr val="dk1"/>
                </a:solidFill>
              </a:rPr>
              <a:t>Amazon: </a:t>
            </a:r>
            <a:r>
              <a:rPr lang="en" sz="1600">
                <a:solidFill>
                  <a:schemeClr val="dk1"/>
                </a:solidFill>
              </a:rPr>
              <a:t> Each service (e.g., product catalog, payments, shipping) can be developed, deployed, and scaled independently.</a:t>
            </a:r>
            <a:endParaRPr sz="1600">
              <a:solidFill>
                <a:schemeClr val="dk1"/>
              </a:solidFill>
            </a:endParaRPr>
          </a:p>
          <a:p>
            <a:pPr indent="-330200" lvl="0" marL="800100" rtl="0" algn="l">
              <a:spcBef>
                <a:spcPts val="1000"/>
              </a:spcBef>
              <a:spcAft>
                <a:spcPts val="0"/>
              </a:spcAft>
              <a:buClr>
                <a:schemeClr val="dk1"/>
              </a:buClr>
              <a:buSzPts val="1600"/>
              <a:buChar char="●"/>
            </a:pPr>
            <a:r>
              <a:rPr b="1" lang="en" sz="1600">
                <a:solidFill>
                  <a:schemeClr val="dk1"/>
                </a:solidFill>
              </a:rPr>
              <a:t>Netflix: </a:t>
            </a:r>
            <a:r>
              <a:rPr lang="en" sz="1600">
                <a:solidFill>
                  <a:schemeClr val="dk1"/>
                </a:solidFill>
              </a:rPr>
              <a:t>To handle millions of users and provide highly available video streaming. Each component—recommendation engine, video transcoding, billing—is a separate service.</a:t>
            </a:r>
            <a:endParaRPr sz="1600">
              <a:solidFill>
                <a:schemeClr val="dk1"/>
              </a:solidFill>
            </a:endParaRPr>
          </a:p>
          <a:p>
            <a:pPr indent="-330200" lvl="0" marL="800100" rtl="0" algn="l">
              <a:spcBef>
                <a:spcPts val="1000"/>
              </a:spcBef>
              <a:spcAft>
                <a:spcPts val="0"/>
              </a:spcAft>
              <a:buClr>
                <a:schemeClr val="dk1"/>
              </a:buClr>
              <a:buSzPts val="1600"/>
              <a:buChar char="●"/>
            </a:pPr>
            <a:r>
              <a:rPr b="1" lang="en" sz="1600">
                <a:solidFill>
                  <a:schemeClr val="dk1"/>
                </a:solidFill>
              </a:rPr>
              <a:t>Uber, Pathao: </a:t>
            </a:r>
            <a:r>
              <a:rPr lang="en" sz="1600">
                <a:solidFill>
                  <a:schemeClr val="dk1"/>
                </a:solidFill>
              </a:rPr>
              <a:t>Each business function like ride matching, payments, location tracking, and pricing is a microservice.</a:t>
            </a:r>
            <a:endParaRPr sz="1600">
              <a:solidFill>
                <a:schemeClr val="dk1"/>
              </a:solidFill>
            </a:endParaRPr>
          </a:p>
          <a:p>
            <a:pPr indent="-330200" lvl="0" marL="800100" rtl="0" algn="l">
              <a:spcBef>
                <a:spcPts val="1200"/>
              </a:spcBef>
              <a:spcAft>
                <a:spcPts val="1000"/>
              </a:spcAft>
              <a:buClr>
                <a:schemeClr val="dk1"/>
              </a:buClr>
              <a:buSzPts val="1600"/>
              <a:buChar char="●"/>
            </a:pPr>
            <a:r>
              <a:rPr b="1" lang="en" sz="1600">
                <a:solidFill>
                  <a:schemeClr val="dk1"/>
                </a:solidFill>
              </a:rPr>
              <a:t>Spotify: </a:t>
            </a:r>
            <a:r>
              <a:rPr lang="en" sz="1600">
                <a:solidFill>
                  <a:schemeClr val="dk1"/>
                </a:solidFill>
              </a:rPr>
              <a:t>Services like user profile, playlists, search, and recommendations are independently deployed and scaled.</a:t>
            </a:r>
            <a:endParaRPr sz="16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Monolithic vs Microservice Architecture</a:t>
            </a:r>
            <a:endParaRPr/>
          </a:p>
        </p:txBody>
      </p:sp>
      <p:sp>
        <p:nvSpPr>
          <p:cNvPr id="325" name="Google Shape;32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55"/>
          <p:cNvPicPr preferRelativeResize="0"/>
          <p:nvPr/>
        </p:nvPicPr>
        <p:blipFill>
          <a:blip r:embed="rId3">
            <a:alphaModFix/>
          </a:blip>
          <a:stretch>
            <a:fillRect/>
          </a:stretch>
        </p:blipFill>
        <p:spPr>
          <a:xfrm>
            <a:off x="382442" y="1152475"/>
            <a:ext cx="8214982" cy="3991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32" name="Google Shape;33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chemeClr val="dk1"/>
                </a:solidFill>
              </a:rPr>
              <a:t>A </a:t>
            </a:r>
            <a:r>
              <a:rPr b="1" lang="en" sz="1600">
                <a:solidFill>
                  <a:schemeClr val="dk1"/>
                </a:solidFill>
              </a:rPr>
              <a:t>backend programming language</a:t>
            </a:r>
            <a:r>
              <a:rPr lang="en" sz="1600">
                <a:solidFill>
                  <a:schemeClr val="dk1"/>
                </a:solidFill>
              </a:rPr>
              <a:t> is a programming language used to develop the server-side of a web application or software system. </a:t>
            </a:r>
            <a:endParaRPr sz="1600">
              <a:solidFill>
                <a:schemeClr val="dk1"/>
              </a:solidFill>
            </a:endParaRPr>
          </a:p>
          <a:p>
            <a:pPr indent="0" lvl="0" marL="0" rtl="0" algn="just">
              <a:spcBef>
                <a:spcPts val="1200"/>
              </a:spcBef>
              <a:spcAft>
                <a:spcPts val="0"/>
              </a:spcAft>
              <a:buNone/>
            </a:pPr>
            <a:r>
              <a:rPr lang="en" sz="1600">
                <a:solidFill>
                  <a:schemeClr val="dk1"/>
                </a:solidFill>
              </a:rPr>
              <a:t>This is the part of the application that users don't directly interact with; instead, it works behind the scenes to handle data, logic, server operations, and communication between the frontend (what the user sees) and the database.</a:t>
            </a:r>
            <a:endParaRPr sz="1600">
              <a:solidFill>
                <a:schemeClr val="dk1"/>
              </a:solidFill>
            </a:endParaRPr>
          </a:p>
          <a:p>
            <a:pPr indent="0" lvl="0" marL="0" rtl="0" algn="just">
              <a:spcBef>
                <a:spcPts val="1200"/>
              </a:spcBef>
              <a:spcAft>
                <a:spcPts val="1200"/>
              </a:spcAft>
              <a:buNone/>
            </a:pPr>
            <a:r>
              <a:t/>
            </a:r>
            <a:endParaRPr sz="16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38" name="Google Shape;33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solidFill>
                  <a:schemeClr val="dk1"/>
                </a:solidFill>
              </a:rPr>
              <a:t>Python</a:t>
            </a:r>
            <a:endParaRPr b="1"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Python is a high-level, general-purpose programming language.</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Python is a versatile and highly readable programming language known for its clear syntax and extensive libraries.</a:t>
            </a:r>
            <a:endParaRPr sz="1600">
              <a:solidFill>
                <a:schemeClr val="dk1"/>
              </a:solidFill>
            </a:endParaRPr>
          </a:p>
          <a:p>
            <a:pPr indent="-330200" lvl="0" marL="457200" rtl="0" algn="just">
              <a:spcBef>
                <a:spcPts val="1000"/>
              </a:spcBef>
              <a:spcAft>
                <a:spcPts val="0"/>
              </a:spcAft>
              <a:buClr>
                <a:srgbClr val="001D35"/>
              </a:buClr>
              <a:buSzPts val="1600"/>
              <a:buChar char="●"/>
            </a:pPr>
            <a:r>
              <a:rPr lang="en" sz="1600">
                <a:solidFill>
                  <a:srgbClr val="001D35"/>
                </a:solidFill>
              </a:rPr>
              <a:t>It's used in various fields like web development, data science, machine learning, and software development.</a:t>
            </a:r>
            <a:endParaRPr sz="1600">
              <a:solidFill>
                <a:srgbClr val="001D35"/>
              </a:solidFill>
            </a:endParaRPr>
          </a:p>
          <a:p>
            <a:pPr indent="-330200" lvl="0" marL="457200" rtl="0" algn="just">
              <a:spcBef>
                <a:spcPts val="1000"/>
              </a:spcBef>
              <a:spcAft>
                <a:spcPts val="1000"/>
              </a:spcAft>
              <a:buClr>
                <a:srgbClr val="001D35"/>
              </a:buClr>
              <a:buSzPts val="1600"/>
              <a:buChar char="●"/>
            </a:pPr>
            <a:r>
              <a:rPr lang="en" sz="1600">
                <a:solidFill>
                  <a:srgbClr val="001D35"/>
                </a:solidFill>
              </a:rPr>
              <a:t>It is very popular among beginners due to its simplicity and ease of learning. </a:t>
            </a:r>
            <a:endParaRPr sz="1600">
              <a:solidFill>
                <a:srgbClr val="001D35"/>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2" name="Shape 342"/>
        <p:cNvGrpSpPr/>
        <p:nvPr/>
      </p:nvGrpSpPr>
      <p:grpSpPr>
        <a:xfrm>
          <a:off x="0" y="0"/>
          <a:ext cx="0" cy="0"/>
          <a:chOff x="0" y="0"/>
          <a:chExt cx="0" cy="0"/>
        </a:xfrm>
      </p:grpSpPr>
      <p:sp>
        <p:nvSpPr>
          <p:cNvPr id="343" name="Google Shape;34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44" name="Google Shape;344;p58"/>
          <p:cNvSpPr txBox="1"/>
          <p:nvPr>
            <p:ph idx="1" type="body"/>
          </p:nvPr>
        </p:nvSpPr>
        <p:spPr>
          <a:xfrm>
            <a:off x="311700" y="10000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Python 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High-Level Language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Abstracts complex details, making it easier to write and understand code.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Interpreted Language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Executes code line-by-line at runtime, without needing compilation.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Dynamically Typed</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No need to declare variable types explicitly; types are inferred at runtime.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Object-Oriented Programming (OOP)</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Supports classes, inheritance, encapsulation, and polymorphism.</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Readable and Simple Syntax</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Emphasizes code readability and uses indentation to define code blocks.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Versatile and Multi-Paradigm</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Supports multiple programming paradigms: procedural, object-oriented, and functional.</a:t>
            </a:r>
            <a:endParaRPr b="1" sz="1600">
              <a:solidFill>
                <a:srgbClr val="001D35"/>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8" name="Shape 348"/>
        <p:cNvGrpSpPr/>
        <p:nvPr/>
      </p:nvGrpSpPr>
      <p:grpSpPr>
        <a:xfrm>
          <a:off x="0" y="0"/>
          <a:ext cx="0" cy="0"/>
          <a:chOff x="0" y="0"/>
          <a:chExt cx="0" cy="0"/>
        </a:xfrm>
      </p:grpSpPr>
      <p:sp>
        <p:nvSpPr>
          <p:cNvPr id="349" name="Google Shape;34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50" name="Google Shape;350;p59"/>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Python 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Extensive Standard Library</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Comes with built-in modules for file handling, networking, regular expressions, math, etc.</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Large Ecosystem of Libraries and Frameworks</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Includes popular libraries like NumPy, pandas, TensorFlow, Flask, Django, etc.</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Cross-Platform Compatibility</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Runs on Windows, macOS, Linux, and many other systems without modification.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Open Source and Community Driven</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Freely available with strong community support and frequent updates.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Used in Diverse Fields</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Applied in web development, data science, machine learning, automation, scripting, IoT, and more.</a:t>
            </a:r>
            <a:endParaRPr b="1" sz="1600">
              <a:solidFill>
                <a:srgbClr val="001D35"/>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4" name="Shape 354"/>
        <p:cNvGrpSpPr/>
        <p:nvPr/>
      </p:nvGrpSpPr>
      <p:grpSpPr>
        <a:xfrm>
          <a:off x="0" y="0"/>
          <a:ext cx="0" cy="0"/>
          <a:chOff x="0" y="0"/>
          <a:chExt cx="0" cy="0"/>
        </a:xfrm>
      </p:grpSpPr>
      <p:sp>
        <p:nvSpPr>
          <p:cNvPr id="355" name="Google Shape;35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56" name="Google Shape;356;p60"/>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Python 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Interactive and Portable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Can be used in interactive shells (like Jupyter or REPL) and moved easily between platforms.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Exception Handling</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Provides robust tools for managing errors using </a:t>
            </a:r>
            <a:r>
              <a:rPr lang="en" sz="1600">
                <a:solidFill>
                  <a:srgbClr val="188038"/>
                </a:solidFill>
              </a:rPr>
              <a:t>try</a:t>
            </a:r>
            <a:r>
              <a:rPr lang="en" sz="1600">
                <a:solidFill>
                  <a:schemeClr val="dk1"/>
                </a:solidFill>
              </a:rPr>
              <a:t>, </a:t>
            </a:r>
            <a:r>
              <a:rPr lang="en" sz="1600">
                <a:solidFill>
                  <a:srgbClr val="188038"/>
                </a:solidFill>
              </a:rPr>
              <a:t>except</a:t>
            </a:r>
            <a:r>
              <a:rPr lang="en" sz="1600">
                <a:solidFill>
                  <a:schemeClr val="dk1"/>
                </a:solidFill>
              </a:rPr>
              <a:t>, </a:t>
            </a:r>
            <a:r>
              <a:rPr lang="en" sz="1600">
                <a:solidFill>
                  <a:srgbClr val="188038"/>
                </a:solidFill>
              </a:rPr>
              <a:t>finally</a:t>
            </a:r>
            <a:r>
              <a:rPr lang="en" sz="1600">
                <a:solidFill>
                  <a:schemeClr val="dk1"/>
                </a:solidFill>
              </a:rPr>
              <a:t> blocks.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Garbage Collection</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Automatic memory management through built-in garbage collection.</a:t>
            </a:r>
            <a:endParaRPr b="1" sz="1600">
              <a:solidFill>
                <a:srgbClr val="001D35"/>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0" name="Shape 360"/>
        <p:cNvGrpSpPr/>
        <p:nvPr/>
      </p:nvGrpSpPr>
      <p:grpSpPr>
        <a:xfrm>
          <a:off x="0" y="0"/>
          <a:ext cx="0" cy="0"/>
          <a:chOff x="0" y="0"/>
          <a:chExt cx="0" cy="0"/>
        </a:xfrm>
      </p:grpSpPr>
      <p:sp>
        <p:nvSpPr>
          <p:cNvPr id="361" name="Google Shape;36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62" name="Google Shape;362;p61"/>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0"/>
              </a:spcBef>
              <a:spcAft>
                <a:spcPts val="0"/>
              </a:spcAft>
              <a:buNone/>
            </a:pPr>
            <a:r>
              <a:rPr b="1" lang="en" sz="1500">
                <a:solidFill>
                  <a:srgbClr val="001D35"/>
                </a:solidFill>
              </a:rPr>
              <a:t>Why Python is used for backend development: </a:t>
            </a:r>
            <a:endParaRPr b="1" sz="1500">
              <a:solidFill>
                <a:srgbClr val="001D35"/>
              </a:solidFill>
            </a:endParaRPr>
          </a:p>
          <a:p>
            <a:pPr indent="0" lvl="0" marL="0" rtl="0" algn="l">
              <a:spcBef>
                <a:spcPts val="1000"/>
              </a:spcBef>
              <a:spcAft>
                <a:spcPts val="0"/>
              </a:spcAft>
              <a:buNone/>
            </a:pPr>
            <a:r>
              <a:rPr b="1" lang="en" sz="1500">
                <a:solidFill>
                  <a:schemeClr val="dk1"/>
                </a:solidFill>
              </a:rPr>
              <a:t> 1. Easy to Read and Write</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Python has a clean, readable syntax that allows developers to write and maintain code more easily and with fewer bugs.</a:t>
            </a:r>
            <a:endParaRPr sz="1500">
              <a:solidFill>
                <a:schemeClr val="dk1"/>
              </a:solidFill>
            </a:endParaRPr>
          </a:p>
          <a:p>
            <a:pPr indent="0" lvl="0" marL="0" rtl="0" algn="l">
              <a:spcBef>
                <a:spcPts val="0"/>
              </a:spcBef>
              <a:spcAft>
                <a:spcPts val="0"/>
              </a:spcAft>
              <a:buNone/>
            </a:pPr>
            <a:r>
              <a:rPr b="1" lang="en" sz="1500">
                <a:solidFill>
                  <a:schemeClr val="dk1"/>
                </a:solidFill>
              </a:rPr>
              <a:t> 2. Rich Ecosystem of Frameworks</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Powerful backend frameworks like </a:t>
            </a:r>
            <a:r>
              <a:rPr b="1" lang="en" sz="1500">
                <a:solidFill>
                  <a:schemeClr val="dk1"/>
                </a:solidFill>
              </a:rPr>
              <a:t>Django</a:t>
            </a:r>
            <a:r>
              <a:rPr lang="en" sz="1500">
                <a:solidFill>
                  <a:schemeClr val="dk1"/>
                </a:solidFill>
              </a:rPr>
              <a:t> (batteries-included) and </a:t>
            </a:r>
            <a:r>
              <a:rPr b="1" lang="en" sz="1500">
                <a:solidFill>
                  <a:schemeClr val="dk1"/>
                </a:solidFill>
              </a:rPr>
              <a:t>Flask</a:t>
            </a:r>
            <a:r>
              <a:rPr lang="en" sz="1500">
                <a:solidFill>
                  <a:schemeClr val="dk1"/>
                </a:solidFill>
              </a:rPr>
              <a:t> (lightweight and flexible) speed up development.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These frameworks handle routing, database interaction, templating, security, and more.</a:t>
            </a:r>
            <a:endParaRPr sz="1500">
              <a:solidFill>
                <a:schemeClr val="dk1"/>
              </a:solidFill>
            </a:endParaRPr>
          </a:p>
          <a:p>
            <a:pPr indent="0" lvl="0" marL="0" rtl="0" algn="l">
              <a:spcBef>
                <a:spcPts val="0"/>
              </a:spcBef>
              <a:spcAft>
                <a:spcPts val="0"/>
              </a:spcAft>
              <a:buNone/>
            </a:pPr>
            <a:r>
              <a:rPr b="1" lang="en" sz="1500">
                <a:solidFill>
                  <a:schemeClr val="dk1"/>
                </a:solidFill>
              </a:rPr>
              <a:t> 3. Versatile and Multi-Purpose</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Python is not limited to web development — it’s also widely used in data science, AI, scripting, and automation, making it ideal for multi-functional backend systems.</a:t>
            </a:r>
            <a:endParaRPr sz="1500">
              <a:solidFill>
                <a:schemeClr val="dk1"/>
              </a:solidFill>
            </a:endParaRPr>
          </a:p>
          <a:p>
            <a:pPr indent="0" lvl="0" marL="0" rtl="0" algn="l">
              <a:spcBef>
                <a:spcPts val="0"/>
              </a:spcBef>
              <a:spcAft>
                <a:spcPts val="0"/>
              </a:spcAft>
              <a:buNone/>
            </a:pPr>
            <a:r>
              <a:rPr b="1" lang="en" sz="1500">
                <a:solidFill>
                  <a:schemeClr val="dk1"/>
                </a:solidFill>
              </a:rPr>
              <a:t> 4. Strong Community and Support</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 massive global community means lots of libraries, tutorials, and tools are readily available.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New developers can find help and resources easily.</a:t>
            </a:r>
            <a:endParaRPr b="1" sz="1500">
              <a:solidFill>
                <a:srgbClr val="001D3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1.2 HTTP Request Message</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Calibri"/>
                <a:ea typeface="Calibri"/>
                <a:cs typeface="Calibri"/>
                <a:sym typeface="Calibri"/>
              </a:rPr>
              <a:t>An </a:t>
            </a:r>
            <a:r>
              <a:rPr b="1" lang="en">
                <a:solidFill>
                  <a:schemeClr val="dk1"/>
                </a:solidFill>
                <a:latin typeface="Calibri"/>
                <a:ea typeface="Calibri"/>
                <a:cs typeface="Calibri"/>
                <a:sym typeface="Calibri"/>
              </a:rPr>
              <a:t>HTTP Request Message</a:t>
            </a:r>
            <a:r>
              <a:rPr lang="en">
                <a:solidFill>
                  <a:schemeClr val="dk1"/>
                </a:solidFill>
                <a:latin typeface="Calibri"/>
                <a:ea typeface="Calibri"/>
                <a:cs typeface="Calibri"/>
                <a:sym typeface="Calibri"/>
              </a:rPr>
              <a:t> is the communication sent from a client (e.g., browser) to a server to request data or perform an action.</a:t>
            </a:r>
            <a:endParaRPr>
              <a:solidFill>
                <a:schemeClr val="dk1"/>
              </a:solidFill>
              <a:latin typeface="Calibri"/>
              <a:ea typeface="Calibri"/>
              <a:cs typeface="Calibri"/>
              <a:sym typeface="Calibri"/>
            </a:endParaRPr>
          </a:p>
          <a:p>
            <a:pPr indent="-342900" lvl="0" marL="457200" rtl="0" algn="l">
              <a:lnSpc>
                <a:spcPct val="10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It is structured in a standardized format consisting of multiple parts.</a:t>
            </a:r>
            <a:endParaRPr>
              <a:solidFill>
                <a:schemeClr val="dk1"/>
              </a:solidFill>
              <a:latin typeface="Calibri"/>
              <a:ea typeface="Calibri"/>
              <a:cs typeface="Calibri"/>
              <a:sym typeface="Calibri"/>
            </a:endParaRPr>
          </a:p>
          <a:p>
            <a:pPr indent="-342900" lvl="0" marL="457200" rtl="0" algn="l">
              <a:lnSpc>
                <a:spcPct val="10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It consists of the following parts:</a:t>
            </a:r>
            <a:endParaRPr>
              <a:solidFill>
                <a:schemeClr val="dk1"/>
              </a:solidFill>
              <a:latin typeface="Calibri"/>
              <a:ea typeface="Calibri"/>
              <a:cs typeface="Calibri"/>
              <a:sym typeface="Calibri"/>
            </a:endParaRPr>
          </a:p>
          <a:p>
            <a:pPr indent="-342900" lvl="1" marL="914400" rtl="0" algn="l">
              <a:lnSpc>
                <a:spcPct val="100000"/>
              </a:lnSpc>
              <a:spcBef>
                <a:spcPts val="100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Request Line</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Zero or more headers</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An empty or blank line</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A message body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6" name="Shape 366"/>
        <p:cNvGrpSpPr/>
        <p:nvPr/>
      </p:nvGrpSpPr>
      <p:grpSpPr>
        <a:xfrm>
          <a:off x="0" y="0"/>
          <a:ext cx="0" cy="0"/>
          <a:chOff x="0" y="0"/>
          <a:chExt cx="0" cy="0"/>
        </a:xfrm>
      </p:grpSpPr>
      <p:sp>
        <p:nvSpPr>
          <p:cNvPr id="367" name="Google Shape;36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68" name="Google Shape;368;p62"/>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0"/>
              </a:spcBef>
              <a:spcAft>
                <a:spcPts val="0"/>
              </a:spcAft>
              <a:buNone/>
            </a:pPr>
            <a:r>
              <a:rPr b="1" lang="en" sz="1500">
                <a:solidFill>
                  <a:srgbClr val="001D35"/>
                </a:solidFill>
              </a:rPr>
              <a:t>Why Python is used for backend development: </a:t>
            </a:r>
            <a:endParaRPr b="1" sz="1500">
              <a:solidFill>
                <a:srgbClr val="001D35"/>
              </a:solidFill>
            </a:endParaRPr>
          </a:p>
          <a:p>
            <a:pPr indent="0" lvl="0" marL="0" rtl="0" algn="l">
              <a:spcBef>
                <a:spcPts val="1000"/>
              </a:spcBef>
              <a:spcAft>
                <a:spcPts val="0"/>
              </a:spcAft>
              <a:buNone/>
            </a:pPr>
            <a:r>
              <a:rPr b="1" lang="en" sz="1500">
                <a:solidFill>
                  <a:schemeClr val="dk1"/>
                </a:solidFill>
              </a:rPr>
              <a:t>  5. Built-in Support for Modern Web Features</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Excellent support for RESTful APIs, web sockets, and asynchronous programming with tools like </a:t>
            </a:r>
            <a:r>
              <a:rPr b="1" lang="en" sz="1500">
                <a:solidFill>
                  <a:schemeClr val="dk1"/>
                </a:solidFill>
              </a:rPr>
              <a:t>FastAPI</a:t>
            </a:r>
            <a:r>
              <a:rPr lang="en" sz="1500">
                <a:solidFill>
                  <a:schemeClr val="dk1"/>
                </a:solidFill>
              </a:rPr>
              <a:t> and </a:t>
            </a:r>
            <a:r>
              <a:rPr b="1" lang="en" sz="1500">
                <a:solidFill>
                  <a:schemeClr val="dk1"/>
                </a:solidFill>
              </a:rPr>
              <a:t>aiohttp</a:t>
            </a:r>
            <a:r>
              <a:rPr lang="en" sz="1500">
                <a:solidFill>
                  <a:schemeClr val="dk1"/>
                </a:solidFill>
              </a:rPr>
              <a:t>.</a:t>
            </a:r>
            <a:endParaRPr sz="1500">
              <a:solidFill>
                <a:schemeClr val="dk1"/>
              </a:solidFill>
            </a:endParaRPr>
          </a:p>
          <a:p>
            <a:pPr indent="0" lvl="0" marL="0" rtl="0" algn="l">
              <a:spcBef>
                <a:spcPts val="0"/>
              </a:spcBef>
              <a:spcAft>
                <a:spcPts val="0"/>
              </a:spcAft>
              <a:buNone/>
            </a:pPr>
            <a:r>
              <a:rPr b="1" lang="en" sz="1500">
                <a:solidFill>
                  <a:schemeClr val="dk1"/>
                </a:solidFill>
              </a:rPr>
              <a:t> 6. Seamless Database Integration</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Works well with relational (PostgreSQL, MySQL) and NoSQL (MongoDB, Redis) databases using ORMs like </a:t>
            </a:r>
            <a:r>
              <a:rPr b="1" lang="en" sz="1500">
                <a:solidFill>
                  <a:schemeClr val="dk1"/>
                </a:solidFill>
              </a:rPr>
              <a:t>SQLAlchemy</a:t>
            </a:r>
            <a:r>
              <a:rPr lang="en" sz="1500">
                <a:solidFill>
                  <a:schemeClr val="dk1"/>
                </a:solidFill>
              </a:rPr>
              <a:t> or Django’s built-in ORM.</a:t>
            </a:r>
            <a:endParaRPr sz="1500">
              <a:solidFill>
                <a:schemeClr val="dk1"/>
              </a:solidFill>
            </a:endParaRPr>
          </a:p>
          <a:p>
            <a:pPr indent="0" lvl="0" marL="0" rtl="0" algn="l">
              <a:spcBef>
                <a:spcPts val="0"/>
              </a:spcBef>
              <a:spcAft>
                <a:spcPts val="0"/>
              </a:spcAft>
              <a:buNone/>
            </a:pPr>
            <a:r>
              <a:rPr b="1" lang="en" sz="1500">
                <a:solidFill>
                  <a:schemeClr val="dk1"/>
                </a:solidFill>
              </a:rPr>
              <a:t> 7. Rapid Development</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Python’s simplicity speeds up prototyping and development, especially useful for startups and MVPs (Minimum Viable Products).</a:t>
            </a:r>
            <a:endParaRPr sz="1500">
              <a:solidFill>
                <a:schemeClr val="dk1"/>
              </a:solidFill>
            </a:endParaRPr>
          </a:p>
          <a:p>
            <a:pPr indent="0" lvl="0" marL="0" rtl="0" algn="l">
              <a:spcBef>
                <a:spcPts val="0"/>
              </a:spcBef>
              <a:spcAft>
                <a:spcPts val="0"/>
              </a:spcAft>
              <a:buNone/>
            </a:pPr>
            <a:r>
              <a:rPr b="1" lang="en" sz="1500">
                <a:solidFill>
                  <a:schemeClr val="dk1"/>
                </a:solidFill>
              </a:rPr>
              <a:t> 8. Security Features</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Frameworks like Django come with built-in protection against common security threats like SQL injection, XSS, and CSRF.</a:t>
            </a:r>
            <a:endParaRPr sz="1500">
              <a:solidFill>
                <a:schemeClr val="dk1"/>
              </a:solidFill>
            </a:endParaRPr>
          </a:p>
          <a:p>
            <a:pPr indent="-228600" lvl="0" marL="171450" rtl="0" algn="l">
              <a:lnSpc>
                <a:spcPct val="137500"/>
              </a:lnSpc>
              <a:spcBef>
                <a:spcPts val="0"/>
              </a:spcBef>
              <a:spcAft>
                <a:spcPts val="0"/>
              </a:spcAft>
              <a:buClr>
                <a:srgbClr val="001D35"/>
              </a:buClr>
              <a:buSzPts val="1500"/>
              <a:buNone/>
            </a:pPr>
            <a:r>
              <a:t/>
            </a:r>
            <a:endParaRPr b="1" sz="1500">
              <a:solidFill>
                <a:srgbClr val="001D35"/>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2" name="Shape 372"/>
        <p:cNvGrpSpPr/>
        <p:nvPr/>
      </p:nvGrpSpPr>
      <p:grpSpPr>
        <a:xfrm>
          <a:off x="0" y="0"/>
          <a:ext cx="0" cy="0"/>
          <a:chOff x="0" y="0"/>
          <a:chExt cx="0" cy="0"/>
        </a:xfrm>
      </p:grpSpPr>
      <p:sp>
        <p:nvSpPr>
          <p:cNvPr id="373" name="Google Shape;37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74" name="Google Shape;374;p63"/>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0"/>
              </a:spcBef>
              <a:spcAft>
                <a:spcPts val="0"/>
              </a:spcAft>
              <a:buNone/>
            </a:pPr>
            <a:r>
              <a:rPr b="1" lang="en" sz="1500">
                <a:solidFill>
                  <a:srgbClr val="001D35"/>
                </a:solidFill>
              </a:rPr>
              <a:t>Why Python is used for backend development: </a:t>
            </a:r>
            <a:endParaRPr b="1" sz="1500">
              <a:solidFill>
                <a:srgbClr val="001D35"/>
              </a:solidFill>
            </a:endParaRPr>
          </a:p>
          <a:p>
            <a:pPr indent="0" lvl="0" marL="0" rtl="0" algn="l">
              <a:spcBef>
                <a:spcPts val="1000"/>
              </a:spcBef>
              <a:spcAft>
                <a:spcPts val="0"/>
              </a:spcAft>
              <a:buNone/>
            </a:pPr>
            <a:r>
              <a:rPr b="1" lang="en" sz="1500">
                <a:solidFill>
                  <a:schemeClr val="dk1"/>
                </a:solidFill>
              </a:rPr>
              <a:t> 9. Scalability</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Python applications can scale vertically and horizontally, especially when using asynchronous frameworks or deploying via cloud platforms.</a:t>
            </a:r>
            <a:endParaRPr sz="1500">
              <a:solidFill>
                <a:schemeClr val="dk1"/>
              </a:solidFill>
            </a:endParaRPr>
          </a:p>
          <a:p>
            <a:pPr indent="0" lvl="0" marL="0" rtl="0" algn="l">
              <a:spcBef>
                <a:spcPts val="0"/>
              </a:spcBef>
              <a:spcAft>
                <a:spcPts val="0"/>
              </a:spcAft>
              <a:buNone/>
            </a:pPr>
            <a:r>
              <a:rPr b="1" lang="en" sz="1500">
                <a:solidFill>
                  <a:schemeClr val="dk1"/>
                </a:solidFill>
              </a:rPr>
              <a:t> 10. Compatible with DevOps and Automation</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Python scripts are widely used in backend operations, CI/CD pipelines, and server automation — making it a full-stack backend solution.</a:t>
            </a:r>
            <a:endParaRPr sz="1500">
              <a:solidFill>
                <a:schemeClr val="dk1"/>
              </a:solidFill>
            </a:endParaRPr>
          </a:p>
          <a:p>
            <a:pPr indent="-228600" lvl="0" marL="171450" rtl="0" algn="l">
              <a:lnSpc>
                <a:spcPct val="137500"/>
              </a:lnSpc>
              <a:spcBef>
                <a:spcPts val="0"/>
              </a:spcBef>
              <a:spcAft>
                <a:spcPts val="0"/>
              </a:spcAft>
              <a:buClr>
                <a:srgbClr val="001D35"/>
              </a:buClr>
              <a:buSzPts val="1500"/>
              <a:buNone/>
            </a:pPr>
            <a:r>
              <a:t/>
            </a:r>
            <a:endParaRPr b="1" sz="1500">
              <a:solidFill>
                <a:srgbClr val="001D35"/>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8" name="Shape 378"/>
        <p:cNvGrpSpPr/>
        <p:nvPr/>
      </p:nvGrpSpPr>
      <p:grpSpPr>
        <a:xfrm>
          <a:off x="0" y="0"/>
          <a:ext cx="0" cy="0"/>
          <a:chOff x="0" y="0"/>
          <a:chExt cx="0" cy="0"/>
        </a:xfrm>
      </p:grpSpPr>
      <p:sp>
        <p:nvSpPr>
          <p:cNvPr id="379" name="Google Shape;37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80" name="Google Shape;380;p64"/>
          <p:cNvSpPr txBox="1"/>
          <p:nvPr>
            <p:ph idx="1" type="body"/>
          </p:nvPr>
        </p:nvSpPr>
        <p:spPr>
          <a:xfrm>
            <a:off x="311700" y="1152475"/>
            <a:ext cx="8520600" cy="3890700"/>
          </a:xfrm>
          <a:prstGeom prst="rect">
            <a:avLst/>
          </a:prstGeom>
        </p:spPr>
        <p:txBody>
          <a:bodyPr anchorCtr="0" anchor="t" bIns="91425" lIns="91425" spcFirstLastPara="1" rIns="91425" wrap="square" tIns="91425">
            <a:normAutofit/>
          </a:bodyPr>
          <a:lstStyle/>
          <a:p>
            <a:pPr indent="0" lvl="0" marL="0" marR="63500" rtl="0" algn="l">
              <a:lnSpc>
                <a:spcPct val="144444"/>
              </a:lnSpc>
              <a:spcBef>
                <a:spcPts val="1500"/>
              </a:spcBef>
              <a:spcAft>
                <a:spcPts val="0"/>
              </a:spcAft>
              <a:buNone/>
            </a:pPr>
            <a:r>
              <a:rPr b="1" lang="en" sz="1650">
                <a:solidFill>
                  <a:srgbClr val="001D35"/>
                </a:solidFill>
              </a:rPr>
              <a:t>Key Python Frameworks for Backend Development: </a:t>
            </a:r>
            <a:endParaRPr b="1" sz="1650">
              <a:solidFill>
                <a:srgbClr val="001D35"/>
              </a:solidFill>
            </a:endParaRPr>
          </a:p>
          <a:p>
            <a:pPr indent="-323850" lvl="0" marL="457200" marR="63500" rtl="0" algn="l">
              <a:lnSpc>
                <a:spcPct val="137500"/>
              </a:lnSpc>
              <a:spcBef>
                <a:spcPts val="800"/>
              </a:spcBef>
              <a:spcAft>
                <a:spcPts val="0"/>
              </a:spcAft>
              <a:buClr>
                <a:srgbClr val="001D35"/>
              </a:buClr>
              <a:buSzPts val="1500"/>
              <a:buChar char="●"/>
            </a:pPr>
            <a:r>
              <a:rPr b="1" lang="en" sz="1500">
                <a:solidFill>
                  <a:srgbClr val="001D35"/>
                </a:solidFill>
              </a:rPr>
              <a:t>Django:</a:t>
            </a:r>
            <a:r>
              <a:rPr lang="en" sz="1500">
                <a:solidFill>
                  <a:srgbClr val="001D35"/>
                </a:solidFill>
              </a:rPr>
              <a:t> A full-featured web framework that handles many backend tasks out of the box. </a:t>
            </a:r>
            <a:endParaRPr sz="1500">
              <a:solidFill>
                <a:srgbClr val="001D35"/>
              </a:solidFill>
            </a:endParaRPr>
          </a:p>
          <a:p>
            <a:pPr indent="-323850" lvl="0" marL="457200" marR="63500" rtl="0" algn="l">
              <a:lnSpc>
                <a:spcPct val="137500"/>
              </a:lnSpc>
              <a:spcBef>
                <a:spcPts val="0"/>
              </a:spcBef>
              <a:spcAft>
                <a:spcPts val="0"/>
              </a:spcAft>
              <a:buClr>
                <a:srgbClr val="001D35"/>
              </a:buClr>
              <a:buSzPts val="1500"/>
              <a:buChar char="●"/>
            </a:pPr>
            <a:r>
              <a:rPr b="1" lang="en" sz="1500">
                <a:solidFill>
                  <a:srgbClr val="001D35"/>
                </a:solidFill>
              </a:rPr>
              <a:t>Flask:</a:t>
            </a:r>
            <a:r>
              <a:rPr lang="en" sz="1500">
                <a:solidFill>
                  <a:srgbClr val="001D35"/>
                </a:solidFill>
              </a:rPr>
              <a:t> A lightweight framework that provides more flexibility and control over the backend. </a:t>
            </a:r>
            <a:endParaRPr sz="1500">
              <a:solidFill>
                <a:srgbClr val="001D35"/>
              </a:solidFill>
            </a:endParaRPr>
          </a:p>
          <a:p>
            <a:pPr indent="-323850" lvl="0" marL="457200" marR="63500" rtl="0" algn="l">
              <a:lnSpc>
                <a:spcPct val="137500"/>
              </a:lnSpc>
              <a:spcBef>
                <a:spcPts val="0"/>
              </a:spcBef>
              <a:spcAft>
                <a:spcPts val="0"/>
              </a:spcAft>
              <a:buClr>
                <a:srgbClr val="001D35"/>
              </a:buClr>
              <a:buSzPts val="1500"/>
              <a:buChar char="●"/>
            </a:pPr>
            <a:r>
              <a:rPr b="1" lang="en" sz="1500">
                <a:solidFill>
                  <a:srgbClr val="001D35"/>
                </a:solidFill>
              </a:rPr>
              <a:t>FastAPI:</a:t>
            </a:r>
            <a:r>
              <a:rPr lang="en" sz="1500">
                <a:solidFill>
                  <a:srgbClr val="001D35"/>
                </a:solidFill>
              </a:rPr>
              <a:t> A high-performance framework designed for building APIs. </a:t>
            </a:r>
            <a:endParaRPr sz="1500">
              <a:solidFill>
                <a:srgbClr val="001D35"/>
              </a:solidFill>
            </a:endParaRPr>
          </a:p>
          <a:p>
            <a:pPr indent="0" lvl="0" marL="0" marR="63500" rtl="0" algn="l">
              <a:lnSpc>
                <a:spcPct val="144444"/>
              </a:lnSpc>
              <a:spcBef>
                <a:spcPts val="1500"/>
              </a:spcBef>
              <a:spcAft>
                <a:spcPts val="0"/>
              </a:spcAft>
              <a:buNone/>
            </a:pPr>
            <a:r>
              <a:rPr b="1" lang="en" sz="1650">
                <a:solidFill>
                  <a:srgbClr val="001D35"/>
                </a:solidFill>
              </a:rPr>
              <a:t>Use cases of Python in Backend:</a:t>
            </a:r>
            <a:r>
              <a:rPr lang="en" sz="1650">
                <a:solidFill>
                  <a:srgbClr val="001D35"/>
                </a:solidFill>
              </a:rPr>
              <a:t> </a:t>
            </a:r>
            <a:endParaRPr sz="1650">
              <a:solidFill>
                <a:srgbClr val="001D35"/>
              </a:solidFill>
            </a:endParaRPr>
          </a:p>
          <a:p>
            <a:pPr indent="-323850" lvl="0" marL="457200" marR="63500" rtl="0" algn="l">
              <a:lnSpc>
                <a:spcPct val="137500"/>
              </a:lnSpc>
              <a:spcBef>
                <a:spcPts val="800"/>
              </a:spcBef>
              <a:spcAft>
                <a:spcPts val="0"/>
              </a:spcAft>
              <a:buClr>
                <a:srgbClr val="001D35"/>
              </a:buClr>
              <a:buSzPts val="1500"/>
              <a:buChar char="●"/>
            </a:pPr>
            <a:r>
              <a:rPr b="1" lang="en" sz="1500">
                <a:solidFill>
                  <a:srgbClr val="001D35"/>
                </a:solidFill>
              </a:rPr>
              <a:t>Web application development:</a:t>
            </a:r>
            <a:r>
              <a:rPr lang="en" sz="1500">
                <a:solidFill>
                  <a:srgbClr val="001D35"/>
                </a:solidFill>
              </a:rPr>
              <a:t> Building the server-side logic for web applications. </a:t>
            </a:r>
            <a:endParaRPr sz="1500">
              <a:solidFill>
                <a:srgbClr val="001D35"/>
              </a:solidFill>
            </a:endParaRPr>
          </a:p>
          <a:p>
            <a:pPr indent="-323850" lvl="0" marL="457200" marR="63500" rtl="0" algn="l">
              <a:lnSpc>
                <a:spcPct val="137500"/>
              </a:lnSpc>
              <a:spcBef>
                <a:spcPts val="0"/>
              </a:spcBef>
              <a:spcAft>
                <a:spcPts val="0"/>
              </a:spcAft>
              <a:buClr>
                <a:srgbClr val="001D35"/>
              </a:buClr>
              <a:buSzPts val="1500"/>
              <a:buChar char="●"/>
            </a:pPr>
            <a:r>
              <a:rPr b="1" lang="en" sz="1500">
                <a:solidFill>
                  <a:srgbClr val="001D35"/>
                </a:solidFill>
              </a:rPr>
              <a:t>Data analysis and manipulation:</a:t>
            </a:r>
            <a:r>
              <a:rPr lang="en" sz="1500">
                <a:solidFill>
                  <a:srgbClr val="001D35"/>
                </a:solidFill>
              </a:rPr>
              <a:t> Working with large datasets and performing statistical analysis. </a:t>
            </a:r>
            <a:endParaRPr sz="1500">
              <a:solidFill>
                <a:srgbClr val="001D35"/>
              </a:solidFill>
            </a:endParaRPr>
          </a:p>
          <a:p>
            <a:pPr indent="-323850" lvl="0" marL="457200" rtl="0" algn="l">
              <a:lnSpc>
                <a:spcPct val="137500"/>
              </a:lnSpc>
              <a:spcBef>
                <a:spcPts val="0"/>
              </a:spcBef>
              <a:spcAft>
                <a:spcPts val="0"/>
              </a:spcAft>
              <a:buClr>
                <a:srgbClr val="001D35"/>
              </a:buClr>
              <a:buSzPts val="1500"/>
              <a:buChar char="●"/>
            </a:pPr>
            <a:r>
              <a:rPr b="1" lang="en" sz="1500">
                <a:solidFill>
                  <a:srgbClr val="001D35"/>
                </a:solidFill>
              </a:rPr>
              <a:t>Machine learning and artificial intelligence:</a:t>
            </a:r>
            <a:r>
              <a:rPr lang="en" sz="1500">
                <a:solidFill>
                  <a:srgbClr val="001D35"/>
                </a:solidFill>
              </a:rPr>
              <a:t> Developing and deploying machine learning models. </a:t>
            </a:r>
            <a:endParaRPr b="1" sz="1950">
              <a:solidFill>
                <a:srgbClr val="001D35"/>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4" name="Shape 384"/>
        <p:cNvGrpSpPr/>
        <p:nvPr/>
      </p:nvGrpSpPr>
      <p:grpSpPr>
        <a:xfrm>
          <a:off x="0" y="0"/>
          <a:ext cx="0" cy="0"/>
          <a:chOff x="0" y="0"/>
          <a:chExt cx="0" cy="0"/>
        </a:xfrm>
      </p:grpSpPr>
      <p:sp>
        <p:nvSpPr>
          <p:cNvPr id="385" name="Google Shape;38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86" name="Google Shape;386;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solidFill>
                  <a:schemeClr val="dk1"/>
                </a:solidFill>
              </a:rPr>
              <a:t>PH</a:t>
            </a:r>
            <a:r>
              <a:rPr b="1" lang="en" sz="1600">
                <a:solidFill>
                  <a:schemeClr val="dk1"/>
                </a:solidFill>
              </a:rPr>
              <a:t>P</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PHP is an acronym for "PHP: Hypertext Preprocessor"</a:t>
            </a:r>
            <a:endParaRPr sz="1600">
              <a:solidFill>
                <a:schemeClr val="dk1"/>
              </a:solidFill>
            </a:endParaRPr>
          </a:p>
          <a:p>
            <a:pPr indent="-330200" lvl="0" marL="457200" marR="127000" rtl="0" algn="l">
              <a:spcBef>
                <a:spcPts val="0"/>
              </a:spcBef>
              <a:spcAft>
                <a:spcPts val="0"/>
              </a:spcAft>
              <a:buClr>
                <a:schemeClr val="dk1"/>
              </a:buClr>
              <a:buSzPts val="1600"/>
              <a:buChar char="●"/>
            </a:pPr>
            <a:r>
              <a:rPr lang="en" sz="1600">
                <a:solidFill>
                  <a:schemeClr val="dk1"/>
                </a:solidFill>
              </a:rPr>
              <a:t>PHP is a server scripting language, and a powerful tool for making dynamic and interactive Web pages.</a:t>
            </a:r>
            <a:endParaRPr sz="1600">
              <a:solidFill>
                <a:schemeClr val="dk1"/>
              </a:solidFill>
            </a:endParaRPr>
          </a:p>
          <a:p>
            <a:pPr indent="-330200" lvl="0" marL="457200" marR="127000" rtl="0" algn="l">
              <a:spcBef>
                <a:spcPts val="0"/>
              </a:spcBef>
              <a:spcAft>
                <a:spcPts val="0"/>
              </a:spcAft>
              <a:buClr>
                <a:schemeClr val="dk1"/>
              </a:buClr>
              <a:buSzPts val="1600"/>
              <a:buChar char="●"/>
            </a:pPr>
            <a:r>
              <a:rPr lang="en" sz="1600">
                <a:solidFill>
                  <a:schemeClr val="dk1"/>
                </a:solidFill>
              </a:rPr>
              <a:t>PHP is a widely-used, free, and efficient alternative to competitors such as Microsoft's ASP.</a:t>
            </a:r>
            <a:endParaRPr sz="1600">
              <a:solidFill>
                <a:schemeClr val="dk1"/>
              </a:solidFill>
            </a:endParaRPr>
          </a:p>
          <a:p>
            <a:pPr indent="-330200" lvl="0" marL="457200" rtl="0" algn="just">
              <a:spcBef>
                <a:spcPts val="0"/>
              </a:spcBef>
              <a:spcAft>
                <a:spcPts val="1000"/>
              </a:spcAft>
              <a:buClr>
                <a:srgbClr val="001D35"/>
              </a:buClr>
              <a:buSzPts val="1600"/>
              <a:buChar char="●"/>
            </a:pPr>
            <a:r>
              <a:rPr lang="en" sz="1600">
                <a:solidFill>
                  <a:schemeClr val="dk1"/>
                </a:solidFill>
              </a:rPr>
              <a:t>It is also easy enough to be a beginner's first server side language!</a:t>
            </a:r>
            <a:endParaRPr sz="1600">
              <a:solidFill>
                <a:srgbClr val="001D35"/>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0" name="Shape 390"/>
        <p:cNvGrpSpPr/>
        <p:nvPr/>
      </p:nvGrpSpPr>
      <p:grpSpPr>
        <a:xfrm>
          <a:off x="0" y="0"/>
          <a:ext cx="0" cy="0"/>
          <a:chOff x="0" y="0"/>
          <a:chExt cx="0" cy="0"/>
        </a:xfrm>
      </p:grpSpPr>
      <p:sp>
        <p:nvSpPr>
          <p:cNvPr id="391" name="Google Shape;391;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92" name="Google Shape;392;p66"/>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PHP</a:t>
            </a:r>
            <a:r>
              <a:rPr b="1" lang="en" sz="1600">
                <a:solidFill>
                  <a:schemeClr val="dk1"/>
                </a:solidFill>
              </a:rPr>
              <a:t> 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Server-Side Scripting</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PHP runs on the server and generates dynamic HTML content sent to the browser.</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Open Source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Freely available for anyone to use and modify, with strong community support.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Cross-Platform Compatibility</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Works seamlessly on different operating systems (Windows, Linux, macOS).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Embedded in HTML</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PHP code can be easily inserted into HTML files, allowing smooth integration with front-end design.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Loosely Typed Language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Variables do not require explicit data type declarations, offering flexibility.</a:t>
            </a:r>
            <a:endParaRPr b="1" sz="1600">
              <a:solidFill>
                <a:srgbClr val="001D35"/>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6" name="Shape 396"/>
        <p:cNvGrpSpPr/>
        <p:nvPr/>
      </p:nvGrpSpPr>
      <p:grpSpPr>
        <a:xfrm>
          <a:off x="0" y="0"/>
          <a:ext cx="0" cy="0"/>
          <a:chOff x="0" y="0"/>
          <a:chExt cx="0" cy="0"/>
        </a:xfrm>
      </p:grpSpPr>
      <p:sp>
        <p:nvSpPr>
          <p:cNvPr id="397" name="Google Shape;39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398" name="Google Shape;398;p67"/>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PHP 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Fast and Lightweight</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Executes scripts quickly, especially with accelerators like OPcache.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Strong Database Support</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Integrates with various databases, especially MySQL, PostgreSQL, SQLite, and more.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Extensive Library Support</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Offers built-in functions for everything from file handling to image processing.</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Object-Oriented Programming (OOP)</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Supports classes, inheritance, and interfaces for more organized code.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Error Handling</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Provides mechanisms for custom error handling using </a:t>
            </a:r>
            <a:r>
              <a:rPr lang="en" sz="1600">
                <a:solidFill>
                  <a:srgbClr val="188038"/>
                </a:solidFill>
                <a:latin typeface="Roboto Mono"/>
                <a:ea typeface="Roboto Mono"/>
                <a:cs typeface="Roboto Mono"/>
                <a:sym typeface="Roboto Mono"/>
              </a:rPr>
              <a:t>try-catch</a:t>
            </a:r>
            <a:r>
              <a:rPr lang="en" sz="1600">
                <a:solidFill>
                  <a:schemeClr val="dk1"/>
                </a:solidFill>
              </a:rPr>
              <a:t> blocks and error reporting functions.</a:t>
            </a:r>
            <a:endParaRPr b="1" sz="1600">
              <a:solidFill>
                <a:srgbClr val="001D35"/>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2" name="Shape 402"/>
        <p:cNvGrpSpPr/>
        <p:nvPr/>
      </p:nvGrpSpPr>
      <p:grpSpPr>
        <a:xfrm>
          <a:off x="0" y="0"/>
          <a:ext cx="0" cy="0"/>
          <a:chOff x="0" y="0"/>
          <a:chExt cx="0" cy="0"/>
        </a:xfrm>
      </p:grpSpPr>
      <p:sp>
        <p:nvSpPr>
          <p:cNvPr id="403" name="Google Shape;403;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04" name="Google Shape;404;p68"/>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PHP 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Secure (with Best Practices)</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Includes functions for input validation, data sanitization, and session management (though security depends on implementation).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Wide Adoption</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Used by millions of websites; forms the base of major platforms like WordPress, Magento, and Joomla.</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Scalable and Extensible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Can be scaled with frameworks, plugins, and integrations; widely used in both small and large-scale applications.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Easy to Learn</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Simple syntax and low learning curve, ideal for beginners in web development</a:t>
            </a:r>
            <a:endParaRPr b="1" sz="1600">
              <a:solidFill>
                <a:srgbClr val="001D35"/>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8" name="Shape 408"/>
        <p:cNvGrpSpPr/>
        <p:nvPr/>
      </p:nvGrpSpPr>
      <p:grpSpPr>
        <a:xfrm>
          <a:off x="0" y="0"/>
          <a:ext cx="0" cy="0"/>
          <a:chOff x="0" y="0"/>
          <a:chExt cx="0" cy="0"/>
        </a:xfrm>
      </p:grpSpPr>
      <p:sp>
        <p:nvSpPr>
          <p:cNvPr id="409" name="Google Shape;40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10" name="Google Shape;410;p69"/>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b="1" lang="en" sz="1600">
                <a:solidFill>
                  <a:srgbClr val="001D35"/>
                </a:solidFill>
              </a:rPr>
              <a:t>Why PHP is used for backend development: </a:t>
            </a:r>
            <a:endParaRPr b="1" sz="1600">
              <a:solidFill>
                <a:srgbClr val="001D35"/>
              </a:solidFill>
            </a:endParaRPr>
          </a:p>
          <a:p>
            <a:pPr indent="0" lvl="0" marL="0" rtl="0" algn="l">
              <a:spcBef>
                <a:spcPts val="800"/>
              </a:spcBef>
              <a:spcAft>
                <a:spcPts val="0"/>
              </a:spcAft>
              <a:buNone/>
            </a:pPr>
            <a:r>
              <a:rPr b="1" lang="en" sz="1550">
                <a:solidFill>
                  <a:schemeClr val="dk1"/>
                </a:solidFill>
              </a:rPr>
              <a:t>1. Server-Side Processing</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PHP runs on the server to generate dynamic content before it reaches the user's browser.</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It can interact with databases, manage sessions, and handle form inputs efficiently.</a:t>
            </a:r>
            <a:endParaRPr sz="1550">
              <a:solidFill>
                <a:schemeClr val="dk1"/>
              </a:solidFill>
            </a:endParaRPr>
          </a:p>
          <a:p>
            <a:pPr indent="0" lvl="0" marL="0" rtl="0" algn="l">
              <a:spcBef>
                <a:spcPts val="0"/>
              </a:spcBef>
              <a:spcAft>
                <a:spcPts val="0"/>
              </a:spcAft>
              <a:buNone/>
            </a:pPr>
            <a:r>
              <a:rPr b="1" lang="en" sz="1550">
                <a:solidFill>
                  <a:schemeClr val="dk1"/>
                </a:solidFill>
              </a:rPr>
              <a:t> 2. Easy Integration with HTML and Databases</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PHP is easily embedded in HTML, making it simple to create dynamic web pages.</a:t>
            </a:r>
            <a:br>
              <a:rPr lang="en" sz="1550">
                <a:solidFill>
                  <a:schemeClr val="dk1"/>
                </a:solidFill>
              </a:rPr>
            </a:br>
            <a:r>
              <a:rPr lang="en" sz="1550">
                <a:solidFill>
                  <a:schemeClr val="dk1"/>
                </a:solidFill>
              </a:rPr>
              <a:t>It works very well with popular databases like MySQL, PostgreSQL, and SQLite.</a:t>
            </a:r>
            <a:endParaRPr sz="1550">
              <a:solidFill>
                <a:schemeClr val="dk1"/>
              </a:solidFill>
            </a:endParaRPr>
          </a:p>
          <a:p>
            <a:pPr indent="0" lvl="0" marL="0" rtl="0" algn="l">
              <a:spcBef>
                <a:spcPts val="0"/>
              </a:spcBef>
              <a:spcAft>
                <a:spcPts val="0"/>
              </a:spcAft>
              <a:buNone/>
            </a:pPr>
            <a:r>
              <a:rPr b="1" lang="en" sz="1550">
                <a:solidFill>
                  <a:schemeClr val="dk1"/>
                </a:solidFill>
              </a:rPr>
              <a:t> 3. Wide Hosting Support</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Almost all web hosting providers support PHP out of the box, often with pre-installed environments.</a:t>
            </a:r>
            <a:endParaRPr sz="1550">
              <a:solidFill>
                <a:schemeClr val="dk1"/>
              </a:solidFill>
            </a:endParaRPr>
          </a:p>
          <a:p>
            <a:pPr indent="0" lvl="0" marL="0" rtl="0" algn="l">
              <a:spcBef>
                <a:spcPts val="0"/>
              </a:spcBef>
              <a:spcAft>
                <a:spcPts val="0"/>
              </a:spcAft>
              <a:buNone/>
            </a:pPr>
            <a:r>
              <a:rPr b="1" lang="en" sz="1550">
                <a:solidFill>
                  <a:schemeClr val="dk1"/>
                </a:solidFill>
              </a:rPr>
              <a:t> 4. Large Ecosystem and Frameworks</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PHP has powerful frameworks like </a:t>
            </a:r>
            <a:r>
              <a:rPr b="1" lang="en" sz="1550">
                <a:solidFill>
                  <a:schemeClr val="dk1"/>
                </a:solidFill>
              </a:rPr>
              <a:t>Laravel</a:t>
            </a:r>
            <a:r>
              <a:rPr lang="en" sz="1550">
                <a:solidFill>
                  <a:schemeClr val="dk1"/>
                </a:solidFill>
              </a:rPr>
              <a:t>, </a:t>
            </a:r>
            <a:r>
              <a:rPr b="1" lang="en" sz="1550">
                <a:solidFill>
                  <a:schemeClr val="dk1"/>
                </a:solidFill>
              </a:rPr>
              <a:t>Symfony</a:t>
            </a:r>
            <a:r>
              <a:rPr lang="en" sz="1550">
                <a:solidFill>
                  <a:schemeClr val="dk1"/>
                </a:solidFill>
              </a:rPr>
              <a:t>, and </a:t>
            </a:r>
            <a:r>
              <a:rPr b="1" lang="en" sz="1550">
                <a:solidFill>
                  <a:schemeClr val="dk1"/>
                </a:solidFill>
              </a:rPr>
              <a:t>CodeIgniter</a:t>
            </a:r>
            <a:r>
              <a:rPr lang="en" sz="1550">
                <a:solidFill>
                  <a:schemeClr val="dk1"/>
                </a:solidFill>
              </a:rPr>
              <a:t>, which speed up development and enforce best practices.</a:t>
            </a:r>
            <a:endParaRPr b="1" sz="1550">
              <a:solidFill>
                <a:srgbClr val="001D35"/>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4" name="Shape 414"/>
        <p:cNvGrpSpPr/>
        <p:nvPr/>
      </p:nvGrpSpPr>
      <p:grpSpPr>
        <a:xfrm>
          <a:off x="0" y="0"/>
          <a:ext cx="0" cy="0"/>
          <a:chOff x="0" y="0"/>
          <a:chExt cx="0" cy="0"/>
        </a:xfrm>
      </p:grpSpPr>
      <p:sp>
        <p:nvSpPr>
          <p:cNvPr id="415" name="Google Shape;415;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16" name="Google Shape;416;p70"/>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b="1" lang="en" sz="1600">
                <a:solidFill>
                  <a:srgbClr val="001D35"/>
                </a:solidFill>
              </a:rPr>
              <a:t>Why PHP is used for backend development: </a:t>
            </a:r>
            <a:endParaRPr sz="1600">
              <a:solidFill>
                <a:schemeClr val="dk1"/>
              </a:solidFill>
            </a:endParaRPr>
          </a:p>
          <a:p>
            <a:pPr indent="0" lvl="0" marL="0" rtl="0" algn="l">
              <a:spcBef>
                <a:spcPts val="800"/>
              </a:spcBef>
              <a:spcAft>
                <a:spcPts val="0"/>
              </a:spcAft>
              <a:buNone/>
            </a:pPr>
            <a:r>
              <a:rPr b="1" lang="en" sz="1550">
                <a:solidFill>
                  <a:schemeClr val="dk1"/>
                </a:solidFill>
              </a:rPr>
              <a:t>5. Fast Development &amp; Deployment</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Simpler syntax and built-in web capabilities allow for rapid prototyping and deployment.</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Suitable for projects that require fast turnaround.</a:t>
            </a:r>
            <a:endParaRPr sz="1550">
              <a:solidFill>
                <a:schemeClr val="dk1"/>
              </a:solidFill>
            </a:endParaRPr>
          </a:p>
          <a:p>
            <a:pPr indent="0" lvl="0" marL="0" rtl="0" algn="l">
              <a:spcBef>
                <a:spcPts val="0"/>
              </a:spcBef>
              <a:spcAft>
                <a:spcPts val="0"/>
              </a:spcAft>
              <a:buNone/>
            </a:pPr>
            <a:r>
              <a:rPr b="1" lang="en" sz="1550">
                <a:solidFill>
                  <a:schemeClr val="dk1"/>
                </a:solidFill>
              </a:rPr>
              <a:t> 6. Scalability</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Although often used for small and medium sites, PHP can scale for larger systems (e.g., Facebook initially used PHP).</a:t>
            </a:r>
            <a:endParaRPr sz="1550">
              <a:solidFill>
                <a:schemeClr val="dk1"/>
              </a:solidFill>
            </a:endParaRPr>
          </a:p>
          <a:p>
            <a:pPr indent="0" lvl="0" marL="0" rtl="0" algn="l">
              <a:spcBef>
                <a:spcPts val="0"/>
              </a:spcBef>
              <a:spcAft>
                <a:spcPts val="0"/>
              </a:spcAft>
              <a:buNone/>
            </a:pPr>
            <a:r>
              <a:rPr b="1" lang="en" sz="1550">
                <a:solidFill>
                  <a:schemeClr val="dk1"/>
                </a:solidFill>
              </a:rPr>
              <a:t> 7. Open Source and Cost-Effective</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PHP is free, reducing development costs for startups and small businesses.</a:t>
            </a:r>
            <a:endParaRPr sz="1550">
              <a:solidFill>
                <a:schemeClr val="dk1"/>
              </a:solidFill>
            </a:endParaRPr>
          </a:p>
          <a:p>
            <a:pPr indent="0" lvl="0" marL="0" rtl="0" algn="l">
              <a:spcBef>
                <a:spcPts val="0"/>
              </a:spcBef>
              <a:spcAft>
                <a:spcPts val="0"/>
              </a:spcAft>
              <a:buNone/>
            </a:pPr>
            <a:r>
              <a:rPr b="1" lang="en" sz="1550">
                <a:solidFill>
                  <a:schemeClr val="dk1"/>
                </a:solidFill>
              </a:rPr>
              <a:t> 8. Community and Documentation</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PHP has a mature ecosystem with extensive documentation and a vast pool of developers available for support.</a:t>
            </a:r>
            <a:endParaRPr sz="1550">
              <a:solidFill>
                <a:schemeClr val="dk1"/>
              </a:solidFill>
            </a:endParaRPr>
          </a:p>
          <a:p>
            <a:pPr indent="0" lvl="0" marL="0" rtl="0" algn="l">
              <a:spcBef>
                <a:spcPts val="0"/>
              </a:spcBef>
              <a:spcAft>
                <a:spcPts val="0"/>
              </a:spcAft>
              <a:buNone/>
            </a:pPr>
            <a:r>
              <a:rPr b="1" lang="en" sz="1550">
                <a:solidFill>
                  <a:schemeClr val="dk1"/>
                </a:solidFill>
              </a:rPr>
              <a:t> </a:t>
            </a:r>
            <a:endParaRPr b="1" sz="1550">
              <a:solidFill>
                <a:srgbClr val="001D35"/>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0" name="Shape 420"/>
        <p:cNvGrpSpPr/>
        <p:nvPr/>
      </p:nvGrpSpPr>
      <p:grpSpPr>
        <a:xfrm>
          <a:off x="0" y="0"/>
          <a:ext cx="0" cy="0"/>
          <a:chOff x="0" y="0"/>
          <a:chExt cx="0" cy="0"/>
        </a:xfrm>
      </p:grpSpPr>
      <p:sp>
        <p:nvSpPr>
          <p:cNvPr id="421" name="Google Shape;421;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22" name="Google Shape;422;p71"/>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b="1" lang="en" sz="1600">
                <a:solidFill>
                  <a:srgbClr val="001D35"/>
                </a:solidFill>
              </a:rPr>
              <a:t>Why PHP is used for backend development: </a:t>
            </a:r>
            <a:endParaRPr sz="1600">
              <a:solidFill>
                <a:schemeClr val="dk1"/>
              </a:solidFill>
            </a:endParaRPr>
          </a:p>
          <a:p>
            <a:pPr indent="0" lvl="0" marL="0" rtl="0" algn="l">
              <a:spcBef>
                <a:spcPts val="800"/>
              </a:spcBef>
              <a:spcAft>
                <a:spcPts val="0"/>
              </a:spcAft>
              <a:buNone/>
            </a:pPr>
            <a:r>
              <a:rPr b="1" lang="en" sz="1550">
                <a:solidFill>
                  <a:schemeClr val="dk1"/>
                </a:solidFill>
              </a:rPr>
              <a:t> 9. Security Features</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Offers built-in functions for hashing, input validation, and secure session handling (though best practices are essential).</a:t>
            </a:r>
            <a:endParaRPr sz="1550">
              <a:solidFill>
                <a:schemeClr val="dk1"/>
              </a:solidFill>
            </a:endParaRPr>
          </a:p>
          <a:p>
            <a:pPr indent="0" lvl="0" marL="0" rtl="0" algn="l">
              <a:spcBef>
                <a:spcPts val="0"/>
              </a:spcBef>
              <a:spcAft>
                <a:spcPts val="0"/>
              </a:spcAft>
              <a:buNone/>
            </a:pPr>
            <a:r>
              <a:rPr b="1" lang="en" sz="1550">
                <a:solidFill>
                  <a:schemeClr val="dk1"/>
                </a:solidFill>
              </a:rPr>
              <a:t> 10. CMS and E-commerce Integration</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Powers popular content management systems like </a:t>
            </a:r>
            <a:r>
              <a:rPr b="1" lang="en" sz="1550">
                <a:solidFill>
                  <a:schemeClr val="dk1"/>
                </a:solidFill>
              </a:rPr>
              <a:t>WordPress</a:t>
            </a:r>
            <a:r>
              <a:rPr lang="en" sz="1550">
                <a:solidFill>
                  <a:schemeClr val="dk1"/>
                </a:solidFill>
              </a:rPr>
              <a:t>, </a:t>
            </a:r>
            <a:r>
              <a:rPr b="1" lang="en" sz="1550">
                <a:solidFill>
                  <a:schemeClr val="dk1"/>
                </a:solidFill>
              </a:rPr>
              <a:t>Drupal</a:t>
            </a:r>
            <a:r>
              <a:rPr lang="en" sz="1550">
                <a:solidFill>
                  <a:schemeClr val="dk1"/>
                </a:solidFill>
              </a:rPr>
              <a:t>, and </a:t>
            </a:r>
            <a:r>
              <a:rPr b="1" lang="en" sz="1550">
                <a:solidFill>
                  <a:schemeClr val="dk1"/>
                </a:solidFill>
              </a:rPr>
              <a:t>Magento</a:t>
            </a:r>
            <a:r>
              <a:rPr lang="en" sz="1550">
                <a:solidFill>
                  <a:schemeClr val="dk1"/>
                </a:solidFill>
              </a:rPr>
              <a:t>, making it a go-to for website and e-commerce backend development.</a:t>
            </a:r>
            <a:endParaRPr sz="1550">
              <a:solidFill>
                <a:schemeClr val="dk1"/>
              </a:solidFill>
            </a:endParaRPr>
          </a:p>
          <a:p>
            <a:pPr indent="-228600" lvl="0" marL="171450" rtl="0" algn="l">
              <a:lnSpc>
                <a:spcPct val="137500"/>
              </a:lnSpc>
              <a:spcBef>
                <a:spcPts val="0"/>
              </a:spcBef>
              <a:spcAft>
                <a:spcPts val="0"/>
              </a:spcAft>
              <a:buClr>
                <a:srgbClr val="001D35"/>
              </a:buClr>
              <a:buSzPts val="1550"/>
              <a:buNone/>
            </a:pPr>
            <a:r>
              <a:t/>
            </a:r>
            <a:endParaRPr b="1" sz="1550">
              <a:solidFill>
                <a:srgbClr val="001D3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lphaLcPeriod"/>
            </a:pPr>
            <a:r>
              <a:rPr b="1" lang="en"/>
              <a:t>Request Line</a:t>
            </a:r>
            <a:endParaRPr b="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lnSpc>
                <a:spcPct val="100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The first line of the request specifies the action (method), the resource to be accessed, and the protocol version.</a:t>
            </a:r>
            <a:endParaRPr sz="1700">
              <a:solidFill>
                <a:schemeClr val="dk1"/>
              </a:solidFill>
              <a:latin typeface="Calibri"/>
              <a:ea typeface="Calibri"/>
              <a:cs typeface="Calibri"/>
              <a:sym typeface="Calibri"/>
            </a:endParaRPr>
          </a:p>
          <a:p>
            <a:pPr indent="-336550" lvl="0" marL="457200" rtl="0" algn="l">
              <a:lnSpc>
                <a:spcPct val="100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Format:</a:t>
            </a:r>
            <a:endParaRPr sz="1700">
              <a:solidFill>
                <a:schemeClr val="dk1"/>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lang="en" sz="1700">
                <a:solidFill>
                  <a:srgbClr val="FF0000"/>
                </a:solidFill>
                <a:latin typeface="Calibri"/>
                <a:ea typeface="Calibri"/>
                <a:cs typeface="Calibri"/>
                <a:sym typeface="Calibri"/>
              </a:rPr>
              <a:t>Method Request-URI HTTP-Version</a:t>
            </a:r>
            <a:r>
              <a:rPr lang="en" sz="1700">
                <a:solidFill>
                  <a:schemeClr val="dk1"/>
                </a:solidFill>
                <a:latin typeface="Calibri"/>
                <a:ea typeface="Calibri"/>
                <a:cs typeface="Calibri"/>
                <a:sym typeface="Calibri"/>
              </a:rPr>
              <a:t> </a:t>
            </a:r>
            <a:endParaRPr sz="1700">
              <a:solidFill>
                <a:schemeClr val="dk1"/>
              </a:solidFill>
              <a:latin typeface="Calibri"/>
              <a:ea typeface="Calibri"/>
              <a:cs typeface="Calibri"/>
              <a:sym typeface="Calibri"/>
            </a:endParaRPr>
          </a:p>
          <a:p>
            <a:pPr indent="-336550" lvl="0" marL="914400" rtl="0" algn="l">
              <a:lnSpc>
                <a:spcPct val="100000"/>
              </a:lnSpc>
              <a:spcBef>
                <a:spcPts val="1000"/>
              </a:spcBef>
              <a:spcAft>
                <a:spcPts val="0"/>
              </a:spcAft>
              <a:buClr>
                <a:schemeClr val="dk1"/>
              </a:buClr>
              <a:buSzPts val="1700"/>
              <a:buFont typeface="Arial"/>
              <a:buChar char="●"/>
            </a:pPr>
            <a:r>
              <a:rPr b="1" lang="en" sz="1700">
                <a:solidFill>
                  <a:schemeClr val="dk1"/>
                </a:solidFill>
                <a:latin typeface="Calibri"/>
                <a:ea typeface="Calibri"/>
                <a:cs typeface="Calibri"/>
                <a:sym typeface="Calibri"/>
              </a:rPr>
              <a:t>Method</a:t>
            </a:r>
            <a:r>
              <a:rPr lang="en" sz="1700">
                <a:solidFill>
                  <a:schemeClr val="dk1"/>
                </a:solidFill>
                <a:latin typeface="Calibri"/>
                <a:ea typeface="Calibri"/>
                <a:cs typeface="Calibri"/>
                <a:sym typeface="Calibri"/>
              </a:rPr>
              <a:t>: Indicates the action to be performed.</a:t>
            </a:r>
            <a:endParaRPr sz="1700">
              <a:solidFill>
                <a:schemeClr val="dk1"/>
              </a:solidFill>
              <a:latin typeface="Calibri"/>
              <a:ea typeface="Calibri"/>
              <a:cs typeface="Calibri"/>
              <a:sym typeface="Calibri"/>
            </a:endParaRPr>
          </a:p>
          <a:p>
            <a:pPr indent="0" lvl="0" marL="914400" rtl="0" algn="l">
              <a:lnSpc>
                <a:spcPct val="10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Common Methods:</a:t>
            </a:r>
            <a:endParaRPr sz="1700">
              <a:solidFill>
                <a:schemeClr val="dk1"/>
              </a:solidFill>
              <a:latin typeface="Calibri"/>
              <a:ea typeface="Calibri"/>
              <a:cs typeface="Calibri"/>
              <a:sym typeface="Calibri"/>
            </a:endParaRPr>
          </a:p>
          <a:p>
            <a:pPr indent="-336550" lvl="1" marL="1371600" rtl="0" algn="l">
              <a:spcBef>
                <a:spcPts val="0"/>
              </a:spcBef>
              <a:spcAft>
                <a:spcPts val="0"/>
              </a:spcAft>
              <a:buClr>
                <a:schemeClr val="dk1"/>
              </a:buClr>
              <a:buSzPts val="1700"/>
              <a:buChar char="○"/>
            </a:pPr>
            <a:r>
              <a:rPr b="1" lang="en" sz="1700">
                <a:solidFill>
                  <a:schemeClr val="dk1"/>
                </a:solidFill>
                <a:latin typeface="Calibri"/>
                <a:ea typeface="Calibri"/>
                <a:cs typeface="Calibri"/>
                <a:sym typeface="Calibri"/>
              </a:rPr>
              <a:t>GET</a:t>
            </a:r>
            <a:r>
              <a:rPr lang="en" sz="1700">
                <a:solidFill>
                  <a:schemeClr val="dk1"/>
                </a:solidFill>
                <a:latin typeface="Calibri"/>
                <a:ea typeface="Calibri"/>
                <a:cs typeface="Calibri"/>
                <a:sym typeface="Calibri"/>
              </a:rPr>
              <a:t>: Retrieve data from the server.</a:t>
            </a:r>
            <a:endParaRPr sz="1700">
              <a:solidFill>
                <a:schemeClr val="dk1"/>
              </a:solidFill>
              <a:latin typeface="Calibri"/>
              <a:ea typeface="Calibri"/>
              <a:cs typeface="Calibri"/>
              <a:sym typeface="Calibri"/>
            </a:endParaRPr>
          </a:p>
          <a:p>
            <a:pPr indent="-336550" lvl="1" marL="1371600" rtl="0" algn="l">
              <a:spcBef>
                <a:spcPts val="0"/>
              </a:spcBef>
              <a:spcAft>
                <a:spcPts val="0"/>
              </a:spcAft>
              <a:buClr>
                <a:schemeClr val="dk1"/>
              </a:buClr>
              <a:buSzPts val="1700"/>
              <a:buChar char="○"/>
            </a:pPr>
            <a:r>
              <a:rPr b="1" lang="en" sz="1700">
                <a:solidFill>
                  <a:schemeClr val="dk1"/>
                </a:solidFill>
                <a:latin typeface="Calibri"/>
                <a:ea typeface="Calibri"/>
                <a:cs typeface="Calibri"/>
                <a:sym typeface="Calibri"/>
              </a:rPr>
              <a:t>POST</a:t>
            </a:r>
            <a:r>
              <a:rPr lang="en" sz="1700">
                <a:solidFill>
                  <a:schemeClr val="dk1"/>
                </a:solidFill>
                <a:latin typeface="Calibri"/>
                <a:ea typeface="Calibri"/>
                <a:cs typeface="Calibri"/>
                <a:sym typeface="Calibri"/>
              </a:rPr>
              <a:t>: Send data to the server (e.g., form submissions).</a:t>
            </a:r>
            <a:endParaRPr sz="1700">
              <a:solidFill>
                <a:schemeClr val="dk1"/>
              </a:solidFill>
              <a:latin typeface="Calibri"/>
              <a:ea typeface="Calibri"/>
              <a:cs typeface="Calibri"/>
              <a:sym typeface="Calibri"/>
            </a:endParaRPr>
          </a:p>
          <a:p>
            <a:pPr indent="-336550" lvl="1" marL="1371600" rtl="0" algn="l">
              <a:spcBef>
                <a:spcPts val="0"/>
              </a:spcBef>
              <a:spcAft>
                <a:spcPts val="0"/>
              </a:spcAft>
              <a:buClr>
                <a:schemeClr val="dk1"/>
              </a:buClr>
              <a:buSzPts val="1700"/>
              <a:buChar char="○"/>
            </a:pPr>
            <a:r>
              <a:rPr b="1" lang="en" sz="1700">
                <a:solidFill>
                  <a:schemeClr val="dk1"/>
                </a:solidFill>
                <a:latin typeface="Calibri"/>
                <a:ea typeface="Calibri"/>
                <a:cs typeface="Calibri"/>
                <a:sym typeface="Calibri"/>
              </a:rPr>
              <a:t>PUT</a:t>
            </a:r>
            <a:r>
              <a:rPr lang="en" sz="1700">
                <a:solidFill>
                  <a:schemeClr val="dk1"/>
                </a:solidFill>
                <a:latin typeface="Calibri"/>
                <a:ea typeface="Calibri"/>
                <a:cs typeface="Calibri"/>
                <a:sym typeface="Calibri"/>
              </a:rPr>
              <a:t>: Update an existing resource on the server.</a:t>
            </a:r>
            <a:endParaRPr sz="1700">
              <a:solidFill>
                <a:schemeClr val="dk1"/>
              </a:solidFill>
              <a:latin typeface="Calibri"/>
              <a:ea typeface="Calibri"/>
              <a:cs typeface="Calibri"/>
              <a:sym typeface="Calibri"/>
            </a:endParaRPr>
          </a:p>
          <a:p>
            <a:pPr indent="-336550" lvl="1" marL="1371600" rtl="0" algn="l">
              <a:spcBef>
                <a:spcPts val="0"/>
              </a:spcBef>
              <a:spcAft>
                <a:spcPts val="0"/>
              </a:spcAft>
              <a:buClr>
                <a:schemeClr val="dk1"/>
              </a:buClr>
              <a:buSzPts val="1700"/>
              <a:buChar char="○"/>
            </a:pPr>
            <a:r>
              <a:rPr b="1" lang="en" sz="1700">
                <a:solidFill>
                  <a:schemeClr val="dk1"/>
                </a:solidFill>
                <a:latin typeface="Calibri"/>
                <a:ea typeface="Calibri"/>
                <a:cs typeface="Calibri"/>
                <a:sym typeface="Calibri"/>
              </a:rPr>
              <a:t>DELETE</a:t>
            </a:r>
            <a:r>
              <a:rPr lang="en" sz="1700">
                <a:solidFill>
                  <a:schemeClr val="dk1"/>
                </a:solidFill>
                <a:latin typeface="Calibri"/>
                <a:ea typeface="Calibri"/>
                <a:cs typeface="Calibri"/>
                <a:sym typeface="Calibri"/>
              </a:rPr>
              <a:t>: Remove a resource from the server.</a:t>
            </a:r>
            <a:endParaRPr sz="1700">
              <a:solidFill>
                <a:schemeClr val="dk1"/>
              </a:solidFill>
              <a:latin typeface="Calibri"/>
              <a:ea typeface="Calibri"/>
              <a:cs typeface="Calibri"/>
              <a:sym typeface="Calibri"/>
            </a:endParaRPr>
          </a:p>
          <a:p>
            <a:pPr indent="-336550" lvl="0" marL="914400" rtl="0" algn="l">
              <a:spcBef>
                <a:spcPts val="1000"/>
              </a:spcBef>
              <a:spcAft>
                <a:spcPts val="0"/>
              </a:spcAft>
              <a:buClr>
                <a:schemeClr val="dk1"/>
              </a:buClr>
              <a:buSzPts val="1700"/>
              <a:buChar char="●"/>
            </a:pPr>
            <a:r>
              <a:rPr b="1" lang="en" sz="1700">
                <a:solidFill>
                  <a:schemeClr val="dk1"/>
                </a:solidFill>
                <a:latin typeface="Calibri"/>
                <a:ea typeface="Calibri"/>
                <a:cs typeface="Calibri"/>
                <a:sym typeface="Calibri"/>
              </a:rPr>
              <a:t>Request-URI</a:t>
            </a:r>
            <a:r>
              <a:rPr lang="en" sz="1700">
                <a:solidFill>
                  <a:schemeClr val="dk1"/>
                </a:solidFill>
                <a:latin typeface="Calibri"/>
                <a:ea typeface="Calibri"/>
                <a:cs typeface="Calibri"/>
                <a:sym typeface="Calibri"/>
              </a:rPr>
              <a:t>: The specific resource being requested (e.g., a file, page, or endpoint).</a:t>
            </a:r>
            <a:endParaRPr sz="1700">
              <a:solidFill>
                <a:schemeClr val="dk1"/>
              </a:solidFill>
              <a:latin typeface="Calibri"/>
              <a:ea typeface="Calibri"/>
              <a:cs typeface="Calibri"/>
              <a:sym typeface="Calibri"/>
            </a:endParaRPr>
          </a:p>
          <a:p>
            <a:pPr indent="-336550" lvl="0" marL="914400" rtl="0" algn="l">
              <a:lnSpc>
                <a:spcPct val="100000"/>
              </a:lnSpc>
              <a:spcBef>
                <a:spcPts val="0"/>
              </a:spcBef>
              <a:spcAft>
                <a:spcPts val="0"/>
              </a:spcAft>
              <a:buClr>
                <a:schemeClr val="dk1"/>
              </a:buClr>
              <a:buSzPts val="1700"/>
              <a:buChar char="●"/>
            </a:pPr>
            <a:r>
              <a:rPr b="1" lang="en" sz="1700">
                <a:solidFill>
                  <a:schemeClr val="dk1"/>
                </a:solidFill>
                <a:latin typeface="Calibri"/>
                <a:ea typeface="Calibri"/>
                <a:cs typeface="Calibri"/>
                <a:sym typeface="Calibri"/>
              </a:rPr>
              <a:t>HTTP-Version</a:t>
            </a:r>
            <a:r>
              <a:rPr lang="en" sz="1700">
                <a:solidFill>
                  <a:schemeClr val="dk1"/>
                </a:solidFill>
                <a:latin typeface="Calibri"/>
                <a:ea typeface="Calibri"/>
                <a:cs typeface="Calibri"/>
                <a:sym typeface="Calibri"/>
              </a:rPr>
              <a:t>: The version of HTTP being used (e.g., HTTP/1.1 or HTTP/2).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6" name="Shape 426"/>
        <p:cNvGrpSpPr/>
        <p:nvPr/>
      </p:nvGrpSpPr>
      <p:grpSpPr>
        <a:xfrm>
          <a:off x="0" y="0"/>
          <a:ext cx="0" cy="0"/>
          <a:chOff x="0" y="0"/>
          <a:chExt cx="0" cy="0"/>
        </a:xfrm>
      </p:grpSpPr>
      <p:sp>
        <p:nvSpPr>
          <p:cNvPr id="427" name="Google Shape;42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28" name="Google Shape;428;p72"/>
          <p:cNvSpPr txBox="1"/>
          <p:nvPr>
            <p:ph idx="1" type="body"/>
          </p:nvPr>
        </p:nvSpPr>
        <p:spPr>
          <a:xfrm>
            <a:off x="311700" y="1017725"/>
            <a:ext cx="8744400" cy="4125600"/>
          </a:xfrm>
          <a:prstGeom prst="rect">
            <a:avLst/>
          </a:prstGeom>
        </p:spPr>
        <p:txBody>
          <a:bodyPr anchorCtr="0" anchor="t" bIns="91425" lIns="91425" spcFirstLastPara="1" rIns="91425" wrap="square" tIns="91425">
            <a:noAutofit/>
          </a:bodyPr>
          <a:lstStyle/>
          <a:p>
            <a:pPr indent="0" lvl="0" marL="0" marR="63500" rtl="0" algn="l">
              <a:lnSpc>
                <a:spcPct val="134444"/>
              </a:lnSpc>
              <a:spcBef>
                <a:spcPts val="1500"/>
              </a:spcBef>
              <a:spcAft>
                <a:spcPts val="0"/>
              </a:spcAft>
              <a:buNone/>
            </a:pPr>
            <a:r>
              <a:rPr b="1" lang="en" sz="1600">
                <a:solidFill>
                  <a:srgbClr val="001D35"/>
                </a:solidFill>
              </a:rPr>
              <a:t>Key PHP Frameworks for Backend Development: </a:t>
            </a:r>
            <a:endParaRPr b="1" sz="1600">
              <a:solidFill>
                <a:srgbClr val="001D35"/>
              </a:solidFill>
            </a:endParaRPr>
          </a:p>
          <a:p>
            <a:pPr indent="-330200" lvl="0" marL="457200" marR="63500" rtl="0" algn="l">
              <a:lnSpc>
                <a:spcPct val="127500"/>
              </a:lnSpc>
              <a:spcBef>
                <a:spcPts val="800"/>
              </a:spcBef>
              <a:spcAft>
                <a:spcPts val="0"/>
              </a:spcAft>
              <a:buClr>
                <a:srgbClr val="001D35"/>
              </a:buClr>
              <a:buSzPts val="1600"/>
              <a:buChar char="●"/>
            </a:pPr>
            <a:r>
              <a:rPr b="1" lang="en" sz="1200">
                <a:solidFill>
                  <a:schemeClr val="dk1"/>
                </a:solidFill>
              </a:rPr>
              <a:t>Laravel</a:t>
            </a:r>
            <a:r>
              <a:rPr lang="en" sz="1200">
                <a:solidFill>
                  <a:schemeClr val="dk1"/>
                </a:solidFill>
              </a:rPr>
              <a:t> – Most popular; elegant syntax, full-stack features, great for complex apps and APIs.</a:t>
            </a:r>
            <a:endParaRPr sz="1200">
              <a:solidFill>
                <a:schemeClr val="dk1"/>
              </a:solidFill>
            </a:endParaRPr>
          </a:p>
          <a:p>
            <a:pPr indent="-330200" lvl="0" marL="457200" marR="63500" rtl="0" algn="l">
              <a:lnSpc>
                <a:spcPct val="127500"/>
              </a:lnSpc>
              <a:spcBef>
                <a:spcPts val="0"/>
              </a:spcBef>
              <a:spcAft>
                <a:spcPts val="0"/>
              </a:spcAft>
              <a:buClr>
                <a:srgbClr val="001D35"/>
              </a:buClr>
              <a:buSzPts val="1600"/>
              <a:buChar char="●"/>
            </a:pPr>
            <a:r>
              <a:rPr b="1" lang="en" sz="1200">
                <a:solidFill>
                  <a:schemeClr val="dk1"/>
                </a:solidFill>
              </a:rPr>
              <a:t>Symfony</a:t>
            </a:r>
            <a:r>
              <a:rPr lang="en" sz="1200">
                <a:solidFill>
                  <a:schemeClr val="dk1"/>
                </a:solidFill>
              </a:rPr>
              <a:t> – Robust, modular, enterprise-level; ideal for large and scalable systems.</a:t>
            </a:r>
            <a:endParaRPr sz="1200">
              <a:solidFill>
                <a:schemeClr val="dk1"/>
              </a:solidFill>
            </a:endParaRPr>
          </a:p>
          <a:p>
            <a:pPr indent="-330200" lvl="0" marL="457200" marR="63500" rtl="0" algn="l">
              <a:lnSpc>
                <a:spcPct val="127500"/>
              </a:lnSpc>
              <a:spcBef>
                <a:spcPts val="0"/>
              </a:spcBef>
              <a:spcAft>
                <a:spcPts val="0"/>
              </a:spcAft>
              <a:buClr>
                <a:srgbClr val="001D35"/>
              </a:buClr>
              <a:buSzPts val="1600"/>
              <a:buChar char="●"/>
            </a:pPr>
            <a:r>
              <a:rPr b="1" lang="en" sz="1200">
                <a:solidFill>
                  <a:schemeClr val="dk1"/>
                </a:solidFill>
              </a:rPr>
              <a:t>CodeIgniter</a:t>
            </a:r>
            <a:r>
              <a:rPr lang="en" sz="1200">
                <a:solidFill>
                  <a:schemeClr val="dk1"/>
                </a:solidFill>
              </a:rPr>
              <a:t> – Lightweight and fast; great for beginners and simple web apps.</a:t>
            </a:r>
            <a:endParaRPr sz="1200">
              <a:solidFill>
                <a:schemeClr val="dk1"/>
              </a:solidFill>
            </a:endParaRPr>
          </a:p>
          <a:p>
            <a:pPr indent="-330200" lvl="0" marL="457200" marR="63500" rtl="0" algn="l">
              <a:lnSpc>
                <a:spcPct val="127500"/>
              </a:lnSpc>
              <a:spcBef>
                <a:spcPts val="0"/>
              </a:spcBef>
              <a:spcAft>
                <a:spcPts val="0"/>
              </a:spcAft>
              <a:buClr>
                <a:srgbClr val="001D35"/>
              </a:buClr>
              <a:buSzPts val="1600"/>
              <a:buChar char="●"/>
            </a:pPr>
            <a:r>
              <a:rPr b="1" lang="en" sz="1200">
                <a:solidFill>
                  <a:schemeClr val="dk1"/>
                </a:solidFill>
              </a:rPr>
              <a:t>Slim</a:t>
            </a:r>
            <a:r>
              <a:rPr lang="en" sz="1200">
                <a:solidFill>
                  <a:schemeClr val="dk1"/>
                </a:solidFill>
              </a:rPr>
              <a:t> – Minimalist micro-framework for building fast RESTful APIs.</a:t>
            </a:r>
            <a:endParaRPr sz="1200">
              <a:solidFill>
                <a:schemeClr val="dk1"/>
              </a:solidFill>
            </a:endParaRPr>
          </a:p>
          <a:p>
            <a:pPr indent="-330200" lvl="0" marL="457200" marR="63500" rtl="0" algn="l">
              <a:lnSpc>
                <a:spcPct val="127500"/>
              </a:lnSpc>
              <a:spcBef>
                <a:spcPts val="0"/>
              </a:spcBef>
              <a:spcAft>
                <a:spcPts val="0"/>
              </a:spcAft>
              <a:buClr>
                <a:srgbClr val="001D35"/>
              </a:buClr>
              <a:buSzPts val="1600"/>
              <a:buChar char="●"/>
            </a:pPr>
            <a:r>
              <a:rPr b="1" lang="en" sz="1200">
                <a:solidFill>
                  <a:schemeClr val="dk1"/>
                </a:solidFill>
              </a:rPr>
              <a:t>CakePHP</a:t>
            </a:r>
            <a:r>
              <a:rPr lang="en" sz="1200">
                <a:solidFill>
                  <a:schemeClr val="dk1"/>
                </a:solidFill>
              </a:rPr>
              <a:t> – Convention-over-configuration, great for rapid prototyping with built-in tools.</a:t>
            </a:r>
            <a:endParaRPr b="1" sz="1600">
              <a:solidFill>
                <a:srgbClr val="001D35"/>
              </a:solidFill>
            </a:endParaRPr>
          </a:p>
          <a:p>
            <a:pPr indent="0" lvl="0" marL="0" marR="63500" rtl="0" algn="l">
              <a:lnSpc>
                <a:spcPct val="134444"/>
              </a:lnSpc>
              <a:spcBef>
                <a:spcPts val="1500"/>
              </a:spcBef>
              <a:spcAft>
                <a:spcPts val="0"/>
              </a:spcAft>
              <a:buNone/>
            </a:pPr>
            <a:r>
              <a:rPr b="1" lang="en" sz="1600">
                <a:solidFill>
                  <a:srgbClr val="001D35"/>
                </a:solidFill>
              </a:rPr>
              <a:t>Use cases</a:t>
            </a:r>
            <a:r>
              <a:rPr b="1" lang="en" sz="1600">
                <a:solidFill>
                  <a:srgbClr val="001D35"/>
                </a:solidFill>
              </a:rPr>
              <a:t> of PHP in Backend:</a:t>
            </a:r>
            <a:r>
              <a:rPr lang="en" sz="1600">
                <a:solidFill>
                  <a:srgbClr val="001D35"/>
                </a:solidFill>
              </a:rPr>
              <a:t> </a:t>
            </a:r>
            <a:endParaRPr sz="1600">
              <a:solidFill>
                <a:srgbClr val="001D35"/>
              </a:solidFill>
            </a:endParaRPr>
          </a:p>
          <a:p>
            <a:pPr indent="-330200" lvl="0" marL="457200" rtl="0" algn="l">
              <a:lnSpc>
                <a:spcPct val="127500"/>
              </a:lnSpc>
              <a:spcBef>
                <a:spcPts val="800"/>
              </a:spcBef>
              <a:spcAft>
                <a:spcPts val="0"/>
              </a:spcAft>
              <a:buClr>
                <a:srgbClr val="001D35"/>
              </a:buClr>
              <a:buSzPts val="1600"/>
              <a:buChar char="●"/>
            </a:pPr>
            <a:r>
              <a:rPr b="1" lang="en" sz="1200">
                <a:solidFill>
                  <a:schemeClr val="dk1"/>
                </a:solidFill>
              </a:rPr>
              <a:t>Dynamic Websites &amp; Web Apps:</a:t>
            </a:r>
            <a:r>
              <a:rPr lang="en" sz="1200">
                <a:solidFill>
                  <a:schemeClr val="dk1"/>
                </a:solidFill>
              </a:rPr>
              <a:t> Creates interactive websites that change based on user actions and data.</a:t>
            </a:r>
            <a:endParaRPr sz="1200">
              <a:solidFill>
                <a:schemeClr val="dk1"/>
              </a:solidFill>
            </a:endParaRPr>
          </a:p>
          <a:p>
            <a:pPr indent="-330200" lvl="0" marL="457200" rtl="0" algn="l">
              <a:lnSpc>
                <a:spcPct val="127500"/>
              </a:lnSpc>
              <a:spcBef>
                <a:spcPts val="0"/>
              </a:spcBef>
              <a:spcAft>
                <a:spcPts val="0"/>
              </a:spcAft>
              <a:buClr>
                <a:srgbClr val="001D35"/>
              </a:buClr>
              <a:buSzPts val="1600"/>
              <a:buChar char="●"/>
            </a:pPr>
            <a:r>
              <a:rPr b="1" lang="en" sz="1200">
                <a:solidFill>
                  <a:schemeClr val="dk1"/>
                </a:solidFill>
              </a:rPr>
              <a:t>Content Management Systems (CMS):</a:t>
            </a:r>
            <a:r>
              <a:rPr lang="en" sz="1200">
                <a:solidFill>
                  <a:schemeClr val="dk1"/>
                </a:solidFill>
              </a:rPr>
              <a:t> Powers platforms like WordPress for managing website content.</a:t>
            </a:r>
            <a:endParaRPr sz="1200">
              <a:solidFill>
                <a:schemeClr val="dk1"/>
              </a:solidFill>
            </a:endParaRPr>
          </a:p>
          <a:p>
            <a:pPr indent="-330200" lvl="0" marL="457200" rtl="0" algn="l">
              <a:lnSpc>
                <a:spcPct val="127500"/>
              </a:lnSpc>
              <a:spcBef>
                <a:spcPts val="0"/>
              </a:spcBef>
              <a:spcAft>
                <a:spcPts val="0"/>
              </a:spcAft>
              <a:buClr>
                <a:srgbClr val="001D35"/>
              </a:buClr>
              <a:buSzPts val="1600"/>
              <a:buChar char="●"/>
            </a:pPr>
            <a:r>
              <a:rPr b="1" lang="en" sz="1200">
                <a:solidFill>
                  <a:schemeClr val="dk1"/>
                </a:solidFill>
              </a:rPr>
              <a:t>E-commerce Platforms:</a:t>
            </a:r>
            <a:r>
              <a:rPr lang="en" sz="1200">
                <a:solidFill>
                  <a:schemeClr val="dk1"/>
                </a:solidFill>
              </a:rPr>
              <a:t> Builds online stores with features like product catalogs and shopping carts.</a:t>
            </a:r>
            <a:endParaRPr sz="1200">
              <a:solidFill>
                <a:schemeClr val="dk1"/>
              </a:solidFill>
            </a:endParaRPr>
          </a:p>
          <a:p>
            <a:pPr indent="-330200" lvl="0" marL="457200" rtl="0" algn="l">
              <a:lnSpc>
                <a:spcPct val="127500"/>
              </a:lnSpc>
              <a:spcBef>
                <a:spcPts val="0"/>
              </a:spcBef>
              <a:spcAft>
                <a:spcPts val="0"/>
              </a:spcAft>
              <a:buClr>
                <a:srgbClr val="001D35"/>
              </a:buClr>
              <a:buSzPts val="1600"/>
              <a:buChar char="●"/>
            </a:pPr>
            <a:r>
              <a:rPr b="1" lang="en" sz="1200">
                <a:solidFill>
                  <a:schemeClr val="dk1"/>
                </a:solidFill>
              </a:rPr>
              <a:t>APIs (Application Programming Interfaces):</a:t>
            </a:r>
            <a:r>
              <a:rPr lang="en" sz="1200">
                <a:solidFill>
                  <a:schemeClr val="dk1"/>
                </a:solidFill>
              </a:rPr>
              <a:t> Enables communication between different software systems.</a:t>
            </a:r>
            <a:endParaRPr b="1" sz="1600">
              <a:solidFill>
                <a:srgbClr val="001D35"/>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2" name="Shape 432"/>
        <p:cNvGrpSpPr/>
        <p:nvPr/>
      </p:nvGrpSpPr>
      <p:grpSpPr>
        <a:xfrm>
          <a:off x="0" y="0"/>
          <a:ext cx="0" cy="0"/>
          <a:chOff x="0" y="0"/>
          <a:chExt cx="0" cy="0"/>
        </a:xfrm>
      </p:grpSpPr>
      <p:sp>
        <p:nvSpPr>
          <p:cNvPr id="433" name="Google Shape;433;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34" name="Google Shape;434;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solidFill>
                  <a:schemeClr val="dk1"/>
                </a:solidFill>
              </a:rPr>
              <a:t>Java</a:t>
            </a:r>
            <a:endParaRPr b="1" sz="1600">
              <a:solidFill>
                <a:schemeClr val="dk1"/>
              </a:solidFill>
            </a:endParaRPr>
          </a:p>
          <a:p>
            <a:pPr indent="-330200" lvl="0" marL="457200" rtl="0" algn="just">
              <a:spcBef>
                <a:spcPts val="1200"/>
              </a:spcBef>
              <a:spcAft>
                <a:spcPts val="0"/>
              </a:spcAft>
              <a:buClr>
                <a:srgbClr val="001D35"/>
              </a:buClr>
              <a:buSzPts val="1600"/>
              <a:buChar char="●"/>
            </a:pPr>
            <a:r>
              <a:rPr lang="en" sz="1600">
                <a:solidFill>
                  <a:srgbClr val="001D35"/>
                </a:solidFill>
              </a:rPr>
              <a:t>Java is a popular and versatile programming language frequently used for backend development due to its scalability, security features, and large ecosystem. </a:t>
            </a:r>
            <a:endParaRPr sz="1600">
              <a:solidFill>
                <a:srgbClr val="001D35"/>
              </a:solidFill>
            </a:endParaRPr>
          </a:p>
          <a:p>
            <a:pPr indent="-330200" lvl="0" marL="457200" rtl="0" algn="just">
              <a:spcBef>
                <a:spcPts val="1000"/>
              </a:spcBef>
              <a:spcAft>
                <a:spcPts val="1000"/>
              </a:spcAft>
              <a:buClr>
                <a:srgbClr val="001D35"/>
              </a:buClr>
              <a:buSzPts val="1600"/>
              <a:buChar char="●"/>
            </a:pPr>
            <a:r>
              <a:rPr lang="en" sz="1600">
                <a:solidFill>
                  <a:srgbClr val="001D35"/>
                </a:solidFill>
              </a:rPr>
              <a:t>Its object-oriented nature, platform independence, and robustness make it a suitable choice for building robust and scalable web applications, enterprise systems, and other backend-related projects. </a:t>
            </a:r>
            <a:endParaRPr sz="1600">
              <a:solidFill>
                <a:srgbClr val="001D35"/>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8" name="Shape 438"/>
        <p:cNvGrpSpPr/>
        <p:nvPr/>
      </p:nvGrpSpPr>
      <p:grpSpPr>
        <a:xfrm>
          <a:off x="0" y="0"/>
          <a:ext cx="0" cy="0"/>
          <a:chOff x="0" y="0"/>
          <a:chExt cx="0" cy="0"/>
        </a:xfrm>
      </p:grpSpPr>
      <p:sp>
        <p:nvSpPr>
          <p:cNvPr id="439" name="Google Shape;439;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40" name="Google Shape;440;p74"/>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Java</a:t>
            </a:r>
            <a:r>
              <a:rPr b="1" lang="en" sz="1600">
                <a:solidFill>
                  <a:schemeClr val="dk1"/>
                </a:solidFill>
              </a:rPr>
              <a:t> key characteristics:</a:t>
            </a:r>
            <a:endParaRPr b="1" sz="1600">
              <a:solidFill>
                <a:schemeClr val="dk1"/>
              </a:solidFill>
            </a:endParaRPr>
          </a:p>
          <a:p>
            <a:pPr indent="0" lvl="0" marL="0" rtl="0" algn="l">
              <a:spcBef>
                <a:spcPts val="1200"/>
              </a:spcBef>
              <a:spcAft>
                <a:spcPts val="0"/>
              </a:spcAft>
              <a:buNone/>
            </a:pPr>
            <a:r>
              <a:rPr b="1" lang="en" sz="1500">
                <a:solidFill>
                  <a:schemeClr val="dk1"/>
                </a:solidFill>
              </a:rPr>
              <a:t>Object-Oriented Programming (OOP)</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Everything in Java is based on classes and objects, supporting inheritance, encapsulation, and polymorphism.</a:t>
            </a:r>
            <a:endParaRPr sz="1500">
              <a:solidFill>
                <a:schemeClr val="dk1"/>
              </a:solidFill>
            </a:endParaRPr>
          </a:p>
          <a:p>
            <a:pPr indent="0" lvl="0" marL="0" rtl="0" algn="l">
              <a:spcBef>
                <a:spcPts val="0"/>
              </a:spcBef>
              <a:spcAft>
                <a:spcPts val="0"/>
              </a:spcAft>
              <a:buNone/>
            </a:pPr>
            <a:r>
              <a:rPr b="1" lang="en" sz="1500">
                <a:solidFill>
                  <a:schemeClr val="dk1"/>
                </a:solidFill>
              </a:rPr>
              <a:t>Platform Independence (Write Once, Run Anywhere)</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Java code is compiled into </a:t>
            </a:r>
            <a:r>
              <a:rPr b="1" lang="en" sz="1500">
                <a:solidFill>
                  <a:schemeClr val="dk1"/>
                </a:solidFill>
              </a:rPr>
              <a:t>bytecode</a:t>
            </a:r>
            <a:r>
              <a:rPr lang="en" sz="1500">
                <a:solidFill>
                  <a:schemeClr val="dk1"/>
                </a:solidFill>
              </a:rPr>
              <a:t>, which runs on the </a:t>
            </a:r>
            <a:r>
              <a:rPr b="1" lang="en" sz="1500">
                <a:solidFill>
                  <a:schemeClr val="dk1"/>
                </a:solidFill>
              </a:rPr>
              <a:t>Java Virtual Machine (JVM)</a:t>
            </a:r>
            <a:r>
              <a:rPr lang="en" sz="1500">
                <a:solidFill>
                  <a:schemeClr val="dk1"/>
                </a:solidFill>
              </a:rPr>
              <a:t>, allowing it to run on any OS with a JVM.</a:t>
            </a:r>
            <a:endParaRPr sz="1500">
              <a:solidFill>
                <a:schemeClr val="dk1"/>
              </a:solidFill>
            </a:endParaRPr>
          </a:p>
          <a:p>
            <a:pPr indent="0" lvl="0" marL="0" rtl="0" algn="l">
              <a:spcBef>
                <a:spcPts val="0"/>
              </a:spcBef>
              <a:spcAft>
                <a:spcPts val="0"/>
              </a:spcAft>
              <a:buNone/>
            </a:pPr>
            <a:r>
              <a:rPr b="1" lang="en" sz="1500">
                <a:solidFill>
                  <a:schemeClr val="dk1"/>
                </a:solidFill>
              </a:rPr>
              <a:t>Strongly Typed and Compiled</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 types are explicitly declared, and code is compiled before execution, which catches many errors at compile time.</a:t>
            </a:r>
            <a:endParaRPr sz="1500">
              <a:solidFill>
                <a:schemeClr val="dk1"/>
              </a:solidFill>
            </a:endParaRPr>
          </a:p>
          <a:p>
            <a:pPr indent="0" lvl="0" marL="0" rtl="0" algn="l">
              <a:spcBef>
                <a:spcPts val="0"/>
              </a:spcBef>
              <a:spcAft>
                <a:spcPts val="0"/>
              </a:spcAft>
              <a:buNone/>
            </a:pPr>
            <a:r>
              <a:rPr b="1" lang="en" sz="1500">
                <a:solidFill>
                  <a:schemeClr val="dk1"/>
                </a:solidFill>
              </a:rPr>
              <a:t>Robust and Secure</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 like garbage collection, exception handling, and no pointer access help make Java stable and secure.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Built-in security features (e.g., sandboxing in JVM) support secure backend systems.</a:t>
            </a:r>
            <a:endParaRPr b="1" sz="1500">
              <a:solidFill>
                <a:srgbClr val="001D35"/>
              </a:solidFill>
              <a:highlight>
                <a:srgbClr val="FFFFFF"/>
              </a:high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4" name="Shape 444"/>
        <p:cNvGrpSpPr/>
        <p:nvPr/>
      </p:nvGrpSpPr>
      <p:grpSpPr>
        <a:xfrm>
          <a:off x="0" y="0"/>
          <a:ext cx="0" cy="0"/>
          <a:chOff x="0" y="0"/>
          <a:chExt cx="0" cy="0"/>
        </a:xfrm>
      </p:grpSpPr>
      <p:sp>
        <p:nvSpPr>
          <p:cNvPr id="445" name="Google Shape;445;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46" name="Google Shape;446;p75"/>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Java key characteristics:</a:t>
            </a:r>
            <a:endParaRPr b="1" sz="1600">
              <a:solidFill>
                <a:schemeClr val="dk1"/>
              </a:solidFill>
            </a:endParaRPr>
          </a:p>
          <a:p>
            <a:pPr indent="0" lvl="0" marL="0" rtl="0" algn="l">
              <a:spcBef>
                <a:spcPts val="1200"/>
              </a:spcBef>
              <a:spcAft>
                <a:spcPts val="0"/>
              </a:spcAft>
              <a:buNone/>
            </a:pPr>
            <a:r>
              <a:rPr b="1" lang="en" sz="1500">
                <a:solidFill>
                  <a:schemeClr val="dk1"/>
                </a:solidFill>
              </a:rPr>
              <a:t>Multithreading Support</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Native support for multithreading allows handling of multiple tasks or requests concurrently.</a:t>
            </a:r>
            <a:endParaRPr sz="1500">
              <a:solidFill>
                <a:schemeClr val="dk1"/>
              </a:solidFill>
            </a:endParaRPr>
          </a:p>
          <a:p>
            <a:pPr indent="0" lvl="0" marL="0" rtl="0" algn="l">
              <a:spcBef>
                <a:spcPts val="0"/>
              </a:spcBef>
              <a:spcAft>
                <a:spcPts val="0"/>
              </a:spcAft>
              <a:buNone/>
            </a:pPr>
            <a:r>
              <a:rPr b="1" lang="en" sz="1500">
                <a:solidFill>
                  <a:schemeClr val="dk1"/>
                </a:solidFill>
              </a:rPr>
              <a:t>Rich Standard Library</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Extensive set of libraries and APIs for networking, I/O, database access, utilities, and more.</a:t>
            </a:r>
            <a:endParaRPr sz="1500">
              <a:solidFill>
                <a:schemeClr val="dk1"/>
              </a:solidFill>
            </a:endParaRPr>
          </a:p>
          <a:p>
            <a:pPr indent="0" lvl="0" marL="0" rtl="0" algn="l">
              <a:spcBef>
                <a:spcPts val="0"/>
              </a:spcBef>
              <a:spcAft>
                <a:spcPts val="0"/>
              </a:spcAft>
              <a:buNone/>
            </a:pPr>
            <a:r>
              <a:rPr b="1" lang="en" sz="1500">
                <a:solidFill>
                  <a:schemeClr val="dk1"/>
                </a:solidFill>
              </a:rPr>
              <a:t>Scalability and Performance</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Suitable for building high-performance, enterprise-level, scalable backend systems (e.g., banking, telecom).</a:t>
            </a:r>
            <a:endParaRPr sz="1500">
              <a:solidFill>
                <a:schemeClr val="dk1"/>
              </a:solidFill>
            </a:endParaRPr>
          </a:p>
          <a:p>
            <a:pPr indent="0" lvl="0" marL="0" rtl="0" algn="l">
              <a:spcBef>
                <a:spcPts val="0"/>
              </a:spcBef>
              <a:spcAft>
                <a:spcPts val="0"/>
              </a:spcAft>
              <a:buNone/>
            </a:pPr>
            <a:r>
              <a:rPr b="1" lang="en" sz="1500">
                <a:solidFill>
                  <a:schemeClr val="dk1"/>
                </a:solidFill>
              </a:rPr>
              <a:t>Widely Used Frameworks</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Popular frameworks like </a:t>
            </a:r>
            <a:r>
              <a:rPr b="1" lang="en" sz="1500">
                <a:solidFill>
                  <a:schemeClr val="dk1"/>
                </a:solidFill>
              </a:rPr>
              <a:t>Spring</a:t>
            </a:r>
            <a:r>
              <a:rPr lang="en" sz="1500">
                <a:solidFill>
                  <a:schemeClr val="dk1"/>
                </a:solidFill>
              </a:rPr>
              <a:t>, </a:t>
            </a:r>
            <a:r>
              <a:rPr b="1" lang="en" sz="1500">
                <a:solidFill>
                  <a:schemeClr val="dk1"/>
                </a:solidFill>
              </a:rPr>
              <a:t>Hibernate</a:t>
            </a:r>
            <a:r>
              <a:rPr lang="en" sz="1500">
                <a:solidFill>
                  <a:schemeClr val="dk1"/>
                </a:solidFill>
              </a:rPr>
              <a:t>, and </a:t>
            </a:r>
            <a:r>
              <a:rPr b="1" lang="en" sz="1500">
                <a:solidFill>
                  <a:schemeClr val="dk1"/>
                </a:solidFill>
              </a:rPr>
              <a:t>Java EE</a:t>
            </a:r>
            <a:r>
              <a:rPr lang="en" sz="1500">
                <a:solidFill>
                  <a:schemeClr val="dk1"/>
                </a:solidFill>
              </a:rPr>
              <a:t> streamline backend development.</a:t>
            </a:r>
            <a:endParaRPr sz="1500">
              <a:solidFill>
                <a:schemeClr val="dk1"/>
              </a:solidFill>
            </a:endParaRPr>
          </a:p>
          <a:p>
            <a:pPr indent="0" lvl="0" marL="0" rtl="0" algn="l">
              <a:spcBef>
                <a:spcPts val="0"/>
              </a:spcBef>
              <a:spcAft>
                <a:spcPts val="0"/>
              </a:spcAft>
              <a:buNone/>
            </a:pPr>
            <a:r>
              <a:rPr b="1" lang="en" sz="1500">
                <a:solidFill>
                  <a:schemeClr val="dk1"/>
                </a:solidFill>
              </a:rPr>
              <a:t>Garbage Collection</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Automatic memory management reduces memory leaks and improves reliability.</a:t>
            </a:r>
            <a:endParaRPr sz="1500">
              <a:solidFill>
                <a:schemeClr val="dk1"/>
              </a:solidFill>
            </a:endParaRPr>
          </a:p>
          <a:p>
            <a:pPr indent="0" lvl="0" marL="0" rtl="0" algn="l">
              <a:spcBef>
                <a:spcPts val="0"/>
              </a:spcBef>
              <a:spcAft>
                <a:spcPts val="0"/>
              </a:spcAft>
              <a:buNone/>
            </a:pPr>
            <a:r>
              <a:rPr b="1" lang="en" sz="1500">
                <a:solidFill>
                  <a:schemeClr val="dk1"/>
                </a:solidFill>
              </a:rPr>
              <a:t>Backward Compatibility</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Java emphasizes long-term stability, with consistent support for older versions.</a:t>
            </a:r>
            <a:endParaRPr sz="1500">
              <a:solidFill>
                <a:schemeClr val="dk1"/>
              </a:solidFill>
            </a:endParaRPr>
          </a:p>
          <a:p>
            <a:pPr indent="0" lvl="0" marL="0" rtl="0" algn="l">
              <a:spcBef>
                <a:spcPts val="0"/>
              </a:spcBef>
              <a:spcAft>
                <a:spcPts val="0"/>
              </a:spcAft>
              <a:buNone/>
            </a:pPr>
            <a:r>
              <a:t/>
            </a:r>
            <a:endParaRPr b="1" sz="1500">
              <a:solidFill>
                <a:srgbClr val="001D35"/>
              </a:solidFill>
              <a:highlight>
                <a:srgbClr val="FFFFFF"/>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0" name="Shape 450"/>
        <p:cNvGrpSpPr/>
        <p:nvPr/>
      </p:nvGrpSpPr>
      <p:grpSpPr>
        <a:xfrm>
          <a:off x="0" y="0"/>
          <a:ext cx="0" cy="0"/>
          <a:chOff x="0" y="0"/>
          <a:chExt cx="0" cy="0"/>
        </a:xfrm>
      </p:grpSpPr>
      <p:sp>
        <p:nvSpPr>
          <p:cNvPr id="451" name="Google Shape;45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52" name="Google Shape;452;p76"/>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Java key characteristics:</a:t>
            </a:r>
            <a:endParaRPr b="1" sz="1600">
              <a:solidFill>
                <a:schemeClr val="dk1"/>
              </a:solidFill>
            </a:endParaRPr>
          </a:p>
          <a:p>
            <a:pPr indent="0" lvl="0" marL="0" rtl="0" algn="l">
              <a:spcBef>
                <a:spcPts val="1200"/>
              </a:spcBef>
              <a:spcAft>
                <a:spcPts val="0"/>
              </a:spcAft>
              <a:buNone/>
            </a:pPr>
            <a:r>
              <a:rPr b="1" lang="en" sz="1500">
                <a:solidFill>
                  <a:schemeClr val="dk1"/>
                </a:solidFill>
              </a:rPr>
              <a:t>Community and Ecosystem</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Massive global developer community, mature tools (e.g., Eclipse, IntelliJ), and rich ecosystem of libraries and integrations.</a:t>
            </a:r>
            <a:endParaRPr sz="1500">
              <a:solidFill>
                <a:schemeClr val="dk1"/>
              </a:solidFill>
            </a:endParaRPr>
          </a:p>
          <a:p>
            <a:pPr indent="0" lvl="0" marL="0" rtl="0" algn="l">
              <a:spcBef>
                <a:spcPts val="0"/>
              </a:spcBef>
              <a:spcAft>
                <a:spcPts val="0"/>
              </a:spcAft>
              <a:buNone/>
            </a:pPr>
            <a:r>
              <a:rPr b="1" lang="en" sz="1500">
                <a:solidFill>
                  <a:schemeClr val="dk1"/>
                </a:solidFill>
              </a:rPr>
              <a:t>Used in Enterprise and Web Applications</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Trusted by large corporations for backend systems in finance, e-commerce, government, and more.</a:t>
            </a:r>
            <a:endParaRPr b="1" sz="1500">
              <a:solidFill>
                <a:schemeClr val="dk1"/>
              </a:solidFill>
            </a:endParaRPr>
          </a:p>
          <a:p>
            <a:pPr indent="0" lvl="0" marL="0" rtl="0" algn="l">
              <a:spcBef>
                <a:spcPts val="0"/>
              </a:spcBef>
              <a:spcAft>
                <a:spcPts val="0"/>
              </a:spcAft>
              <a:buNone/>
            </a:pPr>
            <a:r>
              <a:t/>
            </a:r>
            <a:endParaRPr b="1" sz="1500">
              <a:solidFill>
                <a:srgbClr val="001D35"/>
              </a:solidFill>
              <a:highlight>
                <a:srgbClr val="FFFFFF"/>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6" name="Shape 456"/>
        <p:cNvGrpSpPr/>
        <p:nvPr/>
      </p:nvGrpSpPr>
      <p:grpSpPr>
        <a:xfrm>
          <a:off x="0" y="0"/>
          <a:ext cx="0" cy="0"/>
          <a:chOff x="0" y="0"/>
          <a:chExt cx="0" cy="0"/>
        </a:xfrm>
      </p:grpSpPr>
      <p:sp>
        <p:nvSpPr>
          <p:cNvPr id="457" name="Google Shape;457;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58" name="Google Shape;458;p77"/>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b="1" lang="en" sz="1600">
                <a:solidFill>
                  <a:srgbClr val="001D35"/>
                </a:solidFill>
              </a:rPr>
              <a:t>Why Java  is used for backend development: </a:t>
            </a:r>
            <a:endParaRPr b="1" sz="1600">
              <a:solidFill>
                <a:srgbClr val="001D35"/>
              </a:solidFill>
            </a:endParaRPr>
          </a:p>
          <a:p>
            <a:pPr indent="0" lvl="0" marL="0" rtl="0" algn="l">
              <a:spcBef>
                <a:spcPts val="800"/>
              </a:spcBef>
              <a:spcAft>
                <a:spcPts val="0"/>
              </a:spcAft>
              <a:buNone/>
            </a:pPr>
            <a:r>
              <a:rPr b="1" lang="en" sz="1550">
                <a:solidFill>
                  <a:schemeClr val="dk1"/>
                </a:solidFill>
              </a:rPr>
              <a:t>1. Platform Independence</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Java code runs on any device with a </a:t>
            </a:r>
            <a:r>
              <a:rPr b="1" lang="en" sz="1550">
                <a:solidFill>
                  <a:schemeClr val="dk1"/>
                </a:solidFill>
              </a:rPr>
              <a:t>Java Virtual Machine (JVM)</a:t>
            </a:r>
            <a:r>
              <a:rPr lang="en" sz="1550">
                <a:solidFill>
                  <a:schemeClr val="dk1"/>
                </a:solidFill>
              </a:rPr>
              <a:t> — "Write Once, Run Anywhere."</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Great for deploying across diverse environments (Linux, Windows, macOS, cloud).</a:t>
            </a:r>
            <a:endParaRPr sz="1550">
              <a:solidFill>
                <a:schemeClr val="dk1"/>
              </a:solidFill>
            </a:endParaRPr>
          </a:p>
          <a:p>
            <a:pPr indent="0" lvl="0" marL="0" rtl="0" algn="l">
              <a:spcBef>
                <a:spcPts val="0"/>
              </a:spcBef>
              <a:spcAft>
                <a:spcPts val="0"/>
              </a:spcAft>
              <a:buNone/>
            </a:pPr>
            <a:r>
              <a:rPr b="1" lang="en" sz="1550">
                <a:solidFill>
                  <a:schemeClr val="dk1"/>
                </a:solidFill>
              </a:rPr>
              <a:t> 2. Performance and Scalability</a:t>
            </a:r>
            <a:endParaRPr b="1" sz="1550">
              <a:solidFill>
                <a:schemeClr val="dk1"/>
              </a:solidFill>
            </a:endParaRPr>
          </a:p>
          <a:p>
            <a:pPr indent="-327025" lvl="0" marL="457200" rtl="0" algn="l">
              <a:spcBef>
                <a:spcPts val="0"/>
              </a:spcBef>
              <a:spcAft>
                <a:spcPts val="0"/>
              </a:spcAft>
              <a:buClr>
                <a:schemeClr val="dk1"/>
              </a:buClr>
              <a:buSzPts val="1550"/>
              <a:buChar char="●"/>
            </a:pPr>
            <a:r>
              <a:rPr b="1" lang="en" sz="1550">
                <a:solidFill>
                  <a:schemeClr val="dk1"/>
                </a:solidFill>
              </a:rPr>
              <a:t>Compiled language</a:t>
            </a:r>
            <a:r>
              <a:rPr lang="en" sz="1550">
                <a:solidFill>
                  <a:schemeClr val="dk1"/>
                </a:solidFill>
              </a:rPr>
              <a:t> with optimized performance.</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Handles </a:t>
            </a:r>
            <a:r>
              <a:rPr b="1" lang="en" sz="1550">
                <a:solidFill>
                  <a:schemeClr val="dk1"/>
                </a:solidFill>
              </a:rPr>
              <a:t>high concurrency</a:t>
            </a:r>
            <a:r>
              <a:rPr lang="en" sz="1550">
                <a:solidFill>
                  <a:schemeClr val="dk1"/>
                </a:solidFill>
              </a:rPr>
              <a:t> and </a:t>
            </a:r>
            <a:r>
              <a:rPr b="1" lang="en" sz="1550">
                <a:solidFill>
                  <a:schemeClr val="dk1"/>
                </a:solidFill>
              </a:rPr>
              <a:t>large-scale applications</a:t>
            </a:r>
            <a:r>
              <a:rPr lang="en" sz="1550">
                <a:solidFill>
                  <a:schemeClr val="dk1"/>
                </a:solidFill>
              </a:rPr>
              <a:t> reliably.</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Used in banking, telecom, and e-commerce backends that require high availability.</a:t>
            </a:r>
            <a:endParaRPr sz="1550">
              <a:solidFill>
                <a:schemeClr val="dk1"/>
              </a:solidFill>
            </a:endParaRPr>
          </a:p>
          <a:p>
            <a:pPr indent="0" lvl="0" marL="0" rtl="0" algn="l">
              <a:spcBef>
                <a:spcPts val="0"/>
              </a:spcBef>
              <a:spcAft>
                <a:spcPts val="0"/>
              </a:spcAft>
              <a:buNone/>
            </a:pPr>
            <a:r>
              <a:rPr b="1" lang="en" sz="1550">
                <a:solidFill>
                  <a:schemeClr val="dk1"/>
                </a:solidFill>
              </a:rPr>
              <a:t> 3. Strong OOP and Structured Design</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Enforces clean, modular, and reusable code through </a:t>
            </a:r>
            <a:r>
              <a:rPr b="1" lang="en" sz="1550">
                <a:solidFill>
                  <a:schemeClr val="dk1"/>
                </a:solidFill>
              </a:rPr>
              <a:t>Object-Oriented Programming</a:t>
            </a:r>
            <a:r>
              <a:rPr lang="en" sz="1550">
                <a:solidFill>
                  <a:schemeClr val="dk1"/>
                </a:solidFill>
              </a:rPr>
              <a:t> principles.</a:t>
            </a:r>
            <a:endParaRPr sz="1550">
              <a:solidFill>
                <a:schemeClr val="dk1"/>
              </a:solidFill>
            </a:endParaRPr>
          </a:p>
          <a:p>
            <a:pPr indent="0" lvl="0" marL="0" rtl="0" algn="l">
              <a:spcBef>
                <a:spcPts val="0"/>
              </a:spcBef>
              <a:spcAft>
                <a:spcPts val="0"/>
              </a:spcAft>
              <a:buNone/>
            </a:pPr>
            <a:r>
              <a:rPr b="1" lang="en" sz="1550">
                <a:solidFill>
                  <a:schemeClr val="dk1"/>
                </a:solidFill>
              </a:rPr>
              <a:t> </a:t>
            </a:r>
            <a:endParaRPr b="1" sz="155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2" name="Shape 462"/>
        <p:cNvGrpSpPr/>
        <p:nvPr/>
      </p:nvGrpSpPr>
      <p:grpSpPr>
        <a:xfrm>
          <a:off x="0" y="0"/>
          <a:ext cx="0" cy="0"/>
          <a:chOff x="0" y="0"/>
          <a:chExt cx="0" cy="0"/>
        </a:xfrm>
      </p:grpSpPr>
      <p:sp>
        <p:nvSpPr>
          <p:cNvPr id="463" name="Google Shape;46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64" name="Google Shape;464;p78"/>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b="1" lang="en" sz="1550">
                <a:solidFill>
                  <a:srgbClr val="001D35"/>
                </a:solidFill>
              </a:rPr>
              <a:t>Why Java  is used for backend development: </a:t>
            </a:r>
            <a:endParaRPr sz="1550">
              <a:solidFill>
                <a:schemeClr val="dk1"/>
              </a:solidFill>
            </a:endParaRPr>
          </a:p>
          <a:p>
            <a:pPr indent="0" lvl="0" marL="0" rtl="0" algn="l">
              <a:spcBef>
                <a:spcPts val="800"/>
              </a:spcBef>
              <a:spcAft>
                <a:spcPts val="0"/>
              </a:spcAft>
              <a:buNone/>
            </a:pPr>
            <a:r>
              <a:rPr b="1" lang="en" sz="1550">
                <a:solidFill>
                  <a:schemeClr val="dk1"/>
                </a:solidFill>
              </a:rPr>
              <a:t> </a:t>
            </a:r>
            <a:r>
              <a:rPr b="1" lang="en" sz="1550">
                <a:solidFill>
                  <a:schemeClr val="dk1"/>
                </a:solidFill>
              </a:rPr>
              <a:t>4. Robust Framework Ecosystem</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Frameworks like </a:t>
            </a:r>
            <a:r>
              <a:rPr b="1" lang="en" sz="1550">
                <a:solidFill>
                  <a:schemeClr val="dk1"/>
                </a:solidFill>
              </a:rPr>
              <a:t>Spring</a:t>
            </a:r>
            <a:r>
              <a:rPr lang="en" sz="1550">
                <a:solidFill>
                  <a:schemeClr val="dk1"/>
                </a:solidFill>
              </a:rPr>
              <a:t>, </a:t>
            </a:r>
            <a:r>
              <a:rPr b="1" lang="en" sz="1550">
                <a:solidFill>
                  <a:schemeClr val="dk1"/>
                </a:solidFill>
              </a:rPr>
              <a:t>Spring Boot</a:t>
            </a:r>
            <a:r>
              <a:rPr lang="en" sz="1550">
                <a:solidFill>
                  <a:schemeClr val="dk1"/>
                </a:solidFill>
              </a:rPr>
              <a:t>, and </a:t>
            </a:r>
            <a:r>
              <a:rPr b="1" lang="en" sz="1550">
                <a:solidFill>
                  <a:schemeClr val="dk1"/>
                </a:solidFill>
              </a:rPr>
              <a:t>Hibernate</a:t>
            </a:r>
            <a:r>
              <a:rPr lang="en" sz="1550">
                <a:solidFill>
                  <a:schemeClr val="dk1"/>
                </a:solidFill>
              </a:rPr>
              <a:t> simplify backend tasks like dependency injection, ORM, and microservices.</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Java EE provides standardized APIs for web, security, and enterprise features.</a:t>
            </a:r>
            <a:endParaRPr sz="1550">
              <a:solidFill>
                <a:schemeClr val="dk1"/>
              </a:solidFill>
            </a:endParaRPr>
          </a:p>
          <a:p>
            <a:pPr indent="0" lvl="0" marL="0" rtl="0" algn="l">
              <a:spcBef>
                <a:spcPts val="0"/>
              </a:spcBef>
              <a:spcAft>
                <a:spcPts val="0"/>
              </a:spcAft>
              <a:buClr>
                <a:schemeClr val="dk1"/>
              </a:buClr>
              <a:buSzPts val="1100"/>
              <a:buFont typeface="Arial"/>
              <a:buNone/>
            </a:pPr>
            <a:r>
              <a:rPr b="1" lang="en" sz="1550">
                <a:solidFill>
                  <a:schemeClr val="dk1"/>
                </a:solidFill>
              </a:rPr>
              <a:t> 5. Multithreading and Concurrency Support</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Built-in multithreading enables handling of multiple requests or tasks at the same time.</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Critical for building responsive and high-throughput backend systems.</a:t>
            </a:r>
            <a:endParaRPr b="1" sz="1550">
              <a:solidFill>
                <a:schemeClr val="dk1"/>
              </a:solidFill>
            </a:endParaRPr>
          </a:p>
          <a:p>
            <a:pPr indent="0" lvl="0" marL="0" rtl="0" algn="l">
              <a:spcBef>
                <a:spcPts val="0"/>
              </a:spcBef>
              <a:spcAft>
                <a:spcPts val="0"/>
              </a:spcAft>
              <a:buNone/>
            </a:pPr>
            <a:r>
              <a:rPr b="1" lang="en" sz="1550">
                <a:solidFill>
                  <a:schemeClr val="dk1"/>
                </a:solidFill>
              </a:rPr>
              <a:t>6. Security Features</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Java has built-in security mechanisms (sandboxing, access control, bytecode verification).</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Trusted for building </a:t>
            </a:r>
            <a:r>
              <a:rPr b="1" lang="en" sz="1550">
                <a:solidFill>
                  <a:schemeClr val="dk1"/>
                </a:solidFill>
              </a:rPr>
              <a:t>secure enterprise-grade applications</a:t>
            </a:r>
            <a:r>
              <a:rPr lang="en" sz="1550">
                <a:solidFill>
                  <a:schemeClr val="dk1"/>
                </a:solidFill>
              </a:rPr>
              <a:t>.</a:t>
            </a:r>
            <a:endParaRPr sz="1550">
              <a:solidFill>
                <a:schemeClr val="dk1"/>
              </a:solidFill>
            </a:endParaRPr>
          </a:p>
          <a:p>
            <a:pPr indent="0" lvl="0" marL="0" rtl="0" algn="l">
              <a:spcBef>
                <a:spcPts val="0"/>
              </a:spcBef>
              <a:spcAft>
                <a:spcPts val="0"/>
              </a:spcAft>
              <a:buNone/>
            </a:pPr>
            <a:r>
              <a:rPr b="1" lang="en" sz="1550">
                <a:solidFill>
                  <a:schemeClr val="dk1"/>
                </a:solidFill>
              </a:rPr>
              <a:t> 7. Mature Ecosystem and Tooling</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Rich set of libraries, tools (like IntelliJ IDEA, Eclipse), and extensive documentation.</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Backed by a large, experienced developer community.</a:t>
            </a:r>
            <a:endParaRPr sz="1550">
              <a:solidFill>
                <a:schemeClr val="dk1"/>
              </a:solidFill>
            </a:endParaRPr>
          </a:p>
          <a:p>
            <a:pPr indent="0" lvl="0" marL="0" rtl="0" algn="l">
              <a:spcBef>
                <a:spcPts val="0"/>
              </a:spcBef>
              <a:spcAft>
                <a:spcPts val="0"/>
              </a:spcAft>
              <a:buNone/>
            </a:pPr>
            <a:r>
              <a:rPr b="1" lang="en" sz="1550">
                <a:solidFill>
                  <a:schemeClr val="dk1"/>
                </a:solidFill>
              </a:rPr>
              <a:t> </a:t>
            </a:r>
            <a:endParaRPr b="1" sz="155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8" name="Shape 468"/>
        <p:cNvGrpSpPr/>
        <p:nvPr/>
      </p:nvGrpSpPr>
      <p:grpSpPr>
        <a:xfrm>
          <a:off x="0" y="0"/>
          <a:ext cx="0" cy="0"/>
          <a:chOff x="0" y="0"/>
          <a:chExt cx="0" cy="0"/>
        </a:xfrm>
      </p:grpSpPr>
      <p:sp>
        <p:nvSpPr>
          <p:cNvPr id="469" name="Google Shape;469;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70" name="Google Shape;470;p79"/>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b="1" lang="en" sz="1550">
                <a:solidFill>
                  <a:srgbClr val="001D35"/>
                </a:solidFill>
              </a:rPr>
              <a:t>Why Java  is used for backend development: </a:t>
            </a:r>
            <a:endParaRPr sz="1550">
              <a:solidFill>
                <a:schemeClr val="dk1"/>
              </a:solidFill>
            </a:endParaRPr>
          </a:p>
          <a:p>
            <a:pPr indent="0" lvl="0" marL="0" rtl="0" algn="l">
              <a:spcBef>
                <a:spcPts val="800"/>
              </a:spcBef>
              <a:spcAft>
                <a:spcPts val="0"/>
              </a:spcAft>
              <a:buNone/>
            </a:pPr>
            <a:r>
              <a:rPr b="1" lang="en" sz="1550">
                <a:solidFill>
                  <a:schemeClr val="dk1"/>
                </a:solidFill>
              </a:rPr>
              <a:t> 8. Enterprise Adoption</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Many large corporations use Java in their backend systems due to its </a:t>
            </a:r>
            <a:r>
              <a:rPr b="1" lang="en" sz="1550">
                <a:solidFill>
                  <a:schemeClr val="dk1"/>
                </a:solidFill>
              </a:rPr>
              <a:t>long-term support</a:t>
            </a:r>
            <a:r>
              <a:rPr lang="en" sz="1550">
                <a:solidFill>
                  <a:schemeClr val="dk1"/>
                </a:solidFill>
              </a:rPr>
              <a:t>, stability, and enterprise-level capabilities.</a:t>
            </a:r>
            <a:endParaRPr sz="1550">
              <a:solidFill>
                <a:schemeClr val="dk1"/>
              </a:solidFill>
            </a:endParaRPr>
          </a:p>
          <a:p>
            <a:pPr indent="0" lvl="0" marL="0" rtl="0" algn="l">
              <a:spcBef>
                <a:spcPts val="0"/>
              </a:spcBef>
              <a:spcAft>
                <a:spcPts val="0"/>
              </a:spcAft>
              <a:buNone/>
            </a:pPr>
            <a:r>
              <a:rPr b="1" lang="en" sz="1550">
                <a:solidFill>
                  <a:schemeClr val="dk1"/>
                </a:solidFill>
              </a:rPr>
              <a:t> 9. Cross-Platform Microservices</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Java, especially with Spring Boot, is ideal for building </a:t>
            </a:r>
            <a:r>
              <a:rPr b="1" lang="en" sz="1550">
                <a:solidFill>
                  <a:schemeClr val="dk1"/>
                </a:solidFill>
              </a:rPr>
              <a:t>RESTful APIs</a:t>
            </a:r>
            <a:r>
              <a:rPr lang="en" sz="1550">
                <a:solidFill>
                  <a:schemeClr val="dk1"/>
                </a:solidFill>
              </a:rPr>
              <a:t> and </a:t>
            </a:r>
            <a:r>
              <a:rPr b="1" lang="en" sz="1550">
                <a:solidFill>
                  <a:schemeClr val="dk1"/>
                </a:solidFill>
              </a:rPr>
              <a:t>microservices architectures</a:t>
            </a:r>
            <a:r>
              <a:rPr lang="en" sz="1550">
                <a:solidFill>
                  <a:schemeClr val="dk1"/>
                </a:solidFill>
              </a:rPr>
              <a:t>, deployable on containers (e.g., Docker, Kubernetes).</a:t>
            </a:r>
            <a:endParaRPr sz="1550">
              <a:solidFill>
                <a:schemeClr val="dk1"/>
              </a:solidFill>
            </a:endParaRPr>
          </a:p>
          <a:p>
            <a:pPr indent="0" lvl="0" marL="0" rtl="0" algn="l">
              <a:spcBef>
                <a:spcPts val="0"/>
              </a:spcBef>
              <a:spcAft>
                <a:spcPts val="0"/>
              </a:spcAft>
              <a:buNone/>
            </a:pPr>
            <a:r>
              <a:rPr b="1" lang="en" sz="1550">
                <a:solidFill>
                  <a:schemeClr val="dk1"/>
                </a:solidFill>
              </a:rPr>
              <a:t> 10. Automatic Memory Management</a:t>
            </a:r>
            <a:endParaRPr b="1"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Java's </a:t>
            </a:r>
            <a:r>
              <a:rPr b="1" lang="en" sz="1550">
                <a:solidFill>
                  <a:schemeClr val="dk1"/>
                </a:solidFill>
              </a:rPr>
              <a:t>garbage collector</a:t>
            </a:r>
            <a:r>
              <a:rPr lang="en" sz="1550">
                <a:solidFill>
                  <a:schemeClr val="dk1"/>
                </a:solidFill>
              </a:rPr>
              <a:t> handles memory cleanup, improving reliability and reducing memory leaks.</a:t>
            </a:r>
            <a:endParaRPr b="1" sz="155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4" name="Shape 474"/>
        <p:cNvGrpSpPr/>
        <p:nvPr/>
      </p:nvGrpSpPr>
      <p:grpSpPr>
        <a:xfrm>
          <a:off x="0" y="0"/>
          <a:ext cx="0" cy="0"/>
          <a:chOff x="0" y="0"/>
          <a:chExt cx="0" cy="0"/>
        </a:xfrm>
      </p:grpSpPr>
      <p:sp>
        <p:nvSpPr>
          <p:cNvPr id="475" name="Google Shape;475;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1.7 Introduction to backend programming languages</a:t>
            </a:r>
            <a:endParaRPr/>
          </a:p>
        </p:txBody>
      </p:sp>
      <p:sp>
        <p:nvSpPr>
          <p:cNvPr id="476" name="Google Shape;476;p80"/>
          <p:cNvSpPr txBox="1"/>
          <p:nvPr>
            <p:ph idx="1" type="body"/>
          </p:nvPr>
        </p:nvSpPr>
        <p:spPr>
          <a:xfrm>
            <a:off x="311700" y="1017725"/>
            <a:ext cx="8744400" cy="4125600"/>
          </a:xfrm>
          <a:prstGeom prst="rect">
            <a:avLst/>
          </a:prstGeom>
        </p:spPr>
        <p:txBody>
          <a:bodyPr anchorCtr="0" anchor="t" bIns="91425" lIns="91425" spcFirstLastPara="1" rIns="91425" wrap="square" tIns="91425">
            <a:noAutofit/>
          </a:bodyPr>
          <a:lstStyle/>
          <a:p>
            <a:pPr indent="0" lvl="0" marL="0" marR="63500" rtl="0" algn="l">
              <a:lnSpc>
                <a:spcPct val="134444"/>
              </a:lnSpc>
              <a:spcBef>
                <a:spcPts val="1500"/>
              </a:spcBef>
              <a:spcAft>
                <a:spcPts val="0"/>
              </a:spcAft>
              <a:buNone/>
            </a:pPr>
            <a:r>
              <a:rPr b="1" lang="en" sz="1750">
                <a:solidFill>
                  <a:schemeClr val="dk1"/>
                </a:solidFill>
              </a:rPr>
              <a:t>Key Java Frameworks for Backend Development: </a:t>
            </a:r>
            <a:endParaRPr b="1" sz="1750">
              <a:solidFill>
                <a:schemeClr val="dk1"/>
              </a:solidFill>
            </a:endParaRPr>
          </a:p>
          <a:p>
            <a:pPr indent="-304800" lvl="0" marL="457200" rtl="0" algn="l">
              <a:lnSpc>
                <a:spcPct val="137500"/>
              </a:lnSpc>
              <a:spcBef>
                <a:spcPts val="800"/>
              </a:spcBef>
              <a:spcAft>
                <a:spcPts val="0"/>
              </a:spcAft>
              <a:buClr>
                <a:schemeClr val="dk1"/>
              </a:buClr>
              <a:buSzPts val="1200"/>
              <a:buChar char="●"/>
            </a:pPr>
            <a:r>
              <a:rPr b="1" lang="en" sz="1200">
                <a:solidFill>
                  <a:schemeClr val="dk1"/>
                </a:solidFill>
              </a:rPr>
              <a:t>Spring: </a:t>
            </a:r>
            <a:r>
              <a:rPr lang="en" sz="1200">
                <a:solidFill>
                  <a:schemeClr val="dk1"/>
                </a:solidFill>
              </a:rPr>
              <a:t>A widely used framework for building enterprise-level applications, offering a wide range of features and functionalities.</a:t>
            </a:r>
            <a:endParaRPr sz="1200">
              <a:solidFill>
                <a:schemeClr val="dk1"/>
              </a:solidFill>
            </a:endParaRPr>
          </a:p>
          <a:p>
            <a:pPr indent="-304800" lvl="0" marL="457200" rtl="0" algn="l">
              <a:lnSpc>
                <a:spcPct val="137500"/>
              </a:lnSpc>
              <a:spcBef>
                <a:spcPts val="0"/>
              </a:spcBef>
              <a:spcAft>
                <a:spcPts val="0"/>
              </a:spcAft>
              <a:buClr>
                <a:schemeClr val="dk1"/>
              </a:buClr>
              <a:buSzPts val="1200"/>
              <a:buChar char="●"/>
            </a:pPr>
            <a:r>
              <a:rPr b="1" lang="en" sz="1200">
                <a:solidFill>
                  <a:schemeClr val="dk1"/>
                </a:solidFill>
              </a:rPr>
              <a:t>Struts: </a:t>
            </a:r>
            <a:r>
              <a:rPr lang="en" sz="1200">
                <a:solidFill>
                  <a:schemeClr val="dk1"/>
                </a:solidFill>
              </a:rPr>
              <a:t>A popular framework for building web applications, providing a MVC (Model-View-Controller) architecture.</a:t>
            </a:r>
            <a:endParaRPr sz="1200">
              <a:solidFill>
                <a:schemeClr val="dk1"/>
              </a:solidFill>
            </a:endParaRPr>
          </a:p>
          <a:p>
            <a:pPr indent="-304800" lvl="0" marL="457200" rtl="0" algn="l">
              <a:lnSpc>
                <a:spcPct val="137500"/>
              </a:lnSpc>
              <a:spcBef>
                <a:spcPts val="0"/>
              </a:spcBef>
              <a:spcAft>
                <a:spcPts val="0"/>
              </a:spcAft>
              <a:buClr>
                <a:schemeClr val="dk1"/>
              </a:buClr>
              <a:buSzPts val="1200"/>
              <a:buChar char="●"/>
            </a:pPr>
            <a:r>
              <a:rPr b="1" lang="en" sz="1200">
                <a:solidFill>
                  <a:schemeClr val="dk1"/>
                </a:solidFill>
              </a:rPr>
              <a:t>Grails: </a:t>
            </a:r>
            <a:r>
              <a:rPr lang="en" sz="1200">
                <a:solidFill>
                  <a:schemeClr val="dk1"/>
                </a:solidFill>
              </a:rPr>
              <a:t>A framework for building web applications with a focus on developer productivity, leveraging the Groovy programming language. </a:t>
            </a:r>
            <a:endParaRPr b="1" sz="1200">
              <a:solidFill>
                <a:schemeClr val="dk1"/>
              </a:solidFill>
            </a:endParaRPr>
          </a:p>
          <a:p>
            <a:pPr indent="0" lvl="0" marL="0" marR="63500" rtl="0" algn="l">
              <a:lnSpc>
                <a:spcPct val="134444"/>
              </a:lnSpc>
              <a:spcBef>
                <a:spcPts val="1500"/>
              </a:spcBef>
              <a:spcAft>
                <a:spcPts val="0"/>
              </a:spcAft>
              <a:buNone/>
            </a:pPr>
            <a:r>
              <a:rPr b="1" lang="en" sz="1750">
                <a:solidFill>
                  <a:schemeClr val="dk1"/>
                </a:solidFill>
              </a:rPr>
              <a:t>Use cases</a:t>
            </a:r>
            <a:r>
              <a:rPr b="1" lang="en" sz="1750">
                <a:solidFill>
                  <a:schemeClr val="dk1"/>
                </a:solidFill>
              </a:rPr>
              <a:t> of Java in Backend:</a:t>
            </a:r>
            <a:r>
              <a:rPr lang="en" sz="1750">
                <a:solidFill>
                  <a:schemeClr val="dk1"/>
                </a:solidFill>
              </a:rPr>
              <a:t> </a:t>
            </a:r>
            <a:endParaRPr sz="1750">
              <a:solidFill>
                <a:schemeClr val="dk1"/>
              </a:solidFill>
            </a:endParaRPr>
          </a:p>
          <a:p>
            <a:pPr indent="-298450" lvl="0" marL="457200" rtl="0" algn="l">
              <a:lnSpc>
                <a:spcPct val="127500"/>
              </a:lnSpc>
              <a:spcBef>
                <a:spcPts val="800"/>
              </a:spcBef>
              <a:spcAft>
                <a:spcPts val="0"/>
              </a:spcAft>
              <a:buClr>
                <a:schemeClr val="dk1"/>
              </a:buClr>
              <a:buSzPts val="1100"/>
              <a:buChar char="●"/>
            </a:pPr>
            <a:r>
              <a:rPr b="1" lang="en" sz="1100">
                <a:solidFill>
                  <a:schemeClr val="dk1"/>
                </a:solidFill>
              </a:rPr>
              <a:t>Enterprise Applications:</a:t>
            </a:r>
            <a:r>
              <a:rPr lang="en" sz="1100">
                <a:solidFill>
                  <a:schemeClr val="dk1"/>
                </a:solidFill>
              </a:rPr>
              <a:t> Building large, complex, and mission-critical systems for businesses requiring high reliability and scalability.</a:t>
            </a:r>
            <a:endParaRPr sz="1100">
              <a:solidFill>
                <a:schemeClr val="dk1"/>
              </a:solidFill>
            </a:endParaRPr>
          </a:p>
          <a:p>
            <a:pPr indent="-298450" lvl="0" marL="457200" rtl="0" algn="l">
              <a:lnSpc>
                <a:spcPct val="127500"/>
              </a:lnSpc>
              <a:spcBef>
                <a:spcPts val="0"/>
              </a:spcBef>
              <a:spcAft>
                <a:spcPts val="0"/>
              </a:spcAft>
              <a:buClr>
                <a:schemeClr val="dk1"/>
              </a:buClr>
              <a:buSzPts val="1100"/>
              <a:buChar char="●"/>
            </a:pPr>
            <a:r>
              <a:rPr b="1" lang="en" sz="1100">
                <a:solidFill>
                  <a:schemeClr val="dk1"/>
                </a:solidFill>
              </a:rPr>
              <a:t>Android Mobile Development (Backend Focus):</a:t>
            </a:r>
            <a:r>
              <a:rPr lang="en" sz="1100">
                <a:solidFill>
                  <a:schemeClr val="dk1"/>
                </a:solidFill>
              </a:rPr>
              <a:t> While primarily for frontend, Java is crucial for building the backend services and APIs that Android apps rely on.</a:t>
            </a:r>
            <a:endParaRPr sz="1100">
              <a:solidFill>
                <a:schemeClr val="dk1"/>
              </a:solidFill>
            </a:endParaRPr>
          </a:p>
          <a:p>
            <a:pPr indent="-298450" lvl="0" marL="457200" rtl="0" algn="l">
              <a:lnSpc>
                <a:spcPct val="127500"/>
              </a:lnSpc>
              <a:spcBef>
                <a:spcPts val="0"/>
              </a:spcBef>
              <a:spcAft>
                <a:spcPts val="0"/>
              </a:spcAft>
              <a:buClr>
                <a:schemeClr val="dk1"/>
              </a:buClr>
              <a:buSzPts val="1100"/>
              <a:buChar char="●"/>
            </a:pPr>
            <a:r>
              <a:rPr b="1" lang="en" sz="1100">
                <a:solidFill>
                  <a:schemeClr val="dk1"/>
                </a:solidFill>
              </a:rPr>
              <a:t>Financial Services Applications:</a:t>
            </a:r>
            <a:r>
              <a:rPr lang="en" sz="1100">
                <a:solidFill>
                  <a:schemeClr val="dk1"/>
                </a:solidFill>
              </a:rPr>
              <a:t> Chosen for its security, stability, and concurrency features in building trading platforms, banking systems, and risk management tools.</a:t>
            </a:r>
            <a:endParaRPr sz="1100">
              <a:solidFill>
                <a:schemeClr val="dk1"/>
              </a:solidFill>
            </a:endParaRPr>
          </a:p>
          <a:p>
            <a:pPr indent="-298450" lvl="0" marL="457200" rtl="0" algn="l">
              <a:lnSpc>
                <a:spcPct val="127500"/>
              </a:lnSpc>
              <a:spcBef>
                <a:spcPts val="0"/>
              </a:spcBef>
              <a:spcAft>
                <a:spcPts val="0"/>
              </a:spcAft>
              <a:buClr>
                <a:schemeClr val="dk1"/>
              </a:buClr>
              <a:buSzPts val="1100"/>
              <a:buChar char="●"/>
            </a:pPr>
            <a:r>
              <a:rPr b="1" lang="en" sz="1100">
                <a:solidFill>
                  <a:schemeClr val="dk1"/>
                </a:solidFill>
              </a:rPr>
              <a:t>Microservices Architecture:</a:t>
            </a:r>
            <a:r>
              <a:rPr lang="en" sz="1100">
                <a:solidFill>
                  <a:schemeClr val="dk1"/>
                </a:solidFill>
              </a:rPr>
              <a:t> Well-suited for creating independent, scalable, and maintainable backend services that communicate with each other.</a:t>
            </a:r>
            <a:endParaRPr b="1" sz="12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0" name="Shape 480"/>
        <p:cNvGrpSpPr/>
        <p:nvPr/>
      </p:nvGrpSpPr>
      <p:grpSpPr>
        <a:xfrm>
          <a:off x="0" y="0"/>
          <a:ext cx="0" cy="0"/>
          <a:chOff x="0" y="0"/>
          <a:chExt cx="0" cy="0"/>
        </a:xfrm>
      </p:grpSpPr>
      <p:sp>
        <p:nvSpPr>
          <p:cNvPr id="481" name="Google Shape;481;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1.8 Understanding MVC architecture</a:t>
            </a:r>
            <a:endParaRPr/>
          </a:p>
        </p:txBody>
      </p:sp>
      <p:sp>
        <p:nvSpPr>
          <p:cNvPr id="482" name="Google Shape;482;p8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600">
                <a:solidFill>
                  <a:srgbClr val="001D35"/>
                </a:solidFill>
              </a:rPr>
              <a:t>The Model-View-Controller (MVC) architecture is a software design pattern that separates an application into three interconnected components: </a:t>
            </a:r>
            <a:r>
              <a:rPr b="1" lang="en" sz="1600">
                <a:solidFill>
                  <a:srgbClr val="001D35"/>
                </a:solidFill>
              </a:rPr>
              <a:t>Model, View, and Controller.</a:t>
            </a:r>
            <a:r>
              <a:rPr lang="en" sz="1600">
                <a:solidFill>
                  <a:srgbClr val="001D35"/>
                </a:solidFill>
              </a:rPr>
              <a:t> This separation of concerns helps organize application logic, data, and presentation, leading to improved maintainability, scalability, and testability.</a:t>
            </a:r>
            <a:endParaRPr sz="1600">
              <a:solidFill>
                <a:srgbClr val="001D35"/>
              </a:solidFill>
            </a:endParaRPr>
          </a:p>
          <a:p>
            <a:pPr indent="0" lvl="0" marL="0" rtl="0" algn="l">
              <a:lnSpc>
                <a:spcPct val="95000"/>
              </a:lnSpc>
              <a:spcBef>
                <a:spcPts val="1200"/>
              </a:spcBef>
              <a:spcAft>
                <a:spcPts val="0"/>
              </a:spcAft>
              <a:buSzPts val="852"/>
              <a:buNone/>
            </a:pPr>
            <a:r>
              <a:rPr lang="en" sz="1600">
                <a:solidFill>
                  <a:srgbClr val="001D35"/>
                </a:solidFill>
              </a:rPr>
              <a:t> </a:t>
            </a:r>
            <a:r>
              <a:rPr b="1" lang="en" sz="1600">
                <a:solidFill>
                  <a:srgbClr val="001D35"/>
                </a:solidFill>
              </a:rPr>
              <a:t>Model: </a:t>
            </a:r>
            <a:endParaRPr b="1" sz="1600">
              <a:solidFill>
                <a:srgbClr val="001D35"/>
              </a:solidFill>
            </a:endParaRPr>
          </a:p>
          <a:p>
            <a:pPr indent="-330200" lvl="0" marL="457200" rtl="0" algn="l">
              <a:lnSpc>
                <a:spcPct val="117500"/>
              </a:lnSpc>
              <a:spcBef>
                <a:spcPts val="1200"/>
              </a:spcBef>
              <a:spcAft>
                <a:spcPts val="0"/>
              </a:spcAft>
              <a:buClr>
                <a:srgbClr val="001D35"/>
              </a:buClr>
              <a:buSzPts val="1600"/>
              <a:buChar char="●"/>
            </a:pPr>
            <a:r>
              <a:rPr lang="en" sz="1600">
                <a:solidFill>
                  <a:srgbClr val="001D35"/>
                </a:solidFill>
              </a:rPr>
              <a:t>Represents the data and business logic of the application.</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Handles data storage, retrieval, and manipulation.</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Provides the data that the View displays.</a:t>
            </a:r>
            <a:endParaRPr sz="1600">
              <a:solidFill>
                <a:srgbClr val="001D35"/>
              </a:solidFill>
            </a:endParaRPr>
          </a:p>
          <a:p>
            <a:pPr indent="0" lvl="0" marL="0" marR="63500" rtl="0" algn="l">
              <a:lnSpc>
                <a:spcPct val="124444"/>
              </a:lnSpc>
              <a:spcBef>
                <a:spcPts val="1500"/>
              </a:spcBef>
              <a:spcAft>
                <a:spcPts val="0"/>
              </a:spcAft>
              <a:buClr>
                <a:schemeClr val="dk1"/>
              </a:buClr>
              <a:buSzPts val="852"/>
              <a:buFont typeface="Arial"/>
              <a:buNone/>
            </a:pPr>
            <a:r>
              <a:rPr b="1" lang="en" sz="1600">
                <a:solidFill>
                  <a:srgbClr val="001D35"/>
                </a:solidFill>
              </a:rPr>
              <a:t>View:</a:t>
            </a:r>
            <a:r>
              <a:rPr lang="en" sz="1600">
                <a:solidFill>
                  <a:srgbClr val="001D35"/>
                </a:solidFill>
              </a:rPr>
              <a:t> </a:t>
            </a:r>
            <a:endParaRPr sz="1600">
              <a:solidFill>
                <a:srgbClr val="001D35"/>
              </a:solidFill>
            </a:endParaRPr>
          </a:p>
          <a:p>
            <a:pPr indent="-330200" lvl="0" marL="457200" rtl="0" algn="l">
              <a:lnSpc>
                <a:spcPct val="117500"/>
              </a:lnSpc>
              <a:spcBef>
                <a:spcPts val="800"/>
              </a:spcBef>
              <a:spcAft>
                <a:spcPts val="0"/>
              </a:spcAft>
              <a:buClr>
                <a:srgbClr val="001D35"/>
              </a:buClr>
              <a:buSzPts val="1600"/>
              <a:buChar char="●"/>
            </a:pPr>
            <a:r>
              <a:rPr lang="en" sz="1600">
                <a:solidFill>
                  <a:srgbClr val="001D35"/>
                </a:solidFill>
              </a:rPr>
              <a:t>Represents the user interface and how the data is presented.</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Displays data from the Model.</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Receives user input and passes it to the Controller.</a:t>
            </a:r>
            <a:endParaRPr sz="1600">
              <a:solidFill>
                <a:srgbClr val="001D35"/>
              </a:solidFill>
            </a:endParaRPr>
          </a:p>
          <a:p>
            <a:pPr indent="0" lvl="0" marL="0" rtl="0" algn="l">
              <a:lnSpc>
                <a:spcPct val="117500"/>
              </a:lnSpc>
              <a:spcBef>
                <a:spcPts val="1500"/>
              </a:spcBef>
              <a:spcAft>
                <a:spcPts val="1500"/>
              </a:spcAft>
              <a:buNone/>
            </a:pPr>
            <a:r>
              <a:t/>
            </a:r>
            <a:endParaRPr sz="1600">
              <a:solidFill>
                <a:srgbClr val="001D3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lphaLcPeriod"/>
            </a:pPr>
            <a:r>
              <a:rPr b="1" lang="en"/>
              <a:t>Request Line</a:t>
            </a:r>
            <a:endParaRPr b="1"/>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lnSpc>
                <a:spcPct val="100000"/>
              </a:lnSpc>
              <a:spcBef>
                <a:spcPts val="0"/>
              </a:spcBef>
              <a:spcAft>
                <a:spcPts val="0"/>
              </a:spcAft>
              <a:buClr>
                <a:schemeClr val="dk1"/>
              </a:buClr>
              <a:buSzPts val="1700"/>
              <a:buChar char="●"/>
            </a:pPr>
            <a:r>
              <a:rPr lang="en">
                <a:solidFill>
                  <a:schemeClr val="dk1"/>
                </a:solidFill>
                <a:latin typeface="Calibri"/>
                <a:ea typeface="Calibri"/>
                <a:cs typeface="Calibri"/>
                <a:sym typeface="Calibri"/>
              </a:rPr>
              <a:t>Example:</a:t>
            </a:r>
            <a:endParaRPr>
              <a:solidFill>
                <a:schemeClr val="dk1"/>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b="1" lang="en">
                <a:solidFill>
                  <a:srgbClr val="FF0000"/>
                </a:solidFill>
                <a:latin typeface="Calibri"/>
                <a:ea typeface="Calibri"/>
                <a:cs typeface="Calibri"/>
                <a:sym typeface="Calibri"/>
              </a:rPr>
              <a:t>GET /about.html HTTP/1.1</a:t>
            </a:r>
            <a:endParaRPr b="1">
              <a:solidFill>
                <a:srgbClr val="FF0000"/>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rPr lang="en" sz="1900">
                <a:solidFill>
                  <a:schemeClr val="dk1"/>
                </a:solidFill>
                <a:latin typeface="Calibri"/>
                <a:ea typeface="Calibri"/>
                <a:cs typeface="Calibri"/>
                <a:sym typeface="Calibri"/>
              </a:rPr>
              <a:t>Here, </a:t>
            </a:r>
            <a:endParaRPr sz="1900">
              <a:solidFill>
                <a:schemeClr val="dk1"/>
              </a:solidFill>
              <a:latin typeface="Calibri"/>
              <a:ea typeface="Calibri"/>
              <a:cs typeface="Calibri"/>
              <a:sym typeface="Calibri"/>
            </a:endParaRPr>
          </a:p>
          <a:p>
            <a:pPr indent="0" lvl="0" marL="1371600" rtl="0" algn="l">
              <a:lnSpc>
                <a:spcPct val="100000"/>
              </a:lnSpc>
              <a:spcBef>
                <a:spcPts val="1000"/>
              </a:spcBef>
              <a:spcAft>
                <a:spcPts val="0"/>
              </a:spcAft>
              <a:buClr>
                <a:schemeClr val="dk1"/>
              </a:buClr>
              <a:buSzPts val="1100"/>
              <a:buFont typeface="Arial"/>
              <a:buNone/>
            </a:pPr>
            <a:r>
              <a:rPr lang="en" sz="1900">
                <a:solidFill>
                  <a:schemeClr val="dk1"/>
                </a:solidFill>
                <a:latin typeface="Calibri"/>
                <a:ea typeface="Calibri"/>
                <a:cs typeface="Calibri"/>
                <a:sym typeface="Calibri"/>
              </a:rPr>
              <a:t>GET is method,</a:t>
            </a:r>
            <a:endParaRPr sz="1900">
              <a:solidFill>
                <a:schemeClr val="dk1"/>
              </a:solidFill>
              <a:latin typeface="Calibri"/>
              <a:ea typeface="Calibri"/>
              <a:cs typeface="Calibri"/>
              <a:sym typeface="Calibri"/>
            </a:endParaRPr>
          </a:p>
          <a:p>
            <a:pPr indent="0" lvl="0" marL="1371600" rtl="0" algn="l">
              <a:lnSpc>
                <a:spcPct val="100000"/>
              </a:lnSpc>
              <a:spcBef>
                <a:spcPts val="1000"/>
              </a:spcBef>
              <a:spcAft>
                <a:spcPts val="0"/>
              </a:spcAft>
              <a:buClr>
                <a:schemeClr val="dk1"/>
              </a:buClr>
              <a:buSzPts val="1100"/>
              <a:buFont typeface="Arial"/>
              <a:buNone/>
            </a:pPr>
            <a:r>
              <a:rPr lang="en" sz="1900">
                <a:solidFill>
                  <a:schemeClr val="dk1"/>
                </a:solidFill>
                <a:latin typeface="Calibri"/>
                <a:ea typeface="Calibri"/>
                <a:cs typeface="Calibri"/>
                <a:sym typeface="Calibri"/>
              </a:rPr>
              <a:t>/about.html is request URI,</a:t>
            </a:r>
            <a:endParaRPr sz="1900">
              <a:solidFill>
                <a:schemeClr val="dk1"/>
              </a:solidFill>
              <a:latin typeface="Calibri"/>
              <a:ea typeface="Calibri"/>
              <a:cs typeface="Calibri"/>
              <a:sym typeface="Calibri"/>
            </a:endParaRPr>
          </a:p>
          <a:p>
            <a:pPr indent="0" lvl="0" marL="1371600" rtl="0" algn="l">
              <a:lnSpc>
                <a:spcPct val="100000"/>
              </a:lnSpc>
              <a:spcBef>
                <a:spcPts val="1000"/>
              </a:spcBef>
              <a:spcAft>
                <a:spcPts val="0"/>
              </a:spcAft>
              <a:buClr>
                <a:schemeClr val="dk1"/>
              </a:buClr>
              <a:buSzPts val="1100"/>
              <a:buFont typeface="Arial"/>
              <a:buNone/>
            </a:pPr>
            <a:r>
              <a:rPr lang="en" sz="1900">
                <a:solidFill>
                  <a:schemeClr val="dk1"/>
                </a:solidFill>
                <a:latin typeface="Calibri"/>
                <a:ea typeface="Calibri"/>
                <a:cs typeface="Calibri"/>
                <a:sym typeface="Calibri"/>
              </a:rPr>
              <a:t>HTTP/1.1 is  HTTP version.</a:t>
            </a:r>
            <a:endParaRPr sz="1900">
              <a:solidFill>
                <a:schemeClr val="dk1"/>
              </a:solidFill>
              <a:latin typeface="Calibri"/>
              <a:ea typeface="Calibri"/>
              <a:cs typeface="Calibri"/>
              <a:sym typeface="Calibri"/>
            </a:endParaRPr>
          </a:p>
          <a:p>
            <a:pPr indent="0" lvl="0" marL="914400" rtl="0" algn="l">
              <a:lnSpc>
                <a:spcPct val="100000"/>
              </a:lnSpc>
              <a:spcBef>
                <a:spcPts val="100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l">
              <a:spcBef>
                <a:spcPts val="10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6" name="Shape 486"/>
        <p:cNvGrpSpPr/>
        <p:nvPr/>
      </p:nvGrpSpPr>
      <p:grpSpPr>
        <a:xfrm>
          <a:off x="0" y="0"/>
          <a:ext cx="0" cy="0"/>
          <a:chOff x="0" y="0"/>
          <a:chExt cx="0" cy="0"/>
        </a:xfrm>
      </p:grpSpPr>
      <p:sp>
        <p:nvSpPr>
          <p:cNvPr id="487" name="Google Shape;48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1.8 Understanding MVC architecture</a:t>
            </a:r>
            <a:endParaRPr/>
          </a:p>
        </p:txBody>
      </p:sp>
      <p:sp>
        <p:nvSpPr>
          <p:cNvPr id="488" name="Google Shape;488;p8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marR="63500" rtl="0" algn="l">
              <a:lnSpc>
                <a:spcPct val="124444"/>
              </a:lnSpc>
              <a:spcBef>
                <a:spcPts val="1500"/>
              </a:spcBef>
              <a:spcAft>
                <a:spcPts val="0"/>
              </a:spcAft>
              <a:buSzPts val="852"/>
              <a:buNone/>
            </a:pPr>
            <a:r>
              <a:rPr b="1" lang="en" sz="1600">
                <a:solidFill>
                  <a:srgbClr val="001D35"/>
                </a:solidFill>
              </a:rPr>
              <a:t>Controller: </a:t>
            </a:r>
            <a:endParaRPr b="1" sz="1600">
              <a:solidFill>
                <a:srgbClr val="001D35"/>
              </a:solidFill>
            </a:endParaRPr>
          </a:p>
          <a:p>
            <a:pPr indent="-330200" lvl="0" marL="457200" rtl="0" algn="l">
              <a:lnSpc>
                <a:spcPct val="117500"/>
              </a:lnSpc>
              <a:spcBef>
                <a:spcPts val="800"/>
              </a:spcBef>
              <a:spcAft>
                <a:spcPts val="0"/>
              </a:spcAft>
              <a:buClr>
                <a:srgbClr val="001D35"/>
              </a:buClr>
              <a:buSzPts val="1600"/>
              <a:buChar char="●"/>
            </a:pPr>
            <a:r>
              <a:rPr lang="en" sz="1600">
                <a:solidFill>
                  <a:srgbClr val="001D35"/>
                </a:solidFill>
              </a:rPr>
              <a:t>Acts as the intermediary between the Model and the View.</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Receives user input from the View.</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Updates the Model based on user input.</a:t>
            </a:r>
            <a:endParaRPr sz="1600">
              <a:solidFill>
                <a:srgbClr val="001D35"/>
              </a:solidFill>
            </a:endParaRPr>
          </a:p>
          <a:p>
            <a:pPr indent="-330200" lvl="0" marL="457200" rtl="0" algn="l">
              <a:lnSpc>
                <a:spcPct val="117500"/>
              </a:lnSpc>
              <a:spcBef>
                <a:spcPts val="0"/>
              </a:spcBef>
              <a:spcAft>
                <a:spcPts val="0"/>
              </a:spcAft>
              <a:buClr>
                <a:srgbClr val="001D35"/>
              </a:buClr>
              <a:buSzPts val="1600"/>
              <a:buChar char="●"/>
            </a:pPr>
            <a:r>
              <a:rPr lang="en" sz="1600">
                <a:solidFill>
                  <a:srgbClr val="001D35"/>
                </a:solidFill>
              </a:rPr>
              <a:t>Determines which View to display.</a:t>
            </a:r>
            <a:endParaRPr sz="1600">
              <a:solidFill>
                <a:srgbClr val="001D35"/>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2" name="Shape 492"/>
        <p:cNvGrpSpPr/>
        <p:nvPr/>
      </p:nvGrpSpPr>
      <p:grpSpPr>
        <a:xfrm>
          <a:off x="0" y="0"/>
          <a:ext cx="0" cy="0"/>
          <a:chOff x="0" y="0"/>
          <a:chExt cx="0" cy="0"/>
        </a:xfrm>
      </p:grpSpPr>
      <p:sp>
        <p:nvSpPr>
          <p:cNvPr id="493" name="Google Shape;49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1.8 Understanding MVC architecture</a:t>
            </a:r>
            <a:endParaRPr/>
          </a:p>
        </p:txBody>
      </p:sp>
      <p:pic>
        <p:nvPicPr>
          <p:cNvPr id="494" name="Google Shape;494;p83"/>
          <p:cNvPicPr preferRelativeResize="0"/>
          <p:nvPr/>
        </p:nvPicPr>
        <p:blipFill>
          <a:blip r:embed="rId3">
            <a:alphaModFix/>
          </a:blip>
          <a:stretch>
            <a:fillRect/>
          </a:stretch>
        </p:blipFill>
        <p:spPr>
          <a:xfrm>
            <a:off x="1566493" y="1017725"/>
            <a:ext cx="6158582" cy="412577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8" name="Shape 498"/>
        <p:cNvGrpSpPr/>
        <p:nvPr/>
      </p:nvGrpSpPr>
      <p:grpSpPr>
        <a:xfrm>
          <a:off x="0" y="0"/>
          <a:ext cx="0" cy="0"/>
          <a:chOff x="0" y="0"/>
          <a:chExt cx="0" cy="0"/>
        </a:xfrm>
      </p:grpSpPr>
      <p:sp>
        <p:nvSpPr>
          <p:cNvPr id="499" name="Google Shape;499;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MVC architecture</a:t>
            </a:r>
            <a:endParaRPr/>
          </a:p>
        </p:txBody>
      </p:sp>
      <p:sp>
        <p:nvSpPr>
          <p:cNvPr id="500" name="Google Shape;500;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chemeClr val="dk1"/>
              </a:buClr>
              <a:buSzPts val="1600"/>
              <a:buChar char="●"/>
            </a:pPr>
            <a:r>
              <a:rPr b="1" lang="en" sz="1600">
                <a:solidFill>
                  <a:schemeClr val="dk1"/>
                </a:solidFill>
              </a:rPr>
              <a:t>Separation of Concerns:</a:t>
            </a:r>
            <a:r>
              <a:rPr lang="en" sz="1600">
                <a:solidFill>
                  <a:schemeClr val="dk1"/>
                </a:solidFill>
              </a:rPr>
              <a:t> This is the core advantage. MVC clearly divides the application logic into three distinct layers</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Model:</a:t>
            </a:r>
            <a:r>
              <a:rPr lang="en" sz="1600">
                <a:solidFill>
                  <a:schemeClr val="dk1"/>
                </a:solidFill>
              </a:rPr>
              <a:t> Manages the application's data and business logic.</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View:</a:t>
            </a:r>
            <a:r>
              <a:rPr lang="en" sz="1600">
                <a:solidFill>
                  <a:schemeClr val="dk1"/>
                </a:solidFill>
              </a:rPr>
              <a:t> Handles the presentation of data to the user.</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Controller:</a:t>
            </a:r>
            <a:r>
              <a:rPr lang="en" sz="1600">
                <a:solidFill>
                  <a:schemeClr val="dk1"/>
                </a:solidFill>
              </a:rPr>
              <a:t> Acts as an intermediary, handling user input and updating the Model and View accordingly.</a:t>
            </a:r>
            <a:endParaRPr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Improved Code Organization:</a:t>
            </a:r>
            <a:r>
              <a:rPr lang="en" sz="1600">
                <a:solidFill>
                  <a:schemeClr val="dk1"/>
                </a:solidFill>
              </a:rPr>
              <a:t> By separating concerns, MVC provides a clear structure to the codebase, making it easier to navigate, manage, and modify different parts of the application without affecting others.</a:t>
            </a:r>
            <a:endParaRPr sz="1600">
              <a:solidFill>
                <a:schemeClr val="dk1"/>
              </a:solidFill>
            </a:endParaRPr>
          </a:p>
          <a:p>
            <a:pPr indent="-330200" lvl="0" marL="457200" rtl="0" algn="l">
              <a:spcBef>
                <a:spcPts val="1000"/>
              </a:spcBef>
              <a:spcAft>
                <a:spcPts val="1000"/>
              </a:spcAft>
              <a:buClr>
                <a:schemeClr val="dk1"/>
              </a:buClr>
              <a:buSzPts val="1600"/>
              <a:buChar char="●"/>
            </a:pPr>
            <a:r>
              <a:rPr b="1" lang="en" sz="1600">
                <a:solidFill>
                  <a:schemeClr val="dk1"/>
                </a:solidFill>
              </a:rPr>
              <a:t>Enhanced Testability:</a:t>
            </a:r>
            <a:r>
              <a:rPr lang="en" sz="1600">
                <a:solidFill>
                  <a:schemeClr val="dk1"/>
                </a:solidFill>
              </a:rPr>
              <a:t> Each component (Model, View, Controller) can be tested independently. This facilitates unit testing and improves the overall robustness and reliability of the application.</a:t>
            </a:r>
            <a:endParaRPr sz="16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4" name="Shape 504"/>
        <p:cNvGrpSpPr/>
        <p:nvPr/>
      </p:nvGrpSpPr>
      <p:grpSpPr>
        <a:xfrm>
          <a:off x="0" y="0"/>
          <a:ext cx="0" cy="0"/>
          <a:chOff x="0" y="0"/>
          <a:chExt cx="0" cy="0"/>
        </a:xfrm>
      </p:grpSpPr>
      <p:sp>
        <p:nvSpPr>
          <p:cNvPr id="505" name="Google Shape;505;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MVC architecture</a:t>
            </a:r>
            <a:endParaRPr/>
          </a:p>
        </p:txBody>
      </p:sp>
      <p:sp>
        <p:nvSpPr>
          <p:cNvPr id="506" name="Google Shape;506;p8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Increased Reusability:</a:t>
            </a:r>
            <a:r>
              <a:rPr lang="en" sz="1600">
                <a:solidFill>
                  <a:schemeClr val="dk1"/>
                </a:solidFill>
              </a:rPr>
              <a:t> The Model, containing the business logic and data, can be reused across different Views. Similarly, different Views can be created to present the same data in various formats.</a:t>
            </a:r>
            <a:endParaRPr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Parallel Development:</a:t>
            </a:r>
            <a:r>
              <a:rPr lang="en" sz="1600">
                <a:solidFill>
                  <a:schemeClr val="dk1"/>
                </a:solidFill>
              </a:rPr>
              <a:t> Different developers can work on the Model, View, and Controller simultaneously, as they are independent of each other. This can significantly speed up the development process, especially for larger teams.</a:t>
            </a:r>
            <a:endParaRPr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Easier Maintenance:</a:t>
            </a:r>
            <a:r>
              <a:rPr lang="en" sz="1600">
                <a:solidFill>
                  <a:schemeClr val="dk1"/>
                </a:solidFill>
              </a:rPr>
              <a:t> Changes or bug fixes in one part of the application are less likely to affect other parts due to the separation of concerns. This makes maintenance and updates simpler and less error-prone.</a:t>
            </a:r>
            <a:endParaRPr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Flexibility and Adaptability:</a:t>
            </a:r>
            <a:r>
              <a:rPr lang="en" sz="1600">
                <a:solidFill>
                  <a:schemeClr val="dk1"/>
                </a:solidFill>
              </a:rPr>
              <a:t> MVC allows for easier modification of the user interface (View) without altering the underlying data logic (Model) and vice versa. This makes the application more adaptable to changing requirements and different presentation formats.</a:t>
            </a:r>
            <a:endParaRPr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Support for Multiple Views:</a:t>
            </a:r>
            <a:r>
              <a:rPr lang="en" sz="1600">
                <a:solidFill>
                  <a:schemeClr val="dk1"/>
                </a:solidFill>
              </a:rPr>
              <a:t> The same data (Model) can be presented to the user through different Views (e.g., a table, a chart, a mobile view).</a:t>
            </a:r>
            <a:endParaRPr sz="1600">
              <a:solidFill>
                <a:schemeClr val="dk1"/>
              </a:solidFill>
            </a:endParaRPr>
          </a:p>
          <a:p>
            <a:pPr indent="-330200" lvl="0" marL="457200" rtl="0" algn="l">
              <a:spcBef>
                <a:spcPts val="1000"/>
              </a:spcBef>
              <a:spcAft>
                <a:spcPts val="1000"/>
              </a:spcAft>
              <a:buClr>
                <a:schemeClr val="dk1"/>
              </a:buClr>
              <a:buSzPts val="1600"/>
              <a:buChar char="●"/>
            </a:pPr>
            <a:r>
              <a:rPr b="1" lang="en" sz="1600">
                <a:solidFill>
                  <a:schemeClr val="dk1"/>
                </a:solidFill>
              </a:rPr>
              <a:t>SEO-Friendly URLs (for web applications):</a:t>
            </a:r>
            <a:r>
              <a:rPr lang="en" sz="1600">
                <a:solidFill>
                  <a:schemeClr val="dk1"/>
                </a:solidFill>
              </a:rPr>
              <a:t> MVC frameworks often facilitate the creation of clean and RESTful URLs, which are beneficial for search engine optimization.</a:t>
            </a:r>
            <a:br>
              <a:rPr lang="en" sz="1600">
                <a:solidFill>
                  <a:schemeClr val="dk1"/>
                </a:solidFill>
              </a:rPr>
            </a:br>
            <a:endParaRPr sz="1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0" name="Shape 510"/>
        <p:cNvGrpSpPr/>
        <p:nvPr/>
      </p:nvGrpSpPr>
      <p:grpSpPr>
        <a:xfrm>
          <a:off x="0" y="0"/>
          <a:ext cx="0" cy="0"/>
          <a:chOff x="0" y="0"/>
          <a:chExt cx="0" cy="0"/>
        </a:xfrm>
      </p:grpSpPr>
      <p:sp>
        <p:nvSpPr>
          <p:cNvPr id="511" name="Google Shape;511;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MVC architecture</a:t>
            </a:r>
            <a:endParaRPr/>
          </a:p>
        </p:txBody>
      </p:sp>
      <p:sp>
        <p:nvSpPr>
          <p:cNvPr id="512" name="Google Shape;51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Support for Multiple Views:</a:t>
            </a:r>
            <a:r>
              <a:rPr lang="en" sz="1600">
                <a:solidFill>
                  <a:schemeClr val="dk1"/>
                </a:solidFill>
              </a:rPr>
              <a:t> The same data (Model) can be presented to the user through different Views (e.g., a table, a chart, a mobile view).</a:t>
            </a:r>
            <a:endParaRPr sz="1600">
              <a:solidFill>
                <a:schemeClr val="dk1"/>
              </a:solidFill>
            </a:endParaRPr>
          </a:p>
          <a:p>
            <a:pPr indent="-330200" lvl="0" marL="457200" rtl="0" algn="l">
              <a:spcBef>
                <a:spcPts val="1000"/>
              </a:spcBef>
              <a:spcAft>
                <a:spcPts val="1000"/>
              </a:spcAft>
              <a:buClr>
                <a:schemeClr val="dk1"/>
              </a:buClr>
              <a:buSzPts val="1600"/>
              <a:buChar char="●"/>
            </a:pPr>
            <a:r>
              <a:rPr b="1" lang="en" sz="1600">
                <a:solidFill>
                  <a:schemeClr val="dk1"/>
                </a:solidFill>
              </a:rPr>
              <a:t>SEO-Friendly URLs (for web applications):</a:t>
            </a:r>
            <a:r>
              <a:rPr lang="en" sz="1600">
                <a:solidFill>
                  <a:schemeClr val="dk1"/>
                </a:solidFill>
              </a:rPr>
              <a:t> MVC frameworks often facilitate the creation of clean and RESTful URLs, which are beneficial for search engine optimization.</a:t>
            </a:r>
            <a:br>
              <a:rPr lang="en" sz="1600">
                <a:solidFill>
                  <a:schemeClr val="dk1"/>
                </a:solidFill>
              </a:rPr>
            </a:br>
            <a:endParaRPr sz="16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6" name="Shape 516"/>
        <p:cNvGrpSpPr/>
        <p:nvPr/>
      </p:nvGrpSpPr>
      <p:grpSpPr>
        <a:xfrm>
          <a:off x="0" y="0"/>
          <a:ext cx="0" cy="0"/>
          <a:chOff x="0" y="0"/>
          <a:chExt cx="0" cy="0"/>
        </a:xfrm>
      </p:grpSpPr>
      <p:sp>
        <p:nvSpPr>
          <p:cNvPr id="517" name="Google Shape;517;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518" name="Google Shape;518;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63500" rtl="0" algn="l">
              <a:lnSpc>
                <a:spcPct val="144444"/>
              </a:lnSpc>
              <a:spcBef>
                <a:spcPts val="1500"/>
              </a:spcBef>
              <a:spcAft>
                <a:spcPts val="0"/>
              </a:spcAft>
              <a:buClr>
                <a:schemeClr val="dk1"/>
              </a:buClr>
              <a:buSzPts val="1100"/>
              <a:buFont typeface="Arial"/>
              <a:buNone/>
            </a:pPr>
            <a:r>
              <a:rPr lang="en" sz="1600">
                <a:solidFill>
                  <a:schemeClr val="dk1"/>
                </a:solidFill>
              </a:rPr>
              <a:t>Imagine a Online Shopping Platform:</a:t>
            </a:r>
            <a:endParaRPr sz="1600">
              <a:solidFill>
                <a:schemeClr val="dk1"/>
              </a:solidFill>
            </a:endParaRPr>
          </a:p>
          <a:p>
            <a:pPr indent="-330200" lvl="0" marL="457200" marR="63500" rtl="0" algn="l">
              <a:lnSpc>
                <a:spcPct val="137500"/>
              </a:lnSpc>
              <a:spcBef>
                <a:spcPts val="800"/>
              </a:spcBef>
              <a:spcAft>
                <a:spcPts val="0"/>
              </a:spcAft>
              <a:buClr>
                <a:schemeClr val="dk1"/>
              </a:buClr>
              <a:buSzPts val="1600"/>
              <a:buChar char="●"/>
            </a:pPr>
            <a:r>
              <a:rPr lang="en" sz="1600">
                <a:solidFill>
                  <a:schemeClr val="dk1"/>
                </a:solidFill>
              </a:rPr>
              <a:t>A user interacts with the UI (view) and clicks "Add to Cart" for a product. </a:t>
            </a:r>
            <a:endParaRPr sz="1600">
              <a:solidFill>
                <a:schemeClr val="dk1"/>
              </a:solidFill>
            </a:endParaRPr>
          </a:p>
          <a:p>
            <a:pPr indent="-330200" lvl="0" marL="457200" marR="63500" rtl="0" algn="l">
              <a:lnSpc>
                <a:spcPct val="137500"/>
              </a:lnSpc>
              <a:spcBef>
                <a:spcPts val="0"/>
              </a:spcBef>
              <a:spcAft>
                <a:spcPts val="0"/>
              </a:spcAft>
              <a:buClr>
                <a:schemeClr val="dk1"/>
              </a:buClr>
              <a:buSzPts val="1600"/>
              <a:buChar char="●"/>
            </a:pPr>
            <a:r>
              <a:rPr lang="en" sz="1600">
                <a:solidFill>
                  <a:schemeClr val="dk1"/>
                </a:solidFill>
              </a:rPr>
              <a:t>The controller receives the event and interacts with the model to add the product to the user's cart. </a:t>
            </a:r>
            <a:endParaRPr sz="1600">
              <a:solidFill>
                <a:schemeClr val="dk1"/>
              </a:solidFill>
            </a:endParaRPr>
          </a:p>
          <a:p>
            <a:pPr indent="-330200" lvl="0" marL="457200" marR="63500" rtl="0" algn="l">
              <a:lnSpc>
                <a:spcPct val="137500"/>
              </a:lnSpc>
              <a:spcBef>
                <a:spcPts val="0"/>
              </a:spcBef>
              <a:spcAft>
                <a:spcPts val="0"/>
              </a:spcAft>
              <a:buClr>
                <a:schemeClr val="dk1"/>
              </a:buClr>
              <a:buSzPts val="1600"/>
              <a:buChar char="●"/>
            </a:pPr>
            <a:r>
              <a:rPr lang="en" sz="1600">
                <a:solidFill>
                  <a:schemeClr val="dk1"/>
                </a:solidFill>
              </a:rPr>
              <a:t>The model updates the data (e.g., adds the product to the database). </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lang="en" sz="1600">
                <a:solidFill>
                  <a:schemeClr val="dk1"/>
                </a:solidFill>
              </a:rPr>
              <a:t>The controller tells the view to refresh the shopping cart display, showing the updated list of items. </a:t>
            </a:r>
            <a:endParaRPr sz="1600">
              <a:solidFill>
                <a:schemeClr val="dk1"/>
              </a:solidFill>
            </a:endParaRPr>
          </a:p>
          <a:p>
            <a:pPr indent="0" lvl="0" marL="0" rtl="0" algn="l">
              <a:spcBef>
                <a:spcPts val="1500"/>
              </a:spcBef>
              <a:spcAft>
                <a:spcPts val="1200"/>
              </a:spcAft>
              <a:buNone/>
            </a:pPr>
            <a:r>
              <a:t/>
            </a:r>
            <a:endParaRPr sz="1600">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4" name="Google Shape;524;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5" name="Google Shape;525;p88"/>
          <p:cNvPicPr preferRelativeResize="0"/>
          <p:nvPr/>
        </p:nvPicPr>
        <p:blipFill>
          <a:blip r:embed="rId3">
            <a:alphaModFix/>
          </a:blip>
          <a:stretch>
            <a:fillRect/>
          </a:stretch>
        </p:blipFill>
        <p:spPr>
          <a:xfrm>
            <a:off x="2080294" y="278806"/>
            <a:ext cx="4983425" cy="45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t>
            </a:r>
            <a:r>
              <a:rPr b="1" lang="en"/>
              <a:t>. Headers</a:t>
            </a:r>
            <a:endParaRPr b="1"/>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Headers provide additional metadata about the request, such as client details, accepted formats, and connection preferences. Each header is written as a key-value pair.</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Examples of Common Headers:</a:t>
            </a:r>
            <a:endParaRPr>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Arial"/>
              <a:buChar char="○"/>
            </a:pPr>
            <a:r>
              <a:rPr b="1" lang="en" sz="1800">
                <a:solidFill>
                  <a:schemeClr val="dk1"/>
                </a:solidFill>
                <a:latin typeface="Calibri"/>
                <a:ea typeface="Calibri"/>
                <a:cs typeface="Calibri"/>
                <a:sym typeface="Calibri"/>
              </a:rPr>
              <a:t>Host</a:t>
            </a:r>
            <a:r>
              <a:rPr lang="en" sz="1800">
                <a:solidFill>
                  <a:schemeClr val="dk1"/>
                </a:solidFill>
                <a:latin typeface="Calibri"/>
                <a:ea typeface="Calibri"/>
                <a:cs typeface="Calibri"/>
                <a:sym typeface="Calibri"/>
              </a:rPr>
              <a:t>: Specifies the domain name of the server.</a:t>
            </a:r>
            <a:endParaRPr sz="1800">
              <a:solidFill>
                <a:schemeClr val="dk1"/>
              </a:solidFill>
              <a:latin typeface="Calibri"/>
              <a:ea typeface="Calibri"/>
              <a:cs typeface="Calibri"/>
              <a:sym typeface="Calibri"/>
            </a:endParaRPr>
          </a:p>
          <a:p>
            <a:pPr indent="-342900" lvl="2" marL="1371600" rtl="0" algn="l">
              <a:spcBef>
                <a:spcPts val="0"/>
              </a:spcBef>
              <a:spcAft>
                <a:spcPts val="0"/>
              </a:spcAft>
              <a:buClr>
                <a:srgbClr val="233A44"/>
              </a:buClr>
              <a:buSzPts val="1800"/>
              <a:buFont typeface="Calibri"/>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Host: www.google.com</a:t>
            </a:r>
            <a:endParaRPr sz="1800">
              <a:solidFill>
                <a:srgbClr val="188038"/>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Arial"/>
              <a:buChar char="○"/>
            </a:pPr>
            <a:r>
              <a:rPr b="1" lang="en" sz="1800">
                <a:solidFill>
                  <a:schemeClr val="dk1"/>
                </a:solidFill>
                <a:latin typeface="Calibri"/>
                <a:ea typeface="Calibri"/>
                <a:cs typeface="Calibri"/>
                <a:sym typeface="Calibri"/>
              </a:rPr>
              <a:t>User-Agent</a:t>
            </a:r>
            <a:r>
              <a:rPr lang="en" sz="1800">
                <a:solidFill>
                  <a:schemeClr val="dk1"/>
                </a:solidFill>
                <a:latin typeface="Calibri"/>
                <a:ea typeface="Calibri"/>
                <a:cs typeface="Calibri"/>
                <a:sym typeface="Calibri"/>
              </a:rPr>
              <a:t>: Identifies the client's software.</a:t>
            </a:r>
            <a:endParaRPr sz="1800">
              <a:solidFill>
                <a:schemeClr val="dk1"/>
              </a:solidFill>
              <a:latin typeface="Calibri"/>
              <a:ea typeface="Calibri"/>
              <a:cs typeface="Calibri"/>
              <a:sym typeface="Calibri"/>
            </a:endParaRPr>
          </a:p>
          <a:p>
            <a:pPr indent="-342900" lvl="2" marL="1371600" rtl="0" algn="l">
              <a:spcBef>
                <a:spcPts val="0"/>
              </a:spcBef>
              <a:spcAft>
                <a:spcPts val="0"/>
              </a:spcAft>
              <a:buClr>
                <a:srgbClr val="233A44"/>
              </a:buClr>
              <a:buSzPts val="1800"/>
              <a:buFont typeface="Calibri"/>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User-Agent: Mozilla/5.0</a:t>
            </a:r>
            <a:endParaRPr sz="1800">
              <a:solidFill>
                <a:srgbClr val="188038"/>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Arial"/>
              <a:buChar char="○"/>
            </a:pPr>
            <a:r>
              <a:rPr b="1" lang="en" sz="1800">
                <a:solidFill>
                  <a:schemeClr val="dk1"/>
                </a:solidFill>
                <a:latin typeface="Calibri"/>
                <a:ea typeface="Calibri"/>
                <a:cs typeface="Calibri"/>
                <a:sym typeface="Calibri"/>
              </a:rPr>
              <a:t>Accept</a:t>
            </a:r>
            <a:r>
              <a:rPr lang="en" sz="1800">
                <a:solidFill>
                  <a:schemeClr val="dk1"/>
                </a:solidFill>
                <a:latin typeface="Calibri"/>
                <a:ea typeface="Calibri"/>
                <a:cs typeface="Calibri"/>
                <a:sym typeface="Calibri"/>
              </a:rPr>
              <a:t>: Lists the media types the client can handle.</a:t>
            </a:r>
            <a:endParaRPr sz="1800">
              <a:solidFill>
                <a:schemeClr val="dk1"/>
              </a:solidFill>
              <a:latin typeface="Calibri"/>
              <a:ea typeface="Calibri"/>
              <a:cs typeface="Calibri"/>
              <a:sym typeface="Calibri"/>
            </a:endParaRPr>
          </a:p>
          <a:p>
            <a:pPr indent="-342900" lvl="2" marL="1371600" rtl="0" algn="l">
              <a:spcBef>
                <a:spcPts val="0"/>
              </a:spcBef>
              <a:spcAft>
                <a:spcPts val="0"/>
              </a:spcAft>
              <a:buClr>
                <a:srgbClr val="233A44"/>
              </a:buClr>
              <a:buSzPts val="1800"/>
              <a:buFont typeface="Calibri"/>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Accept: text/html</a:t>
            </a:r>
            <a:endParaRPr sz="1800">
              <a:solidFill>
                <a:srgbClr val="188038"/>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Arial"/>
              <a:buChar char="○"/>
            </a:pPr>
            <a:r>
              <a:rPr b="1" lang="en" sz="1800">
                <a:solidFill>
                  <a:schemeClr val="dk1"/>
                </a:solidFill>
                <a:latin typeface="Calibri"/>
                <a:ea typeface="Calibri"/>
                <a:cs typeface="Calibri"/>
                <a:sym typeface="Calibri"/>
              </a:rPr>
              <a:t>Accept-Language</a:t>
            </a:r>
            <a:r>
              <a:rPr lang="en" sz="1800">
                <a:solidFill>
                  <a:schemeClr val="dk1"/>
                </a:solidFill>
                <a:latin typeface="Calibri"/>
                <a:ea typeface="Calibri"/>
                <a:cs typeface="Calibri"/>
                <a:sym typeface="Calibri"/>
              </a:rPr>
              <a:t>: Specifies the preferred language(s) for the response.</a:t>
            </a:r>
            <a:endParaRPr sz="1800">
              <a:solidFill>
                <a:schemeClr val="dk1"/>
              </a:solidFill>
              <a:latin typeface="Calibri"/>
              <a:ea typeface="Calibri"/>
              <a:cs typeface="Calibri"/>
              <a:sym typeface="Calibri"/>
            </a:endParaRPr>
          </a:p>
          <a:p>
            <a:pPr indent="-342900" lvl="2" marL="1371600" rtl="0" algn="l">
              <a:spcBef>
                <a:spcPts val="0"/>
              </a:spcBef>
              <a:spcAft>
                <a:spcPts val="0"/>
              </a:spcAft>
              <a:buClr>
                <a:srgbClr val="233A44"/>
              </a:buClr>
              <a:buSzPts val="1800"/>
              <a:buFont typeface="Calibri"/>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Accept-Language: en-US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t>
            </a:r>
            <a:r>
              <a:rPr b="1" lang="en"/>
              <a:t>. Headers</a:t>
            </a:r>
            <a:endParaRPr b="1"/>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1" marL="914400" rtl="0" algn="l">
              <a:spcBef>
                <a:spcPts val="12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Connection</a:t>
            </a:r>
            <a:r>
              <a:rPr lang="en" sz="1800">
                <a:solidFill>
                  <a:schemeClr val="dk1"/>
                </a:solidFill>
                <a:latin typeface="Calibri"/>
                <a:ea typeface="Calibri"/>
                <a:cs typeface="Calibri"/>
                <a:sym typeface="Calibri"/>
              </a:rPr>
              <a:t>: Instructs whether to keep the connection alive or close it.</a:t>
            </a:r>
            <a:endParaRPr sz="1800">
              <a:solidFill>
                <a:schemeClr val="dk1"/>
              </a:solidFill>
              <a:latin typeface="Calibri"/>
              <a:ea typeface="Calibri"/>
              <a:cs typeface="Calibri"/>
              <a:sym typeface="Calibri"/>
            </a:endParaRPr>
          </a:p>
          <a:p>
            <a:pPr indent="-342900" lvl="2" marL="1371600" rtl="0" algn="l">
              <a:spcBef>
                <a:spcPts val="0"/>
              </a:spcBef>
              <a:spcAft>
                <a:spcPts val="0"/>
              </a:spcAft>
              <a:buClr>
                <a:srgbClr val="233A44"/>
              </a:buClr>
              <a:buSzPts val="1800"/>
              <a:buFont typeface="Calibri"/>
              <a:buChar char="■"/>
            </a:pPr>
            <a:r>
              <a:rPr lang="en" sz="1800">
                <a:solidFill>
                  <a:schemeClr val="dk1"/>
                </a:solidFill>
                <a:latin typeface="Calibri"/>
                <a:ea typeface="Calibri"/>
                <a:cs typeface="Calibri"/>
                <a:sym typeface="Calibri"/>
              </a:rPr>
              <a:t>Example: </a:t>
            </a:r>
            <a:r>
              <a:rPr lang="en" sz="1800">
                <a:solidFill>
                  <a:srgbClr val="188038"/>
                </a:solidFill>
                <a:latin typeface="Calibri"/>
                <a:ea typeface="Calibri"/>
                <a:cs typeface="Calibri"/>
                <a:sym typeface="Calibri"/>
              </a:rPr>
              <a:t>Connection: keep-alive</a:t>
            </a:r>
            <a:endParaRPr sz="1800">
              <a:solidFill>
                <a:srgbClr val="188038"/>
              </a:solidFill>
              <a:latin typeface="Calibri"/>
              <a:ea typeface="Calibri"/>
              <a:cs typeface="Calibri"/>
              <a:sym typeface="Calibri"/>
            </a:endParaRPr>
          </a:p>
          <a:p>
            <a:pPr indent="-342900" lvl="0" marL="457200" rtl="0" algn="l">
              <a:spcBef>
                <a:spcPts val="1200"/>
              </a:spcBef>
              <a:spcAft>
                <a:spcPts val="0"/>
              </a:spcAft>
              <a:buClr>
                <a:srgbClr val="233A44"/>
              </a:buClr>
              <a:buSzPts val="1800"/>
              <a:buFont typeface="Calibri"/>
              <a:buChar char="●"/>
            </a:pPr>
            <a:r>
              <a:rPr lang="en">
                <a:solidFill>
                  <a:srgbClr val="233A44"/>
                </a:solidFill>
                <a:latin typeface="Calibri"/>
                <a:ea typeface="Calibri"/>
                <a:cs typeface="Calibri"/>
                <a:sym typeface="Calibri"/>
              </a:rPr>
              <a:t>Example of header:</a:t>
            </a:r>
            <a:endParaRPr>
              <a:solidFill>
                <a:srgbClr val="233A44"/>
              </a:solidFill>
              <a:latin typeface="Calibri"/>
              <a:ea typeface="Calibri"/>
              <a:cs typeface="Calibri"/>
              <a:sym typeface="Calibri"/>
            </a:endParaRPr>
          </a:p>
          <a:p>
            <a:pPr indent="0" lvl="0" marL="457200" rtl="0" algn="l">
              <a:spcBef>
                <a:spcPts val="1000"/>
              </a:spcBef>
              <a:spcAft>
                <a:spcPts val="0"/>
              </a:spcAft>
              <a:buClr>
                <a:schemeClr val="dk1"/>
              </a:buClr>
              <a:buSzPts val="1100"/>
              <a:buFont typeface="Arial"/>
              <a:buNone/>
            </a:pPr>
            <a:r>
              <a:rPr lang="en" sz="1700">
                <a:solidFill>
                  <a:srgbClr val="FF0000"/>
                </a:solidFill>
                <a:latin typeface="Calibri"/>
                <a:ea typeface="Calibri"/>
                <a:cs typeface="Calibri"/>
                <a:sym typeface="Calibri"/>
              </a:rPr>
              <a:t>Host: www.example.com</a:t>
            </a:r>
            <a:endParaRPr sz="1700">
              <a:solidFill>
                <a:srgbClr val="FF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sz="1700">
                <a:solidFill>
                  <a:srgbClr val="FF0000"/>
                </a:solidFill>
                <a:latin typeface="Calibri"/>
                <a:ea typeface="Calibri"/>
                <a:cs typeface="Calibri"/>
                <a:sym typeface="Calibri"/>
              </a:rPr>
              <a:t>User-Agent: Mozilla/5.0</a:t>
            </a:r>
            <a:endParaRPr sz="1700">
              <a:solidFill>
                <a:srgbClr val="FF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sz="1700">
                <a:solidFill>
                  <a:srgbClr val="FF0000"/>
                </a:solidFill>
                <a:latin typeface="Calibri"/>
                <a:ea typeface="Calibri"/>
                <a:cs typeface="Calibri"/>
                <a:sym typeface="Calibri"/>
              </a:rPr>
              <a:t>Content-Type: application/x-www-form-urlencoded</a:t>
            </a:r>
            <a:endParaRPr sz="1700">
              <a:solidFill>
                <a:srgbClr val="FF0000"/>
              </a:solidFill>
              <a:latin typeface="Calibri"/>
              <a:ea typeface="Calibri"/>
              <a:cs typeface="Calibri"/>
              <a:sym typeface="Calibri"/>
            </a:endParaRPr>
          </a:p>
          <a:p>
            <a:pPr indent="0" lvl="0" marL="457200" rtl="0" algn="l">
              <a:spcBef>
                <a:spcPts val="0"/>
              </a:spcBef>
              <a:spcAft>
                <a:spcPts val="0"/>
              </a:spcAft>
              <a:buNone/>
            </a:pPr>
            <a:r>
              <a:rPr lang="en" sz="1700">
                <a:solidFill>
                  <a:srgbClr val="FF0000"/>
                </a:solidFill>
                <a:latin typeface="Calibri"/>
                <a:ea typeface="Calibri"/>
                <a:cs typeface="Calibri"/>
                <a:sym typeface="Calibri"/>
              </a:rPr>
              <a:t>Content-Length: 27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