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Lst>
  <p:sldSz cy="5143500" cx="9144000"/>
  <p:notesSz cx="6858000" cy="9144000"/>
  <p:embeddedFontLst>
    <p:embeddedFont>
      <p:font typeface="Proxima Nova"/>
      <p:regular r:id="rId149"/>
      <p:bold r:id="rId150"/>
      <p:italic r:id="rId151"/>
      <p:boldItalic r:id="rId152"/>
    </p:embeddedFont>
    <p:embeddedFont>
      <p:font typeface="Nunito"/>
      <p:regular r:id="rId153"/>
      <p:bold r:id="rId154"/>
      <p:italic r:id="rId155"/>
      <p:boldItalic r:id="rId156"/>
    </p:embeddedFont>
    <p:embeddedFont>
      <p:font typeface="Roboto Mono"/>
      <p:regular r:id="rId157"/>
      <p:bold r:id="rId158"/>
      <p:italic r:id="rId159"/>
      <p:boldItalic r:id="rId160"/>
    </p:embeddedFont>
    <p:embeddedFont>
      <p:font typeface="Alfa Slab One"/>
      <p:regular r:id="rId1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708444-F71A-4484-AA3B-F0621DB44EC5}">
  <a:tblStyle styleId="{2A708444-F71A-4484-AA3B-F0621DB44EC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font" Target="fonts/ProximaNova-bold.fntdata"/><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font" Target="fonts/ProximaNova-regular.fntdata"/><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font" Target="fonts/AlfaSlabOne-regular.fntdata"/><Relationship Id="rId54" Type="http://schemas.openxmlformats.org/officeDocument/2006/relationships/slide" Target="slides/slide48.xml"/><Relationship Id="rId160" Type="http://schemas.openxmlformats.org/officeDocument/2006/relationships/font" Target="fonts/RobotoMono-boldItalic.fntdata"/><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font" Target="fonts/RobotoMono-italic.fntdata"/><Relationship Id="rId59" Type="http://schemas.openxmlformats.org/officeDocument/2006/relationships/slide" Target="slides/slide53.xml"/><Relationship Id="rId154" Type="http://schemas.openxmlformats.org/officeDocument/2006/relationships/font" Target="fonts/Nunito-bold.fntdata"/><Relationship Id="rId58" Type="http://schemas.openxmlformats.org/officeDocument/2006/relationships/slide" Target="slides/slide52.xml"/><Relationship Id="rId153" Type="http://schemas.openxmlformats.org/officeDocument/2006/relationships/font" Target="fonts/Nunito-regular.fntdata"/><Relationship Id="rId152" Type="http://schemas.openxmlformats.org/officeDocument/2006/relationships/font" Target="fonts/ProximaNova-boldItalic.fntdata"/><Relationship Id="rId151" Type="http://schemas.openxmlformats.org/officeDocument/2006/relationships/font" Target="fonts/ProximaNova-italic.fntdata"/><Relationship Id="rId158" Type="http://schemas.openxmlformats.org/officeDocument/2006/relationships/font" Target="fonts/RobotoMono-bold.fntdata"/><Relationship Id="rId157" Type="http://schemas.openxmlformats.org/officeDocument/2006/relationships/font" Target="fonts/RobotoMono-regular.fntdata"/><Relationship Id="rId156" Type="http://schemas.openxmlformats.org/officeDocument/2006/relationships/font" Target="fonts/Nunito-boldItalic.fntdata"/><Relationship Id="rId155" Type="http://schemas.openxmlformats.org/officeDocument/2006/relationships/font" Target="fonts/Nuni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369862e8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369862e8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3576b654b2a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3576b654b2a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3576b654b2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3576b654b2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3576b654b2a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3576b654b2a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353f3ca228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353f3ca228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353f3ca228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353f3ca228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353f3ca228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353f3ca228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3583008230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3583008230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353f3ca2286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353f3ca2286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3583008230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3583008230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3583008230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3583008230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369862e8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369862e8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3583008230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3583008230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3583008230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3583008230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3583008230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3583008230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353f3ca228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353f3ca228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3583008230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3583008230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3583008230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3583008230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3583008230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3583008230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353f3ca2286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353f3ca228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353f3ca2286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353f3ca228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3583008230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3583008230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5369862e8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5369862e8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35984c004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35984c004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353f3ca228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353f3ca228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3583008230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3583008230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3583008230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3583008230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3583008230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3583008230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3583008230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3583008230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3583008230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3583008230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3583008230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3583008230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3583008230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3583008230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3583008230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3583008230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53f3ca228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53f3ca228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3583008230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3583008230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353f3ca228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353f3ca228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353f3ca2286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353f3ca2286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353f3ca2286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353f3ca2286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3583008230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3583008230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3583008230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3583008230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3583008230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3583008230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3583008230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3583008230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3583008230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3583008230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3583008230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3583008230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3f3ca228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3f3ca228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3583008230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3583008230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3583008230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3583008230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3583008230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3583008230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3f3ca2286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3f3ca2286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3f3ca2286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3f3ca2286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3f3ca2286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3f3ca2286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3f3ca2286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53f3ca228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3f3ca2286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3f3ca2286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53f3ca228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53f3ca228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53f3ca2286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53f3ca2286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53f3ca228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53f3ca228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3f3ca228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3f3ca228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53f3ca228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53f3ca228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3f3ca228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3f3ca228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3f3ca228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53f3ca228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53f3ca2286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53f3ca2286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53f3ca228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53f3ca228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53f3ca2286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53f3ca228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53f3ca2286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53f3ca2286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545e5b6c4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545e5b6c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53f3ca2286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53f3ca2286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53f3ca228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53f3ca228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53f3ca228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53f3ca228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53f3ca228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53f3ca228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53f3ca2286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53f3ca2286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53f3ca2286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53f3ca2286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53f3ca2286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53f3ca2286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53f3ca228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53f3ca228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5369862e8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5369862e8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5369862e8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5369862e8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53f3ca228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3f3ca228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5369862e8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5369862e8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5369862e8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5369862e8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5369862e8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5369862e8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5369862e8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5369862e8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5369862e8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5369862e8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5369862e8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5369862e8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5369862e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5369862e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5369862e8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5369862e8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53f3ca228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53f3ca228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5542a9aa6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5542a9aa6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5369862e8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5369862e8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5542a9aa6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5542a9aa6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5542a9aa6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5542a9aa6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5542a9aa6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5542a9aa6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5542a9aa6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5542a9aa6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5542a9aa6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5542a9aa6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5542a9aa6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5542a9aa6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5542a9aa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5542a9aa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5542a9aa6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5542a9aa6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53f3ca228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53f3ca228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576b654b2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576b654b2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5369862e8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5369862e8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576b654b2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576b654b2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576b654b2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576b654b2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53f3ca2286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53f3ca228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576b654b2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576b654b2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576b654b2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576b654b2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576b654b2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576b654b2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576b654b2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576b654b2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576b654b2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576b654b2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576b654b2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576b654b2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576b654b2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576b654b2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369862e8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369862e8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576b654b2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576b654b2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576b654b2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576b654b2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353f3ca228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53f3ca228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53f3ca228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353f3ca228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576b654b2a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3576b654b2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576b654b2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3576b654b2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3576b654b2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3576b654b2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576b654b2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3576b654b2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3576b654b2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3576b654b2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353f3ca228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353f3ca228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369862e8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369862e8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353f3ca2286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353f3ca2286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576b654b2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3576b654b2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53f3ca228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353f3ca228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3576b654b2a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3576b654b2a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3576b654b2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576b654b2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3576b654b2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3576b654b2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3576b654b2a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3576b654b2a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3576b654b2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3576b654b2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3576b654b2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3576b654b2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576b654b2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3576b654b2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369862e8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369862e8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3576b654b2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3576b654b2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3576b654b2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3576b654b2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3576b654b2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3576b654b2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3576b654b2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3576b654b2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3576b654b2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3576b654b2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3576b654b2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3576b654b2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3576b654b2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3576b654b2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53f3ca228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353f3ca228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3576b654b2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3576b654b2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353f3ca228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353f3ca228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hoenixnap.com/kb/how-to-install-python-3-window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dataquest.io/blog/installing-python-on-mac/"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hyperlink" Target="https://www.w3schools.com/python/python_server.asp"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460"/>
              <a:t>Unit 2</a:t>
            </a:r>
            <a:endParaRPr sz="4460"/>
          </a:p>
          <a:p>
            <a:pPr indent="0" lvl="0" marL="0" rtl="0" algn="ctr">
              <a:spcBef>
                <a:spcPts val="0"/>
              </a:spcBef>
              <a:spcAft>
                <a:spcPts val="0"/>
              </a:spcAft>
              <a:buSzPts val="990"/>
              <a:buNone/>
            </a:pPr>
            <a:r>
              <a:rPr lang="en" sz="4460"/>
              <a:t>Server-Side Programming With Python</a:t>
            </a:r>
            <a:endParaRPr sz="4460"/>
          </a:p>
        </p:txBody>
      </p:sp>
      <p:sp>
        <p:nvSpPr>
          <p:cNvPr id="57" name="Google Shape;57;p13"/>
          <p:cNvSpPr txBox="1"/>
          <p:nvPr>
            <p:ph idx="1" type="subTitle"/>
          </p:nvPr>
        </p:nvSpPr>
        <p:spPr>
          <a:xfrm>
            <a:off x="311700" y="4004023"/>
            <a:ext cx="8520600" cy="733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-Binayak Maharjan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2.2 Basic Operations</a:t>
            </a:r>
            <a:endParaRPr/>
          </a:p>
        </p:txBody>
      </p:sp>
      <p:sp>
        <p:nvSpPr>
          <p:cNvPr id="111" name="Google Shape;111;p22"/>
          <p:cNvSpPr txBox="1"/>
          <p:nvPr>
            <p:ph idx="1" type="body"/>
          </p:nvPr>
        </p:nvSpPr>
        <p:spPr>
          <a:xfrm>
            <a:off x="311700" y="1084375"/>
            <a:ext cx="8520600" cy="3942000"/>
          </a:xfrm>
          <a:prstGeom prst="rect">
            <a:avLst/>
          </a:prstGeom>
        </p:spPr>
        <p:txBody>
          <a:bodyPr anchorCtr="0" anchor="t" bIns="91425" lIns="91425" spcFirstLastPara="1" rIns="91425" wrap="square" tIns="91425">
            <a:noAutofit/>
          </a:bodyPr>
          <a:lstStyle/>
          <a:p>
            <a:pPr indent="-336550" lvl="0" marL="457200" rtl="0" algn="l">
              <a:spcBef>
                <a:spcPts val="1200"/>
              </a:spcBef>
              <a:spcAft>
                <a:spcPts val="0"/>
              </a:spcAft>
              <a:buClr>
                <a:srgbClr val="000000"/>
              </a:buClr>
              <a:buSzPts val="1700"/>
              <a:buFont typeface="Arial"/>
              <a:buChar char="●"/>
            </a:pPr>
            <a:r>
              <a:rPr b="1" lang="en" sz="1700">
                <a:solidFill>
                  <a:srgbClr val="000000"/>
                </a:solidFill>
                <a:latin typeface="Arial"/>
                <a:ea typeface="Arial"/>
                <a:cs typeface="Arial"/>
                <a:sym typeface="Arial"/>
              </a:rPr>
              <a:t>Comparison Operations:</a:t>
            </a:r>
            <a:r>
              <a:rPr lang="en" sz="1700">
                <a:solidFill>
                  <a:srgbClr val="000000"/>
                </a:solidFill>
                <a:latin typeface="Arial"/>
                <a:ea typeface="Arial"/>
                <a:cs typeface="Arial"/>
                <a:sym typeface="Arial"/>
              </a:rPr>
              <a:t> These operators compare values and return a Boolean result (</a:t>
            </a:r>
            <a:r>
              <a:rPr lang="en" sz="1700">
                <a:solidFill>
                  <a:srgbClr val="188038"/>
                </a:solidFill>
                <a:latin typeface="Roboto Mono"/>
                <a:ea typeface="Roboto Mono"/>
                <a:cs typeface="Roboto Mono"/>
                <a:sym typeface="Roboto Mono"/>
              </a:rPr>
              <a:t>True</a:t>
            </a:r>
            <a:r>
              <a:rPr lang="en" sz="1700">
                <a:solidFill>
                  <a:srgbClr val="000000"/>
                </a:solidFill>
                <a:latin typeface="Arial"/>
                <a:ea typeface="Arial"/>
                <a:cs typeface="Arial"/>
                <a:sym typeface="Arial"/>
              </a:rPr>
              <a:t> or </a:t>
            </a:r>
            <a:r>
              <a:rPr lang="en" sz="1700">
                <a:solidFill>
                  <a:srgbClr val="188038"/>
                </a:solidFill>
                <a:latin typeface="Roboto Mono"/>
                <a:ea typeface="Roboto Mono"/>
                <a:cs typeface="Roboto Mono"/>
                <a:sym typeface="Roboto Mono"/>
              </a:rPr>
              <a:t>False</a:t>
            </a:r>
            <a:r>
              <a:rPr lang="en" sz="1700">
                <a:solidFill>
                  <a:srgbClr val="000000"/>
                </a:solidFill>
                <a:latin typeface="Arial"/>
                <a:ea typeface="Arial"/>
                <a:cs typeface="Arial"/>
                <a:sym typeface="Arial"/>
              </a:rPr>
              <a:t>).</a:t>
            </a:r>
            <a:br>
              <a:rPr lang="en" sz="1700">
                <a:solidFill>
                  <a:srgbClr val="000000"/>
                </a:solidFill>
                <a:latin typeface="Arial"/>
                <a:ea typeface="Arial"/>
                <a:cs typeface="Arial"/>
                <a:sym typeface="Arial"/>
              </a:rPr>
            </a:br>
            <a:endParaRPr sz="1700">
              <a:solidFill>
                <a:srgbClr val="000000"/>
              </a:solidFill>
              <a:latin typeface="Arial"/>
              <a:ea typeface="Arial"/>
              <a:cs typeface="Arial"/>
              <a:sym typeface="Arial"/>
            </a:endParaRPr>
          </a:p>
          <a:p>
            <a:pPr indent="-336550" lvl="1" marL="9144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Equal to (</a:t>
            </a:r>
            <a:r>
              <a:rPr lang="en" sz="1700">
                <a:solidFill>
                  <a:srgbClr val="188038"/>
                </a:solidFill>
                <a:latin typeface="Roboto Mono"/>
                <a:ea typeface="Roboto Mono"/>
                <a:cs typeface="Roboto Mono"/>
                <a:sym typeface="Roboto Mono"/>
              </a:rPr>
              <a:t>==</a:t>
            </a:r>
            <a:r>
              <a:rPr lang="en" sz="1700">
                <a:solidFill>
                  <a:srgbClr val="000000"/>
                </a:solidFill>
                <a:latin typeface="Arial"/>
                <a:ea typeface="Arial"/>
                <a:cs typeface="Arial"/>
                <a:sym typeface="Arial"/>
              </a:rPr>
              <a:t>): </a:t>
            </a:r>
            <a:r>
              <a:rPr lang="en" sz="1700">
                <a:solidFill>
                  <a:srgbClr val="188038"/>
                </a:solidFill>
                <a:latin typeface="Roboto Mono"/>
                <a:ea typeface="Roboto Mono"/>
                <a:cs typeface="Roboto Mono"/>
                <a:sym typeface="Roboto Mono"/>
              </a:rPr>
              <a:t>5 == 5</a:t>
            </a:r>
            <a:r>
              <a:rPr lang="en" sz="1700">
                <a:solidFill>
                  <a:srgbClr val="000000"/>
                </a:solidFill>
                <a:latin typeface="Arial"/>
                <a:ea typeface="Arial"/>
                <a:cs typeface="Arial"/>
                <a:sym typeface="Arial"/>
              </a:rPr>
              <a:t> (results in </a:t>
            </a:r>
            <a:r>
              <a:rPr lang="en" sz="1700">
                <a:solidFill>
                  <a:srgbClr val="188038"/>
                </a:solidFill>
                <a:latin typeface="Roboto Mono"/>
                <a:ea typeface="Roboto Mono"/>
                <a:cs typeface="Roboto Mono"/>
                <a:sym typeface="Roboto Mono"/>
              </a:rPr>
              <a:t>True</a:t>
            </a:r>
            <a:r>
              <a:rPr lang="en"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336550" lvl="1" marL="9144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Not equal to (</a:t>
            </a:r>
            <a:r>
              <a:rPr lang="en" sz="1700">
                <a:solidFill>
                  <a:srgbClr val="188038"/>
                </a:solidFill>
                <a:latin typeface="Roboto Mono"/>
                <a:ea typeface="Roboto Mono"/>
                <a:cs typeface="Roboto Mono"/>
                <a:sym typeface="Roboto Mono"/>
              </a:rPr>
              <a:t>!=</a:t>
            </a:r>
            <a:r>
              <a:rPr lang="en" sz="1700">
                <a:solidFill>
                  <a:srgbClr val="000000"/>
                </a:solidFill>
                <a:latin typeface="Arial"/>
                <a:ea typeface="Arial"/>
                <a:cs typeface="Arial"/>
                <a:sym typeface="Arial"/>
              </a:rPr>
              <a:t>): </a:t>
            </a:r>
            <a:r>
              <a:rPr lang="en" sz="1700">
                <a:solidFill>
                  <a:srgbClr val="188038"/>
                </a:solidFill>
                <a:latin typeface="Roboto Mono"/>
                <a:ea typeface="Roboto Mono"/>
                <a:cs typeface="Roboto Mono"/>
                <a:sym typeface="Roboto Mono"/>
              </a:rPr>
              <a:t>5 != 2</a:t>
            </a:r>
            <a:r>
              <a:rPr lang="en" sz="1700">
                <a:solidFill>
                  <a:srgbClr val="000000"/>
                </a:solidFill>
                <a:latin typeface="Arial"/>
                <a:ea typeface="Arial"/>
                <a:cs typeface="Arial"/>
                <a:sym typeface="Arial"/>
              </a:rPr>
              <a:t> (results in </a:t>
            </a:r>
            <a:r>
              <a:rPr lang="en" sz="1700">
                <a:solidFill>
                  <a:srgbClr val="188038"/>
                </a:solidFill>
                <a:latin typeface="Roboto Mono"/>
                <a:ea typeface="Roboto Mono"/>
                <a:cs typeface="Roboto Mono"/>
                <a:sym typeface="Roboto Mono"/>
              </a:rPr>
              <a:t>True</a:t>
            </a:r>
            <a:r>
              <a:rPr lang="en"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336550" lvl="1" marL="9144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Greater than (</a:t>
            </a:r>
            <a:r>
              <a:rPr lang="en" sz="1700">
                <a:solidFill>
                  <a:srgbClr val="188038"/>
                </a:solidFill>
                <a:latin typeface="Roboto Mono"/>
                <a:ea typeface="Roboto Mono"/>
                <a:cs typeface="Roboto Mono"/>
                <a:sym typeface="Roboto Mono"/>
              </a:rPr>
              <a:t>&gt;</a:t>
            </a:r>
            <a:r>
              <a:rPr lang="en" sz="1700">
                <a:solidFill>
                  <a:srgbClr val="000000"/>
                </a:solidFill>
                <a:latin typeface="Arial"/>
                <a:ea typeface="Arial"/>
                <a:cs typeface="Arial"/>
                <a:sym typeface="Arial"/>
              </a:rPr>
              <a:t>): </a:t>
            </a:r>
            <a:r>
              <a:rPr lang="en" sz="1700">
                <a:solidFill>
                  <a:srgbClr val="188038"/>
                </a:solidFill>
                <a:latin typeface="Roboto Mono"/>
                <a:ea typeface="Roboto Mono"/>
                <a:cs typeface="Roboto Mono"/>
                <a:sym typeface="Roboto Mono"/>
              </a:rPr>
              <a:t>5 &gt; 2</a:t>
            </a:r>
            <a:r>
              <a:rPr lang="en" sz="1700">
                <a:solidFill>
                  <a:srgbClr val="000000"/>
                </a:solidFill>
                <a:latin typeface="Arial"/>
                <a:ea typeface="Arial"/>
                <a:cs typeface="Arial"/>
                <a:sym typeface="Arial"/>
              </a:rPr>
              <a:t> (results in </a:t>
            </a:r>
            <a:r>
              <a:rPr lang="en" sz="1700">
                <a:solidFill>
                  <a:srgbClr val="188038"/>
                </a:solidFill>
                <a:latin typeface="Roboto Mono"/>
                <a:ea typeface="Roboto Mono"/>
                <a:cs typeface="Roboto Mono"/>
                <a:sym typeface="Roboto Mono"/>
              </a:rPr>
              <a:t>True</a:t>
            </a:r>
            <a:r>
              <a:rPr lang="en"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336550" lvl="1" marL="9144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Less than (</a:t>
            </a:r>
            <a:r>
              <a:rPr lang="en" sz="1700">
                <a:solidFill>
                  <a:srgbClr val="188038"/>
                </a:solidFill>
                <a:latin typeface="Roboto Mono"/>
                <a:ea typeface="Roboto Mono"/>
                <a:cs typeface="Roboto Mono"/>
                <a:sym typeface="Roboto Mono"/>
              </a:rPr>
              <a:t>&lt;</a:t>
            </a:r>
            <a:r>
              <a:rPr lang="en" sz="1700">
                <a:solidFill>
                  <a:srgbClr val="000000"/>
                </a:solidFill>
                <a:latin typeface="Arial"/>
                <a:ea typeface="Arial"/>
                <a:cs typeface="Arial"/>
                <a:sym typeface="Arial"/>
              </a:rPr>
              <a:t>): </a:t>
            </a:r>
            <a:r>
              <a:rPr lang="en" sz="1700">
                <a:solidFill>
                  <a:srgbClr val="188038"/>
                </a:solidFill>
                <a:latin typeface="Roboto Mono"/>
                <a:ea typeface="Roboto Mono"/>
                <a:cs typeface="Roboto Mono"/>
                <a:sym typeface="Roboto Mono"/>
              </a:rPr>
              <a:t>5 &lt; 2</a:t>
            </a:r>
            <a:r>
              <a:rPr lang="en" sz="1700">
                <a:solidFill>
                  <a:srgbClr val="000000"/>
                </a:solidFill>
                <a:latin typeface="Arial"/>
                <a:ea typeface="Arial"/>
                <a:cs typeface="Arial"/>
                <a:sym typeface="Arial"/>
              </a:rPr>
              <a:t> (results in </a:t>
            </a:r>
            <a:r>
              <a:rPr lang="en" sz="1700">
                <a:solidFill>
                  <a:srgbClr val="188038"/>
                </a:solidFill>
                <a:latin typeface="Roboto Mono"/>
                <a:ea typeface="Roboto Mono"/>
                <a:cs typeface="Roboto Mono"/>
                <a:sym typeface="Roboto Mono"/>
              </a:rPr>
              <a:t>False</a:t>
            </a:r>
            <a:r>
              <a:rPr lang="en"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336550" lvl="1" marL="9144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Greater than or equal to (</a:t>
            </a:r>
            <a:r>
              <a:rPr lang="en" sz="1700">
                <a:solidFill>
                  <a:srgbClr val="188038"/>
                </a:solidFill>
                <a:latin typeface="Roboto Mono"/>
                <a:ea typeface="Roboto Mono"/>
                <a:cs typeface="Roboto Mono"/>
                <a:sym typeface="Roboto Mono"/>
              </a:rPr>
              <a:t>&gt;=</a:t>
            </a:r>
            <a:r>
              <a:rPr lang="en" sz="1700">
                <a:solidFill>
                  <a:srgbClr val="000000"/>
                </a:solidFill>
                <a:latin typeface="Arial"/>
                <a:ea typeface="Arial"/>
                <a:cs typeface="Arial"/>
                <a:sym typeface="Arial"/>
              </a:rPr>
              <a:t>): </a:t>
            </a:r>
            <a:r>
              <a:rPr lang="en" sz="1700">
                <a:solidFill>
                  <a:srgbClr val="188038"/>
                </a:solidFill>
                <a:latin typeface="Roboto Mono"/>
                <a:ea typeface="Roboto Mono"/>
                <a:cs typeface="Roboto Mono"/>
                <a:sym typeface="Roboto Mono"/>
              </a:rPr>
              <a:t>5 &gt;= 5</a:t>
            </a:r>
            <a:r>
              <a:rPr lang="en" sz="1700">
                <a:solidFill>
                  <a:srgbClr val="000000"/>
                </a:solidFill>
                <a:latin typeface="Arial"/>
                <a:ea typeface="Arial"/>
                <a:cs typeface="Arial"/>
                <a:sym typeface="Arial"/>
              </a:rPr>
              <a:t> (results in </a:t>
            </a:r>
            <a:r>
              <a:rPr lang="en" sz="1700">
                <a:solidFill>
                  <a:srgbClr val="188038"/>
                </a:solidFill>
                <a:latin typeface="Roboto Mono"/>
                <a:ea typeface="Roboto Mono"/>
                <a:cs typeface="Roboto Mono"/>
                <a:sym typeface="Roboto Mono"/>
              </a:rPr>
              <a:t>True</a:t>
            </a:r>
            <a:r>
              <a:rPr lang="en"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336550" lvl="1" marL="9144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Less than or equal to (</a:t>
            </a:r>
            <a:r>
              <a:rPr lang="en" sz="1700">
                <a:solidFill>
                  <a:srgbClr val="188038"/>
                </a:solidFill>
                <a:latin typeface="Roboto Mono"/>
                <a:ea typeface="Roboto Mono"/>
                <a:cs typeface="Roboto Mono"/>
                <a:sym typeface="Roboto Mono"/>
              </a:rPr>
              <a:t>&lt;=</a:t>
            </a:r>
            <a:r>
              <a:rPr lang="en" sz="1700">
                <a:solidFill>
                  <a:srgbClr val="000000"/>
                </a:solidFill>
                <a:latin typeface="Arial"/>
                <a:ea typeface="Arial"/>
                <a:cs typeface="Arial"/>
                <a:sym typeface="Arial"/>
              </a:rPr>
              <a:t>): </a:t>
            </a:r>
            <a:r>
              <a:rPr lang="en" sz="1700">
                <a:solidFill>
                  <a:srgbClr val="188038"/>
                </a:solidFill>
                <a:latin typeface="Roboto Mono"/>
                <a:ea typeface="Roboto Mono"/>
                <a:cs typeface="Roboto Mono"/>
                <a:sym typeface="Roboto Mono"/>
              </a:rPr>
              <a:t>5 &lt;= 2</a:t>
            </a:r>
            <a:r>
              <a:rPr lang="en" sz="1700">
                <a:solidFill>
                  <a:srgbClr val="000000"/>
                </a:solidFill>
                <a:latin typeface="Arial"/>
                <a:ea typeface="Arial"/>
                <a:cs typeface="Arial"/>
                <a:sym typeface="Arial"/>
              </a:rPr>
              <a:t> (results in </a:t>
            </a:r>
            <a:r>
              <a:rPr lang="en" sz="1700">
                <a:solidFill>
                  <a:srgbClr val="188038"/>
                </a:solidFill>
                <a:latin typeface="Roboto Mono"/>
                <a:ea typeface="Roboto Mono"/>
                <a:cs typeface="Roboto Mono"/>
                <a:sym typeface="Roboto Mono"/>
              </a:rPr>
              <a:t>False</a:t>
            </a:r>
            <a:r>
              <a:rPr lang="en"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0" lvl="0" marL="0" rtl="0" algn="l">
              <a:spcBef>
                <a:spcPts val="1200"/>
              </a:spcBef>
              <a:spcAft>
                <a:spcPts val="0"/>
              </a:spcAft>
              <a:buNone/>
            </a:pPr>
            <a:r>
              <a:t/>
            </a:r>
            <a:endParaRPr b="1" sz="1700">
              <a:solidFill>
                <a:srgbClr val="000000"/>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112"/>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2.6.4 Tuples</a:t>
            </a:r>
            <a:endParaRPr/>
          </a:p>
        </p:txBody>
      </p:sp>
      <p:sp>
        <p:nvSpPr>
          <p:cNvPr id="652" name="Google Shape;652;p112"/>
          <p:cNvSpPr txBox="1"/>
          <p:nvPr>
            <p:ph idx="1" type="body"/>
          </p:nvPr>
        </p:nvSpPr>
        <p:spPr>
          <a:xfrm>
            <a:off x="311700" y="619075"/>
            <a:ext cx="4330200" cy="43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 Creating a Tuple with the use of Strings</a:t>
            </a:r>
            <a:endParaRPr sz="1600">
              <a:solidFill>
                <a:srgbClr val="000000"/>
              </a:solidFill>
            </a:endParaRPr>
          </a:p>
          <a:p>
            <a:pPr indent="0" lvl="0" marL="0" rtl="0" algn="l">
              <a:spcBef>
                <a:spcPts val="0"/>
              </a:spcBef>
              <a:spcAft>
                <a:spcPts val="0"/>
              </a:spcAft>
              <a:buNone/>
            </a:pPr>
            <a:r>
              <a:rPr lang="en" sz="1600">
                <a:solidFill>
                  <a:srgbClr val="000000"/>
                </a:solidFill>
              </a:rPr>
              <a:t>Tuple = </a:t>
            </a:r>
            <a:r>
              <a:rPr lang="en" sz="1600">
                <a:solidFill>
                  <a:srgbClr val="000000"/>
                </a:solidFill>
              </a:rPr>
              <a:t>('Geeks', 'For')</a:t>
            </a:r>
            <a:endParaRPr sz="1600">
              <a:solidFill>
                <a:srgbClr val="000000"/>
              </a:solidFill>
            </a:endParaRPr>
          </a:p>
          <a:p>
            <a:pPr indent="0" lvl="0" marL="0" rtl="0" algn="l">
              <a:spcBef>
                <a:spcPts val="0"/>
              </a:spcBef>
              <a:spcAft>
                <a:spcPts val="0"/>
              </a:spcAft>
              <a:buNone/>
            </a:pPr>
            <a:r>
              <a:rPr lang="en" sz="1600">
                <a:solidFill>
                  <a:srgbClr val="000000"/>
                </a:solidFill>
              </a:rPr>
              <a:t>print("\nTuple with the use of String: ") #output: </a:t>
            </a:r>
            <a:r>
              <a:rPr lang="en" sz="1600">
                <a:solidFill>
                  <a:srgbClr val="000000"/>
                </a:solidFill>
              </a:rPr>
              <a:t>Tuple with the use of String:</a:t>
            </a:r>
            <a:endParaRPr sz="1600">
              <a:solidFill>
                <a:srgbClr val="000000"/>
              </a:solidFill>
            </a:endParaRPr>
          </a:p>
          <a:p>
            <a:pPr indent="0" lvl="0" marL="0" rtl="0" algn="l">
              <a:spcBef>
                <a:spcPts val="0"/>
              </a:spcBef>
              <a:spcAft>
                <a:spcPts val="0"/>
              </a:spcAft>
              <a:buNone/>
            </a:pPr>
            <a:r>
              <a:rPr lang="en" sz="1600">
                <a:solidFill>
                  <a:srgbClr val="000000"/>
                </a:solidFill>
              </a:rPr>
              <a:t>print(Tuple) </a:t>
            </a:r>
            <a:r>
              <a:rPr lang="en" sz="1600">
                <a:solidFill>
                  <a:srgbClr val="000000"/>
                </a:solidFill>
              </a:rPr>
              <a:t>#output: ('Geeks', 'For')</a:t>
            </a:r>
            <a:endParaRPr sz="1600">
              <a:solidFill>
                <a:srgbClr val="000000"/>
              </a:solidFill>
            </a:endParaRPr>
          </a:p>
          <a:p>
            <a:pPr indent="0" lvl="0" marL="0" rtl="0" algn="l">
              <a:spcBef>
                <a:spcPts val="0"/>
              </a:spcBef>
              <a:spcAft>
                <a:spcPts val="0"/>
              </a:spcAft>
              <a:buNone/>
            </a:pPr>
            <a:r>
              <a:rPr lang="en" sz="1600">
                <a:solidFill>
                  <a:srgbClr val="000000"/>
                </a:solidFill>
              </a:rPr>
              <a:t>    </a:t>
            </a:r>
            <a:endParaRPr sz="1600">
              <a:solidFill>
                <a:srgbClr val="000000"/>
              </a:solidFill>
            </a:endParaRPr>
          </a:p>
          <a:p>
            <a:pPr indent="0" lvl="0" marL="0" rtl="0" algn="l">
              <a:spcBef>
                <a:spcPts val="0"/>
              </a:spcBef>
              <a:spcAft>
                <a:spcPts val="0"/>
              </a:spcAft>
              <a:buNone/>
            </a:pPr>
            <a:r>
              <a:rPr lang="en" sz="1600">
                <a:solidFill>
                  <a:srgbClr val="000000"/>
                </a:solidFill>
              </a:rPr>
              <a:t># Creating a Tuple with the use of list</a:t>
            </a:r>
            <a:endParaRPr sz="1600">
              <a:solidFill>
                <a:srgbClr val="000000"/>
              </a:solidFill>
            </a:endParaRPr>
          </a:p>
          <a:p>
            <a:pPr indent="0" lvl="0" marL="0" rtl="0" algn="l">
              <a:spcBef>
                <a:spcPts val="0"/>
              </a:spcBef>
              <a:spcAft>
                <a:spcPts val="0"/>
              </a:spcAft>
              <a:buNone/>
            </a:pPr>
            <a:r>
              <a:rPr lang="en" sz="1600">
                <a:solidFill>
                  <a:srgbClr val="000000"/>
                </a:solidFill>
              </a:rPr>
              <a:t>list1 = [1, 2, 4, 5, 6]</a:t>
            </a:r>
            <a:endParaRPr sz="1600">
              <a:solidFill>
                <a:srgbClr val="000000"/>
              </a:solidFill>
            </a:endParaRPr>
          </a:p>
          <a:p>
            <a:pPr indent="0" lvl="0" marL="0" rtl="0" algn="l">
              <a:spcBef>
                <a:spcPts val="0"/>
              </a:spcBef>
              <a:spcAft>
                <a:spcPts val="0"/>
              </a:spcAft>
              <a:buNone/>
            </a:pPr>
            <a:r>
              <a:rPr lang="en" sz="1600">
                <a:solidFill>
                  <a:srgbClr val="000000"/>
                </a:solidFill>
              </a:rPr>
              <a:t>print("\n</a:t>
            </a:r>
            <a:r>
              <a:rPr lang="en" sz="1600">
                <a:solidFill>
                  <a:srgbClr val="000000"/>
                </a:solidFill>
              </a:rPr>
              <a:t>Tuple using List:</a:t>
            </a:r>
            <a:r>
              <a:rPr lang="en" sz="1600">
                <a:solidFill>
                  <a:srgbClr val="000000"/>
                </a:solidFill>
              </a:rPr>
              <a:t> ") </a:t>
            </a:r>
            <a:r>
              <a:rPr lang="en" sz="1600">
                <a:solidFill>
                  <a:srgbClr val="000000"/>
                </a:solidFill>
              </a:rPr>
              <a:t>#output: Tuple using List:</a:t>
            </a:r>
            <a:endParaRPr sz="1600">
              <a:solidFill>
                <a:srgbClr val="000000"/>
              </a:solidFill>
            </a:endParaRPr>
          </a:p>
          <a:p>
            <a:pPr indent="0" lvl="0" marL="0" rtl="0" algn="l">
              <a:spcBef>
                <a:spcPts val="0"/>
              </a:spcBef>
              <a:spcAft>
                <a:spcPts val="0"/>
              </a:spcAft>
              <a:buNone/>
            </a:pPr>
            <a:r>
              <a:rPr lang="en" sz="1600">
                <a:solidFill>
                  <a:srgbClr val="000000"/>
                </a:solidFill>
              </a:rPr>
              <a:t>Tuple = tuple(list1) </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 Accessing element using indexing</a:t>
            </a:r>
            <a:endParaRPr sz="1600">
              <a:solidFill>
                <a:srgbClr val="000000"/>
              </a:solidFill>
            </a:endParaRPr>
          </a:p>
          <a:p>
            <a:pPr indent="0" lvl="0" marL="0" rtl="0" algn="l">
              <a:spcBef>
                <a:spcPts val="0"/>
              </a:spcBef>
              <a:spcAft>
                <a:spcPts val="0"/>
              </a:spcAft>
              <a:buNone/>
            </a:pPr>
            <a:r>
              <a:rPr lang="en" sz="1600">
                <a:solidFill>
                  <a:srgbClr val="000000"/>
                </a:solidFill>
              </a:rPr>
              <a:t>print("First element of tuple") </a:t>
            </a:r>
            <a:r>
              <a:rPr lang="en" sz="1600">
                <a:solidFill>
                  <a:srgbClr val="000000"/>
                </a:solidFill>
              </a:rPr>
              <a:t>#output: First element of tuple</a:t>
            </a:r>
            <a:endParaRPr sz="1600">
              <a:solidFill>
                <a:srgbClr val="000000"/>
              </a:solidFill>
            </a:endParaRPr>
          </a:p>
          <a:p>
            <a:pPr indent="0" lvl="0" marL="0" rtl="0" algn="l">
              <a:spcBef>
                <a:spcPts val="0"/>
              </a:spcBef>
              <a:spcAft>
                <a:spcPts val="0"/>
              </a:spcAft>
              <a:buNone/>
            </a:pPr>
            <a:r>
              <a:rPr lang="en" sz="1600">
                <a:solidFill>
                  <a:srgbClr val="000000"/>
                </a:solidFill>
              </a:rPr>
              <a:t>print(Tuple[0]) #output: 1</a:t>
            </a:r>
            <a:endParaRPr sz="1600">
              <a:solidFill>
                <a:srgbClr val="000000"/>
              </a:solidFill>
            </a:endParaRPr>
          </a:p>
        </p:txBody>
      </p:sp>
      <p:sp>
        <p:nvSpPr>
          <p:cNvPr id="653" name="Google Shape;653;p112"/>
          <p:cNvSpPr txBox="1"/>
          <p:nvPr>
            <p:ph idx="1" type="body"/>
          </p:nvPr>
        </p:nvSpPr>
        <p:spPr>
          <a:xfrm>
            <a:off x="4578900" y="619075"/>
            <a:ext cx="4330200" cy="43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 Accessing element from last negative indexing</a:t>
            </a:r>
            <a:endParaRPr sz="1600">
              <a:solidFill>
                <a:srgbClr val="000000"/>
              </a:solidFill>
            </a:endParaRPr>
          </a:p>
          <a:p>
            <a:pPr indent="0" lvl="0" marL="0" rtl="0" algn="l">
              <a:spcBef>
                <a:spcPts val="0"/>
              </a:spcBef>
              <a:spcAft>
                <a:spcPts val="0"/>
              </a:spcAft>
              <a:buNone/>
            </a:pPr>
            <a:r>
              <a:rPr lang="en" sz="1600">
                <a:solidFill>
                  <a:srgbClr val="000000"/>
                </a:solidFill>
              </a:rPr>
              <a:t>print("\nLast element of tuple") #output: Last element of tuple </a:t>
            </a:r>
            <a:endParaRPr sz="1600">
              <a:solidFill>
                <a:srgbClr val="000000"/>
              </a:solidFill>
            </a:endParaRPr>
          </a:p>
          <a:p>
            <a:pPr indent="0" lvl="0" marL="0" rtl="0" algn="l">
              <a:spcBef>
                <a:spcPts val="0"/>
              </a:spcBef>
              <a:spcAft>
                <a:spcPts val="0"/>
              </a:spcAft>
              <a:buNone/>
            </a:pPr>
            <a:r>
              <a:rPr lang="en" sz="1600">
                <a:solidFill>
                  <a:srgbClr val="000000"/>
                </a:solidFill>
              </a:rPr>
              <a:t>print(Tuple[-1]) #output: 6</a:t>
            </a:r>
            <a:endParaRPr sz="1600">
              <a:solidFill>
                <a:srgbClr val="000000"/>
              </a:solidFill>
            </a:endParaRPr>
          </a:p>
          <a:p>
            <a:pPr indent="0" lvl="0" marL="0" rtl="0" algn="l">
              <a:spcBef>
                <a:spcPts val="0"/>
              </a:spcBef>
              <a:spcAft>
                <a:spcPts val="0"/>
              </a:spcAft>
              <a:buNone/>
            </a:pPr>
            <a:r>
              <a:rPr lang="en" sz="1600">
                <a:solidFill>
                  <a:srgbClr val="000000"/>
                </a:solidFill>
              </a:rPr>
              <a:t>  </a:t>
            </a:r>
            <a:endParaRPr sz="1600">
              <a:solidFill>
                <a:srgbClr val="000000"/>
              </a:solidFill>
            </a:endParaRPr>
          </a:p>
          <a:p>
            <a:pPr indent="0" lvl="0" marL="0" rtl="0" algn="l">
              <a:spcBef>
                <a:spcPts val="0"/>
              </a:spcBef>
              <a:spcAft>
                <a:spcPts val="0"/>
              </a:spcAft>
              <a:buNone/>
            </a:pPr>
            <a:r>
              <a:rPr lang="en" sz="1600">
                <a:solidFill>
                  <a:srgbClr val="000000"/>
                </a:solidFill>
              </a:rPr>
              <a:t>print("\nThird last element of tuple") #output: Third last element of tuple </a:t>
            </a:r>
            <a:endParaRPr sz="1600">
              <a:solidFill>
                <a:srgbClr val="000000"/>
              </a:solidFill>
            </a:endParaRPr>
          </a:p>
          <a:p>
            <a:pPr indent="0" lvl="0" marL="0" rtl="0" algn="l">
              <a:spcBef>
                <a:spcPts val="0"/>
              </a:spcBef>
              <a:spcAft>
                <a:spcPts val="0"/>
              </a:spcAft>
              <a:buNone/>
            </a:pPr>
            <a:r>
              <a:rPr lang="en" sz="1600">
                <a:solidFill>
                  <a:srgbClr val="000000"/>
                </a:solidFill>
              </a:rPr>
              <a:t>print(Tuple[-3]) #output: 4</a:t>
            </a:r>
            <a:endParaRPr sz="1600">
              <a:solidFill>
                <a:srgbClr val="000000"/>
              </a:solidFill>
            </a:endParaRPr>
          </a:p>
          <a:p>
            <a:pPr indent="0" lvl="0" marL="0" rtl="0" algn="l">
              <a:spcBef>
                <a:spcPts val="0"/>
              </a:spcBef>
              <a:spcAft>
                <a:spcPts val="0"/>
              </a:spcAft>
              <a:buNone/>
            </a:pPr>
            <a:r>
              <a:t/>
            </a:r>
            <a:endParaRPr sz="1600">
              <a:solidFill>
                <a:srgbClr val="000000"/>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2.6.4 Sets</a:t>
            </a:r>
            <a:endParaRPr/>
          </a:p>
        </p:txBody>
      </p:sp>
      <p:sp>
        <p:nvSpPr>
          <p:cNvPr id="659" name="Google Shape;659;p1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000000"/>
                </a:solidFill>
              </a:rPr>
              <a:t>Unordered:</a:t>
            </a:r>
            <a:r>
              <a:rPr lang="en" sz="1600">
                <a:solidFill>
                  <a:srgbClr val="000000"/>
                </a:solidFill>
              </a:rPr>
              <a:t> Elements in a set do not have a specific order.</a:t>
            </a:r>
            <a:endParaRPr sz="1600">
              <a:solidFill>
                <a:srgbClr val="000000"/>
              </a:solidFill>
            </a:endParaRPr>
          </a:p>
          <a:p>
            <a:pPr indent="0" lvl="0" marL="0" rtl="0" algn="l">
              <a:spcBef>
                <a:spcPts val="1200"/>
              </a:spcBef>
              <a:spcAft>
                <a:spcPts val="0"/>
              </a:spcAft>
              <a:buNone/>
            </a:pPr>
            <a:r>
              <a:rPr b="1" lang="en" sz="1600">
                <a:solidFill>
                  <a:srgbClr val="000000"/>
                </a:solidFill>
              </a:rPr>
              <a:t>Mutable:</a:t>
            </a:r>
            <a:r>
              <a:rPr lang="en" sz="1600">
                <a:solidFill>
                  <a:srgbClr val="000000"/>
                </a:solidFill>
              </a:rPr>
              <a:t> You can add or remove elements from a set after it's created.</a:t>
            </a:r>
            <a:endParaRPr sz="1600">
              <a:solidFill>
                <a:srgbClr val="000000"/>
              </a:solidFill>
            </a:endParaRPr>
          </a:p>
          <a:p>
            <a:pPr indent="0" lvl="0" marL="0" rtl="0" algn="l">
              <a:spcBef>
                <a:spcPts val="1200"/>
              </a:spcBef>
              <a:spcAft>
                <a:spcPts val="0"/>
              </a:spcAft>
              <a:buNone/>
            </a:pPr>
            <a:r>
              <a:rPr b="1" lang="en" sz="1600">
                <a:solidFill>
                  <a:srgbClr val="000000"/>
                </a:solidFill>
              </a:rPr>
              <a:t>No duplicates:</a:t>
            </a:r>
            <a:r>
              <a:rPr lang="en" sz="1600">
                <a:solidFill>
                  <a:srgbClr val="000000"/>
                </a:solidFill>
              </a:rPr>
              <a:t> Sets automatically remove duplicate elements.</a:t>
            </a:r>
            <a:endParaRPr sz="1600">
              <a:solidFill>
                <a:srgbClr val="000000"/>
              </a:solidFill>
            </a:endParaRPr>
          </a:p>
          <a:p>
            <a:pPr indent="0" lvl="0" marL="0" rtl="0" algn="l">
              <a:spcBef>
                <a:spcPts val="1200"/>
              </a:spcBef>
              <a:spcAft>
                <a:spcPts val="0"/>
              </a:spcAft>
              <a:buNone/>
            </a:pPr>
            <a:r>
              <a:rPr b="1" lang="en" sz="1600">
                <a:solidFill>
                  <a:srgbClr val="000000"/>
                </a:solidFill>
              </a:rPr>
              <a:t>Heterogeneous:</a:t>
            </a:r>
            <a:r>
              <a:rPr lang="en" sz="1600">
                <a:solidFill>
                  <a:srgbClr val="000000"/>
                </a:solidFill>
              </a:rPr>
              <a:t> Sets can hold elements of different immutable data types.</a:t>
            </a:r>
            <a:endParaRPr sz="1600">
              <a:solidFill>
                <a:srgbClr val="000000"/>
              </a:solidFill>
            </a:endParaRPr>
          </a:p>
          <a:p>
            <a:pPr indent="0" lvl="0" marL="0" rtl="0" algn="l">
              <a:spcBef>
                <a:spcPts val="1200"/>
              </a:spcBef>
              <a:spcAft>
                <a:spcPts val="0"/>
              </a:spcAft>
              <a:buNone/>
            </a:pPr>
            <a:r>
              <a:rPr b="1" lang="en" sz="1600">
                <a:solidFill>
                  <a:srgbClr val="000000"/>
                </a:solidFill>
              </a:rPr>
              <a:t>Common Operations:</a:t>
            </a:r>
            <a:r>
              <a:rPr lang="en" sz="1600">
                <a:solidFill>
                  <a:srgbClr val="000000"/>
                </a:solidFill>
              </a:rPr>
              <a:t> Adding, removing, checking for membership, performing set operations (union, intersection, difference).</a:t>
            </a:r>
            <a:endParaRPr sz="1600">
              <a:solidFill>
                <a:srgbClr val="000000"/>
              </a:solidFill>
            </a:endParaRPr>
          </a:p>
          <a:p>
            <a:pPr indent="0" lvl="0" marL="0" rtl="0" algn="l">
              <a:spcBef>
                <a:spcPts val="1200"/>
              </a:spcBef>
              <a:spcAft>
                <a:spcPts val="1200"/>
              </a:spcAft>
              <a:buNone/>
            </a:pPr>
            <a:r>
              <a:t/>
            </a:r>
            <a:endParaRPr sz="1600"/>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4"/>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2.6.4 Sets</a:t>
            </a:r>
            <a:endParaRPr/>
          </a:p>
        </p:txBody>
      </p:sp>
      <p:sp>
        <p:nvSpPr>
          <p:cNvPr id="665" name="Google Shape;665;p114"/>
          <p:cNvSpPr txBox="1"/>
          <p:nvPr>
            <p:ph idx="1" type="body"/>
          </p:nvPr>
        </p:nvSpPr>
        <p:spPr>
          <a:xfrm>
            <a:off x="311700" y="619075"/>
            <a:ext cx="8520600" cy="439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 Creating a Set with a mixed type of values  (Having numbers and strings) </a:t>
            </a:r>
            <a:endParaRPr sz="1600">
              <a:solidFill>
                <a:srgbClr val="000000"/>
              </a:solidFill>
            </a:endParaRPr>
          </a:p>
          <a:p>
            <a:pPr indent="0" lvl="0" marL="0" rtl="0" algn="l">
              <a:spcBef>
                <a:spcPts val="0"/>
              </a:spcBef>
              <a:spcAft>
                <a:spcPts val="0"/>
              </a:spcAft>
              <a:buNone/>
            </a:pPr>
            <a:r>
              <a:rPr lang="en" sz="1600">
                <a:solidFill>
                  <a:srgbClr val="000000"/>
                </a:solidFill>
              </a:rPr>
              <a:t>Set = set([1, 2, 'Geeks', 4, 'For', 6, 'Geeks']) </a:t>
            </a:r>
            <a:endParaRPr sz="1600">
              <a:solidFill>
                <a:srgbClr val="000000"/>
              </a:solidFill>
            </a:endParaRPr>
          </a:p>
          <a:p>
            <a:pPr indent="0" lvl="0" marL="0" rtl="0" algn="l">
              <a:spcBef>
                <a:spcPts val="0"/>
              </a:spcBef>
              <a:spcAft>
                <a:spcPts val="0"/>
              </a:spcAft>
              <a:buNone/>
            </a:pPr>
            <a:r>
              <a:rPr lang="en" sz="1600">
                <a:solidFill>
                  <a:srgbClr val="000000"/>
                </a:solidFill>
              </a:rPr>
              <a:t>print("\nSet with the use of Mixed Values") #output: </a:t>
            </a:r>
            <a:r>
              <a:rPr lang="en" sz="1600">
                <a:solidFill>
                  <a:srgbClr val="000000"/>
                </a:solidFill>
              </a:rPr>
              <a:t>Set with the use of Mixed Values</a:t>
            </a:r>
            <a:endParaRPr sz="1600">
              <a:solidFill>
                <a:srgbClr val="000000"/>
              </a:solidFill>
            </a:endParaRPr>
          </a:p>
          <a:p>
            <a:pPr indent="0" lvl="0" marL="0" rtl="0" algn="l">
              <a:spcBef>
                <a:spcPts val="0"/>
              </a:spcBef>
              <a:spcAft>
                <a:spcPts val="0"/>
              </a:spcAft>
              <a:buNone/>
            </a:pPr>
            <a:r>
              <a:rPr lang="en" sz="1600">
                <a:solidFill>
                  <a:srgbClr val="000000"/>
                </a:solidFill>
              </a:rPr>
              <a:t>print(Set) #output: {1, 2, 'Geeks', 4, 6, 'For'}</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 Accessing element using for loop </a:t>
            </a:r>
            <a:endParaRPr sz="1600">
              <a:solidFill>
                <a:srgbClr val="000000"/>
              </a:solidFill>
            </a:endParaRPr>
          </a:p>
          <a:p>
            <a:pPr indent="0" lvl="0" marL="0" rtl="0" algn="l">
              <a:spcBef>
                <a:spcPts val="0"/>
              </a:spcBef>
              <a:spcAft>
                <a:spcPts val="0"/>
              </a:spcAft>
              <a:buNone/>
            </a:pPr>
            <a:r>
              <a:rPr lang="en" sz="1600">
                <a:solidFill>
                  <a:srgbClr val="000000"/>
                </a:solidFill>
              </a:rPr>
              <a:t>print("\nElements of set: ") </a:t>
            </a:r>
            <a:r>
              <a:rPr lang="en" sz="1600">
                <a:solidFill>
                  <a:srgbClr val="000000"/>
                </a:solidFill>
              </a:rPr>
              <a:t>#output: Elements of set:</a:t>
            </a:r>
            <a:endParaRPr sz="1600">
              <a:solidFill>
                <a:srgbClr val="000000"/>
              </a:solidFill>
            </a:endParaRPr>
          </a:p>
          <a:p>
            <a:pPr indent="0" lvl="0" marL="0" rtl="0" algn="l">
              <a:spcBef>
                <a:spcPts val="0"/>
              </a:spcBef>
              <a:spcAft>
                <a:spcPts val="0"/>
              </a:spcAft>
              <a:buNone/>
            </a:pPr>
            <a:r>
              <a:rPr lang="en" sz="1600">
                <a:solidFill>
                  <a:srgbClr val="000000"/>
                </a:solidFill>
              </a:rPr>
              <a:t>for i in Set: </a:t>
            </a:r>
            <a:endParaRPr sz="1600">
              <a:solidFill>
                <a:srgbClr val="000000"/>
              </a:solidFill>
            </a:endParaRPr>
          </a:p>
          <a:p>
            <a:pPr indent="0" lvl="0" marL="0" rtl="0" algn="l">
              <a:spcBef>
                <a:spcPts val="0"/>
              </a:spcBef>
              <a:spcAft>
                <a:spcPts val="0"/>
              </a:spcAft>
              <a:buNone/>
            </a:pPr>
            <a:r>
              <a:rPr lang="en" sz="1600">
                <a:solidFill>
                  <a:srgbClr val="000000"/>
                </a:solidFill>
              </a:rPr>
              <a:t>    print(i, end =" ") #output: 1 2 Geeks 4 6 For</a:t>
            </a:r>
            <a:endParaRPr sz="1600">
              <a:solidFill>
                <a:srgbClr val="000000"/>
              </a:solidFill>
            </a:endParaRPr>
          </a:p>
          <a:p>
            <a:pPr indent="0" lvl="0" marL="0" rtl="0" algn="l">
              <a:spcBef>
                <a:spcPts val="0"/>
              </a:spcBef>
              <a:spcAft>
                <a:spcPts val="0"/>
              </a:spcAft>
              <a:buNone/>
            </a:pPr>
            <a:r>
              <a:rPr lang="en" sz="1600">
                <a:solidFill>
                  <a:srgbClr val="000000"/>
                </a:solidFill>
              </a:rPr>
              <a:t>print()</a:t>
            </a:r>
            <a:endParaRPr sz="1600">
              <a:solidFill>
                <a:srgbClr val="000000"/>
              </a:solidFill>
            </a:endParaRPr>
          </a:p>
          <a:p>
            <a:pPr indent="0" lvl="0" marL="0" rtl="0" algn="l">
              <a:spcBef>
                <a:spcPts val="0"/>
              </a:spcBef>
              <a:spcAft>
                <a:spcPts val="0"/>
              </a:spcAft>
              <a:buNone/>
            </a:pPr>
            <a:r>
              <a:t/>
            </a:r>
            <a:endParaRPr sz="1600">
              <a:solidFill>
                <a:srgbClr val="000000"/>
              </a:solidFill>
            </a:endParaRPr>
          </a:p>
          <a:p>
            <a:pPr indent="0" lvl="0" marL="0" rtl="0" algn="l">
              <a:spcBef>
                <a:spcPts val="0"/>
              </a:spcBef>
              <a:spcAft>
                <a:spcPts val="0"/>
              </a:spcAft>
              <a:buNone/>
            </a:pPr>
            <a:r>
              <a:rPr lang="en" sz="1600">
                <a:solidFill>
                  <a:srgbClr val="000000"/>
                </a:solidFill>
              </a:rPr>
              <a:t># Checking the element using in keyword </a:t>
            </a:r>
            <a:endParaRPr sz="1600">
              <a:solidFill>
                <a:srgbClr val="000000"/>
              </a:solidFill>
            </a:endParaRPr>
          </a:p>
          <a:p>
            <a:pPr indent="0" lvl="0" marL="0" rtl="0" algn="l">
              <a:spcBef>
                <a:spcPts val="0"/>
              </a:spcBef>
              <a:spcAft>
                <a:spcPts val="0"/>
              </a:spcAft>
              <a:buNone/>
            </a:pPr>
            <a:r>
              <a:rPr lang="en" sz="1600">
                <a:solidFill>
                  <a:srgbClr val="000000"/>
                </a:solidFill>
              </a:rPr>
              <a:t>print("Geeks" in Set) </a:t>
            </a:r>
            <a:r>
              <a:rPr lang="en" sz="1600">
                <a:solidFill>
                  <a:srgbClr val="000000"/>
                </a:solidFill>
              </a:rPr>
              <a:t>#output: True</a:t>
            </a:r>
            <a:endParaRPr sz="1600">
              <a:solidFill>
                <a:srgbClr val="000000"/>
              </a:solidFill>
            </a:endParaRPr>
          </a:p>
          <a:p>
            <a:pPr indent="0" lvl="0" marL="0" rtl="0" algn="l">
              <a:spcBef>
                <a:spcPts val="0"/>
              </a:spcBef>
              <a:spcAft>
                <a:spcPts val="0"/>
              </a:spcAft>
              <a:buNone/>
            </a:pPr>
            <a:r>
              <a:t/>
            </a:r>
            <a:endParaRPr sz="1600">
              <a:solidFill>
                <a:srgbClr val="000000"/>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115"/>
          <p:cNvSpPr txBox="1"/>
          <p:nvPr>
            <p:ph type="title"/>
          </p:nvPr>
        </p:nvSpPr>
        <p:spPr>
          <a:xfrm>
            <a:off x="311700" y="445025"/>
            <a:ext cx="2380200" cy="242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2.6.5 Differences </a:t>
            </a:r>
            <a:r>
              <a:rPr lang="en"/>
              <a:t>between</a:t>
            </a:r>
            <a:r>
              <a:rPr lang="en"/>
              <a:t> lists, tuples and sets</a:t>
            </a:r>
            <a:endParaRPr/>
          </a:p>
        </p:txBody>
      </p:sp>
      <p:pic>
        <p:nvPicPr>
          <p:cNvPr id="671" name="Google Shape;671;p115"/>
          <p:cNvPicPr preferRelativeResize="0"/>
          <p:nvPr/>
        </p:nvPicPr>
        <p:blipFill>
          <a:blip r:embed="rId3">
            <a:alphaModFix/>
          </a:blip>
          <a:stretch>
            <a:fillRect/>
          </a:stretch>
        </p:blipFill>
        <p:spPr>
          <a:xfrm>
            <a:off x="2691925" y="138700"/>
            <a:ext cx="6309650" cy="492860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2.7 File Handling in Python</a:t>
            </a:r>
            <a:endParaRPr/>
          </a:p>
        </p:txBody>
      </p:sp>
      <p:sp>
        <p:nvSpPr>
          <p:cNvPr id="677" name="Google Shape;677;p1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000000"/>
                </a:solidFill>
              </a:rPr>
              <a:t>F</a:t>
            </a:r>
            <a:r>
              <a:rPr lang="en">
                <a:solidFill>
                  <a:srgbClr val="000000"/>
                </a:solidFill>
              </a:rPr>
              <a:t>ile handling in Python is a crucial skill for any programmer! It allows your programs to interact with files stored on your system, enabling you to read data from them, write data to them, and manage their contents.</a:t>
            </a:r>
            <a:endParaRPr>
              <a:solidFill>
                <a:srgbClr val="000000"/>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2.7.1 Introductions to File Operations</a:t>
            </a:r>
            <a:endParaRPr/>
          </a:p>
        </p:txBody>
      </p:sp>
      <p:sp>
        <p:nvSpPr>
          <p:cNvPr id="683" name="Google Shape;683;p117"/>
          <p:cNvSpPr txBox="1"/>
          <p:nvPr>
            <p:ph idx="1" type="body"/>
          </p:nvPr>
        </p:nvSpPr>
        <p:spPr>
          <a:xfrm>
            <a:off x="311700" y="789125"/>
            <a:ext cx="8643000" cy="42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Nunito"/>
                <a:ea typeface="Nunito"/>
                <a:cs typeface="Nunito"/>
                <a:sym typeface="Nunito"/>
              </a:rPr>
              <a:t>File handling refers to the process of performing operations on a file such as creating, opening, reading, writing and closing it, through a programming interface. It involves managing the data flow between the program and the file system on the storage device, ensuring that data is handled safely and efficiently.</a:t>
            </a:r>
            <a:endParaRPr sz="1400">
              <a:solidFill>
                <a:srgbClr val="000000"/>
              </a:solidFill>
              <a:latin typeface="Nunito"/>
              <a:ea typeface="Nunito"/>
              <a:cs typeface="Nunito"/>
              <a:sym typeface="Nunito"/>
            </a:endParaRPr>
          </a:p>
          <a:p>
            <a:pPr indent="0" lvl="0" marL="0" rtl="0" algn="l">
              <a:spcBef>
                <a:spcPts val="0"/>
              </a:spcBef>
              <a:spcAft>
                <a:spcPts val="0"/>
              </a:spcAft>
              <a:buNone/>
            </a:pPr>
            <a:r>
              <a:rPr b="1" lang="en" sz="1400">
                <a:solidFill>
                  <a:srgbClr val="273239"/>
                </a:solidFill>
                <a:highlight>
                  <a:srgbClr val="FFFFFF"/>
                </a:highlight>
                <a:latin typeface="Nunito"/>
                <a:ea typeface="Nunito"/>
                <a:cs typeface="Nunito"/>
                <a:sym typeface="Nunito"/>
              </a:rPr>
              <a:t>Advantages of File Handling in Python</a:t>
            </a:r>
            <a:endParaRPr b="1" sz="1400">
              <a:solidFill>
                <a:srgbClr val="273239"/>
              </a:solidFill>
              <a:highlight>
                <a:srgbClr val="FFFFFF"/>
              </a:highlight>
              <a:latin typeface="Nunito"/>
              <a:ea typeface="Nunito"/>
              <a:cs typeface="Nunito"/>
              <a:sym typeface="Nunito"/>
            </a:endParaRPr>
          </a:p>
          <a:p>
            <a:pPr indent="-317500" lvl="0" marL="685800" rtl="0" algn="l">
              <a:lnSpc>
                <a:spcPct val="158000"/>
              </a:lnSpc>
              <a:spcBef>
                <a:spcPts val="0"/>
              </a:spcBef>
              <a:spcAft>
                <a:spcPts val="0"/>
              </a:spcAft>
              <a:buClr>
                <a:srgbClr val="273239"/>
              </a:buClr>
              <a:buSzPts val="1400"/>
              <a:buFont typeface="Nunito"/>
              <a:buChar char="●"/>
            </a:pPr>
            <a:r>
              <a:rPr b="1" lang="en" sz="1400">
                <a:solidFill>
                  <a:srgbClr val="273239"/>
                </a:solidFill>
                <a:highlight>
                  <a:srgbClr val="FFFFFF"/>
                </a:highlight>
                <a:latin typeface="Nunito"/>
                <a:ea typeface="Nunito"/>
                <a:cs typeface="Nunito"/>
                <a:sym typeface="Nunito"/>
              </a:rPr>
              <a:t>Versatility </a:t>
            </a:r>
            <a:r>
              <a:rPr lang="en" sz="1400">
                <a:solidFill>
                  <a:srgbClr val="273239"/>
                </a:solidFill>
                <a:highlight>
                  <a:srgbClr val="FFFFFF"/>
                </a:highlight>
                <a:latin typeface="Nunito"/>
                <a:ea typeface="Nunito"/>
                <a:cs typeface="Nunito"/>
                <a:sym typeface="Nunito"/>
              </a:rPr>
              <a:t>: File handling in Python allows us to perform a wide range of operations, such as creating, reading, writing, appending, renaming and deleting files.</a:t>
            </a:r>
            <a:endParaRPr sz="1400">
              <a:solidFill>
                <a:srgbClr val="273239"/>
              </a:solidFill>
              <a:highlight>
                <a:srgbClr val="FFFFFF"/>
              </a:highlight>
              <a:latin typeface="Nunito"/>
              <a:ea typeface="Nunito"/>
              <a:cs typeface="Nunito"/>
              <a:sym typeface="Nunito"/>
            </a:endParaRPr>
          </a:p>
          <a:p>
            <a:pPr indent="-317500" lvl="0" marL="685800" rtl="0" algn="l">
              <a:lnSpc>
                <a:spcPct val="158000"/>
              </a:lnSpc>
              <a:spcBef>
                <a:spcPts val="0"/>
              </a:spcBef>
              <a:spcAft>
                <a:spcPts val="0"/>
              </a:spcAft>
              <a:buClr>
                <a:srgbClr val="273239"/>
              </a:buClr>
              <a:buSzPts val="1400"/>
              <a:buFont typeface="Nunito"/>
              <a:buChar char="●"/>
            </a:pPr>
            <a:r>
              <a:rPr b="1" lang="en" sz="1400">
                <a:solidFill>
                  <a:srgbClr val="273239"/>
                </a:solidFill>
                <a:highlight>
                  <a:srgbClr val="FFFFFF"/>
                </a:highlight>
                <a:latin typeface="Nunito"/>
                <a:ea typeface="Nunito"/>
                <a:cs typeface="Nunito"/>
                <a:sym typeface="Nunito"/>
              </a:rPr>
              <a:t>Flexibility : </a:t>
            </a:r>
            <a:r>
              <a:rPr lang="en" sz="1400">
                <a:solidFill>
                  <a:srgbClr val="273239"/>
                </a:solidFill>
                <a:highlight>
                  <a:srgbClr val="FFFFFF"/>
                </a:highlight>
                <a:latin typeface="Nunito"/>
                <a:ea typeface="Nunito"/>
                <a:cs typeface="Nunito"/>
                <a:sym typeface="Nunito"/>
              </a:rPr>
              <a:t>File handling in Python is highly flexible, as it allows us to work with different file types (e.g. text files, binary files, CSV files , etc.) and to perform different operations on files (e.g. read, write, append, etc.).</a:t>
            </a:r>
            <a:endParaRPr sz="1400">
              <a:solidFill>
                <a:srgbClr val="273239"/>
              </a:solidFill>
              <a:highlight>
                <a:srgbClr val="FFFFFF"/>
              </a:highlight>
              <a:latin typeface="Nunito"/>
              <a:ea typeface="Nunito"/>
              <a:cs typeface="Nunito"/>
              <a:sym typeface="Nunito"/>
            </a:endParaRPr>
          </a:p>
          <a:p>
            <a:pPr indent="-317500" lvl="0" marL="685800" rtl="0" algn="l">
              <a:lnSpc>
                <a:spcPct val="158000"/>
              </a:lnSpc>
              <a:spcBef>
                <a:spcPts val="0"/>
              </a:spcBef>
              <a:spcAft>
                <a:spcPts val="0"/>
              </a:spcAft>
              <a:buClr>
                <a:srgbClr val="273239"/>
              </a:buClr>
              <a:buSzPts val="1400"/>
              <a:buFont typeface="Nunito"/>
              <a:buChar char="●"/>
            </a:pPr>
            <a:r>
              <a:rPr b="1" lang="en" sz="1400">
                <a:solidFill>
                  <a:srgbClr val="273239"/>
                </a:solidFill>
                <a:highlight>
                  <a:srgbClr val="FFFFFF"/>
                </a:highlight>
                <a:latin typeface="Nunito"/>
                <a:ea typeface="Nunito"/>
                <a:cs typeface="Nunito"/>
                <a:sym typeface="Nunito"/>
              </a:rPr>
              <a:t>User – friendly :</a:t>
            </a:r>
            <a:r>
              <a:rPr lang="en" sz="1400">
                <a:solidFill>
                  <a:srgbClr val="273239"/>
                </a:solidFill>
                <a:highlight>
                  <a:srgbClr val="FFFFFF"/>
                </a:highlight>
                <a:latin typeface="Nunito"/>
                <a:ea typeface="Nunito"/>
                <a:cs typeface="Nunito"/>
                <a:sym typeface="Nunito"/>
              </a:rPr>
              <a:t> Python provides a user-friendly interface for file handling, making it easy to create, read and manipulate files.</a:t>
            </a:r>
            <a:endParaRPr sz="1400">
              <a:solidFill>
                <a:srgbClr val="273239"/>
              </a:solidFill>
              <a:highlight>
                <a:srgbClr val="FFFFFF"/>
              </a:highlight>
              <a:latin typeface="Nunito"/>
              <a:ea typeface="Nunito"/>
              <a:cs typeface="Nunito"/>
              <a:sym typeface="Nunito"/>
            </a:endParaRPr>
          </a:p>
          <a:p>
            <a:pPr indent="-317500" lvl="0" marL="685800" rtl="0" algn="l">
              <a:lnSpc>
                <a:spcPct val="158000"/>
              </a:lnSpc>
              <a:spcBef>
                <a:spcPts val="0"/>
              </a:spcBef>
              <a:spcAft>
                <a:spcPts val="0"/>
              </a:spcAft>
              <a:buClr>
                <a:srgbClr val="273239"/>
              </a:buClr>
              <a:buSzPts val="1400"/>
              <a:buFont typeface="Nunito"/>
              <a:buChar char="●"/>
            </a:pPr>
            <a:r>
              <a:rPr b="1" lang="en" sz="1400">
                <a:solidFill>
                  <a:srgbClr val="273239"/>
                </a:solidFill>
                <a:highlight>
                  <a:srgbClr val="FFFFFF"/>
                </a:highlight>
                <a:latin typeface="Nunito"/>
                <a:ea typeface="Nunito"/>
                <a:cs typeface="Nunito"/>
                <a:sym typeface="Nunito"/>
              </a:rPr>
              <a:t>Cross-platform : </a:t>
            </a:r>
            <a:r>
              <a:rPr lang="en" sz="1400">
                <a:solidFill>
                  <a:srgbClr val="273239"/>
                </a:solidFill>
                <a:highlight>
                  <a:srgbClr val="FFFFFF"/>
                </a:highlight>
                <a:latin typeface="Nunito"/>
                <a:ea typeface="Nunito"/>
                <a:cs typeface="Nunito"/>
                <a:sym typeface="Nunito"/>
              </a:rPr>
              <a:t>Python file-handling functions work across different platforms (e.g. Windows, Mac, Linux), allowing for seamless integration and compatibility.</a:t>
            </a:r>
            <a:endParaRPr sz="1400">
              <a:solidFill>
                <a:srgbClr val="000000"/>
              </a:solidFill>
              <a:latin typeface="Nunito"/>
              <a:ea typeface="Nunito"/>
              <a:cs typeface="Nunito"/>
              <a:sym typeface="Nunito"/>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2.7.1 Introductions to File Operations</a:t>
            </a:r>
            <a:endParaRPr/>
          </a:p>
        </p:txBody>
      </p:sp>
      <p:sp>
        <p:nvSpPr>
          <p:cNvPr id="689" name="Google Shape;689;p118"/>
          <p:cNvSpPr txBox="1"/>
          <p:nvPr>
            <p:ph idx="1" type="body"/>
          </p:nvPr>
        </p:nvSpPr>
        <p:spPr>
          <a:xfrm>
            <a:off x="311700" y="789125"/>
            <a:ext cx="8643000" cy="423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273239"/>
                </a:solidFill>
                <a:highlight>
                  <a:srgbClr val="FFFFFF"/>
                </a:highlight>
                <a:latin typeface="Nunito"/>
                <a:ea typeface="Nunito"/>
                <a:cs typeface="Nunito"/>
                <a:sym typeface="Nunito"/>
              </a:rPr>
              <a:t>Disadvantages of File Handling in Python</a:t>
            </a:r>
            <a:endParaRPr b="1" sz="1400">
              <a:solidFill>
                <a:srgbClr val="273239"/>
              </a:solidFill>
              <a:highlight>
                <a:srgbClr val="FFFFFF"/>
              </a:highlight>
              <a:latin typeface="Nunito"/>
              <a:ea typeface="Nunito"/>
              <a:cs typeface="Nunito"/>
              <a:sym typeface="Nunito"/>
            </a:endParaRPr>
          </a:p>
          <a:p>
            <a:pPr indent="-317500" lvl="0" marL="685800" rtl="0" algn="l">
              <a:lnSpc>
                <a:spcPct val="158000"/>
              </a:lnSpc>
              <a:spcBef>
                <a:spcPts val="0"/>
              </a:spcBef>
              <a:spcAft>
                <a:spcPts val="0"/>
              </a:spcAft>
              <a:buClr>
                <a:srgbClr val="273239"/>
              </a:buClr>
              <a:buSzPts val="1400"/>
              <a:buFont typeface="Nunito"/>
              <a:buChar char="●"/>
            </a:pPr>
            <a:r>
              <a:rPr b="1" lang="en" sz="1400">
                <a:solidFill>
                  <a:srgbClr val="273239"/>
                </a:solidFill>
                <a:highlight>
                  <a:srgbClr val="FFFFFF"/>
                </a:highlight>
                <a:latin typeface="Nunito"/>
                <a:ea typeface="Nunito"/>
                <a:cs typeface="Nunito"/>
                <a:sym typeface="Nunito"/>
              </a:rPr>
              <a:t>Error-prone: </a:t>
            </a:r>
            <a:r>
              <a:rPr lang="en" sz="1400">
                <a:solidFill>
                  <a:srgbClr val="273239"/>
                </a:solidFill>
                <a:highlight>
                  <a:srgbClr val="FFFFFF"/>
                </a:highlight>
                <a:latin typeface="Nunito"/>
                <a:ea typeface="Nunito"/>
                <a:cs typeface="Nunito"/>
                <a:sym typeface="Nunito"/>
              </a:rPr>
              <a:t>File handling operations in Python can be prone to errors, especially if the code is not carefully written or if there are issues with the file system (e.g. file permissions, file locks, etc.).</a:t>
            </a:r>
            <a:endParaRPr sz="1400">
              <a:solidFill>
                <a:srgbClr val="273239"/>
              </a:solidFill>
              <a:highlight>
                <a:srgbClr val="FFFFFF"/>
              </a:highlight>
              <a:latin typeface="Nunito"/>
              <a:ea typeface="Nunito"/>
              <a:cs typeface="Nunito"/>
              <a:sym typeface="Nunito"/>
            </a:endParaRPr>
          </a:p>
          <a:p>
            <a:pPr indent="-317500" lvl="0" marL="685800" rtl="0" algn="l">
              <a:lnSpc>
                <a:spcPct val="158000"/>
              </a:lnSpc>
              <a:spcBef>
                <a:spcPts val="0"/>
              </a:spcBef>
              <a:spcAft>
                <a:spcPts val="0"/>
              </a:spcAft>
              <a:buClr>
                <a:srgbClr val="273239"/>
              </a:buClr>
              <a:buSzPts val="1400"/>
              <a:buFont typeface="Nunito"/>
              <a:buChar char="●"/>
            </a:pPr>
            <a:r>
              <a:rPr b="1" lang="en" sz="1400">
                <a:solidFill>
                  <a:srgbClr val="273239"/>
                </a:solidFill>
                <a:highlight>
                  <a:srgbClr val="FFFFFF"/>
                </a:highlight>
                <a:latin typeface="Nunito"/>
                <a:ea typeface="Nunito"/>
                <a:cs typeface="Nunito"/>
                <a:sym typeface="Nunito"/>
              </a:rPr>
              <a:t>Security risks </a:t>
            </a:r>
            <a:r>
              <a:rPr lang="en" sz="1400">
                <a:solidFill>
                  <a:srgbClr val="273239"/>
                </a:solidFill>
                <a:highlight>
                  <a:srgbClr val="FFFFFF"/>
                </a:highlight>
                <a:latin typeface="Nunito"/>
                <a:ea typeface="Nunito"/>
                <a:cs typeface="Nunito"/>
                <a:sym typeface="Nunito"/>
              </a:rPr>
              <a:t>: File handling in Python can also pose security risks, especially if the program accepts user input that can be used to access or modify sensitive files on the system.</a:t>
            </a:r>
            <a:endParaRPr sz="1400">
              <a:solidFill>
                <a:srgbClr val="273239"/>
              </a:solidFill>
              <a:highlight>
                <a:srgbClr val="FFFFFF"/>
              </a:highlight>
              <a:latin typeface="Nunito"/>
              <a:ea typeface="Nunito"/>
              <a:cs typeface="Nunito"/>
              <a:sym typeface="Nunito"/>
            </a:endParaRPr>
          </a:p>
          <a:p>
            <a:pPr indent="-317500" lvl="0" marL="685800" rtl="0" algn="l">
              <a:lnSpc>
                <a:spcPct val="158000"/>
              </a:lnSpc>
              <a:spcBef>
                <a:spcPts val="0"/>
              </a:spcBef>
              <a:spcAft>
                <a:spcPts val="0"/>
              </a:spcAft>
              <a:buClr>
                <a:srgbClr val="273239"/>
              </a:buClr>
              <a:buSzPts val="1400"/>
              <a:buFont typeface="Nunito"/>
              <a:buChar char="●"/>
            </a:pPr>
            <a:r>
              <a:rPr b="1" lang="en" sz="1400">
                <a:solidFill>
                  <a:srgbClr val="273239"/>
                </a:solidFill>
                <a:highlight>
                  <a:srgbClr val="FFFFFF"/>
                </a:highlight>
                <a:latin typeface="Nunito"/>
                <a:ea typeface="Nunito"/>
                <a:cs typeface="Nunito"/>
                <a:sym typeface="Nunito"/>
              </a:rPr>
              <a:t>Complexity </a:t>
            </a:r>
            <a:r>
              <a:rPr lang="en" sz="1400">
                <a:solidFill>
                  <a:srgbClr val="273239"/>
                </a:solidFill>
                <a:highlight>
                  <a:srgbClr val="FFFFFF"/>
                </a:highlight>
                <a:latin typeface="Nunito"/>
                <a:ea typeface="Nunito"/>
                <a:cs typeface="Nunito"/>
                <a:sym typeface="Nunito"/>
              </a:rPr>
              <a:t>: File handling in Python can be complex, especially when working with more advanced file formats or operations. Careful attention must be paid to the code to ensure that files are handled properly and securely.</a:t>
            </a:r>
            <a:endParaRPr sz="1400">
              <a:solidFill>
                <a:srgbClr val="273239"/>
              </a:solidFill>
              <a:highlight>
                <a:srgbClr val="FFFFFF"/>
              </a:highlight>
              <a:latin typeface="Nunito"/>
              <a:ea typeface="Nunito"/>
              <a:cs typeface="Nunito"/>
              <a:sym typeface="Nunito"/>
            </a:endParaRPr>
          </a:p>
          <a:p>
            <a:pPr indent="-317500" lvl="0" marL="685800" rtl="0" algn="l">
              <a:lnSpc>
                <a:spcPct val="158000"/>
              </a:lnSpc>
              <a:spcBef>
                <a:spcPts val="0"/>
              </a:spcBef>
              <a:spcAft>
                <a:spcPts val="0"/>
              </a:spcAft>
              <a:buClr>
                <a:srgbClr val="273239"/>
              </a:buClr>
              <a:buSzPts val="1400"/>
              <a:buFont typeface="Nunito"/>
              <a:buChar char="●"/>
            </a:pPr>
            <a:r>
              <a:rPr b="1" lang="en" sz="1400">
                <a:solidFill>
                  <a:srgbClr val="273239"/>
                </a:solidFill>
                <a:highlight>
                  <a:srgbClr val="FFFFFF"/>
                </a:highlight>
                <a:latin typeface="Nunito"/>
                <a:ea typeface="Nunito"/>
                <a:cs typeface="Nunito"/>
                <a:sym typeface="Nunito"/>
              </a:rPr>
              <a:t>Performance </a:t>
            </a:r>
            <a:r>
              <a:rPr lang="en" sz="1400">
                <a:solidFill>
                  <a:srgbClr val="273239"/>
                </a:solidFill>
                <a:highlight>
                  <a:srgbClr val="FFFFFF"/>
                </a:highlight>
                <a:latin typeface="Nunito"/>
                <a:ea typeface="Nunito"/>
                <a:cs typeface="Nunito"/>
                <a:sym typeface="Nunito"/>
              </a:rPr>
              <a:t>: File handling operations in Python can be slower than other programming languages, especially when dealing with large files or performing complex operations.</a:t>
            </a:r>
            <a:endParaRPr sz="1400">
              <a:solidFill>
                <a:srgbClr val="000000"/>
              </a:solidFill>
              <a:latin typeface="Nunito"/>
              <a:ea typeface="Nunito"/>
              <a:cs typeface="Nunito"/>
              <a:sym typeface="Nunito"/>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1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2.7.2 Opening and Closing files</a:t>
            </a:r>
            <a:endParaRPr/>
          </a:p>
        </p:txBody>
      </p:sp>
      <p:sp>
        <p:nvSpPr>
          <p:cNvPr id="695" name="Google Shape;695;p119"/>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latin typeface="Nunito"/>
                <a:ea typeface="Nunito"/>
                <a:cs typeface="Nunito"/>
                <a:sym typeface="Nunito"/>
              </a:rPr>
              <a:t>1. Opening a File</a:t>
            </a:r>
            <a:endParaRPr b="1" sz="1600">
              <a:solidFill>
                <a:srgbClr val="000000"/>
              </a:solidFill>
              <a:latin typeface="Nunito"/>
              <a:ea typeface="Nunito"/>
              <a:cs typeface="Nunito"/>
              <a:sym typeface="Nunito"/>
            </a:endParaRPr>
          </a:p>
          <a:p>
            <a:pPr indent="0" lvl="0" marL="0" rtl="0" algn="l">
              <a:spcBef>
                <a:spcPts val="1200"/>
              </a:spcBef>
              <a:spcAft>
                <a:spcPts val="0"/>
              </a:spcAft>
              <a:buNone/>
            </a:pPr>
            <a:r>
              <a:rPr lang="en" sz="1600">
                <a:solidFill>
                  <a:srgbClr val="000000"/>
                </a:solidFill>
                <a:latin typeface="Nunito"/>
                <a:ea typeface="Nunito"/>
                <a:cs typeface="Nunito"/>
                <a:sym typeface="Nunito"/>
              </a:rPr>
              <a:t>Before you can work with a file, you need to open it using the built-in </a:t>
            </a:r>
            <a:r>
              <a:rPr lang="en" sz="1600">
                <a:solidFill>
                  <a:srgbClr val="188038"/>
                </a:solidFill>
                <a:latin typeface="Nunito"/>
                <a:ea typeface="Nunito"/>
                <a:cs typeface="Nunito"/>
                <a:sym typeface="Nunito"/>
              </a:rPr>
              <a:t>open()</a:t>
            </a:r>
            <a:r>
              <a:rPr lang="en" sz="1600">
                <a:solidFill>
                  <a:srgbClr val="000000"/>
                </a:solidFill>
                <a:latin typeface="Nunito"/>
                <a:ea typeface="Nunito"/>
                <a:cs typeface="Nunito"/>
                <a:sym typeface="Nunito"/>
              </a:rPr>
              <a:t> function. The </a:t>
            </a:r>
            <a:r>
              <a:rPr lang="en" sz="1600">
                <a:solidFill>
                  <a:srgbClr val="188038"/>
                </a:solidFill>
                <a:latin typeface="Nunito"/>
                <a:ea typeface="Nunito"/>
                <a:cs typeface="Nunito"/>
                <a:sym typeface="Nunito"/>
              </a:rPr>
              <a:t>open()</a:t>
            </a:r>
            <a:r>
              <a:rPr lang="en" sz="1600">
                <a:solidFill>
                  <a:srgbClr val="000000"/>
                </a:solidFill>
                <a:latin typeface="Nunito"/>
                <a:ea typeface="Nunito"/>
                <a:cs typeface="Nunito"/>
                <a:sym typeface="Nunito"/>
              </a:rPr>
              <a:t> function returns a file object, which provides methods and attributes for working with the file.</a:t>
            </a:r>
            <a:endParaRPr sz="1600">
              <a:solidFill>
                <a:srgbClr val="000000"/>
              </a:solidFill>
              <a:latin typeface="Nunito"/>
              <a:ea typeface="Nunito"/>
              <a:cs typeface="Nunito"/>
              <a:sym typeface="Nunito"/>
            </a:endParaRPr>
          </a:p>
          <a:p>
            <a:pPr indent="0" lvl="0" marL="0" rtl="0" algn="l">
              <a:spcBef>
                <a:spcPts val="1200"/>
              </a:spcBef>
              <a:spcAft>
                <a:spcPts val="0"/>
              </a:spcAft>
              <a:buNone/>
            </a:pPr>
            <a:r>
              <a:rPr b="1" lang="en" sz="1600">
                <a:solidFill>
                  <a:srgbClr val="000000"/>
                </a:solidFill>
                <a:latin typeface="Nunito"/>
                <a:ea typeface="Nunito"/>
                <a:cs typeface="Nunito"/>
                <a:sym typeface="Nunito"/>
              </a:rPr>
              <a:t>Python</a:t>
            </a:r>
            <a:endParaRPr b="1" sz="1600">
              <a:solidFill>
                <a:srgbClr val="000000"/>
              </a:solidFill>
              <a:latin typeface="Nunito"/>
              <a:ea typeface="Nunito"/>
              <a:cs typeface="Nunito"/>
              <a:sym typeface="Nunito"/>
            </a:endParaRPr>
          </a:p>
          <a:p>
            <a:pPr indent="0" lvl="0" marL="457200" rtl="0" algn="l">
              <a:spcBef>
                <a:spcPts val="0"/>
              </a:spcBef>
              <a:spcAft>
                <a:spcPts val="0"/>
              </a:spcAft>
              <a:buNone/>
            </a:pPr>
            <a:r>
              <a:rPr b="1" lang="en" sz="1600">
                <a:solidFill>
                  <a:srgbClr val="008000"/>
                </a:solidFill>
                <a:latin typeface="Nunito"/>
                <a:ea typeface="Nunito"/>
                <a:cs typeface="Nunito"/>
                <a:sym typeface="Nunito"/>
              </a:rPr>
              <a:t>file_object = open(filename, mode)</a:t>
            </a:r>
            <a:endParaRPr b="1" sz="1600">
              <a:solidFill>
                <a:srgbClr val="008000"/>
              </a:solidFill>
              <a:latin typeface="Nunito"/>
              <a:ea typeface="Nunito"/>
              <a:cs typeface="Nunito"/>
              <a:sym typeface="Nunito"/>
            </a:endParaRPr>
          </a:p>
          <a:p>
            <a:pPr indent="-330200" lvl="0" marL="457200" rtl="0" algn="l">
              <a:spcBef>
                <a:spcPts val="1200"/>
              </a:spcBef>
              <a:spcAft>
                <a:spcPts val="0"/>
              </a:spcAft>
              <a:buClr>
                <a:srgbClr val="000000"/>
              </a:buClr>
              <a:buSzPts val="1600"/>
              <a:buFont typeface="Arial"/>
              <a:buChar char="●"/>
            </a:pPr>
            <a:r>
              <a:rPr b="1" lang="en" sz="1600">
                <a:solidFill>
                  <a:srgbClr val="188038"/>
                </a:solidFill>
                <a:latin typeface="Nunito"/>
                <a:ea typeface="Nunito"/>
                <a:cs typeface="Nunito"/>
                <a:sym typeface="Nunito"/>
              </a:rPr>
              <a:t>filename</a:t>
            </a:r>
            <a:r>
              <a:rPr lang="en" sz="1600">
                <a:solidFill>
                  <a:srgbClr val="000000"/>
                </a:solidFill>
                <a:latin typeface="Nunito"/>
                <a:ea typeface="Nunito"/>
                <a:cs typeface="Nunito"/>
                <a:sym typeface="Nunito"/>
              </a:rPr>
              <a:t>: A string representing the path to the file you want to open (e.g., </a:t>
            </a:r>
            <a:r>
              <a:rPr lang="en" sz="1600">
                <a:solidFill>
                  <a:srgbClr val="188038"/>
                </a:solidFill>
                <a:latin typeface="Nunito"/>
                <a:ea typeface="Nunito"/>
                <a:cs typeface="Nunito"/>
                <a:sym typeface="Nunito"/>
              </a:rPr>
              <a:t>"my_document.txt"</a:t>
            </a:r>
            <a:r>
              <a:rPr lang="en" sz="1600">
                <a:solidFill>
                  <a:srgbClr val="000000"/>
                </a:solidFill>
                <a:latin typeface="Nunito"/>
                <a:ea typeface="Nunito"/>
                <a:cs typeface="Nunito"/>
                <a:sym typeface="Nunito"/>
              </a:rPr>
              <a:t>, </a:t>
            </a:r>
            <a:r>
              <a:rPr lang="en" sz="1600">
                <a:solidFill>
                  <a:srgbClr val="188038"/>
                </a:solidFill>
                <a:latin typeface="Nunito"/>
                <a:ea typeface="Nunito"/>
                <a:cs typeface="Nunito"/>
                <a:sym typeface="Nunito"/>
              </a:rPr>
              <a:t>"data/output.csv"</a:t>
            </a:r>
            <a:r>
              <a:rPr lang="en" sz="1600">
                <a:solidFill>
                  <a:srgbClr val="000000"/>
                </a:solidFill>
                <a:latin typeface="Nunito"/>
                <a:ea typeface="Nunito"/>
                <a:cs typeface="Nunito"/>
                <a:sym typeface="Nunito"/>
              </a:rPr>
              <a:t>).</a:t>
            </a:r>
            <a:endParaRPr sz="1600">
              <a:solidFill>
                <a:srgbClr val="000000"/>
              </a:solidFill>
              <a:latin typeface="Nunito"/>
              <a:ea typeface="Nunito"/>
              <a:cs typeface="Nunito"/>
              <a:sym typeface="Nunito"/>
            </a:endParaRPr>
          </a:p>
          <a:p>
            <a:pPr indent="-330200" lvl="0" marL="457200" rtl="0" algn="l">
              <a:spcBef>
                <a:spcPts val="0"/>
              </a:spcBef>
              <a:spcAft>
                <a:spcPts val="0"/>
              </a:spcAft>
              <a:buClr>
                <a:srgbClr val="000000"/>
              </a:buClr>
              <a:buSzPts val="1600"/>
              <a:buFont typeface="Arial"/>
              <a:buChar char="●"/>
            </a:pPr>
            <a:r>
              <a:rPr b="1" lang="en" sz="1600">
                <a:solidFill>
                  <a:srgbClr val="188038"/>
                </a:solidFill>
                <a:latin typeface="Nunito"/>
                <a:ea typeface="Nunito"/>
                <a:cs typeface="Nunito"/>
                <a:sym typeface="Nunito"/>
              </a:rPr>
              <a:t>mode</a:t>
            </a:r>
            <a:r>
              <a:rPr lang="en" sz="1600">
                <a:solidFill>
                  <a:srgbClr val="000000"/>
                </a:solidFill>
                <a:latin typeface="Nunito"/>
                <a:ea typeface="Nunito"/>
                <a:cs typeface="Nunito"/>
                <a:sym typeface="Nunito"/>
              </a:rPr>
              <a:t>: A string specifying the mode in which the file is opened.</a:t>
            </a:r>
            <a:endParaRPr sz="1600">
              <a:solidFill>
                <a:srgbClr val="000000"/>
              </a:solidFill>
              <a:latin typeface="Nunito"/>
              <a:ea typeface="Nunito"/>
              <a:cs typeface="Nunito"/>
              <a:sym typeface="Nunito"/>
            </a:endParaRPr>
          </a:p>
          <a:p>
            <a:pPr indent="0" lvl="0" marL="0" rtl="0" algn="l">
              <a:spcBef>
                <a:spcPts val="1200"/>
              </a:spcBef>
              <a:spcAft>
                <a:spcPts val="1200"/>
              </a:spcAft>
              <a:buNone/>
            </a:pPr>
            <a:r>
              <a:t/>
            </a:r>
            <a:endParaRPr sz="1600">
              <a:latin typeface="Nunito"/>
              <a:ea typeface="Nunito"/>
              <a:cs typeface="Nunito"/>
              <a:sym typeface="Nunito"/>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2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2.7.2 Opening and Closing files</a:t>
            </a:r>
            <a:endParaRPr/>
          </a:p>
        </p:txBody>
      </p:sp>
      <p:sp>
        <p:nvSpPr>
          <p:cNvPr id="701" name="Google Shape;701;p120"/>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latin typeface="Nunito"/>
                <a:ea typeface="Nunito"/>
                <a:cs typeface="Nunito"/>
                <a:sym typeface="Nunito"/>
              </a:rPr>
              <a:t>2. Closing a File</a:t>
            </a:r>
            <a:endParaRPr b="1" sz="1600">
              <a:solidFill>
                <a:srgbClr val="000000"/>
              </a:solidFill>
              <a:latin typeface="Nunito"/>
              <a:ea typeface="Nunito"/>
              <a:cs typeface="Nunito"/>
              <a:sym typeface="Nunito"/>
            </a:endParaRPr>
          </a:p>
          <a:p>
            <a:pPr indent="0" lvl="0" marL="0" rtl="0" algn="l">
              <a:spcBef>
                <a:spcPts val="1200"/>
              </a:spcBef>
              <a:spcAft>
                <a:spcPts val="0"/>
              </a:spcAft>
              <a:buNone/>
            </a:pPr>
            <a:r>
              <a:rPr lang="en" sz="1600">
                <a:solidFill>
                  <a:srgbClr val="000000"/>
                </a:solidFill>
                <a:latin typeface="Nunito"/>
                <a:ea typeface="Nunito"/>
                <a:cs typeface="Nunito"/>
                <a:sym typeface="Nunito"/>
              </a:rPr>
              <a:t>It's crucial to close a file after you're finished working with it. This releases the system resources used by the file and ensures that any buffered data is written to the disk. You can close a file using the </a:t>
            </a:r>
            <a:r>
              <a:rPr lang="en" sz="1600">
                <a:solidFill>
                  <a:srgbClr val="188038"/>
                </a:solidFill>
                <a:latin typeface="Nunito"/>
                <a:ea typeface="Nunito"/>
                <a:cs typeface="Nunito"/>
                <a:sym typeface="Nunito"/>
              </a:rPr>
              <a:t>close()</a:t>
            </a:r>
            <a:r>
              <a:rPr lang="en" sz="1600">
                <a:solidFill>
                  <a:srgbClr val="000000"/>
                </a:solidFill>
                <a:latin typeface="Nunito"/>
                <a:ea typeface="Nunito"/>
                <a:cs typeface="Nunito"/>
                <a:sym typeface="Nunito"/>
              </a:rPr>
              <a:t> method of the file object.</a:t>
            </a:r>
            <a:endParaRPr sz="1600">
              <a:solidFill>
                <a:srgbClr val="000000"/>
              </a:solidFill>
              <a:latin typeface="Nunito"/>
              <a:ea typeface="Nunito"/>
              <a:cs typeface="Nunito"/>
              <a:sym typeface="Nunito"/>
            </a:endParaRPr>
          </a:p>
          <a:p>
            <a:pPr indent="0" lvl="0" marL="0" rtl="0" algn="l">
              <a:spcBef>
                <a:spcPts val="1200"/>
              </a:spcBef>
              <a:spcAft>
                <a:spcPts val="0"/>
              </a:spcAft>
              <a:buNone/>
            </a:pPr>
            <a:r>
              <a:rPr b="1" lang="en" sz="1600">
                <a:solidFill>
                  <a:srgbClr val="000000"/>
                </a:solidFill>
                <a:latin typeface="Nunito"/>
                <a:ea typeface="Nunito"/>
                <a:cs typeface="Nunito"/>
                <a:sym typeface="Nunito"/>
              </a:rPr>
              <a:t>Python</a:t>
            </a:r>
            <a:endParaRPr b="1" sz="1600">
              <a:solidFill>
                <a:srgbClr val="000000"/>
              </a:solidFill>
              <a:latin typeface="Nunito"/>
              <a:ea typeface="Nunito"/>
              <a:cs typeface="Nunito"/>
              <a:sym typeface="Nunito"/>
            </a:endParaRPr>
          </a:p>
          <a:p>
            <a:pPr indent="0" lvl="0" marL="457200" rtl="0" algn="l">
              <a:spcBef>
                <a:spcPts val="0"/>
              </a:spcBef>
              <a:spcAft>
                <a:spcPts val="0"/>
              </a:spcAft>
              <a:buNone/>
            </a:pPr>
            <a:r>
              <a:rPr b="1" lang="en" sz="1600">
                <a:solidFill>
                  <a:srgbClr val="008000"/>
                </a:solidFill>
                <a:latin typeface="Nunito"/>
                <a:ea typeface="Nunito"/>
                <a:cs typeface="Nunito"/>
                <a:sym typeface="Nunito"/>
              </a:rPr>
              <a:t>file = open("my_file.txt", "w")</a:t>
            </a:r>
            <a:endParaRPr b="1" sz="1600">
              <a:solidFill>
                <a:srgbClr val="008000"/>
              </a:solidFill>
              <a:latin typeface="Nunito"/>
              <a:ea typeface="Nunito"/>
              <a:cs typeface="Nunito"/>
              <a:sym typeface="Nunito"/>
            </a:endParaRPr>
          </a:p>
          <a:p>
            <a:pPr indent="0" lvl="0" marL="457200" rtl="0" algn="l">
              <a:spcBef>
                <a:spcPts val="1200"/>
              </a:spcBef>
              <a:spcAft>
                <a:spcPts val="0"/>
              </a:spcAft>
              <a:buNone/>
            </a:pPr>
            <a:r>
              <a:rPr b="1" lang="en" sz="1600">
                <a:solidFill>
                  <a:srgbClr val="008000"/>
                </a:solidFill>
                <a:latin typeface="Nunito"/>
                <a:ea typeface="Nunito"/>
                <a:cs typeface="Nunito"/>
                <a:sym typeface="Nunito"/>
              </a:rPr>
              <a:t># ... do some writing ...</a:t>
            </a:r>
            <a:endParaRPr b="1" sz="1600">
              <a:solidFill>
                <a:srgbClr val="008000"/>
              </a:solidFill>
              <a:latin typeface="Nunito"/>
              <a:ea typeface="Nunito"/>
              <a:cs typeface="Nunito"/>
              <a:sym typeface="Nunito"/>
            </a:endParaRPr>
          </a:p>
          <a:p>
            <a:pPr indent="0" lvl="0" marL="457200" rtl="0" algn="l">
              <a:spcBef>
                <a:spcPts val="1200"/>
              </a:spcBef>
              <a:spcAft>
                <a:spcPts val="0"/>
              </a:spcAft>
              <a:buNone/>
            </a:pPr>
            <a:r>
              <a:rPr b="1" lang="en" sz="1600">
                <a:solidFill>
                  <a:srgbClr val="008000"/>
                </a:solidFill>
                <a:latin typeface="Nunito"/>
                <a:ea typeface="Nunito"/>
                <a:cs typeface="Nunito"/>
                <a:sym typeface="Nunito"/>
              </a:rPr>
              <a:t>file.close()</a:t>
            </a:r>
            <a:endParaRPr b="1" sz="1600">
              <a:solidFill>
                <a:srgbClr val="008000"/>
              </a:solidFill>
              <a:latin typeface="Nunito"/>
              <a:ea typeface="Nunito"/>
              <a:cs typeface="Nunito"/>
              <a:sym typeface="Nunito"/>
            </a:endParaRPr>
          </a:p>
          <a:p>
            <a:pPr indent="0" lvl="0" marL="0" rtl="0" algn="l">
              <a:spcBef>
                <a:spcPts val="1200"/>
              </a:spcBef>
              <a:spcAft>
                <a:spcPts val="1200"/>
              </a:spcAft>
              <a:buNone/>
            </a:pPr>
            <a:r>
              <a:t/>
            </a:r>
            <a:endParaRPr sz="1600">
              <a:latin typeface="Nunito"/>
              <a:ea typeface="Nunito"/>
              <a:cs typeface="Nunito"/>
              <a:sym typeface="Nunito"/>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12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2.7.2 Opening and Closing files</a:t>
            </a:r>
            <a:endParaRPr/>
          </a:p>
        </p:txBody>
      </p:sp>
      <p:sp>
        <p:nvSpPr>
          <p:cNvPr id="707" name="Google Shape;707;p121"/>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latin typeface="Nunito"/>
                <a:ea typeface="Nunito"/>
                <a:cs typeface="Nunito"/>
                <a:sym typeface="Nunito"/>
              </a:rPr>
              <a:t>The </a:t>
            </a:r>
            <a:r>
              <a:rPr b="1" lang="en" sz="1600">
                <a:solidFill>
                  <a:srgbClr val="188038"/>
                </a:solidFill>
                <a:latin typeface="Nunito"/>
                <a:ea typeface="Nunito"/>
                <a:cs typeface="Nunito"/>
                <a:sym typeface="Nunito"/>
              </a:rPr>
              <a:t>with</a:t>
            </a:r>
            <a:r>
              <a:rPr b="1" lang="en" sz="1600">
                <a:solidFill>
                  <a:srgbClr val="000000"/>
                </a:solidFill>
                <a:latin typeface="Nunito"/>
                <a:ea typeface="Nunito"/>
                <a:cs typeface="Nunito"/>
                <a:sym typeface="Nunito"/>
              </a:rPr>
              <a:t> Statement (Recommended)</a:t>
            </a:r>
            <a:endParaRPr b="1" sz="1600">
              <a:solidFill>
                <a:srgbClr val="000000"/>
              </a:solidFill>
              <a:latin typeface="Nunito"/>
              <a:ea typeface="Nunito"/>
              <a:cs typeface="Nunito"/>
              <a:sym typeface="Nunito"/>
            </a:endParaRPr>
          </a:p>
          <a:p>
            <a:pPr indent="0" lvl="0" marL="0" rtl="0" algn="l">
              <a:spcBef>
                <a:spcPts val="1200"/>
              </a:spcBef>
              <a:spcAft>
                <a:spcPts val="0"/>
              </a:spcAft>
              <a:buNone/>
            </a:pPr>
            <a:r>
              <a:rPr lang="en" sz="1600">
                <a:solidFill>
                  <a:srgbClr val="000000"/>
                </a:solidFill>
                <a:latin typeface="Nunito"/>
                <a:ea typeface="Nunito"/>
                <a:cs typeface="Nunito"/>
                <a:sym typeface="Nunito"/>
              </a:rPr>
              <a:t>A more robust and recommended way to handle files is using the </a:t>
            </a:r>
            <a:r>
              <a:rPr lang="en" sz="1600">
                <a:solidFill>
                  <a:srgbClr val="188038"/>
                </a:solidFill>
                <a:latin typeface="Nunito"/>
                <a:ea typeface="Nunito"/>
                <a:cs typeface="Nunito"/>
                <a:sym typeface="Nunito"/>
              </a:rPr>
              <a:t>with</a:t>
            </a:r>
            <a:r>
              <a:rPr lang="en" sz="1600">
                <a:solidFill>
                  <a:srgbClr val="000000"/>
                </a:solidFill>
                <a:latin typeface="Nunito"/>
                <a:ea typeface="Nunito"/>
                <a:cs typeface="Nunito"/>
                <a:sym typeface="Nunito"/>
              </a:rPr>
              <a:t> statement. The </a:t>
            </a:r>
            <a:r>
              <a:rPr lang="en" sz="1600">
                <a:solidFill>
                  <a:srgbClr val="188038"/>
                </a:solidFill>
                <a:latin typeface="Nunito"/>
                <a:ea typeface="Nunito"/>
                <a:cs typeface="Nunito"/>
                <a:sym typeface="Nunito"/>
              </a:rPr>
              <a:t>with</a:t>
            </a:r>
            <a:r>
              <a:rPr lang="en" sz="1600">
                <a:solidFill>
                  <a:srgbClr val="000000"/>
                </a:solidFill>
                <a:latin typeface="Nunito"/>
                <a:ea typeface="Nunito"/>
                <a:cs typeface="Nunito"/>
                <a:sym typeface="Nunito"/>
              </a:rPr>
              <a:t> statement automatically takes care of closing the file, even if errors occur within the block.</a:t>
            </a:r>
            <a:endParaRPr sz="1600">
              <a:solidFill>
                <a:srgbClr val="000000"/>
              </a:solidFill>
              <a:latin typeface="Nunito"/>
              <a:ea typeface="Nunito"/>
              <a:cs typeface="Nunito"/>
              <a:sym typeface="Nunito"/>
            </a:endParaRPr>
          </a:p>
          <a:p>
            <a:pPr indent="0" lvl="0" marL="0" rtl="0" algn="l">
              <a:spcBef>
                <a:spcPts val="1200"/>
              </a:spcBef>
              <a:spcAft>
                <a:spcPts val="0"/>
              </a:spcAft>
              <a:buNone/>
            </a:pPr>
            <a:r>
              <a:rPr b="1" lang="en" sz="1600">
                <a:solidFill>
                  <a:srgbClr val="000000"/>
                </a:solidFill>
                <a:latin typeface="Nunito"/>
                <a:ea typeface="Nunito"/>
                <a:cs typeface="Nunito"/>
                <a:sym typeface="Nunito"/>
              </a:rPr>
              <a:t>Python</a:t>
            </a:r>
            <a:endParaRPr b="1" sz="1600">
              <a:solidFill>
                <a:srgbClr val="000000"/>
              </a:solidFill>
              <a:latin typeface="Nunito"/>
              <a:ea typeface="Nunito"/>
              <a:cs typeface="Nunito"/>
              <a:sym typeface="Nunito"/>
            </a:endParaRPr>
          </a:p>
          <a:p>
            <a:pPr indent="0" lvl="0" marL="457200" rtl="0" algn="l">
              <a:spcBef>
                <a:spcPts val="0"/>
              </a:spcBef>
              <a:spcAft>
                <a:spcPts val="0"/>
              </a:spcAft>
              <a:buNone/>
            </a:pPr>
            <a:r>
              <a:rPr b="1" lang="en" sz="1600">
                <a:solidFill>
                  <a:srgbClr val="008000"/>
                </a:solidFill>
                <a:latin typeface="Nunito"/>
                <a:ea typeface="Nunito"/>
                <a:cs typeface="Nunito"/>
                <a:sym typeface="Nunito"/>
              </a:rPr>
              <a:t>with open("my_file.txt", "r") as file:</a:t>
            </a:r>
            <a:endParaRPr b="1" sz="1600">
              <a:solidFill>
                <a:srgbClr val="008000"/>
              </a:solidFill>
              <a:latin typeface="Nunito"/>
              <a:ea typeface="Nunito"/>
              <a:cs typeface="Nunito"/>
              <a:sym typeface="Nunito"/>
            </a:endParaRPr>
          </a:p>
          <a:p>
            <a:pPr indent="0" lvl="0" marL="457200" rtl="0" algn="l">
              <a:spcBef>
                <a:spcPts val="1200"/>
              </a:spcBef>
              <a:spcAft>
                <a:spcPts val="0"/>
              </a:spcAft>
              <a:buNone/>
            </a:pPr>
            <a:r>
              <a:rPr b="1" lang="en" sz="1600">
                <a:solidFill>
                  <a:srgbClr val="008000"/>
                </a:solidFill>
                <a:latin typeface="Nunito"/>
                <a:ea typeface="Nunito"/>
                <a:cs typeface="Nunito"/>
                <a:sym typeface="Nunito"/>
              </a:rPr>
              <a:t>    # Operations on the file go here</a:t>
            </a:r>
            <a:endParaRPr b="1" sz="1600">
              <a:solidFill>
                <a:srgbClr val="008000"/>
              </a:solidFill>
              <a:latin typeface="Nunito"/>
              <a:ea typeface="Nunito"/>
              <a:cs typeface="Nunito"/>
              <a:sym typeface="Nunito"/>
            </a:endParaRPr>
          </a:p>
          <a:p>
            <a:pPr indent="0" lvl="0" marL="457200" rtl="0" algn="l">
              <a:spcBef>
                <a:spcPts val="1200"/>
              </a:spcBef>
              <a:spcAft>
                <a:spcPts val="0"/>
              </a:spcAft>
              <a:buNone/>
            </a:pPr>
            <a:r>
              <a:rPr b="1" lang="en" sz="1600">
                <a:solidFill>
                  <a:srgbClr val="008000"/>
                </a:solidFill>
                <a:latin typeface="Nunito"/>
                <a:ea typeface="Nunito"/>
                <a:cs typeface="Nunito"/>
                <a:sym typeface="Nunito"/>
              </a:rPr>
              <a:t>    data = file.read()</a:t>
            </a:r>
            <a:endParaRPr b="1" sz="1600">
              <a:solidFill>
                <a:srgbClr val="008000"/>
              </a:solidFill>
              <a:latin typeface="Nunito"/>
              <a:ea typeface="Nunito"/>
              <a:cs typeface="Nunito"/>
              <a:sym typeface="Nunito"/>
            </a:endParaRPr>
          </a:p>
          <a:p>
            <a:pPr indent="0" lvl="0" marL="457200" rtl="0" algn="l">
              <a:spcBef>
                <a:spcPts val="1200"/>
              </a:spcBef>
              <a:spcAft>
                <a:spcPts val="0"/>
              </a:spcAft>
              <a:buNone/>
            </a:pPr>
            <a:r>
              <a:rPr b="1" lang="en" sz="1600">
                <a:solidFill>
                  <a:srgbClr val="008000"/>
                </a:solidFill>
                <a:latin typeface="Nunito"/>
                <a:ea typeface="Nunito"/>
                <a:cs typeface="Nunito"/>
                <a:sym typeface="Nunito"/>
              </a:rPr>
              <a:t># The file is automatically closed when the 'with' block ends</a:t>
            </a:r>
            <a:endParaRPr b="1" sz="1600">
              <a:solidFill>
                <a:srgbClr val="008000"/>
              </a:solidFill>
              <a:latin typeface="Nunito"/>
              <a:ea typeface="Nunito"/>
              <a:cs typeface="Nunito"/>
              <a:sym typeface="Nunito"/>
            </a:endParaRPr>
          </a:p>
          <a:p>
            <a:pPr indent="0" lvl="0" marL="0" rtl="0" algn="l">
              <a:spcBef>
                <a:spcPts val="1200"/>
              </a:spcBef>
              <a:spcAft>
                <a:spcPts val="1200"/>
              </a:spcAft>
              <a:buNone/>
            </a:pPr>
            <a:r>
              <a:t/>
            </a:r>
            <a:endParaRPr sz="16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2.2 Basic Operations</a:t>
            </a:r>
            <a:endParaRPr/>
          </a:p>
        </p:txBody>
      </p:sp>
      <p:sp>
        <p:nvSpPr>
          <p:cNvPr id="117" name="Google Shape;117;p23"/>
          <p:cNvSpPr txBox="1"/>
          <p:nvPr>
            <p:ph idx="1" type="body"/>
          </p:nvPr>
        </p:nvSpPr>
        <p:spPr>
          <a:xfrm>
            <a:off x="311700" y="1084375"/>
            <a:ext cx="8520600" cy="39420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SzPts val="1600"/>
              <a:buChar char="●"/>
            </a:pPr>
            <a:r>
              <a:rPr b="1" lang="en" sz="1600">
                <a:solidFill>
                  <a:srgbClr val="000000"/>
                </a:solidFill>
                <a:latin typeface="Arial"/>
                <a:ea typeface="Arial"/>
                <a:cs typeface="Arial"/>
                <a:sym typeface="Arial"/>
              </a:rPr>
              <a:t>Logical Operations:</a:t>
            </a:r>
            <a:r>
              <a:rPr lang="en" sz="1600">
                <a:solidFill>
                  <a:srgbClr val="000000"/>
                </a:solidFill>
                <a:latin typeface="Arial"/>
                <a:ea typeface="Arial"/>
                <a:cs typeface="Arial"/>
                <a:sym typeface="Arial"/>
              </a:rPr>
              <a:t> Used to combine or modify Boolean values.</a:t>
            </a:r>
            <a:endParaRPr sz="1600">
              <a:solidFill>
                <a:srgbClr val="000000"/>
              </a:solidFill>
              <a:latin typeface="Arial"/>
              <a:ea typeface="Arial"/>
              <a:cs typeface="Arial"/>
              <a:sym typeface="Arial"/>
            </a:endParaRPr>
          </a:p>
          <a:p>
            <a:pPr indent="-330200" lvl="1" marL="914400" rtl="0" algn="l">
              <a:spcBef>
                <a:spcPts val="1200"/>
              </a:spcBef>
              <a:spcAft>
                <a:spcPts val="0"/>
              </a:spcAft>
              <a:buSzPts val="1600"/>
              <a:buChar char="○"/>
            </a:pPr>
            <a:r>
              <a:rPr lang="en" sz="1600">
                <a:solidFill>
                  <a:srgbClr val="188038"/>
                </a:solidFill>
                <a:latin typeface="Roboto Mono"/>
                <a:ea typeface="Roboto Mono"/>
                <a:cs typeface="Roboto Mono"/>
                <a:sym typeface="Roboto Mono"/>
              </a:rPr>
              <a:t>and</a:t>
            </a:r>
            <a:r>
              <a:rPr lang="en" sz="1600">
                <a:solidFill>
                  <a:srgbClr val="000000"/>
                </a:solidFill>
                <a:latin typeface="Arial"/>
                <a:ea typeface="Arial"/>
                <a:cs typeface="Arial"/>
                <a:sym typeface="Arial"/>
              </a:rPr>
              <a:t>: Returns </a:t>
            </a:r>
            <a:r>
              <a:rPr lang="en" sz="1600">
                <a:solidFill>
                  <a:srgbClr val="188038"/>
                </a:solidFill>
                <a:latin typeface="Roboto Mono"/>
                <a:ea typeface="Roboto Mono"/>
                <a:cs typeface="Roboto Mono"/>
                <a:sym typeface="Roboto Mono"/>
              </a:rPr>
              <a:t>True</a:t>
            </a:r>
            <a:r>
              <a:rPr lang="en" sz="1600">
                <a:solidFill>
                  <a:srgbClr val="000000"/>
                </a:solidFill>
                <a:latin typeface="Arial"/>
                <a:ea typeface="Arial"/>
                <a:cs typeface="Arial"/>
                <a:sym typeface="Arial"/>
              </a:rPr>
              <a:t> if both operands are </a:t>
            </a:r>
            <a:r>
              <a:rPr lang="en" sz="1600">
                <a:solidFill>
                  <a:srgbClr val="188038"/>
                </a:solidFill>
                <a:latin typeface="Roboto Mono"/>
                <a:ea typeface="Roboto Mono"/>
                <a:cs typeface="Roboto Mono"/>
                <a:sym typeface="Roboto Mono"/>
              </a:rPr>
              <a:t>True</a:t>
            </a:r>
            <a:r>
              <a:rPr lang="en" sz="1600">
                <a:solidFill>
                  <a:srgbClr val="000000"/>
                </a:solidFill>
                <a:latin typeface="Arial"/>
                <a:ea typeface="Arial"/>
                <a:cs typeface="Arial"/>
                <a:sym typeface="Arial"/>
              </a:rPr>
              <a:t>.</a:t>
            </a:r>
            <a:br>
              <a:rPr lang="en" sz="1600">
                <a:solidFill>
                  <a:srgbClr val="000000"/>
                </a:solidFill>
                <a:latin typeface="Arial"/>
                <a:ea typeface="Arial"/>
                <a:cs typeface="Arial"/>
                <a:sym typeface="Arial"/>
              </a:rPr>
            </a:br>
            <a:r>
              <a:rPr b="1" lang="en" sz="1600">
                <a:solidFill>
                  <a:srgbClr val="000000"/>
                </a:solidFill>
                <a:latin typeface="Arial"/>
                <a:ea typeface="Arial"/>
                <a:cs typeface="Arial"/>
                <a:sym typeface="Arial"/>
              </a:rPr>
              <a:t>Example:</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age = 2</a:t>
            </a:r>
            <a:r>
              <a:rPr lang="en" sz="1600">
                <a:solidFill>
                  <a:srgbClr val="000000"/>
                </a:solidFill>
                <a:latin typeface="Arial"/>
                <a:ea typeface="Arial"/>
                <a:cs typeface="Arial"/>
                <a:sym typeface="Arial"/>
              </a:rPr>
              <a:t>8</a:t>
            </a:r>
            <a:endParaRPr sz="1600">
              <a:solidFill>
                <a:srgbClr val="000000"/>
              </a:solidFill>
              <a:latin typeface="Arial"/>
              <a:ea typeface="Arial"/>
              <a:cs typeface="Arial"/>
              <a:sym typeface="Arial"/>
            </a:endParaRPr>
          </a:p>
          <a:p>
            <a:pPr indent="0" lvl="0" marL="914400" rtl="0" algn="l">
              <a:spcBef>
                <a:spcPts val="0"/>
              </a:spcBef>
              <a:spcAft>
                <a:spcPts val="0"/>
              </a:spcAft>
              <a:buNone/>
            </a:pPr>
            <a:r>
              <a:rPr lang="en" sz="1600">
                <a:solidFill>
                  <a:srgbClr val="000000"/>
                </a:solidFill>
                <a:latin typeface="Arial"/>
                <a:ea typeface="Arial"/>
                <a:cs typeface="Arial"/>
                <a:sym typeface="Arial"/>
              </a:rPr>
              <a:t>is_citizen = True</a:t>
            </a:r>
            <a:endParaRPr sz="1600">
              <a:solidFill>
                <a:srgbClr val="000000"/>
              </a:solidFill>
              <a:latin typeface="Arial"/>
              <a:ea typeface="Arial"/>
              <a:cs typeface="Arial"/>
              <a:sym typeface="Arial"/>
            </a:endParaRPr>
          </a:p>
          <a:p>
            <a:pPr indent="0" lvl="0" marL="914400" rtl="0" algn="l">
              <a:spcBef>
                <a:spcPts val="0"/>
              </a:spcBef>
              <a:spcAft>
                <a:spcPts val="0"/>
              </a:spcAft>
              <a:buNone/>
            </a:pPr>
            <a:r>
              <a:rPr lang="en" sz="1600">
                <a:solidFill>
                  <a:srgbClr val="000000"/>
                </a:solidFill>
                <a:latin typeface="Arial"/>
                <a:ea typeface="Arial"/>
                <a:cs typeface="Arial"/>
                <a:sym typeface="Arial"/>
              </a:rPr>
              <a:t>if age &gt; 18 and is_citizen:</a:t>
            </a:r>
            <a:endParaRPr sz="1600">
              <a:solidFill>
                <a:srgbClr val="000000"/>
              </a:solidFill>
              <a:latin typeface="Arial"/>
              <a:ea typeface="Arial"/>
              <a:cs typeface="Arial"/>
              <a:sym typeface="Arial"/>
            </a:endParaRPr>
          </a:p>
          <a:p>
            <a:pPr indent="0" lvl="0" marL="914400" rtl="0" algn="l">
              <a:spcBef>
                <a:spcPts val="0"/>
              </a:spcBef>
              <a:spcAft>
                <a:spcPts val="0"/>
              </a:spcAft>
              <a:buNone/>
            </a:pPr>
            <a:r>
              <a:rPr lang="en" sz="1600">
                <a:solidFill>
                  <a:srgbClr val="000000"/>
                </a:solidFill>
                <a:latin typeface="Arial"/>
                <a:ea typeface="Arial"/>
                <a:cs typeface="Arial"/>
                <a:sym typeface="Arial"/>
              </a:rPr>
              <a:t>    print("Eligible to vote")</a:t>
            </a:r>
            <a:endParaRPr sz="1600">
              <a:solidFill>
                <a:srgbClr val="000000"/>
              </a:solidFill>
              <a:latin typeface="Arial"/>
              <a:ea typeface="Arial"/>
              <a:cs typeface="Arial"/>
              <a:sym typeface="Arial"/>
            </a:endParaRPr>
          </a:p>
          <a:p>
            <a:pPr indent="-330200" lvl="0" marL="914400" rtl="0" algn="l">
              <a:spcBef>
                <a:spcPts val="1000"/>
              </a:spcBef>
              <a:spcAft>
                <a:spcPts val="0"/>
              </a:spcAft>
              <a:buSzPts val="1600"/>
              <a:buChar char="●"/>
            </a:pPr>
            <a:r>
              <a:rPr lang="en" sz="1600">
                <a:solidFill>
                  <a:srgbClr val="188038"/>
                </a:solidFill>
                <a:latin typeface="Roboto Mono"/>
                <a:ea typeface="Roboto Mono"/>
                <a:cs typeface="Roboto Mono"/>
                <a:sym typeface="Roboto Mono"/>
              </a:rPr>
              <a:t>or</a:t>
            </a:r>
            <a:r>
              <a:rPr lang="en" sz="1600">
                <a:solidFill>
                  <a:srgbClr val="000000"/>
                </a:solidFill>
                <a:latin typeface="Arial"/>
                <a:ea typeface="Arial"/>
                <a:cs typeface="Arial"/>
                <a:sym typeface="Arial"/>
              </a:rPr>
              <a:t>: Returns </a:t>
            </a:r>
            <a:r>
              <a:rPr lang="en" sz="1600">
                <a:solidFill>
                  <a:srgbClr val="188038"/>
                </a:solidFill>
                <a:latin typeface="Roboto Mono"/>
                <a:ea typeface="Roboto Mono"/>
                <a:cs typeface="Roboto Mono"/>
                <a:sym typeface="Roboto Mono"/>
              </a:rPr>
              <a:t>True</a:t>
            </a:r>
            <a:r>
              <a:rPr lang="en" sz="1600">
                <a:solidFill>
                  <a:srgbClr val="000000"/>
                </a:solidFill>
                <a:latin typeface="Arial"/>
                <a:ea typeface="Arial"/>
                <a:cs typeface="Arial"/>
                <a:sym typeface="Arial"/>
              </a:rPr>
              <a:t> if at least one operand is </a:t>
            </a:r>
            <a:r>
              <a:rPr lang="en" sz="1600">
                <a:solidFill>
                  <a:srgbClr val="188038"/>
                </a:solidFill>
                <a:latin typeface="Roboto Mono"/>
                <a:ea typeface="Roboto Mono"/>
                <a:cs typeface="Roboto Mono"/>
                <a:sym typeface="Roboto Mono"/>
              </a:rPr>
              <a:t>True</a:t>
            </a:r>
            <a:r>
              <a:rPr lang="en" sz="1600">
                <a:solidFill>
                  <a:srgbClr val="000000"/>
                </a:solidFill>
                <a:latin typeface="Arial"/>
                <a:ea typeface="Arial"/>
                <a:cs typeface="Arial"/>
                <a:sym typeface="Arial"/>
              </a:rPr>
              <a:t>.</a:t>
            </a:r>
            <a:br>
              <a:rPr lang="en" sz="1600">
                <a:solidFill>
                  <a:srgbClr val="000000"/>
                </a:solidFill>
                <a:latin typeface="Arial"/>
                <a:ea typeface="Arial"/>
                <a:cs typeface="Arial"/>
                <a:sym typeface="Arial"/>
              </a:rPr>
            </a:br>
            <a:r>
              <a:rPr b="1" lang="en" sz="1600">
                <a:solidFill>
                  <a:srgbClr val="000000"/>
                </a:solidFill>
                <a:latin typeface="Arial"/>
                <a:ea typeface="Arial"/>
                <a:cs typeface="Arial"/>
                <a:sym typeface="Arial"/>
              </a:rPr>
              <a:t>Example:</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has_passport = True</a:t>
            </a:r>
            <a:endParaRPr sz="1600">
              <a:solidFill>
                <a:srgbClr val="000000"/>
              </a:solidFill>
              <a:latin typeface="Arial"/>
              <a:ea typeface="Arial"/>
              <a:cs typeface="Arial"/>
              <a:sym typeface="Arial"/>
            </a:endParaRPr>
          </a:p>
          <a:p>
            <a:pPr indent="0" lvl="0" marL="914400" rtl="0" algn="l">
              <a:spcBef>
                <a:spcPts val="0"/>
              </a:spcBef>
              <a:spcAft>
                <a:spcPts val="0"/>
              </a:spcAft>
              <a:buNone/>
            </a:pPr>
            <a:r>
              <a:rPr lang="en" sz="1600">
                <a:solidFill>
                  <a:srgbClr val="000000"/>
                </a:solidFill>
                <a:latin typeface="Arial"/>
                <a:ea typeface="Arial"/>
                <a:cs typeface="Arial"/>
                <a:sym typeface="Arial"/>
              </a:rPr>
              <a:t>has_visa = False</a:t>
            </a:r>
            <a:endParaRPr sz="1600">
              <a:solidFill>
                <a:srgbClr val="000000"/>
              </a:solidFill>
              <a:latin typeface="Arial"/>
              <a:ea typeface="Arial"/>
              <a:cs typeface="Arial"/>
              <a:sym typeface="Arial"/>
            </a:endParaRPr>
          </a:p>
          <a:p>
            <a:pPr indent="0" lvl="0" marL="914400" rtl="0" algn="l">
              <a:spcBef>
                <a:spcPts val="0"/>
              </a:spcBef>
              <a:spcAft>
                <a:spcPts val="0"/>
              </a:spcAft>
              <a:buNone/>
            </a:pPr>
            <a:r>
              <a:rPr lang="en" sz="1600">
                <a:solidFill>
                  <a:srgbClr val="000000"/>
                </a:solidFill>
                <a:latin typeface="Arial"/>
                <a:ea typeface="Arial"/>
                <a:cs typeface="Arial"/>
                <a:sym typeface="Arial"/>
              </a:rPr>
              <a:t>if has_passport or has_visa:</a:t>
            </a:r>
            <a:endParaRPr sz="1600">
              <a:solidFill>
                <a:srgbClr val="000000"/>
              </a:solidFill>
              <a:latin typeface="Arial"/>
              <a:ea typeface="Arial"/>
              <a:cs typeface="Arial"/>
              <a:sym typeface="Arial"/>
            </a:endParaRPr>
          </a:p>
          <a:p>
            <a:pPr indent="0" lvl="0" marL="914400" rtl="0" algn="l">
              <a:spcBef>
                <a:spcPts val="0"/>
              </a:spcBef>
              <a:spcAft>
                <a:spcPts val="0"/>
              </a:spcAft>
              <a:buNone/>
            </a:pPr>
            <a:r>
              <a:rPr lang="en" sz="1600">
                <a:solidFill>
                  <a:srgbClr val="000000"/>
                </a:solidFill>
                <a:latin typeface="Arial"/>
                <a:ea typeface="Arial"/>
                <a:cs typeface="Arial"/>
                <a:sym typeface="Arial"/>
              </a:rPr>
              <a:t>    print("Can travel internationally")</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b="1" sz="1600">
              <a:solidFill>
                <a:srgbClr val="000000"/>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2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2.7.3 File Modes</a:t>
            </a:r>
            <a:endParaRPr/>
          </a:p>
        </p:txBody>
      </p:sp>
      <p:graphicFrame>
        <p:nvGraphicFramePr>
          <p:cNvPr id="713" name="Google Shape;713;p122"/>
          <p:cNvGraphicFramePr/>
          <p:nvPr/>
        </p:nvGraphicFramePr>
        <p:xfrm>
          <a:off x="311700" y="933450"/>
          <a:ext cx="3000000" cy="3000000"/>
        </p:xfrm>
        <a:graphic>
          <a:graphicData uri="http://schemas.openxmlformats.org/drawingml/2006/table">
            <a:tbl>
              <a:tblPr>
                <a:noFill/>
                <a:tableStyleId>{2A708444-F71A-4484-AA3B-F0621DB44EC5}</a:tableStyleId>
              </a:tblPr>
              <a:tblGrid>
                <a:gridCol w="1206900"/>
                <a:gridCol w="2768550"/>
                <a:gridCol w="4545150"/>
              </a:tblGrid>
              <a:tr h="381000">
                <a:tc>
                  <a:txBody>
                    <a:bodyPr/>
                    <a:lstStyle/>
                    <a:p>
                      <a:pPr indent="0" lvl="0" marL="0" rtl="0" algn="ctr">
                        <a:lnSpc>
                          <a:spcPct val="115000"/>
                        </a:lnSpc>
                        <a:spcBef>
                          <a:spcPts val="0"/>
                        </a:spcBef>
                        <a:spcAft>
                          <a:spcPts val="0"/>
                        </a:spcAft>
                        <a:buNone/>
                      </a:pPr>
                      <a:r>
                        <a:rPr b="1" lang="en">
                          <a:solidFill>
                            <a:srgbClr val="273239"/>
                          </a:solidFill>
                          <a:latin typeface="Nunito"/>
                          <a:ea typeface="Nunito"/>
                          <a:cs typeface="Nunito"/>
                          <a:sym typeface="Nunito"/>
                        </a:rPr>
                        <a:t>Mode</a:t>
                      </a:r>
                      <a:endParaRPr b="1">
                        <a:solidFill>
                          <a:srgbClr val="273239"/>
                        </a:solidFill>
                        <a:latin typeface="Nunito"/>
                        <a:ea typeface="Nunito"/>
                        <a:cs typeface="Nunito"/>
                        <a:sym typeface="Nunito"/>
                      </a:endParaRPr>
                    </a:p>
                  </a:txBody>
                  <a:tcPr marT="95250" marB="9525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b="1" lang="en">
                          <a:solidFill>
                            <a:srgbClr val="273239"/>
                          </a:solidFill>
                          <a:latin typeface="Nunito"/>
                          <a:ea typeface="Nunito"/>
                          <a:cs typeface="Nunito"/>
                          <a:sym typeface="Nunito"/>
                        </a:rPr>
                        <a:t>Description</a:t>
                      </a:r>
                      <a:endParaRPr b="1">
                        <a:solidFill>
                          <a:srgbClr val="273239"/>
                        </a:solidFill>
                        <a:latin typeface="Nunito"/>
                        <a:ea typeface="Nunito"/>
                        <a:cs typeface="Nunito"/>
                        <a:sym typeface="Nunito"/>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b="1" lang="en">
                          <a:solidFill>
                            <a:srgbClr val="273239"/>
                          </a:solidFill>
                          <a:latin typeface="Nunito"/>
                          <a:ea typeface="Nunito"/>
                          <a:cs typeface="Nunito"/>
                          <a:sym typeface="Nunito"/>
                        </a:rPr>
                        <a:t>Behavior</a:t>
                      </a:r>
                      <a:endParaRPr b="1">
                        <a:solidFill>
                          <a:srgbClr val="273239"/>
                        </a:solidFill>
                        <a:latin typeface="Nunito"/>
                        <a:ea typeface="Nunito"/>
                        <a:cs typeface="Nunito"/>
                        <a:sym typeface="Nunito"/>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r>
              <a:tr h="381000">
                <a:tc>
                  <a:txBody>
                    <a:bodyPr/>
                    <a:lstStyle/>
                    <a:p>
                      <a:pPr indent="0" lvl="0" marL="0" rtl="0" algn="ctr">
                        <a:lnSpc>
                          <a:spcPct val="115000"/>
                        </a:lnSpc>
                        <a:spcBef>
                          <a:spcPts val="0"/>
                        </a:spcBef>
                        <a:spcAft>
                          <a:spcPts val="0"/>
                        </a:spcAft>
                        <a:buNone/>
                      </a:pPr>
                      <a:r>
                        <a:rPr b="1" lang="en" sz="1100">
                          <a:solidFill>
                            <a:srgbClr val="273239"/>
                          </a:solidFill>
                          <a:latin typeface="Roboto Mono"/>
                          <a:ea typeface="Roboto Mono"/>
                          <a:cs typeface="Roboto Mono"/>
                          <a:sym typeface="Roboto Mono"/>
                        </a:rPr>
                        <a:t>r</a:t>
                      </a:r>
                      <a:endParaRPr b="1" sz="1100">
                        <a:solidFill>
                          <a:srgbClr val="273239"/>
                        </a:solidFill>
                        <a:latin typeface="Roboto Mono"/>
                        <a:ea typeface="Roboto Mono"/>
                        <a:cs typeface="Roboto Mono"/>
                        <a:sym typeface="Roboto Mono"/>
                      </a:endParaRPr>
                    </a:p>
                  </a:txBody>
                  <a:tcPr marT="64750" marB="6475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Read-only mode.</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Opens the file for reading. File must exist; otherwise, it raises an error.</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 sz="1100">
                          <a:solidFill>
                            <a:srgbClr val="273239"/>
                          </a:solidFill>
                          <a:latin typeface="Roboto Mono"/>
                          <a:ea typeface="Roboto Mono"/>
                          <a:cs typeface="Roboto Mono"/>
                          <a:sym typeface="Roboto Mono"/>
                        </a:rPr>
                        <a:t>rb</a:t>
                      </a:r>
                      <a:endParaRPr b="1" sz="1100">
                        <a:solidFill>
                          <a:srgbClr val="273239"/>
                        </a:solidFill>
                        <a:latin typeface="Roboto Mono"/>
                        <a:ea typeface="Roboto Mono"/>
                        <a:cs typeface="Roboto Mono"/>
                        <a:sym typeface="Roboto Mono"/>
                      </a:endParaRPr>
                    </a:p>
                  </a:txBody>
                  <a:tcPr marT="64750" marB="6475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Read-only in binary mode.</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Opens the file for reading binary data. File must exist; otherwise, it raises an error.</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 sz="1100">
                          <a:solidFill>
                            <a:srgbClr val="273239"/>
                          </a:solidFill>
                          <a:latin typeface="Roboto Mono"/>
                          <a:ea typeface="Roboto Mono"/>
                          <a:cs typeface="Roboto Mono"/>
                          <a:sym typeface="Roboto Mono"/>
                        </a:rPr>
                        <a:t>r+</a:t>
                      </a:r>
                      <a:endParaRPr b="1" sz="1100">
                        <a:solidFill>
                          <a:srgbClr val="273239"/>
                        </a:solidFill>
                        <a:latin typeface="Roboto Mono"/>
                        <a:ea typeface="Roboto Mono"/>
                        <a:cs typeface="Roboto Mono"/>
                        <a:sym typeface="Roboto Mono"/>
                      </a:endParaRPr>
                    </a:p>
                  </a:txBody>
                  <a:tcPr marT="64750" marB="6475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Read and write mode.</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Opens the file for both reading and writing. File must exist; otherwise, it raises an error.</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 sz="1100">
                          <a:solidFill>
                            <a:srgbClr val="273239"/>
                          </a:solidFill>
                          <a:latin typeface="Roboto Mono"/>
                          <a:ea typeface="Roboto Mono"/>
                          <a:cs typeface="Roboto Mono"/>
                          <a:sym typeface="Roboto Mono"/>
                        </a:rPr>
                        <a:t>rb+</a:t>
                      </a:r>
                      <a:endParaRPr b="1" sz="1100">
                        <a:solidFill>
                          <a:srgbClr val="273239"/>
                        </a:solidFill>
                        <a:latin typeface="Roboto Mono"/>
                        <a:ea typeface="Roboto Mono"/>
                        <a:cs typeface="Roboto Mono"/>
                        <a:sym typeface="Roboto Mono"/>
                      </a:endParaRPr>
                    </a:p>
                  </a:txBody>
                  <a:tcPr marT="64750" marB="6475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Read and write in binary mode.</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Opens the file for both reading and writing binary data. File must exist; otherwise, it raises an error.</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 sz="1100">
                          <a:solidFill>
                            <a:srgbClr val="273239"/>
                          </a:solidFill>
                          <a:latin typeface="Roboto Mono"/>
                          <a:ea typeface="Roboto Mono"/>
                          <a:cs typeface="Roboto Mono"/>
                          <a:sym typeface="Roboto Mono"/>
                        </a:rPr>
                        <a:t>w</a:t>
                      </a:r>
                      <a:endParaRPr b="1" sz="1100">
                        <a:solidFill>
                          <a:srgbClr val="273239"/>
                        </a:solidFill>
                        <a:latin typeface="Roboto Mono"/>
                        <a:ea typeface="Roboto Mono"/>
                        <a:cs typeface="Roboto Mono"/>
                        <a:sym typeface="Roboto Mono"/>
                      </a:endParaRPr>
                    </a:p>
                  </a:txBody>
                  <a:tcPr marT="64750" marB="6475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Write mode.</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Opens the file for writing. Creates a new file or truncates the existing file.</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23"/>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2.7.3 File Modes</a:t>
            </a:r>
            <a:endParaRPr/>
          </a:p>
        </p:txBody>
      </p:sp>
      <p:graphicFrame>
        <p:nvGraphicFramePr>
          <p:cNvPr id="719" name="Google Shape;719;p123"/>
          <p:cNvGraphicFramePr/>
          <p:nvPr/>
        </p:nvGraphicFramePr>
        <p:xfrm>
          <a:off x="311700" y="933450"/>
          <a:ext cx="3000000" cy="3000000"/>
        </p:xfrm>
        <a:graphic>
          <a:graphicData uri="http://schemas.openxmlformats.org/drawingml/2006/table">
            <a:tbl>
              <a:tblPr>
                <a:noFill/>
                <a:tableStyleId>{2A708444-F71A-4484-AA3B-F0621DB44EC5}</a:tableStyleId>
              </a:tblPr>
              <a:tblGrid>
                <a:gridCol w="1206900"/>
                <a:gridCol w="2768550"/>
                <a:gridCol w="4545150"/>
              </a:tblGrid>
              <a:tr h="381000">
                <a:tc>
                  <a:txBody>
                    <a:bodyPr/>
                    <a:lstStyle/>
                    <a:p>
                      <a:pPr indent="0" lvl="0" marL="0" rtl="0" algn="ctr">
                        <a:lnSpc>
                          <a:spcPct val="115000"/>
                        </a:lnSpc>
                        <a:spcBef>
                          <a:spcPts val="0"/>
                        </a:spcBef>
                        <a:spcAft>
                          <a:spcPts val="0"/>
                        </a:spcAft>
                        <a:buNone/>
                      </a:pPr>
                      <a:r>
                        <a:rPr b="1" lang="en">
                          <a:solidFill>
                            <a:srgbClr val="273239"/>
                          </a:solidFill>
                          <a:latin typeface="Nunito"/>
                          <a:ea typeface="Nunito"/>
                          <a:cs typeface="Nunito"/>
                          <a:sym typeface="Nunito"/>
                        </a:rPr>
                        <a:t>Mode</a:t>
                      </a:r>
                      <a:endParaRPr b="1">
                        <a:solidFill>
                          <a:srgbClr val="273239"/>
                        </a:solidFill>
                        <a:latin typeface="Nunito"/>
                        <a:ea typeface="Nunito"/>
                        <a:cs typeface="Nunito"/>
                        <a:sym typeface="Nunito"/>
                      </a:endParaRPr>
                    </a:p>
                  </a:txBody>
                  <a:tcPr marT="95250" marB="9525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b="1" lang="en">
                          <a:solidFill>
                            <a:srgbClr val="273239"/>
                          </a:solidFill>
                          <a:latin typeface="Nunito"/>
                          <a:ea typeface="Nunito"/>
                          <a:cs typeface="Nunito"/>
                          <a:sym typeface="Nunito"/>
                        </a:rPr>
                        <a:t>Description</a:t>
                      </a:r>
                      <a:endParaRPr b="1">
                        <a:solidFill>
                          <a:srgbClr val="273239"/>
                        </a:solidFill>
                        <a:latin typeface="Nunito"/>
                        <a:ea typeface="Nunito"/>
                        <a:cs typeface="Nunito"/>
                        <a:sym typeface="Nunito"/>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b="1" lang="en">
                          <a:solidFill>
                            <a:srgbClr val="273239"/>
                          </a:solidFill>
                          <a:latin typeface="Nunito"/>
                          <a:ea typeface="Nunito"/>
                          <a:cs typeface="Nunito"/>
                          <a:sym typeface="Nunito"/>
                        </a:rPr>
                        <a:t>Behavior</a:t>
                      </a:r>
                      <a:endParaRPr b="1">
                        <a:solidFill>
                          <a:srgbClr val="273239"/>
                        </a:solidFill>
                        <a:latin typeface="Nunito"/>
                        <a:ea typeface="Nunito"/>
                        <a:cs typeface="Nunito"/>
                        <a:sym typeface="Nunito"/>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r>
              <a:tr h="381000">
                <a:tc>
                  <a:txBody>
                    <a:bodyPr/>
                    <a:lstStyle/>
                    <a:p>
                      <a:pPr indent="0" lvl="0" marL="0" rtl="0" algn="ctr">
                        <a:lnSpc>
                          <a:spcPct val="115000"/>
                        </a:lnSpc>
                        <a:spcBef>
                          <a:spcPts val="0"/>
                        </a:spcBef>
                        <a:spcAft>
                          <a:spcPts val="0"/>
                        </a:spcAft>
                        <a:buNone/>
                      </a:pPr>
                      <a:r>
                        <a:rPr b="1" lang="en" sz="1100">
                          <a:solidFill>
                            <a:srgbClr val="273239"/>
                          </a:solidFill>
                          <a:latin typeface="Roboto Mono"/>
                          <a:ea typeface="Roboto Mono"/>
                          <a:cs typeface="Roboto Mono"/>
                          <a:sym typeface="Roboto Mono"/>
                        </a:rPr>
                        <a:t>wb</a:t>
                      </a:r>
                      <a:endParaRPr b="1" sz="1100">
                        <a:solidFill>
                          <a:srgbClr val="273239"/>
                        </a:solidFill>
                        <a:latin typeface="Roboto Mono"/>
                        <a:ea typeface="Roboto Mono"/>
                        <a:cs typeface="Roboto Mono"/>
                        <a:sym typeface="Roboto Mono"/>
                      </a:endParaRPr>
                    </a:p>
                  </a:txBody>
                  <a:tcPr marT="64750" marB="6475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Write in binary mode.</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Opens the file for writing binary data. Creates a new file or truncates the existing file.</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 sz="1100">
                          <a:solidFill>
                            <a:srgbClr val="273239"/>
                          </a:solidFill>
                          <a:latin typeface="Roboto Mono"/>
                          <a:ea typeface="Roboto Mono"/>
                          <a:cs typeface="Roboto Mono"/>
                          <a:sym typeface="Roboto Mono"/>
                        </a:rPr>
                        <a:t>w+</a:t>
                      </a:r>
                      <a:endParaRPr b="1" sz="1100">
                        <a:solidFill>
                          <a:srgbClr val="273239"/>
                        </a:solidFill>
                        <a:latin typeface="Roboto Mono"/>
                        <a:ea typeface="Roboto Mono"/>
                        <a:cs typeface="Roboto Mono"/>
                        <a:sym typeface="Roboto Mono"/>
                      </a:endParaRPr>
                    </a:p>
                  </a:txBody>
                  <a:tcPr marT="64750" marB="6475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Write and read mode.</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Opens the file for both writing and reading. Creates a new file or truncates the existing file.</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 sz="1100">
                          <a:solidFill>
                            <a:srgbClr val="273239"/>
                          </a:solidFill>
                          <a:latin typeface="Roboto Mono"/>
                          <a:ea typeface="Roboto Mono"/>
                          <a:cs typeface="Roboto Mono"/>
                          <a:sym typeface="Roboto Mono"/>
                        </a:rPr>
                        <a:t>wb+</a:t>
                      </a:r>
                      <a:endParaRPr b="1" sz="1100">
                        <a:solidFill>
                          <a:srgbClr val="273239"/>
                        </a:solidFill>
                        <a:latin typeface="Roboto Mono"/>
                        <a:ea typeface="Roboto Mono"/>
                        <a:cs typeface="Roboto Mono"/>
                        <a:sym typeface="Roboto Mono"/>
                      </a:endParaRPr>
                    </a:p>
                  </a:txBody>
                  <a:tcPr marT="64750" marB="6475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Write and read in binary mode.</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Opens the file for both writing and reading binary data. Creates a new file or truncates the existing file.</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 sz="1100">
                          <a:solidFill>
                            <a:srgbClr val="273239"/>
                          </a:solidFill>
                          <a:latin typeface="Roboto Mono"/>
                          <a:ea typeface="Roboto Mono"/>
                          <a:cs typeface="Roboto Mono"/>
                          <a:sym typeface="Roboto Mono"/>
                        </a:rPr>
                        <a:t>a</a:t>
                      </a:r>
                      <a:endParaRPr b="1" sz="1100">
                        <a:solidFill>
                          <a:srgbClr val="273239"/>
                        </a:solidFill>
                        <a:latin typeface="Roboto Mono"/>
                        <a:ea typeface="Roboto Mono"/>
                        <a:cs typeface="Roboto Mono"/>
                        <a:sym typeface="Roboto Mono"/>
                      </a:endParaRPr>
                    </a:p>
                  </a:txBody>
                  <a:tcPr marT="64750" marB="6475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Append mode.</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Opens the file for appending data. Creates a new file if it doesn’t exist.</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 sz="1100">
                          <a:solidFill>
                            <a:srgbClr val="273239"/>
                          </a:solidFill>
                          <a:latin typeface="Roboto Mono"/>
                          <a:ea typeface="Roboto Mono"/>
                          <a:cs typeface="Roboto Mono"/>
                          <a:sym typeface="Roboto Mono"/>
                        </a:rPr>
                        <a:t>ab</a:t>
                      </a:r>
                      <a:endParaRPr b="1" sz="1100">
                        <a:solidFill>
                          <a:srgbClr val="273239"/>
                        </a:solidFill>
                        <a:latin typeface="Roboto Mono"/>
                        <a:ea typeface="Roboto Mono"/>
                        <a:cs typeface="Roboto Mono"/>
                        <a:sym typeface="Roboto Mono"/>
                      </a:endParaRPr>
                    </a:p>
                  </a:txBody>
                  <a:tcPr marT="64750" marB="6475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Append in binary mode.</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Opens the file for appending binary data. Creates a new file if it doesn’t exist.</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12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2.7.3 File Modes</a:t>
            </a:r>
            <a:endParaRPr/>
          </a:p>
        </p:txBody>
      </p:sp>
      <p:graphicFrame>
        <p:nvGraphicFramePr>
          <p:cNvPr id="725" name="Google Shape;725;p124"/>
          <p:cNvGraphicFramePr/>
          <p:nvPr/>
        </p:nvGraphicFramePr>
        <p:xfrm>
          <a:off x="311700" y="857250"/>
          <a:ext cx="3000000" cy="3000000"/>
        </p:xfrm>
        <a:graphic>
          <a:graphicData uri="http://schemas.openxmlformats.org/drawingml/2006/table">
            <a:tbl>
              <a:tblPr>
                <a:noFill/>
                <a:tableStyleId>{2A708444-F71A-4484-AA3B-F0621DB44EC5}</a:tableStyleId>
              </a:tblPr>
              <a:tblGrid>
                <a:gridCol w="1206900"/>
                <a:gridCol w="2768550"/>
                <a:gridCol w="4545150"/>
              </a:tblGrid>
              <a:tr h="381000">
                <a:tc>
                  <a:txBody>
                    <a:bodyPr/>
                    <a:lstStyle/>
                    <a:p>
                      <a:pPr indent="0" lvl="0" marL="0" rtl="0" algn="ctr">
                        <a:lnSpc>
                          <a:spcPct val="115000"/>
                        </a:lnSpc>
                        <a:spcBef>
                          <a:spcPts val="0"/>
                        </a:spcBef>
                        <a:spcAft>
                          <a:spcPts val="0"/>
                        </a:spcAft>
                        <a:buNone/>
                      </a:pPr>
                      <a:r>
                        <a:rPr b="1" lang="en">
                          <a:solidFill>
                            <a:srgbClr val="273239"/>
                          </a:solidFill>
                          <a:latin typeface="Nunito"/>
                          <a:ea typeface="Nunito"/>
                          <a:cs typeface="Nunito"/>
                          <a:sym typeface="Nunito"/>
                        </a:rPr>
                        <a:t>Mode</a:t>
                      </a:r>
                      <a:endParaRPr b="1">
                        <a:solidFill>
                          <a:srgbClr val="273239"/>
                        </a:solidFill>
                        <a:latin typeface="Nunito"/>
                        <a:ea typeface="Nunito"/>
                        <a:cs typeface="Nunito"/>
                        <a:sym typeface="Nunito"/>
                      </a:endParaRPr>
                    </a:p>
                  </a:txBody>
                  <a:tcPr marT="95250" marB="9525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b="1" lang="en">
                          <a:solidFill>
                            <a:srgbClr val="273239"/>
                          </a:solidFill>
                          <a:latin typeface="Nunito"/>
                          <a:ea typeface="Nunito"/>
                          <a:cs typeface="Nunito"/>
                          <a:sym typeface="Nunito"/>
                        </a:rPr>
                        <a:t>Description</a:t>
                      </a:r>
                      <a:endParaRPr b="1">
                        <a:solidFill>
                          <a:srgbClr val="273239"/>
                        </a:solidFill>
                        <a:latin typeface="Nunito"/>
                        <a:ea typeface="Nunito"/>
                        <a:cs typeface="Nunito"/>
                        <a:sym typeface="Nunito"/>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b="1" lang="en">
                          <a:solidFill>
                            <a:srgbClr val="273239"/>
                          </a:solidFill>
                          <a:latin typeface="Nunito"/>
                          <a:ea typeface="Nunito"/>
                          <a:cs typeface="Nunito"/>
                          <a:sym typeface="Nunito"/>
                        </a:rPr>
                        <a:t>Behavior</a:t>
                      </a:r>
                      <a:endParaRPr b="1">
                        <a:solidFill>
                          <a:srgbClr val="273239"/>
                        </a:solidFill>
                        <a:latin typeface="Nunito"/>
                        <a:ea typeface="Nunito"/>
                        <a:cs typeface="Nunito"/>
                        <a:sym typeface="Nunito"/>
                      </a:endParaRPr>
                    </a:p>
                  </a:txBody>
                  <a:tcPr marT="95250" marB="952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r>
              <a:tr h="381000">
                <a:tc>
                  <a:txBody>
                    <a:bodyPr/>
                    <a:lstStyle/>
                    <a:p>
                      <a:pPr indent="0" lvl="0" marL="0" rtl="0" algn="ctr">
                        <a:lnSpc>
                          <a:spcPct val="115000"/>
                        </a:lnSpc>
                        <a:spcBef>
                          <a:spcPts val="0"/>
                        </a:spcBef>
                        <a:spcAft>
                          <a:spcPts val="0"/>
                        </a:spcAft>
                        <a:buNone/>
                      </a:pPr>
                      <a:r>
                        <a:rPr b="1" lang="en" sz="1100">
                          <a:solidFill>
                            <a:srgbClr val="273239"/>
                          </a:solidFill>
                          <a:latin typeface="Roboto Mono"/>
                          <a:ea typeface="Roboto Mono"/>
                          <a:cs typeface="Roboto Mono"/>
                          <a:sym typeface="Roboto Mono"/>
                        </a:rPr>
                        <a:t>a+</a:t>
                      </a:r>
                      <a:endParaRPr b="1" sz="1100">
                        <a:solidFill>
                          <a:srgbClr val="273239"/>
                        </a:solidFill>
                        <a:latin typeface="Roboto Mono"/>
                        <a:ea typeface="Roboto Mono"/>
                        <a:cs typeface="Roboto Mono"/>
                        <a:sym typeface="Roboto Mono"/>
                      </a:endParaRPr>
                    </a:p>
                  </a:txBody>
                  <a:tcPr marT="64750" marB="6475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Append and read mode.</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Opens the file for appending and reading. Creates a new file if it doesn’t exist.</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 sz="1100">
                          <a:solidFill>
                            <a:srgbClr val="273239"/>
                          </a:solidFill>
                          <a:latin typeface="Roboto Mono"/>
                          <a:ea typeface="Roboto Mono"/>
                          <a:cs typeface="Roboto Mono"/>
                          <a:sym typeface="Roboto Mono"/>
                        </a:rPr>
                        <a:t>ab+</a:t>
                      </a:r>
                      <a:endParaRPr b="1" sz="1100">
                        <a:solidFill>
                          <a:srgbClr val="273239"/>
                        </a:solidFill>
                        <a:latin typeface="Roboto Mono"/>
                        <a:ea typeface="Roboto Mono"/>
                        <a:cs typeface="Roboto Mono"/>
                        <a:sym typeface="Roboto Mono"/>
                      </a:endParaRPr>
                    </a:p>
                  </a:txBody>
                  <a:tcPr marT="64750" marB="6475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Append and read in binary mode.</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Opens the file for appending and reading binary data. Creates a new file if it doesn’t exist.</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 sz="1100">
                          <a:solidFill>
                            <a:srgbClr val="273239"/>
                          </a:solidFill>
                          <a:latin typeface="Roboto Mono"/>
                          <a:ea typeface="Roboto Mono"/>
                          <a:cs typeface="Roboto Mono"/>
                          <a:sym typeface="Roboto Mono"/>
                        </a:rPr>
                        <a:t>x</a:t>
                      </a:r>
                      <a:endParaRPr b="1" sz="1100">
                        <a:solidFill>
                          <a:srgbClr val="273239"/>
                        </a:solidFill>
                        <a:latin typeface="Roboto Mono"/>
                        <a:ea typeface="Roboto Mono"/>
                        <a:cs typeface="Roboto Mono"/>
                        <a:sym typeface="Roboto Mono"/>
                      </a:endParaRPr>
                    </a:p>
                  </a:txBody>
                  <a:tcPr marT="64750" marB="6475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Exclusive creation mode.</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Creates a new file. Raises an error if the file already exists.</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 sz="1100">
                          <a:solidFill>
                            <a:srgbClr val="273239"/>
                          </a:solidFill>
                          <a:latin typeface="Roboto Mono"/>
                          <a:ea typeface="Roboto Mono"/>
                          <a:cs typeface="Roboto Mono"/>
                          <a:sym typeface="Roboto Mono"/>
                        </a:rPr>
                        <a:t>xb</a:t>
                      </a:r>
                      <a:endParaRPr b="1" sz="1100">
                        <a:solidFill>
                          <a:srgbClr val="273239"/>
                        </a:solidFill>
                        <a:latin typeface="Roboto Mono"/>
                        <a:ea typeface="Roboto Mono"/>
                        <a:cs typeface="Roboto Mono"/>
                        <a:sym typeface="Roboto Mono"/>
                      </a:endParaRPr>
                    </a:p>
                  </a:txBody>
                  <a:tcPr marT="64750" marB="6475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Exclusive creation in binary mode.</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Creates a new binary file. Raises an error if the file already exists.</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 sz="1100">
                          <a:solidFill>
                            <a:srgbClr val="273239"/>
                          </a:solidFill>
                          <a:latin typeface="Roboto Mono"/>
                          <a:ea typeface="Roboto Mono"/>
                          <a:cs typeface="Roboto Mono"/>
                          <a:sym typeface="Roboto Mono"/>
                        </a:rPr>
                        <a:t>x+</a:t>
                      </a:r>
                      <a:endParaRPr b="1" sz="1100">
                        <a:solidFill>
                          <a:srgbClr val="273239"/>
                        </a:solidFill>
                        <a:latin typeface="Roboto Mono"/>
                        <a:ea typeface="Roboto Mono"/>
                        <a:cs typeface="Roboto Mono"/>
                        <a:sym typeface="Roboto Mono"/>
                      </a:endParaRPr>
                    </a:p>
                  </a:txBody>
                  <a:tcPr marT="64750" marB="6475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Exclusive creation with read and write mode.</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Creates a new file for reading and writing. Raises an error if the file exists.</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 sz="1100">
                          <a:solidFill>
                            <a:srgbClr val="273239"/>
                          </a:solidFill>
                          <a:latin typeface="Roboto Mono"/>
                          <a:ea typeface="Roboto Mono"/>
                          <a:cs typeface="Roboto Mono"/>
                          <a:sym typeface="Roboto Mono"/>
                        </a:rPr>
                        <a:t>xb+</a:t>
                      </a:r>
                      <a:endParaRPr b="1" sz="1100">
                        <a:solidFill>
                          <a:srgbClr val="273239"/>
                        </a:solidFill>
                        <a:latin typeface="Roboto Mono"/>
                        <a:ea typeface="Roboto Mono"/>
                        <a:cs typeface="Roboto Mono"/>
                        <a:sym typeface="Roboto Mono"/>
                      </a:endParaRPr>
                    </a:p>
                  </a:txBody>
                  <a:tcPr marT="64750" marB="64750" marR="38100" marL="381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F9F9"/>
                    </a:solidFill>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Exclusive creation with read and write in binary mode.</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50">
                          <a:solidFill>
                            <a:srgbClr val="273239"/>
                          </a:solidFill>
                          <a:latin typeface="Nunito"/>
                          <a:ea typeface="Nunito"/>
                          <a:cs typeface="Nunito"/>
                          <a:sym typeface="Nunito"/>
                        </a:rPr>
                        <a:t>Creates a new binary file for reading and writing. Raises an error if the file exists.</a:t>
                      </a:r>
                      <a:endParaRPr sz="1250">
                        <a:solidFill>
                          <a:srgbClr val="273239"/>
                        </a:solidFill>
                        <a:latin typeface="Nunito"/>
                        <a:ea typeface="Nunito"/>
                        <a:cs typeface="Nunito"/>
                        <a:sym typeface="Nunito"/>
                      </a:endParaRPr>
                    </a:p>
                  </a:txBody>
                  <a:tcPr marT="133350" marB="133350" marR="95250" marL="952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2.7.4 Reading from files</a:t>
            </a:r>
            <a:endParaRPr/>
          </a:p>
        </p:txBody>
      </p:sp>
      <p:sp>
        <p:nvSpPr>
          <p:cNvPr id="731" name="Google Shape;731;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275"/>
              <a:buNone/>
            </a:pPr>
            <a:r>
              <a:rPr b="1" lang="en" sz="1600">
                <a:solidFill>
                  <a:srgbClr val="000000"/>
                </a:solidFill>
                <a:latin typeface="Nunito"/>
                <a:ea typeface="Nunito"/>
                <a:cs typeface="Nunito"/>
                <a:sym typeface="Nunito"/>
              </a:rPr>
              <a:t>Reading from a File</a:t>
            </a:r>
            <a:endParaRPr b="1" sz="1600">
              <a:solidFill>
                <a:srgbClr val="000000"/>
              </a:solidFill>
              <a:latin typeface="Nunito"/>
              <a:ea typeface="Nunito"/>
              <a:cs typeface="Nunito"/>
              <a:sym typeface="Nunito"/>
            </a:endParaRPr>
          </a:p>
          <a:p>
            <a:pPr indent="0" lvl="0" marL="0" rtl="0" algn="l">
              <a:lnSpc>
                <a:spcPct val="95000"/>
              </a:lnSpc>
              <a:spcBef>
                <a:spcPts val="1200"/>
              </a:spcBef>
              <a:spcAft>
                <a:spcPts val="0"/>
              </a:spcAft>
              <a:buSzPts val="275"/>
              <a:buNone/>
            </a:pPr>
            <a:r>
              <a:rPr lang="en" sz="1600">
                <a:solidFill>
                  <a:srgbClr val="000000"/>
                </a:solidFill>
                <a:latin typeface="Nunito"/>
                <a:ea typeface="Nunito"/>
                <a:cs typeface="Nunito"/>
                <a:sym typeface="Nunito"/>
              </a:rPr>
              <a:t>Once a file is open in read mode (</a:t>
            </a:r>
            <a:r>
              <a:rPr lang="en" sz="1600">
                <a:solidFill>
                  <a:srgbClr val="188038"/>
                </a:solidFill>
                <a:latin typeface="Nunito"/>
                <a:ea typeface="Nunito"/>
                <a:cs typeface="Nunito"/>
                <a:sym typeface="Nunito"/>
              </a:rPr>
              <a:t>'r'</a:t>
            </a:r>
            <a:r>
              <a:rPr lang="en" sz="1600">
                <a:solidFill>
                  <a:srgbClr val="000000"/>
                </a:solidFill>
                <a:latin typeface="Nunito"/>
                <a:ea typeface="Nunito"/>
                <a:cs typeface="Nunito"/>
                <a:sym typeface="Nunito"/>
              </a:rPr>
              <a:t> or </a:t>
            </a:r>
            <a:r>
              <a:rPr lang="en" sz="1600">
                <a:solidFill>
                  <a:srgbClr val="188038"/>
                </a:solidFill>
                <a:latin typeface="Nunito"/>
                <a:ea typeface="Nunito"/>
                <a:cs typeface="Nunito"/>
                <a:sym typeface="Nunito"/>
              </a:rPr>
              <a:t>'rt'</a:t>
            </a:r>
            <a:r>
              <a:rPr lang="en" sz="1600">
                <a:solidFill>
                  <a:srgbClr val="000000"/>
                </a:solidFill>
                <a:latin typeface="Nunito"/>
                <a:ea typeface="Nunito"/>
                <a:cs typeface="Nunito"/>
                <a:sym typeface="Nunito"/>
              </a:rPr>
              <a:t>), you can use various methods to read its content:</a:t>
            </a:r>
            <a:endParaRPr sz="1600">
              <a:solidFill>
                <a:srgbClr val="000000"/>
              </a:solidFill>
              <a:latin typeface="Nunito"/>
              <a:ea typeface="Nunito"/>
              <a:cs typeface="Nunito"/>
              <a:sym typeface="Nunito"/>
            </a:endParaRPr>
          </a:p>
          <a:p>
            <a:pPr indent="-330200" lvl="0" marL="457200" rtl="0" algn="l">
              <a:lnSpc>
                <a:spcPct val="95000"/>
              </a:lnSpc>
              <a:spcBef>
                <a:spcPts val="1200"/>
              </a:spcBef>
              <a:spcAft>
                <a:spcPts val="0"/>
              </a:spcAft>
              <a:buSzPts val="1600"/>
              <a:buFont typeface="Nunito"/>
              <a:buChar char="●"/>
            </a:pPr>
            <a:r>
              <a:rPr b="1" lang="en" sz="1600">
                <a:solidFill>
                  <a:srgbClr val="188038"/>
                </a:solidFill>
                <a:latin typeface="Nunito"/>
                <a:ea typeface="Nunito"/>
                <a:cs typeface="Nunito"/>
                <a:sym typeface="Nunito"/>
              </a:rPr>
              <a:t>read()</a:t>
            </a:r>
            <a:r>
              <a:rPr lang="en" sz="1600">
                <a:solidFill>
                  <a:srgbClr val="000000"/>
                </a:solidFill>
                <a:latin typeface="Nunito"/>
                <a:ea typeface="Nunito"/>
                <a:cs typeface="Nunito"/>
                <a:sym typeface="Nunito"/>
              </a:rPr>
              <a:t>: Reads the entire content of the file as a single string.</a:t>
            </a:r>
            <a:br>
              <a:rPr lang="en" sz="1600">
                <a:solidFill>
                  <a:srgbClr val="000000"/>
                </a:solidFill>
                <a:latin typeface="Nunito"/>
                <a:ea typeface="Nunito"/>
                <a:cs typeface="Nunito"/>
                <a:sym typeface="Nunito"/>
              </a:rPr>
            </a:br>
            <a:br>
              <a:rPr lang="en" sz="1600">
                <a:solidFill>
                  <a:srgbClr val="000000"/>
                </a:solidFill>
                <a:latin typeface="Nunito"/>
                <a:ea typeface="Nunito"/>
                <a:cs typeface="Nunito"/>
                <a:sym typeface="Nunito"/>
              </a:rPr>
            </a:br>
            <a:r>
              <a:rPr b="1" lang="en" sz="1600">
                <a:solidFill>
                  <a:srgbClr val="000000"/>
                </a:solidFill>
                <a:latin typeface="Nunito"/>
                <a:ea typeface="Nunito"/>
                <a:cs typeface="Nunito"/>
                <a:sym typeface="Nunito"/>
              </a:rPr>
              <a:t> Python:</a:t>
            </a:r>
            <a:br>
              <a:rPr lang="en" sz="1600">
                <a:solidFill>
                  <a:srgbClr val="000000"/>
                </a:solidFill>
                <a:latin typeface="Nunito"/>
                <a:ea typeface="Nunito"/>
                <a:cs typeface="Nunito"/>
                <a:sym typeface="Nunito"/>
              </a:rPr>
            </a:br>
            <a:r>
              <a:rPr b="1" lang="en" sz="1600">
                <a:solidFill>
                  <a:srgbClr val="008000"/>
                </a:solidFill>
                <a:latin typeface="Nunito"/>
                <a:ea typeface="Nunito"/>
                <a:cs typeface="Nunito"/>
                <a:sym typeface="Nunito"/>
              </a:rPr>
              <a:t>with open("my_file.txt", "r") as file:</a:t>
            </a:r>
            <a:endParaRPr b="1" sz="1600">
              <a:solidFill>
                <a:srgbClr val="008000"/>
              </a:solidFill>
              <a:latin typeface="Nunito"/>
              <a:ea typeface="Nunito"/>
              <a:cs typeface="Nunito"/>
              <a:sym typeface="Nunito"/>
            </a:endParaRPr>
          </a:p>
          <a:p>
            <a:pPr indent="0" lvl="0" marL="457200" rtl="0" algn="l">
              <a:lnSpc>
                <a:spcPct val="95000"/>
              </a:lnSpc>
              <a:spcBef>
                <a:spcPts val="1200"/>
              </a:spcBef>
              <a:spcAft>
                <a:spcPts val="0"/>
              </a:spcAft>
              <a:buSzPts val="275"/>
              <a:buNone/>
            </a:pPr>
            <a:r>
              <a:rPr b="1" lang="en" sz="1600">
                <a:solidFill>
                  <a:srgbClr val="008000"/>
                </a:solidFill>
                <a:latin typeface="Nunito"/>
                <a:ea typeface="Nunito"/>
                <a:cs typeface="Nunito"/>
                <a:sym typeface="Nunito"/>
              </a:rPr>
              <a:t>    content = file.read()</a:t>
            </a:r>
            <a:endParaRPr b="1" sz="1600">
              <a:solidFill>
                <a:srgbClr val="008000"/>
              </a:solidFill>
              <a:latin typeface="Nunito"/>
              <a:ea typeface="Nunito"/>
              <a:cs typeface="Nunito"/>
              <a:sym typeface="Nunito"/>
            </a:endParaRPr>
          </a:p>
          <a:p>
            <a:pPr indent="0" lvl="0" marL="0" rtl="0" algn="l">
              <a:lnSpc>
                <a:spcPct val="95000"/>
              </a:lnSpc>
              <a:spcBef>
                <a:spcPts val="1200"/>
              </a:spcBef>
              <a:spcAft>
                <a:spcPts val="1200"/>
              </a:spcAft>
              <a:buSzPts val="275"/>
              <a:buNone/>
            </a:pPr>
            <a:r>
              <a:t/>
            </a:r>
            <a:endParaRPr sz="1600">
              <a:latin typeface="Nunito"/>
              <a:ea typeface="Nunito"/>
              <a:cs typeface="Nunito"/>
              <a:sym typeface="Nunito"/>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2.7.4 Reading from files</a:t>
            </a:r>
            <a:endParaRPr/>
          </a:p>
        </p:txBody>
      </p:sp>
      <p:sp>
        <p:nvSpPr>
          <p:cNvPr id="737" name="Google Shape;737;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Font typeface="Nunito"/>
              <a:buChar char="●"/>
            </a:pPr>
            <a:r>
              <a:rPr b="1" lang="en" sz="1600">
                <a:solidFill>
                  <a:srgbClr val="188038"/>
                </a:solidFill>
                <a:latin typeface="Nunito"/>
                <a:ea typeface="Nunito"/>
                <a:cs typeface="Nunito"/>
                <a:sym typeface="Nunito"/>
              </a:rPr>
              <a:t>readline()</a:t>
            </a:r>
            <a:r>
              <a:rPr lang="en" sz="1600">
                <a:solidFill>
                  <a:srgbClr val="000000"/>
                </a:solidFill>
                <a:latin typeface="Nunito"/>
                <a:ea typeface="Nunito"/>
                <a:cs typeface="Nunito"/>
                <a:sym typeface="Nunito"/>
              </a:rPr>
              <a:t>: Reads one line from the file at a time, including the newline character (</a:t>
            </a:r>
            <a:r>
              <a:rPr lang="en" sz="1600">
                <a:solidFill>
                  <a:srgbClr val="188038"/>
                </a:solidFill>
                <a:latin typeface="Nunito"/>
                <a:ea typeface="Nunito"/>
                <a:cs typeface="Nunito"/>
                <a:sym typeface="Nunito"/>
              </a:rPr>
              <a:t>\n</a:t>
            </a:r>
            <a:r>
              <a:rPr lang="en" sz="1600">
                <a:solidFill>
                  <a:srgbClr val="000000"/>
                </a:solidFill>
                <a:latin typeface="Nunito"/>
                <a:ea typeface="Nunito"/>
                <a:cs typeface="Nunito"/>
                <a:sym typeface="Nunito"/>
              </a:rPr>
              <a:t>) at the end of the line (if present).</a:t>
            </a:r>
            <a:br>
              <a:rPr lang="en" sz="1600">
                <a:solidFill>
                  <a:srgbClr val="000000"/>
                </a:solidFill>
                <a:latin typeface="Nunito"/>
                <a:ea typeface="Nunito"/>
                <a:cs typeface="Nunito"/>
                <a:sym typeface="Nunito"/>
              </a:rPr>
            </a:br>
            <a:br>
              <a:rPr b="1" lang="en" sz="1600">
                <a:solidFill>
                  <a:srgbClr val="000000"/>
                </a:solidFill>
                <a:latin typeface="Nunito"/>
                <a:ea typeface="Nunito"/>
                <a:cs typeface="Nunito"/>
                <a:sym typeface="Nunito"/>
              </a:rPr>
            </a:br>
            <a:r>
              <a:rPr b="1" lang="en" sz="1600">
                <a:solidFill>
                  <a:srgbClr val="000000"/>
                </a:solidFill>
                <a:latin typeface="Nunito"/>
                <a:ea typeface="Nunito"/>
                <a:cs typeface="Nunito"/>
                <a:sym typeface="Nunito"/>
              </a:rPr>
              <a:t> Python</a:t>
            </a:r>
            <a:br>
              <a:rPr lang="en" sz="1600">
                <a:solidFill>
                  <a:srgbClr val="000000"/>
                </a:solidFill>
                <a:latin typeface="Nunito"/>
                <a:ea typeface="Nunito"/>
                <a:cs typeface="Nunito"/>
                <a:sym typeface="Nunito"/>
              </a:rPr>
            </a:br>
            <a:r>
              <a:rPr b="1" lang="en" sz="1600">
                <a:solidFill>
                  <a:srgbClr val="008000"/>
                </a:solidFill>
                <a:latin typeface="Nunito"/>
                <a:ea typeface="Nunito"/>
                <a:cs typeface="Nunito"/>
                <a:sym typeface="Nunito"/>
              </a:rPr>
              <a:t>with open("my_file.txt", "r") as file:</a:t>
            </a:r>
            <a:endParaRPr b="1" sz="1600">
              <a:solidFill>
                <a:srgbClr val="008000"/>
              </a:solidFill>
              <a:latin typeface="Nunito"/>
              <a:ea typeface="Nunito"/>
              <a:cs typeface="Nunito"/>
              <a:sym typeface="Nunito"/>
            </a:endParaRPr>
          </a:p>
          <a:p>
            <a:pPr indent="0" lvl="0" marL="457200" rtl="0" algn="l">
              <a:lnSpc>
                <a:spcPct val="95000"/>
              </a:lnSpc>
              <a:spcBef>
                <a:spcPts val="1200"/>
              </a:spcBef>
              <a:spcAft>
                <a:spcPts val="0"/>
              </a:spcAft>
              <a:buSzPts val="275"/>
              <a:buNone/>
            </a:pPr>
            <a:r>
              <a:rPr b="1" lang="en" sz="1600">
                <a:solidFill>
                  <a:srgbClr val="008000"/>
                </a:solidFill>
                <a:latin typeface="Nunito"/>
                <a:ea typeface="Nunito"/>
                <a:cs typeface="Nunito"/>
                <a:sym typeface="Nunito"/>
              </a:rPr>
              <a:t>    line1 = file.readline()</a:t>
            </a:r>
            <a:endParaRPr b="1" sz="1600">
              <a:solidFill>
                <a:srgbClr val="008000"/>
              </a:solidFill>
              <a:latin typeface="Nunito"/>
              <a:ea typeface="Nunito"/>
              <a:cs typeface="Nunito"/>
              <a:sym typeface="Nunito"/>
            </a:endParaRPr>
          </a:p>
          <a:p>
            <a:pPr indent="0" lvl="0" marL="457200" rtl="0" algn="l">
              <a:lnSpc>
                <a:spcPct val="95000"/>
              </a:lnSpc>
              <a:spcBef>
                <a:spcPts val="1200"/>
              </a:spcBef>
              <a:spcAft>
                <a:spcPts val="0"/>
              </a:spcAft>
              <a:buSzPts val="275"/>
              <a:buNone/>
            </a:pPr>
            <a:r>
              <a:rPr b="1" lang="en" sz="1600">
                <a:solidFill>
                  <a:srgbClr val="008000"/>
                </a:solidFill>
                <a:latin typeface="Nunito"/>
                <a:ea typeface="Nunito"/>
                <a:cs typeface="Nunito"/>
                <a:sym typeface="Nunito"/>
              </a:rPr>
              <a:t>    print(f"First line: {line1.strip()}")  # Use .strip() to remove the newline</a:t>
            </a:r>
            <a:endParaRPr b="1" sz="1600">
              <a:solidFill>
                <a:srgbClr val="008000"/>
              </a:solidFill>
              <a:latin typeface="Nunito"/>
              <a:ea typeface="Nunito"/>
              <a:cs typeface="Nunito"/>
              <a:sym typeface="Nunito"/>
            </a:endParaRPr>
          </a:p>
          <a:p>
            <a:pPr indent="0" lvl="0" marL="457200" rtl="0" algn="l">
              <a:lnSpc>
                <a:spcPct val="95000"/>
              </a:lnSpc>
              <a:spcBef>
                <a:spcPts val="1200"/>
              </a:spcBef>
              <a:spcAft>
                <a:spcPts val="0"/>
              </a:spcAft>
              <a:buSzPts val="275"/>
              <a:buNone/>
            </a:pPr>
            <a:r>
              <a:rPr b="1" lang="en" sz="1600">
                <a:solidFill>
                  <a:srgbClr val="008000"/>
                </a:solidFill>
                <a:latin typeface="Nunito"/>
                <a:ea typeface="Nunito"/>
                <a:cs typeface="Nunito"/>
                <a:sym typeface="Nunito"/>
              </a:rPr>
              <a:t>    line2 = file.readline()</a:t>
            </a:r>
            <a:endParaRPr b="1" sz="1600">
              <a:solidFill>
                <a:srgbClr val="008000"/>
              </a:solidFill>
              <a:latin typeface="Nunito"/>
              <a:ea typeface="Nunito"/>
              <a:cs typeface="Nunito"/>
              <a:sym typeface="Nunito"/>
            </a:endParaRPr>
          </a:p>
          <a:p>
            <a:pPr indent="0" lvl="0" marL="457200" rtl="0" algn="l">
              <a:lnSpc>
                <a:spcPct val="95000"/>
              </a:lnSpc>
              <a:spcBef>
                <a:spcPts val="1200"/>
              </a:spcBef>
              <a:spcAft>
                <a:spcPts val="0"/>
              </a:spcAft>
              <a:buSzPts val="275"/>
              <a:buNone/>
            </a:pPr>
            <a:r>
              <a:rPr b="1" lang="en" sz="1600">
                <a:solidFill>
                  <a:srgbClr val="008000"/>
                </a:solidFill>
                <a:latin typeface="Nunito"/>
                <a:ea typeface="Nunito"/>
                <a:cs typeface="Nunito"/>
                <a:sym typeface="Nunito"/>
              </a:rPr>
              <a:t>    print(f"Second line: {line2.strip()}")</a:t>
            </a:r>
            <a:endParaRPr b="1" sz="1600">
              <a:solidFill>
                <a:srgbClr val="008000"/>
              </a:solidFill>
              <a:latin typeface="Nunito"/>
              <a:ea typeface="Nunito"/>
              <a:cs typeface="Nunito"/>
              <a:sym typeface="Nunito"/>
            </a:endParaRPr>
          </a:p>
          <a:p>
            <a:pPr indent="0" lvl="0" marL="457200" rtl="0" algn="l">
              <a:lnSpc>
                <a:spcPct val="95000"/>
              </a:lnSpc>
              <a:spcBef>
                <a:spcPts val="1200"/>
              </a:spcBef>
              <a:spcAft>
                <a:spcPts val="0"/>
              </a:spcAft>
              <a:buSzPts val="275"/>
              <a:buNone/>
            </a:pPr>
            <a:r>
              <a:rPr b="1" lang="en" sz="1600">
                <a:solidFill>
                  <a:srgbClr val="008000"/>
                </a:solidFill>
                <a:latin typeface="Nunito"/>
                <a:ea typeface="Nunito"/>
                <a:cs typeface="Nunito"/>
                <a:sym typeface="Nunito"/>
              </a:rPr>
              <a:t>    # ... and so on</a:t>
            </a:r>
            <a:endParaRPr b="1" sz="1600">
              <a:solidFill>
                <a:srgbClr val="008000"/>
              </a:solidFill>
              <a:latin typeface="Nunito"/>
              <a:ea typeface="Nunito"/>
              <a:cs typeface="Nunito"/>
              <a:sym typeface="Nunito"/>
            </a:endParaRPr>
          </a:p>
          <a:p>
            <a:pPr indent="0" lvl="0" marL="0" rtl="0" algn="l">
              <a:lnSpc>
                <a:spcPct val="95000"/>
              </a:lnSpc>
              <a:spcBef>
                <a:spcPts val="1200"/>
              </a:spcBef>
              <a:spcAft>
                <a:spcPts val="1200"/>
              </a:spcAft>
              <a:buSzPts val="275"/>
              <a:buNone/>
            </a:pPr>
            <a:r>
              <a:t/>
            </a:r>
            <a:endParaRPr sz="1600">
              <a:latin typeface="Nunito"/>
              <a:ea typeface="Nunito"/>
              <a:cs typeface="Nunito"/>
              <a:sym typeface="Nunito"/>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1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2.7.4 Reading from files</a:t>
            </a:r>
            <a:endParaRPr/>
          </a:p>
        </p:txBody>
      </p:sp>
      <p:sp>
        <p:nvSpPr>
          <p:cNvPr id="743" name="Google Shape;743;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Font typeface="Nunito"/>
              <a:buChar char="●"/>
            </a:pPr>
            <a:r>
              <a:rPr b="1" lang="en" sz="1600">
                <a:solidFill>
                  <a:srgbClr val="188038"/>
                </a:solidFill>
                <a:latin typeface="Nunito"/>
                <a:ea typeface="Nunito"/>
                <a:cs typeface="Nunito"/>
                <a:sym typeface="Nunito"/>
              </a:rPr>
              <a:t>readlines()</a:t>
            </a:r>
            <a:r>
              <a:rPr lang="en" sz="1600">
                <a:solidFill>
                  <a:srgbClr val="000000"/>
                </a:solidFill>
                <a:latin typeface="Nunito"/>
                <a:ea typeface="Nunito"/>
                <a:cs typeface="Nunito"/>
                <a:sym typeface="Nunito"/>
              </a:rPr>
              <a:t>: Reads all lines from the file and returns them as a list of strings, where each string represents a line (including the newline character).</a:t>
            </a:r>
            <a:br>
              <a:rPr lang="en" sz="1600">
                <a:solidFill>
                  <a:srgbClr val="000000"/>
                </a:solidFill>
                <a:latin typeface="Nunito"/>
                <a:ea typeface="Nunito"/>
                <a:cs typeface="Nunito"/>
                <a:sym typeface="Nunito"/>
              </a:rPr>
            </a:br>
            <a:br>
              <a:rPr lang="en" sz="1600">
                <a:solidFill>
                  <a:srgbClr val="000000"/>
                </a:solidFill>
                <a:latin typeface="Nunito"/>
                <a:ea typeface="Nunito"/>
                <a:cs typeface="Nunito"/>
                <a:sym typeface="Nunito"/>
              </a:rPr>
            </a:br>
            <a:r>
              <a:rPr lang="en" sz="1600">
                <a:solidFill>
                  <a:srgbClr val="000000"/>
                </a:solidFill>
                <a:latin typeface="Nunito"/>
                <a:ea typeface="Nunito"/>
                <a:cs typeface="Nunito"/>
                <a:sym typeface="Nunito"/>
              </a:rPr>
              <a:t> </a:t>
            </a:r>
            <a:r>
              <a:rPr b="1" lang="en" sz="1600">
                <a:solidFill>
                  <a:srgbClr val="000000"/>
                </a:solidFill>
                <a:latin typeface="Nunito"/>
                <a:ea typeface="Nunito"/>
                <a:cs typeface="Nunito"/>
                <a:sym typeface="Nunito"/>
              </a:rPr>
              <a:t>Python</a:t>
            </a:r>
            <a:br>
              <a:rPr b="1" lang="en" sz="1600">
                <a:solidFill>
                  <a:srgbClr val="000000"/>
                </a:solidFill>
                <a:latin typeface="Nunito"/>
                <a:ea typeface="Nunito"/>
                <a:cs typeface="Nunito"/>
                <a:sym typeface="Nunito"/>
              </a:rPr>
            </a:br>
            <a:r>
              <a:rPr b="1" lang="en" sz="1600">
                <a:solidFill>
                  <a:srgbClr val="008000"/>
                </a:solidFill>
                <a:latin typeface="Nunito"/>
                <a:ea typeface="Nunito"/>
                <a:cs typeface="Nunito"/>
                <a:sym typeface="Nunito"/>
              </a:rPr>
              <a:t>with open("my_file.txt", "r") as file:</a:t>
            </a:r>
            <a:endParaRPr b="1" sz="1600">
              <a:solidFill>
                <a:srgbClr val="008000"/>
              </a:solidFill>
              <a:latin typeface="Nunito"/>
              <a:ea typeface="Nunito"/>
              <a:cs typeface="Nunito"/>
              <a:sym typeface="Nunito"/>
            </a:endParaRPr>
          </a:p>
          <a:p>
            <a:pPr indent="0" lvl="0" marL="457200" rtl="0" algn="l">
              <a:lnSpc>
                <a:spcPct val="95000"/>
              </a:lnSpc>
              <a:spcBef>
                <a:spcPts val="1200"/>
              </a:spcBef>
              <a:spcAft>
                <a:spcPts val="0"/>
              </a:spcAft>
              <a:buSzPts val="275"/>
              <a:buNone/>
            </a:pPr>
            <a:r>
              <a:rPr b="1" lang="en" sz="1600">
                <a:solidFill>
                  <a:srgbClr val="008000"/>
                </a:solidFill>
                <a:latin typeface="Nunito"/>
                <a:ea typeface="Nunito"/>
                <a:cs typeface="Nunito"/>
                <a:sym typeface="Nunito"/>
              </a:rPr>
              <a:t>    lines = file.readlines()</a:t>
            </a:r>
            <a:endParaRPr b="1" sz="1600">
              <a:solidFill>
                <a:srgbClr val="008000"/>
              </a:solidFill>
              <a:latin typeface="Nunito"/>
              <a:ea typeface="Nunito"/>
              <a:cs typeface="Nunito"/>
              <a:sym typeface="Nunito"/>
            </a:endParaRPr>
          </a:p>
          <a:p>
            <a:pPr indent="0" lvl="0" marL="457200" rtl="0" algn="l">
              <a:lnSpc>
                <a:spcPct val="95000"/>
              </a:lnSpc>
              <a:spcBef>
                <a:spcPts val="1200"/>
              </a:spcBef>
              <a:spcAft>
                <a:spcPts val="0"/>
              </a:spcAft>
              <a:buSzPts val="275"/>
              <a:buNone/>
            </a:pPr>
            <a:r>
              <a:rPr b="1" lang="en" sz="1600">
                <a:solidFill>
                  <a:srgbClr val="008000"/>
                </a:solidFill>
                <a:latin typeface="Nunito"/>
                <a:ea typeface="Nunito"/>
                <a:cs typeface="Nunito"/>
                <a:sym typeface="Nunito"/>
              </a:rPr>
              <a:t>    for line in lines:</a:t>
            </a:r>
            <a:endParaRPr b="1" sz="1600">
              <a:solidFill>
                <a:srgbClr val="008000"/>
              </a:solidFill>
              <a:latin typeface="Nunito"/>
              <a:ea typeface="Nunito"/>
              <a:cs typeface="Nunito"/>
              <a:sym typeface="Nunito"/>
            </a:endParaRPr>
          </a:p>
          <a:p>
            <a:pPr indent="0" lvl="0" marL="457200" rtl="0" algn="l">
              <a:lnSpc>
                <a:spcPct val="95000"/>
              </a:lnSpc>
              <a:spcBef>
                <a:spcPts val="1200"/>
              </a:spcBef>
              <a:spcAft>
                <a:spcPts val="0"/>
              </a:spcAft>
              <a:buSzPts val="275"/>
              <a:buNone/>
            </a:pPr>
            <a:r>
              <a:rPr b="1" lang="en" sz="1600">
                <a:solidFill>
                  <a:srgbClr val="008000"/>
                </a:solidFill>
                <a:latin typeface="Nunito"/>
                <a:ea typeface="Nunito"/>
                <a:cs typeface="Nunito"/>
                <a:sym typeface="Nunito"/>
              </a:rPr>
              <a:t>        print(line.strip())</a:t>
            </a:r>
            <a:endParaRPr b="1" sz="1600">
              <a:solidFill>
                <a:srgbClr val="008000"/>
              </a:solidFill>
              <a:latin typeface="Nunito"/>
              <a:ea typeface="Nunito"/>
              <a:cs typeface="Nunito"/>
              <a:sym typeface="Nunito"/>
            </a:endParaRPr>
          </a:p>
          <a:p>
            <a:pPr indent="0" lvl="0" marL="0" rtl="0" algn="l">
              <a:lnSpc>
                <a:spcPct val="95000"/>
              </a:lnSpc>
              <a:spcBef>
                <a:spcPts val="1200"/>
              </a:spcBef>
              <a:spcAft>
                <a:spcPts val="1200"/>
              </a:spcAft>
              <a:buSzPts val="275"/>
              <a:buNone/>
            </a:pPr>
            <a:r>
              <a:t/>
            </a:r>
            <a:endParaRPr sz="1600">
              <a:latin typeface="Nunito"/>
              <a:ea typeface="Nunito"/>
              <a:cs typeface="Nunito"/>
              <a:sym typeface="Nunito"/>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1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2.7.4 Reading from files</a:t>
            </a:r>
            <a:endParaRPr/>
          </a:p>
        </p:txBody>
      </p:sp>
      <p:sp>
        <p:nvSpPr>
          <p:cNvPr id="749" name="Google Shape;749;p1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Clr>
                <a:srgbClr val="000000"/>
              </a:buClr>
              <a:buSzPts val="1600"/>
              <a:buFont typeface="Nunito"/>
              <a:buChar char="●"/>
            </a:pPr>
            <a:r>
              <a:rPr b="1" lang="en" sz="1600">
                <a:solidFill>
                  <a:srgbClr val="000000"/>
                </a:solidFill>
                <a:latin typeface="Nunito"/>
                <a:ea typeface="Nunito"/>
                <a:cs typeface="Nunito"/>
                <a:sym typeface="Nunito"/>
              </a:rPr>
              <a:t>Iterating over the file object:</a:t>
            </a:r>
            <a:r>
              <a:rPr lang="en" sz="1600">
                <a:solidFill>
                  <a:srgbClr val="000000"/>
                </a:solidFill>
                <a:latin typeface="Nunito"/>
                <a:ea typeface="Nunito"/>
                <a:cs typeface="Nunito"/>
                <a:sym typeface="Nunito"/>
              </a:rPr>
              <a:t> You can directly iterate over the file object to read it line by line, which is memory-efficient for large files.</a:t>
            </a:r>
            <a:br>
              <a:rPr lang="en" sz="1600">
                <a:solidFill>
                  <a:srgbClr val="000000"/>
                </a:solidFill>
                <a:latin typeface="Nunito"/>
                <a:ea typeface="Nunito"/>
                <a:cs typeface="Nunito"/>
                <a:sym typeface="Nunito"/>
              </a:rPr>
            </a:br>
            <a:br>
              <a:rPr lang="en" sz="1600">
                <a:solidFill>
                  <a:srgbClr val="000000"/>
                </a:solidFill>
                <a:latin typeface="Nunito"/>
                <a:ea typeface="Nunito"/>
                <a:cs typeface="Nunito"/>
                <a:sym typeface="Nunito"/>
              </a:rPr>
            </a:br>
            <a:r>
              <a:rPr b="1" lang="en" sz="1600">
                <a:solidFill>
                  <a:srgbClr val="000000"/>
                </a:solidFill>
                <a:latin typeface="Nunito"/>
                <a:ea typeface="Nunito"/>
                <a:cs typeface="Nunito"/>
                <a:sym typeface="Nunito"/>
              </a:rPr>
              <a:t> Python</a:t>
            </a:r>
            <a:br>
              <a:rPr b="1" lang="en" sz="1600">
                <a:solidFill>
                  <a:srgbClr val="000000"/>
                </a:solidFill>
                <a:latin typeface="Nunito"/>
                <a:ea typeface="Nunito"/>
                <a:cs typeface="Nunito"/>
                <a:sym typeface="Nunito"/>
              </a:rPr>
            </a:br>
            <a:r>
              <a:rPr b="1" lang="en" sz="1600">
                <a:solidFill>
                  <a:srgbClr val="008000"/>
                </a:solidFill>
                <a:latin typeface="Nunito"/>
                <a:ea typeface="Nunito"/>
                <a:cs typeface="Nunito"/>
                <a:sym typeface="Nunito"/>
              </a:rPr>
              <a:t>with open("my_file.txt", "r") as file:</a:t>
            </a:r>
            <a:endParaRPr b="1" sz="1600">
              <a:solidFill>
                <a:srgbClr val="008000"/>
              </a:solidFill>
              <a:latin typeface="Nunito"/>
              <a:ea typeface="Nunito"/>
              <a:cs typeface="Nunito"/>
              <a:sym typeface="Nunito"/>
            </a:endParaRPr>
          </a:p>
          <a:p>
            <a:pPr indent="0" lvl="0" marL="457200" rtl="0" algn="l">
              <a:lnSpc>
                <a:spcPct val="95000"/>
              </a:lnSpc>
              <a:spcBef>
                <a:spcPts val="1200"/>
              </a:spcBef>
              <a:spcAft>
                <a:spcPts val="0"/>
              </a:spcAft>
              <a:buSzPts val="275"/>
              <a:buNone/>
            </a:pPr>
            <a:r>
              <a:rPr b="1" lang="en" sz="1600">
                <a:solidFill>
                  <a:srgbClr val="008000"/>
                </a:solidFill>
                <a:latin typeface="Nunito"/>
                <a:ea typeface="Nunito"/>
                <a:cs typeface="Nunito"/>
                <a:sym typeface="Nunito"/>
              </a:rPr>
              <a:t>    for line in file:</a:t>
            </a:r>
            <a:endParaRPr b="1" sz="1600">
              <a:solidFill>
                <a:srgbClr val="008000"/>
              </a:solidFill>
              <a:latin typeface="Nunito"/>
              <a:ea typeface="Nunito"/>
              <a:cs typeface="Nunito"/>
              <a:sym typeface="Nunito"/>
            </a:endParaRPr>
          </a:p>
          <a:p>
            <a:pPr indent="0" lvl="0" marL="457200" rtl="0" algn="l">
              <a:lnSpc>
                <a:spcPct val="95000"/>
              </a:lnSpc>
              <a:spcBef>
                <a:spcPts val="1200"/>
              </a:spcBef>
              <a:spcAft>
                <a:spcPts val="0"/>
              </a:spcAft>
              <a:buSzPts val="275"/>
              <a:buNone/>
            </a:pPr>
            <a:r>
              <a:rPr b="1" lang="en" sz="1600">
                <a:solidFill>
                  <a:srgbClr val="008000"/>
                </a:solidFill>
                <a:latin typeface="Nunito"/>
                <a:ea typeface="Nunito"/>
                <a:cs typeface="Nunito"/>
                <a:sym typeface="Nunito"/>
              </a:rPr>
              <a:t>        print(line.strip())</a:t>
            </a:r>
            <a:endParaRPr sz="1600">
              <a:solidFill>
                <a:srgbClr val="000000"/>
              </a:solidFill>
              <a:latin typeface="Nunito"/>
              <a:ea typeface="Nunito"/>
              <a:cs typeface="Nunito"/>
              <a:sym typeface="Nunito"/>
            </a:endParaRPr>
          </a:p>
          <a:p>
            <a:pPr indent="0" lvl="0" marL="0" rtl="0" algn="l">
              <a:lnSpc>
                <a:spcPct val="95000"/>
              </a:lnSpc>
              <a:spcBef>
                <a:spcPts val="1200"/>
              </a:spcBef>
              <a:spcAft>
                <a:spcPts val="1200"/>
              </a:spcAft>
              <a:buSzPts val="275"/>
              <a:buNone/>
            </a:pPr>
            <a:r>
              <a:t/>
            </a:r>
            <a:endParaRPr sz="1600">
              <a:latin typeface="Nunito"/>
              <a:ea typeface="Nunito"/>
              <a:cs typeface="Nunito"/>
              <a:sym typeface="Nunito"/>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2.7.5 Using with statement for file operations</a:t>
            </a:r>
            <a:endParaRPr/>
          </a:p>
        </p:txBody>
      </p:sp>
      <p:sp>
        <p:nvSpPr>
          <p:cNvPr id="755" name="Google Shape;755;p1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3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2.7.6 Writing To Files</a:t>
            </a:r>
            <a:endParaRPr/>
          </a:p>
        </p:txBody>
      </p:sp>
      <p:sp>
        <p:nvSpPr>
          <p:cNvPr id="761" name="Google Shape;761;p130"/>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latin typeface="Nunito"/>
                <a:ea typeface="Nunito"/>
                <a:cs typeface="Nunito"/>
                <a:sym typeface="Nunito"/>
              </a:rPr>
              <a:t>4. Writing to a File</a:t>
            </a:r>
            <a:endParaRPr b="1" sz="1600">
              <a:solidFill>
                <a:srgbClr val="000000"/>
              </a:solidFill>
              <a:latin typeface="Nunito"/>
              <a:ea typeface="Nunito"/>
              <a:cs typeface="Nunito"/>
              <a:sym typeface="Nunito"/>
            </a:endParaRPr>
          </a:p>
          <a:p>
            <a:pPr indent="0" lvl="0" marL="0" rtl="0" algn="l">
              <a:spcBef>
                <a:spcPts val="1200"/>
              </a:spcBef>
              <a:spcAft>
                <a:spcPts val="0"/>
              </a:spcAft>
              <a:buNone/>
            </a:pPr>
            <a:r>
              <a:rPr lang="en" sz="1600">
                <a:solidFill>
                  <a:srgbClr val="000000"/>
                </a:solidFill>
                <a:latin typeface="Nunito"/>
                <a:ea typeface="Nunito"/>
                <a:cs typeface="Nunito"/>
                <a:sym typeface="Nunito"/>
              </a:rPr>
              <a:t>When a file is opened in write mode (</a:t>
            </a:r>
            <a:r>
              <a:rPr lang="en" sz="1600">
                <a:solidFill>
                  <a:srgbClr val="188038"/>
                </a:solidFill>
                <a:latin typeface="Nunito"/>
                <a:ea typeface="Nunito"/>
                <a:cs typeface="Nunito"/>
                <a:sym typeface="Nunito"/>
              </a:rPr>
              <a:t>'w'</a:t>
            </a:r>
            <a:r>
              <a:rPr lang="en" sz="1600">
                <a:solidFill>
                  <a:srgbClr val="000000"/>
                </a:solidFill>
                <a:latin typeface="Nunito"/>
                <a:ea typeface="Nunito"/>
                <a:cs typeface="Nunito"/>
                <a:sym typeface="Nunito"/>
              </a:rPr>
              <a:t> or </a:t>
            </a:r>
            <a:r>
              <a:rPr lang="en" sz="1600">
                <a:solidFill>
                  <a:srgbClr val="188038"/>
                </a:solidFill>
                <a:latin typeface="Nunito"/>
                <a:ea typeface="Nunito"/>
                <a:cs typeface="Nunito"/>
                <a:sym typeface="Nunito"/>
              </a:rPr>
              <a:t>'wt'</a:t>
            </a:r>
            <a:r>
              <a:rPr lang="en" sz="1600">
                <a:solidFill>
                  <a:srgbClr val="000000"/>
                </a:solidFill>
                <a:latin typeface="Nunito"/>
                <a:ea typeface="Nunito"/>
                <a:cs typeface="Nunito"/>
                <a:sym typeface="Nunito"/>
              </a:rPr>
              <a:t>) or append mode (</a:t>
            </a:r>
            <a:r>
              <a:rPr lang="en" sz="1600">
                <a:solidFill>
                  <a:srgbClr val="188038"/>
                </a:solidFill>
                <a:latin typeface="Nunito"/>
                <a:ea typeface="Nunito"/>
                <a:cs typeface="Nunito"/>
                <a:sym typeface="Nunito"/>
              </a:rPr>
              <a:t>'a'</a:t>
            </a:r>
            <a:r>
              <a:rPr lang="en" sz="1600">
                <a:solidFill>
                  <a:srgbClr val="000000"/>
                </a:solidFill>
                <a:latin typeface="Nunito"/>
                <a:ea typeface="Nunito"/>
                <a:cs typeface="Nunito"/>
                <a:sym typeface="Nunito"/>
              </a:rPr>
              <a:t> or </a:t>
            </a:r>
            <a:r>
              <a:rPr lang="en" sz="1600">
                <a:solidFill>
                  <a:srgbClr val="188038"/>
                </a:solidFill>
                <a:latin typeface="Nunito"/>
                <a:ea typeface="Nunito"/>
                <a:cs typeface="Nunito"/>
                <a:sym typeface="Nunito"/>
              </a:rPr>
              <a:t>'at'</a:t>
            </a:r>
            <a:r>
              <a:rPr lang="en" sz="1600">
                <a:solidFill>
                  <a:srgbClr val="000000"/>
                </a:solidFill>
                <a:latin typeface="Nunito"/>
                <a:ea typeface="Nunito"/>
                <a:cs typeface="Nunito"/>
                <a:sym typeface="Nunito"/>
              </a:rPr>
              <a:t>), you can write data to it:</a:t>
            </a:r>
            <a:endParaRPr sz="1600">
              <a:solidFill>
                <a:srgbClr val="000000"/>
              </a:solidFill>
              <a:latin typeface="Nunito"/>
              <a:ea typeface="Nunito"/>
              <a:cs typeface="Nunito"/>
              <a:sym typeface="Nunito"/>
            </a:endParaRPr>
          </a:p>
          <a:p>
            <a:pPr indent="-330200" lvl="0" marL="457200" rtl="0" algn="l">
              <a:lnSpc>
                <a:spcPct val="115000"/>
              </a:lnSpc>
              <a:spcBef>
                <a:spcPts val="1200"/>
              </a:spcBef>
              <a:spcAft>
                <a:spcPts val="0"/>
              </a:spcAft>
              <a:buSzPts val="1600"/>
              <a:buFont typeface="Nunito"/>
              <a:buChar char="●"/>
            </a:pPr>
            <a:r>
              <a:rPr b="1" lang="en" sz="1600">
                <a:solidFill>
                  <a:srgbClr val="188038"/>
                </a:solidFill>
                <a:latin typeface="Nunito"/>
                <a:ea typeface="Nunito"/>
                <a:cs typeface="Nunito"/>
                <a:sym typeface="Nunito"/>
              </a:rPr>
              <a:t>write(string)</a:t>
            </a:r>
            <a:r>
              <a:rPr lang="en" sz="1600">
                <a:solidFill>
                  <a:srgbClr val="000000"/>
                </a:solidFill>
                <a:latin typeface="Nunito"/>
                <a:ea typeface="Nunito"/>
                <a:cs typeface="Nunito"/>
                <a:sym typeface="Nunito"/>
              </a:rPr>
              <a:t>: Writes the given string to the file. It doesn't automatically add a newline character, so you need to include </a:t>
            </a:r>
            <a:r>
              <a:rPr lang="en" sz="1600">
                <a:solidFill>
                  <a:srgbClr val="188038"/>
                </a:solidFill>
                <a:latin typeface="Nunito"/>
                <a:ea typeface="Nunito"/>
                <a:cs typeface="Nunito"/>
                <a:sym typeface="Nunito"/>
              </a:rPr>
              <a:t>\n</a:t>
            </a:r>
            <a:r>
              <a:rPr lang="en" sz="1600">
                <a:solidFill>
                  <a:srgbClr val="000000"/>
                </a:solidFill>
                <a:latin typeface="Nunito"/>
                <a:ea typeface="Nunito"/>
                <a:cs typeface="Nunito"/>
                <a:sym typeface="Nunito"/>
              </a:rPr>
              <a:t> if you want to write a new line.</a:t>
            </a:r>
            <a:br>
              <a:rPr lang="en" sz="1600">
                <a:solidFill>
                  <a:srgbClr val="000000"/>
                </a:solidFill>
                <a:latin typeface="Nunito"/>
                <a:ea typeface="Nunito"/>
                <a:cs typeface="Nunito"/>
                <a:sym typeface="Nunito"/>
              </a:rPr>
            </a:br>
            <a:br>
              <a:rPr lang="en" sz="1600">
                <a:solidFill>
                  <a:srgbClr val="000000"/>
                </a:solidFill>
                <a:latin typeface="Nunito"/>
                <a:ea typeface="Nunito"/>
                <a:cs typeface="Nunito"/>
                <a:sym typeface="Nunito"/>
              </a:rPr>
            </a:br>
            <a:r>
              <a:rPr lang="en" sz="1600">
                <a:solidFill>
                  <a:srgbClr val="000000"/>
                </a:solidFill>
                <a:latin typeface="Nunito"/>
                <a:ea typeface="Nunito"/>
                <a:cs typeface="Nunito"/>
                <a:sym typeface="Nunito"/>
              </a:rPr>
              <a:t> </a:t>
            </a:r>
            <a:r>
              <a:rPr b="1" lang="en" sz="1600">
                <a:solidFill>
                  <a:srgbClr val="000000"/>
                </a:solidFill>
                <a:latin typeface="Nunito"/>
                <a:ea typeface="Nunito"/>
                <a:cs typeface="Nunito"/>
                <a:sym typeface="Nunito"/>
              </a:rPr>
              <a:t>Python</a:t>
            </a:r>
            <a:endParaRPr sz="1600">
              <a:solidFill>
                <a:srgbClr val="000000"/>
              </a:solidFill>
              <a:latin typeface="Nunito"/>
              <a:ea typeface="Nunito"/>
              <a:cs typeface="Nunito"/>
              <a:sym typeface="Nunito"/>
            </a:endParaRPr>
          </a:p>
          <a:p>
            <a:pPr indent="0" lvl="0" marL="457200" rtl="0" algn="l">
              <a:lnSpc>
                <a:spcPct val="115000"/>
              </a:lnSpc>
              <a:spcBef>
                <a:spcPts val="1200"/>
              </a:spcBef>
              <a:spcAft>
                <a:spcPts val="0"/>
              </a:spcAft>
              <a:buNone/>
            </a:pPr>
            <a:r>
              <a:rPr b="1" lang="en" sz="1600">
                <a:solidFill>
                  <a:srgbClr val="008000"/>
                </a:solidFill>
                <a:latin typeface="Nunito"/>
                <a:ea typeface="Nunito"/>
                <a:cs typeface="Nunito"/>
                <a:sym typeface="Nunito"/>
              </a:rPr>
              <a:t>with open("output.txt", "w") as file:</a:t>
            </a:r>
            <a:endParaRPr b="1" sz="1600">
              <a:solidFill>
                <a:srgbClr val="008000"/>
              </a:solidFill>
              <a:latin typeface="Nunito"/>
              <a:ea typeface="Nunito"/>
              <a:cs typeface="Nunito"/>
              <a:sym typeface="Nunito"/>
            </a:endParaRPr>
          </a:p>
          <a:p>
            <a:pPr indent="0" lvl="0" marL="457200" rtl="0" algn="l">
              <a:spcBef>
                <a:spcPts val="1200"/>
              </a:spcBef>
              <a:spcAft>
                <a:spcPts val="0"/>
              </a:spcAft>
              <a:buNone/>
            </a:pPr>
            <a:r>
              <a:rPr b="1" lang="en" sz="1600">
                <a:solidFill>
                  <a:srgbClr val="008000"/>
                </a:solidFill>
                <a:latin typeface="Nunito"/>
                <a:ea typeface="Nunito"/>
                <a:cs typeface="Nunito"/>
                <a:sym typeface="Nunito"/>
              </a:rPr>
              <a:t>    file.write("Hello, world!\n")</a:t>
            </a:r>
            <a:endParaRPr b="1" sz="1600">
              <a:solidFill>
                <a:srgbClr val="008000"/>
              </a:solidFill>
              <a:latin typeface="Nunito"/>
              <a:ea typeface="Nunito"/>
              <a:cs typeface="Nunito"/>
              <a:sym typeface="Nunito"/>
            </a:endParaRPr>
          </a:p>
          <a:p>
            <a:pPr indent="0" lvl="0" marL="457200" rtl="0" algn="l">
              <a:spcBef>
                <a:spcPts val="1200"/>
              </a:spcBef>
              <a:spcAft>
                <a:spcPts val="0"/>
              </a:spcAft>
              <a:buNone/>
            </a:pPr>
            <a:r>
              <a:rPr b="1" lang="en" sz="1600">
                <a:solidFill>
                  <a:srgbClr val="008000"/>
                </a:solidFill>
                <a:latin typeface="Nunito"/>
                <a:ea typeface="Nunito"/>
                <a:cs typeface="Nunito"/>
                <a:sym typeface="Nunito"/>
              </a:rPr>
              <a:t>    file.write("This is another line.\n")</a:t>
            </a:r>
            <a:endParaRPr b="1" sz="1600">
              <a:solidFill>
                <a:srgbClr val="008000"/>
              </a:solidFill>
              <a:latin typeface="Nunito"/>
              <a:ea typeface="Nunito"/>
              <a:cs typeface="Nunito"/>
              <a:sym typeface="Nunito"/>
            </a:endParaRPr>
          </a:p>
          <a:p>
            <a:pPr indent="0" lvl="0" marL="0" rtl="0" algn="l">
              <a:spcBef>
                <a:spcPts val="1200"/>
              </a:spcBef>
              <a:spcAft>
                <a:spcPts val="1200"/>
              </a:spcAft>
              <a:buNone/>
            </a:pPr>
            <a:r>
              <a:t/>
            </a:r>
            <a:endParaRPr sz="1600">
              <a:solidFill>
                <a:srgbClr val="000000"/>
              </a:solidFill>
              <a:latin typeface="Nunito"/>
              <a:ea typeface="Nunito"/>
              <a:cs typeface="Nunito"/>
              <a:sym typeface="Nunito"/>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3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2.7.6 Writing To Files</a:t>
            </a:r>
            <a:endParaRPr/>
          </a:p>
        </p:txBody>
      </p:sp>
      <p:sp>
        <p:nvSpPr>
          <p:cNvPr id="767" name="Google Shape;767;p131"/>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Nunito"/>
              <a:buChar char="●"/>
            </a:pPr>
            <a:r>
              <a:rPr b="1" lang="en" sz="1600">
                <a:solidFill>
                  <a:srgbClr val="188038"/>
                </a:solidFill>
                <a:latin typeface="Nunito"/>
                <a:ea typeface="Nunito"/>
                <a:cs typeface="Nunito"/>
                <a:sym typeface="Nunito"/>
              </a:rPr>
              <a:t>writelines(list_of_strings)</a:t>
            </a:r>
            <a:r>
              <a:rPr lang="en" sz="1600">
                <a:solidFill>
                  <a:srgbClr val="000000"/>
                </a:solidFill>
                <a:latin typeface="Nunito"/>
                <a:ea typeface="Nunito"/>
                <a:cs typeface="Nunito"/>
                <a:sym typeface="Nunito"/>
              </a:rPr>
              <a:t>: Writes a list of strings to the file. Again, it doesn't automatically add newline characters, so you need to include them in the strings if desired.</a:t>
            </a:r>
            <a:br>
              <a:rPr lang="en" sz="1600">
                <a:solidFill>
                  <a:srgbClr val="000000"/>
                </a:solidFill>
                <a:latin typeface="Nunito"/>
                <a:ea typeface="Nunito"/>
                <a:cs typeface="Nunito"/>
                <a:sym typeface="Nunito"/>
              </a:rPr>
            </a:br>
            <a:br>
              <a:rPr lang="en" sz="1600">
                <a:solidFill>
                  <a:srgbClr val="000000"/>
                </a:solidFill>
                <a:latin typeface="Nunito"/>
                <a:ea typeface="Nunito"/>
                <a:cs typeface="Nunito"/>
                <a:sym typeface="Nunito"/>
              </a:rPr>
            </a:br>
            <a:r>
              <a:rPr b="1" lang="en" sz="1600">
                <a:solidFill>
                  <a:srgbClr val="000000"/>
                </a:solidFill>
                <a:latin typeface="Nunito"/>
                <a:ea typeface="Nunito"/>
                <a:cs typeface="Nunito"/>
                <a:sym typeface="Nunito"/>
              </a:rPr>
              <a:t> Python</a:t>
            </a:r>
            <a:endParaRPr b="1" sz="1600">
              <a:solidFill>
                <a:srgbClr val="000000"/>
              </a:solidFill>
              <a:latin typeface="Nunito"/>
              <a:ea typeface="Nunito"/>
              <a:cs typeface="Nunito"/>
              <a:sym typeface="Nunito"/>
            </a:endParaRPr>
          </a:p>
          <a:p>
            <a:pPr indent="0" lvl="0" marL="457200" rtl="0" algn="l">
              <a:spcBef>
                <a:spcPts val="1200"/>
              </a:spcBef>
              <a:spcAft>
                <a:spcPts val="0"/>
              </a:spcAft>
              <a:buNone/>
            </a:pPr>
            <a:r>
              <a:rPr b="1" lang="en" sz="1600">
                <a:solidFill>
                  <a:srgbClr val="008000"/>
                </a:solidFill>
                <a:latin typeface="Nunito"/>
                <a:ea typeface="Nunito"/>
                <a:cs typeface="Nunito"/>
                <a:sym typeface="Nunito"/>
              </a:rPr>
              <a:t>lines_to_write = ["First line here.\n", "Second line follows.\n"</a:t>
            </a:r>
            <a:r>
              <a:rPr b="1" lang="en" sz="1600">
                <a:solidFill>
                  <a:srgbClr val="008000"/>
                </a:solidFill>
                <a:latin typeface="Nunito"/>
                <a:ea typeface="Nunito"/>
                <a:cs typeface="Nunito"/>
                <a:sym typeface="Nunito"/>
              </a:rPr>
              <a:t>]</a:t>
            </a:r>
            <a:endParaRPr b="1" sz="1600">
              <a:solidFill>
                <a:srgbClr val="008000"/>
              </a:solidFill>
              <a:latin typeface="Nunito"/>
              <a:ea typeface="Nunito"/>
              <a:cs typeface="Nunito"/>
              <a:sym typeface="Nunito"/>
            </a:endParaRPr>
          </a:p>
          <a:p>
            <a:pPr indent="0" lvl="0" marL="457200" rtl="0" algn="l">
              <a:spcBef>
                <a:spcPts val="1200"/>
              </a:spcBef>
              <a:spcAft>
                <a:spcPts val="0"/>
              </a:spcAft>
              <a:buNone/>
            </a:pPr>
            <a:r>
              <a:rPr b="1" lang="en" sz="1600">
                <a:solidFill>
                  <a:srgbClr val="008000"/>
                </a:solidFill>
                <a:latin typeface="Nunito"/>
                <a:ea typeface="Nunito"/>
                <a:cs typeface="Nunito"/>
                <a:sym typeface="Nunito"/>
              </a:rPr>
              <a:t>    </a:t>
            </a:r>
            <a:r>
              <a:rPr b="1" lang="en" sz="1600">
                <a:solidFill>
                  <a:srgbClr val="008000"/>
                </a:solidFill>
                <a:latin typeface="Nunito"/>
                <a:ea typeface="Nunito"/>
                <a:cs typeface="Nunito"/>
                <a:sym typeface="Nunito"/>
              </a:rPr>
              <a:t>with open("output.txt", "w") as file:</a:t>
            </a:r>
            <a:endParaRPr b="1" sz="1600">
              <a:solidFill>
                <a:srgbClr val="008000"/>
              </a:solidFill>
              <a:latin typeface="Nunito"/>
              <a:ea typeface="Nunito"/>
              <a:cs typeface="Nunito"/>
              <a:sym typeface="Nunito"/>
            </a:endParaRPr>
          </a:p>
          <a:p>
            <a:pPr indent="0" lvl="0" marL="457200" rtl="0" algn="l">
              <a:spcBef>
                <a:spcPts val="1200"/>
              </a:spcBef>
              <a:spcAft>
                <a:spcPts val="0"/>
              </a:spcAft>
              <a:buNone/>
            </a:pPr>
            <a:r>
              <a:rPr b="1" lang="en" sz="1600">
                <a:solidFill>
                  <a:srgbClr val="008000"/>
                </a:solidFill>
                <a:latin typeface="Nunito"/>
                <a:ea typeface="Nunito"/>
                <a:cs typeface="Nunito"/>
                <a:sym typeface="Nunito"/>
              </a:rPr>
              <a:t>    file.writelines(lines_to_write)</a:t>
            </a:r>
            <a:endParaRPr b="1" sz="1600">
              <a:solidFill>
                <a:srgbClr val="008000"/>
              </a:solidFill>
              <a:latin typeface="Nunito"/>
              <a:ea typeface="Nunito"/>
              <a:cs typeface="Nunito"/>
              <a:sym typeface="Nunito"/>
            </a:endParaRPr>
          </a:p>
          <a:p>
            <a:pPr indent="0" lvl="0" marL="0" rtl="0" algn="l">
              <a:spcBef>
                <a:spcPts val="1200"/>
              </a:spcBef>
              <a:spcAft>
                <a:spcPts val="1200"/>
              </a:spcAft>
              <a:buNone/>
            </a:pPr>
            <a:r>
              <a:t/>
            </a:r>
            <a:endParaRPr sz="1600">
              <a:solidFill>
                <a:srgbClr val="000000"/>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2.2 Basic Operations</a:t>
            </a:r>
            <a:endParaRPr/>
          </a:p>
        </p:txBody>
      </p:sp>
      <p:sp>
        <p:nvSpPr>
          <p:cNvPr id="123" name="Google Shape;123;p24"/>
          <p:cNvSpPr txBox="1"/>
          <p:nvPr>
            <p:ph idx="1" type="body"/>
          </p:nvPr>
        </p:nvSpPr>
        <p:spPr>
          <a:xfrm>
            <a:off x="311700" y="1084375"/>
            <a:ext cx="8700300" cy="3942000"/>
          </a:xfrm>
          <a:prstGeom prst="rect">
            <a:avLst/>
          </a:prstGeom>
        </p:spPr>
        <p:txBody>
          <a:bodyPr anchorCtr="0" anchor="t" bIns="91425" lIns="91425" spcFirstLastPara="1" rIns="91425" wrap="square" tIns="91425">
            <a:noAutofit/>
          </a:bodyPr>
          <a:lstStyle/>
          <a:p>
            <a:pPr indent="-330200" lvl="0" marL="914400" rtl="0" algn="l">
              <a:spcBef>
                <a:spcPts val="0"/>
              </a:spcBef>
              <a:spcAft>
                <a:spcPts val="0"/>
              </a:spcAft>
              <a:buSzPts val="1600"/>
              <a:buChar char="●"/>
            </a:pPr>
            <a:r>
              <a:rPr lang="en" sz="1600">
                <a:solidFill>
                  <a:srgbClr val="188038"/>
                </a:solidFill>
                <a:latin typeface="Roboto Mono"/>
                <a:ea typeface="Roboto Mono"/>
                <a:cs typeface="Roboto Mono"/>
                <a:sym typeface="Roboto Mono"/>
              </a:rPr>
              <a:t>not</a:t>
            </a:r>
            <a:r>
              <a:rPr lang="en" sz="1600">
                <a:solidFill>
                  <a:srgbClr val="000000"/>
                </a:solidFill>
                <a:latin typeface="Arial"/>
                <a:ea typeface="Arial"/>
                <a:cs typeface="Arial"/>
                <a:sym typeface="Arial"/>
              </a:rPr>
              <a:t>: Returns the opposite Boolean value.</a:t>
            </a:r>
            <a:br>
              <a:rPr lang="en" sz="1600">
                <a:solidFill>
                  <a:srgbClr val="000000"/>
                </a:solidFill>
                <a:latin typeface="Arial"/>
                <a:ea typeface="Arial"/>
                <a:cs typeface="Arial"/>
                <a:sym typeface="Arial"/>
              </a:rPr>
            </a:br>
            <a:r>
              <a:rPr b="1" lang="en" sz="1600">
                <a:solidFill>
                  <a:srgbClr val="000000"/>
                </a:solidFill>
                <a:latin typeface="Arial"/>
                <a:ea typeface="Arial"/>
                <a:cs typeface="Arial"/>
                <a:sym typeface="Arial"/>
              </a:rPr>
              <a:t>Example:</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is_raining = False</a:t>
            </a:r>
            <a:endParaRPr sz="1600">
              <a:solidFill>
                <a:srgbClr val="000000"/>
              </a:solidFill>
              <a:latin typeface="Arial"/>
              <a:ea typeface="Arial"/>
              <a:cs typeface="Arial"/>
              <a:sym typeface="Arial"/>
            </a:endParaRPr>
          </a:p>
          <a:p>
            <a:pPr indent="0" lvl="0" marL="914400" rtl="0" algn="l">
              <a:spcBef>
                <a:spcPts val="0"/>
              </a:spcBef>
              <a:spcAft>
                <a:spcPts val="0"/>
              </a:spcAft>
              <a:buNone/>
            </a:pPr>
            <a:r>
              <a:rPr lang="en" sz="1600">
                <a:solidFill>
                  <a:srgbClr val="000000"/>
                </a:solidFill>
                <a:latin typeface="Arial"/>
                <a:ea typeface="Arial"/>
                <a:cs typeface="Arial"/>
                <a:sym typeface="Arial"/>
              </a:rPr>
              <a:t>if not is_raining:</a:t>
            </a:r>
            <a:endParaRPr sz="1600">
              <a:solidFill>
                <a:srgbClr val="000000"/>
              </a:solidFill>
              <a:latin typeface="Arial"/>
              <a:ea typeface="Arial"/>
              <a:cs typeface="Arial"/>
              <a:sym typeface="Arial"/>
            </a:endParaRPr>
          </a:p>
          <a:p>
            <a:pPr indent="0" lvl="0" marL="914400" rtl="0" algn="l">
              <a:spcBef>
                <a:spcPts val="0"/>
              </a:spcBef>
              <a:spcAft>
                <a:spcPts val="0"/>
              </a:spcAft>
              <a:buNone/>
            </a:pPr>
            <a:r>
              <a:rPr lang="en" sz="1600">
                <a:solidFill>
                  <a:srgbClr val="000000"/>
                </a:solidFill>
                <a:latin typeface="Arial"/>
                <a:ea typeface="Arial"/>
                <a:cs typeface="Arial"/>
                <a:sym typeface="Arial"/>
              </a:rPr>
              <a:t>    print("It's not raining")</a:t>
            </a:r>
            <a:endParaRPr sz="1600">
              <a:solidFill>
                <a:srgbClr val="000000"/>
              </a:solidFill>
              <a:latin typeface="Arial"/>
              <a:ea typeface="Arial"/>
              <a:cs typeface="Arial"/>
              <a:sym typeface="Arial"/>
            </a:endParaRPr>
          </a:p>
          <a:p>
            <a:pPr indent="0" lvl="0" marL="914400" rtl="0" algn="l">
              <a:spcBef>
                <a:spcPts val="0"/>
              </a:spcBef>
              <a:spcAft>
                <a:spcPts val="0"/>
              </a:spcAft>
              <a:buNone/>
            </a:pPr>
            <a:r>
              <a:t/>
            </a:r>
            <a:endParaRPr sz="1600">
              <a:solidFill>
                <a:srgbClr val="000000"/>
              </a:solidFill>
              <a:latin typeface="Arial"/>
              <a:ea typeface="Arial"/>
              <a:cs typeface="Arial"/>
              <a:sym typeface="Arial"/>
            </a:endParaRPr>
          </a:p>
          <a:p>
            <a:pPr indent="-330200" lvl="0" marL="457200" rtl="0" algn="l">
              <a:spcBef>
                <a:spcPts val="0"/>
              </a:spcBef>
              <a:spcAft>
                <a:spcPts val="0"/>
              </a:spcAft>
              <a:buSzPts val="1600"/>
              <a:buChar char="●"/>
            </a:pPr>
            <a:r>
              <a:rPr b="1" lang="en" sz="1600">
                <a:solidFill>
                  <a:srgbClr val="000000"/>
                </a:solidFill>
                <a:latin typeface="Arial"/>
                <a:ea typeface="Arial"/>
                <a:cs typeface="Arial"/>
                <a:sym typeface="Arial"/>
              </a:rPr>
              <a:t>String Operations:</a:t>
            </a:r>
            <a:r>
              <a:rPr lang="en" sz="1600">
                <a:solidFill>
                  <a:srgbClr val="000000"/>
                </a:solidFill>
                <a:latin typeface="Arial"/>
                <a:ea typeface="Arial"/>
                <a:cs typeface="Arial"/>
                <a:sym typeface="Arial"/>
              </a:rPr>
              <a:t> Strings can be concatenated (joined) using </a:t>
            </a:r>
            <a:r>
              <a:rPr b="1" lang="en" sz="1600">
                <a:solidFill>
                  <a:srgbClr val="188038"/>
                </a:solidFill>
                <a:latin typeface="Roboto Mono"/>
                <a:ea typeface="Roboto Mono"/>
                <a:cs typeface="Roboto Mono"/>
                <a:sym typeface="Roboto Mono"/>
              </a:rPr>
              <a:t>+</a:t>
            </a:r>
            <a:r>
              <a:rPr lang="en" sz="1600">
                <a:solidFill>
                  <a:srgbClr val="000000"/>
                </a:solidFill>
                <a:latin typeface="Arial"/>
                <a:ea typeface="Arial"/>
                <a:cs typeface="Arial"/>
                <a:sym typeface="Arial"/>
              </a:rPr>
              <a:t>, and repeated using </a:t>
            </a:r>
            <a:r>
              <a:rPr lang="en" sz="1600">
                <a:solidFill>
                  <a:srgbClr val="188038"/>
                </a:solidFill>
                <a:latin typeface="Roboto Mono"/>
                <a:ea typeface="Roboto Mono"/>
                <a:cs typeface="Roboto Mono"/>
                <a:sym typeface="Roboto Mono"/>
              </a:rPr>
              <a:t>*</a:t>
            </a:r>
            <a:r>
              <a:rPr lang="en" sz="1600">
                <a:solidFill>
                  <a:srgbClr val="000000"/>
                </a:solidFill>
                <a:latin typeface="Arial"/>
                <a:ea typeface="Arial"/>
                <a:cs typeface="Arial"/>
                <a:sym typeface="Arial"/>
              </a:rPr>
              <a:t>.</a:t>
            </a:r>
            <a:br>
              <a:rPr lang="en" sz="1600">
                <a:solidFill>
                  <a:srgbClr val="000000"/>
                </a:solidFill>
                <a:latin typeface="Arial"/>
                <a:ea typeface="Arial"/>
                <a:cs typeface="Arial"/>
                <a:sym typeface="Arial"/>
              </a:rPr>
            </a:br>
            <a:r>
              <a:rPr b="1" lang="en" sz="1600">
                <a:solidFill>
                  <a:srgbClr val="000000"/>
                </a:solidFill>
                <a:latin typeface="Arial"/>
                <a:ea typeface="Arial"/>
                <a:cs typeface="Arial"/>
                <a:sym typeface="Arial"/>
              </a:rPr>
              <a:t> 	Example:</a:t>
            </a:r>
            <a:endParaRPr b="1" sz="1600">
              <a:solidFill>
                <a:srgbClr val="000000"/>
              </a:solidFill>
              <a:latin typeface="Arial"/>
              <a:ea typeface="Arial"/>
              <a:cs typeface="Arial"/>
              <a:sym typeface="Arial"/>
            </a:endParaRPr>
          </a:p>
          <a:p>
            <a:pPr indent="0" lvl="0" marL="914400" rtl="0" algn="l">
              <a:spcBef>
                <a:spcPts val="0"/>
              </a:spcBef>
              <a:spcAft>
                <a:spcPts val="0"/>
              </a:spcAft>
              <a:buNone/>
            </a:pPr>
            <a:r>
              <a:rPr lang="en" sz="1600">
                <a:solidFill>
                  <a:srgbClr val="000000"/>
                </a:solidFill>
                <a:latin typeface="Arial"/>
                <a:ea typeface="Arial"/>
                <a:cs typeface="Arial"/>
                <a:sym typeface="Arial"/>
              </a:rPr>
              <a:t>greeting = "Namaste"</a:t>
            </a:r>
            <a:endParaRPr sz="1600">
              <a:solidFill>
                <a:srgbClr val="000000"/>
              </a:solidFill>
              <a:latin typeface="Arial"/>
              <a:ea typeface="Arial"/>
              <a:cs typeface="Arial"/>
              <a:sym typeface="Arial"/>
            </a:endParaRPr>
          </a:p>
          <a:p>
            <a:pPr indent="0" lvl="0" marL="914400" rtl="0" algn="l">
              <a:spcBef>
                <a:spcPts val="0"/>
              </a:spcBef>
              <a:spcAft>
                <a:spcPts val="0"/>
              </a:spcAft>
              <a:buNone/>
            </a:pPr>
            <a:r>
              <a:rPr lang="en" sz="1600">
                <a:solidFill>
                  <a:srgbClr val="000000"/>
                </a:solidFill>
                <a:latin typeface="Arial"/>
                <a:ea typeface="Arial"/>
                <a:cs typeface="Arial"/>
                <a:sym typeface="Arial"/>
              </a:rPr>
              <a:t>place = "Tarakeshwar"</a:t>
            </a:r>
            <a:endParaRPr sz="1600">
              <a:solidFill>
                <a:srgbClr val="000000"/>
              </a:solidFill>
              <a:latin typeface="Arial"/>
              <a:ea typeface="Arial"/>
              <a:cs typeface="Arial"/>
              <a:sym typeface="Arial"/>
            </a:endParaRPr>
          </a:p>
          <a:p>
            <a:pPr indent="0" lvl="0" marL="914400" rtl="0" algn="l">
              <a:spcBef>
                <a:spcPts val="0"/>
              </a:spcBef>
              <a:spcAft>
                <a:spcPts val="0"/>
              </a:spcAft>
              <a:buNone/>
            </a:pPr>
            <a:r>
              <a:rPr lang="en" sz="1600">
                <a:solidFill>
                  <a:srgbClr val="000000"/>
                </a:solidFill>
                <a:latin typeface="Arial"/>
                <a:ea typeface="Arial"/>
                <a:cs typeface="Arial"/>
                <a:sym typeface="Arial"/>
              </a:rPr>
              <a:t>full_greeting = greeting + ", " + place + "!"</a:t>
            </a:r>
            <a:endParaRPr sz="1600">
              <a:solidFill>
                <a:srgbClr val="000000"/>
              </a:solidFill>
              <a:latin typeface="Arial"/>
              <a:ea typeface="Arial"/>
              <a:cs typeface="Arial"/>
              <a:sym typeface="Arial"/>
            </a:endParaRPr>
          </a:p>
          <a:p>
            <a:pPr indent="0" lvl="0" marL="914400" rtl="0" algn="l">
              <a:spcBef>
                <a:spcPts val="0"/>
              </a:spcBef>
              <a:spcAft>
                <a:spcPts val="0"/>
              </a:spcAft>
              <a:buNone/>
            </a:pPr>
            <a:r>
              <a:rPr lang="en" sz="1600">
                <a:solidFill>
                  <a:srgbClr val="000000"/>
                </a:solidFill>
                <a:latin typeface="Arial"/>
                <a:ea typeface="Arial"/>
                <a:cs typeface="Arial"/>
                <a:sym typeface="Arial"/>
              </a:rPr>
              <a:t>print(full_greeting) # Output: Namaste, Tarakeshwar!</a:t>
            </a:r>
            <a:endParaRPr sz="1600">
              <a:solidFill>
                <a:srgbClr val="000000"/>
              </a:solidFill>
              <a:latin typeface="Arial"/>
              <a:ea typeface="Arial"/>
              <a:cs typeface="Arial"/>
              <a:sym typeface="Arial"/>
            </a:endParaRPr>
          </a:p>
          <a:p>
            <a:pPr indent="0" lvl="0" marL="914400" rtl="0" algn="l">
              <a:spcBef>
                <a:spcPts val="0"/>
              </a:spcBef>
              <a:spcAft>
                <a:spcPts val="0"/>
              </a:spcAft>
              <a:buNone/>
            </a:pPr>
            <a:r>
              <a:rPr lang="en" sz="1600">
                <a:solidFill>
                  <a:srgbClr val="000000"/>
                </a:solidFill>
                <a:latin typeface="Arial"/>
                <a:ea typeface="Arial"/>
                <a:cs typeface="Arial"/>
                <a:sym typeface="Arial"/>
              </a:rPr>
              <a:t>repeat_greeting = greeting * 3</a:t>
            </a:r>
            <a:endParaRPr sz="1600">
              <a:solidFill>
                <a:srgbClr val="000000"/>
              </a:solidFill>
              <a:latin typeface="Arial"/>
              <a:ea typeface="Arial"/>
              <a:cs typeface="Arial"/>
              <a:sym typeface="Arial"/>
            </a:endParaRPr>
          </a:p>
          <a:p>
            <a:pPr indent="0" lvl="0" marL="914400" rtl="0" algn="l">
              <a:spcBef>
                <a:spcPts val="0"/>
              </a:spcBef>
              <a:spcAft>
                <a:spcPts val="0"/>
              </a:spcAft>
              <a:buNone/>
            </a:pPr>
            <a:r>
              <a:rPr lang="en" sz="1600">
                <a:solidFill>
                  <a:srgbClr val="000000"/>
                </a:solidFill>
                <a:latin typeface="Arial"/>
                <a:ea typeface="Arial"/>
                <a:cs typeface="Arial"/>
                <a:sym typeface="Arial"/>
              </a:rPr>
              <a:t>print(repeat_greeting) # Output: NamasteNamasteNamaste</a:t>
            </a:r>
            <a:endParaRPr sz="1600">
              <a:solidFill>
                <a:srgbClr val="000000"/>
              </a:solidFill>
              <a:latin typeface="Arial"/>
              <a:ea typeface="Arial"/>
              <a:cs typeface="Arial"/>
              <a:sym typeface="Arial"/>
            </a:endParaRPr>
          </a:p>
          <a:p>
            <a:pPr indent="0" lvl="0" marL="457200" rtl="0" algn="l">
              <a:spcBef>
                <a:spcPts val="0"/>
              </a:spcBef>
              <a:spcAft>
                <a:spcPts val="0"/>
              </a:spcAft>
              <a:buNone/>
            </a:pPr>
            <a:r>
              <a:t/>
            </a:r>
            <a:endParaRPr b="1" sz="1600">
              <a:solidFill>
                <a:srgbClr val="000000"/>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132"/>
          <p:cNvSpPr txBox="1"/>
          <p:nvPr>
            <p:ph type="title"/>
          </p:nvPr>
        </p:nvSpPr>
        <p:spPr>
          <a:xfrm>
            <a:off x="311700" y="343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2.7.6 Writing To Files(Appending)</a:t>
            </a:r>
            <a:endParaRPr/>
          </a:p>
        </p:txBody>
      </p:sp>
      <p:sp>
        <p:nvSpPr>
          <p:cNvPr id="773" name="Google Shape;773;p132"/>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400">
                <a:solidFill>
                  <a:srgbClr val="188038"/>
                </a:solidFill>
                <a:latin typeface="Nunito"/>
                <a:ea typeface="Nunito"/>
                <a:cs typeface="Nunito"/>
                <a:sym typeface="Nunito"/>
              </a:rPr>
              <a:t>def append_text_to_file(filename, text_to_append):</a:t>
            </a:r>
            <a:endParaRPr sz="1400">
              <a:solidFill>
                <a:srgbClr val="188038"/>
              </a:solidFill>
              <a:latin typeface="Nunito"/>
              <a:ea typeface="Nunito"/>
              <a:cs typeface="Nunito"/>
              <a:sym typeface="Nunito"/>
            </a:endParaRPr>
          </a:p>
          <a:p>
            <a:pPr indent="0" lvl="0" marL="457200" rtl="0" algn="l">
              <a:spcBef>
                <a:spcPts val="0"/>
              </a:spcBef>
              <a:spcAft>
                <a:spcPts val="0"/>
              </a:spcAft>
              <a:buNone/>
            </a:pPr>
            <a:r>
              <a:rPr lang="en" sz="1400">
                <a:solidFill>
                  <a:srgbClr val="188038"/>
                </a:solidFill>
                <a:latin typeface="Nunito"/>
                <a:ea typeface="Nunito"/>
                <a:cs typeface="Nunito"/>
                <a:sym typeface="Nunito"/>
              </a:rPr>
              <a:t>  """</a:t>
            </a:r>
            <a:endParaRPr sz="1400">
              <a:solidFill>
                <a:srgbClr val="188038"/>
              </a:solidFill>
              <a:latin typeface="Nunito"/>
              <a:ea typeface="Nunito"/>
              <a:cs typeface="Nunito"/>
              <a:sym typeface="Nunito"/>
            </a:endParaRPr>
          </a:p>
          <a:p>
            <a:pPr indent="0" lvl="0" marL="457200" rtl="0" algn="l">
              <a:spcBef>
                <a:spcPts val="0"/>
              </a:spcBef>
              <a:spcAft>
                <a:spcPts val="0"/>
              </a:spcAft>
              <a:buNone/>
            </a:pPr>
            <a:r>
              <a:rPr lang="en" sz="1400">
                <a:solidFill>
                  <a:srgbClr val="188038"/>
                </a:solidFill>
                <a:latin typeface="Nunito"/>
                <a:ea typeface="Nunito"/>
                <a:cs typeface="Nunito"/>
                <a:sym typeface="Nunito"/>
              </a:rPr>
              <a:t>  Opens a file in append mode ('a') and writes the given text to the end of it.</a:t>
            </a:r>
            <a:endParaRPr sz="1400">
              <a:solidFill>
                <a:srgbClr val="188038"/>
              </a:solidFill>
              <a:latin typeface="Nunito"/>
              <a:ea typeface="Nunito"/>
              <a:cs typeface="Nunito"/>
              <a:sym typeface="Nunito"/>
            </a:endParaRPr>
          </a:p>
          <a:p>
            <a:pPr indent="0" lvl="0" marL="457200" rtl="0" algn="l">
              <a:spcBef>
                <a:spcPts val="0"/>
              </a:spcBef>
              <a:spcAft>
                <a:spcPts val="0"/>
              </a:spcAft>
              <a:buNone/>
            </a:pPr>
            <a:r>
              <a:rPr lang="en" sz="1400">
                <a:solidFill>
                  <a:srgbClr val="188038"/>
                </a:solidFill>
                <a:latin typeface="Nunito"/>
                <a:ea typeface="Nunito"/>
                <a:cs typeface="Nunito"/>
                <a:sym typeface="Nunito"/>
              </a:rPr>
              <a:t>  Args:</a:t>
            </a:r>
            <a:endParaRPr sz="1400">
              <a:solidFill>
                <a:srgbClr val="188038"/>
              </a:solidFill>
              <a:latin typeface="Nunito"/>
              <a:ea typeface="Nunito"/>
              <a:cs typeface="Nunito"/>
              <a:sym typeface="Nunito"/>
            </a:endParaRPr>
          </a:p>
          <a:p>
            <a:pPr indent="0" lvl="0" marL="457200" rtl="0" algn="l">
              <a:spcBef>
                <a:spcPts val="0"/>
              </a:spcBef>
              <a:spcAft>
                <a:spcPts val="0"/>
              </a:spcAft>
              <a:buNone/>
            </a:pPr>
            <a:r>
              <a:rPr lang="en" sz="1400">
                <a:solidFill>
                  <a:srgbClr val="188038"/>
                </a:solidFill>
                <a:latin typeface="Nunito"/>
                <a:ea typeface="Nunito"/>
                <a:cs typeface="Nunito"/>
                <a:sym typeface="Nunito"/>
              </a:rPr>
              <a:t>    filename: The name (or path) of the file to append to.</a:t>
            </a:r>
            <a:endParaRPr sz="1400">
              <a:solidFill>
                <a:srgbClr val="188038"/>
              </a:solidFill>
              <a:latin typeface="Nunito"/>
              <a:ea typeface="Nunito"/>
              <a:cs typeface="Nunito"/>
              <a:sym typeface="Nunito"/>
            </a:endParaRPr>
          </a:p>
          <a:p>
            <a:pPr indent="0" lvl="0" marL="457200" rtl="0" algn="l">
              <a:spcBef>
                <a:spcPts val="0"/>
              </a:spcBef>
              <a:spcAft>
                <a:spcPts val="0"/>
              </a:spcAft>
              <a:buNone/>
            </a:pPr>
            <a:r>
              <a:rPr lang="en" sz="1400">
                <a:solidFill>
                  <a:srgbClr val="188038"/>
                </a:solidFill>
                <a:latin typeface="Nunito"/>
                <a:ea typeface="Nunito"/>
                <a:cs typeface="Nunito"/>
                <a:sym typeface="Nunito"/>
              </a:rPr>
              <a:t>    text_to_append: The string of text to add to the file.</a:t>
            </a:r>
            <a:endParaRPr sz="1400">
              <a:solidFill>
                <a:srgbClr val="188038"/>
              </a:solidFill>
              <a:latin typeface="Nunito"/>
              <a:ea typeface="Nunito"/>
              <a:cs typeface="Nunito"/>
              <a:sym typeface="Nunito"/>
            </a:endParaRPr>
          </a:p>
          <a:p>
            <a:pPr indent="0" lvl="0" marL="457200" rtl="0" algn="l">
              <a:spcBef>
                <a:spcPts val="0"/>
              </a:spcBef>
              <a:spcAft>
                <a:spcPts val="0"/>
              </a:spcAft>
              <a:buNone/>
            </a:pPr>
            <a:r>
              <a:rPr lang="en" sz="1400">
                <a:solidFill>
                  <a:srgbClr val="188038"/>
                </a:solidFill>
                <a:latin typeface="Nunito"/>
                <a:ea typeface="Nunito"/>
                <a:cs typeface="Nunito"/>
                <a:sym typeface="Nunito"/>
              </a:rPr>
              <a:t>  """</a:t>
            </a:r>
            <a:endParaRPr sz="1400">
              <a:solidFill>
                <a:srgbClr val="188038"/>
              </a:solidFill>
              <a:latin typeface="Nunito"/>
              <a:ea typeface="Nunito"/>
              <a:cs typeface="Nunito"/>
              <a:sym typeface="Nunito"/>
            </a:endParaRPr>
          </a:p>
          <a:p>
            <a:pPr indent="0" lvl="0" marL="457200" rtl="0" algn="l">
              <a:spcBef>
                <a:spcPts val="0"/>
              </a:spcBef>
              <a:spcAft>
                <a:spcPts val="0"/>
              </a:spcAft>
              <a:buNone/>
            </a:pPr>
            <a:r>
              <a:rPr lang="en" sz="1400">
                <a:solidFill>
                  <a:srgbClr val="188038"/>
                </a:solidFill>
                <a:latin typeface="Nunito"/>
                <a:ea typeface="Nunito"/>
                <a:cs typeface="Nunito"/>
                <a:sym typeface="Nunito"/>
              </a:rPr>
              <a:t>    try:</a:t>
            </a:r>
            <a:endParaRPr sz="1400">
              <a:solidFill>
                <a:srgbClr val="188038"/>
              </a:solidFill>
              <a:latin typeface="Nunito"/>
              <a:ea typeface="Nunito"/>
              <a:cs typeface="Nunito"/>
              <a:sym typeface="Nunito"/>
            </a:endParaRPr>
          </a:p>
          <a:p>
            <a:pPr indent="0" lvl="0" marL="457200" rtl="0" algn="l">
              <a:spcBef>
                <a:spcPts val="0"/>
              </a:spcBef>
              <a:spcAft>
                <a:spcPts val="0"/>
              </a:spcAft>
              <a:buNone/>
            </a:pPr>
            <a:r>
              <a:rPr lang="en" sz="1400">
                <a:solidFill>
                  <a:srgbClr val="188038"/>
                </a:solidFill>
                <a:latin typeface="Nunito"/>
                <a:ea typeface="Nunito"/>
                <a:cs typeface="Nunito"/>
                <a:sym typeface="Nunito"/>
              </a:rPr>
              <a:t>        with open(filename, 'a') as file:</a:t>
            </a:r>
            <a:endParaRPr sz="1400">
              <a:solidFill>
                <a:srgbClr val="188038"/>
              </a:solidFill>
              <a:latin typeface="Nunito"/>
              <a:ea typeface="Nunito"/>
              <a:cs typeface="Nunito"/>
              <a:sym typeface="Nunito"/>
            </a:endParaRPr>
          </a:p>
          <a:p>
            <a:pPr indent="0" lvl="0" marL="457200" rtl="0" algn="l">
              <a:spcBef>
                <a:spcPts val="0"/>
              </a:spcBef>
              <a:spcAft>
                <a:spcPts val="0"/>
              </a:spcAft>
              <a:buNone/>
            </a:pPr>
            <a:r>
              <a:rPr lang="en" sz="1400">
                <a:solidFill>
                  <a:srgbClr val="188038"/>
                </a:solidFill>
                <a:latin typeface="Nunito"/>
                <a:ea typeface="Nunito"/>
                <a:cs typeface="Nunito"/>
                <a:sym typeface="Nunito"/>
              </a:rPr>
              <a:t>            file.write(text_to_append)</a:t>
            </a:r>
            <a:endParaRPr sz="1400">
              <a:solidFill>
                <a:srgbClr val="188038"/>
              </a:solidFill>
              <a:latin typeface="Nunito"/>
              <a:ea typeface="Nunito"/>
              <a:cs typeface="Nunito"/>
              <a:sym typeface="Nunito"/>
            </a:endParaRPr>
          </a:p>
          <a:p>
            <a:pPr indent="0" lvl="0" marL="457200" rtl="0" algn="l">
              <a:spcBef>
                <a:spcPts val="0"/>
              </a:spcBef>
              <a:spcAft>
                <a:spcPts val="0"/>
              </a:spcAft>
              <a:buNone/>
            </a:pPr>
            <a:r>
              <a:rPr lang="en" sz="1400">
                <a:solidFill>
                  <a:srgbClr val="188038"/>
                </a:solidFill>
                <a:latin typeface="Nunito"/>
                <a:ea typeface="Nunito"/>
                <a:cs typeface="Nunito"/>
                <a:sym typeface="Nunito"/>
              </a:rPr>
              <a:t>        print(f"Text successfully appended to '{filename}'")</a:t>
            </a:r>
            <a:endParaRPr sz="1400">
              <a:solidFill>
                <a:srgbClr val="188038"/>
              </a:solidFill>
              <a:latin typeface="Nunito"/>
              <a:ea typeface="Nunito"/>
              <a:cs typeface="Nunito"/>
              <a:sym typeface="Nunito"/>
            </a:endParaRPr>
          </a:p>
          <a:p>
            <a:pPr indent="0" lvl="0" marL="457200" rtl="0" algn="l">
              <a:spcBef>
                <a:spcPts val="0"/>
              </a:spcBef>
              <a:spcAft>
                <a:spcPts val="0"/>
              </a:spcAft>
              <a:buNone/>
            </a:pPr>
            <a:r>
              <a:rPr lang="en" sz="1400">
                <a:solidFill>
                  <a:srgbClr val="188038"/>
                </a:solidFill>
                <a:latin typeface="Nunito"/>
                <a:ea typeface="Nunito"/>
                <a:cs typeface="Nunito"/>
                <a:sym typeface="Nunito"/>
              </a:rPr>
              <a:t>    except Exception as e:</a:t>
            </a:r>
            <a:endParaRPr sz="1400">
              <a:solidFill>
                <a:srgbClr val="188038"/>
              </a:solidFill>
              <a:latin typeface="Nunito"/>
              <a:ea typeface="Nunito"/>
              <a:cs typeface="Nunito"/>
              <a:sym typeface="Nunito"/>
            </a:endParaRPr>
          </a:p>
          <a:p>
            <a:pPr indent="0" lvl="0" marL="457200" rtl="0" algn="l">
              <a:spcBef>
                <a:spcPts val="0"/>
              </a:spcBef>
              <a:spcAft>
                <a:spcPts val="0"/>
              </a:spcAft>
              <a:buNone/>
            </a:pPr>
            <a:r>
              <a:rPr lang="en" sz="1400">
                <a:solidFill>
                  <a:srgbClr val="188038"/>
                </a:solidFill>
                <a:latin typeface="Nunito"/>
                <a:ea typeface="Nunito"/>
                <a:cs typeface="Nunito"/>
                <a:sym typeface="Nunito"/>
              </a:rPr>
              <a:t>        print(f"An error occurred: {e}")</a:t>
            </a:r>
            <a:endParaRPr sz="1400">
              <a:solidFill>
                <a:srgbClr val="188038"/>
              </a:solidFill>
              <a:latin typeface="Nunito"/>
              <a:ea typeface="Nunito"/>
              <a:cs typeface="Nunito"/>
              <a:sym typeface="Nunito"/>
            </a:endParaRPr>
          </a:p>
          <a:p>
            <a:pPr indent="0" lvl="0" marL="457200" rtl="0" algn="l">
              <a:spcBef>
                <a:spcPts val="0"/>
              </a:spcBef>
              <a:spcAft>
                <a:spcPts val="0"/>
              </a:spcAft>
              <a:buNone/>
            </a:pPr>
            <a:r>
              <a:rPr lang="en" sz="1400">
                <a:solidFill>
                  <a:srgbClr val="188038"/>
                </a:solidFill>
                <a:latin typeface="Nunito"/>
                <a:ea typeface="Nunito"/>
                <a:cs typeface="Nunito"/>
                <a:sym typeface="Nunito"/>
              </a:rPr>
              <a:t># Example Usage</a:t>
            </a:r>
            <a:endParaRPr sz="1400">
              <a:solidFill>
                <a:srgbClr val="188038"/>
              </a:solidFill>
              <a:latin typeface="Nunito"/>
              <a:ea typeface="Nunito"/>
              <a:cs typeface="Nunito"/>
              <a:sym typeface="Nunito"/>
            </a:endParaRPr>
          </a:p>
          <a:p>
            <a:pPr indent="0" lvl="0" marL="457200" rtl="0" algn="l">
              <a:spcBef>
                <a:spcPts val="0"/>
              </a:spcBef>
              <a:spcAft>
                <a:spcPts val="0"/>
              </a:spcAft>
              <a:buNone/>
            </a:pPr>
            <a:r>
              <a:rPr lang="en" sz="1400">
                <a:solidFill>
                  <a:srgbClr val="188038"/>
                </a:solidFill>
                <a:latin typeface="Nunito"/>
                <a:ea typeface="Nunito"/>
                <a:cs typeface="Nunito"/>
                <a:sym typeface="Nunito"/>
              </a:rPr>
              <a:t>file_name = "my_file.txt" # Replace with the name of your file</a:t>
            </a:r>
            <a:endParaRPr sz="1400">
              <a:solidFill>
                <a:srgbClr val="188038"/>
              </a:solidFill>
              <a:latin typeface="Nunito"/>
              <a:ea typeface="Nunito"/>
              <a:cs typeface="Nunito"/>
              <a:sym typeface="Nunito"/>
            </a:endParaRPr>
          </a:p>
          <a:p>
            <a:pPr indent="0" lvl="0" marL="457200" rtl="0" algn="l">
              <a:spcBef>
                <a:spcPts val="0"/>
              </a:spcBef>
              <a:spcAft>
                <a:spcPts val="0"/>
              </a:spcAft>
              <a:buNone/>
            </a:pPr>
            <a:r>
              <a:rPr lang="en" sz="1400">
                <a:solidFill>
                  <a:srgbClr val="188038"/>
                </a:solidFill>
                <a:latin typeface="Nunito"/>
                <a:ea typeface="Nunito"/>
                <a:cs typeface="Nunito"/>
                <a:sym typeface="Nunito"/>
              </a:rPr>
              <a:t>text_to_add = "This is some new text to add.\n"  #  \n adds a newline character</a:t>
            </a:r>
            <a:endParaRPr sz="1400">
              <a:solidFill>
                <a:srgbClr val="188038"/>
              </a:solidFill>
              <a:latin typeface="Nunito"/>
              <a:ea typeface="Nunito"/>
              <a:cs typeface="Nunito"/>
              <a:sym typeface="Nunito"/>
            </a:endParaRPr>
          </a:p>
          <a:p>
            <a:pPr indent="0" lvl="0" marL="457200" rtl="0" algn="l">
              <a:spcBef>
                <a:spcPts val="0"/>
              </a:spcBef>
              <a:spcAft>
                <a:spcPts val="0"/>
              </a:spcAft>
              <a:buNone/>
            </a:pPr>
            <a:r>
              <a:rPr lang="en" sz="1400">
                <a:solidFill>
                  <a:srgbClr val="188038"/>
                </a:solidFill>
                <a:latin typeface="Nunito"/>
                <a:ea typeface="Nunito"/>
                <a:cs typeface="Nunito"/>
                <a:sym typeface="Nunito"/>
              </a:rPr>
              <a:t>append_text_to_file(file_name, text_to_add)</a:t>
            </a:r>
            <a:endParaRPr sz="1400">
              <a:solidFill>
                <a:srgbClr val="188038"/>
              </a:solidFill>
              <a:latin typeface="Nunito"/>
              <a:ea typeface="Nunito"/>
              <a:cs typeface="Nunito"/>
              <a:sym typeface="Nunito"/>
            </a:endParaRPr>
          </a:p>
          <a:p>
            <a:pPr indent="0" lvl="0" marL="457200" rtl="0" algn="l">
              <a:spcBef>
                <a:spcPts val="0"/>
              </a:spcBef>
              <a:spcAft>
                <a:spcPts val="0"/>
              </a:spcAft>
              <a:buNone/>
            </a:pPr>
            <a:r>
              <a:t/>
            </a:r>
            <a:endParaRPr b="1" sz="1600">
              <a:solidFill>
                <a:srgbClr val="188038"/>
              </a:solidFill>
              <a:latin typeface="Nunito"/>
              <a:ea typeface="Nunito"/>
              <a:cs typeface="Nunito"/>
              <a:sym typeface="Nunito"/>
            </a:endParaRPr>
          </a:p>
          <a:p>
            <a:pPr indent="0" lvl="0" marL="0" rtl="0" algn="l">
              <a:spcBef>
                <a:spcPts val="1200"/>
              </a:spcBef>
              <a:spcAft>
                <a:spcPts val="1200"/>
              </a:spcAft>
              <a:buNone/>
            </a:pPr>
            <a:r>
              <a:t/>
            </a:r>
            <a:endParaRPr sz="1600">
              <a:solidFill>
                <a:srgbClr val="000000"/>
              </a:solidFill>
              <a:latin typeface="Nunito"/>
              <a:ea typeface="Nunito"/>
              <a:cs typeface="Nunito"/>
              <a:sym typeface="Nunito"/>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33"/>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2.8 Working with CSV and JSON files</a:t>
            </a:r>
            <a:endParaRPr/>
          </a:p>
        </p:txBody>
      </p:sp>
      <p:sp>
        <p:nvSpPr>
          <p:cNvPr id="779" name="Google Shape;779;p133"/>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sz="1600">
                <a:solidFill>
                  <a:srgbClr val="000000"/>
                </a:solidFill>
                <a:latin typeface="Nunito"/>
                <a:ea typeface="Nunito"/>
                <a:cs typeface="Nunito"/>
                <a:sym typeface="Nunito"/>
              </a:rPr>
              <a:t>Working with CSV and JSON files is a common task in Python for data manipulation and exchange. </a:t>
            </a:r>
            <a:endParaRPr sz="1600">
              <a:solidFill>
                <a:srgbClr val="000000"/>
              </a:solidFill>
              <a:latin typeface="Nunito"/>
              <a:ea typeface="Nunito"/>
              <a:cs typeface="Nunito"/>
              <a:sym typeface="Nunito"/>
            </a:endParaRPr>
          </a:p>
          <a:p>
            <a:pPr indent="0" lvl="0" marL="0" rtl="0" algn="l">
              <a:spcBef>
                <a:spcPts val="1800"/>
              </a:spcBef>
              <a:spcAft>
                <a:spcPts val="0"/>
              </a:spcAft>
              <a:buNone/>
            </a:pPr>
            <a:r>
              <a:rPr lang="en" sz="1600">
                <a:solidFill>
                  <a:srgbClr val="000000"/>
                </a:solidFill>
                <a:latin typeface="Nunito"/>
                <a:ea typeface="Nunito"/>
                <a:cs typeface="Nunito"/>
                <a:sym typeface="Nunito"/>
              </a:rPr>
              <a:t>Python's built-in </a:t>
            </a:r>
            <a:r>
              <a:rPr lang="en" sz="1600">
                <a:solidFill>
                  <a:srgbClr val="188038"/>
                </a:solidFill>
                <a:latin typeface="Nunito"/>
                <a:ea typeface="Nunito"/>
                <a:cs typeface="Nunito"/>
                <a:sym typeface="Nunito"/>
              </a:rPr>
              <a:t>csv</a:t>
            </a:r>
            <a:r>
              <a:rPr lang="en" sz="1600">
                <a:solidFill>
                  <a:srgbClr val="000000"/>
                </a:solidFill>
                <a:latin typeface="Nunito"/>
                <a:ea typeface="Nunito"/>
                <a:cs typeface="Nunito"/>
                <a:sym typeface="Nunito"/>
              </a:rPr>
              <a:t> and </a:t>
            </a:r>
            <a:r>
              <a:rPr lang="en" sz="1600">
                <a:solidFill>
                  <a:srgbClr val="188038"/>
                </a:solidFill>
                <a:latin typeface="Nunito"/>
                <a:ea typeface="Nunito"/>
                <a:cs typeface="Nunito"/>
                <a:sym typeface="Nunito"/>
              </a:rPr>
              <a:t>json</a:t>
            </a:r>
            <a:r>
              <a:rPr lang="en" sz="1600">
                <a:solidFill>
                  <a:srgbClr val="000000"/>
                </a:solidFill>
                <a:latin typeface="Nunito"/>
                <a:ea typeface="Nunito"/>
                <a:cs typeface="Nunito"/>
                <a:sym typeface="Nunito"/>
              </a:rPr>
              <a:t> modules make these operations straightforward. </a:t>
            </a:r>
            <a:endParaRPr b="1" sz="1600">
              <a:solidFill>
                <a:srgbClr val="000000"/>
              </a:solidFill>
              <a:latin typeface="Nunito"/>
              <a:ea typeface="Nunito"/>
              <a:cs typeface="Nunito"/>
              <a:sym typeface="Nunito"/>
            </a:endParaRPr>
          </a:p>
          <a:p>
            <a:pPr indent="0" lvl="0" marL="0" rtl="0" algn="l">
              <a:spcBef>
                <a:spcPts val="1800"/>
              </a:spcBef>
              <a:spcAft>
                <a:spcPts val="0"/>
              </a:spcAft>
              <a:buNone/>
            </a:pPr>
            <a:r>
              <a:rPr b="1" lang="en" sz="1600">
                <a:solidFill>
                  <a:srgbClr val="000000"/>
                </a:solidFill>
                <a:latin typeface="Nunito"/>
                <a:ea typeface="Nunito"/>
                <a:cs typeface="Nunito"/>
                <a:sym typeface="Nunito"/>
              </a:rPr>
              <a:t>Working with CSV Files</a:t>
            </a:r>
            <a:endParaRPr b="1" sz="1600">
              <a:solidFill>
                <a:srgbClr val="000000"/>
              </a:solidFill>
              <a:latin typeface="Nunito"/>
              <a:ea typeface="Nunito"/>
              <a:cs typeface="Nunito"/>
              <a:sym typeface="Nunito"/>
            </a:endParaRPr>
          </a:p>
          <a:p>
            <a:pPr indent="0" lvl="0" marL="0" rtl="0" algn="l">
              <a:spcBef>
                <a:spcPts val="1200"/>
              </a:spcBef>
              <a:spcAft>
                <a:spcPts val="0"/>
              </a:spcAft>
              <a:buNone/>
            </a:pPr>
            <a:r>
              <a:rPr lang="en" sz="1600">
                <a:solidFill>
                  <a:srgbClr val="000000"/>
                </a:solidFill>
                <a:latin typeface="Nunito"/>
                <a:ea typeface="Nunito"/>
                <a:cs typeface="Nunito"/>
                <a:sym typeface="Nunito"/>
              </a:rPr>
              <a:t>The </a:t>
            </a:r>
            <a:r>
              <a:rPr lang="en" sz="1600">
                <a:solidFill>
                  <a:srgbClr val="188038"/>
                </a:solidFill>
                <a:latin typeface="Nunito"/>
                <a:ea typeface="Nunito"/>
                <a:cs typeface="Nunito"/>
                <a:sym typeface="Nunito"/>
              </a:rPr>
              <a:t>csv</a:t>
            </a:r>
            <a:r>
              <a:rPr lang="en" sz="1600">
                <a:solidFill>
                  <a:srgbClr val="000000"/>
                </a:solidFill>
                <a:latin typeface="Nunito"/>
                <a:ea typeface="Nunito"/>
                <a:cs typeface="Nunito"/>
                <a:sym typeface="Nunito"/>
              </a:rPr>
              <a:t> module in Python allows you to work with CSV (Comma Separated Values) files.</a:t>
            </a:r>
            <a:endParaRPr sz="1600">
              <a:solidFill>
                <a:srgbClr val="000000"/>
              </a:solidFill>
              <a:latin typeface="Nunito"/>
              <a:ea typeface="Nunito"/>
              <a:cs typeface="Nunito"/>
              <a:sym typeface="Nunito"/>
            </a:endParaRPr>
          </a:p>
          <a:p>
            <a:pPr indent="0" lvl="0" marL="0" rtl="0" algn="l">
              <a:spcBef>
                <a:spcPts val="1200"/>
              </a:spcBef>
              <a:spcAft>
                <a:spcPts val="0"/>
              </a:spcAft>
              <a:buNone/>
            </a:pPr>
            <a:r>
              <a:rPr b="1" lang="en" sz="1600">
                <a:solidFill>
                  <a:srgbClr val="000000"/>
                </a:solidFill>
                <a:latin typeface="Nunito"/>
                <a:ea typeface="Nunito"/>
                <a:cs typeface="Nunito"/>
                <a:sym typeface="Nunito"/>
              </a:rPr>
              <a:t>1. Reading CSV Files</a:t>
            </a:r>
            <a:endParaRPr b="1" sz="1600">
              <a:solidFill>
                <a:srgbClr val="000000"/>
              </a:solidFill>
              <a:latin typeface="Nunito"/>
              <a:ea typeface="Nunito"/>
              <a:cs typeface="Nunito"/>
              <a:sym typeface="Nunito"/>
            </a:endParaRPr>
          </a:p>
          <a:p>
            <a:pPr indent="0" lvl="0" marL="0" rtl="0" algn="l">
              <a:spcBef>
                <a:spcPts val="1200"/>
              </a:spcBef>
              <a:spcAft>
                <a:spcPts val="0"/>
              </a:spcAft>
              <a:buNone/>
            </a:pPr>
            <a:r>
              <a:rPr lang="en" sz="1600">
                <a:solidFill>
                  <a:srgbClr val="000000"/>
                </a:solidFill>
                <a:latin typeface="Nunito"/>
                <a:ea typeface="Nunito"/>
                <a:cs typeface="Nunito"/>
                <a:sym typeface="Nunito"/>
              </a:rPr>
              <a:t>You can read CSV files using the </a:t>
            </a:r>
            <a:r>
              <a:rPr lang="en" sz="1600">
                <a:solidFill>
                  <a:srgbClr val="188038"/>
                </a:solidFill>
                <a:latin typeface="Nunito"/>
                <a:ea typeface="Nunito"/>
                <a:cs typeface="Nunito"/>
                <a:sym typeface="Nunito"/>
              </a:rPr>
              <a:t>csv.reader</a:t>
            </a:r>
            <a:r>
              <a:rPr lang="en" sz="1600">
                <a:solidFill>
                  <a:srgbClr val="000000"/>
                </a:solidFill>
                <a:latin typeface="Nunito"/>
                <a:ea typeface="Nunito"/>
                <a:cs typeface="Nunito"/>
                <a:sym typeface="Nunito"/>
              </a:rPr>
              <a:t> or </a:t>
            </a:r>
            <a:r>
              <a:rPr lang="en" sz="1600">
                <a:solidFill>
                  <a:srgbClr val="188038"/>
                </a:solidFill>
                <a:latin typeface="Nunito"/>
                <a:ea typeface="Nunito"/>
                <a:cs typeface="Nunito"/>
                <a:sym typeface="Nunito"/>
              </a:rPr>
              <a:t>csv.DictReader</a:t>
            </a:r>
            <a:r>
              <a:rPr lang="en" sz="1600">
                <a:solidFill>
                  <a:srgbClr val="000000"/>
                </a:solidFill>
                <a:latin typeface="Nunito"/>
                <a:ea typeface="Nunito"/>
                <a:cs typeface="Nunito"/>
                <a:sym typeface="Nunito"/>
              </a:rPr>
              <a:t> objects.</a:t>
            </a:r>
            <a:endParaRPr sz="1600">
              <a:solidFill>
                <a:srgbClr val="000000"/>
              </a:solidFill>
              <a:latin typeface="Nunito"/>
              <a:ea typeface="Nunito"/>
              <a:cs typeface="Nunito"/>
              <a:sym typeface="Nunito"/>
            </a:endParaRPr>
          </a:p>
          <a:p>
            <a:pPr indent="0" lvl="0" marL="0" rtl="0" algn="l">
              <a:spcBef>
                <a:spcPts val="1200"/>
              </a:spcBef>
              <a:spcAft>
                <a:spcPts val="1200"/>
              </a:spcAft>
              <a:buNone/>
            </a:pPr>
            <a:r>
              <a:t/>
            </a:r>
            <a:endParaRPr sz="1600">
              <a:latin typeface="Nunito"/>
              <a:ea typeface="Nunito"/>
              <a:cs typeface="Nunito"/>
              <a:sym typeface="Nunito"/>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3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2.8 Working with CSV and JSON files</a:t>
            </a:r>
            <a:endParaRPr/>
          </a:p>
        </p:txBody>
      </p:sp>
      <p:sp>
        <p:nvSpPr>
          <p:cNvPr id="785" name="Google Shape;785;p134"/>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000000"/>
                </a:solidFill>
                <a:latin typeface="Nunito"/>
                <a:ea typeface="Nunito"/>
                <a:cs typeface="Nunito"/>
                <a:sym typeface="Nunito"/>
              </a:rPr>
              <a:t>a) Using </a:t>
            </a:r>
            <a:r>
              <a:rPr b="1" lang="en" sz="1200">
                <a:solidFill>
                  <a:srgbClr val="188038"/>
                </a:solidFill>
                <a:latin typeface="Nunito"/>
                <a:ea typeface="Nunito"/>
                <a:cs typeface="Nunito"/>
                <a:sym typeface="Nunito"/>
              </a:rPr>
              <a:t>csv.reader</a:t>
            </a:r>
            <a:r>
              <a:rPr b="1" lang="en" sz="1200">
                <a:solidFill>
                  <a:srgbClr val="000000"/>
                </a:solidFill>
                <a:latin typeface="Nunito"/>
                <a:ea typeface="Nunito"/>
                <a:cs typeface="Nunito"/>
                <a:sym typeface="Nunito"/>
              </a:rPr>
              <a:t> (Reading as Lists)</a:t>
            </a:r>
            <a:endParaRPr b="1"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This method reads each row as a list of strings.</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b="1" lang="en" sz="1200">
                <a:solidFill>
                  <a:srgbClr val="000000"/>
                </a:solidFill>
                <a:latin typeface="Nunito"/>
                <a:ea typeface="Nunito"/>
                <a:cs typeface="Nunito"/>
                <a:sym typeface="Nunito"/>
              </a:rPr>
              <a:t>Python</a:t>
            </a:r>
            <a:endParaRPr b="1" sz="1200">
              <a:solidFill>
                <a:srgbClr val="000000"/>
              </a:solidFill>
              <a:latin typeface="Nunito"/>
              <a:ea typeface="Nunito"/>
              <a:cs typeface="Nunito"/>
              <a:sym typeface="Nunito"/>
            </a:endParaRPr>
          </a:p>
          <a:p>
            <a:pPr indent="0" lvl="0" marL="457200" rtl="0" algn="l">
              <a:lnSpc>
                <a:spcPct val="115000"/>
              </a:lnSpc>
              <a:spcBef>
                <a:spcPts val="0"/>
              </a:spcBef>
              <a:spcAft>
                <a:spcPts val="0"/>
              </a:spcAft>
              <a:buNone/>
            </a:pPr>
            <a:r>
              <a:rPr lang="en" sz="1200">
                <a:solidFill>
                  <a:srgbClr val="000000"/>
                </a:solidFill>
                <a:latin typeface="Nunito"/>
                <a:ea typeface="Nunito"/>
                <a:cs typeface="Nunito"/>
                <a:sym typeface="Nunito"/>
              </a:rPr>
              <a:t>import csv</a:t>
            </a:r>
            <a:endParaRPr sz="1200">
              <a:solidFill>
                <a:srgbClr val="000000"/>
              </a:solidFill>
              <a:latin typeface="Nunito"/>
              <a:ea typeface="Nunito"/>
              <a:cs typeface="Nunito"/>
              <a:sym typeface="Nunito"/>
            </a:endParaRPr>
          </a:p>
          <a:p>
            <a:pPr indent="0" lvl="0" marL="457200" rtl="0" algn="l">
              <a:lnSpc>
                <a:spcPct val="115000"/>
              </a:lnSpc>
              <a:spcBef>
                <a:spcPts val="0"/>
              </a:spcBef>
              <a:spcAft>
                <a:spcPts val="0"/>
              </a:spcAft>
              <a:buNone/>
            </a:pPr>
            <a:r>
              <a:rPr lang="en" sz="1200">
                <a:solidFill>
                  <a:srgbClr val="000000"/>
                </a:solidFill>
                <a:latin typeface="Nunito"/>
                <a:ea typeface="Nunito"/>
                <a:cs typeface="Nunito"/>
                <a:sym typeface="Nunito"/>
              </a:rPr>
              <a:t># Reading from a CSV file</a:t>
            </a:r>
            <a:endParaRPr sz="1200">
              <a:solidFill>
                <a:srgbClr val="000000"/>
              </a:solidFill>
              <a:latin typeface="Nunito"/>
              <a:ea typeface="Nunito"/>
              <a:cs typeface="Nunito"/>
              <a:sym typeface="Nunito"/>
            </a:endParaRPr>
          </a:p>
          <a:p>
            <a:pPr indent="0" lvl="0" marL="457200" rtl="0" algn="l">
              <a:lnSpc>
                <a:spcPct val="115000"/>
              </a:lnSpc>
              <a:spcBef>
                <a:spcPts val="0"/>
              </a:spcBef>
              <a:spcAft>
                <a:spcPts val="0"/>
              </a:spcAft>
              <a:buNone/>
            </a:pPr>
            <a:r>
              <a:rPr lang="en" sz="1200">
                <a:solidFill>
                  <a:srgbClr val="000000"/>
                </a:solidFill>
                <a:latin typeface="Nunito"/>
                <a:ea typeface="Nunito"/>
                <a:cs typeface="Nunito"/>
                <a:sym typeface="Nunito"/>
              </a:rPr>
              <a:t>with open('data.csv', 'r', newline='') as csvfile:</a:t>
            </a:r>
            <a:endParaRPr sz="1200">
              <a:solidFill>
                <a:srgbClr val="000000"/>
              </a:solidFill>
              <a:latin typeface="Nunito"/>
              <a:ea typeface="Nunito"/>
              <a:cs typeface="Nunito"/>
              <a:sym typeface="Nunito"/>
            </a:endParaRPr>
          </a:p>
          <a:p>
            <a:pPr indent="0" lvl="0" marL="457200" rtl="0" algn="l">
              <a:lnSpc>
                <a:spcPct val="115000"/>
              </a:lnSpc>
              <a:spcBef>
                <a:spcPts val="0"/>
              </a:spcBef>
              <a:spcAft>
                <a:spcPts val="0"/>
              </a:spcAft>
              <a:buNone/>
            </a:pPr>
            <a:r>
              <a:rPr lang="en" sz="1200">
                <a:solidFill>
                  <a:srgbClr val="000000"/>
                </a:solidFill>
                <a:latin typeface="Nunito"/>
                <a:ea typeface="Nunito"/>
                <a:cs typeface="Nunito"/>
                <a:sym typeface="Nunito"/>
              </a:rPr>
              <a:t>    csv_reader = csv.reader(csvfile)</a:t>
            </a:r>
            <a:endParaRPr sz="1200">
              <a:solidFill>
                <a:srgbClr val="000000"/>
              </a:solidFill>
              <a:latin typeface="Nunito"/>
              <a:ea typeface="Nunito"/>
              <a:cs typeface="Nunito"/>
              <a:sym typeface="Nunito"/>
            </a:endParaRPr>
          </a:p>
          <a:p>
            <a:pPr indent="0" lvl="0" marL="457200" rtl="0" algn="l">
              <a:lnSpc>
                <a:spcPct val="115000"/>
              </a:lnSpc>
              <a:spcBef>
                <a:spcPts val="0"/>
              </a:spcBef>
              <a:spcAft>
                <a:spcPts val="0"/>
              </a:spcAft>
              <a:buNone/>
            </a:pPr>
            <a:r>
              <a:rPr lang="en" sz="1200">
                <a:solidFill>
                  <a:srgbClr val="000000"/>
                </a:solidFill>
                <a:latin typeface="Nunito"/>
                <a:ea typeface="Nunito"/>
                <a:cs typeface="Nunito"/>
                <a:sym typeface="Nunito"/>
              </a:rPr>
              <a:t>    header = next(csv_reader)  # Read the header row</a:t>
            </a:r>
            <a:endParaRPr sz="1200">
              <a:solidFill>
                <a:srgbClr val="000000"/>
              </a:solidFill>
              <a:latin typeface="Nunito"/>
              <a:ea typeface="Nunito"/>
              <a:cs typeface="Nunito"/>
              <a:sym typeface="Nunito"/>
            </a:endParaRPr>
          </a:p>
          <a:p>
            <a:pPr indent="0" lvl="0" marL="457200" rtl="0" algn="l">
              <a:lnSpc>
                <a:spcPct val="115000"/>
              </a:lnSpc>
              <a:spcBef>
                <a:spcPts val="0"/>
              </a:spcBef>
              <a:spcAft>
                <a:spcPts val="0"/>
              </a:spcAft>
              <a:buNone/>
            </a:pPr>
            <a:r>
              <a:rPr lang="en" sz="1200">
                <a:solidFill>
                  <a:srgbClr val="000000"/>
                </a:solidFill>
                <a:latin typeface="Nunito"/>
                <a:ea typeface="Nunito"/>
                <a:cs typeface="Nunito"/>
                <a:sym typeface="Nunito"/>
              </a:rPr>
              <a:t>    print(f"Header: {header}")</a:t>
            </a:r>
            <a:endParaRPr sz="1200">
              <a:solidFill>
                <a:srgbClr val="000000"/>
              </a:solidFill>
              <a:latin typeface="Nunito"/>
              <a:ea typeface="Nunito"/>
              <a:cs typeface="Nunito"/>
              <a:sym typeface="Nunito"/>
            </a:endParaRPr>
          </a:p>
          <a:p>
            <a:pPr indent="0" lvl="0" marL="457200" rtl="0" algn="l">
              <a:lnSpc>
                <a:spcPct val="115000"/>
              </a:lnSpc>
              <a:spcBef>
                <a:spcPts val="0"/>
              </a:spcBef>
              <a:spcAft>
                <a:spcPts val="0"/>
              </a:spcAft>
              <a:buNone/>
            </a:pPr>
            <a:r>
              <a:rPr lang="en" sz="1200">
                <a:solidFill>
                  <a:srgbClr val="000000"/>
                </a:solidFill>
                <a:latin typeface="Nunito"/>
                <a:ea typeface="Nunito"/>
                <a:cs typeface="Nunito"/>
                <a:sym typeface="Nunito"/>
              </a:rPr>
              <a:t>    for row in csv_reader:</a:t>
            </a:r>
            <a:endParaRPr sz="1200">
              <a:solidFill>
                <a:srgbClr val="000000"/>
              </a:solidFill>
              <a:latin typeface="Nunito"/>
              <a:ea typeface="Nunito"/>
              <a:cs typeface="Nunito"/>
              <a:sym typeface="Nunito"/>
            </a:endParaRPr>
          </a:p>
          <a:p>
            <a:pPr indent="0" lvl="0" marL="457200" rtl="0" algn="l">
              <a:lnSpc>
                <a:spcPct val="115000"/>
              </a:lnSpc>
              <a:spcBef>
                <a:spcPts val="0"/>
              </a:spcBef>
              <a:spcAft>
                <a:spcPts val="0"/>
              </a:spcAft>
              <a:buNone/>
            </a:pPr>
            <a:r>
              <a:rPr lang="en" sz="1200">
                <a:solidFill>
                  <a:srgbClr val="000000"/>
                </a:solidFill>
                <a:latin typeface="Nunito"/>
                <a:ea typeface="Nunito"/>
                <a:cs typeface="Nunito"/>
                <a:sym typeface="Nunito"/>
              </a:rPr>
              <a:t>        print(f"Row: {row}")</a:t>
            </a:r>
            <a:endParaRPr sz="1200">
              <a:solidFill>
                <a:srgbClr val="000000"/>
              </a:solidFill>
              <a:latin typeface="Nunito"/>
              <a:ea typeface="Nunito"/>
              <a:cs typeface="Nunito"/>
              <a:sym typeface="Nunito"/>
            </a:endParaRPr>
          </a:p>
          <a:p>
            <a:pPr indent="0" lvl="0" marL="0" rtl="0" algn="l">
              <a:lnSpc>
                <a:spcPct val="100000"/>
              </a:lnSpc>
              <a:spcBef>
                <a:spcPts val="0"/>
              </a:spcBef>
              <a:spcAft>
                <a:spcPts val="0"/>
              </a:spcAft>
              <a:buNone/>
            </a:pPr>
            <a:r>
              <a:t/>
            </a:r>
            <a:endParaRPr sz="1200">
              <a:solidFill>
                <a:srgbClr val="000000"/>
              </a:solidFill>
              <a:latin typeface="Nunito"/>
              <a:ea typeface="Nunito"/>
              <a:cs typeface="Nunito"/>
              <a:sym typeface="Nunito"/>
            </a:endParaRPr>
          </a:p>
          <a:p>
            <a:pPr indent="-304800" lvl="0" marL="457200" rtl="0" algn="l">
              <a:spcBef>
                <a:spcPts val="1200"/>
              </a:spcBef>
              <a:spcAft>
                <a:spcPts val="0"/>
              </a:spcAft>
              <a:buClr>
                <a:srgbClr val="000000"/>
              </a:buClr>
              <a:buSzPts val="1200"/>
              <a:buFont typeface="Arial"/>
              <a:buChar char="●"/>
            </a:pPr>
            <a:r>
              <a:rPr lang="en" sz="1200">
                <a:solidFill>
                  <a:srgbClr val="188038"/>
                </a:solidFill>
                <a:latin typeface="Nunito"/>
                <a:ea typeface="Nunito"/>
                <a:cs typeface="Nunito"/>
                <a:sym typeface="Nunito"/>
              </a:rPr>
              <a:t>open('data.csv', 'r', newline='')</a:t>
            </a:r>
            <a:r>
              <a:rPr lang="en" sz="1200">
                <a:solidFill>
                  <a:srgbClr val="000000"/>
                </a:solidFill>
                <a:latin typeface="Nunito"/>
                <a:ea typeface="Nunito"/>
                <a:cs typeface="Nunito"/>
                <a:sym typeface="Nunito"/>
              </a:rPr>
              <a:t>: Opens the CSV file in read mode (</a:t>
            </a:r>
            <a:r>
              <a:rPr lang="en" sz="1200">
                <a:solidFill>
                  <a:srgbClr val="188038"/>
                </a:solidFill>
                <a:latin typeface="Nunito"/>
                <a:ea typeface="Nunito"/>
                <a:cs typeface="Nunito"/>
                <a:sym typeface="Nunito"/>
              </a:rPr>
              <a:t>'r'</a:t>
            </a:r>
            <a:r>
              <a:rPr lang="en" sz="1200">
                <a:solidFill>
                  <a:srgbClr val="000000"/>
                </a:solidFill>
                <a:latin typeface="Nunito"/>
                <a:ea typeface="Nunito"/>
                <a:cs typeface="Nunito"/>
                <a:sym typeface="Nunito"/>
              </a:rPr>
              <a:t>). </a:t>
            </a:r>
            <a:r>
              <a:rPr lang="en" sz="1200">
                <a:solidFill>
                  <a:srgbClr val="188038"/>
                </a:solidFill>
                <a:latin typeface="Nunito"/>
                <a:ea typeface="Nunito"/>
                <a:cs typeface="Nunito"/>
                <a:sym typeface="Nunito"/>
              </a:rPr>
              <a:t>newline=''</a:t>
            </a:r>
            <a:r>
              <a:rPr lang="en" sz="1200">
                <a:solidFill>
                  <a:srgbClr val="000000"/>
                </a:solidFill>
                <a:latin typeface="Nunito"/>
                <a:ea typeface="Nunito"/>
                <a:cs typeface="Nunito"/>
                <a:sym typeface="Nunito"/>
              </a:rPr>
              <a:t> is important to prevent extra blank rows when reading.</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lang="en" sz="1200">
                <a:solidFill>
                  <a:srgbClr val="188038"/>
                </a:solidFill>
                <a:latin typeface="Nunito"/>
                <a:ea typeface="Nunito"/>
                <a:cs typeface="Nunito"/>
                <a:sym typeface="Nunito"/>
              </a:rPr>
              <a:t>csv.reader(csvfile)</a:t>
            </a:r>
            <a:r>
              <a:rPr lang="en" sz="1200">
                <a:solidFill>
                  <a:srgbClr val="000000"/>
                </a:solidFill>
                <a:latin typeface="Nunito"/>
                <a:ea typeface="Nunito"/>
                <a:cs typeface="Nunito"/>
                <a:sym typeface="Nunito"/>
              </a:rPr>
              <a:t>: Creates a reader object that iterates over lines in the given CSV file.</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lang="en" sz="1200">
                <a:solidFill>
                  <a:srgbClr val="188038"/>
                </a:solidFill>
                <a:latin typeface="Nunito"/>
                <a:ea typeface="Nunito"/>
                <a:cs typeface="Nunito"/>
                <a:sym typeface="Nunito"/>
              </a:rPr>
              <a:t>next(csv_reader)</a:t>
            </a:r>
            <a:r>
              <a:rPr lang="en" sz="1200">
                <a:solidFill>
                  <a:srgbClr val="000000"/>
                </a:solidFill>
                <a:latin typeface="Nunito"/>
                <a:ea typeface="Nunito"/>
                <a:cs typeface="Nunito"/>
                <a:sym typeface="Nunito"/>
              </a:rPr>
              <a:t>: Reads the first row, which is typically the header.</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Nunito"/>
                <a:ea typeface="Nunito"/>
                <a:cs typeface="Nunito"/>
                <a:sym typeface="Nunito"/>
              </a:rPr>
              <a:t>The </a:t>
            </a:r>
            <a:r>
              <a:rPr lang="en" sz="1200">
                <a:solidFill>
                  <a:srgbClr val="188038"/>
                </a:solidFill>
                <a:latin typeface="Nunito"/>
                <a:ea typeface="Nunito"/>
                <a:cs typeface="Nunito"/>
                <a:sym typeface="Nunito"/>
              </a:rPr>
              <a:t>for</a:t>
            </a:r>
            <a:r>
              <a:rPr lang="en" sz="1200">
                <a:solidFill>
                  <a:srgbClr val="000000"/>
                </a:solidFill>
                <a:latin typeface="Nunito"/>
                <a:ea typeface="Nunito"/>
                <a:cs typeface="Nunito"/>
                <a:sym typeface="Nunito"/>
              </a:rPr>
              <a:t> loop iterates through the remaining rows.</a:t>
            </a:r>
            <a:endParaRPr sz="1200">
              <a:solidFill>
                <a:srgbClr val="000000"/>
              </a:solidFill>
              <a:latin typeface="Nunito"/>
              <a:ea typeface="Nunito"/>
              <a:cs typeface="Nunito"/>
              <a:sym typeface="Nunito"/>
            </a:endParaRPr>
          </a:p>
          <a:p>
            <a:pPr indent="0" lvl="0" marL="0" rtl="0" algn="l">
              <a:spcBef>
                <a:spcPts val="1200"/>
              </a:spcBef>
              <a:spcAft>
                <a:spcPts val="1200"/>
              </a:spcAft>
              <a:buNone/>
            </a:pPr>
            <a:r>
              <a:t/>
            </a:r>
            <a:endParaRPr sz="1200">
              <a:latin typeface="Nunito"/>
              <a:ea typeface="Nunito"/>
              <a:cs typeface="Nunito"/>
              <a:sym typeface="Nunito"/>
            </a:endParaRPr>
          </a:p>
        </p:txBody>
      </p:sp>
      <p:sp>
        <p:nvSpPr>
          <p:cNvPr id="786" name="Google Shape;786;p134"/>
          <p:cNvSpPr txBox="1"/>
          <p:nvPr/>
        </p:nvSpPr>
        <p:spPr>
          <a:xfrm>
            <a:off x="5301100" y="931900"/>
            <a:ext cx="3667800" cy="128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Nunito"/>
                <a:ea typeface="Nunito"/>
                <a:cs typeface="Nunito"/>
                <a:sym typeface="Nunito"/>
              </a:rPr>
              <a:t># Example 'data.csv' file content:</a:t>
            </a:r>
            <a:endParaRPr sz="1200">
              <a:latin typeface="Nunito"/>
              <a:ea typeface="Nunito"/>
              <a:cs typeface="Nunito"/>
              <a:sym typeface="Nunito"/>
            </a:endParaRPr>
          </a:p>
          <a:p>
            <a:pPr indent="0" lvl="0" marL="0" rtl="0" algn="l">
              <a:lnSpc>
                <a:spcPct val="115000"/>
              </a:lnSpc>
              <a:spcBef>
                <a:spcPts val="0"/>
              </a:spcBef>
              <a:spcAft>
                <a:spcPts val="0"/>
              </a:spcAft>
              <a:buNone/>
            </a:pPr>
            <a:r>
              <a:rPr lang="en" sz="1200">
                <a:latin typeface="Nunito"/>
                <a:ea typeface="Nunito"/>
                <a:cs typeface="Nunito"/>
                <a:sym typeface="Nunito"/>
              </a:rPr>
              <a:t># Name,Age,City</a:t>
            </a:r>
            <a:endParaRPr sz="1200">
              <a:latin typeface="Nunito"/>
              <a:ea typeface="Nunito"/>
              <a:cs typeface="Nunito"/>
              <a:sym typeface="Nunito"/>
            </a:endParaRPr>
          </a:p>
          <a:p>
            <a:pPr indent="0" lvl="0" marL="0" rtl="0" algn="l">
              <a:lnSpc>
                <a:spcPct val="115000"/>
              </a:lnSpc>
              <a:spcBef>
                <a:spcPts val="0"/>
              </a:spcBef>
              <a:spcAft>
                <a:spcPts val="0"/>
              </a:spcAft>
              <a:buNone/>
            </a:pPr>
            <a:r>
              <a:rPr lang="en" sz="1200">
                <a:latin typeface="Nunito"/>
                <a:ea typeface="Nunito"/>
                <a:cs typeface="Nunito"/>
                <a:sym typeface="Nunito"/>
              </a:rPr>
              <a:t># Alice,30,New York</a:t>
            </a:r>
            <a:endParaRPr sz="1200">
              <a:latin typeface="Nunito"/>
              <a:ea typeface="Nunito"/>
              <a:cs typeface="Nunito"/>
              <a:sym typeface="Nunito"/>
            </a:endParaRPr>
          </a:p>
          <a:p>
            <a:pPr indent="0" lvl="0" marL="0" rtl="0" algn="l">
              <a:lnSpc>
                <a:spcPct val="115000"/>
              </a:lnSpc>
              <a:spcBef>
                <a:spcPts val="0"/>
              </a:spcBef>
              <a:spcAft>
                <a:spcPts val="0"/>
              </a:spcAft>
              <a:buNone/>
            </a:pPr>
            <a:r>
              <a:rPr lang="en" sz="1200">
                <a:latin typeface="Nunito"/>
                <a:ea typeface="Nunito"/>
                <a:cs typeface="Nunito"/>
                <a:sym typeface="Nunito"/>
              </a:rPr>
              <a:t># Bob,25,London</a:t>
            </a:r>
            <a:endParaRPr sz="1200">
              <a:latin typeface="Nunito"/>
              <a:ea typeface="Nunito"/>
              <a:cs typeface="Nunito"/>
              <a:sym typeface="Nunito"/>
            </a:endParaRPr>
          </a:p>
          <a:p>
            <a:pPr indent="0" lvl="0" marL="0" rtl="0" algn="l">
              <a:lnSpc>
                <a:spcPct val="115000"/>
              </a:lnSpc>
              <a:spcBef>
                <a:spcPts val="0"/>
              </a:spcBef>
              <a:spcAft>
                <a:spcPts val="0"/>
              </a:spcAft>
              <a:buNone/>
            </a:pPr>
            <a:r>
              <a:rPr lang="en" sz="1200">
                <a:latin typeface="Nunito"/>
                <a:ea typeface="Nunito"/>
                <a:cs typeface="Nunito"/>
                <a:sym typeface="Nunito"/>
              </a:rPr>
              <a:t># Charlie,35,Paris</a:t>
            </a:r>
            <a:endParaRPr sz="1200">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Proxima Nova"/>
              <a:ea typeface="Proxima Nova"/>
              <a:cs typeface="Proxima Nova"/>
              <a:sym typeface="Proxima Nova"/>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35"/>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000000"/>
                </a:solidFill>
                <a:latin typeface="Nunito"/>
                <a:ea typeface="Nunito"/>
                <a:cs typeface="Nunito"/>
                <a:sym typeface="Nunito"/>
              </a:rPr>
              <a:t>b) Using </a:t>
            </a:r>
            <a:r>
              <a:rPr b="1" lang="en" sz="1200">
                <a:solidFill>
                  <a:srgbClr val="188038"/>
                </a:solidFill>
                <a:latin typeface="Nunito"/>
                <a:ea typeface="Nunito"/>
                <a:cs typeface="Nunito"/>
                <a:sym typeface="Nunito"/>
              </a:rPr>
              <a:t>csv.DictReader</a:t>
            </a:r>
            <a:r>
              <a:rPr b="1" lang="en" sz="1200">
                <a:solidFill>
                  <a:srgbClr val="000000"/>
                </a:solidFill>
                <a:latin typeface="Nunito"/>
                <a:ea typeface="Nunito"/>
                <a:cs typeface="Nunito"/>
                <a:sym typeface="Nunito"/>
              </a:rPr>
              <a:t> (Reading as Dictionaries)</a:t>
            </a:r>
            <a:endParaRPr b="1"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This method reads each row as a dictionary, using the header row as keys.</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b="1" lang="en" sz="1200">
                <a:solidFill>
                  <a:srgbClr val="000000"/>
                </a:solidFill>
                <a:latin typeface="Nunito"/>
                <a:ea typeface="Nunito"/>
                <a:cs typeface="Nunito"/>
                <a:sym typeface="Nunito"/>
              </a:rPr>
              <a:t>Python</a:t>
            </a:r>
            <a:endParaRPr b="1"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import csv</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Reading from a CSV file as dictionaries</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with open('data.csv', 'r', newline='') as csvfile: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csv_dict_reader = csv.DictReader(csvfile)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print(f"Fieldnames: {csv_dict_reader.fieldnames}")</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for row in csv_dict_reader:</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print(f"Row: {row}")</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Using the same 'data.csv' file content</a:t>
            </a:r>
            <a:endParaRPr sz="1200">
              <a:solidFill>
                <a:srgbClr val="000000"/>
              </a:solidFill>
              <a:latin typeface="Nunito"/>
              <a:ea typeface="Nunito"/>
              <a:cs typeface="Nunito"/>
              <a:sym typeface="Nunito"/>
            </a:endParaRPr>
          </a:p>
          <a:p>
            <a:pPr indent="0" lvl="0" marL="0" rtl="0" algn="l">
              <a:spcBef>
                <a:spcPts val="0"/>
              </a:spcBef>
              <a:spcAft>
                <a:spcPts val="0"/>
              </a:spcAft>
              <a:buNone/>
            </a:pPr>
            <a:r>
              <a:t/>
            </a:r>
            <a:endParaRPr sz="1200">
              <a:solidFill>
                <a:srgbClr val="000000"/>
              </a:solidFill>
              <a:latin typeface="Nunito"/>
              <a:ea typeface="Nunito"/>
              <a:cs typeface="Nunito"/>
              <a:sym typeface="Nunito"/>
            </a:endParaRPr>
          </a:p>
          <a:p>
            <a:pPr indent="-304800" lvl="0" marL="457200" rtl="0" algn="l">
              <a:spcBef>
                <a:spcPts val="1200"/>
              </a:spcBef>
              <a:spcAft>
                <a:spcPts val="0"/>
              </a:spcAft>
              <a:buClr>
                <a:srgbClr val="000000"/>
              </a:buClr>
              <a:buSzPts val="1200"/>
              <a:buFont typeface="Arial"/>
              <a:buChar char="●"/>
            </a:pPr>
            <a:r>
              <a:rPr lang="en" sz="1200">
                <a:solidFill>
                  <a:srgbClr val="188038"/>
                </a:solidFill>
                <a:latin typeface="Nunito"/>
                <a:ea typeface="Nunito"/>
                <a:cs typeface="Nunito"/>
                <a:sym typeface="Nunito"/>
              </a:rPr>
              <a:t>csv.DictReader(csvfile)</a:t>
            </a:r>
            <a:r>
              <a:rPr lang="en" sz="1200">
                <a:solidFill>
                  <a:srgbClr val="000000"/>
                </a:solidFill>
                <a:latin typeface="Nunito"/>
                <a:ea typeface="Nunito"/>
                <a:cs typeface="Nunito"/>
                <a:sym typeface="Nunito"/>
              </a:rPr>
              <a:t>: Creates a reader object that maps each row to a dictionary.</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lang="en" sz="1200">
                <a:solidFill>
                  <a:srgbClr val="188038"/>
                </a:solidFill>
                <a:latin typeface="Nunito"/>
                <a:ea typeface="Nunito"/>
                <a:cs typeface="Nunito"/>
                <a:sym typeface="Nunito"/>
              </a:rPr>
              <a:t>csv_dict_reader.fieldnames</a:t>
            </a:r>
            <a:r>
              <a:rPr lang="en" sz="1200">
                <a:solidFill>
                  <a:srgbClr val="000000"/>
                </a:solidFill>
                <a:latin typeface="Nunito"/>
                <a:ea typeface="Nunito"/>
                <a:cs typeface="Nunito"/>
                <a:sym typeface="Nunito"/>
              </a:rPr>
              <a:t>: A list of the column headers (keys of the dictionaries).</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Nunito"/>
                <a:ea typeface="Nunito"/>
                <a:cs typeface="Nunito"/>
                <a:sym typeface="Nunito"/>
              </a:rPr>
              <a:t>Each </a:t>
            </a:r>
            <a:r>
              <a:rPr lang="en" sz="1200">
                <a:solidFill>
                  <a:srgbClr val="188038"/>
                </a:solidFill>
                <a:latin typeface="Nunito"/>
                <a:ea typeface="Nunito"/>
                <a:cs typeface="Nunito"/>
                <a:sym typeface="Nunito"/>
              </a:rPr>
              <a:t>row</a:t>
            </a:r>
            <a:r>
              <a:rPr lang="en" sz="1200">
                <a:solidFill>
                  <a:srgbClr val="000000"/>
                </a:solidFill>
                <a:latin typeface="Nunito"/>
                <a:ea typeface="Nunito"/>
                <a:cs typeface="Nunito"/>
                <a:sym typeface="Nunito"/>
              </a:rPr>
              <a:t> is now a dictionary where keys are the column names and values are the cell contents.</a:t>
            </a:r>
            <a:endParaRPr sz="1200">
              <a:solidFill>
                <a:srgbClr val="000000"/>
              </a:solidFill>
              <a:latin typeface="Nunito"/>
              <a:ea typeface="Nunito"/>
              <a:cs typeface="Nunito"/>
              <a:sym typeface="Nunito"/>
            </a:endParaRPr>
          </a:p>
          <a:p>
            <a:pPr indent="0" lvl="0" marL="0" rtl="0" algn="l">
              <a:spcBef>
                <a:spcPts val="1200"/>
              </a:spcBef>
              <a:spcAft>
                <a:spcPts val="1200"/>
              </a:spcAft>
              <a:buNone/>
            </a:pPr>
            <a:r>
              <a:t/>
            </a:r>
            <a:endParaRPr sz="1200">
              <a:latin typeface="Nunito"/>
              <a:ea typeface="Nunito"/>
              <a:cs typeface="Nunito"/>
              <a:sym typeface="Nunito"/>
            </a:endParaRPr>
          </a:p>
        </p:txBody>
      </p:sp>
      <p:sp>
        <p:nvSpPr>
          <p:cNvPr id="792" name="Google Shape;792;p13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2.8 Working with CSV and JSON files</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3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2.8 Working with CSV and JSON files</a:t>
            </a:r>
            <a:endParaRPr/>
          </a:p>
        </p:txBody>
      </p:sp>
      <p:sp>
        <p:nvSpPr>
          <p:cNvPr id="798" name="Google Shape;798;p136"/>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000000"/>
                </a:solidFill>
                <a:latin typeface="Nunito"/>
                <a:ea typeface="Nunito"/>
                <a:cs typeface="Nunito"/>
                <a:sym typeface="Nunito"/>
              </a:rPr>
              <a:t>2. Writing CSV Files</a:t>
            </a:r>
            <a:endParaRPr b="1"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You can write to CSV files using </a:t>
            </a:r>
            <a:r>
              <a:rPr lang="en" sz="1200">
                <a:solidFill>
                  <a:srgbClr val="188038"/>
                </a:solidFill>
                <a:latin typeface="Nunito"/>
                <a:ea typeface="Nunito"/>
                <a:cs typeface="Nunito"/>
                <a:sym typeface="Nunito"/>
              </a:rPr>
              <a:t>csv.writer</a:t>
            </a:r>
            <a:r>
              <a:rPr lang="en" sz="1200">
                <a:solidFill>
                  <a:srgbClr val="000000"/>
                </a:solidFill>
                <a:latin typeface="Nunito"/>
                <a:ea typeface="Nunito"/>
                <a:cs typeface="Nunito"/>
                <a:sym typeface="Nunito"/>
              </a:rPr>
              <a:t> or </a:t>
            </a:r>
            <a:r>
              <a:rPr lang="en" sz="1200">
                <a:solidFill>
                  <a:srgbClr val="188038"/>
                </a:solidFill>
                <a:latin typeface="Nunito"/>
                <a:ea typeface="Nunito"/>
                <a:cs typeface="Nunito"/>
                <a:sym typeface="Nunito"/>
              </a:rPr>
              <a:t>csv.DictWriter</a:t>
            </a:r>
            <a:r>
              <a:rPr lang="en"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b="1" lang="en" sz="1200">
                <a:solidFill>
                  <a:srgbClr val="000000"/>
                </a:solidFill>
                <a:latin typeface="Nunito"/>
                <a:ea typeface="Nunito"/>
                <a:cs typeface="Nunito"/>
                <a:sym typeface="Nunito"/>
              </a:rPr>
              <a:t>a) Using </a:t>
            </a:r>
            <a:r>
              <a:rPr b="1" lang="en" sz="1200">
                <a:solidFill>
                  <a:srgbClr val="188038"/>
                </a:solidFill>
                <a:latin typeface="Nunito"/>
                <a:ea typeface="Nunito"/>
                <a:cs typeface="Nunito"/>
                <a:sym typeface="Nunito"/>
              </a:rPr>
              <a:t>csv.writer</a:t>
            </a:r>
            <a:r>
              <a:rPr b="1" lang="en" sz="1200">
                <a:solidFill>
                  <a:srgbClr val="000000"/>
                </a:solidFill>
                <a:latin typeface="Nunito"/>
                <a:ea typeface="Nunito"/>
                <a:cs typeface="Nunito"/>
                <a:sym typeface="Nunito"/>
              </a:rPr>
              <a:t> (Writing Lists)</a:t>
            </a:r>
            <a:endParaRPr b="1"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This method writes rows as lists of values.</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b="1" lang="en" sz="1200">
                <a:solidFill>
                  <a:srgbClr val="000000"/>
                </a:solidFill>
                <a:latin typeface="Nunito"/>
                <a:ea typeface="Nunito"/>
                <a:cs typeface="Nunito"/>
                <a:sym typeface="Nunito"/>
              </a:rPr>
              <a:t>Python</a:t>
            </a:r>
            <a:endParaRPr b="1"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import csv</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Writing to a CSV file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data_to_write =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['Name', 'Age', 'City'],</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['Eve', 28, 'Tokyo'],</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['Frank', 40, 'Berlin']</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with open('output.csv', 'w', newline='') as csvfile: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csv_writer = csv.writer(csvfile)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csv_writer.writerows(data_to_write)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This will create an 'output.csv' file with the given data.</a:t>
            </a:r>
            <a:endParaRPr sz="1200">
              <a:solidFill>
                <a:srgbClr val="000000"/>
              </a:solidFill>
              <a:latin typeface="Nunito"/>
              <a:ea typeface="Nunito"/>
              <a:cs typeface="Nunito"/>
              <a:sym typeface="Nunito"/>
            </a:endParaRPr>
          </a:p>
          <a:p>
            <a:pPr indent="0" lvl="0" marL="0" rtl="0" algn="l">
              <a:spcBef>
                <a:spcPts val="0"/>
              </a:spcBef>
              <a:spcAft>
                <a:spcPts val="0"/>
              </a:spcAft>
              <a:buNone/>
            </a:pPr>
            <a:r>
              <a:t/>
            </a:r>
            <a:endParaRPr sz="1200">
              <a:solidFill>
                <a:srgbClr val="000000"/>
              </a:solidFill>
              <a:latin typeface="Nunito"/>
              <a:ea typeface="Nunito"/>
              <a:cs typeface="Nunito"/>
              <a:sym typeface="Nunito"/>
            </a:endParaRPr>
          </a:p>
          <a:p>
            <a:pPr indent="0" lvl="0" marL="0" rtl="0" algn="l">
              <a:spcBef>
                <a:spcPts val="1200"/>
              </a:spcBef>
              <a:spcAft>
                <a:spcPts val="1200"/>
              </a:spcAft>
              <a:buNone/>
            </a:pPr>
            <a:r>
              <a:t/>
            </a:r>
            <a:endParaRPr sz="1200">
              <a:latin typeface="Nunito"/>
              <a:ea typeface="Nunito"/>
              <a:cs typeface="Nunito"/>
              <a:sym typeface="Nunito"/>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3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2.8 Working with CSV and JSON files</a:t>
            </a:r>
            <a:endParaRPr/>
          </a:p>
        </p:txBody>
      </p:sp>
      <p:sp>
        <p:nvSpPr>
          <p:cNvPr id="804" name="Google Shape;804;p137"/>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rgbClr val="000000"/>
              </a:buClr>
              <a:buSzPts val="1200"/>
              <a:buFont typeface="Arial"/>
              <a:buChar char="●"/>
            </a:pPr>
            <a:r>
              <a:rPr lang="en" sz="1200">
                <a:solidFill>
                  <a:srgbClr val="188038"/>
                </a:solidFill>
                <a:latin typeface="Nunito"/>
                <a:ea typeface="Nunito"/>
                <a:cs typeface="Nunito"/>
                <a:sym typeface="Nunito"/>
              </a:rPr>
              <a:t>open('output.csv', 'w', newline='')</a:t>
            </a:r>
            <a:r>
              <a:rPr lang="en" sz="1200">
                <a:solidFill>
                  <a:srgbClr val="000000"/>
                </a:solidFill>
                <a:latin typeface="Nunito"/>
                <a:ea typeface="Nunito"/>
                <a:cs typeface="Nunito"/>
                <a:sym typeface="Nunito"/>
              </a:rPr>
              <a:t>: Opens the file in write mode (</a:t>
            </a:r>
            <a:r>
              <a:rPr lang="en" sz="1200">
                <a:solidFill>
                  <a:srgbClr val="188038"/>
                </a:solidFill>
                <a:latin typeface="Nunito"/>
                <a:ea typeface="Nunito"/>
                <a:cs typeface="Nunito"/>
                <a:sym typeface="Nunito"/>
              </a:rPr>
              <a:t>'w'</a:t>
            </a:r>
            <a:r>
              <a:rPr lang="en" sz="1200">
                <a:solidFill>
                  <a:srgbClr val="000000"/>
                </a:solidFill>
                <a:latin typeface="Nunito"/>
                <a:ea typeface="Nunito"/>
                <a:cs typeface="Nunito"/>
                <a:sym typeface="Nunito"/>
              </a:rPr>
              <a:t>). If the file exists, it will be overwritten.</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lang="en" sz="1200">
                <a:solidFill>
                  <a:srgbClr val="188038"/>
                </a:solidFill>
                <a:latin typeface="Nunito"/>
                <a:ea typeface="Nunito"/>
                <a:cs typeface="Nunito"/>
                <a:sym typeface="Nunito"/>
              </a:rPr>
              <a:t>csv.writer(csvfile)</a:t>
            </a:r>
            <a:r>
              <a:rPr lang="en" sz="1200">
                <a:solidFill>
                  <a:srgbClr val="000000"/>
                </a:solidFill>
                <a:latin typeface="Nunito"/>
                <a:ea typeface="Nunito"/>
                <a:cs typeface="Nunito"/>
                <a:sym typeface="Nunito"/>
              </a:rPr>
              <a:t>: Creates a writer object for writing to the CSV file.</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lang="en" sz="1200">
                <a:solidFill>
                  <a:srgbClr val="188038"/>
                </a:solidFill>
                <a:latin typeface="Nunito"/>
                <a:ea typeface="Nunito"/>
                <a:cs typeface="Nunito"/>
                <a:sym typeface="Nunito"/>
              </a:rPr>
              <a:t>csv_writer.writerow(row)</a:t>
            </a:r>
            <a:r>
              <a:rPr lang="en" sz="1200">
                <a:solidFill>
                  <a:srgbClr val="000000"/>
                </a:solidFill>
                <a:latin typeface="Nunito"/>
                <a:ea typeface="Nunito"/>
                <a:cs typeface="Nunito"/>
                <a:sym typeface="Nunito"/>
              </a:rPr>
              <a:t>: Writes a single row (a list) to the CSV file.</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lang="en" sz="1200">
                <a:solidFill>
                  <a:srgbClr val="188038"/>
                </a:solidFill>
                <a:latin typeface="Nunito"/>
                <a:ea typeface="Nunito"/>
                <a:cs typeface="Nunito"/>
                <a:sym typeface="Nunito"/>
              </a:rPr>
              <a:t>csv_writer.writerows(list_of_rows)</a:t>
            </a:r>
            <a:r>
              <a:rPr lang="en" sz="1200">
                <a:solidFill>
                  <a:srgbClr val="000000"/>
                </a:solidFill>
                <a:latin typeface="Nunito"/>
                <a:ea typeface="Nunito"/>
                <a:cs typeface="Nunito"/>
                <a:sym typeface="Nunito"/>
              </a:rPr>
              <a:t>: Writes multiple rows at once.</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b="1" lang="en" sz="1200">
                <a:solidFill>
                  <a:srgbClr val="000000"/>
                </a:solidFill>
                <a:latin typeface="Nunito"/>
                <a:ea typeface="Nunito"/>
                <a:cs typeface="Nunito"/>
                <a:sym typeface="Nunito"/>
              </a:rPr>
              <a:t>b) Using </a:t>
            </a:r>
            <a:r>
              <a:rPr b="1" lang="en" sz="1200">
                <a:solidFill>
                  <a:srgbClr val="188038"/>
                </a:solidFill>
                <a:latin typeface="Nunito"/>
                <a:ea typeface="Nunito"/>
                <a:cs typeface="Nunito"/>
                <a:sym typeface="Nunito"/>
              </a:rPr>
              <a:t>csv.DictWriter</a:t>
            </a:r>
            <a:r>
              <a:rPr b="1" lang="en" sz="1200">
                <a:solidFill>
                  <a:srgbClr val="000000"/>
                </a:solidFill>
                <a:latin typeface="Nunito"/>
                <a:ea typeface="Nunito"/>
                <a:cs typeface="Nunito"/>
                <a:sym typeface="Nunito"/>
              </a:rPr>
              <a:t> (Writing Dictionaries)</a:t>
            </a:r>
            <a:endParaRPr b="1"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This method writes dictionaries to the CSV file, using a specified header.</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b="1" lang="en" sz="1200">
                <a:solidFill>
                  <a:srgbClr val="000000"/>
                </a:solidFill>
                <a:latin typeface="Nunito"/>
                <a:ea typeface="Nunito"/>
                <a:cs typeface="Nunito"/>
                <a:sym typeface="Nunito"/>
              </a:rPr>
              <a:t>Python</a:t>
            </a:r>
            <a:endParaRPr b="1"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import csv</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Writing dictionaries to a CSV file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fieldnames = ['Name', 'Age', 'City']</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data_to_write =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{'Name': 'Grace', 'Age': 32, 'City': 'Sydney'},</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{'Name': 'Heidi', 'Age': 22, 'City': 'Rome'}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with open('output_dict.csv', 'w', newline='') as csvfile: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csv_writer = csv.DictWriter(csvfile, fieldnames=fieldnames)</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csv_writer.writeheader()  # Write the header row</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csv_writer.writerows(data_to_write)</a:t>
            </a:r>
            <a:endParaRPr sz="1200">
              <a:latin typeface="Nunito"/>
              <a:ea typeface="Nunito"/>
              <a:cs typeface="Nunito"/>
              <a:sym typeface="Nunito"/>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3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2.8 Working with CSV and JSON files</a:t>
            </a:r>
            <a:endParaRPr/>
          </a:p>
        </p:txBody>
      </p:sp>
      <p:sp>
        <p:nvSpPr>
          <p:cNvPr id="810" name="Google Shape;810;p138"/>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200">
                <a:solidFill>
                  <a:srgbClr val="000000"/>
                </a:solidFill>
                <a:latin typeface="Nunito"/>
                <a:ea typeface="Nunito"/>
                <a:cs typeface="Nunito"/>
                <a:sym typeface="Nunito"/>
              </a:rPr>
              <a:t># This will create an 'output_dict.csv' file.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304800" lvl="0" marL="457200" rtl="0" algn="l">
              <a:spcBef>
                <a:spcPts val="1200"/>
              </a:spcBef>
              <a:spcAft>
                <a:spcPts val="0"/>
              </a:spcAft>
              <a:buClr>
                <a:srgbClr val="000000"/>
              </a:buClr>
              <a:buSzPts val="1200"/>
              <a:buFont typeface="Arial"/>
              <a:buChar char="●"/>
            </a:pPr>
            <a:r>
              <a:rPr lang="en" sz="1200">
                <a:solidFill>
                  <a:srgbClr val="188038"/>
                </a:solidFill>
                <a:latin typeface="Nunito"/>
                <a:ea typeface="Nunito"/>
                <a:cs typeface="Nunito"/>
                <a:sym typeface="Nunito"/>
              </a:rPr>
              <a:t>csv.DictWriter(csvfile, fieldnames=fieldnames)</a:t>
            </a:r>
            <a:r>
              <a:rPr lang="en" sz="1200">
                <a:solidFill>
                  <a:srgbClr val="000000"/>
                </a:solidFill>
                <a:latin typeface="Nunito"/>
                <a:ea typeface="Nunito"/>
                <a:cs typeface="Nunito"/>
                <a:sym typeface="Nunito"/>
              </a:rPr>
              <a:t>: Creates a writer object for dictionaries, specifying the order of columns using </a:t>
            </a:r>
            <a:r>
              <a:rPr lang="en" sz="1200">
                <a:solidFill>
                  <a:srgbClr val="188038"/>
                </a:solidFill>
                <a:latin typeface="Nunito"/>
                <a:ea typeface="Nunito"/>
                <a:cs typeface="Nunito"/>
                <a:sym typeface="Nunito"/>
              </a:rPr>
              <a:t>fieldnames</a:t>
            </a:r>
            <a:r>
              <a:rPr lang="en"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lang="en" sz="1200">
                <a:solidFill>
                  <a:srgbClr val="188038"/>
                </a:solidFill>
                <a:latin typeface="Nunito"/>
                <a:ea typeface="Nunito"/>
                <a:cs typeface="Nunito"/>
                <a:sym typeface="Nunito"/>
              </a:rPr>
              <a:t>csv_writer.writeheader()</a:t>
            </a:r>
            <a:r>
              <a:rPr lang="en" sz="1200">
                <a:solidFill>
                  <a:srgbClr val="000000"/>
                </a:solidFill>
                <a:latin typeface="Nunito"/>
                <a:ea typeface="Nunito"/>
                <a:cs typeface="Nunito"/>
                <a:sym typeface="Nunito"/>
              </a:rPr>
              <a:t>: Writes the header row based on the </a:t>
            </a:r>
            <a:r>
              <a:rPr lang="en" sz="1200">
                <a:solidFill>
                  <a:srgbClr val="188038"/>
                </a:solidFill>
                <a:latin typeface="Nunito"/>
                <a:ea typeface="Nunito"/>
                <a:cs typeface="Nunito"/>
                <a:sym typeface="Nunito"/>
              </a:rPr>
              <a:t>fieldnames</a:t>
            </a:r>
            <a:r>
              <a:rPr lang="en"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lang="en" sz="1200">
                <a:solidFill>
                  <a:srgbClr val="188038"/>
                </a:solidFill>
                <a:latin typeface="Nunito"/>
                <a:ea typeface="Nunito"/>
                <a:cs typeface="Nunito"/>
                <a:sym typeface="Nunito"/>
              </a:rPr>
              <a:t>csv_writer.writerow(row_dict)</a:t>
            </a:r>
            <a:r>
              <a:rPr lang="en" sz="1200">
                <a:solidFill>
                  <a:srgbClr val="000000"/>
                </a:solidFill>
                <a:latin typeface="Nunito"/>
                <a:ea typeface="Nunito"/>
                <a:cs typeface="Nunito"/>
                <a:sym typeface="Nunito"/>
              </a:rPr>
              <a:t>: Writes a single dictionary as a row.</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lang="en" sz="1200">
                <a:solidFill>
                  <a:srgbClr val="188038"/>
                </a:solidFill>
                <a:latin typeface="Nunito"/>
                <a:ea typeface="Nunito"/>
                <a:cs typeface="Nunito"/>
                <a:sym typeface="Nunito"/>
              </a:rPr>
              <a:t>csv_writer.writerows(list_of_dicts)</a:t>
            </a:r>
            <a:r>
              <a:rPr lang="en" sz="1200">
                <a:solidFill>
                  <a:srgbClr val="000000"/>
                </a:solidFill>
                <a:latin typeface="Nunito"/>
                <a:ea typeface="Nunito"/>
                <a:cs typeface="Nunito"/>
                <a:sym typeface="Nunito"/>
              </a:rPr>
              <a:t>: Writes multiple dictionaries at once.</a:t>
            </a:r>
            <a:endParaRPr sz="1200">
              <a:solidFill>
                <a:srgbClr val="000000"/>
              </a:solidFill>
              <a:latin typeface="Nunito"/>
              <a:ea typeface="Nunito"/>
              <a:cs typeface="Nunito"/>
              <a:sym typeface="Nunito"/>
            </a:endParaRPr>
          </a:p>
          <a:p>
            <a:pPr indent="0" lvl="0" marL="0" rtl="0" algn="l">
              <a:spcBef>
                <a:spcPts val="1200"/>
              </a:spcBef>
              <a:spcAft>
                <a:spcPts val="1200"/>
              </a:spcAft>
              <a:buNone/>
            </a:pPr>
            <a:r>
              <a:t/>
            </a:r>
            <a:endParaRPr sz="1200">
              <a:latin typeface="Nunito"/>
              <a:ea typeface="Nunito"/>
              <a:cs typeface="Nunito"/>
              <a:sym typeface="Nunito"/>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1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2.8 Working with CSV and JSON files</a:t>
            </a:r>
            <a:endParaRPr/>
          </a:p>
        </p:txBody>
      </p:sp>
      <p:sp>
        <p:nvSpPr>
          <p:cNvPr id="816" name="Google Shape;816;p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200">
                <a:solidFill>
                  <a:srgbClr val="000000"/>
                </a:solidFill>
                <a:latin typeface="Nunito"/>
                <a:ea typeface="Nunito"/>
                <a:cs typeface="Nunito"/>
                <a:sym typeface="Nunito"/>
              </a:rPr>
              <a:t>Working with JSON Files</a:t>
            </a:r>
            <a:endParaRPr b="1"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The </a:t>
            </a:r>
            <a:r>
              <a:rPr lang="en" sz="1200">
                <a:solidFill>
                  <a:srgbClr val="188038"/>
                </a:solidFill>
                <a:latin typeface="Nunito"/>
                <a:ea typeface="Nunito"/>
                <a:cs typeface="Nunito"/>
                <a:sym typeface="Nunito"/>
              </a:rPr>
              <a:t>json</a:t>
            </a:r>
            <a:r>
              <a:rPr lang="en" sz="1200">
                <a:solidFill>
                  <a:srgbClr val="000000"/>
                </a:solidFill>
                <a:latin typeface="Nunito"/>
                <a:ea typeface="Nunito"/>
                <a:cs typeface="Nunito"/>
                <a:sym typeface="Nunito"/>
              </a:rPr>
              <a:t> module in Python allows you to work with JSON (JavaScript Object Notation) data.</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b="1" lang="en" sz="1200">
                <a:solidFill>
                  <a:srgbClr val="000000"/>
                </a:solidFill>
                <a:latin typeface="Nunito"/>
                <a:ea typeface="Nunito"/>
                <a:cs typeface="Nunito"/>
                <a:sym typeface="Nunito"/>
              </a:rPr>
              <a:t>1. Reading JSON Files</a:t>
            </a:r>
            <a:endParaRPr b="1"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You can read JSON data from a file using the </a:t>
            </a:r>
            <a:r>
              <a:rPr lang="en" sz="1200">
                <a:solidFill>
                  <a:srgbClr val="188038"/>
                </a:solidFill>
                <a:latin typeface="Nunito"/>
                <a:ea typeface="Nunito"/>
                <a:cs typeface="Nunito"/>
                <a:sym typeface="Nunito"/>
              </a:rPr>
              <a:t>json.load()</a:t>
            </a:r>
            <a:r>
              <a:rPr lang="en" sz="1200">
                <a:solidFill>
                  <a:srgbClr val="000000"/>
                </a:solidFill>
                <a:latin typeface="Nunito"/>
                <a:ea typeface="Nunito"/>
                <a:cs typeface="Nunito"/>
                <a:sym typeface="Nunito"/>
              </a:rPr>
              <a:t> function.</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b="1" lang="en" sz="1200">
                <a:solidFill>
                  <a:srgbClr val="000000"/>
                </a:solidFill>
                <a:latin typeface="Nunito"/>
                <a:ea typeface="Nunito"/>
                <a:cs typeface="Nunito"/>
                <a:sym typeface="Nunito"/>
              </a:rPr>
              <a:t>Python</a:t>
            </a:r>
            <a:endParaRPr b="1" sz="1200">
              <a:solidFill>
                <a:srgbClr val="000000"/>
              </a:solidFill>
              <a:latin typeface="Nunito"/>
              <a:ea typeface="Nunito"/>
              <a:cs typeface="Nunito"/>
              <a:sym typeface="Nunito"/>
            </a:endParaRPr>
          </a:p>
          <a:p>
            <a:pPr indent="0" lvl="0" marL="457200" rtl="0" algn="l">
              <a:lnSpc>
                <a:spcPct val="115000"/>
              </a:lnSpc>
              <a:spcBef>
                <a:spcPts val="0"/>
              </a:spcBef>
              <a:spcAft>
                <a:spcPts val="0"/>
              </a:spcAft>
              <a:buNone/>
            </a:pPr>
            <a:r>
              <a:rPr lang="en" sz="1200">
                <a:solidFill>
                  <a:srgbClr val="000000"/>
                </a:solidFill>
                <a:latin typeface="Nunito"/>
                <a:ea typeface="Nunito"/>
                <a:cs typeface="Nunito"/>
                <a:sym typeface="Nunito"/>
              </a:rPr>
              <a:t>import json</a:t>
            </a:r>
            <a:endParaRPr sz="1200">
              <a:solidFill>
                <a:srgbClr val="000000"/>
              </a:solidFill>
              <a:latin typeface="Nunito"/>
              <a:ea typeface="Nunito"/>
              <a:cs typeface="Nunito"/>
              <a:sym typeface="Nunito"/>
            </a:endParaRPr>
          </a:p>
          <a:p>
            <a:pPr indent="0" lvl="0" marL="457200" rtl="0" algn="l">
              <a:lnSpc>
                <a:spcPct val="115000"/>
              </a:lnSpc>
              <a:spcBef>
                <a:spcPts val="0"/>
              </a:spcBef>
              <a:spcAft>
                <a:spcPts val="0"/>
              </a:spcAft>
              <a:buNone/>
            </a:pPr>
            <a:r>
              <a:rPr lang="en" sz="1200">
                <a:solidFill>
                  <a:srgbClr val="000000"/>
                </a:solidFill>
                <a:latin typeface="Nunito"/>
                <a:ea typeface="Nunito"/>
                <a:cs typeface="Nunito"/>
                <a:sym typeface="Nunito"/>
              </a:rPr>
              <a:t># Reading from a JSON file</a:t>
            </a:r>
            <a:endParaRPr sz="1200">
              <a:solidFill>
                <a:srgbClr val="000000"/>
              </a:solidFill>
              <a:latin typeface="Nunito"/>
              <a:ea typeface="Nunito"/>
              <a:cs typeface="Nunito"/>
              <a:sym typeface="Nunito"/>
            </a:endParaRPr>
          </a:p>
          <a:p>
            <a:pPr indent="0" lvl="0" marL="457200" rtl="0" algn="l">
              <a:lnSpc>
                <a:spcPct val="115000"/>
              </a:lnSpc>
              <a:spcBef>
                <a:spcPts val="0"/>
              </a:spcBef>
              <a:spcAft>
                <a:spcPts val="0"/>
              </a:spcAft>
              <a:buNone/>
            </a:pPr>
            <a:r>
              <a:rPr lang="en" sz="1200">
                <a:solidFill>
                  <a:srgbClr val="000000"/>
                </a:solidFill>
                <a:latin typeface="Nunito"/>
                <a:ea typeface="Nunito"/>
                <a:cs typeface="Nunito"/>
                <a:sym typeface="Nunito"/>
              </a:rPr>
              <a:t>with open('data.json', 'r') as jsonfile:</a:t>
            </a:r>
            <a:endParaRPr sz="1200">
              <a:solidFill>
                <a:srgbClr val="000000"/>
              </a:solidFill>
              <a:latin typeface="Nunito"/>
              <a:ea typeface="Nunito"/>
              <a:cs typeface="Nunito"/>
              <a:sym typeface="Nunito"/>
            </a:endParaRPr>
          </a:p>
          <a:p>
            <a:pPr indent="0" lvl="0" marL="457200" rtl="0" algn="l">
              <a:lnSpc>
                <a:spcPct val="115000"/>
              </a:lnSpc>
              <a:spcBef>
                <a:spcPts val="0"/>
              </a:spcBef>
              <a:spcAft>
                <a:spcPts val="0"/>
              </a:spcAft>
              <a:buNone/>
            </a:pPr>
            <a:r>
              <a:rPr lang="en" sz="1200">
                <a:solidFill>
                  <a:srgbClr val="000000"/>
                </a:solidFill>
                <a:latin typeface="Nunito"/>
                <a:ea typeface="Nunito"/>
                <a:cs typeface="Nunito"/>
                <a:sym typeface="Nunito"/>
              </a:rPr>
              <a:t>    data = json.load(jsonfile)</a:t>
            </a:r>
            <a:endParaRPr sz="1200">
              <a:solidFill>
                <a:srgbClr val="000000"/>
              </a:solidFill>
              <a:latin typeface="Nunito"/>
              <a:ea typeface="Nunito"/>
              <a:cs typeface="Nunito"/>
              <a:sym typeface="Nunito"/>
            </a:endParaRPr>
          </a:p>
          <a:p>
            <a:pPr indent="0" lvl="0" marL="457200" rtl="0" algn="l">
              <a:lnSpc>
                <a:spcPct val="115000"/>
              </a:lnSpc>
              <a:spcBef>
                <a:spcPts val="0"/>
              </a:spcBef>
              <a:spcAft>
                <a:spcPts val="0"/>
              </a:spcAft>
              <a:buNone/>
            </a:pPr>
            <a:r>
              <a:rPr lang="en" sz="1200">
                <a:solidFill>
                  <a:srgbClr val="000000"/>
                </a:solidFill>
                <a:latin typeface="Nunito"/>
                <a:ea typeface="Nunito"/>
                <a:cs typeface="Nunito"/>
                <a:sym typeface="Nunito"/>
              </a:rPr>
              <a:t>    print(data)</a:t>
            </a:r>
            <a:endParaRPr sz="1200">
              <a:solidFill>
                <a:srgbClr val="000000"/>
              </a:solidFill>
              <a:latin typeface="Nunito"/>
              <a:ea typeface="Nunito"/>
              <a:cs typeface="Nunito"/>
              <a:sym typeface="Nunito"/>
            </a:endParaRPr>
          </a:p>
          <a:p>
            <a:pPr indent="0" lvl="0" marL="457200" rtl="0" algn="l">
              <a:lnSpc>
                <a:spcPct val="115000"/>
              </a:lnSpc>
              <a:spcBef>
                <a:spcPts val="0"/>
              </a:spcBef>
              <a:spcAft>
                <a:spcPts val="0"/>
              </a:spcAft>
              <a:buNone/>
            </a:pPr>
            <a:r>
              <a:rPr lang="en" sz="1200">
                <a:solidFill>
                  <a:srgbClr val="000000"/>
                </a:solidFill>
                <a:latin typeface="Nunito"/>
                <a:ea typeface="Nunito"/>
                <a:cs typeface="Nunito"/>
                <a:sym typeface="Nunito"/>
              </a:rPr>
              <a:t>    print(type(data))</a:t>
            </a:r>
            <a:endParaRPr sz="1200">
              <a:solidFill>
                <a:srgbClr val="000000"/>
              </a:solidFill>
              <a:latin typeface="Nunito"/>
              <a:ea typeface="Nunito"/>
              <a:cs typeface="Nunito"/>
              <a:sym typeface="Nunito"/>
            </a:endParaRPr>
          </a:p>
          <a:p>
            <a:pPr indent="0" lvl="0" marL="0" rtl="0" algn="l">
              <a:lnSpc>
                <a:spcPct val="115000"/>
              </a:lnSpc>
              <a:spcBef>
                <a:spcPts val="0"/>
              </a:spcBef>
              <a:spcAft>
                <a:spcPts val="0"/>
              </a:spcAft>
              <a:buNone/>
            </a:pPr>
            <a:r>
              <a:t/>
            </a:r>
            <a:endParaRPr sz="1200">
              <a:solidFill>
                <a:srgbClr val="000000"/>
              </a:solidFill>
              <a:latin typeface="Nunito"/>
              <a:ea typeface="Nunito"/>
              <a:cs typeface="Nunito"/>
              <a:sym typeface="Nunito"/>
            </a:endParaRPr>
          </a:p>
          <a:p>
            <a:pPr indent="-304800" lvl="0" marL="457200" rtl="0" algn="l">
              <a:spcBef>
                <a:spcPts val="1200"/>
              </a:spcBef>
              <a:spcAft>
                <a:spcPts val="0"/>
              </a:spcAft>
              <a:buClr>
                <a:srgbClr val="000000"/>
              </a:buClr>
              <a:buSzPts val="1200"/>
              <a:buFont typeface="Arial"/>
              <a:buChar char="●"/>
            </a:pPr>
            <a:r>
              <a:rPr lang="en" sz="1200">
                <a:solidFill>
                  <a:srgbClr val="188038"/>
                </a:solidFill>
                <a:latin typeface="Nunito"/>
                <a:ea typeface="Nunito"/>
                <a:cs typeface="Nunito"/>
                <a:sym typeface="Nunito"/>
              </a:rPr>
              <a:t>open('data.json', 'r')</a:t>
            </a:r>
            <a:r>
              <a:rPr lang="en" sz="1200">
                <a:solidFill>
                  <a:srgbClr val="000000"/>
                </a:solidFill>
                <a:latin typeface="Nunito"/>
                <a:ea typeface="Nunito"/>
                <a:cs typeface="Nunito"/>
                <a:sym typeface="Nunito"/>
              </a:rPr>
              <a:t>: Opens the JSON file in read mode (</a:t>
            </a:r>
            <a:r>
              <a:rPr lang="en" sz="1200">
                <a:solidFill>
                  <a:srgbClr val="188038"/>
                </a:solidFill>
                <a:latin typeface="Nunito"/>
                <a:ea typeface="Nunito"/>
                <a:cs typeface="Nunito"/>
                <a:sym typeface="Nunito"/>
              </a:rPr>
              <a:t>'r'</a:t>
            </a:r>
            <a:r>
              <a:rPr lang="en"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lang="en" sz="1200">
                <a:solidFill>
                  <a:srgbClr val="188038"/>
                </a:solidFill>
                <a:latin typeface="Nunito"/>
                <a:ea typeface="Nunito"/>
                <a:cs typeface="Nunito"/>
                <a:sym typeface="Nunito"/>
              </a:rPr>
              <a:t>json.load(jsonfile)</a:t>
            </a:r>
            <a:r>
              <a:rPr lang="en" sz="1200">
                <a:solidFill>
                  <a:srgbClr val="000000"/>
                </a:solidFill>
                <a:latin typeface="Nunito"/>
                <a:ea typeface="Nunito"/>
                <a:cs typeface="Nunito"/>
                <a:sym typeface="Nunito"/>
              </a:rPr>
              <a:t>: Parses the JSON data from the file object and returns it as a Python dictionary (or a list if the top-level JSON structure is an array).</a:t>
            </a:r>
            <a:endParaRPr sz="1200">
              <a:latin typeface="Nunito"/>
              <a:ea typeface="Nunito"/>
              <a:cs typeface="Nunito"/>
              <a:sym typeface="Nunito"/>
            </a:endParaRPr>
          </a:p>
        </p:txBody>
      </p:sp>
      <p:sp>
        <p:nvSpPr>
          <p:cNvPr id="817" name="Google Shape;817;p139"/>
          <p:cNvSpPr txBox="1"/>
          <p:nvPr/>
        </p:nvSpPr>
        <p:spPr>
          <a:xfrm>
            <a:off x="4813975" y="2759975"/>
            <a:ext cx="3939900" cy="189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Nunito"/>
                <a:ea typeface="Nunito"/>
                <a:cs typeface="Nunito"/>
                <a:sym typeface="Nunito"/>
              </a:rPr>
              <a:t># Example 'data.json' file content:</a:t>
            </a:r>
            <a:endParaRPr sz="1200">
              <a:latin typeface="Nunito"/>
              <a:ea typeface="Nunito"/>
              <a:cs typeface="Nunito"/>
              <a:sym typeface="Nunito"/>
            </a:endParaRPr>
          </a:p>
          <a:p>
            <a:pPr indent="0" lvl="0" marL="0" rtl="0" algn="l">
              <a:lnSpc>
                <a:spcPct val="115000"/>
              </a:lnSpc>
              <a:spcBef>
                <a:spcPts val="0"/>
              </a:spcBef>
              <a:spcAft>
                <a:spcPts val="0"/>
              </a:spcAft>
              <a:buNone/>
            </a:pPr>
            <a:r>
              <a:rPr lang="en" sz="1200">
                <a:latin typeface="Nunito"/>
                <a:ea typeface="Nunito"/>
                <a:cs typeface="Nunito"/>
                <a:sym typeface="Nunito"/>
              </a:rPr>
              <a:t># {</a:t>
            </a:r>
            <a:endParaRPr sz="1200">
              <a:latin typeface="Nunito"/>
              <a:ea typeface="Nunito"/>
              <a:cs typeface="Nunito"/>
              <a:sym typeface="Nunito"/>
            </a:endParaRPr>
          </a:p>
          <a:p>
            <a:pPr indent="0" lvl="0" marL="0" rtl="0" algn="l">
              <a:lnSpc>
                <a:spcPct val="115000"/>
              </a:lnSpc>
              <a:spcBef>
                <a:spcPts val="0"/>
              </a:spcBef>
              <a:spcAft>
                <a:spcPts val="0"/>
              </a:spcAft>
              <a:buNone/>
            </a:pPr>
            <a:r>
              <a:rPr lang="en" sz="1200">
                <a:latin typeface="Nunito"/>
                <a:ea typeface="Nunito"/>
                <a:cs typeface="Nunito"/>
                <a:sym typeface="Nunito"/>
              </a:rPr>
              <a:t>#     "name": "Alice",</a:t>
            </a:r>
            <a:endParaRPr sz="1200">
              <a:latin typeface="Nunito"/>
              <a:ea typeface="Nunito"/>
              <a:cs typeface="Nunito"/>
              <a:sym typeface="Nunito"/>
            </a:endParaRPr>
          </a:p>
          <a:p>
            <a:pPr indent="0" lvl="0" marL="0" rtl="0" algn="l">
              <a:lnSpc>
                <a:spcPct val="115000"/>
              </a:lnSpc>
              <a:spcBef>
                <a:spcPts val="0"/>
              </a:spcBef>
              <a:spcAft>
                <a:spcPts val="0"/>
              </a:spcAft>
              <a:buNone/>
            </a:pPr>
            <a:r>
              <a:rPr lang="en" sz="1200">
                <a:latin typeface="Nunito"/>
                <a:ea typeface="Nunito"/>
                <a:cs typeface="Nunito"/>
                <a:sym typeface="Nunito"/>
              </a:rPr>
              <a:t>#     "age": 30,</a:t>
            </a:r>
            <a:endParaRPr sz="1200">
              <a:latin typeface="Nunito"/>
              <a:ea typeface="Nunito"/>
              <a:cs typeface="Nunito"/>
              <a:sym typeface="Nunito"/>
            </a:endParaRPr>
          </a:p>
          <a:p>
            <a:pPr indent="0" lvl="0" marL="0" rtl="0" algn="l">
              <a:lnSpc>
                <a:spcPct val="115000"/>
              </a:lnSpc>
              <a:spcBef>
                <a:spcPts val="0"/>
              </a:spcBef>
              <a:spcAft>
                <a:spcPts val="0"/>
              </a:spcAft>
              <a:buNone/>
            </a:pPr>
            <a:r>
              <a:rPr lang="en" sz="1200">
                <a:latin typeface="Nunito"/>
                <a:ea typeface="Nunito"/>
                <a:cs typeface="Nunito"/>
                <a:sym typeface="Nunito"/>
              </a:rPr>
              <a:t>#     "city": "New York",</a:t>
            </a:r>
            <a:endParaRPr sz="1200">
              <a:latin typeface="Nunito"/>
              <a:ea typeface="Nunito"/>
              <a:cs typeface="Nunito"/>
              <a:sym typeface="Nunito"/>
            </a:endParaRPr>
          </a:p>
          <a:p>
            <a:pPr indent="0" lvl="0" marL="0" rtl="0" algn="l">
              <a:lnSpc>
                <a:spcPct val="115000"/>
              </a:lnSpc>
              <a:spcBef>
                <a:spcPts val="0"/>
              </a:spcBef>
              <a:spcAft>
                <a:spcPts val="0"/>
              </a:spcAft>
              <a:buNone/>
            </a:pPr>
            <a:r>
              <a:rPr lang="en" sz="1200">
                <a:latin typeface="Nunito"/>
                <a:ea typeface="Nunito"/>
                <a:cs typeface="Nunito"/>
                <a:sym typeface="Nunito"/>
              </a:rPr>
              <a:t>#     "hobbies": ["reading", "hiking"]</a:t>
            </a:r>
            <a:endParaRPr sz="1200">
              <a:latin typeface="Nunito"/>
              <a:ea typeface="Nunito"/>
              <a:cs typeface="Nunito"/>
              <a:sym typeface="Nunito"/>
            </a:endParaRPr>
          </a:p>
          <a:p>
            <a:pPr indent="0" lvl="0" marL="0" rtl="0" algn="l">
              <a:lnSpc>
                <a:spcPct val="115000"/>
              </a:lnSpc>
              <a:spcBef>
                <a:spcPts val="0"/>
              </a:spcBef>
              <a:spcAft>
                <a:spcPts val="0"/>
              </a:spcAft>
              <a:buNone/>
            </a:pPr>
            <a:r>
              <a:rPr lang="en" sz="1200">
                <a:latin typeface="Nunito"/>
                <a:ea typeface="Nunito"/>
                <a:cs typeface="Nunito"/>
                <a:sym typeface="Nunito"/>
              </a:rPr>
              <a:t># }</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2.8 Working with CSV and JSON files</a:t>
            </a:r>
            <a:endParaRPr/>
          </a:p>
        </p:txBody>
      </p:sp>
      <p:sp>
        <p:nvSpPr>
          <p:cNvPr id="823" name="Google Shape;823;p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000000"/>
                </a:solidFill>
                <a:latin typeface="Nunito"/>
                <a:ea typeface="Nunito"/>
                <a:cs typeface="Nunito"/>
                <a:sym typeface="Nunito"/>
              </a:rPr>
              <a:t>2. Writing JSON Files</a:t>
            </a:r>
            <a:endParaRPr b="1"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You can write Python objects (dictionaries, lists, etc.) to a JSON file using the </a:t>
            </a:r>
            <a:r>
              <a:rPr lang="en" sz="1200">
                <a:solidFill>
                  <a:srgbClr val="188038"/>
                </a:solidFill>
                <a:latin typeface="Nunito"/>
                <a:ea typeface="Nunito"/>
                <a:cs typeface="Nunito"/>
                <a:sym typeface="Nunito"/>
              </a:rPr>
              <a:t>json.dump()</a:t>
            </a:r>
            <a:r>
              <a:rPr lang="en" sz="1200">
                <a:solidFill>
                  <a:srgbClr val="000000"/>
                </a:solidFill>
                <a:latin typeface="Nunito"/>
                <a:ea typeface="Nunito"/>
                <a:cs typeface="Nunito"/>
                <a:sym typeface="Nunito"/>
              </a:rPr>
              <a:t> function.</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b="1" lang="en" sz="1200">
                <a:solidFill>
                  <a:srgbClr val="000000"/>
                </a:solidFill>
                <a:latin typeface="Nunito"/>
                <a:ea typeface="Nunito"/>
                <a:cs typeface="Nunito"/>
                <a:sym typeface="Nunito"/>
              </a:rPr>
              <a:t>Python</a:t>
            </a:r>
            <a:endParaRPr b="1"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import json</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Data to write to a JSON file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data_to_write =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"name": "Bob",</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"age": 25,</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"city": "London",</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"skills": ["programming", "writing"]</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Writing to a JSON file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with open('output.json', 'w') as jsonfile: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json.dump(data_to_write, jsonfile)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This will create an 'output.json' file with the given data.</a:t>
            </a:r>
            <a:endParaRPr sz="1200">
              <a:latin typeface="Nunito"/>
              <a:ea typeface="Nunito"/>
              <a:cs typeface="Nunito"/>
              <a:sym typeface="Nunito"/>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2.8 Working with CSV and JSON files</a:t>
            </a:r>
            <a:endParaRPr/>
          </a:p>
        </p:txBody>
      </p:sp>
      <p:sp>
        <p:nvSpPr>
          <p:cNvPr id="829" name="Google Shape;829;p1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rgbClr val="000000"/>
              </a:buClr>
              <a:buSzPts val="1200"/>
              <a:buFont typeface="Arial"/>
              <a:buChar char="●"/>
            </a:pPr>
            <a:r>
              <a:rPr lang="en" sz="1200">
                <a:solidFill>
                  <a:srgbClr val="188038"/>
                </a:solidFill>
                <a:latin typeface="Nunito"/>
                <a:ea typeface="Nunito"/>
                <a:cs typeface="Nunito"/>
                <a:sym typeface="Nunito"/>
              </a:rPr>
              <a:t>open('output.json', 'w')</a:t>
            </a:r>
            <a:r>
              <a:rPr lang="en" sz="1200">
                <a:solidFill>
                  <a:srgbClr val="000000"/>
                </a:solidFill>
                <a:latin typeface="Nunito"/>
                <a:ea typeface="Nunito"/>
                <a:cs typeface="Nunito"/>
                <a:sym typeface="Nunito"/>
              </a:rPr>
              <a:t>: Opens the file in write mode (</a:t>
            </a:r>
            <a:r>
              <a:rPr lang="en" sz="1200">
                <a:solidFill>
                  <a:srgbClr val="188038"/>
                </a:solidFill>
                <a:latin typeface="Nunito"/>
                <a:ea typeface="Nunito"/>
                <a:cs typeface="Nunito"/>
                <a:sym typeface="Nunito"/>
              </a:rPr>
              <a:t>'w'</a:t>
            </a:r>
            <a:r>
              <a:rPr lang="en"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lang="en" sz="1200">
                <a:solidFill>
                  <a:srgbClr val="188038"/>
                </a:solidFill>
                <a:latin typeface="Nunito"/>
                <a:ea typeface="Nunito"/>
                <a:cs typeface="Nunito"/>
                <a:sym typeface="Nunito"/>
              </a:rPr>
              <a:t>json.dump(obj, jsonfile)</a:t>
            </a:r>
            <a:r>
              <a:rPr lang="en" sz="1200">
                <a:solidFill>
                  <a:srgbClr val="000000"/>
                </a:solidFill>
                <a:latin typeface="Nunito"/>
                <a:ea typeface="Nunito"/>
                <a:cs typeface="Nunito"/>
                <a:sym typeface="Nunito"/>
              </a:rPr>
              <a:t>: Writes the Python object </a:t>
            </a:r>
            <a:r>
              <a:rPr lang="en" sz="1200">
                <a:solidFill>
                  <a:srgbClr val="188038"/>
                </a:solidFill>
                <a:latin typeface="Nunito"/>
                <a:ea typeface="Nunito"/>
                <a:cs typeface="Nunito"/>
                <a:sym typeface="Nunito"/>
              </a:rPr>
              <a:t>obj</a:t>
            </a:r>
            <a:r>
              <a:rPr lang="en" sz="1200">
                <a:solidFill>
                  <a:srgbClr val="000000"/>
                </a:solidFill>
                <a:latin typeface="Nunito"/>
                <a:ea typeface="Nunito"/>
                <a:cs typeface="Nunito"/>
                <a:sym typeface="Nunito"/>
              </a:rPr>
              <a:t> to the file object </a:t>
            </a:r>
            <a:r>
              <a:rPr lang="en" sz="1200">
                <a:solidFill>
                  <a:srgbClr val="188038"/>
                </a:solidFill>
                <a:latin typeface="Nunito"/>
                <a:ea typeface="Nunito"/>
                <a:cs typeface="Nunito"/>
                <a:sym typeface="Nunito"/>
              </a:rPr>
              <a:t>jsonfile</a:t>
            </a:r>
            <a:r>
              <a:rPr lang="en" sz="1200">
                <a:solidFill>
                  <a:srgbClr val="000000"/>
                </a:solidFill>
                <a:latin typeface="Nunito"/>
                <a:ea typeface="Nunito"/>
                <a:cs typeface="Nunito"/>
                <a:sym typeface="Nunito"/>
              </a:rPr>
              <a:t> as JSON data.</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b="1" lang="en" sz="1200">
                <a:solidFill>
                  <a:srgbClr val="000000"/>
                </a:solidFill>
                <a:latin typeface="Nunito"/>
                <a:ea typeface="Nunito"/>
                <a:cs typeface="Nunito"/>
                <a:sym typeface="Nunito"/>
              </a:rPr>
              <a:t>3. Formatting JSON Output</a:t>
            </a:r>
            <a:endParaRPr b="1"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You can make the JSON output more readable using the </a:t>
            </a:r>
            <a:r>
              <a:rPr lang="en" sz="1200">
                <a:solidFill>
                  <a:srgbClr val="188038"/>
                </a:solidFill>
                <a:latin typeface="Nunito"/>
                <a:ea typeface="Nunito"/>
                <a:cs typeface="Nunito"/>
                <a:sym typeface="Nunito"/>
              </a:rPr>
              <a:t>indent</a:t>
            </a:r>
            <a:r>
              <a:rPr lang="en" sz="1200">
                <a:solidFill>
                  <a:srgbClr val="000000"/>
                </a:solidFill>
                <a:latin typeface="Nunito"/>
                <a:ea typeface="Nunito"/>
                <a:cs typeface="Nunito"/>
                <a:sym typeface="Nunito"/>
              </a:rPr>
              <a:t> parameter in </a:t>
            </a:r>
            <a:r>
              <a:rPr lang="en" sz="1200">
                <a:solidFill>
                  <a:srgbClr val="188038"/>
                </a:solidFill>
                <a:latin typeface="Nunito"/>
                <a:ea typeface="Nunito"/>
                <a:cs typeface="Nunito"/>
                <a:sym typeface="Nunito"/>
              </a:rPr>
              <a:t>json.dump()</a:t>
            </a:r>
            <a:r>
              <a:rPr lang="en"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b="1" lang="en" sz="1200">
                <a:solidFill>
                  <a:srgbClr val="000000"/>
                </a:solidFill>
                <a:latin typeface="Nunito"/>
                <a:ea typeface="Nunito"/>
                <a:cs typeface="Nunito"/>
                <a:sym typeface="Nunito"/>
              </a:rPr>
              <a:t>Python</a:t>
            </a:r>
            <a:endParaRPr b="1"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import json</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data_to_write =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"name": "Charlie",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"age": 35,</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"address":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"street": "123 Main St",</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"city": "Paris"</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"interests": ["travel", "photography"]</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a:p>
            <a:pPr indent="0" lvl="0" marL="0" rtl="0" algn="l">
              <a:spcBef>
                <a:spcPts val="0"/>
              </a:spcBef>
              <a:spcAft>
                <a:spcPts val="1200"/>
              </a:spcAft>
              <a:buNone/>
            </a:pPr>
            <a:r>
              <a:t/>
            </a:r>
            <a:endParaRPr sz="1200">
              <a:latin typeface="Nunito"/>
              <a:ea typeface="Nunito"/>
              <a:cs typeface="Nunito"/>
              <a:sym typeface="Nunito"/>
            </a:endParaRPr>
          </a:p>
        </p:txBody>
      </p:sp>
      <p:sp>
        <p:nvSpPr>
          <p:cNvPr id="830" name="Google Shape;830;p141"/>
          <p:cNvSpPr txBox="1"/>
          <p:nvPr/>
        </p:nvSpPr>
        <p:spPr>
          <a:xfrm>
            <a:off x="4513100" y="2808150"/>
            <a:ext cx="4169400" cy="217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Nunito"/>
                <a:ea typeface="Nunito"/>
                <a:cs typeface="Nunito"/>
                <a:sym typeface="Nunito"/>
              </a:rPr>
              <a:t># Writing JSON with indentation</a:t>
            </a:r>
            <a:endParaRPr sz="1200">
              <a:latin typeface="Nunito"/>
              <a:ea typeface="Nunito"/>
              <a:cs typeface="Nunito"/>
              <a:sym typeface="Nunito"/>
            </a:endParaRPr>
          </a:p>
          <a:p>
            <a:pPr indent="0" lvl="0" marL="0" rtl="0" algn="l">
              <a:lnSpc>
                <a:spcPct val="115000"/>
              </a:lnSpc>
              <a:spcBef>
                <a:spcPts val="0"/>
              </a:spcBef>
              <a:spcAft>
                <a:spcPts val="0"/>
              </a:spcAft>
              <a:buNone/>
            </a:pPr>
            <a:r>
              <a:rPr lang="en" sz="1200">
                <a:latin typeface="Nunito"/>
                <a:ea typeface="Nunito"/>
                <a:cs typeface="Nunito"/>
                <a:sym typeface="Nunito"/>
              </a:rPr>
              <a:t>with open('output_pretty.json', 'w') as jsonfile:</a:t>
            </a:r>
            <a:endParaRPr sz="1200">
              <a:latin typeface="Nunito"/>
              <a:ea typeface="Nunito"/>
              <a:cs typeface="Nunito"/>
              <a:sym typeface="Nunito"/>
            </a:endParaRPr>
          </a:p>
          <a:p>
            <a:pPr indent="0" lvl="0" marL="0" rtl="0" algn="l">
              <a:lnSpc>
                <a:spcPct val="115000"/>
              </a:lnSpc>
              <a:spcBef>
                <a:spcPts val="0"/>
              </a:spcBef>
              <a:spcAft>
                <a:spcPts val="0"/>
              </a:spcAft>
              <a:buNone/>
            </a:pPr>
            <a:r>
              <a:rPr lang="en" sz="1200">
                <a:latin typeface="Nunito"/>
                <a:ea typeface="Nunito"/>
                <a:cs typeface="Nunito"/>
                <a:sym typeface="Nunito"/>
              </a:rPr>
              <a:t>    json.dump(data_to_write, jsonfile, indent=4)</a:t>
            </a:r>
            <a:endParaRPr sz="1200">
              <a:latin typeface="Nunito"/>
              <a:ea typeface="Nunito"/>
              <a:cs typeface="Nunito"/>
              <a:sym typeface="Nunito"/>
            </a:endParaRPr>
          </a:p>
          <a:p>
            <a:pPr indent="0" lvl="0" marL="0" rtl="0" algn="l">
              <a:lnSpc>
                <a:spcPct val="115000"/>
              </a:lnSpc>
              <a:spcBef>
                <a:spcPts val="0"/>
              </a:spcBef>
              <a:spcAft>
                <a:spcPts val="0"/>
              </a:spcAft>
              <a:buNone/>
            </a:pPr>
            <a:r>
              <a:t/>
            </a:r>
            <a:endParaRPr sz="1200">
              <a:latin typeface="Nunito"/>
              <a:ea typeface="Nunito"/>
              <a:cs typeface="Nunito"/>
              <a:sym typeface="Nunito"/>
            </a:endParaRPr>
          </a:p>
          <a:p>
            <a:pPr indent="0" lvl="0" marL="0" rtl="0" algn="l">
              <a:lnSpc>
                <a:spcPct val="115000"/>
              </a:lnSpc>
              <a:spcBef>
                <a:spcPts val="0"/>
              </a:spcBef>
              <a:spcAft>
                <a:spcPts val="0"/>
              </a:spcAft>
              <a:buNone/>
            </a:pPr>
            <a:r>
              <a:rPr lang="en" sz="1200">
                <a:latin typeface="Nunito"/>
                <a:ea typeface="Nunito"/>
                <a:cs typeface="Nunito"/>
                <a:sym typeface="Nunito"/>
              </a:rPr>
              <a:t># This will create a nicely formatted 'output_pretty.json' file.</a:t>
            </a:r>
            <a:endParaRPr sz="1200">
              <a:latin typeface="Nunito"/>
              <a:ea typeface="Nunito"/>
              <a:cs typeface="Nunito"/>
              <a:sym typeface="Nunito"/>
            </a:endParaRPr>
          </a:p>
          <a:p>
            <a:pPr indent="-304800" lvl="0" marL="457200" rtl="0" algn="l">
              <a:lnSpc>
                <a:spcPct val="115000"/>
              </a:lnSpc>
              <a:spcBef>
                <a:spcPts val="1200"/>
              </a:spcBef>
              <a:spcAft>
                <a:spcPts val="0"/>
              </a:spcAft>
              <a:buSzPts val="1200"/>
              <a:buChar char="●"/>
            </a:pPr>
            <a:r>
              <a:rPr lang="en" sz="1200">
                <a:solidFill>
                  <a:srgbClr val="188038"/>
                </a:solidFill>
                <a:latin typeface="Nunito"/>
                <a:ea typeface="Nunito"/>
                <a:cs typeface="Nunito"/>
                <a:sym typeface="Nunito"/>
              </a:rPr>
              <a:t>indent=4</a:t>
            </a:r>
            <a:r>
              <a:rPr lang="en" sz="1200">
                <a:latin typeface="Nunito"/>
                <a:ea typeface="Nunito"/>
                <a:cs typeface="Nunito"/>
                <a:sym typeface="Nunito"/>
              </a:rPr>
              <a:t>: Specifies the number of spaces to use for indentation, making the JSON structure easier to read.</a:t>
            </a:r>
            <a:endParaRPr sz="1200">
              <a:latin typeface="Nunito"/>
              <a:ea typeface="Nunito"/>
              <a:cs typeface="Nunito"/>
              <a:sym typeface="Nunito"/>
            </a:endParaRPr>
          </a:p>
          <a:p>
            <a:pPr indent="0" lvl="0" marL="0" rtl="0" algn="l">
              <a:lnSpc>
                <a:spcPct val="115000"/>
              </a:lnSpc>
              <a:spcBef>
                <a:spcPts val="1200"/>
              </a:spcBef>
              <a:spcAft>
                <a:spcPts val="0"/>
              </a:spcAft>
              <a:buNone/>
            </a:pPr>
            <a:r>
              <a:t/>
            </a:r>
            <a:endParaRPr sz="12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 Data Types and Variables</a:t>
            </a:r>
            <a:endParaRPr/>
          </a:p>
        </p:txBody>
      </p:sp>
      <p:sp>
        <p:nvSpPr>
          <p:cNvPr id="129" name="Google Shape;129;p25"/>
          <p:cNvSpPr txBox="1"/>
          <p:nvPr>
            <p:ph idx="1" type="body"/>
          </p:nvPr>
        </p:nvSpPr>
        <p:spPr>
          <a:xfrm>
            <a:off x="311700" y="1152475"/>
            <a:ext cx="8520600" cy="380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rPr>
              <a:t>Data Type</a:t>
            </a:r>
            <a:r>
              <a:rPr b="1" lang="en"/>
              <a:t>: </a:t>
            </a:r>
            <a:r>
              <a:rPr lang="en" sz="1600">
                <a:solidFill>
                  <a:srgbClr val="000000"/>
                </a:solidFill>
              </a:rPr>
              <a:t>A data type is a classification that defines the kind of data a variable can store and the operations that can be performed on it. It essentially tells the computer how to interpret a piece of data.</a:t>
            </a:r>
            <a:endParaRPr sz="1600">
              <a:solidFill>
                <a:srgbClr val="000000"/>
              </a:solidFill>
            </a:endParaRPr>
          </a:p>
          <a:p>
            <a:pPr indent="0" lvl="0" marL="0" rtl="0" algn="l">
              <a:spcBef>
                <a:spcPts val="1200"/>
              </a:spcBef>
              <a:spcAft>
                <a:spcPts val="0"/>
              </a:spcAft>
              <a:buNone/>
            </a:pPr>
            <a:r>
              <a:rPr b="1" lang="en">
                <a:solidFill>
                  <a:srgbClr val="000000"/>
                </a:solidFill>
              </a:rPr>
              <a:t>Variables: </a:t>
            </a:r>
            <a:r>
              <a:rPr lang="en" sz="1600">
                <a:solidFill>
                  <a:srgbClr val="000000"/>
                </a:solidFill>
              </a:rPr>
              <a:t>A variable is a named storage location that holds a value which can be changed during the program's execution. Variables are fundamental for storing and manipulating data within a program. </a:t>
            </a:r>
            <a:endParaRPr b="1" sz="1600">
              <a:solidFill>
                <a:srgbClr val="000000"/>
              </a:solidFill>
            </a:endParaRPr>
          </a:p>
          <a:p>
            <a:pPr indent="0" lvl="0" marL="0" rtl="0" algn="l">
              <a:spcBef>
                <a:spcPts val="1200"/>
              </a:spcBef>
              <a:spcAft>
                <a:spcPts val="1200"/>
              </a:spcAft>
              <a:buNone/>
            </a:pPr>
            <a:r>
              <a:t/>
            </a:r>
            <a:endParaRPr sz="1600">
              <a:solidFill>
                <a:srgbClr val="000000"/>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1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2.8 Working with CSV and JSON files</a:t>
            </a:r>
            <a:endParaRPr/>
          </a:p>
        </p:txBody>
      </p:sp>
      <p:sp>
        <p:nvSpPr>
          <p:cNvPr id="836" name="Google Shape;836;p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000000"/>
                </a:solidFill>
                <a:latin typeface="Nunito"/>
                <a:ea typeface="Nunito"/>
                <a:cs typeface="Nunito"/>
                <a:sym typeface="Nunito"/>
              </a:rPr>
              <a:t>4. Working with JSON Strings</a:t>
            </a:r>
            <a:endParaRPr b="1"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Sometimes you might have JSON data as a string in your Python code. You can use </a:t>
            </a:r>
            <a:r>
              <a:rPr lang="en" sz="1200">
                <a:solidFill>
                  <a:srgbClr val="188038"/>
                </a:solidFill>
                <a:latin typeface="Nunito"/>
                <a:ea typeface="Nunito"/>
                <a:cs typeface="Nunito"/>
                <a:sym typeface="Nunito"/>
              </a:rPr>
              <a:t>json.loads()</a:t>
            </a:r>
            <a:r>
              <a:rPr lang="en" sz="1200">
                <a:solidFill>
                  <a:srgbClr val="000000"/>
                </a:solidFill>
                <a:latin typeface="Nunito"/>
                <a:ea typeface="Nunito"/>
                <a:cs typeface="Nunito"/>
                <a:sym typeface="Nunito"/>
              </a:rPr>
              <a:t> to parse a JSON string into a Python object and </a:t>
            </a:r>
            <a:r>
              <a:rPr lang="en" sz="1200">
                <a:solidFill>
                  <a:srgbClr val="188038"/>
                </a:solidFill>
                <a:latin typeface="Nunito"/>
                <a:ea typeface="Nunito"/>
                <a:cs typeface="Nunito"/>
                <a:sym typeface="Nunito"/>
              </a:rPr>
              <a:t>json.dumps()</a:t>
            </a:r>
            <a:r>
              <a:rPr lang="en" sz="1200">
                <a:solidFill>
                  <a:srgbClr val="000000"/>
                </a:solidFill>
                <a:latin typeface="Nunito"/>
                <a:ea typeface="Nunito"/>
                <a:cs typeface="Nunito"/>
                <a:sym typeface="Nunito"/>
              </a:rPr>
              <a:t> to convert a Python object back into a JSON string.</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b="1" lang="en" sz="1200">
                <a:solidFill>
                  <a:srgbClr val="000000"/>
                </a:solidFill>
                <a:latin typeface="Nunito"/>
                <a:ea typeface="Nunito"/>
                <a:cs typeface="Nunito"/>
                <a:sym typeface="Nunito"/>
              </a:rPr>
              <a:t>Python</a:t>
            </a:r>
            <a:endParaRPr b="1"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import json</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JSON string</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json_string = '{"name": "David", "age": 28, "country": "Canada"}</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Parsing JSON string to Python dictionary</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data_from_string = json.loads(json_string)</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print(data_from_string)</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print(type(data_from_string))</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Python dictionary</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python_dict = {"item": "Book", "price": 15.99}</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0" rtl="0" algn="l">
              <a:spcBef>
                <a:spcPts val="0"/>
              </a:spcBef>
              <a:spcAft>
                <a:spcPts val="1200"/>
              </a:spcAft>
              <a:buNone/>
            </a:pPr>
            <a:r>
              <a:t/>
            </a:r>
            <a:endParaRPr sz="1200">
              <a:latin typeface="Nunito"/>
              <a:ea typeface="Nunito"/>
              <a:cs typeface="Nunito"/>
              <a:sym typeface="Nunito"/>
            </a:endParaRPr>
          </a:p>
        </p:txBody>
      </p:sp>
      <p:sp>
        <p:nvSpPr>
          <p:cNvPr id="837" name="Google Shape;837;p142"/>
          <p:cNvSpPr txBox="1"/>
          <p:nvPr/>
        </p:nvSpPr>
        <p:spPr>
          <a:xfrm>
            <a:off x="4894100" y="2960550"/>
            <a:ext cx="4169400" cy="217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Nunito"/>
                <a:ea typeface="Nunito"/>
                <a:cs typeface="Nunito"/>
                <a:sym typeface="Nunito"/>
              </a:rPr>
              <a:t># Converting Python dictionary to JSON string</a:t>
            </a:r>
            <a:endParaRPr sz="1200">
              <a:latin typeface="Nunito"/>
              <a:ea typeface="Nunito"/>
              <a:cs typeface="Nunito"/>
              <a:sym typeface="Nunito"/>
            </a:endParaRPr>
          </a:p>
          <a:p>
            <a:pPr indent="0" lvl="0" marL="0" rtl="0" algn="l">
              <a:lnSpc>
                <a:spcPct val="115000"/>
              </a:lnSpc>
              <a:spcBef>
                <a:spcPts val="0"/>
              </a:spcBef>
              <a:spcAft>
                <a:spcPts val="0"/>
              </a:spcAft>
              <a:buNone/>
            </a:pPr>
            <a:r>
              <a:rPr lang="en" sz="1200">
                <a:latin typeface="Nunito"/>
                <a:ea typeface="Nunito"/>
                <a:cs typeface="Nunito"/>
                <a:sym typeface="Nunito"/>
              </a:rPr>
              <a:t>json_string_from_dict = json.dumps(python_dict)</a:t>
            </a:r>
            <a:endParaRPr sz="1200">
              <a:latin typeface="Nunito"/>
              <a:ea typeface="Nunito"/>
              <a:cs typeface="Nunito"/>
              <a:sym typeface="Nunito"/>
            </a:endParaRPr>
          </a:p>
          <a:p>
            <a:pPr indent="0" lvl="0" marL="0" rtl="0" algn="l">
              <a:lnSpc>
                <a:spcPct val="115000"/>
              </a:lnSpc>
              <a:spcBef>
                <a:spcPts val="0"/>
              </a:spcBef>
              <a:spcAft>
                <a:spcPts val="0"/>
              </a:spcAft>
              <a:buNone/>
            </a:pPr>
            <a:r>
              <a:rPr lang="en" sz="1200">
                <a:latin typeface="Nunito"/>
                <a:ea typeface="Nunito"/>
                <a:cs typeface="Nunito"/>
                <a:sym typeface="Nunito"/>
              </a:rPr>
              <a:t>print(json_string_from_dict)</a:t>
            </a:r>
            <a:endParaRPr sz="1200">
              <a:latin typeface="Nunito"/>
              <a:ea typeface="Nunito"/>
              <a:cs typeface="Nunito"/>
              <a:sym typeface="Nunito"/>
            </a:endParaRPr>
          </a:p>
          <a:p>
            <a:pPr indent="0" lvl="0" marL="0" rtl="0" algn="l">
              <a:lnSpc>
                <a:spcPct val="115000"/>
              </a:lnSpc>
              <a:spcBef>
                <a:spcPts val="0"/>
              </a:spcBef>
              <a:spcAft>
                <a:spcPts val="0"/>
              </a:spcAft>
              <a:buNone/>
            </a:pPr>
            <a:r>
              <a:rPr lang="en" sz="1200">
                <a:latin typeface="Nunito"/>
                <a:ea typeface="Nunito"/>
                <a:cs typeface="Nunito"/>
                <a:sym typeface="Nunito"/>
              </a:rPr>
              <a:t>print(type(json_string_from_dict))</a:t>
            </a:r>
            <a:endParaRPr sz="1200">
              <a:latin typeface="Nunito"/>
              <a:ea typeface="Nunito"/>
              <a:cs typeface="Nunito"/>
              <a:sym typeface="Nunito"/>
            </a:endParaRPr>
          </a:p>
          <a:p>
            <a:pPr indent="0" lvl="0" marL="0" rtl="0" algn="l">
              <a:lnSpc>
                <a:spcPct val="115000"/>
              </a:lnSpc>
              <a:spcBef>
                <a:spcPts val="0"/>
              </a:spcBef>
              <a:spcAft>
                <a:spcPts val="0"/>
              </a:spcAft>
              <a:buNone/>
            </a:pPr>
            <a:r>
              <a:t/>
            </a:r>
            <a:endParaRPr sz="1200">
              <a:latin typeface="Nunito"/>
              <a:ea typeface="Nunito"/>
              <a:cs typeface="Nunito"/>
              <a:sym typeface="Nunito"/>
            </a:endParaRPr>
          </a:p>
          <a:p>
            <a:pPr indent="0" lvl="0" marL="0" rtl="0" algn="l">
              <a:lnSpc>
                <a:spcPct val="115000"/>
              </a:lnSpc>
              <a:spcBef>
                <a:spcPts val="0"/>
              </a:spcBef>
              <a:spcAft>
                <a:spcPts val="0"/>
              </a:spcAft>
              <a:buNone/>
            </a:pPr>
            <a:r>
              <a:rPr lang="en" sz="1200">
                <a:latin typeface="Nunito"/>
                <a:ea typeface="Nunito"/>
                <a:cs typeface="Nunito"/>
                <a:sym typeface="Nunito"/>
              </a:rPr>
              <a:t># Converting to a pretty JSON string</a:t>
            </a:r>
            <a:endParaRPr sz="1200">
              <a:latin typeface="Nunito"/>
              <a:ea typeface="Nunito"/>
              <a:cs typeface="Nunito"/>
              <a:sym typeface="Nunito"/>
            </a:endParaRPr>
          </a:p>
          <a:p>
            <a:pPr indent="0" lvl="0" marL="0" rtl="0" algn="l">
              <a:lnSpc>
                <a:spcPct val="115000"/>
              </a:lnSpc>
              <a:spcBef>
                <a:spcPts val="0"/>
              </a:spcBef>
              <a:spcAft>
                <a:spcPts val="0"/>
              </a:spcAft>
              <a:buNone/>
            </a:pPr>
            <a:r>
              <a:rPr lang="en" sz="1200">
                <a:latin typeface="Nunito"/>
                <a:ea typeface="Nunito"/>
                <a:cs typeface="Nunito"/>
                <a:sym typeface="Nunito"/>
              </a:rPr>
              <a:t>pretty_json_string = json.dumps(python_dict, indent=4)</a:t>
            </a:r>
            <a:endParaRPr sz="1200">
              <a:latin typeface="Nunito"/>
              <a:ea typeface="Nunito"/>
              <a:cs typeface="Nunito"/>
              <a:sym typeface="Nunito"/>
            </a:endParaRPr>
          </a:p>
          <a:p>
            <a:pPr indent="0" lvl="0" marL="0" rtl="0" algn="l">
              <a:lnSpc>
                <a:spcPct val="115000"/>
              </a:lnSpc>
              <a:spcBef>
                <a:spcPts val="0"/>
              </a:spcBef>
              <a:spcAft>
                <a:spcPts val="0"/>
              </a:spcAft>
              <a:buNone/>
            </a:pPr>
            <a:r>
              <a:rPr lang="en" sz="1200">
                <a:latin typeface="Nunito"/>
                <a:ea typeface="Nunito"/>
                <a:cs typeface="Nunito"/>
                <a:sym typeface="Nunito"/>
              </a:rPr>
              <a:t>print(pretty_json_string)</a:t>
            </a:r>
            <a:endParaRPr sz="1200">
              <a:latin typeface="Nunito"/>
              <a:ea typeface="Nunito"/>
              <a:cs typeface="Nunito"/>
              <a:sym typeface="Nunito"/>
            </a:endParaRPr>
          </a:p>
          <a:p>
            <a:pPr indent="0" lvl="0" marL="0" rtl="0" algn="l">
              <a:lnSpc>
                <a:spcPct val="115000"/>
              </a:lnSpc>
              <a:spcBef>
                <a:spcPts val="0"/>
              </a:spcBef>
              <a:spcAft>
                <a:spcPts val="0"/>
              </a:spcAft>
              <a:buNone/>
            </a:pPr>
            <a:r>
              <a:t/>
            </a:r>
            <a:endParaRPr sz="1200">
              <a:latin typeface="Nunito"/>
              <a:ea typeface="Nunito"/>
              <a:cs typeface="Nunito"/>
              <a:sym typeface="Nunito"/>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1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2.8.1 Reading and writing CSV files using csv module</a:t>
            </a:r>
            <a:endParaRPr/>
          </a:p>
        </p:txBody>
      </p:sp>
      <p:sp>
        <p:nvSpPr>
          <p:cNvPr id="843" name="Google Shape;843;p143"/>
          <p:cNvSpPr txBox="1"/>
          <p:nvPr>
            <p:ph idx="1" type="body"/>
          </p:nvPr>
        </p:nvSpPr>
        <p:spPr>
          <a:xfrm>
            <a:off x="311700" y="13810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Already Covered in above slides.</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1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2.8.2 Handling JSON files using JSON module</a:t>
            </a:r>
            <a:endParaRPr/>
          </a:p>
        </p:txBody>
      </p:sp>
      <p:sp>
        <p:nvSpPr>
          <p:cNvPr id="849" name="Google Shape;849;p144"/>
          <p:cNvSpPr txBox="1"/>
          <p:nvPr>
            <p:ph idx="1" type="body"/>
          </p:nvPr>
        </p:nvSpPr>
        <p:spPr>
          <a:xfrm>
            <a:off x="311700" y="13810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Already Covered in above slides.</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1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2.9 OOP Concepts</a:t>
            </a:r>
            <a:endParaRPr/>
          </a:p>
        </p:txBody>
      </p:sp>
      <p:sp>
        <p:nvSpPr>
          <p:cNvPr id="855" name="Google Shape;855;p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solidFill>
                  <a:srgbClr val="000000"/>
                </a:solidFill>
                <a:latin typeface="Nunito"/>
                <a:ea typeface="Nunito"/>
                <a:cs typeface="Nunito"/>
                <a:sym typeface="Nunito"/>
              </a:rPr>
              <a:t>Object-Oriented Programming (OOP) in Python! It's a powerful paradigm that helps you structure your code in a more organized, modular, and reusable way by modeling real-world entities as "objects." Python is inherently multi-paradigm, but its support for OOP is strong and widely used.</a:t>
            </a:r>
            <a:endParaRPr sz="1600">
              <a:solidFill>
                <a:srgbClr val="000000"/>
              </a:solidFill>
              <a:latin typeface="Nunito"/>
              <a:ea typeface="Nunito"/>
              <a:cs typeface="Nunito"/>
              <a:sym typeface="Nunito"/>
            </a:endParaRPr>
          </a:p>
          <a:p>
            <a:pPr indent="0" lvl="0" marL="0" rtl="0" algn="l">
              <a:spcBef>
                <a:spcPts val="1200"/>
              </a:spcBef>
              <a:spcAft>
                <a:spcPts val="0"/>
              </a:spcAft>
              <a:buNone/>
            </a:pPr>
            <a:r>
              <a:rPr lang="en" sz="1600">
                <a:solidFill>
                  <a:srgbClr val="000000"/>
                </a:solidFill>
                <a:latin typeface="Nunito"/>
                <a:ea typeface="Nunito"/>
                <a:cs typeface="Nunito"/>
                <a:sym typeface="Nunito"/>
              </a:rPr>
              <a:t>Here are the core concepts of OOP in Python:</a:t>
            </a:r>
            <a:endParaRPr sz="1600">
              <a:solidFill>
                <a:srgbClr val="000000"/>
              </a:solidFill>
              <a:latin typeface="Nunito"/>
              <a:ea typeface="Nunito"/>
              <a:cs typeface="Nunito"/>
              <a:sym typeface="Nunito"/>
            </a:endParaRPr>
          </a:p>
          <a:p>
            <a:pPr indent="0" lvl="0" marL="0" rtl="0" algn="l">
              <a:spcBef>
                <a:spcPts val="1200"/>
              </a:spcBef>
              <a:spcAft>
                <a:spcPts val="0"/>
              </a:spcAft>
              <a:buNone/>
            </a:pPr>
            <a:r>
              <a:rPr b="1" lang="en" sz="1600">
                <a:solidFill>
                  <a:srgbClr val="000000"/>
                </a:solidFill>
                <a:latin typeface="Nunito"/>
                <a:ea typeface="Nunito"/>
                <a:cs typeface="Nunito"/>
                <a:sym typeface="Nunito"/>
              </a:rPr>
              <a:t>1. Objects:</a:t>
            </a:r>
            <a:endParaRPr b="1" sz="1600">
              <a:solidFill>
                <a:srgbClr val="000000"/>
              </a:solidFill>
              <a:latin typeface="Nunito"/>
              <a:ea typeface="Nunito"/>
              <a:cs typeface="Nunito"/>
              <a:sym typeface="Nunito"/>
            </a:endParaRPr>
          </a:p>
          <a:p>
            <a:pPr indent="-330200" lvl="0" marL="457200" rtl="0" algn="l">
              <a:spcBef>
                <a:spcPts val="1200"/>
              </a:spcBef>
              <a:spcAft>
                <a:spcPts val="0"/>
              </a:spcAft>
              <a:buClr>
                <a:srgbClr val="000000"/>
              </a:buClr>
              <a:buSzPts val="1600"/>
              <a:buFont typeface="Arial"/>
              <a:buChar char="●"/>
            </a:pPr>
            <a:r>
              <a:rPr lang="en" sz="1600">
                <a:solidFill>
                  <a:srgbClr val="000000"/>
                </a:solidFill>
                <a:latin typeface="Nunito"/>
                <a:ea typeface="Nunito"/>
                <a:cs typeface="Nunito"/>
                <a:sym typeface="Nunito"/>
              </a:rPr>
              <a:t>An object is a fundamental unit in OOP. It's an instance of a class. Think of it as a specific thing that has both </a:t>
            </a:r>
            <a:r>
              <a:rPr b="1" lang="en" sz="1600">
                <a:solidFill>
                  <a:srgbClr val="000000"/>
                </a:solidFill>
                <a:latin typeface="Nunito"/>
                <a:ea typeface="Nunito"/>
                <a:cs typeface="Nunito"/>
                <a:sym typeface="Nunito"/>
              </a:rPr>
              <a:t>data</a:t>
            </a:r>
            <a:r>
              <a:rPr lang="en" sz="1600">
                <a:solidFill>
                  <a:srgbClr val="000000"/>
                </a:solidFill>
                <a:latin typeface="Nunito"/>
                <a:ea typeface="Nunito"/>
                <a:cs typeface="Nunito"/>
                <a:sym typeface="Nunito"/>
              </a:rPr>
              <a:t> (attributes) and </a:t>
            </a:r>
            <a:r>
              <a:rPr b="1" lang="en" sz="1600">
                <a:solidFill>
                  <a:srgbClr val="000000"/>
                </a:solidFill>
                <a:latin typeface="Nunito"/>
                <a:ea typeface="Nunito"/>
                <a:cs typeface="Nunito"/>
                <a:sym typeface="Nunito"/>
              </a:rPr>
              <a:t>behavior</a:t>
            </a:r>
            <a:r>
              <a:rPr lang="en" sz="1600">
                <a:solidFill>
                  <a:srgbClr val="000000"/>
                </a:solidFill>
                <a:latin typeface="Nunito"/>
                <a:ea typeface="Nunito"/>
                <a:cs typeface="Nunito"/>
                <a:sym typeface="Nunito"/>
              </a:rPr>
              <a:t> (methods).</a:t>
            </a:r>
            <a:endParaRPr sz="1600">
              <a:solidFill>
                <a:srgbClr val="000000"/>
              </a:solidFill>
              <a:latin typeface="Nunito"/>
              <a:ea typeface="Nunito"/>
              <a:cs typeface="Nunito"/>
              <a:sym typeface="Nunito"/>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Nunito"/>
                <a:ea typeface="Nunito"/>
                <a:cs typeface="Nunito"/>
                <a:sym typeface="Nunito"/>
              </a:rPr>
              <a:t>Example:</a:t>
            </a:r>
            <a:r>
              <a:rPr lang="en" sz="1600">
                <a:solidFill>
                  <a:srgbClr val="000000"/>
                </a:solidFill>
                <a:latin typeface="Nunito"/>
                <a:ea typeface="Nunito"/>
                <a:cs typeface="Nunito"/>
                <a:sym typeface="Nunito"/>
              </a:rPr>
              <a:t> A </a:t>
            </a:r>
            <a:r>
              <a:rPr lang="en" sz="1600">
                <a:solidFill>
                  <a:srgbClr val="188038"/>
                </a:solidFill>
                <a:latin typeface="Nunito"/>
                <a:ea typeface="Nunito"/>
                <a:cs typeface="Nunito"/>
                <a:sym typeface="Nunito"/>
              </a:rPr>
              <a:t>Car</a:t>
            </a:r>
            <a:r>
              <a:rPr lang="en" sz="1600">
                <a:solidFill>
                  <a:srgbClr val="000000"/>
                </a:solidFill>
                <a:latin typeface="Nunito"/>
                <a:ea typeface="Nunito"/>
                <a:cs typeface="Nunito"/>
                <a:sym typeface="Nunito"/>
              </a:rPr>
              <a:t> object might have attributes like </a:t>
            </a:r>
            <a:r>
              <a:rPr lang="en" sz="1600">
                <a:solidFill>
                  <a:srgbClr val="188038"/>
                </a:solidFill>
                <a:latin typeface="Nunito"/>
                <a:ea typeface="Nunito"/>
                <a:cs typeface="Nunito"/>
                <a:sym typeface="Nunito"/>
              </a:rPr>
              <a:t>color</a:t>
            </a:r>
            <a:r>
              <a:rPr lang="en" sz="1600">
                <a:solidFill>
                  <a:srgbClr val="000000"/>
                </a:solidFill>
                <a:latin typeface="Nunito"/>
                <a:ea typeface="Nunito"/>
                <a:cs typeface="Nunito"/>
                <a:sym typeface="Nunito"/>
              </a:rPr>
              <a:t>, </a:t>
            </a:r>
            <a:r>
              <a:rPr lang="en" sz="1600">
                <a:solidFill>
                  <a:srgbClr val="188038"/>
                </a:solidFill>
                <a:latin typeface="Nunito"/>
                <a:ea typeface="Nunito"/>
                <a:cs typeface="Nunito"/>
                <a:sym typeface="Nunito"/>
              </a:rPr>
              <a:t>model</a:t>
            </a:r>
            <a:r>
              <a:rPr lang="en" sz="1600">
                <a:solidFill>
                  <a:srgbClr val="000000"/>
                </a:solidFill>
                <a:latin typeface="Nunito"/>
                <a:ea typeface="Nunito"/>
                <a:cs typeface="Nunito"/>
                <a:sym typeface="Nunito"/>
              </a:rPr>
              <a:t>, </a:t>
            </a:r>
            <a:r>
              <a:rPr lang="en" sz="1600">
                <a:solidFill>
                  <a:srgbClr val="188038"/>
                </a:solidFill>
                <a:latin typeface="Nunito"/>
                <a:ea typeface="Nunito"/>
                <a:cs typeface="Nunito"/>
                <a:sym typeface="Nunito"/>
              </a:rPr>
              <a:t>speed</a:t>
            </a:r>
            <a:r>
              <a:rPr lang="en" sz="1600">
                <a:solidFill>
                  <a:srgbClr val="000000"/>
                </a:solidFill>
                <a:latin typeface="Nunito"/>
                <a:ea typeface="Nunito"/>
                <a:cs typeface="Nunito"/>
                <a:sym typeface="Nunito"/>
              </a:rPr>
              <a:t>, and methods like </a:t>
            </a:r>
            <a:r>
              <a:rPr lang="en" sz="1600">
                <a:solidFill>
                  <a:srgbClr val="188038"/>
                </a:solidFill>
                <a:latin typeface="Nunito"/>
                <a:ea typeface="Nunito"/>
                <a:cs typeface="Nunito"/>
                <a:sym typeface="Nunito"/>
              </a:rPr>
              <a:t>start()</a:t>
            </a:r>
            <a:r>
              <a:rPr lang="en" sz="1600">
                <a:solidFill>
                  <a:srgbClr val="000000"/>
                </a:solidFill>
                <a:latin typeface="Nunito"/>
                <a:ea typeface="Nunito"/>
                <a:cs typeface="Nunito"/>
                <a:sym typeface="Nunito"/>
              </a:rPr>
              <a:t>, </a:t>
            </a:r>
            <a:r>
              <a:rPr lang="en" sz="1600">
                <a:solidFill>
                  <a:srgbClr val="188038"/>
                </a:solidFill>
                <a:latin typeface="Nunito"/>
                <a:ea typeface="Nunito"/>
                <a:cs typeface="Nunito"/>
                <a:sym typeface="Nunito"/>
              </a:rPr>
              <a:t>accelerate()</a:t>
            </a:r>
            <a:r>
              <a:rPr lang="en" sz="1600">
                <a:solidFill>
                  <a:srgbClr val="000000"/>
                </a:solidFill>
                <a:latin typeface="Nunito"/>
                <a:ea typeface="Nunito"/>
                <a:cs typeface="Nunito"/>
                <a:sym typeface="Nunito"/>
              </a:rPr>
              <a:t>, </a:t>
            </a:r>
            <a:r>
              <a:rPr lang="en" sz="1600">
                <a:solidFill>
                  <a:srgbClr val="188038"/>
                </a:solidFill>
                <a:latin typeface="Nunito"/>
                <a:ea typeface="Nunito"/>
                <a:cs typeface="Nunito"/>
                <a:sym typeface="Nunito"/>
              </a:rPr>
              <a:t>brake()</a:t>
            </a:r>
            <a:r>
              <a:rPr lang="en" sz="1600">
                <a:solidFill>
                  <a:srgbClr val="000000"/>
                </a:solidFill>
                <a:latin typeface="Nunito"/>
                <a:ea typeface="Nunito"/>
                <a:cs typeface="Nunito"/>
                <a:sym typeface="Nunito"/>
              </a:rPr>
              <a:t>.</a:t>
            </a:r>
            <a:endParaRPr sz="1600">
              <a:solidFill>
                <a:srgbClr val="000000"/>
              </a:solidFill>
              <a:latin typeface="Nunito"/>
              <a:ea typeface="Nunito"/>
              <a:cs typeface="Nunito"/>
              <a:sym typeface="Nunito"/>
            </a:endParaRPr>
          </a:p>
          <a:p>
            <a:pPr indent="0" lvl="0" marL="0" rtl="0" algn="l">
              <a:spcBef>
                <a:spcPts val="1200"/>
              </a:spcBef>
              <a:spcAft>
                <a:spcPts val="1200"/>
              </a:spcAft>
              <a:buNone/>
            </a:pPr>
            <a:r>
              <a:t/>
            </a:r>
            <a:endParaRPr sz="1600">
              <a:latin typeface="Nunito"/>
              <a:ea typeface="Nunito"/>
              <a:cs typeface="Nunito"/>
              <a:sym typeface="Nunito"/>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2.9 OOP Concepts</a:t>
            </a:r>
            <a:endParaRPr/>
          </a:p>
        </p:txBody>
      </p:sp>
      <p:sp>
        <p:nvSpPr>
          <p:cNvPr id="861" name="Google Shape;861;p1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000000"/>
                </a:solidFill>
                <a:latin typeface="Nunito"/>
                <a:ea typeface="Nunito"/>
                <a:cs typeface="Nunito"/>
                <a:sym typeface="Nunito"/>
              </a:rPr>
              <a:t>2. Classes:</a:t>
            </a:r>
            <a:endParaRPr b="1" sz="1200">
              <a:solidFill>
                <a:srgbClr val="000000"/>
              </a:solidFill>
              <a:latin typeface="Nunito"/>
              <a:ea typeface="Nunito"/>
              <a:cs typeface="Nunito"/>
              <a:sym typeface="Nunito"/>
            </a:endParaRPr>
          </a:p>
          <a:p>
            <a:pPr indent="-304800" lvl="0" marL="457200" rtl="0" algn="l">
              <a:spcBef>
                <a:spcPts val="1200"/>
              </a:spcBef>
              <a:spcAft>
                <a:spcPts val="0"/>
              </a:spcAft>
              <a:buClr>
                <a:srgbClr val="000000"/>
              </a:buClr>
              <a:buSzPts val="1200"/>
              <a:buFont typeface="Nunito"/>
              <a:buChar char="●"/>
            </a:pPr>
            <a:r>
              <a:rPr lang="en" sz="1200">
                <a:solidFill>
                  <a:srgbClr val="000000"/>
                </a:solidFill>
                <a:latin typeface="Nunito"/>
                <a:ea typeface="Nunito"/>
                <a:cs typeface="Nunito"/>
                <a:sym typeface="Nunito"/>
              </a:rPr>
              <a:t>A class is a blueprint or a template for creating objects. It defines the structure and behavior that all objects of that class will share.  </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Nunito"/>
              <a:buChar char="●"/>
            </a:pPr>
            <a:r>
              <a:rPr lang="en" sz="1200">
                <a:solidFill>
                  <a:srgbClr val="000000"/>
                </a:solidFill>
                <a:latin typeface="Nunito"/>
                <a:ea typeface="Nunito"/>
                <a:cs typeface="Nunito"/>
                <a:sym typeface="Nunito"/>
              </a:rPr>
              <a:t>You can create multiple objects (instances) from a single class.</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Nunito"/>
                <a:ea typeface="Nunito"/>
                <a:cs typeface="Nunito"/>
                <a:sym typeface="Nunito"/>
              </a:rPr>
              <a:t>Example:</a:t>
            </a:r>
            <a:r>
              <a:rPr lang="en" sz="1200">
                <a:solidFill>
                  <a:srgbClr val="000000"/>
                </a:solidFill>
                <a:latin typeface="Nunito"/>
                <a:ea typeface="Nunito"/>
                <a:cs typeface="Nunito"/>
                <a:sym typeface="Nunito"/>
              </a:rPr>
              <a:t> The </a:t>
            </a:r>
            <a:r>
              <a:rPr lang="en" sz="1200">
                <a:solidFill>
                  <a:srgbClr val="188038"/>
                </a:solidFill>
                <a:latin typeface="Nunito"/>
                <a:ea typeface="Nunito"/>
                <a:cs typeface="Nunito"/>
                <a:sym typeface="Nunito"/>
              </a:rPr>
              <a:t>Car</a:t>
            </a:r>
            <a:r>
              <a:rPr lang="en" sz="1200">
                <a:solidFill>
                  <a:srgbClr val="000000"/>
                </a:solidFill>
                <a:latin typeface="Nunito"/>
                <a:ea typeface="Nunito"/>
                <a:cs typeface="Nunito"/>
                <a:sym typeface="Nunito"/>
              </a:rPr>
              <a:t> class defines what a car is and what it can do. Individual cars like "My Red Sedan" or "My Blue SUV" would be objects of the </a:t>
            </a:r>
            <a:r>
              <a:rPr lang="en" sz="1200">
                <a:solidFill>
                  <a:srgbClr val="188038"/>
                </a:solidFill>
                <a:latin typeface="Nunito"/>
                <a:ea typeface="Nunito"/>
                <a:cs typeface="Nunito"/>
                <a:sym typeface="Nunito"/>
              </a:rPr>
              <a:t>Car</a:t>
            </a:r>
            <a:r>
              <a:rPr lang="en" sz="1200">
                <a:solidFill>
                  <a:srgbClr val="000000"/>
                </a:solidFill>
                <a:latin typeface="Nunito"/>
                <a:ea typeface="Nunito"/>
                <a:cs typeface="Nunito"/>
                <a:sym typeface="Nunito"/>
              </a:rPr>
              <a:t> class.</a:t>
            </a:r>
            <a:endParaRPr sz="1200">
              <a:solidFill>
                <a:srgbClr val="000000"/>
              </a:solidFill>
              <a:latin typeface="Nunito"/>
              <a:ea typeface="Nunito"/>
              <a:cs typeface="Nunito"/>
              <a:sym typeface="Nunito"/>
            </a:endParaRPr>
          </a:p>
          <a:p>
            <a:pPr indent="0" lvl="0" marL="0" rtl="0" algn="l">
              <a:spcBef>
                <a:spcPts val="1200"/>
              </a:spcBef>
              <a:spcAft>
                <a:spcPts val="1200"/>
              </a:spcAft>
              <a:buNone/>
            </a:pPr>
            <a:r>
              <a:t/>
            </a:r>
            <a:endParaRPr sz="1200">
              <a:latin typeface="Nunito"/>
              <a:ea typeface="Nunito"/>
              <a:cs typeface="Nunito"/>
              <a:sym typeface="Nunito"/>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2.9 OOP Concepts</a:t>
            </a:r>
            <a:endParaRPr/>
          </a:p>
        </p:txBody>
      </p:sp>
      <p:sp>
        <p:nvSpPr>
          <p:cNvPr id="867" name="Google Shape;867;p1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000000"/>
                </a:solidFill>
                <a:latin typeface="Nunito"/>
                <a:ea typeface="Nunito"/>
                <a:cs typeface="Nunito"/>
                <a:sym typeface="Nunito"/>
              </a:rPr>
              <a:t>2. Classes:</a:t>
            </a:r>
            <a:endParaRPr b="1" sz="1200">
              <a:solidFill>
                <a:srgbClr val="000000"/>
              </a:solidFill>
              <a:latin typeface="Nunito"/>
              <a:ea typeface="Nunito"/>
              <a:cs typeface="Nunito"/>
              <a:sym typeface="Nunito"/>
            </a:endParaRPr>
          </a:p>
          <a:p>
            <a:pPr indent="0" lvl="0" marL="0" rtl="0" algn="l">
              <a:spcBef>
                <a:spcPts val="1200"/>
              </a:spcBef>
              <a:spcAft>
                <a:spcPts val="0"/>
              </a:spcAft>
              <a:buNone/>
            </a:pPr>
            <a:r>
              <a:rPr b="1" lang="en" sz="1200">
                <a:solidFill>
                  <a:srgbClr val="000000"/>
                </a:solidFill>
                <a:latin typeface="Nunito"/>
                <a:ea typeface="Nunito"/>
                <a:cs typeface="Nunito"/>
                <a:sym typeface="Nunito"/>
              </a:rPr>
              <a:t>Python</a:t>
            </a:r>
            <a:endParaRPr b="1"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class Car:</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def __init__(self, color, model):</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self.color = color</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self.model = model</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self.speed = 0</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def start(self):</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print("Engine started!")</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def accelerate(self, increment):</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self.speed += increment</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print(f"Speed increased to {self.speed} km/h.")</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0" rtl="0" algn="l">
              <a:spcBef>
                <a:spcPts val="0"/>
              </a:spcBef>
              <a:spcAft>
                <a:spcPts val="0"/>
              </a:spcAft>
              <a:buNone/>
            </a:pPr>
            <a:r>
              <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b="1" lang="en" sz="1200">
                <a:solidFill>
                  <a:srgbClr val="000000"/>
                </a:solidFill>
                <a:latin typeface="Nunito"/>
                <a:ea typeface="Nunito"/>
                <a:cs typeface="Nunito"/>
                <a:sym typeface="Nunito"/>
              </a:rPr>
              <a:t>3. Encapsulation:</a:t>
            </a:r>
            <a:endParaRPr b="1" sz="1200">
              <a:solidFill>
                <a:srgbClr val="000000"/>
              </a:solidFill>
              <a:latin typeface="Nunito"/>
              <a:ea typeface="Nunito"/>
              <a:cs typeface="Nunito"/>
              <a:sym typeface="Nunito"/>
            </a:endParaRPr>
          </a:p>
          <a:p>
            <a:pPr indent="-304800" lvl="0" marL="457200" rtl="0" algn="l">
              <a:spcBef>
                <a:spcPts val="1200"/>
              </a:spcBef>
              <a:spcAft>
                <a:spcPts val="0"/>
              </a:spcAft>
              <a:buClr>
                <a:srgbClr val="000000"/>
              </a:buClr>
              <a:buSzPts val="1200"/>
              <a:buFont typeface="Nunito"/>
              <a:buChar char="●"/>
            </a:pPr>
            <a:r>
              <a:rPr lang="en" sz="1200">
                <a:solidFill>
                  <a:srgbClr val="000000"/>
                </a:solidFill>
                <a:latin typeface="Nunito"/>
                <a:ea typeface="Nunito"/>
                <a:cs typeface="Nunito"/>
                <a:sym typeface="Nunito"/>
              </a:rPr>
              <a:t>Encapsulation is the bundling of data (attributes) and the methods that operate on that data within a single unit (a class).</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Nunito"/>
              <a:buChar char="●"/>
            </a:pPr>
            <a:r>
              <a:rPr lang="en" sz="1200">
                <a:solidFill>
                  <a:srgbClr val="000000"/>
                </a:solidFill>
                <a:latin typeface="Nunito"/>
                <a:ea typeface="Nunito"/>
                <a:cs typeface="Nunito"/>
                <a:sym typeface="Nunito"/>
              </a:rPr>
              <a:t>It helps in hiding the internal implementation details of an object and exposing only a controlled interface to interact with it. This protects the data from accidental modification.  </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Nunito"/>
              <a:buChar char="●"/>
            </a:pPr>
            <a:r>
              <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Nunito"/>
                <a:ea typeface="Nunito"/>
                <a:cs typeface="Nunito"/>
                <a:sym typeface="Nunito"/>
              </a:rPr>
              <a:t>In Python, encapsulation is often achieved through naming conventions (like using a single underscore </a:t>
            </a:r>
            <a:r>
              <a:rPr lang="en" sz="1200">
                <a:solidFill>
                  <a:srgbClr val="188038"/>
                </a:solidFill>
                <a:latin typeface="Nunito"/>
                <a:ea typeface="Nunito"/>
                <a:cs typeface="Nunito"/>
                <a:sym typeface="Nunito"/>
              </a:rPr>
              <a:t>_</a:t>
            </a:r>
            <a:r>
              <a:rPr lang="en" sz="1200">
                <a:solidFill>
                  <a:srgbClr val="000000"/>
                </a:solidFill>
                <a:latin typeface="Nunito"/>
                <a:ea typeface="Nunito"/>
                <a:cs typeface="Nunito"/>
                <a:sym typeface="Nunito"/>
              </a:rPr>
              <a:t> or double underscore </a:t>
            </a:r>
            <a:r>
              <a:rPr lang="en" sz="1200">
                <a:solidFill>
                  <a:srgbClr val="188038"/>
                </a:solidFill>
                <a:latin typeface="Nunito"/>
                <a:ea typeface="Nunito"/>
                <a:cs typeface="Nunito"/>
                <a:sym typeface="Nunito"/>
              </a:rPr>
              <a:t>__</a:t>
            </a:r>
            <a:r>
              <a:rPr lang="en" sz="1200">
                <a:solidFill>
                  <a:srgbClr val="000000"/>
                </a:solidFill>
                <a:latin typeface="Nunito"/>
                <a:ea typeface="Nunito"/>
                <a:cs typeface="Nunito"/>
                <a:sym typeface="Nunito"/>
              </a:rPr>
              <a:t> prefix for attribute names to indicate they are intended for internal use), although it's not strict access control like in some other languages.</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&lt;!-- end list --&gt;</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Python</a:t>
            </a:r>
            <a:endParaRPr sz="1200">
              <a:solidFill>
                <a:srgbClr val="000000"/>
              </a:solidFill>
              <a:latin typeface="Nunito"/>
              <a:ea typeface="Nunito"/>
              <a:cs typeface="Nunito"/>
              <a:sym typeface="Nunito"/>
            </a:endParaRPr>
          </a:p>
          <a:p>
            <a:pPr indent="0" lvl="0" marL="0" rtl="0" algn="l">
              <a:spcBef>
                <a:spcPts val="0"/>
              </a:spcBef>
              <a:spcAft>
                <a:spcPts val="0"/>
              </a:spcAft>
              <a:buNone/>
            </a:pPr>
            <a:r>
              <a:rPr lang="en" sz="1200">
                <a:solidFill>
                  <a:srgbClr val="000000"/>
                </a:solidFill>
                <a:latin typeface="Nunito"/>
                <a:ea typeface="Nunito"/>
                <a:cs typeface="Nunito"/>
                <a:sym typeface="Nunito"/>
              </a:rPr>
              <a:t>class BankAccount:</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def __init__(self, account_number, balance):</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self.account_number = account_number</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self._balance = balance  # Single underscore suggests protected</a:t>
            </a:r>
            <a:endParaRPr sz="1200">
              <a:solidFill>
                <a:srgbClr val="000000"/>
              </a:solidFill>
              <a:latin typeface="Nunito"/>
              <a:ea typeface="Nunito"/>
              <a:cs typeface="Nunito"/>
              <a:sym typeface="Nunito"/>
            </a:endParaRPr>
          </a:p>
          <a:p>
            <a:pPr indent="0" lvl="0" marL="0" rtl="0" algn="l">
              <a:spcBef>
                <a:spcPts val="1200"/>
              </a:spcBef>
              <a:spcAft>
                <a:spcPts val="0"/>
              </a:spcAft>
              <a:buNone/>
            </a:pPr>
            <a:r>
              <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def deposit(self, amount):</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if amount &gt; 0:</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self._balance += amount</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print(f"Deposited {amount}. New balance: {self._balance}")</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else:</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print("Deposit amount must be positive.")</a:t>
            </a:r>
            <a:endParaRPr sz="1200">
              <a:solidFill>
                <a:srgbClr val="000000"/>
              </a:solidFill>
              <a:latin typeface="Nunito"/>
              <a:ea typeface="Nunito"/>
              <a:cs typeface="Nunito"/>
              <a:sym typeface="Nunito"/>
            </a:endParaRPr>
          </a:p>
          <a:p>
            <a:pPr indent="0" lvl="0" marL="0" rtl="0" algn="l">
              <a:spcBef>
                <a:spcPts val="1200"/>
              </a:spcBef>
              <a:spcAft>
                <a:spcPts val="0"/>
              </a:spcAft>
              <a:buNone/>
            </a:pPr>
            <a:r>
              <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def withdraw(self, amount):</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if 0 &lt; amount &lt;= self._balance:</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self._balance -= amount</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print(f"Withdrew {amount}. New balance: {self._balance}")</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else:</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print("Insufficient funds or invalid withdrawal amount.")</a:t>
            </a:r>
            <a:endParaRPr sz="1200">
              <a:solidFill>
                <a:srgbClr val="000000"/>
              </a:solidFill>
              <a:latin typeface="Nunito"/>
              <a:ea typeface="Nunito"/>
              <a:cs typeface="Nunito"/>
              <a:sym typeface="Nunito"/>
            </a:endParaRPr>
          </a:p>
          <a:p>
            <a:pPr indent="0" lvl="0" marL="0" rtl="0" algn="l">
              <a:spcBef>
                <a:spcPts val="1200"/>
              </a:spcBef>
              <a:spcAft>
                <a:spcPts val="0"/>
              </a:spcAft>
              <a:buNone/>
            </a:pPr>
            <a:r>
              <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def get_balance(self):</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return self._balance</a:t>
            </a:r>
            <a:endParaRPr sz="1200">
              <a:solidFill>
                <a:srgbClr val="000000"/>
              </a:solidFill>
              <a:latin typeface="Nunito"/>
              <a:ea typeface="Nunito"/>
              <a:cs typeface="Nunito"/>
              <a:sym typeface="Nunito"/>
            </a:endParaRPr>
          </a:p>
          <a:p>
            <a:pPr indent="0" lvl="0" marL="0" rtl="0" algn="l">
              <a:spcBef>
                <a:spcPts val="1200"/>
              </a:spcBef>
              <a:spcAft>
                <a:spcPts val="0"/>
              </a:spcAft>
              <a:buNone/>
            </a:pPr>
            <a:r>
              <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account = BankAccount("12345", 1000)</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account.deposit(500)</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account.withdraw(200)</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print(f"Current balance: {account.get_balance()}")</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print(account._balance) # Technically accessible, but convention suggests not to directly modify</a:t>
            </a:r>
            <a:endParaRPr sz="1200">
              <a:solidFill>
                <a:srgbClr val="000000"/>
              </a:solidFill>
              <a:latin typeface="Nunito"/>
              <a:ea typeface="Nunito"/>
              <a:cs typeface="Nunito"/>
              <a:sym typeface="Nunito"/>
            </a:endParaRPr>
          </a:p>
          <a:p>
            <a:pPr indent="0" lvl="0" marL="0" rtl="0" algn="l">
              <a:spcBef>
                <a:spcPts val="1200"/>
              </a:spcBef>
              <a:spcAft>
                <a:spcPts val="0"/>
              </a:spcAft>
              <a:buNone/>
            </a:pPr>
            <a:r>
              <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b="1" lang="en" sz="1200">
                <a:solidFill>
                  <a:srgbClr val="000000"/>
                </a:solidFill>
                <a:latin typeface="Nunito"/>
                <a:ea typeface="Nunito"/>
                <a:cs typeface="Nunito"/>
                <a:sym typeface="Nunito"/>
              </a:rPr>
              <a:t>4. Inheritance:</a:t>
            </a:r>
            <a:endParaRPr b="1" sz="1200">
              <a:solidFill>
                <a:srgbClr val="000000"/>
              </a:solidFill>
              <a:latin typeface="Nunito"/>
              <a:ea typeface="Nunito"/>
              <a:cs typeface="Nunito"/>
              <a:sym typeface="Nunito"/>
            </a:endParaRPr>
          </a:p>
          <a:p>
            <a:pPr indent="-304800" lvl="0" marL="457200" rtl="0" algn="l">
              <a:spcBef>
                <a:spcPts val="1200"/>
              </a:spcBef>
              <a:spcAft>
                <a:spcPts val="0"/>
              </a:spcAft>
              <a:buClr>
                <a:srgbClr val="000000"/>
              </a:buClr>
              <a:buSzPts val="1200"/>
              <a:buFont typeface="Nunito"/>
              <a:buChar char="●"/>
            </a:pPr>
            <a:r>
              <a:rPr lang="en" sz="1200">
                <a:solidFill>
                  <a:srgbClr val="000000"/>
                </a:solidFill>
                <a:latin typeface="Nunito"/>
                <a:ea typeface="Nunito"/>
                <a:cs typeface="Nunito"/>
                <a:sym typeface="Nunito"/>
              </a:rPr>
              <a:t>Inheritance is a mechanism that allows a new class (the subclass or derived class) to inherit properties and methods from an existing class (the superclass or base class).</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Nunito"/>
              <a:buChar char="●"/>
            </a:pPr>
            <a:r>
              <a:rPr lang="en" sz="1200">
                <a:solidFill>
                  <a:srgbClr val="000000"/>
                </a:solidFill>
                <a:latin typeface="Nunito"/>
                <a:ea typeface="Nunito"/>
                <a:cs typeface="Nunito"/>
                <a:sym typeface="Nunito"/>
              </a:rPr>
              <a:t>It promotes code reuse and establishes an "is-a" relationship between classes.</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Nunito"/>
                <a:ea typeface="Nunito"/>
                <a:cs typeface="Nunito"/>
                <a:sym typeface="Nunito"/>
              </a:rPr>
              <a:t>Example:</a:t>
            </a:r>
            <a:r>
              <a:rPr lang="en" sz="1200">
                <a:solidFill>
                  <a:srgbClr val="000000"/>
                </a:solidFill>
                <a:latin typeface="Nunito"/>
                <a:ea typeface="Nunito"/>
                <a:cs typeface="Nunito"/>
                <a:sym typeface="Nunito"/>
              </a:rPr>
              <a:t> A </a:t>
            </a:r>
            <a:r>
              <a:rPr lang="en" sz="1200">
                <a:solidFill>
                  <a:srgbClr val="188038"/>
                </a:solidFill>
                <a:latin typeface="Nunito"/>
                <a:ea typeface="Nunito"/>
                <a:cs typeface="Nunito"/>
                <a:sym typeface="Nunito"/>
              </a:rPr>
              <a:t>SportsCar</a:t>
            </a:r>
            <a:r>
              <a:rPr lang="en" sz="1200">
                <a:solidFill>
                  <a:srgbClr val="000000"/>
                </a:solidFill>
                <a:latin typeface="Nunito"/>
                <a:ea typeface="Nunito"/>
                <a:cs typeface="Nunito"/>
                <a:sym typeface="Nunito"/>
              </a:rPr>
              <a:t> class can inherit from the </a:t>
            </a:r>
            <a:r>
              <a:rPr lang="en" sz="1200">
                <a:solidFill>
                  <a:srgbClr val="188038"/>
                </a:solidFill>
                <a:latin typeface="Nunito"/>
                <a:ea typeface="Nunito"/>
                <a:cs typeface="Nunito"/>
                <a:sym typeface="Nunito"/>
              </a:rPr>
              <a:t>Car</a:t>
            </a:r>
            <a:r>
              <a:rPr lang="en" sz="1200">
                <a:solidFill>
                  <a:srgbClr val="000000"/>
                </a:solidFill>
                <a:latin typeface="Nunito"/>
                <a:ea typeface="Nunito"/>
                <a:cs typeface="Nunito"/>
                <a:sym typeface="Nunito"/>
              </a:rPr>
              <a:t> class, inheriting its basic attributes and methods, and then add its own specific attributes (like </a:t>
            </a:r>
            <a:r>
              <a:rPr lang="en" sz="1200">
                <a:solidFill>
                  <a:srgbClr val="188038"/>
                </a:solidFill>
                <a:latin typeface="Nunito"/>
                <a:ea typeface="Nunito"/>
                <a:cs typeface="Nunito"/>
                <a:sym typeface="Nunito"/>
              </a:rPr>
              <a:t>turbo_enabled</a:t>
            </a:r>
            <a:r>
              <a:rPr lang="en" sz="1200">
                <a:solidFill>
                  <a:srgbClr val="000000"/>
                </a:solidFill>
                <a:latin typeface="Nunito"/>
                <a:ea typeface="Nunito"/>
                <a:cs typeface="Nunito"/>
                <a:sym typeface="Nunito"/>
              </a:rPr>
              <a:t>) and methods (like </a:t>
            </a:r>
            <a:r>
              <a:rPr lang="en" sz="1200">
                <a:solidFill>
                  <a:srgbClr val="188038"/>
                </a:solidFill>
                <a:latin typeface="Nunito"/>
                <a:ea typeface="Nunito"/>
                <a:cs typeface="Nunito"/>
                <a:sym typeface="Nunito"/>
              </a:rPr>
              <a:t>enable_turbo()</a:t>
            </a:r>
            <a:r>
              <a:rPr lang="en"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&lt;!-- end list --&gt;</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Python</a:t>
            </a:r>
            <a:endParaRPr sz="1200">
              <a:solidFill>
                <a:srgbClr val="000000"/>
              </a:solidFill>
              <a:latin typeface="Nunito"/>
              <a:ea typeface="Nunito"/>
              <a:cs typeface="Nunito"/>
              <a:sym typeface="Nunito"/>
            </a:endParaRPr>
          </a:p>
          <a:p>
            <a:pPr indent="0" lvl="0" marL="0" rtl="0" algn="l">
              <a:spcBef>
                <a:spcPts val="0"/>
              </a:spcBef>
              <a:spcAft>
                <a:spcPts val="0"/>
              </a:spcAft>
              <a:buNone/>
            </a:pPr>
            <a:r>
              <a:rPr lang="en" sz="1200">
                <a:solidFill>
                  <a:srgbClr val="000000"/>
                </a:solidFill>
                <a:latin typeface="Nunito"/>
                <a:ea typeface="Nunito"/>
                <a:cs typeface="Nunito"/>
                <a:sym typeface="Nunito"/>
              </a:rPr>
              <a:t>class Car:</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def __init__(self, color, model):</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self.color = color</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self.model = model</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self.speed = 0</a:t>
            </a:r>
            <a:endParaRPr sz="1200">
              <a:solidFill>
                <a:srgbClr val="000000"/>
              </a:solidFill>
              <a:latin typeface="Nunito"/>
              <a:ea typeface="Nunito"/>
              <a:cs typeface="Nunito"/>
              <a:sym typeface="Nunito"/>
            </a:endParaRPr>
          </a:p>
          <a:p>
            <a:pPr indent="0" lvl="0" marL="0" rtl="0" algn="l">
              <a:spcBef>
                <a:spcPts val="1200"/>
              </a:spcBef>
              <a:spcAft>
                <a:spcPts val="0"/>
              </a:spcAft>
              <a:buNone/>
            </a:pPr>
            <a:r>
              <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def start(self):</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print("Engine started!")</a:t>
            </a:r>
            <a:endParaRPr sz="1200">
              <a:solidFill>
                <a:srgbClr val="000000"/>
              </a:solidFill>
              <a:latin typeface="Nunito"/>
              <a:ea typeface="Nunito"/>
              <a:cs typeface="Nunito"/>
              <a:sym typeface="Nunito"/>
            </a:endParaRPr>
          </a:p>
          <a:p>
            <a:pPr indent="0" lvl="0" marL="0" rtl="0" algn="l">
              <a:spcBef>
                <a:spcPts val="1200"/>
              </a:spcBef>
              <a:spcAft>
                <a:spcPts val="0"/>
              </a:spcAft>
              <a:buNone/>
            </a:pPr>
            <a:r>
              <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def accelerate(self, increment):</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self.speed += increment</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print(f"Speed increased to {self.speed} km/h.")</a:t>
            </a:r>
            <a:endParaRPr sz="1200">
              <a:solidFill>
                <a:srgbClr val="000000"/>
              </a:solidFill>
              <a:latin typeface="Nunito"/>
              <a:ea typeface="Nunito"/>
              <a:cs typeface="Nunito"/>
              <a:sym typeface="Nunito"/>
            </a:endParaRPr>
          </a:p>
          <a:p>
            <a:pPr indent="0" lvl="0" marL="0" rtl="0" algn="l">
              <a:spcBef>
                <a:spcPts val="1200"/>
              </a:spcBef>
              <a:spcAft>
                <a:spcPts val="0"/>
              </a:spcAft>
              <a:buNone/>
            </a:pPr>
            <a:r>
              <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class SportsCar(Car):  # SportsCar inherits from Car</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def __init__(self, color, model, turbo_enabled=False):</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super().__init__(color, model)  # Call the superclass's __init__</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self.turbo_enabled = turbo_enabled</a:t>
            </a:r>
            <a:endParaRPr sz="1200">
              <a:solidFill>
                <a:srgbClr val="000000"/>
              </a:solidFill>
              <a:latin typeface="Nunito"/>
              <a:ea typeface="Nunito"/>
              <a:cs typeface="Nunito"/>
              <a:sym typeface="Nunito"/>
            </a:endParaRPr>
          </a:p>
          <a:p>
            <a:pPr indent="0" lvl="0" marL="0" rtl="0" algn="l">
              <a:spcBef>
                <a:spcPts val="1200"/>
              </a:spcBef>
              <a:spcAft>
                <a:spcPts val="0"/>
              </a:spcAft>
              <a:buNone/>
            </a:pPr>
            <a:r>
              <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def enable_turbo(self):</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self.turbo_enabled = True</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print("Turbo enabled!")</a:t>
            </a:r>
            <a:endParaRPr sz="1200">
              <a:solidFill>
                <a:srgbClr val="000000"/>
              </a:solidFill>
              <a:latin typeface="Nunito"/>
              <a:ea typeface="Nunito"/>
              <a:cs typeface="Nunito"/>
              <a:sym typeface="Nunito"/>
            </a:endParaRPr>
          </a:p>
          <a:p>
            <a:pPr indent="0" lvl="0" marL="0" rtl="0" algn="l">
              <a:spcBef>
                <a:spcPts val="1200"/>
              </a:spcBef>
              <a:spcAft>
                <a:spcPts val="0"/>
              </a:spcAft>
              <a:buNone/>
            </a:pPr>
            <a:r>
              <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 Override the accelerate method</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def accelerate(self, increment):</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if self.turbo_enabled:</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increment *= 2  # Turbo makes it accelerate faster</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super().accelerate(increment) # Call the superclass's accelerate</a:t>
            </a:r>
            <a:endParaRPr sz="1200">
              <a:solidFill>
                <a:srgbClr val="000000"/>
              </a:solidFill>
              <a:latin typeface="Nunito"/>
              <a:ea typeface="Nunito"/>
              <a:cs typeface="Nunito"/>
              <a:sym typeface="Nunito"/>
            </a:endParaRPr>
          </a:p>
          <a:p>
            <a:pPr indent="0" lvl="0" marL="0" rtl="0" algn="l">
              <a:spcBef>
                <a:spcPts val="1200"/>
              </a:spcBef>
              <a:spcAft>
                <a:spcPts val="0"/>
              </a:spcAft>
              <a:buNone/>
            </a:pPr>
            <a:r>
              <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my_sportscar = SportsCar("red", "FastModel")</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my_sportscar.start()</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my_sportscar.accelerate(50)</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my_sportscar.enable_turbo()</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my_sportscar.accelerate(50)</a:t>
            </a:r>
            <a:endParaRPr sz="1200">
              <a:solidFill>
                <a:srgbClr val="000000"/>
              </a:solidFill>
              <a:latin typeface="Nunito"/>
              <a:ea typeface="Nunito"/>
              <a:cs typeface="Nunito"/>
              <a:sym typeface="Nunito"/>
            </a:endParaRPr>
          </a:p>
          <a:p>
            <a:pPr indent="0" lvl="0" marL="0" rtl="0" algn="l">
              <a:spcBef>
                <a:spcPts val="1200"/>
              </a:spcBef>
              <a:spcAft>
                <a:spcPts val="0"/>
              </a:spcAft>
              <a:buNone/>
            </a:pPr>
            <a:r>
              <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b="1" lang="en" sz="1200">
                <a:solidFill>
                  <a:srgbClr val="000000"/>
                </a:solidFill>
                <a:latin typeface="Nunito"/>
                <a:ea typeface="Nunito"/>
                <a:cs typeface="Nunito"/>
                <a:sym typeface="Nunito"/>
              </a:rPr>
              <a:t>5. Polymorphism:</a:t>
            </a:r>
            <a:endParaRPr b="1" sz="1200">
              <a:solidFill>
                <a:srgbClr val="000000"/>
              </a:solidFill>
              <a:latin typeface="Nunito"/>
              <a:ea typeface="Nunito"/>
              <a:cs typeface="Nunito"/>
              <a:sym typeface="Nunito"/>
            </a:endParaRPr>
          </a:p>
          <a:p>
            <a:pPr indent="-304800" lvl="0" marL="457200" rtl="0" algn="l">
              <a:spcBef>
                <a:spcPts val="1200"/>
              </a:spcBef>
              <a:spcAft>
                <a:spcPts val="0"/>
              </a:spcAft>
              <a:buClr>
                <a:srgbClr val="000000"/>
              </a:buClr>
              <a:buSzPts val="1200"/>
              <a:buFont typeface="Nunito"/>
              <a:buChar char="●"/>
            </a:pPr>
            <a:r>
              <a:rPr lang="en" sz="1200">
                <a:solidFill>
                  <a:srgbClr val="000000"/>
                </a:solidFill>
                <a:latin typeface="Nunito"/>
                <a:ea typeface="Nunito"/>
                <a:cs typeface="Nunito"/>
                <a:sym typeface="Nunito"/>
              </a:rPr>
              <a:t>Polymorphism (meaning "many forms") allows objects of different classes to respond to the same method call in their own way.</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Nunito"/>
              <a:buChar char="●"/>
            </a:pPr>
            <a:r>
              <a:rPr lang="en" sz="1200">
                <a:solidFill>
                  <a:srgbClr val="000000"/>
                </a:solidFill>
                <a:latin typeface="Nunito"/>
                <a:ea typeface="Nunito"/>
                <a:cs typeface="Nunito"/>
                <a:sym typeface="Nunito"/>
              </a:rPr>
              <a:t>It enables you to write code that can work with objects of different classes without needing to know their specific type, as long as they share a common interface (e.g., they implement the same method names).</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Nunito"/>
                <a:ea typeface="Nunito"/>
                <a:cs typeface="Nunito"/>
                <a:sym typeface="Nunito"/>
              </a:rPr>
              <a:t>Example:</a:t>
            </a:r>
            <a:r>
              <a:rPr lang="en" sz="1200">
                <a:solidFill>
                  <a:srgbClr val="000000"/>
                </a:solidFill>
                <a:latin typeface="Nunito"/>
                <a:ea typeface="Nunito"/>
                <a:cs typeface="Nunito"/>
                <a:sym typeface="Nunito"/>
              </a:rPr>
              <a:t> If you have different shapes (like </a:t>
            </a:r>
            <a:r>
              <a:rPr lang="en" sz="1200">
                <a:solidFill>
                  <a:srgbClr val="188038"/>
                </a:solidFill>
                <a:latin typeface="Nunito"/>
                <a:ea typeface="Nunito"/>
                <a:cs typeface="Nunito"/>
                <a:sym typeface="Nunito"/>
              </a:rPr>
              <a:t>Circle</a:t>
            </a:r>
            <a:r>
              <a:rPr lang="en" sz="1200">
                <a:solidFill>
                  <a:srgbClr val="000000"/>
                </a:solidFill>
                <a:latin typeface="Nunito"/>
                <a:ea typeface="Nunito"/>
                <a:cs typeface="Nunito"/>
                <a:sym typeface="Nunito"/>
              </a:rPr>
              <a:t>, </a:t>
            </a:r>
            <a:r>
              <a:rPr lang="en" sz="1200">
                <a:solidFill>
                  <a:srgbClr val="188038"/>
                </a:solidFill>
                <a:latin typeface="Nunito"/>
                <a:ea typeface="Nunito"/>
                <a:cs typeface="Nunito"/>
                <a:sym typeface="Nunito"/>
              </a:rPr>
              <a:t>Square</a:t>
            </a:r>
            <a:r>
              <a:rPr lang="en" sz="1200">
                <a:solidFill>
                  <a:srgbClr val="000000"/>
                </a:solidFill>
                <a:latin typeface="Nunito"/>
                <a:ea typeface="Nunito"/>
                <a:cs typeface="Nunito"/>
                <a:sym typeface="Nunito"/>
              </a:rPr>
              <a:t>, </a:t>
            </a:r>
            <a:r>
              <a:rPr lang="en" sz="1200">
                <a:solidFill>
                  <a:srgbClr val="188038"/>
                </a:solidFill>
                <a:latin typeface="Nunito"/>
                <a:ea typeface="Nunito"/>
                <a:cs typeface="Nunito"/>
                <a:sym typeface="Nunito"/>
              </a:rPr>
              <a:t>Triangle</a:t>
            </a:r>
            <a:r>
              <a:rPr lang="en" sz="1200">
                <a:solidFill>
                  <a:srgbClr val="000000"/>
                </a:solidFill>
                <a:latin typeface="Nunito"/>
                <a:ea typeface="Nunito"/>
                <a:cs typeface="Nunito"/>
                <a:sym typeface="Nunito"/>
              </a:rPr>
              <a:t>), each can have a </a:t>
            </a:r>
            <a:r>
              <a:rPr lang="en" sz="1200">
                <a:solidFill>
                  <a:srgbClr val="188038"/>
                </a:solidFill>
                <a:latin typeface="Nunito"/>
                <a:ea typeface="Nunito"/>
                <a:cs typeface="Nunito"/>
                <a:sym typeface="Nunito"/>
              </a:rPr>
              <a:t>calculate_area()</a:t>
            </a:r>
            <a:r>
              <a:rPr lang="en" sz="1200">
                <a:solidFill>
                  <a:srgbClr val="000000"/>
                </a:solidFill>
                <a:latin typeface="Nunito"/>
                <a:ea typeface="Nunito"/>
                <a:cs typeface="Nunito"/>
                <a:sym typeface="Nunito"/>
              </a:rPr>
              <a:t> method, but the implementation of this method will be different for each shape. You can then call </a:t>
            </a:r>
            <a:r>
              <a:rPr lang="en" sz="1200">
                <a:solidFill>
                  <a:srgbClr val="188038"/>
                </a:solidFill>
                <a:latin typeface="Nunito"/>
                <a:ea typeface="Nunito"/>
                <a:cs typeface="Nunito"/>
                <a:sym typeface="Nunito"/>
              </a:rPr>
              <a:t>calculate_area()</a:t>
            </a:r>
            <a:r>
              <a:rPr lang="en" sz="1200">
                <a:solidFill>
                  <a:srgbClr val="000000"/>
                </a:solidFill>
                <a:latin typeface="Nunito"/>
                <a:ea typeface="Nunito"/>
                <a:cs typeface="Nunito"/>
                <a:sym typeface="Nunito"/>
              </a:rPr>
              <a:t> on any shape object without needing to know its specific type.</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&lt;!-- end list --&gt;</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Python</a:t>
            </a:r>
            <a:endParaRPr sz="1200">
              <a:solidFill>
                <a:srgbClr val="000000"/>
              </a:solidFill>
              <a:latin typeface="Nunito"/>
              <a:ea typeface="Nunito"/>
              <a:cs typeface="Nunito"/>
              <a:sym typeface="Nunito"/>
            </a:endParaRPr>
          </a:p>
          <a:p>
            <a:pPr indent="0" lvl="0" marL="0" rtl="0" algn="l">
              <a:spcBef>
                <a:spcPts val="0"/>
              </a:spcBef>
              <a:spcAft>
                <a:spcPts val="0"/>
              </a:spcAft>
              <a:buNone/>
            </a:pPr>
            <a:r>
              <a:rPr lang="en" sz="1200">
                <a:solidFill>
                  <a:srgbClr val="000000"/>
                </a:solidFill>
                <a:latin typeface="Nunito"/>
                <a:ea typeface="Nunito"/>
                <a:cs typeface="Nunito"/>
                <a:sym typeface="Nunito"/>
              </a:rPr>
              <a:t>class Dog:</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def speak(self):</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return "Woof!"</a:t>
            </a:r>
            <a:endParaRPr sz="1200">
              <a:solidFill>
                <a:srgbClr val="000000"/>
              </a:solidFill>
              <a:latin typeface="Nunito"/>
              <a:ea typeface="Nunito"/>
              <a:cs typeface="Nunito"/>
              <a:sym typeface="Nunito"/>
            </a:endParaRPr>
          </a:p>
          <a:p>
            <a:pPr indent="0" lvl="0" marL="0" rtl="0" algn="l">
              <a:spcBef>
                <a:spcPts val="1200"/>
              </a:spcBef>
              <a:spcAft>
                <a:spcPts val="0"/>
              </a:spcAft>
              <a:buNone/>
            </a:pPr>
            <a:r>
              <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class Cat:</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def speak(self):</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return "Meow!"</a:t>
            </a:r>
            <a:endParaRPr sz="1200">
              <a:solidFill>
                <a:srgbClr val="000000"/>
              </a:solidFill>
              <a:latin typeface="Nunito"/>
              <a:ea typeface="Nunito"/>
              <a:cs typeface="Nunito"/>
              <a:sym typeface="Nunito"/>
            </a:endParaRPr>
          </a:p>
          <a:p>
            <a:pPr indent="0" lvl="0" marL="0" rtl="0" algn="l">
              <a:spcBef>
                <a:spcPts val="1200"/>
              </a:spcBef>
              <a:spcAft>
                <a:spcPts val="0"/>
              </a:spcAft>
              <a:buNone/>
            </a:pPr>
            <a:r>
              <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def animal_sound(animal):</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print(animal.speak())</a:t>
            </a:r>
            <a:endParaRPr sz="1200">
              <a:solidFill>
                <a:srgbClr val="000000"/>
              </a:solidFill>
              <a:latin typeface="Nunito"/>
              <a:ea typeface="Nunito"/>
              <a:cs typeface="Nunito"/>
              <a:sym typeface="Nunito"/>
            </a:endParaRPr>
          </a:p>
          <a:p>
            <a:pPr indent="0" lvl="0" marL="0" rtl="0" algn="l">
              <a:spcBef>
                <a:spcPts val="1200"/>
              </a:spcBef>
              <a:spcAft>
                <a:spcPts val="0"/>
              </a:spcAft>
              <a:buNone/>
            </a:pPr>
            <a:r>
              <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my_dog = Dog()</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my_cat = Cat()</a:t>
            </a:r>
            <a:endParaRPr sz="1200">
              <a:solidFill>
                <a:srgbClr val="000000"/>
              </a:solidFill>
              <a:latin typeface="Nunito"/>
              <a:ea typeface="Nunito"/>
              <a:cs typeface="Nunito"/>
              <a:sym typeface="Nunito"/>
            </a:endParaRPr>
          </a:p>
          <a:p>
            <a:pPr indent="0" lvl="0" marL="0" rtl="0" algn="l">
              <a:spcBef>
                <a:spcPts val="1200"/>
              </a:spcBef>
              <a:spcAft>
                <a:spcPts val="0"/>
              </a:spcAft>
              <a:buNone/>
            </a:pPr>
            <a:r>
              <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animal_sound(my_dog)  # Output: Woof!</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animal_sound(my_cat)  # Output: Meow!</a:t>
            </a:r>
            <a:endParaRPr sz="1200">
              <a:solidFill>
                <a:srgbClr val="000000"/>
              </a:solidFill>
              <a:latin typeface="Nunito"/>
              <a:ea typeface="Nunito"/>
              <a:cs typeface="Nunito"/>
              <a:sym typeface="Nunito"/>
            </a:endParaRPr>
          </a:p>
          <a:p>
            <a:pPr indent="0" lvl="0" marL="0" rtl="0" algn="l">
              <a:spcBef>
                <a:spcPts val="1200"/>
              </a:spcBef>
              <a:spcAft>
                <a:spcPts val="0"/>
              </a:spcAft>
              <a:buNone/>
            </a:pPr>
            <a:r>
              <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lang="en" sz="1200">
                <a:solidFill>
                  <a:srgbClr val="000000"/>
                </a:solidFill>
                <a:latin typeface="Nunito"/>
                <a:ea typeface="Nunito"/>
                <a:cs typeface="Nunito"/>
                <a:sym typeface="Nunito"/>
              </a:rPr>
              <a:t># Both Dog and Cat have a 'speak' method, so the 'animal_sound' function can work with either.</a:t>
            </a:r>
            <a:endParaRPr sz="1200">
              <a:solidFill>
                <a:srgbClr val="000000"/>
              </a:solidFill>
              <a:latin typeface="Nunito"/>
              <a:ea typeface="Nunito"/>
              <a:cs typeface="Nunito"/>
              <a:sym typeface="Nunito"/>
            </a:endParaRPr>
          </a:p>
          <a:p>
            <a:pPr indent="0" lvl="0" marL="0" rtl="0" algn="l">
              <a:spcBef>
                <a:spcPts val="1200"/>
              </a:spcBef>
              <a:spcAft>
                <a:spcPts val="0"/>
              </a:spcAft>
              <a:buNone/>
            </a:pPr>
            <a:r>
              <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b="1" lang="en" sz="1200">
                <a:solidFill>
                  <a:srgbClr val="000000"/>
                </a:solidFill>
                <a:latin typeface="Nunito"/>
                <a:ea typeface="Nunito"/>
                <a:cs typeface="Nunito"/>
                <a:sym typeface="Nunito"/>
              </a:rPr>
              <a:t>Key Concepts in Python OOP:</a:t>
            </a:r>
            <a:endParaRPr b="1" sz="1200">
              <a:solidFill>
                <a:srgbClr val="000000"/>
              </a:solidFill>
              <a:latin typeface="Nunito"/>
              <a:ea typeface="Nunito"/>
              <a:cs typeface="Nunito"/>
              <a:sym typeface="Nunito"/>
            </a:endParaRPr>
          </a:p>
          <a:p>
            <a:pPr indent="-304800" lvl="0" marL="457200" rtl="0" algn="l">
              <a:spcBef>
                <a:spcPts val="1200"/>
              </a:spcBef>
              <a:spcAft>
                <a:spcPts val="0"/>
              </a:spcAft>
              <a:buClr>
                <a:srgbClr val="000000"/>
              </a:buClr>
              <a:buSzPts val="1200"/>
              <a:buFont typeface="Arial"/>
              <a:buChar char="●"/>
            </a:pPr>
            <a:r>
              <a:rPr b="1" lang="en" sz="1200">
                <a:solidFill>
                  <a:srgbClr val="188038"/>
                </a:solidFill>
                <a:latin typeface="Nunito"/>
                <a:ea typeface="Nunito"/>
                <a:cs typeface="Nunito"/>
                <a:sym typeface="Nunito"/>
              </a:rPr>
              <a:t>__init__(self, ...)</a:t>
            </a:r>
            <a:r>
              <a:rPr b="1" lang="en" sz="1200">
                <a:solidFill>
                  <a:srgbClr val="000000"/>
                </a:solidFill>
                <a:latin typeface="Nunito"/>
                <a:ea typeface="Nunito"/>
                <a:cs typeface="Nunito"/>
                <a:sym typeface="Nunito"/>
              </a:rPr>
              <a:t>:</a:t>
            </a:r>
            <a:r>
              <a:rPr lang="en" sz="1200">
                <a:solidFill>
                  <a:srgbClr val="000000"/>
                </a:solidFill>
                <a:latin typeface="Nunito"/>
                <a:ea typeface="Nunito"/>
                <a:cs typeface="Nunito"/>
                <a:sym typeface="Nunito"/>
              </a:rPr>
              <a:t> The constructor method. It's automatically called when an object is created and is used to initialize the object's attributes. The </a:t>
            </a:r>
            <a:r>
              <a:rPr lang="en" sz="1200">
                <a:solidFill>
                  <a:srgbClr val="188038"/>
                </a:solidFill>
                <a:latin typeface="Nunito"/>
                <a:ea typeface="Nunito"/>
                <a:cs typeface="Nunito"/>
                <a:sym typeface="Nunito"/>
              </a:rPr>
              <a:t>self</a:t>
            </a:r>
            <a:r>
              <a:rPr lang="en" sz="1200">
                <a:solidFill>
                  <a:srgbClr val="000000"/>
                </a:solidFill>
                <a:latin typeface="Nunito"/>
                <a:ea typeface="Nunito"/>
                <a:cs typeface="Nunito"/>
                <a:sym typeface="Nunito"/>
              </a:rPr>
              <a:t> parameter refers to the instance of the class being created.  </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Nunito"/>
              <a:buChar char="●"/>
            </a:pPr>
            <a:r>
              <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b="1" lang="en" sz="1200">
                <a:solidFill>
                  <a:srgbClr val="188038"/>
                </a:solidFill>
                <a:latin typeface="Nunito"/>
                <a:ea typeface="Nunito"/>
                <a:cs typeface="Nunito"/>
                <a:sym typeface="Nunito"/>
              </a:rPr>
              <a:t>self</a:t>
            </a:r>
            <a:r>
              <a:rPr b="1" lang="en" sz="1200">
                <a:solidFill>
                  <a:srgbClr val="000000"/>
                </a:solidFill>
                <a:latin typeface="Nunito"/>
                <a:ea typeface="Nunito"/>
                <a:cs typeface="Nunito"/>
                <a:sym typeface="Nunito"/>
              </a:rPr>
              <a:t>:</a:t>
            </a:r>
            <a:r>
              <a:rPr lang="en" sz="1200">
                <a:solidFill>
                  <a:srgbClr val="000000"/>
                </a:solidFill>
                <a:latin typeface="Nunito"/>
                <a:ea typeface="Nunito"/>
                <a:cs typeface="Nunito"/>
                <a:sym typeface="Nunito"/>
              </a:rPr>
              <a:t> A reference to the instance of the class. It's the first parameter in instance methods and is used to access the object's attributes and other methods.</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Nunito"/>
                <a:ea typeface="Nunito"/>
                <a:cs typeface="Nunito"/>
                <a:sym typeface="Nunito"/>
              </a:rPr>
              <a:t>Methods:</a:t>
            </a:r>
            <a:r>
              <a:rPr lang="en" sz="1200">
                <a:solidFill>
                  <a:srgbClr val="000000"/>
                </a:solidFill>
                <a:latin typeface="Nunito"/>
                <a:ea typeface="Nunito"/>
                <a:cs typeface="Nunito"/>
                <a:sym typeface="Nunito"/>
              </a:rPr>
              <a:t> Functions defined within a class. They define the behavior of the objects of that class.</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Nunito"/>
                <a:ea typeface="Nunito"/>
                <a:cs typeface="Nunito"/>
                <a:sym typeface="Nunito"/>
              </a:rPr>
              <a:t>Attributes:</a:t>
            </a:r>
            <a:r>
              <a:rPr lang="en" sz="1200">
                <a:solidFill>
                  <a:srgbClr val="000000"/>
                </a:solidFill>
                <a:latin typeface="Nunito"/>
                <a:ea typeface="Nunito"/>
                <a:cs typeface="Nunito"/>
                <a:sym typeface="Nunito"/>
              </a:rPr>
              <a:t> Variables associated with an object. They store the object's data.</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Nunito"/>
                <a:ea typeface="Nunito"/>
                <a:cs typeface="Nunito"/>
                <a:sym typeface="Nunito"/>
              </a:rPr>
              <a:t>Inheritance (</a:t>
            </a:r>
            <a:r>
              <a:rPr b="1" lang="en" sz="1200">
                <a:solidFill>
                  <a:srgbClr val="188038"/>
                </a:solidFill>
                <a:latin typeface="Nunito"/>
                <a:ea typeface="Nunito"/>
                <a:cs typeface="Nunito"/>
                <a:sym typeface="Nunito"/>
              </a:rPr>
              <a:t>super()</a:t>
            </a:r>
            <a:r>
              <a:rPr b="1" lang="en" sz="1200">
                <a:solidFill>
                  <a:srgbClr val="000000"/>
                </a:solidFill>
                <a:latin typeface="Nunito"/>
                <a:ea typeface="Nunito"/>
                <a:cs typeface="Nunito"/>
                <a:sym typeface="Nunito"/>
              </a:rPr>
              <a:t>):</a:t>
            </a:r>
            <a:r>
              <a:rPr lang="en" sz="1200">
                <a:solidFill>
                  <a:srgbClr val="000000"/>
                </a:solidFill>
                <a:latin typeface="Nunito"/>
                <a:ea typeface="Nunito"/>
                <a:cs typeface="Nunito"/>
                <a:sym typeface="Nunito"/>
              </a:rPr>
              <a:t> The </a:t>
            </a:r>
            <a:r>
              <a:rPr lang="en" sz="1200">
                <a:solidFill>
                  <a:srgbClr val="188038"/>
                </a:solidFill>
                <a:latin typeface="Nunito"/>
                <a:ea typeface="Nunito"/>
                <a:cs typeface="Nunito"/>
                <a:sym typeface="Nunito"/>
              </a:rPr>
              <a:t>super()</a:t>
            </a:r>
            <a:r>
              <a:rPr lang="en" sz="1200">
                <a:solidFill>
                  <a:srgbClr val="000000"/>
                </a:solidFill>
                <a:latin typeface="Nunito"/>
                <a:ea typeface="Nunito"/>
                <a:cs typeface="Nunito"/>
                <a:sym typeface="Nunito"/>
              </a:rPr>
              <a:t> function is used to call methods from the parent class, especially useful in the </a:t>
            </a:r>
            <a:r>
              <a:rPr lang="en" sz="1200">
                <a:solidFill>
                  <a:srgbClr val="188038"/>
                </a:solidFill>
                <a:latin typeface="Nunito"/>
                <a:ea typeface="Nunito"/>
                <a:cs typeface="Nunito"/>
                <a:sym typeface="Nunito"/>
              </a:rPr>
              <a:t>__init__</a:t>
            </a:r>
            <a:r>
              <a:rPr lang="en" sz="1200">
                <a:solidFill>
                  <a:srgbClr val="000000"/>
                </a:solidFill>
                <a:latin typeface="Nunito"/>
                <a:ea typeface="Nunito"/>
                <a:cs typeface="Nunito"/>
                <a:sym typeface="Nunito"/>
              </a:rPr>
              <a:t> method of a subclass to initialize inherited attributes.</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Nunito"/>
                <a:ea typeface="Nunito"/>
                <a:cs typeface="Nunito"/>
                <a:sym typeface="Nunito"/>
              </a:rPr>
              <a:t>Method Overriding:</a:t>
            </a:r>
            <a:r>
              <a:rPr lang="en" sz="1200">
                <a:solidFill>
                  <a:srgbClr val="000000"/>
                </a:solidFill>
                <a:latin typeface="Nunito"/>
                <a:ea typeface="Nunito"/>
                <a:cs typeface="Nunito"/>
                <a:sym typeface="Nunito"/>
              </a:rPr>
              <a:t> A subclass can provide its own implementation of a method that is already defined in its superclass.</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b="1" lang="en" sz="1200">
                <a:solidFill>
                  <a:srgbClr val="000000"/>
                </a:solidFill>
                <a:latin typeface="Nunito"/>
                <a:ea typeface="Nunito"/>
                <a:cs typeface="Nunito"/>
                <a:sym typeface="Nunito"/>
              </a:rPr>
              <a:t>Benefits of OOP:</a:t>
            </a:r>
            <a:endParaRPr b="1" sz="1200">
              <a:solidFill>
                <a:srgbClr val="000000"/>
              </a:solidFill>
              <a:latin typeface="Nunito"/>
              <a:ea typeface="Nunito"/>
              <a:cs typeface="Nunito"/>
              <a:sym typeface="Nunito"/>
            </a:endParaRPr>
          </a:p>
          <a:p>
            <a:pPr indent="-304800" lvl="0" marL="457200" rtl="0" algn="l">
              <a:spcBef>
                <a:spcPts val="1200"/>
              </a:spcBef>
              <a:spcAft>
                <a:spcPts val="0"/>
              </a:spcAft>
              <a:buClr>
                <a:srgbClr val="000000"/>
              </a:buClr>
              <a:buSzPts val="1200"/>
              <a:buFont typeface="Arial"/>
              <a:buChar char="●"/>
            </a:pPr>
            <a:r>
              <a:rPr b="1" lang="en" sz="1200">
                <a:solidFill>
                  <a:srgbClr val="000000"/>
                </a:solidFill>
                <a:latin typeface="Nunito"/>
                <a:ea typeface="Nunito"/>
                <a:cs typeface="Nunito"/>
                <a:sym typeface="Nunito"/>
              </a:rPr>
              <a:t>Modularity:</a:t>
            </a:r>
            <a:r>
              <a:rPr lang="en" sz="1200">
                <a:solidFill>
                  <a:srgbClr val="000000"/>
                </a:solidFill>
                <a:latin typeface="Nunito"/>
                <a:ea typeface="Nunito"/>
                <a:cs typeface="Nunito"/>
                <a:sym typeface="Nunito"/>
              </a:rPr>
              <a:t> Code is broken down into self-contained objects, making it easier to manage and understand.</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Nunito"/>
                <a:ea typeface="Nunito"/>
                <a:cs typeface="Nunito"/>
                <a:sym typeface="Nunito"/>
              </a:rPr>
              <a:t>Reusability:</a:t>
            </a:r>
            <a:r>
              <a:rPr lang="en" sz="1200">
                <a:solidFill>
                  <a:srgbClr val="000000"/>
                </a:solidFill>
                <a:latin typeface="Nunito"/>
                <a:ea typeface="Nunito"/>
                <a:cs typeface="Nunito"/>
                <a:sym typeface="Nunito"/>
              </a:rPr>
              <a:t> Inheritance allows you to reuse code from existing classes, reducing redundancy.</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Nunito"/>
                <a:ea typeface="Nunito"/>
                <a:cs typeface="Nunito"/>
                <a:sym typeface="Nunito"/>
              </a:rPr>
              <a:t>Maintainability:</a:t>
            </a:r>
            <a:r>
              <a:rPr lang="en" sz="1200">
                <a:solidFill>
                  <a:srgbClr val="000000"/>
                </a:solidFill>
                <a:latin typeface="Nunito"/>
                <a:ea typeface="Nunito"/>
                <a:cs typeface="Nunito"/>
                <a:sym typeface="Nunito"/>
              </a:rPr>
              <a:t> Changes in one object are less likely to affect other parts of the program.</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Nunito"/>
                <a:ea typeface="Nunito"/>
                <a:cs typeface="Nunito"/>
                <a:sym typeface="Nunito"/>
              </a:rPr>
              <a:t>Flexibility:</a:t>
            </a:r>
            <a:r>
              <a:rPr lang="en" sz="1200">
                <a:solidFill>
                  <a:srgbClr val="000000"/>
                </a:solidFill>
                <a:latin typeface="Nunito"/>
                <a:ea typeface="Nunito"/>
                <a:cs typeface="Nunito"/>
                <a:sym typeface="Nunito"/>
              </a:rPr>
              <a:t> Polymorphism allows you to easily extend and modify the behavior of your program.</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Nunito"/>
                <a:ea typeface="Nunito"/>
                <a:cs typeface="Nunito"/>
                <a:sym typeface="Nunito"/>
              </a:rPr>
              <a:t>Modeling Real World:</a:t>
            </a:r>
            <a:r>
              <a:rPr lang="en" sz="1200">
                <a:solidFill>
                  <a:srgbClr val="000000"/>
                </a:solidFill>
                <a:latin typeface="Nunito"/>
                <a:ea typeface="Nunito"/>
                <a:cs typeface="Nunito"/>
                <a:sym typeface="Nunito"/>
              </a:rPr>
              <a:t> OOP makes it easier to model real-world entities and their interactions in your code.</a:t>
            </a:r>
            <a:endParaRPr sz="1200">
              <a:solidFill>
                <a:srgbClr val="000000"/>
              </a:solidFill>
              <a:latin typeface="Nunito"/>
              <a:ea typeface="Nunito"/>
              <a:cs typeface="Nunito"/>
              <a:sym typeface="Nunito"/>
            </a:endParaRPr>
          </a:p>
          <a:p>
            <a:pPr indent="0" lvl="0" marL="0" rtl="0" algn="l">
              <a:spcBef>
                <a:spcPts val="1200"/>
              </a:spcBef>
              <a:spcAft>
                <a:spcPts val="1200"/>
              </a:spcAft>
              <a:buNone/>
            </a:pPr>
            <a:r>
              <a:t/>
            </a:r>
            <a:endParaRPr sz="1200">
              <a:latin typeface="Nunito"/>
              <a:ea typeface="Nunito"/>
              <a:cs typeface="Nunito"/>
              <a:sym typeface="Nunito"/>
            </a:endParaRPr>
          </a:p>
        </p:txBody>
      </p:sp>
      <p:sp>
        <p:nvSpPr>
          <p:cNvPr id="868" name="Google Shape;868;p147"/>
          <p:cNvSpPr txBox="1"/>
          <p:nvPr/>
        </p:nvSpPr>
        <p:spPr>
          <a:xfrm>
            <a:off x="4971575" y="1732950"/>
            <a:ext cx="3696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200">
                <a:latin typeface="Nunito"/>
                <a:ea typeface="Nunito"/>
                <a:cs typeface="Nunito"/>
                <a:sym typeface="Nunito"/>
              </a:rPr>
              <a:t>def brake(self):</a:t>
            </a:r>
            <a:endParaRPr sz="1200">
              <a:latin typeface="Nunito"/>
              <a:ea typeface="Nunito"/>
              <a:cs typeface="Nunito"/>
              <a:sym typeface="Nunito"/>
            </a:endParaRPr>
          </a:p>
          <a:p>
            <a:pPr indent="0" lvl="0" marL="457200" rtl="0" algn="l">
              <a:lnSpc>
                <a:spcPct val="115000"/>
              </a:lnSpc>
              <a:spcBef>
                <a:spcPts val="0"/>
              </a:spcBef>
              <a:spcAft>
                <a:spcPts val="0"/>
              </a:spcAft>
              <a:buNone/>
            </a:pPr>
            <a:r>
              <a:rPr lang="en" sz="1200">
                <a:latin typeface="Nunito"/>
                <a:ea typeface="Nunito"/>
                <a:cs typeface="Nunito"/>
                <a:sym typeface="Nunito"/>
              </a:rPr>
              <a:t>    self.speed = 0</a:t>
            </a:r>
            <a:endParaRPr sz="1200">
              <a:latin typeface="Nunito"/>
              <a:ea typeface="Nunito"/>
              <a:cs typeface="Nunito"/>
              <a:sym typeface="Nunito"/>
            </a:endParaRPr>
          </a:p>
          <a:p>
            <a:pPr indent="0" lvl="0" marL="457200" rtl="0" algn="l">
              <a:lnSpc>
                <a:spcPct val="115000"/>
              </a:lnSpc>
              <a:spcBef>
                <a:spcPts val="0"/>
              </a:spcBef>
              <a:spcAft>
                <a:spcPts val="0"/>
              </a:spcAft>
              <a:buNone/>
            </a:pPr>
            <a:r>
              <a:rPr lang="en" sz="1200">
                <a:latin typeface="Nunito"/>
                <a:ea typeface="Nunito"/>
                <a:cs typeface="Nunito"/>
                <a:sym typeface="Nunito"/>
              </a:rPr>
              <a:t>    print("Brakes applied. Speed is now 0 km/h.") </a:t>
            </a:r>
            <a:endParaRPr sz="1200">
              <a:latin typeface="Nunito"/>
              <a:ea typeface="Nunito"/>
              <a:cs typeface="Nunito"/>
              <a:sym typeface="Nunito"/>
            </a:endParaRPr>
          </a:p>
          <a:p>
            <a:pPr indent="0" lvl="0" marL="457200" rtl="0" algn="l">
              <a:lnSpc>
                <a:spcPct val="115000"/>
              </a:lnSpc>
              <a:spcBef>
                <a:spcPts val="0"/>
              </a:spcBef>
              <a:spcAft>
                <a:spcPts val="0"/>
              </a:spcAft>
              <a:buNone/>
            </a:pPr>
            <a:r>
              <a:t/>
            </a:r>
            <a:endParaRPr sz="1200">
              <a:latin typeface="Nunito"/>
              <a:ea typeface="Nunito"/>
              <a:cs typeface="Nunito"/>
              <a:sym typeface="Nunito"/>
            </a:endParaRPr>
          </a:p>
          <a:p>
            <a:pPr indent="0" lvl="0" marL="457200" rtl="0" algn="l">
              <a:lnSpc>
                <a:spcPct val="115000"/>
              </a:lnSpc>
              <a:spcBef>
                <a:spcPts val="0"/>
              </a:spcBef>
              <a:spcAft>
                <a:spcPts val="0"/>
              </a:spcAft>
              <a:buNone/>
            </a:pPr>
            <a:r>
              <a:rPr lang="en" sz="1200">
                <a:latin typeface="Nunito"/>
                <a:ea typeface="Nunito"/>
                <a:cs typeface="Nunito"/>
                <a:sym typeface="Nunito"/>
              </a:rPr>
              <a:t># Creating objects (instances) of the Car class</a:t>
            </a:r>
            <a:endParaRPr sz="1200">
              <a:latin typeface="Nunito"/>
              <a:ea typeface="Nunito"/>
              <a:cs typeface="Nunito"/>
              <a:sym typeface="Nunito"/>
            </a:endParaRPr>
          </a:p>
          <a:p>
            <a:pPr indent="0" lvl="0" marL="457200" rtl="0" algn="l">
              <a:lnSpc>
                <a:spcPct val="115000"/>
              </a:lnSpc>
              <a:spcBef>
                <a:spcPts val="0"/>
              </a:spcBef>
              <a:spcAft>
                <a:spcPts val="0"/>
              </a:spcAft>
              <a:buNone/>
            </a:pPr>
            <a:r>
              <a:rPr lang="en" sz="1200">
                <a:latin typeface="Nunito"/>
                <a:ea typeface="Nunito"/>
                <a:cs typeface="Nunito"/>
                <a:sym typeface="Nunito"/>
              </a:rPr>
              <a:t>car1 = Car("red", "Sedan")</a:t>
            </a:r>
            <a:endParaRPr sz="1200">
              <a:latin typeface="Nunito"/>
              <a:ea typeface="Nunito"/>
              <a:cs typeface="Nunito"/>
              <a:sym typeface="Nunito"/>
            </a:endParaRPr>
          </a:p>
          <a:p>
            <a:pPr indent="0" lvl="0" marL="457200" rtl="0" algn="l">
              <a:lnSpc>
                <a:spcPct val="115000"/>
              </a:lnSpc>
              <a:spcBef>
                <a:spcPts val="0"/>
              </a:spcBef>
              <a:spcAft>
                <a:spcPts val="0"/>
              </a:spcAft>
              <a:buNone/>
            </a:pPr>
            <a:r>
              <a:rPr lang="en" sz="1200">
                <a:latin typeface="Nunito"/>
                <a:ea typeface="Nunito"/>
                <a:cs typeface="Nunito"/>
                <a:sym typeface="Nunito"/>
              </a:rPr>
              <a:t>car2 = Car("blue", "SUV")</a:t>
            </a:r>
            <a:endParaRPr sz="1200">
              <a:latin typeface="Nunito"/>
              <a:ea typeface="Nunito"/>
              <a:cs typeface="Nunito"/>
              <a:sym typeface="Nunito"/>
            </a:endParaRPr>
          </a:p>
          <a:p>
            <a:pPr indent="0" lvl="0" marL="457200" rtl="0" algn="l">
              <a:lnSpc>
                <a:spcPct val="115000"/>
              </a:lnSpc>
              <a:spcBef>
                <a:spcPts val="0"/>
              </a:spcBef>
              <a:spcAft>
                <a:spcPts val="0"/>
              </a:spcAft>
              <a:buNone/>
            </a:pPr>
            <a:r>
              <a:t/>
            </a:r>
            <a:endParaRPr sz="1200">
              <a:latin typeface="Nunito"/>
              <a:ea typeface="Nunito"/>
              <a:cs typeface="Nunito"/>
              <a:sym typeface="Nunito"/>
            </a:endParaRPr>
          </a:p>
          <a:p>
            <a:pPr indent="0" lvl="0" marL="457200" rtl="0" algn="l">
              <a:lnSpc>
                <a:spcPct val="115000"/>
              </a:lnSpc>
              <a:spcBef>
                <a:spcPts val="0"/>
              </a:spcBef>
              <a:spcAft>
                <a:spcPts val="0"/>
              </a:spcAft>
              <a:buNone/>
            </a:pPr>
            <a:r>
              <a:rPr lang="en" sz="1200">
                <a:latin typeface="Nunito"/>
                <a:ea typeface="Nunito"/>
                <a:cs typeface="Nunito"/>
                <a:sym typeface="Nunito"/>
              </a:rPr>
              <a:t>print(car1.color)  # Accessing an attribute</a:t>
            </a:r>
            <a:endParaRPr sz="1200">
              <a:latin typeface="Nunito"/>
              <a:ea typeface="Nunito"/>
              <a:cs typeface="Nunito"/>
              <a:sym typeface="Nunito"/>
            </a:endParaRPr>
          </a:p>
          <a:p>
            <a:pPr indent="0" lvl="0" marL="457200" rtl="0" algn="l">
              <a:lnSpc>
                <a:spcPct val="115000"/>
              </a:lnSpc>
              <a:spcBef>
                <a:spcPts val="0"/>
              </a:spcBef>
              <a:spcAft>
                <a:spcPts val="0"/>
              </a:spcAft>
              <a:buNone/>
            </a:pPr>
            <a:r>
              <a:rPr lang="en" sz="1200">
                <a:latin typeface="Nunito"/>
                <a:ea typeface="Nunito"/>
                <a:cs typeface="Nunito"/>
                <a:sym typeface="Nunito"/>
              </a:rPr>
              <a:t>car2.accelerate(30) # Calling a method</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2.9 OOP Concepts</a:t>
            </a:r>
            <a:endParaRPr/>
          </a:p>
        </p:txBody>
      </p:sp>
      <p:sp>
        <p:nvSpPr>
          <p:cNvPr id="874" name="Google Shape;874;p1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000000"/>
                </a:solidFill>
                <a:latin typeface="Nunito"/>
                <a:ea typeface="Nunito"/>
                <a:cs typeface="Nunito"/>
                <a:sym typeface="Nunito"/>
              </a:rPr>
              <a:t>3. Encapsulation:</a:t>
            </a:r>
            <a:endParaRPr b="1" sz="1200">
              <a:solidFill>
                <a:srgbClr val="000000"/>
              </a:solidFill>
              <a:latin typeface="Nunito"/>
              <a:ea typeface="Nunito"/>
              <a:cs typeface="Nunito"/>
              <a:sym typeface="Nunito"/>
            </a:endParaRPr>
          </a:p>
          <a:p>
            <a:pPr indent="-304800" lvl="0" marL="457200" rtl="0" algn="l">
              <a:spcBef>
                <a:spcPts val="1200"/>
              </a:spcBef>
              <a:spcAft>
                <a:spcPts val="0"/>
              </a:spcAft>
              <a:buClr>
                <a:srgbClr val="000000"/>
              </a:buClr>
              <a:buSzPts val="1200"/>
              <a:buFont typeface="Nunito"/>
              <a:buChar char="●"/>
            </a:pPr>
            <a:r>
              <a:rPr lang="en" sz="1200">
                <a:solidFill>
                  <a:srgbClr val="000000"/>
                </a:solidFill>
                <a:latin typeface="Nunito"/>
                <a:ea typeface="Nunito"/>
                <a:cs typeface="Nunito"/>
                <a:sym typeface="Nunito"/>
              </a:rPr>
              <a:t>Encapsulation is the bundling of data (attributes) and the methods that operate on that data within a single unit (a class).</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Nunito"/>
              <a:buChar char="●"/>
            </a:pPr>
            <a:r>
              <a:rPr lang="en" sz="1200">
                <a:solidFill>
                  <a:srgbClr val="000000"/>
                </a:solidFill>
                <a:latin typeface="Nunito"/>
                <a:ea typeface="Nunito"/>
                <a:cs typeface="Nunito"/>
                <a:sym typeface="Nunito"/>
              </a:rPr>
              <a:t>It helps in hiding the internal implementation details of an object and exposing only a controlled interface to interact with it. This protects the data from accidental modification.  </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Nunito"/>
                <a:ea typeface="Nunito"/>
                <a:cs typeface="Nunito"/>
                <a:sym typeface="Nunito"/>
              </a:rPr>
              <a:t>In Python, encapsulation is often achieved through naming conventions (like using a single underscore </a:t>
            </a:r>
            <a:r>
              <a:rPr lang="en" sz="1200">
                <a:solidFill>
                  <a:srgbClr val="188038"/>
                </a:solidFill>
                <a:latin typeface="Nunito"/>
                <a:ea typeface="Nunito"/>
                <a:cs typeface="Nunito"/>
                <a:sym typeface="Nunito"/>
              </a:rPr>
              <a:t>_</a:t>
            </a:r>
            <a:r>
              <a:rPr lang="en" sz="1200">
                <a:solidFill>
                  <a:srgbClr val="000000"/>
                </a:solidFill>
                <a:latin typeface="Nunito"/>
                <a:ea typeface="Nunito"/>
                <a:cs typeface="Nunito"/>
                <a:sym typeface="Nunito"/>
              </a:rPr>
              <a:t> or double underscore </a:t>
            </a:r>
            <a:r>
              <a:rPr lang="en" sz="1200">
                <a:solidFill>
                  <a:srgbClr val="188038"/>
                </a:solidFill>
                <a:latin typeface="Nunito"/>
                <a:ea typeface="Nunito"/>
                <a:cs typeface="Nunito"/>
                <a:sym typeface="Nunito"/>
              </a:rPr>
              <a:t>__</a:t>
            </a:r>
            <a:r>
              <a:rPr lang="en" sz="1200">
                <a:solidFill>
                  <a:srgbClr val="000000"/>
                </a:solidFill>
                <a:latin typeface="Nunito"/>
                <a:ea typeface="Nunito"/>
                <a:cs typeface="Nunito"/>
                <a:sym typeface="Nunito"/>
              </a:rPr>
              <a:t> prefix for attribute names to indicate they are intended for internal use), although it's not strict access control like in some other languages.</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b="1" lang="en" sz="1200">
                <a:solidFill>
                  <a:srgbClr val="000000"/>
                </a:solidFill>
                <a:latin typeface="Nunito"/>
                <a:ea typeface="Nunito"/>
                <a:cs typeface="Nunito"/>
                <a:sym typeface="Nunito"/>
              </a:rPr>
              <a:t>Python</a:t>
            </a:r>
            <a:endParaRPr b="1"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class BankAccount:</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def __init__(self, account_number, balance):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self.account_number = account_number</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self._balance = balance  # Single underscore suggests protected</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def deposit(self, amount):</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if amount &gt; 0:</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self._balance += amount</a:t>
            </a:r>
            <a:endParaRPr sz="1200">
              <a:latin typeface="Nunito"/>
              <a:ea typeface="Nunito"/>
              <a:cs typeface="Nunito"/>
              <a:sym typeface="Nunito"/>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2.9 OOP Concepts</a:t>
            </a:r>
            <a:endParaRPr/>
          </a:p>
        </p:txBody>
      </p:sp>
      <p:sp>
        <p:nvSpPr>
          <p:cNvPr id="880" name="Google Shape;880;p149"/>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200">
                <a:solidFill>
                  <a:srgbClr val="000000"/>
                </a:solidFill>
                <a:latin typeface="Nunito"/>
                <a:ea typeface="Nunito"/>
                <a:cs typeface="Nunito"/>
                <a:sym typeface="Nunito"/>
              </a:rPr>
              <a:t>            print(f"Deposited {amount}. New balance: {self._balance}")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else: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print("Deposit amount must be positive.")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def withdraw(self, amount):</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if 0 &lt; amount &lt;= self._balance: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self._balance -= amount</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print(f"Withdrew {amount}. New balance: {self._balance}")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else: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print("Insufficient funds or invalid withdrawal amount.")</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def get_balance(self):</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return self._balance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account = BankAccount("12345", 1000)</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account.deposit(500)</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account.withdraw(200)</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print(f"Current balance: {account.get_balance()}")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print(account._balance) # Technically accessible, but convention suggests not to directly modify</a:t>
            </a:r>
            <a:endParaRPr sz="1200">
              <a:latin typeface="Nunito"/>
              <a:ea typeface="Nunito"/>
              <a:cs typeface="Nunito"/>
              <a:sym typeface="Nunito"/>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15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2.9 OOP Concepts</a:t>
            </a:r>
            <a:endParaRPr/>
          </a:p>
        </p:txBody>
      </p:sp>
      <p:sp>
        <p:nvSpPr>
          <p:cNvPr id="886" name="Google Shape;886;p150"/>
          <p:cNvSpPr txBox="1"/>
          <p:nvPr>
            <p:ph idx="1" type="body"/>
          </p:nvPr>
        </p:nvSpPr>
        <p:spPr>
          <a:xfrm>
            <a:off x="311700" y="771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000000"/>
                </a:solidFill>
                <a:latin typeface="Nunito"/>
                <a:ea typeface="Nunito"/>
                <a:cs typeface="Nunito"/>
                <a:sym typeface="Nunito"/>
              </a:rPr>
              <a:t>4. Inheritance:</a:t>
            </a:r>
            <a:endParaRPr b="1" sz="1200">
              <a:solidFill>
                <a:srgbClr val="000000"/>
              </a:solidFill>
              <a:latin typeface="Nunito"/>
              <a:ea typeface="Nunito"/>
              <a:cs typeface="Nunito"/>
              <a:sym typeface="Nunito"/>
            </a:endParaRPr>
          </a:p>
          <a:p>
            <a:pPr indent="-304800" lvl="0" marL="457200" rtl="0" algn="l">
              <a:spcBef>
                <a:spcPts val="1200"/>
              </a:spcBef>
              <a:spcAft>
                <a:spcPts val="0"/>
              </a:spcAft>
              <a:buClr>
                <a:srgbClr val="000000"/>
              </a:buClr>
              <a:buSzPts val="1200"/>
              <a:buFont typeface="Nunito"/>
              <a:buChar char="●"/>
            </a:pPr>
            <a:r>
              <a:rPr lang="en" sz="1200">
                <a:solidFill>
                  <a:srgbClr val="000000"/>
                </a:solidFill>
                <a:latin typeface="Nunito"/>
                <a:ea typeface="Nunito"/>
                <a:cs typeface="Nunito"/>
                <a:sym typeface="Nunito"/>
              </a:rPr>
              <a:t>Inheritance is a mechanism that allows a new class (the subclass or derived class) to inherit properties and methods from an existing class (the superclass or base class).</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Nunito"/>
              <a:buChar char="●"/>
            </a:pPr>
            <a:r>
              <a:rPr lang="en" sz="1200">
                <a:solidFill>
                  <a:srgbClr val="000000"/>
                </a:solidFill>
                <a:latin typeface="Nunito"/>
                <a:ea typeface="Nunito"/>
                <a:cs typeface="Nunito"/>
                <a:sym typeface="Nunito"/>
              </a:rPr>
              <a:t>It promotes code reuse and establishes an "is-a" relationship between classes.</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Nunito"/>
                <a:ea typeface="Nunito"/>
                <a:cs typeface="Nunito"/>
                <a:sym typeface="Nunito"/>
              </a:rPr>
              <a:t>Example:</a:t>
            </a:r>
            <a:r>
              <a:rPr lang="en" sz="1200">
                <a:solidFill>
                  <a:srgbClr val="000000"/>
                </a:solidFill>
                <a:latin typeface="Nunito"/>
                <a:ea typeface="Nunito"/>
                <a:cs typeface="Nunito"/>
                <a:sym typeface="Nunito"/>
              </a:rPr>
              <a:t> A </a:t>
            </a:r>
            <a:r>
              <a:rPr lang="en" sz="1200">
                <a:solidFill>
                  <a:srgbClr val="188038"/>
                </a:solidFill>
                <a:latin typeface="Nunito"/>
                <a:ea typeface="Nunito"/>
                <a:cs typeface="Nunito"/>
                <a:sym typeface="Nunito"/>
              </a:rPr>
              <a:t>SportsCar</a:t>
            </a:r>
            <a:r>
              <a:rPr lang="en" sz="1200">
                <a:solidFill>
                  <a:srgbClr val="000000"/>
                </a:solidFill>
                <a:latin typeface="Nunito"/>
                <a:ea typeface="Nunito"/>
                <a:cs typeface="Nunito"/>
                <a:sym typeface="Nunito"/>
              </a:rPr>
              <a:t> class can inherit from the </a:t>
            </a:r>
            <a:r>
              <a:rPr lang="en" sz="1200">
                <a:solidFill>
                  <a:srgbClr val="188038"/>
                </a:solidFill>
                <a:latin typeface="Nunito"/>
                <a:ea typeface="Nunito"/>
                <a:cs typeface="Nunito"/>
                <a:sym typeface="Nunito"/>
              </a:rPr>
              <a:t>Car</a:t>
            </a:r>
            <a:r>
              <a:rPr lang="en" sz="1200">
                <a:solidFill>
                  <a:srgbClr val="000000"/>
                </a:solidFill>
                <a:latin typeface="Nunito"/>
                <a:ea typeface="Nunito"/>
                <a:cs typeface="Nunito"/>
                <a:sym typeface="Nunito"/>
              </a:rPr>
              <a:t> class, inheriting its basic attributes and methods, and then add its own specific attributes (like </a:t>
            </a:r>
            <a:r>
              <a:rPr lang="en" sz="1200">
                <a:solidFill>
                  <a:srgbClr val="188038"/>
                </a:solidFill>
                <a:latin typeface="Nunito"/>
                <a:ea typeface="Nunito"/>
                <a:cs typeface="Nunito"/>
                <a:sym typeface="Nunito"/>
              </a:rPr>
              <a:t>turbo_enabled</a:t>
            </a:r>
            <a:r>
              <a:rPr lang="en" sz="1200">
                <a:solidFill>
                  <a:srgbClr val="000000"/>
                </a:solidFill>
                <a:latin typeface="Nunito"/>
                <a:ea typeface="Nunito"/>
                <a:cs typeface="Nunito"/>
                <a:sym typeface="Nunito"/>
              </a:rPr>
              <a:t>) and methods (like </a:t>
            </a:r>
            <a:r>
              <a:rPr lang="en" sz="1200">
                <a:solidFill>
                  <a:srgbClr val="188038"/>
                </a:solidFill>
                <a:latin typeface="Nunito"/>
                <a:ea typeface="Nunito"/>
                <a:cs typeface="Nunito"/>
                <a:sym typeface="Nunito"/>
              </a:rPr>
              <a:t>enable_turbo()</a:t>
            </a:r>
            <a:r>
              <a:rPr lang="en" sz="1200">
                <a:solidFill>
                  <a:srgbClr val="000000"/>
                </a:solidFill>
                <a:latin typeface="Nunito"/>
                <a:ea typeface="Nunito"/>
                <a:cs typeface="Nunito"/>
                <a:sym typeface="Nunito"/>
              </a:rPr>
              <a:t>).</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b="1" lang="en" sz="1200">
                <a:solidFill>
                  <a:srgbClr val="000000"/>
                </a:solidFill>
                <a:latin typeface="Nunito"/>
                <a:ea typeface="Nunito"/>
                <a:cs typeface="Nunito"/>
                <a:sym typeface="Nunito"/>
              </a:rPr>
              <a:t>Python</a:t>
            </a:r>
            <a:endParaRPr b="1"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class Car:</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def __init__(self, color, model):</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self.color = color</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self.model = model</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self.speed = 0</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def start(self):</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print("Engine started!")</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def accelerate(self, increment):</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self.speed += increment</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print(f"Speed increased to {self.speed} km/h.")</a:t>
            </a:r>
            <a:endParaRPr sz="1200">
              <a:latin typeface="Nunito"/>
              <a:ea typeface="Nunito"/>
              <a:cs typeface="Nunito"/>
              <a:sym typeface="Nunito"/>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5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2.9 OOP Concepts</a:t>
            </a:r>
            <a:endParaRPr/>
          </a:p>
        </p:txBody>
      </p:sp>
      <p:sp>
        <p:nvSpPr>
          <p:cNvPr id="892" name="Google Shape;892;p151"/>
          <p:cNvSpPr txBox="1"/>
          <p:nvPr>
            <p:ph idx="1" type="body"/>
          </p:nvPr>
        </p:nvSpPr>
        <p:spPr>
          <a:xfrm>
            <a:off x="311700" y="771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200">
                <a:solidFill>
                  <a:srgbClr val="000000"/>
                </a:solidFill>
                <a:latin typeface="Nunito"/>
                <a:ea typeface="Nunito"/>
                <a:cs typeface="Nunito"/>
                <a:sym typeface="Nunito"/>
              </a:rPr>
              <a:t>class SportsCar(Car):  # SportsCar inherits from Car</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def __init__(self, color, model, turbo_enabled=False):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super().__init__(color, model)  # Call the superclass's __init__</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self.turbo_enabled = turbo_enabled</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def enable_turbo(self):</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self.turbo_enabled = True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print("Turbo enabled!")</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 Override the accelerate method</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def accelerate(self, increment):</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if self.turbo_enabled:</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increment *= 2  # Turbo makes it accelerate faster</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super().accelerate(increment) # Call the superclass's accelerate</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my_sportscar = SportsCar("red", "FastModel")</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my_sportscar.start()</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my_sportscar.accelerate(50)</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my_sportscar.enable_turbo()</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my_sportscar.accelerate(50)</a:t>
            </a:r>
            <a:endParaRPr sz="1200">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2.3.1 Various Data Types</a:t>
            </a:r>
            <a:endParaRPr/>
          </a:p>
        </p:txBody>
      </p:sp>
      <p:sp>
        <p:nvSpPr>
          <p:cNvPr id="135" name="Google Shape;135;p26"/>
          <p:cNvSpPr txBox="1"/>
          <p:nvPr>
            <p:ph idx="1" type="body"/>
          </p:nvPr>
        </p:nvSpPr>
        <p:spPr>
          <a:xfrm>
            <a:off x="311700" y="1152475"/>
            <a:ext cx="8520600" cy="3786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solidFill>
                  <a:srgbClr val="000000"/>
                </a:solidFill>
                <a:latin typeface="Arial"/>
                <a:ea typeface="Arial"/>
                <a:cs typeface="Arial"/>
                <a:sym typeface="Arial"/>
              </a:rPr>
              <a:t>1. Numeric Types:</a:t>
            </a:r>
            <a:endParaRPr b="1" sz="1700">
              <a:solidFill>
                <a:srgbClr val="000000"/>
              </a:solidFill>
              <a:latin typeface="Arial"/>
              <a:ea typeface="Arial"/>
              <a:cs typeface="Arial"/>
              <a:sym typeface="Arial"/>
            </a:endParaRPr>
          </a:p>
          <a:p>
            <a:pPr indent="0" lvl="0" marL="457200" rtl="0" algn="l">
              <a:spcBef>
                <a:spcPts val="1200"/>
              </a:spcBef>
              <a:spcAft>
                <a:spcPts val="0"/>
              </a:spcAft>
              <a:buNone/>
            </a:pPr>
            <a:r>
              <a:rPr b="1" lang="en" sz="1700">
                <a:solidFill>
                  <a:srgbClr val="000000"/>
                </a:solidFill>
                <a:latin typeface="Arial"/>
                <a:ea typeface="Arial"/>
                <a:cs typeface="Arial"/>
                <a:sym typeface="Arial"/>
              </a:rPr>
              <a:t>Integer (</a:t>
            </a:r>
            <a:r>
              <a:rPr b="1" lang="en" sz="1700">
                <a:solidFill>
                  <a:srgbClr val="188038"/>
                </a:solidFill>
                <a:latin typeface="Arial"/>
                <a:ea typeface="Arial"/>
                <a:cs typeface="Arial"/>
                <a:sym typeface="Arial"/>
              </a:rPr>
              <a:t>int</a:t>
            </a:r>
            <a:r>
              <a:rPr b="1" lang="en" sz="1700">
                <a:solidFill>
                  <a:srgbClr val="000000"/>
                </a:solidFill>
                <a:latin typeface="Arial"/>
                <a:ea typeface="Arial"/>
                <a:cs typeface="Arial"/>
                <a:sym typeface="Arial"/>
              </a:rPr>
              <a:t>):</a:t>
            </a:r>
            <a:r>
              <a:rPr lang="en" sz="1700">
                <a:solidFill>
                  <a:srgbClr val="000000"/>
                </a:solidFill>
                <a:latin typeface="Arial"/>
                <a:ea typeface="Arial"/>
                <a:cs typeface="Arial"/>
                <a:sym typeface="Arial"/>
              </a:rPr>
              <a:t> Represents whole numbers, both positive and negative, without any decimal point. Their length is only limited by the available memory.</a:t>
            </a:r>
            <a:br>
              <a:rPr lang="en" sz="1700">
                <a:solidFill>
                  <a:srgbClr val="000000"/>
                </a:solidFill>
                <a:latin typeface="Arial"/>
                <a:ea typeface="Arial"/>
                <a:cs typeface="Arial"/>
                <a:sym typeface="Arial"/>
              </a:rPr>
            </a:br>
            <a:br>
              <a:rPr lang="en" sz="1700">
                <a:solidFill>
                  <a:srgbClr val="000000"/>
                </a:solidFill>
                <a:latin typeface="Arial"/>
                <a:ea typeface="Arial"/>
                <a:cs typeface="Arial"/>
                <a:sym typeface="Arial"/>
              </a:rPr>
            </a:br>
            <a:r>
              <a:rPr b="1" lang="en" sz="1700">
                <a:solidFill>
                  <a:srgbClr val="000000"/>
                </a:solidFill>
                <a:latin typeface="Arial"/>
                <a:ea typeface="Arial"/>
                <a:cs typeface="Arial"/>
                <a:sym typeface="Arial"/>
              </a:rPr>
              <a:t>Example:</a:t>
            </a:r>
            <a:br>
              <a:rPr lang="en" sz="1700">
                <a:solidFill>
                  <a:srgbClr val="000000"/>
                </a:solidFill>
                <a:latin typeface="Arial"/>
                <a:ea typeface="Arial"/>
                <a:cs typeface="Arial"/>
                <a:sym typeface="Arial"/>
              </a:rPr>
            </a:br>
            <a:r>
              <a:rPr lang="en" sz="1700">
                <a:solidFill>
                  <a:srgbClr val="000000"/>
                </a:solidFill>
                <a:latin typeface="Arial"/>
                <a:ea typeface="Arial"/>
                <a:cs typeface="Arial"/>
                <a:sym typeface="Arial"/>
              </a:rPr>
              <a:t>num_of_houses = 500</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temperature_celsius = 28</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elevation_change = -150</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large_number = 12345678901234567890</a:t>
            </a:r>
            <a:endParaRPr b="1" sz="1700">
              <a:solidFill>
                <a:srgbClr val="000000"/>
              </a:solidFill>
              <a:latin typeface="Arial"/>
              <a:ea typeface="Arial"/>
              <a:cs typeface="Arial"/>
              <a:sym typeface="Arial"/>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5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2.9 OOP Concepts</a:t>
            </a:r>
            <a:endParaRPr/>
          </a:p>
        </p:txBody>
      </p:sp>
      <p:sp>
        <p:nvSpPr>
          <p:cNvPr id="898" name="Google Shape;898;p152"/>
          <p:cNvSpPr txBox="1"/>
          <p:nvPr>
            <p:ph idx="1" type="body"/>
          </p:nvPr>
        </p:nvSpPr>
        <p:spPr>
          <a:xfrm>
            <a:off x="311700" y="771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000000"/>
                </a:solidFill>
                <a:latin typeface="Nunito"/>
                <a:ea typeface="Nunito"/>
                <a:cs typeface="Nunito"/>
                <a:sym typeface="Nunito"/>
              </a:rPr>
              <a:t>5. Polymorphism:</a:t>
            </a:r>
            <a:endParaRPr b="1" sz="1200">
              <a:solidFill>
                <a:srgbClr val="000000"/>
              </a:solidFill>
              <a:latin typeface="Nunito"/>
              <a:ea typeface="Nunito"/>
              <a:cs typeface="Nunito"/>
              <a:sym typeface="Nunito"/>
            </a:endParaRPr>
          </a:p>
          <a:p>
            <a:pPr indent="-304800" lvl="0" marL="457200" rtl="0" algn="l">
              <a:spcBef>
                <a:spcPts val="1200"/>
              </a:spcBef>
              <a:spcAft>
                <a:spcPts val="0"/>
              </a:spcAft>
              <a:buClr>
                <a:srgbClr val="000000"/>
              </a:buClr>
              <a:buSzPts val="1200"/>
              <a:buFont typeface="Nunito"/>
              <a:buChar char="●"/>
            </a:pPr>
            <a:r>
              <a:rPr lang="en" sz="1200">
                <a:solidFill>
                  <a:srgbClr val="000000"/>
                </a:solidFill>
                <a:latin typeface="Nunito"/>
                <a:ea typeface="Nunito"/>
                <a:cs typeface="Nunito"/>
                <a:sym typeface="Nunito"/>
              </a:rPr>
              <a:t>Polymorphism (meaning "many forms") allows objects of different classes to respond to the same method call in their own way.</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Nunito"/>
              <a:buChar char="●"/>
            </a:pPr>
            <a:r>
              <a:rPr lang="en" sz="1200">
                <a:solidFill>
                  <a:srgbClr val="000000"/>
                </a:solidFill>
                <a:latin typeface="Nunito"/>
                <a:ea typeface="Nunito"/>
                <a:cs typeface="Nunito"/>
                <a:sym typeface="Nunito"/>
              </a:rPr>
              <a:t>It enables you to write code that can work with objects of different classes without needing to know their specific type, as long as they share a common interface (e.g., they implement the same method names).</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Nunito"/>
                <a:ea typeface="Nunito"/>
                <a:cs typeface="Nunito"/>
                <a:sym typeface="Nunito"/>
              </a:rPr>
              <a:t>Example:</a:t>
            </a:r>
            <a:r>
              <a:rPr lang="en" sz="1200">
                <a:solidFill>
                  <a:srgbClr val="000000"/>
                </a:solidFill>
                <a:latin typeface="Nunito"/>
                <a:ea typeface="Nunito"/>
                <a:cs typeface="Nunito"/>
                <a:sym typeface="Nunito"/>
              </a:rPr>
              <a:t> If you have different shapes (like </a:t>
            </a:r>
            <a:r>
              <a:rPr lang="en" sz="1200">
                <a:solidFill>
                  <a:srgbClr val="188038"/>
                </a:solidFill>
                <a:latin typeface="Nunito"/>
                <a:ea typeface="Nunito"/>
                <a:cs typeface="Nunito"/>
                <a:sym typeface="Nunito"/>
              </a:rPr>
              <a:t>Circle</a:t>
            </a:r>
            <a:r>
              <a:rPr lang="en" sz="1200">
                <a:solidFill>
                  <a:srgbClr val="000000"/>
                </a:solidFill>
                <a:latin typeface="Nunito"/>
                <a:ea typeface="Nunito"/>
                <a:cs typeface="Nunito"/>
                <a:sym typeface="Nunito"/>
              </a:rPr>
              <a:t>, </a:t>
            </a:r>
            <a:r>
              <a:rPr lang="en" sz="1200">
                <a:solidFill>
                  <a:srgbClr val="188038"/>
                </a:solidFill>
                <a:latin typeface="Nunito"/>
                <a:ea typeface="Nunito"/>
                <a:cs typeface="Nunito"/>
                <a:sym typeface="Nunito"/>
              </a:rPr>
              <a:t>Square</a:t>
            </a:r>
            <a:r>
              <a:rPr lang="en" sz="1200">
                <a:solidFill>
                  <a:srgbClr val="000000"/>
                </a:solidFill>
                <a:latin typeface="Nunito"/>
                <a:ea typeface="Nunito"/>
                <a:cs typeface="Nunito"/>
                <a:sym typeface="Nunito"/>
              </a:rPr>
              <a:t>, </a:t>
            </a:r>
            <a:r>
              <a:rPr lang="en" sz="1200">
                <a:solidFill>
                  <a:srgbClr val="188038"/>
                </a:solidFill>
                <a:latin typeface="Nunito"/>
                <a:ea typeface="Nunito"/>
                <a:cs typeface="Nunito"/>
                <a:sym typeface="Nunito"/>
              </a:rPr>
              <a:t>Triangle</a:t>
            </a:r>
            <a:r>
              <a:rPr lang="en" sz="1200">
                <a:solidFill>
                  <a:srgbClr val="000000"/>
                </a:solidFill>
                <a:latin typeface="Nunito"/>
                <a:ea typeface="Nunito"/>
                <a:cs typeface="Nunito"/>
                <a:sym typeface="Nunito"/>
              </a:rPr>
              <a:t>), each can have a </a:t>
            </a:r>
            <a:r>
              <a:rPr lang="en" sz="1200">
                <a:solidFill>
                  <a:srgbClr val="188038"/>
                </a:solidFill>
                <a:latin typeface="Nunito"/>
                <a:ea typeface="Nunito"/>
                <a:cs typeface="Nunito"/>
                <a:sym typeface="Nunito"/>
              </a:rPr>
              <a:t>calculate_area()</a:t>
            </a:r>
            <a:r>
              <a:rPr lang="en" sz="1200">
                <a:solidFill>
                  <a:srgbClr val="000000"/>
                </a:solidFill>
                <a:latin typeface="Nunito"/>
                <a:ea typeface="Nunito"/>
                <a:cs typeface="Nunito"/>
                <a:sym typeface="Nunito"/>
              </a:rPr>
              <a:t> method, but the implementation of this method will be different for each shape. You can then call </a:t>
            </a:r>
            <a:r>
              <a:rPr lang="en" sz="1200">
                <a:solidFill>
                  <a:srgbClr val="188038"/>
                </a:solidFill>
                <a:latin typeface="Nunito"/>
                <a:ea typeface="Nunito"/>
                <a:cs typeface="Nunito"/>
                <a:sym typeface="Nunito"/>
              </a:rPr>
              <a:t>calculate_area()</a:t>
            </a:r>
            <a:r>
              <a:rPr lang="en" sz="1200">
                <a:solidFill>
                  <a:srgbClr val="000000"/>
                </a:solidFill>
                <a:latin typeface="Nunito"/>
                <a:ea typeface="Nunito"/>
                <a:cs typeface="Nunito"/>
                <a:sym typeface="Nunito"/>
              </a:rPr>
              <a:t> on any shape object without needing to know its specific type.</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b="1" lang="en" sz="1200">
                <a:solidFill>
                  <a:srgbClr val="000000"/>
                </a:solidFill>
                <a:latin typeface="Nunito"/>
                <a:ea typeface="Nunito"/>
                <a:cs typeface="Nunito"/>
                <a:sym typeface="Nunito"/>
              </a:rPr>
              <a:t>Python</a:t>
            </a:r>
            <a:endParaRPr b="1"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class Dog:</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def speak(self):</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return "Woof!"</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class Cat:</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def speak(self):</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return "Meow!"</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def animal_sound(animal):</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print(animal.speak())</a:t>
            </a:r>
            <a:endParaRPr sz="1200">
              <a:latin typeface="Nunito"/>
              <a:ea typeface="Nunito"/>
              <a:cs typeface="Nunito"/>
              <a:sym typeface="Nunito"/>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153"/>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2.9 OOP Concepts</a:t>
            </a:r>
            <a:endParaRPr/>
          </a:p>
        </p:txBody>
      </p:sp>
      <p:sp>
        <p:nvSpPr>
          <p:cNvPr id="904" name="Google Shape;904;p153"/>
          <p:cNvSpPr txBox="1"/>
          <p:nvPr>
            <p:ph idx="1" type="body"/>
          </p:nvPr>
        </p:nvSpPr>
        <p:spPr>
          <a:xfrm>
            <a:off x="311700" y="771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200">
                <a:solidFill>
                  <a:srgbClr val="000000"/>
                </a:solidFill>
                <a:latin typeface="Nunito"/>
                <a:ea typeface="Nunito"/>
                <a:cs typeface="Nunito"/>
                <a:sym typeface="Nunito"/>
              </a:rPr>
              <a:t>my_dog = Dog()</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my_cat = Cat()</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animal_sound(my_dog)  # Output: Woof!</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animal_sound(my_cat)  # Output: Meow!</a:t>
            </a:r>
            <a:endParaRPr sz="1200">
              <a:solidFill>
                <a:srgbClr val="000000"/>
              </a:solidFill>
              <a:latin typeface="Nunito"/>
              <a:ea typeface="Nunito"/>
              <a:cs typeface="Nunito"/>
              <a:sym typeface="Nunito"/>
            </a:endParaRPr>
          </a:p>
          <a:p>
            <a:pPr indent="0" lvl="0" marL="457200" rtl="0" algn="l">
              <a:spcBef>
                <a:spcPts val="0"/>
              </a:spcBef>
              <a:spcAft>
                <a:spcPts val="0"/>
              </a:spcAft>
              <a:buNone/>
            </a:pPr>
            <a:r>
              <a:t/>
            </a:r>
            <a:endParaRPr sz="1200">
              <a:solidFill>
                <a:srgbClr val="000000"/>
              </a:solidFill>
              <a:latin typeface="Nunito"/>
              <a:ea typeface="Nunito"/>
              <a:cs typeface="Nunito"/>
              <a:sym typeface="Nunito"/>
            </a:endParaRPr>
          </a:p>
          <a:p>
            <a:pPr indent="0" lvl="0" marL="457200" rtl="0" algn="l">
              <a:spcBef>
                <a:spcPts val="0"/>
              </a:spcBef>
              <a:spcAft>
                <a:spcPts val="0"/>
              </a:spcAft>
              <a:buNone/>
            </a:pPr>
            <a:r>
              <a:rPr lang="en" sz="1200">
                <a:solidFill>
                  <a:srgbClr val="000000"/>
                </a:solidFill>
                <a:latin typeface="Nunito"/>
                <a:ea typeface="Nunito"/>
                <a:cs typeface="Nunito"/>
                <a:sym typeface="Nunito"/>
              </a:rPr>
              <a:t># Both Dog and Cat have a 'speak' method, so the 'animal_sound' function can work with either.</a:t>
            </a:r>
            <a:endParaRPr sz="1200">
              <a:solidFill>
                <a:srgbClr val="000000"/>
              </a:solidFill>
              <a:latin typeface="Nunito"/>
              <a:ea typeface="Nunito"/>
              <a:cs typeface="Nunito"/>
              <a:sym typeface="Nunito"/>
            </a:endParaRPr>
          </a:p>
          <a:p>
            <a:pPr indent="0" lvl="0" marL="0" rtl="0" algn="l">
              <a:spcBef>
                <a:spcPts val="0"/>
              </a:spcBef>
              <a:spcAft>
                <a:spcPts val="0"/>
              </a:spcAft>
              <a:buNone/>
            </a:pPr>
            <a:r>
              <a:t/>
            </a:r>
            <a:endParaRPr sz="1200">
              <a:solidFill>
                <a:srgbClr val="000000"/>
              </a:solidFill>
              <a:latin typeface="Nunito"/>
              <a:ea typeface="Nunito"/>
              <a:cs typeface="Nunito"/>
              <a:sym typeface="Nunito"/>
            </a:endParaRPr>
          </a:p>
          <a:p>
            <a:pPr indent="0" lvl="0" marL="0" rtl="0" algn="l">
              <a:spcBef>
                <a:spcPts val="1200"/>
              </a:spcBef>
              <a:spcAft>
                <a:spcPts val="0"/>
              </a:spcAft>
              <a:buNone/>
            </a:pPr>
            <a:r>
              <a:rPr b="1" lang="en" sz="1200">
                <a:solidFill>
                  <a:srgbClr val="000000"/>
                </a:solidFill>
                <a:latin typeface="Nunito"/>
                <a:ea typeface="Nunito"/>
                <a:cs typeface="Nunito"/>
                <a:sym typeface="Nunito"/>
              </a:rPr>
              <a:t>Key Concepts in Python OOP:</a:t>
            </a:r>
            <a:endParaRPr b="1" sz="1200">
              <a:solidFill>
                <a:srgbClr val="000000"/>
              </a:solidFill>
              <a:latin typeface="Nunito"/>
              <a:ea typeface="Nunito"/>
              <a:cs typeface="Nunito"/>
              <a:sym typeface="Nunito"/>
            </a:endParaRPr>
          </a:p>
          <a:p>
            <a:pPr indent="-304800" lvl="0" marL="457200" rtl="0" algn="l">
              <a:spcBef>
                <a:spcPts val="1200"/>
              </a:spcBef>
              <a:spcAft>
                <a:spcPts val="0"/>
              </a:spcAft>
              <a:buClr>
                <a:srgbClr val="000000"/>
              </a:buClr>
              <a:buSzPts val="1200"/>
              <a:buFont typeface="Arial"/>
              <a:buChar char="●"/>
            </a:pPr>
            <a:r>
              <a:rPr b="1" lang="en" sz="1200">
                <a:solidFill>
                  <a:srgbClr val="188038"/>
                </a:solidFill>
                <a:latin typeface="Nunito"/>
                <a:ea typeface="Nunito"/>
                <a:cs typeface="Nunito"/>
                <a:sym typeface="Nunito"/>
              </a:rPr>
              <a:t>__init__(self, ...)</a:t>
            </a:r>
            <a:r>
              <a:rPr b="1" lang="en" sz="1200">
                <a:solidFill>
                  <a:srgbClr val="000000"/>
                </a:solidFill>
                <a:latin typeface="Nunito"/>
                <a:ea typeface="Nunito"/>
                <a:cs typeface="Nunito"/>
                <a:sym typeface="Nunito"/>
              </a:rPr>
              <a:t>:</a:t>
            </a:r>
            <a:r>
              <a:rPr lang="en" sz="1200">
                <a:solidFill>
                  <a:srgbClr val="000000"/>
                </a:solidFill>
                <a:latin typeface="Nunito"/>
                <a:ea typeface="Nunito"/>
                <a:cs typeface="Nunito"/>
                <a:sym typeface="Nunito"/>
              </a:rPr>
              <a:t> The constructor method. It's automatically called when an object is created and is used to initialize the object's attributes. The </a:t>
            </a:r>
            <a:r>
              <a:rPr lang="en" sz="1200">
                <a:solidFill>
                  <a:srgbClr val="188038"/>
                </a:solidFill>
                <a:latin typeface="Nunito"/>
                <a:ea typeface="Nunito"/>
                <a:cs typeface="Nunito"/>
                <a:sym typeface="Nunito"/>
              </a:rPr>
              <a:t>self</a:t>
            </a:r>
            <a:r>
              <a:rPr lang="en" sz="1200">
                <a:solidFill>
                  <a:srgbClr val="000000"/>
                </a:solidFill>
                <a:latin typeface="Nunito"/>
                <a:ea typeface="Nunito"/>
                <a:cs typeface="Nunito"/>
                <a:sym typeface="Nunito"/>
              </a:rPr>
              <a:t> parameter refers to the instance of the class being created.  </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b="1" lang="en" sz="1200">
                <a:solidFill>
                  <a:srgbClr val="188038"/>
                </a:solidFill>
                <a:latin typeface="Nunito"/>
                <a:ea typeface="Nunito"/>
                <a:cs typeface="Nunito"/>
                <a:sym typeface="Nunito"/>
              </a:rPr>
              <a:t>self</a:t>
            </a:r>
            <a:r>
              <a:rPr b="1" lang="en" sz="1200">
                <a:solidFill>
                  <a:srgbClr val="000000"/>
                </a:solidFill>
                <a:latin typeface="Nunito"/>
                <a:ea typeface="Nunito"/>
                <a:cs typeface="Nunito"/>
                <a:sym typeface="Nunito"/>
              </a:rPr>
              <a:t>:</a:t>
            </a:r>
            <a:r>
              <a:rPr lang="en" sz="1200">
                <a:solidFill>
                  <a:srgbClr val="000000"/>
                </a:solidFill>
                <a:latin typeface="Nunito"/>
                <a:ea typeface="Nunito"/>
                <a:cs typeface="Nunito"/>
                <a:sym typeface="Nunito"/>
              </a:rPr>
              <a:t> A reference to the instance of the class. It's the first parameter in instance methods and is used to access the object's attributes and other methods.</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Nunito"/>
                <a:ea typeface="Nunito"/>
                <a:cs typeface="Nunito"/>
                <a:sym typeface="Nunito"/>
              </a:rPr>
              <a:t>Methods:</a:t>
            </a:r>
            <a:r>
              <a:rPr lang="en" sz="1200">
                <a:solidFill>
                  <a:srgbClr val="000000"/>
                </a:solidFill>
                <a:latin typeface="Nunito"/>
                <a:ea typeface="Nunito"/>
                <a:cs typeface="Nunito"/>
                <a:sym typeface="Nunito"/>
              </a:rPr>
              <a:t> Functions defined within a class. They define the behavior of the objects of that class.</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Nunito"/>
                <a:ea typeface="Nunito"/>
                <a:cs typeface="Nunito"/>
                <a:sym typeface="Nunito"/>
              </a:rPr>
              <a:t>Attributes:</a:t>
            </a:r>
            <a:r>
              <a:rPr lang="en" sz="1200">
                <a:solidFill>
                  <a:srgbClr val="000000"/>
                </a:solidFill>
                <a:latin typeface="Nunito"/>
                <a:ea typeface="Nunito"/>
                <a:cs typeface="Nunito"/>
                <a:sym typeface="Nunito"/>
              </a:rPr>
              <a:t> Variables associated with an object. They store the object's data.</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Nunito"/>
                <a:ea typeface="Nunito"/>
                <a:cs typeface="Nunito"/>
                <a:sym typeface="Nunito"/>
              </a:rPr>
              <a:t>Inheritance (</a:t>
            </a:r>
            <a:r>
              <a:rPr b="1" lang="en" sz="1200">
                <a:solidFill>
                  <a:srgbClr val="188038"/>
                </a:solidFill>
                <a:latin typeface="Nunito"/>
                <a:ea typeface="Nunito"/>
                <a:cs typeface="Nunito"/>
                <a:sym typeface="Nunito"/>
              </a:rPr>
              <a:t>super()</a:t>
            </a:r>
            <a:r>
              <a:rPr b="1" lang="en" sz="1200">
                <a:solidFill>
                  <a:srgbClr val="000000"/>
                </a:solidFill>
                <a:latin typeface="Nunito"/>
                <a:ea typeface="Nunito"/>
                <a:cs typeface="Nunito"/>
                <a:sym typeface="Nunito"/>
              </a:rPr>
              <a:t>):</a:t>
            </a:r>
            <a:r>
              <a:rPr lang="en" sz="1200">
                <a:solidFill>
                  <a:srgbClr val="000000"/>
                </a:solidFill>
                <a:latin typeface="Nunito"/>
                <a:ea typeface="Nunito"/>
                <a:cs typeface="Nunito"/>
                <a:sym typeface="Nunito"/>
              </a:rPr>
              <a:t> The </a:t>
            </a:r>
            <a:r>
              <a:rPr lang="en" sz="1200">
                <a:solidFill>
                  <a:srgbClr val="188038"/>
                </a:solidFill>
                <a:latin typeface="Nunito"/>
                <a:ea typeface="Nunito"/>
                <a:cs typeface="Nunito"/>
                <a:sym typeface="Nunito"/>
              </a:rPr>
              <a:t>super()</a:t>
            </a:r>
            <a:r>
              <a:rPr lang="en" sz="1200">
                <a:solidFill>
                  <a:srgbClr val="000000"/>
                </a:solidFill>
                <a:latin typeface="Nunito"/>
                <a:ea typeface="Nunito"/>
                <a:cs typeface="Nunito"/>
                <a:sym typeface="Nunito"/>
              </a:rPr>
              <a:t> function is used to call methods from the parent class, especially useful in the </a:t>
            </a:r>
            <a:r>
              <a:rPr lang="en" sz="1200">
                <a:solidFill>
                  <a:srgbClr val="188038"/>
                </a:solidFill>
                <a:latin typeface="Nunito"/>
                <a:ea typeface="Nunito"/>
                <a:cs typeface="Nunito"/>
                <a:sym typeface="Nunito"/>
              </a:rPr>
              <a:t>__init__</a:t>
            </a:r>
            <a:r>
              <a:rPr lang="en" sz="1200">
                <a:solidFill>
                  <a:srgbClr val="000000"/>
                </a:solidFill>
                <a:latin typeface="Nunito"/>
                <a:ea typeface="Nunito"/>
                <a:cs typeface="Nunito"/>
                <a:sym typeface="Nunito"/>
              </a:rPr>
              <a:t> method of a subclass to initialize inherited attributes.</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Nunito"/>
                <a:ea typeface="Nunito"/>
                <a:cs typeface="Nunito"/>
                <a:sym typeface="Nunito"/>
              </a:rPr>
              <a:t>Method Overriding:</a:t>
            </a:r>
            <a:r>
              <a:rPr lang="en" sz="1200">
                <a:solidFill>
                  <a:srgbClr val="000000"/>
                </a:solidFill>
                <a:latin typeface="Nunito"/>
                <a:ea typeface="Nunito"/>
                <a:cs typeface="Nunito"/>
                <a:sym typeface="Nunito"/>
              </a:rPr>
              <a:t> A subclass can provide its own implementation of a method that is already defined in its superclass.</a:t>
            </a:r>
            <a:endParaRPr sz="1200">
              <a:latin typeface="Nunito"/>
              <a:ea typeface="Nunito"/>
              <a:cs typeface="Nunito"/>
              <a:sym typeface="Nunito"/>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5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2.9 OOP Concepts</a:t>
            </a:r>
            <a:endParaRPr/>
          </a:p>
        </p:txBody>
      </p:sp>
      <p:sp>
        <p:nvSpPr>
          <p:cNvPr id="910" name="Google Shape;910;p154"/>
          <p:cNvSpPr txBox="1"/>
          <p:nvPr>
            <p:ph idx="1" type="body"/>
          </p:nvPr>
        </p:nvSpPr>
        <p:spPr>
          <a:xfrm>
            <a:off x="311700" y="771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000000"/>
                </a:solidFill>
                <a:latin typeface="Nunito"/>
                <a:ea typeface="Nunito"/>
                <a:cs typeface="Nunito"/>
                <a:sym typeface="Nunito"/>
              </a:rPr>
              <a:t>Benefits of OOP:</a:t>
            </a:r>
            <a:endParaRPr b="1" sz="1200">
              <a:solidFill>
                <a:srgbClr val="000000"/>
              </a:solidFill>
              <a:latin typeface="Nunito"/>
              <a:ea typeface="Nunito"/>
              <a:cs typeface="Nunito"/>
              <a:sym typeface="Nunito"/>
            </a:endParaRPr>
          </a:p>
          <a:p>
            <a:pPr indent="-304800" lvl="0" marL="457200" rtl="0" algn="l">
              <a:spcBef>
                <a:spcPts val="1200"/>
              </a:spcBef>
              <a:spcAft>
                <a:spcPts val="0"/>
              </a:spcAft>
              <a:buClr>
                <a:srgbClr val="000000"/>
              </a:buClr>
              <a:buSzPts val="1200"/>
              <a:buFont typeface="Arial"/>
              <a:buChar char="●"/>
            </a:pPr>
            <a:r>
              <a:rPr b="1" lang="en" sz="1200">
                <a:solidFill>
                  <a:srgbClr val="000000"/>
                </a:solidFill>
                <a:latin typeface="Nunito"/>
                <a:ea typeface="Nunito"/>
                <a:cs typeface="Nunito"/>
                <a:sym typeface="Nunito"/>
              </a:rPr>
              <a:t>Modularity:</a:t>
            </a:r>
            <a:r>
              <a:rPr lang="en" sz="1200">
                <a:solidFill>
                  <a:srgbClr val="000000"/>
                </a:solidFill>
                <a:latin typeface="Nunito"/>
                <a:ea typeface="Nunito"/>
                <a:cs typeface="Nunito"/>
                <a:sym typeface="Nunito"/>
              </a:rPr>
              <a:t> Code is broken down into self-contained objects, making it easier to manage and understand.</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Nunito"/>
                <a:ea typeface="Nunito"/>
                <a:cs typeface="Nunito"/>
                <a:sym typeface="Nunito"/>
              </a:rPr>
              <a:t>Reusability:</a:t>
            </a:r>
            <a:r>
              <a:rPr lang="en" sz="1200">
                <a:solidFill>
                  <a:srgbClr val="000000"/>
                </a:solidFill>
                <a:latin typeface="Nunito"/>
                <a:ea typeface="Nunito"/>
                <a:cs typeface="Nunito"/>
                <a:sym typeface="Nunito"/>
              </a:rPr>
              <a:t> Inheritance allows you to reuse code from existing classes, reducing redundancy.</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Nunito"/>
                <a:ea typeface="Nunito"/>
                <a:cs typeface="Nunito"/>
                <a:sym typeface="Nunito"/>
              </a:rPr>
              <a:t>Maintainability:</a:t>
            </a:r>
            <a:r>
              <a:rPr lang="en" sz="1200">
                <a:solidFill>
                  <a:srgbClr val="000000"/>
                </a:solidFill>
                <a:latin typeface="Nunito"/>
                <a:ea typeface="Nunito"/>
                <a:cs typeface="Nunito"/>
                <a:sym typeface="Nunito"/>
              </a:rPr>
              <a:t> Changes in one object are less likely to affect other parts of the program.</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Nunito"/>
                <a:ea typeface="Nunito"/>
                <a:cs typeface="Nunito"/>
                <a:sym typeface="Nunito"/>
              </a:rPr>
              <a:t>Flexibility:</a:t>
            </a:r>
            <a:r>
              <a:rPr lang="en" sz="1200">
                <a:solidFill>
                  <a:srgbClr val="000000"/>
                </a:solidFill>
                <a:latin typeface="Nunito"/>
                <a:ea typeface="Nunito"/>
                <a:cs typeface="Nunito"/>
                <a:sym typeface="Nunito"/>
              </a:rPr>
              <a:t> Polymorphism allows you to easily extend and modify the behavior of your program.</a:t>
            </a:r>
            <a:endParaRPr sz="1200">
              <a:solidFill>
                <a:srgbClr val="000000"/>
              </a:solidFill>
              <a:latin typeface="Nunito"/>
              <a:ea typeface="Nunito"/>
              <a:cs typeface="Nunito"/>
              <a:sym typeface="Nunito"/>
            </a:endParaRPr>
          </a:p>
          <a:p>
            <a:pPr indent="-304800" lvl="0" marL="457200" rtl="0" algn="l">
              <a:spcBef>
                <a:spcPts val="0"/>
              </a:spcBef>
              <a:spcAft>
                <a:spcPts val="0"/>
              </a:spcAft>
              <a:buClr>
                <a:srgbClr val="000000"/>
              </a:buClr>
              <a:buSzPts val="1200"/>
              <a:buFont typeface="Arial"/>
              <a:buChar char="●"/>
            </a:pPr>
            <a:r>
              <a:rPr b="1" lang="en" sz="1200">
                <a:solidFill>
                  <a:srgbClr val="000000"/>
                </a:solidFill>
                <a:latin typeface="Nunito"/>
                <a:ea typeface="Nunito"/>
                <a:cs typeface="Nunito"/>
                <a:sym typeface="Nunito"/>
              </a:rPr>
              <a:t>Modeling Real World:</a:t>
            </a:r>
            <a:r>
              <a:rPr lang="en" sz="1200">
                <a:solidFill>
                  <a:srgbClr val="000000"/>
                </a:solidFill>
                <a:latin typeface="Nunito"/>
                <a:ea typeface="Nunito"/>
                <a:cs typeface="Nunito"/>
                <a:sym typeface="Nunito"/>
              </a:rPr>
              <a:t> OOP makes it easier to model real-world entities and their interactions in your code.</a:t>
            </a:r>
            <a:endParaRPr sz="1200">
              <a:solidFill>
                <a:srgbClr val="000000"/>
              </a:solidFill>
              <a:latin typeface="Nunito"/>
              <a:ea typeface="Nunito"/>
              <a:cs typeface="Nunito"/>
              <a:sym typeface="Nunito"/>
            </a:endParaRPr>
          </a:p>
          <a:p>
            <a:pPr indent="0" lvl="0" marL="0" rtl="0" algn="l">
              <a:spcBef>
                <a:spcPts val="1200"/>
              </a:spcBef>
              <a:spcAft>
                <a:spcPts val="1200"/>
              </a:spcAft>
              <a:buNone/>
            </a:pPr>
            <a:r>
              <a:t/>
            </a:r>
            <a:endParaRPr sz="1200">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2.3.1 Various Data Types</a:t>
            </a:r>
            <a:endParaRPr/>
          </a:p>
        </p:txBody>
      </p:sp>
      <p:sp>
        <p:nvSpPr>
          <p:cNvPr id="141" name="Google Shape;141;p27"/>
          <p:cNvSpPr txBox="1"/>
          <p:nvPr>
            <p:ph idx="1" type="body"/>
          </p:nvPr>
        </p:nvSpPr>
        <p:spPr>
          <a:xfrm>
            <a:off x="311700" y="1152475"/>
            <a:ext cx="8520600" cy="3786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solidFill>
                  <a:srgbClr val="000000"/>
                </a:solidFill>
                <a:latin typeface="Arial"/>
                <a:ea typeface="Arial"/>
                <a:cs typeface="Arial"/>
                <a:sym typeface="Arial"/>
              </a:rPr>
              <a:t>1. Numeric Types:</a:t>
            </a:r>
            <a:endParaRPr sz="1700">
              <a:solidFill>
                <a:srgbClr val="000000"/>
              </a:solidFill>
              <a:latin typeface="Arial"/>
              <a:ea typeface="Arial"/>
              <a:cs typeface="Arial"/>
              <a:sym typeface="Arial"/>
            </a:endParaRPr>
          </a:p>
          <a:p>
            <a:pPr indent="0" lvl="0" marL="457200" rtl="0" algn="l">
              <a:spcBef>
                <a:spcPts val="1200"/>
              </a:spcBef>
              <a:spcAft>
                <a:spcPts val="0"/>
              </a:spcAft>
              <a:buNone/>
            </a:pPr>
            <a:r>
              <a:rPr b="1" lang="en" sz="1700">
                <a:solidFill>
                  <a:srgbClr val="000000"/>
                </a:solidFill>
                <a:latin typeface="Arial"/>
                <a:ea typeface="Arial"/>
                <a:cs typeface="Arial"/>
                <a:sym typeface="Arial"/>
              </a:rPr>
              <a:t>Float (</a:t>
            </a:r>
            <a:r>
              <a:rPr b="1" lang="en" sz="1700">
                <a:solidFill>
                  <a:srgbClr val="188038"/>
                </a:solidFill>
                <a:latin typeface="Arial"/>
                <a:ea typeface="Arial"/>
                <a:cs typeface="Arial"/>
                <a:sym typeface="Arial"/>
              </a:rPr>
              <a:t>float</a:t>
            </a:r>
            <a:r>
              <a:rPr b="1" lang="en" sz="1700">
                <a:solidFill>
                  <a:srgbClr val="000000"/>
                </a:solidFill>
                <a:latin typeface="Arial"/>
                <a:ea typeface="Arial"/>
                <a:cs typeface="Arial"/>
                <a:sym typeface="Arial"/>
              </a:rPr>
              <a:t>):</a:t>
            </a:r>
            <a:r>
              <a:rPr lang="en" sz="1700">
                <a:solidFill>
                  <a:srgbClr val="000000"/>
                </a:solidFill>
                <a:latin typeface="Arial"/>
                <a:ea typeface="Arial"/>
                <a:cs typeface="Arial"/>
                <a:sym typeface="Arial"/>
              </a:rPr>
              <a:t> Represents real numbers with a decimal point. They can also be written in scientific notation (e.g., </a:t>
            </a:r>
            <a:r>
              <a:rPr lang="en" sz="1700">
                <a:solidFill>
                  <a:srgbClr val="188038"/>
                </a:solidFill>
                <a:latin typeface="Arial"/>
                <a:ea typeface="Arial"/>
                <a:cs typeface="Arial"/>
                <a:sym typeface="Arial"/>
              </a:rPr>
              <a:t>3.14e-5</a:t>
            </a:r>
            <a:r>
              <a:rPr lang="en" sz="1700">
                <a:solidFill>
                  <a:srgbClr val="000000"/>
                </a:solidFill>
                <a:latin typeface="Arial"/>
                <a:ea typeface="Arial"/>
                <a:cs typeface="Arial"/>
                <a:sym typeface="Arial"/>
              </a:rPr>
              <a:t>).</a:t>
            </a:r>
            <a:br>
              <a:rPr lang="en" sz="1700">
                <a:solidFill>
                  <a:srgbClr val="000000"/>
                </a:solidFill>
                <a:latin typeface="Arial"/>
                <a:ea typeface="Arial"/>
                <a:cs typeface="Arial"/>
                <a:sym typeface="Arial"/>
              </a:rPr>
            </a:br>
            <a:br>
              <a:rPr lang="en" sz="1700">
                <a:solidFill>
                  <a:srgbClr val="000000"/>
                </a:solidFill>
                <a:latin typeface="Arial"/>
                <a:ea typeface="Arial"/>
                <a:cs typeface="Arial"/>
                <a:sym typeface="Arial"/>
              </a:rPr>
            </a:br>
            <a:r>
              <a:rPr b="1" lang="en" sz="1700">
                <a:solidFill>
                  <a:srgbClr val="000000"/>
                </a:solidFill>
                <a:latin typeface="Arial"/>
                <a:ea typeface="Arial"/>
                <a:cs typeface="Arial"/>
                <a:sym typeface="Arial"/>
              </a:rPr>
              <a:t>Example:</a:t>
            </a:r>
            <a:br>
              <a:rPr lang="en" sz="1700">
                <a:solidFill>
                  <a:srgbClr val="000000"/>
                </a:solidFill>
                <a:latin typeface="Arial"/>
                <a:ea typeface="Arial"/>
                <a:cs typeface="Arial"/>
                <a:sym typeface="Arial"/>
              </a:rPr>
            </a:br>
            <a:r>
              <a:rPr lang="en" sz="1700">
                <a:solidFill>
                  <a:srgbClr val="000000"/>
                </a:solidFill>
                <a:latin typeface="Arial"/>
                <a:ea typeface="Arial"/>
                <a:cs typeface="Arial"/>
                <a:sym typeface="Arial"/>
              </a:rPr>
              <a:t>rainfall_mm = 15.2</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average_temperature = 25.7</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pi_value = 3.14159</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scientific_notation = 2.5e3  # Represents 2.5 * 10^3 = 2500.0</a:t>
            </a:r>
            <a:endParaRPr b="1" sz="17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2.3.1 Various Data Types</a:t>
            </a:r>
            <a:endParaRPr/>
          </a:p>
        </p:txBody>
      </p:sp>
      <p:sp>
        <p:nvSpPr>
          <p:cNvPr id="147" name="Google Shape;147;p28"/>
          <p:cNvSpPr txBox="1"/>
          <p:nvPr>
            <p:ph idx="1" type="body"/>
          </p:nvPr>
        </p:nvSpPr>
        <p:spPr>
          <a:xfrm>
            <a:off x="311700" y="1152475"/>
            <a:ext cx="8520600" cy="3786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solidFill>
                  <a:srgbClr val="000000"/>
                </a:solidFill>
                <a:latin typeface="Arial"/>
                <a:ea typeface="Arial"/>
                <a:cs typeface="Arial"/>
                <a:sym typeface="Arial"/>
              </a:rPr>
              <a:t>1. Numeric Types:</a:t>
            </a:r>
            <a:endParaRPr sz="1700">
              <a:solidFill>
                <a:srgbClr val="000000"/>
              </a:solidFill>
              <a:latin typeface="Arial"/>
              <a:ea typeface="Arial"/>
              <a:cs typeface="Arial"/>
              <a:sym typeface="Arial"/>
            </a:endParaRPr>
          </a:p>
          <a:p>
            <a:pPr indent="0" lvl="0" marL="457200" rtl="0" algn="l">
              <a:spcBef>
                <a:spcPts val="1200"/>
              </a:spcBef>
              <a:spcAft>
                <a:spcPts val="0"/>
              </a:spcAft>
              <a:buNone/>
            </a:pPr>
            <a:r>
              <a:rPr b="1" lang="en" sz="1700">
                <a:solidFill>
                  <a:srgbClr val="000000"/>
                </a:solidFill>
                <a:latin typeface="Arial"/>
                <a:ea typeface="Arial"/>
                <a:cs typeface="Arial"/>
                <a:sym typeface="Arial"/>
              </a:rPr>
              <a:t>Complex (</a:t>
            </a:r>
            <a:r>
              <a:rPr b="1" lang="en" sz="1700">
                <a:solidFill>
                  <a:srgbClr val="188038"/>
                </a:solidFill>
                <a:latin typeface="Arial"/>
                <a:ea typeface="Arial"/>
                <a:cs typeface="Arial"/>
                <a:sym typeface="Arial"/>
              </a:rPr>
              <a:t>complex</a:t>
            </a:r>
            <a:r>
              <a:rPr b="1" lang="en" sz="1700">
                <a:solidFill>
                  <a:srgbClr val="000000"/>
                </a:solidFill>
                <a:latin typeface="Arial"/>
                <a:ea typeface="Arial"/>
                <a:cs typeface="Arial"/>
                <a:sym typeface="Arial"/>
              </a:rPr>
              <a:t>):</a:t>
            </a:r>
            <a:r>
              <a:rPr lang="en" sz="1700">
                <a:solidFill>
                  <a:srgbClr val="000000"/>
                </a:solidFill>
                <a:latin typeface="Arial"/>
                <a:ea typeface="Arial"/>
                <a:cs typeface="Arial"/>
                <a:sym typeface="Arial"/>
              </a:rPr>
              <a:t> Represents complex numbers in the form </a:t>
            </a:r>
            <a:r>
              <a:rPr lang="en" sz="1700">
                <a:solidFill>
                  <a:srgbClr val="188038"/>
                </a:solidFill>
                <a:latin typeface="Arial"/>
                <a:ea typeface="Arial"/>
                <a:cs typeface="Arial"/>
                <a:sym typeface="Arial"/>
              </a:rPr>
              <a:t>a + bj</a:t>
            </a:r>
            <a:r>
              <a:rPr lang="en" sz="1700">
                <a:solidFill>
                  <a:srgbClr val="000000"/>
                </a:solidFill>
                <a:latin typeface="Arial"/>
                <a:ea typeface="Arial"/>
                <a:cs typeface="Arial"/>
                <a:sym typeface="Arial"/>
              </a:rPr>
              <a:t>, where </a:t>
            </a:r>
            <a:r>
              <a:rPr lang="en" sz="1700">
                <a:solidFill>
                  <a:srgbClr val="188038"/>
                </a:solidFill>
                <a:latin typeface="Arial"/>
                <a:ea typeface="Arial"/>
                <a:cs typeface="Arial"/>
                <a:sym typeface="Arial"/>
              </a:rPr>
              <a:t>a</a:t>
            </a:r>
            <a:r>
              <a:rPr lang="en" sz="1700">
                <a:solidFill>
                  <a:srgbClr val="000000"/>
                </a:solidFill>
                <a:latin typeface="Arial"/>
                <a:ea typeface="Arial"/>
                <a:cs typeface="Arial"/>
                <a:sym typeface="Arial"/>
              </a:rPr>
              <a:t> is the real part and </a:t>
            </a:r>
            <a:r>
              <a:rPr lang="en" sz="1700">
                <a:solidFill>
                  <a:srgbClr val="188038"/>
                </a:solidFill>
                <a:latin typeface="Arial"/>
                <a:ea typeface="Arial"/>
                <a:cs typeface="Arial"/>
                <a:sym typeface="Arial"/>
              </a:rPr>
              <a:t>b</a:t>
            </a:r>
            <a:r>
              <a:rPr lang="en" sz="1700">
                <a:solidFill>
                  <a:srgbClr val="000000"/>
                </a:solidFill>
                <a:latin typeface="Arial"/>
                <a:ea typeface="Arial"/>
                <a:cs typeface="Arial"/>
                <a:sym typeface="Arial"/>
              </a:rPr>
              <a:t> is the imaginary part, and </a:t>
            </a:r>
            <a:r>
              <a:rPr lang="en" sz="1700">
                <a:solidFill>
                  <a:srgbClr val="188038"/>
                </a:solidFill>
                <a:latin typeface="Arial"/>
                <a:ea typeface="Arial"/>
                <a:cs typeface="Arial"/>
                <a:sym typeface="Arial"/>
              </a:rPr>
              <a:t>j</a:t>
            </a:r>
            <a:r>
              <a:rPr lang="en" sz="1700">
                <a:solidFill>
                  <a:srgbClr val="000000"/>
                </a:solidFill>
                <a:latin typeface="Arial"/>
                <a:ea typeface="Arial"/>
                <a:cs typeface="Arial"/>
                <a:sym typeface="Arial"/>
              </a:rPr>
              <a:t> is the imaginary unit.</a:t>
            </a:r>
            <a:br>
              <a:rPr lang="en" sz="1700">
                <a:solidFill>
                  <a:srgbClr val="000000"/>
                </a:solidFill>
                <a:latin typeface="Arial"/>
                <a:ea typeface="Arial"/>
                <a:cs typeface="Arial"/>
                <a:sym typeface="Arial"/>
              </a:rPr>
            </a:br>
            <a:br>
              <a:rPr lang="en" sz="1700">
                <a:solidFill>
                  <a:srgbClr val="000000"/>
                </a:solidFill>
                <a:latin typeface="Arial"/>
                <a:ea typeface="Arial"/>
                <a:cs typeface="Arial"/>
                <a:sym typeface="Arial"/>
              </a:rPr>
            </a:br>
            <a:r>
              <a:rPr b="1" lang="en" sz="1700">
                <a:solidFill>
                  <a:srgbClr val="000000"/>
                </a:solidFill>
                <a:latin typeface="Arial"/>
                <a:ea typeface="Arial"/>
                <a:cs typeface="Arial"/>
                <a:sym typeface="Arial"/>
              </a:rPr>
              <a:t>Example:</a:t>
            </a:r>
            <a:br>
              <a:rPr lang="en" sz="1700">
                <a:solidFill>
                  <a:srgbClr val="000000"/>
                </a:solidFill>
                <a:latin typeface="Arial"/>
                <a:ea typeface="Arial"/>
                <a:cs typeface="Arial"/>
                <a:sym typeface="Arial"/>
              </a:rPr>
            </a:br>
            <a:r>
              <a:rPr lang="en" sz="1700">
                <a:solidFill>
                  <a:srgbClr val="000000"/>
                </a:solidFill>
                <a:latin typeface="Arial"/>
                <a:ea typeface="Arial"/>
                <a:cs typeface="Arial"/>
                <a:sym typeface="Arial"/>
              </a:rPr>
              <a:t>complex_number = 3 + 4j</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real_part = complex_number.real  # Output: 3.0</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imaginary_part = complex_number.imag # Output: 4.0</a:t>
            </a:r>
            <a:endParaRPr sz="1700">
              <a:solidFill>
                <a:srgbClr val="000000"/>
              </a:solidFill>
              <a:latin typeface="Arial"/>
              <a:ea typeface="Arial"/>
              <a:cs typeface="Arial"/>
              <a:sym typeface="Arial"/>
            </a:endParaRPr>
          </a:p>
          <a:p>
            <a:pPr indent="0" lvl="0" marL="457200" rtl="0" algn="l">
              <a:spcBef>
                <a:spcPts val="0"/>
              </a:spcBef>
              <a:spcAft>
                <a:spcPts val="0"/>
              </a:spcAft>
              <a:buNone/>
            </a:pPr>
            <a:r>
              <a:t/>
            </a:r>
            <a:endParaRPr b="1" sz="17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2.3.1 Various Data Types</a:t>
            </a:r>
            <a:endParaRPr/>
          </a:p>
        </p:txBody>
      </p:sp>
      <p:sp>
        <p:nvSpPr>
          <p:cNvPr id="153" name="Google Shape;153;p29"/>
          <p:cNvSpPr txBox="1"/>
          <p:nvPr>
            <p:ph idx="1" type="body"/>
          </p:nvPr>
        </p:nvSpPr>
        <p:spPr>
          <a:xfrm>
            <a:off x="311700" y="1152475"/>
            <a:ext cx="8520600" cy="3786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solidFill>
                  <a:srgbClr val="000000"/>
                </a:solidFill>
                <a:latin typeface="Arial"/>
                <a:ea typeface="Arial"/>
                <a:cs typeface="Arial"/>
                <a:sym typeface="Arial"/>
              </a:rPr>
              <a:t>2. Sequence Types:</a:t>
            </a:r>
            <a:endParaRPr b="1" sz="1700">
              <a:solidFill>
                <a:srgbClr val="000000"/>
              </a:solidFill>
              <a:latin typeface="Arial"/>
              <a:ea typeface="Arial"/>
              <a:cs typeface="Arial"/>
              <a:sym typeface="Arial"/>
            </a:endParaRPr>
          </a:p>
          <a:p>
            <a:pPr indent="0" lvl="0" marL="457200" rtl="0" algn="l">
              <a:spcBef>
                <a:spcPts val="1200"/>
              </a:spcBef>
              <a:spcAft>
                <a:spcPts val="0"/>
              </a:spcAft>
              <a:buNone/>
            </a:pPr>
            <a:r>
              <a:rPr b="1" lang="en" sz="1700">
                <a:solidFill>
                  <a:srgbClr val="000000"/>
                </a:solidFill>
                <a:latin typeface="Arial"/>
                <a:ea typeface="Arial"/>
                <a:cs typeface="Arial"/>
                <a:sym typeface="Arial"/>
              </a:rPr>
              <a:t>String (</a:t>
            </a:r>
            <a:r>
              <a:rPr b="1" lang="en" sz="1700">
                <a:solidFill>
                  <a:srgbClr val="188038"/>
                </a:solidFill>
                <a:latin typeface="Arial"/>
                <a:ea typeface="Arial"/>
                <a:cs typeface="Arial"/>
                <a:sym typeface="Arial"/>
              </a:rPr>
              <a:t>str</a:t>
            </a:r>
            <a:r>
              <a:rPr b="1" lang="en" sz="1700">
                <a:solidFill>
                  <a:srgbClr val="000000"/>
                </a:solidFill>
                <a:latin typeface="Arial"/>
                <a:ea typeface="Arial"/>
                <a:cs typeface="Arial"/>
                <a:sym typeface="Arial"/>
              </a:rPr>
              <a:t>):</a:t>
            </a:r>
            <a:r>
              <a:rPr lang="en" sz="1700">
                <a:solidFill>
                  <a:srgbClr val="000000"/>
                </a:solidFill>
                <a:latin typeface="Arial"/>
                <a:ea typeface="Arial"/>
                <a:cs typeface="Arial"/>
                <a:sym typeface="Arial"/>
              </a:rPr>
              <a:t> Represents immutable sequences of Unicode characters. You can define them using single quotes (</a:t>
            </a:r>
            <a:r>
              <a:rPr lang="en" sz="1700">
                <a:solidFill>
                  <a:srgbClr val="188038"/>
                </a:solidFill>
                <a:latin typeface="Arial"/>
                <a:ea typeface="Arial"/>
                <a:cs typeface="Arial"/>
                <a:sym typeface="Arial"/>
              </a:rPr>
              <a:t>'...'</a:t>
            </a:r>
            <a:r>
              <a:rPr lang="en" sz="1700">
                <a:solidFill>
                  <a:srgbClr val="000000"/>
                </a:solidFill>
                <a:latin typeface="Arial"/>
                <a:ea typeface="Arial"/>
                <a:cs typeface="Arial"/>
                <a:sym typeface="Arial"/>
              </a:rPr>
              <a:t>), double quotes (</a:t>
            </a:r>
            <a:r>
              <a:rPr lang="en" sz="1700">
                <a:solidFill>
                  <a:srgbClr val="188038"/>
                </a:solidFill>
                <a:latin typeface="Arial"/>
                <a:ea typeface="Arial"/>
                <a:cs typeface="Arial"/>
                <a:sym typeface="Arial"/>
              </a:rPr>
              <a:t>"..."</a:t>
            </a:r>
            <a:r>
              <a:rPr lang="en" sz="1700">
                <a:solidFill>
                  <a:srgbClr val="000000"/>
                </a:solidFill>
                <a:latin typeface="Arial"/>
                <a:ea typeface="Arial"/>
                <a:cs typeface="Arial"/>
                <a:sym typeface="Arial"/>
              </a:rPr>
              <a:t>), or triple quotes (</a:t>
            </a:r>
            <a:r>
              <a:rPr lang="en" sz="1700">
                <a:solidFill>
                  <a:srgbClr val="188038"/>
                </a:solidFill>
                <a:latin typeface="Arial"/>
                <a:ea typeface="Arial"/>
                <a:cs typeface="Arial"/>
                <a:sym typeface="Arial"/>
              </a:rPr>
              <a:t>'''...'''</a:t>
            </a:r>
            <a:r>
              <a:rPr lang="en" sz="1700">
                <a:solidFill>
                  <a:srgbClr val="000000"/>
                </a:solidFill>
                <a:latin typeface="Arial"/>
                <a:ea typeface="Arial"/>
                <a:cs typeface="Arial"/>
                <a:sym typeface="Arial"/>
              </a:rPr>
              <a:t> or </a:t>
            </a:r>
            <a:r>
              <a:rPr lang="en" sz="1700">
                <a:solidFill>
                  <a:srgbClr val="188038"/>
                </a:solidFill>
                <a:latin typeface="Arial"/>
                <a:ea typeface="Arial"/>
                <a:cs typeface="Arial"/>
                <a:sym typeface="Arial"/>
              </a:rPr>
              <a:t>"""..."""</a:t>
            </a:r>
            <a:r>
              <a:rPr lang="en" sz="1700">
                <a:solidFill>
                  <a:srgbClr val="000000"/>
                </a:solidFill>
                <a:latin typeface="Arial"/>
                <a:ea typeface="Arial"/>
                <a:cs typeface="Arial"/>
                <a:sym typeface="Arial"/>
              </a:rPr>
              <a:t>) for multiline strings.</a:t>
            </a:r>
            <a:endParaRPr sz="1700">
              <a:solidFill>
                <a:srgbClr val="000000"/>
              </a:solidFill>
              <a:latin typeface="Arial"/>
              <a:ea typeface="Arial"/>
              <a:cs typeface="Arial"/>
              <a:sym typeface="Arial"/>
            </a:endParaRPr>
          </a:p>
          <a:p>
            <a:pPr indent="0" lvl="0" marL="457200" rtl="0" algn="l">
              <a:spcBef>
                <a:spcPts val="0"/>
              </a:spcBef>
              <a:spcAft>
                <a:spcPts val="0"/>
              </a:spcAft>
              <a:buNone/>
            </a:pPr>
            <a:br>
              <a:rPr lang="en" sz="1700">
                <a:solidFill>
                  <a:srgbClr val="000000"/>
                </a:solidFill>
                <a:latin typeface="Arial"/>
                <a:ea typeface="Arial"/>
                <a:cs typeface="Arial"/>
                <a:sym typeface="Arial"/>
              </a:rPr>
            </a:br>
            <a:r>
              <a:rPr b="1" lang="en" sz="1700">
                <a:solidFill>
                  <a:srgbClr val="000000"/>
                </a:solidFill>
                <a:latin typeface="Arial"/>
                <a:ea typeface="Arial"/>
                <a:cs typeface="Arial"/>
                <a:sym typeface="Arial"/>
              </a:rPr>
              <a:t>Example:</a:t>
            </a:r>
            <a:br>
              <a:rPr lang="en" sz="1700">
                <a:solidFill>
                  <a:srgbClr val="000000"/>
                </a:solidFill>
                <a:latin typeface="Arial"/>
                <a:ea typeface="Arial"/>
                <a:cs typeface="Arial"/>
                <a:sym typeface="Arial"/>
              </a:rPr>
            </a:br>
            <a:r>
              <a:rPr lang="en" sz="1700">
                <a:solidFill>
                  <a:srgbClr val="000000"/>
                </a:solidFill>
                <a:latin typeface="Arial"/>
                <a:ea typeface="Arial"/>
                <a:cs typeface="Arial"/>
                <a:sym typeface="Arial"/>
              </a:rPr>
              <a:t>greeting = "Greetings from Me"</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name = 'Local Resident'</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multiline_string = """This is a</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string that spans</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multiple lines."""</a:t>
            </a:r>
            <a:endParaRPr sz="17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2.3.1 Various Data Types</a:t>
            </a:r>
            <a:endParaRPr/>
          </a:p>
        </p:txBody>
      </p:sp>
      <p:sp>
        <p:nvSpPr>
          <p:cNvPr id="159" name="Google Shape;159;p30"/>
          <p:cNvSpPr txBox="1"/>
          <p:nvPr>
            <p:ph idx="1" type="body"/>
          </p:nvPr>
        </p:nvSpPr>
        <p:spPr>
          <a:xfrm>
            <a:off x="311700" y="1152475"/>
            <a:ext cx="8520600" cy="3786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solidFill>
                  <a:srgbClr val="000000"/>
                </a:solidFill>
                <a:latin typeface="Arial"/>
                <a:ea typeface="Arial"/>
                <a:cs typeface="Arial"/>
                <a:sym typeface="Arial"/>
              </a:rPr>
              <a:t>2. Sequence Types:</a:t>
            </a:r>
            <a:endParaRPr b="1" sz="1700">
              <a:solidFill>
                <a:srgbClr val="000000"/>
              </a:solidFill>
              <a:latin typeface="Arial"/>
              <a:ea typeface="Arial"/>
              <a:cs typeface="Arial"/>
              <a:sym typeface="Arial"/>
            </a:endParaRPr>
          </a:p>
          <a:p>
            <a:pPr indent="-336550" lvl="1" marL="914400" rtl="0" algn="l">
              <a:spcBef>
                <a:spcPts val="1200"/>
              </a:spcBef>
              <a:spcAft>
                <a:spcPts val="0"/>
              </a:spcAft>
              <a:buClr>
                <a:srgbClr val="000000"/>
              </a:buClr>
              <a:buSzPts val="1700"/>
              <a:buFont typeface="Arial"/>
              <a:buChar char="○"/>
            </a:pPr>
            <a:r>
              <a:rPr b="1" lang="en" sz="1700">
                <a:solidFill>
                  <a:srgbClr val="000000"/>
                </a:solidFill>
                <a:latin typeface="Arial"/>
                <a:ea typeface="Arial"/>
                <a:cs typeface="Arial"/>
                <a:sym typeface="Arial"/>
              </a:rPr>
              <a:t>String Operations:</a:t>
            </a:r>
            <a:r>
              <a:rPr lang="en" sz="1700">
                <a:solidFill>
                  <a:srgbClr val="000000"/>
                </a:solidFill>
                <a:latin typeface="Arial"/>
                <a:ea typeface="Arial"/>
                <a:cs typeface="Arial"/>
                <a:sym typeface="Arial"/>
              </a:rPr>
              <a:t> Strings support various operations like concatenation (</a:t>
            </a:r>
            <a:r>
              <a:rPr lang="en" sz="1700">
                <a:solidFill>
                  <a:srgbClr val="188038"/>
                </a:solidFill>
                <a:latin typeface="Arial"/>
                <a:ea typeface="Arial"/>
                <a:cs typeface="Arial"/>
                <a:sym typeface="Arial"/>
              </a:rPr>
              <a:t>+</a:t>
            </a:r>
            <a:r>
              <a:rPr lang="en" sz="1700">
                <a:solidFill>
                  <a:srgbClr val="000000"/>
                </a:solidFill>
                <a:latin typeface="Arial"/>
                <a:ea typeface="Arial"/>
                <a:cs typeface="Arial"/>
                <a:sym typeface="Arial"/>
              </a:rPr>
              <a:t>), repetition (</a:t>
            </a:r>
            <a:r>
              <a:rPr lang="en" sz="1700">
                <a:solidFill>
                  <a:srgbClr val="188038"/>
                </a:solidFill>
                <a:latin typeface="Arial"/>
                <a:ea typeface="Arial"/>
                <a:cs typeface="Arial"/>
                <a:sym typeface="Arial"/>
              </a:rPr>
              <a:t>*</a:t>
            </a:r>
            <a:r>
              <a:rPr lang="en" sz="1700">
                <a:solidFill>
                  <a:srgbClr val="000000"/>
                </a:solidFill>
                <a:latin typeface="Arial"/>
                <a:ea typeface="Arial"/>
                <a:cs typeface="Arial"/>
                <a:sym typeface="Arial"/>
              </a:rPr>
              <a:t>), indexing (accessing individual characters), slicing (accessing substrings), and many built-in methods (e.g., </a:t>
            </a:r>
            <a:r>
              <a:rPr lang="en" sz="1700">
                <a:solidFill>
                  <a:srgbClr val="188038"/>
                </a:solidFill>
                <a:latin typeface="Arial"/>
                <a:ea typeface="Arial"/>
                <a:cs typeface="Arial"/>
                <a:sym typeface="Arial"/>
              </a:rPr>
              <a:t>upper()</a:t>
            </a:r>
            <a:r>
              <a:rPr lang="en" sz="1700">
                <a:solidFill>
                  <a:srgbClr val="000000"/>
                </a:solidFill>
                <a:latin typeface="Arial"/>
                <a:ea typeface="Arial"/>
                <a:cs typeface="Arial"/>
                <a:sym typeface="Arial"/>
              </a:rPr>
              <a:t>, </a:t>
            </a:r>
            <a:r>
              <a:rPr lang="en" sz="1700">
                <a:solidFill>
                  <a:srgbClr val="188038"/>
                </a:solidFill>
                <a:latin typeface="Arial"/>
                <a:ea typeface="Arial"/>
                <a:cs typeface="Arial"/>
                <a:sym typeface="Arial"/>
              </a:rPr>
              <a:t>lower()</a:t>
            </a:r>
            <a:r>
              <a:rPr lang="en" sz="1700">
                <a:solidFill>
                  <a:srgbClr val="000000"/>
                </a:solidFill>
                <a:latin typeface="Arial"/>
                <a:ea typeface="Arial"/>
                <a:cs typeface="Arial"/>
                <a:sym typeface="Arial"/>
              </a:rPr>
              <a:t>, </a:t>
            </a:r>
            <a:r>
              <a:rPr lang="en" sz="1700">
                <a:solidFill>
                  <a:srgbClr val="188038"/>
                </a:solidFill>
                <a:latin typeface="Arial"/>
                <a:ea typeface="Arial"/>
                <a:cs typeface="Arial"/>
                <a:sym typeface="Arial"/>
              </a:rPr>
              <a:t>find()</a:t>
            </a:r>
            <a:r>
              <a:rPr lang="en" sz="1700">
                <a:solidFill>
                  <a:srgbClr val="000000"/>
                </a:solidFill>
                <a:latin typeface="Arial"/>
                <a:ea typeface="Arial"/>
                <a:cs typeface="Arial"/>
                <a:sym typeface="Arial"/>
              </a:rPr>
              <a:t>, </a:t>
            </a:r>
            <a:r>
              <a:rPr lang="en" sz="1700">
                <a:solidFill>
                  <a:srgbClr val="188038"/>
                </a:solidFill>
                <a:latin typeface="Arial"/>
                <a:ea typeface="Arial"/>
                <a:cs typeface="Arial"/>
                <a:sym typeface="Arial"/>
              </a:rPr>
              <a:t>replace()</a:t>
            </a:r>
            <a:r>
              <a:rPr lang="en"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2.3.1 Various Data Types</a:t>
            </a:r>
            <a:endParaRPr/>
          </a:p>
        </p:txBody>
      </p:sp>
      <p:sp>
        <p:nvSpPr>
          <p:cNvPr id="165" name="Google Shape;165;p31"/>
          <p:cNvSpPr txBox="1"/>
          <p:nvPr>
            <p:ph idx="1" type="body"/>
          </p:nvPr>
        </p:nvSpPr>
        <p:spPr>
          <a:xfrm>
            <a:off x="311700" y="1152475"/>
            <a:ext cx="8520600" cy="3786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solidFill>
                  <a:srgbClr val="000000"/>
                </a:solidFill>
                <a:latin typeface="Arial"/>
                <a:ea typeface="Arial"/>
                <a:cs typeface="Arial"/>
                <a:sym typeface="Arial"/>
              </a:rPr>
              <a:t>2. Sequence Types:</a:t>
            </a:r>
            <a:endParaRPr b="1" sz="1700">
              <a:solidFill>
                <a:srgbClr val="000000"/>
              </a:solidFill>
              <a:latin typeface="Arial"/>
              <a:ea typeface="Arial"/>
              <a:cs typeface="Arial"/>
              <a:sym typeface="Arial"/>
            </a:endParaRPr>
          </a:p>
          <a:p>
            <a:pPr indent="0" lvl="0" marL="457200" rtl="0" algn="l">
              <a:spcBef>
                <a:spcPts val="1200"/>
              </a:spcBef>
              <a:spcAft>
                <a:spcPts val="0"/>
              </a:spcAft>
              <a:buNone/>
            </a:pPr>
            <a:r>
              <a:rPr b="1" lang="en" sz="1700">
                <a:solidFill>
                  <a:srgbClr val="000000"/>
                </a:solidFill>
                <a:latin typeface="Arial"/>
                <a:ea typeface="Arial"/>
                <a:cs typeface="Arial"/>
                <a:sym typeface="Arial"/>
              </a:rPr>
              <a:t>List (</a:t>
            </a:r>
            <a:r>
              <a:rPr b="1" lang="en" sz="1700">
                <a:solidFill>
                  <a:srgbClr val="188038"/>
                </a:solidFill>
                <a:latin typeface="Arial"/>
                <a:ea typeface="Arial"/>
                <a:cs typeface="Arial"/>
                <a:sym typeface="Arial"/>
              </a:rPr>
              <a:t>list</a:t>
            </a:r>
            <a:r>
              <a:rPr b="1" lang="en" sz="1700">
                <a:solidFill>
                  <a:srgbClr val="000000"/>
                </a:solidFill>
                <a:latin typeface="Arial"/>
                <a:ea typeface="Arial"/>
                <a:cs typeface="Arial"/>
                <a:sym typeface="Arial"/>
              </a:rPr>
              <a:t>):</a:t>
            </a:r>
            <a:r>
              <a:rPr lang="en" sz="1700">
                <a:solidFill>
                  <a:srgbClr val="000000"/>
                </a:solidFill>
                <a:latin typeface="Arial"/>
                <a:ea typeface="Arial"/>
                <a:cs typeface="Arial"/>
                <a:sym typeface="Arial"/>
              </a:rPr>
              <a:t> Represents ordered, mutable (changeable) sequences of items. Items in a list can be of different data types.</a:t>
            </a:r>
            <a:br>
              <a:rPr lang="en" sz="1700">
                <a:solidFill>
                  <a:srgbClr val="000000"/>
                </a:solidFill>
                <a:latin typeface="Arial"/>
                <a:ea typeface="Arial"/>
                <a:cs typeface="Arial"/>
                <a:sym typeface="Arial"/>
              </a:rPr>
            </a:br>
            <a:r>
              <a:rPr b="1" lang="en" sz="1700">
                <a:solidFill>
                  <a:srgbClr val="000000"/>
                </a:solidFill>
                <a:latin typeface="Arial"/>
                <a:ea typeface="Arial"/>
                <a:cs typeface="Arial"/>
                <a:sym typeface="Arial"/>
              </a:rPr>
              <a:t>Example:</a:t>
            </a:r>
            <a:br>
              <a:rPr lang="en" sz="1700">
                <a:solidFill>
                  <a:srgbClr val="000000"/>
                </a:solidFill>
                <a:latin typeface="Arial"/>
                <a:ea typeface="Arial"/>
                <a:cs typeface="Arial"/>
                <a:sym typeface="Arial"/>
              </a:rPr>
            </a:br>
            <a:r>
              <a:rPr lang="en" sz="1700">
                <a:solidFill>
                  <a:srgbClr val="000000"/>
                </a:solidFill>
                <a:latin typeface="Arial"/>
                <a:ea typeface="Arial"/>
                <a:cs typeface="Arial"/>
                <a:sym typeface="Arial"/>
              </a:rPr>
              <a:t>local_fruits = ["mango", "banana", "guava"]</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mixed_data = [1, "apple", 3.14, True]</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nested_list = [1, [2, 3], 4]</a:t>
            </a:r>
            <a:endParaRPr sz="1700">
              <a:solidFill>
                <a:srgbClr val="000000"/>
              </a:solidFill>
              <a:latin typeface="Arial"/>
              <a:ea typeface="Arial"/>
              <a:cs typeface="Arial"/>
              <a:sym typeface="Arial"/>
            </a:endParaRPr>
          </a:p>
          <a:p>
            <a:pPr indent="0" lvl="0" marL="457200" rtl="0" algn="l">
              <a:spcBef>
                <a:spcPts val="0"/>
              </a:spcBef>
              <a:spcAft>
                <a:spcPts val="0"/>
              </a:spcAft>
              <a:buNone/>
            </a:pPr>
            <a:r>
              <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 Accessing elements using index (0-based)</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print(local_fruits[0])  # Output: mango</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local_fruits[1] = "orange"  # Modifying an element</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local_fruits.append("papaya") # Adding an element at the end</a:t>
            </a:r>
            <a:endParaRPr sz="1700">
              <a:solidFill>
                <a:srgbClr val="000000"/>
              </a:solidFill>
              <a:latin typeface="Arial"/>
              <a:ea typeface="Arial"/>
              <a:cs typeface="Arial"/>
              <a:sym typeface="Arial"/>
            </a:endParaRPr>
          </a:p>
          <a:p>
            <a:pPr indent="0" lvl="0" marL="457200" rtl="0" algn="l">
              <a:spcBef>
                <a:spcPts val="0"/>
              </a:spcBef>
              <a:spcAft>
                <a:spcPts val="0"/>
              </a:spcAft>
              <a:buNone/>
            </a:pPr>
            <a:r>
              <a:t/>
            </a:r>
            <a:endParaRPr b="1" sz="17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2.1 Setting Up The Python Environment</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Installation guide of Python in Windows device:</a:t>
            </a:r>
            <a:endParaRPr b="1"/>
          </a:p>
          <a:p>
            <a:pPr indent="0" lvl="0" marL="0" rtl="0" algn="l">
              <a:spcBef>
                <a:spcPts val="1200"/>
              </a:spcBef>
              <a:spcAft>
                <a:spcPts val="1200"/>
              </a:spcAft>
              <a:buNone/>
            </a:pPr>
            <a:r>
              <a:rPr lang="en" sz="1600" u="sng">
                <a:solidFill>
                  <a:schemeClr val="hlink"/>
                </a:solidFill>
                <a:latin typeface="Arial"/>
                <a:ea typeface="Arial"/>
                <a:cs typeface="Arial"/>
                <a:sym typeface="Arial"/>
                <a:hlinkClick r:id="rId3"/>
              </a:rPr>
              <a:t>How To Install Python on Windows | phoenixNAP KB</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2.3.1 Various Data Types</a:t>
            </a:r>
            <a:endParaRPr/>
          </a:p>
        </p:txBody>
      </p:sp>
      <p:sp>
        <p:nvSpPr>
          <p:cNvPr id="171" name="Google Shape;171;p32"/>
          <p:cNvSpPr txBox="1"/>
          <p:nvPr>
            <p:ph idx="1" type="body"/>
          </p:nvPr>
        </p:nvSpPr>
        <p:spPr>
          <a:xfrm>
            <a:off x="311700" y="1152475"/>
            <a:ext cx="8520600" cy="3786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solidFill>
                  <a:srgbClr val="000000"/>
                </a:solidFill>
                <a:latin typeface="Arial"/>
                <a:ea typeface="Arial"/>
                <a:cs typeface="Arial"/>
                <a:sym typeface="Arial"/>
              </a:rPr>
              <a:t>2. Sequence Types:</a:t>
            </a:r>
            <a:endParaRPr sz="1700">
              <a:solidFill>
                <a:srgbClr val="000000"/>
              </a:solidFill>
              <a:latin typeface="Arial"/>
              <a:ea typeface="Arial"/>
              <a:cs typeface="Arial"/>
              <a:sym typeface="Arial"/>
            </a:endParaRPr>
          </a:p>
          <a:p>
            <a:pPr indent="0" lvl="0" marL="457200" rtl="0" algn="l">
              <a:spcBef>
                <a:spcPts val="1200"/>
              </a:spcBef>
              <a:spcAft>
                <a:spcPts val="0"/>
              </a:spcAft>
              <a:buNone/>
            </a:pPr>
            <a:r>
              <a:rPr b="1" lang="en" sz="1700">
                <a:solidFill>
                  <a:srgbClr val="000000"/>
                </a:solidFill>
                <a:latin typeface="Arial"/>
                <a:ea typeface="Arial"/>
                <a:cs typeface="Arial"/>
                <a:sym typeface="Arial"/>
              </a:rPr>
              <a:t>Tuple (</a:t>
            </a:r>
            <a:r>
              <a:rPr b="1" lang="en" sz="1700">
                <a:solidFill>
                  <a:srgbClr val="188038"/>
                </a:solidFill>
                <a:latin typeface="Arial"/>
                <a:ea typeface="Arial"/>
                <a:cs typeface="Arial"/>
                <a:sym typeface="Arial"/>
              </a:rPr>
              <a:t>tuple</a:t>
            </a:r>
            <a:r>
              <a:rPr b="1" lang="en" sz="1700">
                <a:solidFill>
                  <a:srgbClr val="000000"/>
                </a:solidFill>
                <a:latin typeface="Arial"/>
                <a:ea typeface="Arial"/>
                <a:cs typeface="Arial"/>
                <a:sym typeface="Arial"/>
              </a:rPr>
              <a:t>):</a:t>
            </a:r>
            <a:r>
              <a:rPr lang="en" sz="1700">
                <a:solidFill>
                  <a:srgbClr val="000000"/>
                </a:solidFill>
                <a:latin typeface="Arial"/>
                <a:ea typeface="Arial"/>
                <a:cs typeface="Arial"/>
                <a:sym typeface="Arial"/>
              </a:rPr>
              <a:t> Represents ordered, immutable (unchangeable) sequences of items. They are defined using parentheses </a:t>
            </a:r>
            <a:r>
              <a:rPr lang="en" sz="1700">
                <a:solidFill>
                  <a:srgbClr val="188038"/>
                </a:solidFill>
                <a:latin typeface="Arial"/>
                <a:ea typeface="Arial"/>
                <a:cs typeface="Arial"/>
                <a:sym typeface="Arial"/>
              </a:rPr>
              <a:t>()</a:t>
            </a:r>
            <a:r>
              <a:rPr lang="en"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0" lvl="0" marL="457200" rtl="0" algn="l">
              <a:spcBef>
                <a:spcPts val="0"/>
              </a:spcBef>
              <a:spcAft>
                <a:spcPts val="0"/>
              </a:spcAft>
              <a:buNone/>
            </a:pPr>
            <a:r>
              <a:rPr b="1" lang="en" sz="1700">
                <a:solidFill>
                  <a:srgbClr val="000000"/>
                </a:solidFill>
                <a:latin typeface="Arial"/>
                <a:ea typeface="Arial"/>
                <a:cs typeface="Arial"/>
                <a:sym typeface="Arial"/>
              </a:rPr>
              <a:t>Example:</a:t>
            </a:r>
            <a:br>
              <a:rPr lang="en" sz="1700">
                <a:solidFill>
                  <a:srgbClr val="000000"/>
                </a:solidFill>
                <a:latin typeface="Arial"/>
                <a:ea typeface="Arial"/>
                <a:cs typeface="Arial"/>
                <a:sym typeface="Arial"/>
              </a:rPr>
            </a:br>
            <a:r>
              <a:rPr lang="en" sz="1700">
                <a:solidFill>
                  <a:srgbClr val="000000"/>
                </a:solidFill>
                <a:latin typeface="Arial"/>
                <a:ea typeface="Arial"/>
                <a:cs typeface="Arial"/>
                <a:sym typeface="Arial"/>
              </a:rPr>
              <a:t>coordinates = (27.78, 85.32) # Latitude and Longitude (example)</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rgb_color = (255, 0, 0)       # Red color</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single_element_tuple = (5,)    # Note the trailing comma</a:t>
            </a:r>
            <a:endParaRPr sz="1700">
              <a:solidFill>
                <a:srgbClr val="000000"/>
              </a:solidFill>
              <a:latin typeface="Arial"/>
              <a:ea typeface="Arial"/>
              <a:cs typeface="Arial"/>
              <a:sym typeface="Arial"/>
            </a:endParaRPr>
          </a:p>
          <a:p>
            <a:pPr indent="0" lvl="0" marL="457200" rtl="0" algn="l">
              <a:spcBef>
                <a:spcPts val="0"/>
              </a:spcBef>
              <a:spcAft>
                <a:spcPts val="0"/>
              </a:spcAft>
              <a:buNone/>
            </a:pPr>
            <a:r>
              <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 Accessing elements using index</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print(coordinates[0])  # Output: 27.78</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 coordinates[0] = 28.0  # This would raise a TypeError because tuples are immutable</a:t>
            </a:r>
            <a:endParaRPr sz="1700">
              <a:solidFill>
                <a:srgbClr val="000000"/>
              </a:solidFill>
              <a:latin typeface="Arial"/>
              <a:ea typeface="Arial"/>
              <a:cs typeface="Arial"/>
              <a:sym typeface="Arial"/>
            </a:endParaRPr>
          </a:p>
          <a:p>
            <a:pPr indent="0" lvl="0" marL="457200" rtl="0" algn="l">
              <a:spcBef>
                <a:spcPts val="0"/>
              </a:spcBef>
              <a:spcAft>
                <a:spcPts val="0"/>
              </a:spcAft>
              <a:buNone/>
            </a:pPr>
            <a:r>
              <a:t/>
            </a:r>
            <a:endParaRPr b="1" sz="1700">
              <a:solidFill>
                <a:srgbClr val="000000"/>
              </a:solidFill>
              <a:latin typeface="Arial"/>
              <a:ea typeface="Arial"/>
              <a:cs typeface="Arial"/>
              <a:sym typeface="Arial"/>
            </a:endParaRPr>
          </a:p>
          <a:p>
            <a:pPr indent="0" lvl="0" marL="457200" rtl="0" algn="l">
              <a:spcBef>
                <a:spcPts val="0"/>
              </a:spcBef>
              <a:spcAft>
                <a:spcPts val="0"/>
              </a:spcAft>
              <a:buNone/>
            </a:pPr>
            <a:r>
              <a:t/>
            </a:r>
            <a:endParaRPr b="1" sz="17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2.3.1 Various Data Types</a:t>
            </a:r>
            <a:endParaRPr/>
          </a:p>
        </p:txBody>
      </p:sp>
      <p:sp>
        <p:nvSpPr>
          <p:cNvPr id="177" name="Google Shape;177;p33"/>
          <p:cNvSpPr txBox="1"/>
          <p:nvPr>
            <p:ph idx="1" type="body"/>
          </p:nvPr>
        </p:nvSpPr>
        <p:spPr>
          <a:xfrm>
            <a:off x="311700" y="1152475"/>
            <a:ext cx="8520600" cy="3786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solidFill>
                  <a:srgbClr val="000000"/>
                </a:solidFill>
                <a:latin typeface="Arial"/>
                <a:ea typeface="Arial"/>
                <a:cs typeface="Arial"/>
                <a:sym typeface="Arial"/>
              </a:rPr>
              <a:t>3. Set Types:</a:t>
            </a:r>
            <a:endParaRPr b="1" sz="1700">
              <a:solidFill>
                <a:srgbClr val="000000"/>
              </a:solidFill>
              <a:latin typeface="Arial"/>
              <a:ea typeface="Arial"/>
              <a:cs typeface="Arial"/>
              <a:sym typeface="Arial"/>
            </a:endParaRPr>
          </a:p>
          <a:p>
            <a:pPr indent="0" lvl="0" marL="457200" rtl="0" algn="l">
              <a:spcBef>
                <a:spcPts val="1200"/>
              </a:spcBef>
              <a:spcAft>
                <a:spcPts val="0"/>
              </a:spcAft>
              <a:buNone/>
            </a:pPr>
            <a:r>
              <a:rPr b="1" lang="en" sz="1700">
                <a:solidFill>
                  <a:srgbClr val="000000"/>
                </a:solidFill>
                <a:latin typeface="Arial"/>
                <a:ea typeface="Arial"/>
                <a:cs typeface="Arial"/>
                <a:sym typeface="Arial"/>
              </a:rPr>
              <a:t>Set (</a:t>
            </a:r>
            <a:r>
              <a:rPr b="1" lang="en" sz="1700">
                <a:solidFill>
                  <a:srgbClr val="188038"/>
                </a:solidFill>
                <a:latin typeface="Arial"/>
                <a:ea typeface="Arial"/>
                <a:cs typeface="Arial"/>
                <a:sym typeface="Arial"/>
              </a:rPr>
              <a:t>set</a:t>
            </a:r>
            <a:r>
              <a:rPr b="1" lang="en" sz="1700">
                <a:solidFill>
                  <a:srgbClr val="000000"/>
                </a:solidFill>
                <a:latin typeface="Arial"/>
                <a:ea typeface="Arial"/>
                <a:cs typeface="Arial"/>
                <a:sym typeface="Arial"/>
              </a:rPr>
              <a:t>):</a:t>
            </a:r>
            <a:r>
              <a:rPr lang="en" sz="1700">
                <a:solidFill>
                  <a:srgbClr val="000000"/>
                </a:solidFill>
                <a:latin typeface="Arial"/>
                <a:ea typeface="Arial"/>
                <a:cs typeface="Arial"/>
                <a:sym typeface="Arial"/>
              </a:rPr>
              <a:t> Represents an unordered collection of unique elements. Sets are useful for operations like finding unique items and performing mathematical set operations (union, intersection, difference). Defined using curly braces </a:t>
            </a:r>
            <a:r>
              <a:rPr lang="en" sz="1700">
                <a:solidFill>
                  <a:srgbClr val="188038"/>
                </a:solidFill>
                <a:latin typeface="Arial"/>
                <a:ea typeface="Arial"/>
                <a:cs typeface="Arial"/>
                <a:sym typeface="Arial"/>
              </a:rPr>
              <a:t>{}</a:t>
            </a:r>
            <a:r>
              <a:rPr lang="en" sz="1700">
                <a:solidFill>
                  <a:srgbClr val="000000"/>
                </a:solidFill>
                <a:latin typeface="Arial"/>
                <a:ea typeface="Arial"/>
                <a:cs typeface="Arial"/>
                <a:sym typeface="Arial"/>
              </a:rPr>
              <a:t>.</a:t>
            </a:r>
            <a:br>
              <a:rPr lang="en" sz="1700">
                <a:solidFill>
                  <a:srgbClr val="000000"/>
                </a:solidFill>
                <a:latin typeface="Arial"/>
                <a:ea typeface="Arial"/>
                <a:cs typeface="Arial"/>
                <a:sym typeface="Arial"/>
              </a:rPr>
            </a:br>
            <a:r>
              <a:rPr b="1" lang="en" sz="1700">
                <a:solidFill>
                  <a:srgbClr val="000000"/>
                </a:solidFill>
                <a:latin typeface="Arial"/>
                <a:ea typeface="Arial"/>
                <a:cs typeface="Arial"/>
                <a:sym typeface="Arial"/>
              </a:rPr>
              <a:t>Example:</a:t>
            </a:r>
            <a:br>
              <a:rPr lang="en" sz="1700">
                <a:solidFill>
                  <a:srgbClr val="000000"/>
                </a:solidFill>
                <a:latin typeface="Arial"/>
                <a:ea typeface="Arial"/>
                <a:cs typeface="Arial"/>
                <a:sym typeface="Arial"/>
              </a:rPr>
            </a:br>
            <a:r>
              <a:rPr lang="en" sz="1700">
                <a:solidFill>
                  <a:srgbClr val="000000"/>
                </a:solidFill>
                <a:latin typeface="Arial"/>
                <a:ea typeface="Arial"/>
                <a:cs typeface="Arial"/>
                <a:sym typeface="Arial"/>
              </a:rPr>
              <a:t>local_vegetables = {"spinach", "cabbage", "mustard greens"}</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unique_numbers = {1, 2, 2, 3, 4, 4, 5} # Python will automatically remove duplicates: {1, 2, 3, 4, 5}</a:t>
            </a:r>
            <a:endParaRPr sz="1700">
              <a:solidFill>
                <a:srgbClr val="000000"/>
              </a:solidFill>
              <a:latin typeface="Arial"/>
              <a:ea typeface="Arial"/>
              <a:cs typeface="Arial"/>
              <a:sym typeface="Arial"/>
            </a:endParaRPr>
          </a:p>
          <a:p>
            <a:pPr indent="0" lvl="0" marL="457200" rtl="0" algn="l">
              <a:spcBef>
                <a:spcPts val="0"/>
              </a:spcBef>
              <a:spcAft>
                <a:spcPts val="0"/>
              </a:spcAft>
              <a:buNone/>
            </a:pPr>
            <a:r>
              <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 Set operations</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set1 = {1, 2, 3}                   </a:t>
            </a:r>
            <a:r>
              <a:rPr lang="en" sz="1700">
                <a:solidFill>
                  <a:srgbClr val="000000"/>
                </a:solidFill>
                <a:latin typeface="Arial"/>
                <a:ea typeface="Arial"/>
                <a:cs typeface="Arial"/>
                <a:sym typeface="Arial"/>
              </a:rPr>
              <a:t>union_set = set1.union(set2)       # {1, 2, 3, 4, 5}</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set2 = {3, 4, 5}			  </a:t>
            </a:r>
            <a:r>
              <a:rPr lang="en" sz="1700">
                <a:solidFill>
                  <a:srgbClr val="000000"/>
                </a:solidFill>
                <a:latin typeface="Arial"/>
                <a:ea typeface="Arial"/>
                <a:cs typeface="Arial"/>
                <a:sym typeface="Arial"/>
              </a:rPr>
              <a:t>intersection_set = set1.intersection(set2) # {3}</a:t>
            </a:r>
            <a:endParaRPr sz="1700">
              <a:solidFill>
                <a:srgbClr val="000000"/>
              </a:solidFill>
              <a:latin typeface="Arial"/>
              <a:ea typeface="Arial"/>
              <a:cs typeface="Arial"/>
              <a:sym typeface="Arial"/>
            </a:endParaRPr>
          </a:p>
          <a:p>
            <a:pPr indent="0" lvl="0" marL="457200" rtl="0" algn="l">
              <a:spcBef>
                <a:spcPts val="0"/>
              </a:spcBef>
              <a:spcAft>
                <a:spcPts val="0"/>
              </a:spcAft>
              <a:buNone/>
            </a:pPr>
            <a:r>
              <a:t/>
            </a:r>
            <a:endParaRPr sz="1700">
              <a:solidFill>
                <a:srgbClr val="000000"/>
              </a:solidFill>
              <a:latin typeface="Arial"/>
              <a:ea typeface="Arial"/>
              <a:cs typeface="Arial"/>
              <a:sym typeface="Arial"/>
            </a:endParaRPr>
          </a:p>
          <a:p>
            <a:pPr indent="0" lvl="0" marL="457200" rtl="0" algn="l">
              <a:spcBef>
                <a:spcPts val="0"/>
              </a:spcBef>
              <a:spcAft>
                <a:spcPts val="0"/>
              </a:spcAft>
              <a:buNone/>
            </a:pPr>
            <a:r>
              <a:t/>
            </a:r>
            <a:endParaRPr sz="1700">
              <a:solidFill>
                <a:srgbClr val="000000"/>
              </a:solidFill>
              <a:latin typeface="Arial"/>
              <a:ea typeface="Arial"/>
              <a:cs typeface="Arial"/>
              <a:sym typeface="Arial"/>
            </a:endParaRPr>
          </a:p>
          <a:p>
            <a:pPr indent="0" lvl="0" marL="457200" rtl="0" algn="l">
              <a:spcBef>
                <a:spcPts val="0"/>
              </a:spcBef>
              <a:spcAft>
                <a:spcPts val="0"/>
              </a:spcAft>
              <a:buNone/>
            </a:pPr>
            <a:r>
              <a:t/>
            </a:r>
            <a:endParaRPr b="1" sz="17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2.3.1 Various Data Types</a:t>
            </a:r>
            <a:endParaRPr/>
          </a:p>
        </p:txBody>
      </p:sp>
      <p:sp>
        <p:nvSpPr>
          <p:cNvPr id="183" name="Google Shape;183;p34"/>
          <p:cNvSpPr txBox="1"/>
          <p:nvPr>
            <p:ph idx="1" type="body"/>
          </p:nvPr>
        </p:nvSpPr>
        <p:spPr>
          <a:xfrm>
            <a:off x="311700" y="1152475"/>
            <a:ext cx="8520600" cy="3786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solidFill>
                  <a:srgbClr val="000000"/>
                </a:solidFill>
                <a:latin typeface="Arial"/>
                <a:ea typeface="Arial"/>
                <a:cs typeface="Arial"/>
                <a:sym typeface="Arial"/>
              </a:rPr>
              <a:t>4. Mapping Type:</a:t>
            </a:r>
            <a:endParaRPr b="1" sz="1700">
              <a:solidFill>
                <a:srgbClr val="000000"/>
              </a:solidFill>
              <a:latin typeface="Arial"/>
              <a:ea typeface="Arial"/>
              <a:cs typeface="Arial"/>
              <a:sym typeface="Arial"/>
            </a:endParaRPr>
          </a:p>
          <a:p>
            <a:pPr indent="0" lvl="0" marL="457200" rtl="0" algn="l">
              <a:spcBef>
                <a:spcPts val="1200"/>
              </a:spcBef>
              <a:spcAft>
                <a:spcPts val="0"/>
              </a:spcAft>
              <a:buNone/>
            </a:pPr>
            <a:r>
              <a:rPr b="1" lang="en" sz="1700">
                <a:solidFill>
                  <a:srgbClr val="000000"/>
                </a:solidFill>
                <a:latin typeface="Arial"/>
                <a:ea typeface="Arial"/>
                <a:cs typeface="Arial"/>
                <a:sym typeface="Arial"/>
              </a:rPr>
              <a:t>Dictionary (</a:t>
            </a:r>
            <a:r>
              <a:rPr b="1" lang="en" sz="1700">
                <a:solidFill>
                  <a:srgbClr val="188038"/>
                </a:solidFill>
                <a:latin typeface="Arial"/>
                <a:ea typeface="Arial"/>
                <a:cs typeface="Arial"/>
                <a:sym typeface="Arial"/>
              </a:rPr>
              <a:t>dict</a:t>
            </a:r>
            <a:r>
              <a:rPr b="1" lang="en" sz="1700">
                <a:solidFill>
                  <a:srgbClr val="000000"/>
                </a:solidFill>
                <a:latin typeface="Arial"/>
                <a:ea typeface="Arial"/>
                <a:cs typeface="Arial"/>
                <a:sym typeface="Arial"/>
              </a:rPr>
              <a:t>):</a:t>
            </a:r>
            <a:r>
              <a:rPr lang="en" sz="1700">
                <a:solidFill>
                  <a:srgbClr val="000000"/>
                </a:solidFill>
                <a:latin typeface="Arial"/>
                <a:ea typeface="Arial"/>
                <a:cs typeface="Arial"/>
                <a:sym typeface="Arial"/>
              </a:rPr>
              <a:t> Represents an unordered collection of key-value pairs. Keys must be unique and immutable (strings, numbers, or tuples), while values can be of any data type. Defined using curly braces </a:t>
            </a:r>
            <a:r>
              <a:rPr lang="en" sz="1700">
                <a:solidFill>
                  <a:srgbClr val="188038"/>
                </a:solidFill>
                <a:latin typeface="Arial"/>
                <a:ea typeface="Arial"/>
                <a:cs typeface="Arial"/>
                <a:sym typeface="Arial"/>
              </a:rPr>
              <a:t>{}</a:t>
            </a:r>
            <a:r>
              <a:rPr lang="en" sz="1700">
                <a:solidFill>
                  <a:srgbClr val="000000"/>
                </a:solidFill>
                <a:latin typeface="Arial"/>
                <a:ea typeface="Arial"/>
                <a:cs typeface="Arial"/>
                <a:sym typeface="Arial"/>
              </a:rPr>
              <a:t> with keys and values separated by colons </a:t>
            </a:r>
            <a:r>
              <a:rPr lang="en" sz="1700">
                <a:solidFill>
                  <a:srgbClr val="188038"/>
                </a:solidFill>
                <a:latin typeface="Arial"/>
                <a:ea typeface="Arial"/>
                <a:cs typeface="Arial"/>
                <a:sym typeface="Arial"/>
              </a:rPr>
              <a:t>:</a:t>
            </a:r>
            <a:r>
              <a:rPr lang="en"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0" lvl="0" marL="457200" rtl="0" algn="l">
              <a:spcBef>
                <a:spcPts val="0"/>
              </a:spcBef>
              <a:spcAft>
                <a:spcPts val="0"/>
              </a:spcAft>
              <a:buNone/>
            </a:pPr>
            <a:r>
              <a:rPr b="1" lang="en" sz="1700">
                <a:solidFill>
                  <a:srgbClr val="000000"/>
                </a:solidFill>
                <a:latin typeface="Arial"/>
                <a:ea typeface="Arial"/>
                <a:cs typeface="Arial"/>
                <a:sym typeface="Arial"/>
              </a:rPr>
              <a:t>Examples:</a:t>
            </a:r>
            <a:br>
              <a:rPr lang="en" sz="1700">
                <a:solidFill>
                  <a:srgbClr val="000000"/>
                </a:solidFill>
                <a:latin typeface="Arial"/>
                <a:ea typeface="Arial"/>
                <a:cs typeface="Arial"/>
                <a:sym typeface="Arial"/>
              </a:rPr>
            </a:br>
            <a:r>
              <a:rPr lang="en" sz="1700">
                <a:solidFill>
                  <a:srgbClr val="000000"/>
                </a:solidFill>
                <a:latin typeface="Arial"/>
                <a:ea typeface="Arial"/>
                <a:cs typeface="Arial"/>
                <a:sym typeface="Arial"/>
              </a:rPr>
              <a:t>person = {"name": "Laxmi", "age": 28, "city": "Kathmandu"}</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student = {</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    "id": 101,</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    "courses": ["Math", "Science", "English"]</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a:t>
            </a:r>
            <a:endParaRPr b="1" sz="170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idx="1" type="body"/>
          </p:nvPr>
        </p:nvSpPr>
        <p:spPr>
          <a:xfrm>
            <a:off x="311700" y="1152475"/>
            <a:ext cx="8520600" cy="3786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solidFill>
                  <a:srgbClr val="000000"/>
                </a:solidFill>
                <a:latin typeface="Arial"/>
                <a:ea typeface="Arial"/>
                <a:cs typeface="Arial"/>
                <a:sym typeface="Arial"/>
              </a:rPr>
              <a:t>4. Mapping Type:</a:t>
            </a:r>
            <a:endParaRPr b="1" sz="1700">
              <a:solidFill>
                <a:srgbClr val="000000"/>
              </a:solidFill>
              <a:latin typeface="Arial"/>
              <a:ea typeface="Arial"/>
              <a:cs typeface="Arial"/>
              <a:sym typeface="Arial"/>
            </a:endParaRPr>
          </a:p>
          <a:p>
            <a:pPr indent="0" lvl="0" marL="457200" rtl="0" algn="l">
              <a:spcBef>
                <a:spcPts val="1200"/>
              </a:spcBef>
              <a:spcAft>
                <a:spcPts val="0"/>
              </a:spcAft>
              <a:buNone/>
            </a:pPr>
            <a:r>
              <a:rPr lang="en" sz="1700">
                <a:solidFill>
                  <a:srgbClr val="000000"/>
                </a:solidFill>
                <a:latin typeface="Arial"/>
                <a:ea typeface="Arial"/>
                <a:cs typeface="Arial"/>
                <a:sym typeface="Arial"/>
              </a:rPr>
              <a:t># Accessing values of dict using keys</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print(person["name"])    # Output: Laxmi</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print(student["courses"][0]) # Output: Math</a:t>
            </a:r>
            <a:endParaRPr sz="1700">
              <a:solidFill>
                <a:srgbClr val="000000"/>
              </a:solidFill>
              <a:latin typeface="Arial"/>
              <a:ea typeface="Arial"/>
              <a:cs typeface="Arial"/>
              <a:sym typeface="Arial"/>
            </a:endParaRPr>
          </a:p>
          <a:p>
            <a:pPr indent="0" lvl="0" marL="457200" rtl="0" algn="l">
              <a:spcBef>
                <a:spcPts val="0"/>
              </a:spcBef>
              <a:spcAft>
                <a:spcPts val="0"/>
              </a:spcAft>
              <a:buNone/>
            </a:pPr>
            <a:r>
              <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 Modifying values</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person["age"] = 29</a:t>
            </a:r>
            <a:endParaRPr sz="1700">
              <a:solidFill>
                <a:srgbClr val="000000"/>
              </a:solidFill>
              <a:latin typeface="Arial"/>
              <a:ea typeface="Arial"/>
              <a:cs typeface="Arial"/>
              <a:sym typeface="Arial"/>
            </a:endParaRPr>
          </a:p>
          <a:p>
            <a:pPr indent="0" lvl="0" marL="457200" rtl="0" algn="l">
              <a:spcBef>
                <a:spcPts val="0"/>
              </a:spcBef>
              <a:spcAft>
                <a:spcPts val="0"/>
              </a:spcAft>
              <a:buNone/>
            </a:pPr>
            <a:r>
              <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 Adding new key-value pairs</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person["occupation"] = "Teacher"</a:t>
            </a:r>
            <a:endParaRPr sz="1700">
              <a:solidFill>
                <a:srgbClr val="000000"/>
              </a:solidFill>
              <a:latin typeface="Arial"/>
              <a:ea typeface="Arial"/>
              <a:cs typeface="Arial"/>
              <a:sym typeface="Arial"/>
            </a:endParaRPr>
          </a:p>
          <a:p>
            <a:pPr indent="0" lvl="0" marL="457200" rtl="0" algn="l">
              <a:spcBef>
                <a:spcPts val="0"/>
              </a:spcBef>
              <a:spcAft>
                <a:spcPts val="0"/>
              </a:spcAft>
              <a:buNone/>
            </a:pPr>
            <a:r>
              <a:t/>
            </a:r>
            <a:endParaRPr b="1" sz="1700">
              <a:solidFill>
                <a:srgbClr val="000000"/>
              </a:solidFill>
              <a:latin typeface="Arial"/>
              <a:ea typeface="Arial"/>
              <a:cs typeface="Arial"/>
              <a:sym typeface="Arial"/>
            </a:endParaRPr>
          </a:p>
        </p:txBody>
      </p:sp>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2.3.1 Various Data Types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2.3.1 Various Data Types</a:t>
            </a:r>
            <a:endParaRPr/>
          </a:p>
        </p:txBody>
      </p:sp>
      <p:sp>
        <p:nvSpPr>
          <p:cNvPr id="195" name="Google Shape;195;p36"/>
          <p:cNvSpPr txBox="1"/>
          <p:nvPr>
            <p:ph idx="1" type="body"/>
          </p:nvPr>
        </p:nvSpPr>
        <p:spPr>
          <a:xfrm>
            <a:off x="311700" y="1152475"/>
            <a:ext cx="8520600" cy="3786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solidFill>
                  <a:srgbClr val="000000"/>
                </a:solidFill>
                <a:latin typeface="Arial"/>
                <a:ea typeface="Arial"/>
                <a:cs typeface="Arial"/>
                <a:sym typeface="Arial"/>
              </a:rPr>
              <a:t>5. Boolean Type:</a:t>
            </a:r>
            <a:endParaRPr b="1" sz="1700">
              <a:solidFill>
                <a:srgbClr val="000000"/>
              </a:solidFill>
              <a:latin typeface="Arial"/>
              <a:ea typeface="Arial"/>
              <a:cs typeface="Arial"/>
              <a:sym typeface="Arial"/>
            </a:endParaRPr>
          </a:p>
          <a:p>
            <a:pPr indent="0" lvl="0" marL="457200" rtl="0" algn="l">
              <a:spcBef>
                <a:spcPts val="1200"/>
              </a:spcBef>
              <a:spcAft>
                <a:spcPts val="0"/>
              </a:spcAft>
              <a:buNone/>
            </a:pPr>
            <a:r>
              <a:rPr b="1" lang="en" sz="1700">
                <a:solidFill>
                  <a:srgbClr val="000000"/>
                </a:solidFill>
                <a:latin typeface="Arial"/>
                <a:ea typeface="Arial"/>
                <a:cs typeface="Arial"/>
                <a:sym typeface="Arial"/>
              </a:rPr>
              <a:t>Boolean (</a:t>
            </a:r>
            <a:r>
              <a:rPr b="1" lang="en" sz="1700">
                <a:solidFill>
                  <a:srgbClr val="188038"/>
                </a:solidFill>
                <a:latin typeface="Arial"/>
                <a:ea typeface="Arial"/>
                <a:cs typeface="Arial"/>
                <a:sym typeface="Arial"/>
              </a:rPr>
              <a:t>bool</a:t>
            </a:r>
            <a:r>
              <a:rPr b="1" lang="en" sz="1700">
                <a:solidFill>
                  <a:srgbClr val="000000"/>
                </a:solidFill>
                <a:latin typeface="Arial"/>
                <a:ea typeface="Arial"/>
                <a:cs typeface="Arial"/>
                <a:sym typeface="Arial"/>
              </a:rPr>
              <a:t>):</a:t>
            </a:r>
            <a:r>
              <a:rPr lang="en" sz="1700">
                <a:solidFill>
                  <a:srgbClr val="000000"/>
                </a:solidFill>
                <a:latin typeface="Arial"/>
                <a:ea typeface="Arial"/>
                <a:cs typeface="Arial"/>
                <a:sym typeface="Arial"/>
              </a:rPr>
              <a:t> Represents truth values. There are only two possible values: </a:t>
            </a:r>
            <a:r>
              <a:rPr lang="en" sz="1700">
                <a:solidFill>
                  <a:srgbClr val="188038"/>
                </a:solidFill>
                <a:latin typeface="Arial"/>
                <a:ea typeface="Arial"/>
                <a:cs typeface="Arial"/>
                <a:sym typeface="Arial"/>
              </a:rPr>
              <a:t>True</a:t>
            </a:r>
            <a:r>
              <a:rPr lang="en" sz="1700">
                <a:solidFill>
                  <a:srgbClr val="000000"/>
                </a:solidFill>
                <a:latin typeface="Arial"/>
                <a:ea typeface="Arial"/>
                <a:cs typeface="Arial"/>
                <a:sym typeface="Arial"/>
              </a:rPr>
              <a:t> and </a:t>
            </a:r>
            <a:r>
              <a:rPr lang="en" sz="1700">
                <a:solidFill>
                  <a:srgbClr val="188038"/>
                </a:solidFill>
                <a:latin typeface="Arial"/>
                <a:ea typeface="Arial"/>
                <a:cs typeface="Arial"/>
                <a:sym typeface="Arial"/>
              </a:rPr>
              <a:t>False</a:t>
            </a:r>
            <a:r>
              <a:rPr lang="en" sz="1700">
                <a:solidFill>
                  <a:srgbClr val="000000"/>
                </a:solidFill>
                <a:latin typeface="Arial"/>
                <a:ea typeface="Arial"/>
                <a:cs typeface="Arial"/>
                <a:sym typeface="Arial"/>
              </a:rPr>
              <a:t> (note the capitalization). Boolean values are often the result of comparison or logical operations.</a:t>
            </a:r>
            <a:endParaRPr sz="1700">
              <a:solidFill>
                <a:srgbClr val="000000"/>
              </a:solidFill>
              <a:latin typeface="Arial"/>
              <a:ea typeface="Arial"/>
              <a:cs typeface="Arial"/>
              <a:sym typeface="Arial"/>
            </a:endParaRPr>
          </a:p>
          <a:p>
            <a:pPr indent="0" lvl="0" marL="457200" rtl="0" algn="l">
              <a:spcBef>
                <a:spcPts val="0"/>
              </a:spcBef>
              <a:spcAft>
                <a:spcPts val="0"/>
              </a:spcAft>
              <a:buNone/>
            </a:pPr>
            <a:br>
              <a:rPr lang="en" sz="1700">
                <a:solidFill>
                  <a:srgbClr val="000000"/>
                </a:solidFill>
                <a:latin typeface="Arial"/>
                <a:ea typeface="Arial"/>
                <a:cs typeface="Arial"/>
                <a:sym typeface="Arial"/>
              </a:rPr>
            </a:br>
            <a:r>
              <a:rPr b="1" lang="en" sz="1700">
                <a:solidFill>
                  <a:srgbClr val="000000"/>
                </a:solidFill>
                <a:latin typeface="Arial"/>
                <a:ea typeface="Arial"/>
                <a:cs typeface="Arial"/>
                <a:sym typeface="Arial"/>
              </a:rPr>
              <a:t>Example:</a:t>
            </a:r>
            <a:br>
              <a:rPr lang="en" sz="1700">
                <a:solidFill>
                  <a:srgbClr val="000000"/>
                </a:solidFill>
                <a:latin typeface="Arial"/>
                <a:ea typeface="Arial"/>
                <a:cs typeface="Arial"/>
                <a:sym typeface="Arial"/>
              </a:rPr>
            </a:br>
            <a:r>
              <a:rPr lang="en" sz="1700">
                <a:solidFill>
                  <a:srgbClr val="000000"/>
                </a:solidFill>
                <a:latin typeface="Arial"/>
                <a:ea typeface="Arial"/>
                <a:cs typeface="Arial"/>
                <a:sym typeface="Arial"/>
              </a:rPr>
              <a:t>is_sunny = True</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is_expensive = False</a:t>
            </a:r>
            <a:endParaRPr sz="1700">
              <a:solidFill>
                <a:srgbClr val="000000"/>
              </a:solidFill>
              <a:latin typeface="Arial"/>
              <a:ea typeface="Arial"/>
              <a:cs typeface="Arial"/>
              <a:sym typeface="Arial"/>
            </a:endParaRPr>
          </a:p>
          <a:p>
            <a:pPr indent="0" lvl="0" marL="457200" rtl="0" algn="l">
              <a:spcBef>
                <a:spcPts val="0"/>
              </a:spcBef>
              <a:spcAft>
                <a:spcPts val="0"/>
              </a:spcAft>
              <a:buNone/>
            </a:pPr>
            <a:r>
              <a:rPr lang="en" sz="1700">
                <a:solidFill>
                  <a:srgbClr val="000000"/>
                </a:solidFill>
                <a:latin typeface="Arial"/>
                <a:ea typeface="Arial"/>
                <a:cs typeface="Arial"/>
                <a:sym typeface="Arial"/>
              </a:rPr>
              <a:t>result = (5 &gt; 3)  # result will be True</a:t>
            </a:r>
            <a:endParaRPr sz="1700">
              <a:solidFill>
                <a:srgbClr val="000000"/>
              </a:solidFill>
              <a:latin typeface="Arial"/>
              <a:ea typeface="Arial"/>
              <a:cs typeface="Arial"/>
              <a:sym typeface="Arial"/>
            </a:endParaRPr>
          </a:p>
          <a:p>
            <a:pPr indent="0" lvl="0" marL="457200" rtl="0" algn="l">
              <a:spcBef>
                <a:spcPts val="0"/>
              </a:spcBef>
              <a:spcAft>
                <a:spcPts val="0"/>
              </a:spcAft>
              <a:buNone/>
            </a:pPr>
            <a:r>
              <a:t/>
            </a:r>
            <a:endParaRPr b="1" sz="1700">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2.3.2 Variable Assignment and Naming Convention</a:t>
            </a:r>
            <a:endParaRPr/>
          </a:p>
        </p:txBody>
      </p:sp>
      <p:sp>
        <p:nvSpPr>
          <p:cNvPr id="201" name="Google Shape;201;p37"/>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700">
                <a:solidFill>
                  <a:srgbClr val="000000"/>
                </a:solidFill>
                <a:latin typeface="Arial"/>
                <a:ea typeface="Arial"/>
                <a:cs typeface="Arial"/>
                <a:sym typeface="Arial"/>
              </a:rPr>
              <a:t>In Python, you assign values to variables using the </a:t>
            </a:r>
            <a:r>
              <a:rPr b="1" lang="en" sz="1700">
                <a:solidFill>
                  <a:srgbClr val="000000"/>
                </a:solidFill>
                <a:latin typeface="Arial"/>
                <a:ea typeface="Arial"/>
                <a:cs typeface="Arial"/>
                <a:sym typeface="Arial"/>
              </a:rPr>
              <a:t>assignment operator</a:t>
            </a:r>
            <a:r>
              <a:rPr lang="en" sz="1700">
                <a:solidFill>
                  <a:srgbClr val="000000"/>
                </a:solidFill>
                <a:latin typeface="Arial"/>
                <a:ea typeface="Arial"/>
                <a:cs typeface="Arial"/>
                <a:sym typeface="Arial"/>
              </a:rPr>
              <a:t> (</a:t>
            </a:r>
            <a:r>
              <a:rPr b="1" lang="en" sz="1700">
                <a:solidFill>
                  <a:srgbClr val="188038"/>
                </a:solidFill>
                <a:latin typeface="Arial"/>
                <a:ea typeface="Arial"/>
                <a:cs typeface="Arial"/>
                <a:sym typeface="Arial"/>
              </a:rPr>
              <a:t>=</a:t>
            </a:r>
            <a:r>
              <a:rPr lang="en" sz="1700">
                <a:solidFill>
                  <a:srgbClr val="000000"/>
                </a:solidFill>
                <a:latin typeface="Arial"/>
                <a:ea typeface="Arial"/>
                <a:cs typeface="Arial"/>
                <a:sym typeface="Arial"/>
              </a:rPr>
              <a:t>). The syntax is straightforward:</a:t>
            </a:r>
            <a:endParaRPr sz="1700">
              <a:solidFill>
                <a:srgbClr val="000000"/>
              </a:solidFill>
              <a:latin typeface="Arial"/>
              <a:ea typeface="Arial"/>
              <a:cs typeface="Arial"/>
              <a:sym typeface="Arial"/>
            </a:endParaRPr>
          </a:p>
          <a:p>
            <a:pPr indent="0" lvl="0" marL="0" rtl="0" algn="l">
              <a:spcBef>
                <a:spcPts val="1200"/>
              </a:spcBef>
              <a:spcAft>
                <a:spcPts val="0"/>
              </a:spcAft>
              <a:buNone/>
            </a:pPr>
            <a:r>
              <a:rPr b="1" lang="en" sz="1700">
                <a:solidFill>
                  <a:srgbClr val="188038"/>
                </a:solidFill>
                <a:latin typeface="Arial"/>
                <a:ea typeface="Arial"/>
                <a:cs typeface="Arial"/>
                <a:sym typeface="Arial"/>
              </a:rPr>
              <a:t>variable_name = value</a:t>
            </a:r>
            <a:endParaRPr sz="1700">
              <a:solidFill>
                <a:srgbClr val="188038"/>
              </a:solidFill>
              <a:latin typeface="Arial"/>
              <a:ea typeface="Arial"/>
              <a:cs typeface="Arial"/>
              <a:sym typeface="Arial"/>
            </a:endParaRPr>
          </a:p>
          <a:p>
            <a:pPr indent="-336550" lvl="0" marL="457200" rtl="0" algn="l">
              <a:spcBef>
                <a:spcPts val="1200"/>
              </a:spcBef>
              <a:spcAft>
                <a:spcPts val="0"/>
              </a:spcAft>
              <a:buClr>
                <a:srgbClr val="000000"/>
              </a:buClr>
              <a:buSzPts val="1700"/>
              <a:buFont typeface="Arial"/>
              <a:buChar char="●"/>
            </a:pPr>
            <a:r>
              <a:rPr b="1" lang="en" sz="1700">
                <a:solidFill>
                  <a:srgbClr val="188038"/>
                </a:solidFill>
                <a:latin typeface="Arial"/>
                <a:ea typeface="Arial"/>
                <a:cs typeface="Arial"/>
                <a:sym typeface="Arial"/>
              </a:rPr>
              <a:t>variable_name</a:t>
            </a:r>
            <a:r>
              <a:rPr lang="en" sz="1700">
                <a:solidFill>
                  <a:srgbClr val="000000"/>
                </a:solidFill>
                <a:latin typeface="Arial"/>
                <a:ea typeface="Arial"/>
                <a:cs typeface="Arial"/>
                <a:sym typeface="Arial"/>
              </a:rPr>
              <a:t>: This is the name you choose for your variable (following the naming conventions we'll discuss shortly).</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 sz="1700">
                <a:solidFill>
                  <a:srgbClr val="188038"/>
                </a:solidFill>
                <a:latin typeface="Arial"/>
                <a:ea typeface="Arial"/>
                <a:cs typeface="Arial"/>
                <a:sym typeface="Arial"/>
              </a:rPr>
              <a:t>=</a:t>
            </a:r>
            <a:r>
              <a:rPr lang="en" sz="1700">
                <a:solidFill>
                  <a:srgbClr val="000000"/>
                </a:solidFill>
                <a:latin typeface="Arial"/>
                <a:ea typeface="Arial"/>
                <a:cs typeface="Arial"/>
                <a:sym typeface="Arial"/>
              </a:rPr>
              <a:t>: This is the assignment operator. It takes the value on the right and stores it in the variable on the left.</a:t>
            </a:r>
            <a:endParaRPr sz="1700">
              <a:solidFill>
                <a:srgbClr val="000000"/>
              </a:solidFill>
              <a:latin typeface="Arial"/>
              <a:ea typeface="Arial"/>
              <a:cs typeface="Arial"/>
              <a:sym typeface="Arial"/>
            </a:endParaRPr>
          </a:p>
          <a:p>
            <a:pPr indent="-336550" lvl="0" marL="457200" rtl="0" algn="l">
              <a:spcBef>
                <a:spcPts val="0"/>
              </a:spcBef>
              <a:spcAft>
                <a:spcPts val="0"/>
              </a:spcAft>
              <a:buClr>
                <a:srgbClr val="000000"/>
              </a:buClr>
              <a:buSzPts val="1700"/>
              <a:buFont typeface="Arial"/>
              <a:buChar char="●"/>
            </a:pPr>
            <a:r>
              <a:rPr b="1" lang="en" sz="1700">
                <a:solidFill>
                  <a:srgbClr val="188038"/>
                </a:solidFill>
                <a:latin typeface="Arial"/>
                <a:ea typeface="Arial"/>
                <a:cs typeface="Arial"/>
                <a:sym typeface="Arial"/>
              </a:rPr>
              <a:t>value</a:t>
            </a:r>
            <a:r>
              <a:rPr lang="en" sz="1700">
                <a:solidFill>
                  <a:srgbClr val="000000"/>
                </a:solidFill>
                <a:latin typeface="Arial"/>
                <a:ea typeface="Arial"/>
                <a:cs typeface="Arial"/>
                <a:sym typeface="Arial"/>
              </a:rPr>
              <a:t>: This can be a literal value (like a number, string, or boolean), the result of an expression, or another variable.</a:t>
            </a:r>
            <a:endParaRPr sz="1700">
              <a:solidFill>
                <a:srgbClr val="000000"/>
              </a:solidFill>
              <a:latin typeface="Arial"/>
              <a:ea typeface="Arial"/>
              <a:cs typeface="Arial"/>
              <a:sym typeface="Arial"/>
            </a:endParaRPr>
          </a:p>
          <a:p>
            <a:pPr indent="0" lvl="0" marL="0" rtl="0" algn="l">
              <a:spcBef>
                <a:spcPts val="1200"/>
              </a:spcBef>
              <a:spcAft>
                <a:spcPts val="1200"/>
              </a:spcAft>
              <a:buNone/>
            </a:pPr>
            <a:r>
              <a:t/>
            </a:r>
            <a:endParaRPr sz="17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2.3.2 Variable Assignment and Naming Convention</a:t>
            </a:r>
            <a:endParaRPr/>
          </a:p>
        </p:txBody>
      </p:sp>
      <p:sp>
        <p:nvSpPr>
          <p:cNvPr id="207" name="Google Shape;207;p38"/>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700">
                <a:solidFill>
                  <a:srgbClr val="000000"/>
                </a:solidFill>
                <a:latin typeface="Arial"/>
                <a:ea typeface="Arial"/>
                <a:cs typeface="Arial"/>
                <a:sym typeface="Arial"/>
              </a:rPr>
              <a:t>Examples:</a:t>
            </a:r>
            <a:endParaRPr sz="1700">
              <a:solidFill>
                <a:srgbClr val="000000"/>
              </a:solidFill>
              <a:latin typeface="Arial"/>
              <a:ea typeface="Arial"/>
              <a:cs typeface="Arial"/>
              <a:sym typeface="Arial"/>
            </a:endParaRPr>
          </a:p>
          <a:p>
            <a:pPr indent="0" lvl="0" marL="0" rtl="0" algn="l">
              <a:spcBef>
                <a:spcPts val="1200"/>
              </a:spcBef>
              <a:spcAft>
                <a:spcPts val="0"/>
              </a:spcAft>
              <a:buNone/>
            </a:pPr>
            <a:r>
              <a:rPr lang="en" sz="1700">
                <a:solidFill>
                  <a:srgbClr val="000000"/>
                </a:solidFill>
                <a:latin typeface="Arial"/>
                <a:ea typeface="Arial"/>
                <a:cs typeface="Arial"/>
                <a:sym typeface="Arial"/>
              </a:rPr>
              <a:t>altitude_tarakeshwar = 1350.5  # Assigning a float</a:t>
            </a:r>
            <a:endParaRPr sz="1700">
              <a:solidFill>
                <a:srgbClr val="000000"/>
              </a:solidFill>
              <a:latin typeface="Arial"/>
              <a:ea typeface="Arial"/>
              <a:cs typeface="Arial"/>
              <a:sym typeface="Arial"/>
            </a:endParaRPr>
          </a:p>
          <a:p>
            <a:pPr indent="0" lvl="0" marL="0" rtl="0" algn="l">
              <a:spcBef>
                <a:spcPts val="0"/>
              </a:spcBef>
              <a:spcAft>
                <a:spcPts val="0"/>
              </a:spcAft>
              <a:buNone/>
            </a:pPr>
            <a:r>
              <a:rPr lang="en" sz="1700">
                <a:solidFill>
                  <a:srgbClr val="000000"/>
                </a:solidFill>
                <a:latin typeface="Arial"/>
                <a:ea typeface="Arial"/>
                <a:cs typeface="Arial"/>
                <a:sym typeface="Arial"/>
              </a:rPr>
              <a:t>local_language = "Nepali"     # Assigning a string</a:t>
            </a:r>
            <a:endParaRPr sz="1700">
              <a:solidFill>
                <a:srgbClr val="000000"/>
              </a:solidFill>
              <a:latin typeface="Arial"/>
              <a:ea typeface="Arial"/>
              <a:cs typeface="Arial"/>
              <a:sym typeface="Arial"/>
            </a:endParaRPr>
          </a:p>
          <a:p>
            <a:pPr indent="0" lvl="0" marL="0" rtl="0" algn="l">
              <a:spcBef>
                <a:spcPts val="0"/>
              </a:spcBef>
              <a:spcAft>
                <a:spcPts val="0"/>
              </a:spcAft>
              <a:buNone/>
            </a:pPr>
            <a:r>
              <a:rPr lang="en" sz="1700">
                <a:solidFill>
                  <a:srgbClr val="000000"/>
                </a:solidFill>
                <a:latin typeface="Arial"/>
                <a:ea typeface="Arial"/>
                <a:cs typeface="Arial"/>
                <a:sym typeface="Arial"/>
              </a:rPr>
              <a:t>number_of_temples = 12        # Assigning an integer</a:t>
            </a:r>
            <a:endParaRPr sz="1700">
              <a:solidFill>
                <a:srgbClr val="000000"/>
              </a:solidFill>
              <a:latin typeface="Arial"/>
              <a:ea typeface="Arial"/>
              <a:cs typeface="Arial"/>
              <a:sym typeface="Arial"/>
            </a:endParaRPr>
          </a:p>
          <a:p>
            <a:pPr indent="0" lvl="0" marL="0" rtl="0" algn="l">
              <a:spcBef>
                <a:spcPts val="0"/>
              </a:spcBef>
              <a:spcAft>
                <a:spcPts val="0"/>
              </a:spcAft>
              <a:buNone/>
            </a:pPr>
            <a:r>
              <a:rPr lang="en" sz="1700">
                <a:solidFill>
                  <a:srgbClr val="000000"/>
                </a:solidFill>
                <a:latin typeface="Arial"/>
                <a:ea typeface="Arial"/>
                <a:cs typeface="Arial"/>
                <a:sym typeface="Arial"/>
              </a:rPr>
              <a:t>is_hilltop = True             # Assigning a boolean</a:t>
            </a:r>
            <a:endParaRPr sz="1700">
              <a:solidFill>
                <a:srgbClr val="000000"/>
              </a:solidFill>
              <a:latin typeface="Arial"/>
              <a:ea typeface="Arial"/>
              <a:cs typeface="Arial"/>
              <a:sym typeface="Arial"/>
            </a:endParaRPr>
          </a:p>
          <a:p>
            <a:pPr indent="0" lvl="0" marL="0" rtl="0" algn="l">
              <a:spcBef>
                <a:spcPts val="0"/>
              </a:spcBef>
              <a:spcAft>
                <a:spcPts val="0"/>
              </a:spcAft>
              <a:buNone/>
            </a:pPr>
            <a:r>
              <a:rPr lang="en" sz="1700">
                <a:solidFill>
                  <a:srgbClr val="000000"/>
                </a:solidFill>
                <a:latin typeface="Arial"/>
                <a:ea typeface="Arial"/>
                <a:cs typeface="Arial"/>
                <a:sym typeface="Arial"/>
              </a:rPr>
              <a:t>daily_visitors = None         # Assigning None (representing no value or null)</a:t>
            </a:r>
            <a:endParaRPr sz="1700">
              <a:solidFill>
                <a:srgbClr val="000000"/>
              </a:solidFill>
              <a:latin typeface="Arial"/>
              <a:ea typeface="Arial"/>
              <a:cs typeface="Arial"/>
              <a:sym typeface="Arial"/>
            </a:endParaRPr>
          </a:p>
          <a:p>
            <a:pPr indent="0" lvl="0" marL="0" rtl="0" algn="l">
              <a:spcBef>
                <a:spcPts val="0"/>
              </a:spcBef>
              <a:spcAft>
                <a:spcPts val="0"/>
              </a:spcAft>
              <a:buNone/>
            </a:pPr>
            <a:r>
              <a:t/>
            </a:r>
            <a:endParaRPr sz="1700">
              <a:solidFill>
                <a:srgbClr val="000000"/>
              </a:solidFill>
              <a:latin typeface="Arial"/>
              <a:ea typeface="Arial"/>
              <a:cs typeface="Arial"/>
              <a:sym typeface="Arial"/>
            </a:endParaRPr>
          </a:p>
          <a:p>
            <a:pPr indent="0" lvl="0" marL="0" rtl="0" algn="l">
              <a:spcBef>
                <a:spcPts val="0"/>
              </a:spcBef>
              <a:spcAft>
                <a:spcPts val="0"/>
              </a:spcAft>
              <a:buNone/>
            </a:pPr>
            <a:r>
              <a:rPr lang="en" sz="1700">
                <a:solidFill>
                  <a:srgbClr val="000000"/>
                </a:solidFill>
                <a:latin typeface="Arial"/>
                <a:ea typeface="Arial"/>
                <a:cs typeface="Arial"/>
                <a:sym typeface="Arial"/>
              </a:rPr>
              <a:t>width = 10</a:t>
            </a:r>
            <a:endParaRPr sz="1700">
              <a:solidFill>
                <a:srgbClr val="000000"/>
              </a:solidFill>
              <a:latin typeface="Arial"/>
              <a:ea typeface="Arial"/>
              <a:cs typeface="Arial"/>
              <a:sym typeface="Arial"/>
            </a:endParaRPr>
          </a:p>
          <a:p>
            <a:pPr indent="0" lvl="0" marL="0" rtl="0" algn="l">
              <a:spcBef>
                <a:spcPts val="0"/>
              </a:spcBef>
              <a:spcAft>
                <a:spcPts val="0"/>
              </a:spcAft>
              <a:buNone/>
            </a:pPr>
            <a:r>
              <a:rPr lang="en" sz="1700">
                <a:solidFill>
                  <a:srgbClr val="000000"/>
                </a:solidFill>
                <a:latin typeface="Arial"/>
                <a:ea typeface="Arial"/>
                <a:cs typeface="Arial"/>
                <a:sym typeface="Arial"/>
              </a:rPr>
              <a:t>length = 20</a:t>
            </a:r>
            <a:endParaRPr sz="1700">
              <a:solidFill>
                <a:srgbClr val="000000"/>
              </a:solidFill>
              <a:latin typeface="Arial"/>
              <a:ea typeface="Arial"/>
              <a:cs typeface="Arial"/>
              <a:sym typeface="Arial"/>
            </a:endParaRPr>
          </a:p>
          <a:p>
            <a:pPr indent="0" lvl="0" marL="0" rtl="0" algn="l">
              <a:spcBef>
                <a:spcPts val="0"/>
              </a:spcBef>
              <a:spcAft>
                <a:spcPts val="0"/>
              </a:spcAft>
              <a:buNone/>
            </a:pPr>
            <a:r>
              <a:rPr lang="en" sz="1700">
                <a:solidFill>
                  <a:srgbClr val="000000"/>
                </a:solidFill>
                <a:latin typeface="Arial"/>
                <a:ea typeface="Arial"/>
                <a:cs typeface="Arial"/>
                <a:sym typeface="Arial"/>
              </a:rPr>
              <a:t>area = width * length         # Assigning the result of an expression</a:t>
            </a:r>
            <a:endParaRPr sz="1700">
              <a:solidFill>
                <a:srgbClr val="000000"/>
              </a:solidFill>
              <a:latin typeface="Arial"/>
              <a:ea typeface="Arial"/>
              <a:cs typeface="Arial"/>
              <a:sym typeface="Arial"/>
            </a:endParaRPr>
          </a:p>
          <a:p>
            <a:pPr indent="0" lvl="0" marL="0" rtl="0" algn="l">
              <a:spcBef>
                <a:spcPts val="0"/>
              </a:spcBef>
              <a:spcAft>
                <a:spcPts val="0"/>
              </a:spcAft>
              <a:buNone/>
            </a:pPr>
            <a:r>
              <a:rPr lang="en" sz="1700">
                <a:solidFill>
                  <a:srgbClr val="000000"/>
                </a:solidFill>
                <a:latin typeface="Arial"/>
                <a:ea typeface="Arial"/>
                <a:cs typeface="Arial"/>
                <a:sym typeface="Arial"/>
              </a:rPr>
              <a:t>previous_altitude = altitude_tarakeshwar  # Assigning the value of another variable</a:t>
            </a:r>
            <a:endParaRPr sz="17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2.3.2 Variable Assignment and Naming Convention</a:t>
            </a:r>
            <a:endParaRPr/>
          </a:p>
        </p:txBody>
      </p:sp>
      <p:sp>
        <p:nvSpPr>
          <p:cNvPr id="213" name="Google Shape;213;p39"/>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latin typeface="Arial"/>
                <a:ea typeface="Arial"/>
                <a:cs typeface="Arial"/>
                <a:sym typeface="Arial"/>
              </a:rPr>
              <a:t>Key Points about Assignment:</a:t>
            </a:r>
            <a:endParaRPr b="1"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Dynamic Typing:</a:t>
            </a:r>
            <a:r>
              <a:rPr lang="en" sz="1600">
                <a:solidFill>
                  <a:srgbClr val="000000"/>
                </a:solidFill>
                <a:latin typeface="Arial"/>
                <a:ea typeface="Arial"/>
                <a:cs typeface="Arial"/>
                <a:sym typeface="Arial"/>
              </a:rPr>
              <a:t> Python is dynamically typed, meaning you don't need to explicitly declare the data type of a variable. The type is inferred automatically based on the value assigned. In the examples above, Python knows </a:t>
            </a:r>
            <a:r>
              <a:rPr lang="en" sz="1600">
                <a:solidFill>
                  <a:srgbClr val="188038"/>
                </a:solidFill>
                <a:latin typeface="Arial"/>
                <a:ea typeface="Arial"/>
                <a:cs typeface="Arial"/>
                <a:sym typeface="Arial"/>
              </a:rPr>
              <a:t>altitude_tarakeshwar</a:t>
            </a:r>
            <a:r>
              <a:rPr lang="en" sz="1600">
                <a:solidFill>
                  <a:srgbClr val="000000"/>
                </a:solidFill>
                <a:latin typeface="Arial"/>
                <a:ea typeface="Arial"/>
                <a:cs typeface="Arial"/>
                <a:sym typeface="Arial"/>
              </a:rPr>
              <a:t> is a float, </a:t>
            </a:r>
            <a:r>
              <a:rPr lang="en" sz="1600">
                <a:solidFill>
                  <a:srgbClr val="188038"/>
                </a:solidFill>
                <a:latin typeface="Arial"/>
                <a:ea typeface="Arial"/>
                <a:cs typeface="Arial"/>
                <a:sym typeface="Arial"/>
              </a:rPr>
              <a:t>local_language</a:t>
            </a:r>
            <a:r>
              <a:rPr lang="en" sz="1600">
                <a:solidFill>
                  <a:srgbClr val="000000"/>
                </a:solidFill>
                <a:latin typeface="Arial"/>
                <a:ea typeface="Arial"/>
                <a:cs typeface="Arial"/>
                <a:sym typeface="Arial"/>
              </a:rPr>
              <a:t> is a string, and so on.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Reassignment:</a:t>
            </a:r>
            <a:r>
              <a:rPr lang="en" sz="1600">
                <a:solidFill>
                  <a:srgbClr val="000000"/>
                </a:solidFill>
                <a:latin typeface="Arial"/>
                <a:ea typeface="Arial"/>
                <a:cs typeface="Arial"/>
                <a:sym typeface="Arial"/>
              </a:rPr>
              <a:t> You can change the value stored in a variable at any time by assigning a new value to it. The variable can even hold a value of a different data type after reassignment.</a:t>
            </a:r>
            <a:br>
              <a:rPr lang="en" sz="1600">
                <a:solidFill>
                  <a:srgbClr val="000000"/>
                </a:solidFill>
                <a:latin typeface="Arial"/>
                <a:ea typeface="Arial"/>
                <a:cs typeface="Arial"/>
                <a:sym typeface="Arial"/>
              </a:rPr>
            </a:br>
            <a:r>
              <a:rPr b="1" lang="en" sz="1600">
                <a:solidFill>
                  <a:srgbClr val="000000"/>
                </a:solidFill>
                <a:latin typeface="Arial"/>
                <a:ea typeface="Arial"/>
                <a:cs typeface="Arial"/>
                <a:sym typeface="Arial"/>
              </a:rPr>
              <a:t>Example:</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population = 35000</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print(population)  # Output: 35000</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population = "growing"</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print(population)  # Output: growing (type changed from int to str)</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2.3.2 Variable Assignment and Naming Convention</a:t>
            </a:r>
            <a:endParaRPr/>
          </a:p>
        </p:txBody>
      </p:sp>
      <p:sp>
        <p:nvSpPr>
          <p:cNvPr id="219" name="Google Shape;219;p40"/>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latin typeface="Arial"/>
                <a:ea typeface="Arial"/>
                <a:cs typeface="Arial"/>
                <a:sym typeface="Arial"/>
              </a:rPr>
              <a:t>Key Points about Assignment:</a:t>
            </a:r>
            <a:endParaRPr b="1"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Multiple Assignment:</a:t>
            </a:r>
            <a:r>
              <a:rPr lang="en" sz="1600">
                <a:solidFill>
                  <a:srgbClr val="000000"/>
                </a:solidFill>
                <a:latin typeface="Arial"/>
                <a:ea typeface="Arial"/>
                <a:cs typeface="Arial"/>
                <a:sym typeface="Arial"/>
              </a:rPr>
              <a:t> Python allows you to assign the same value to multiple variables simultaneously:</a:t>
            </a:r>
            <a:br>
              <a:rPr lang="en" sz="1600">
                <a:solidFill>
                  <a:srgbClr val="000000"/>
                </a:solidFill>
                <a:latin typeface="Arial"/>
                <a:ea typeface="Arial"/>
                <a:cs typeface="Arial"/>
                <a:sym typeface="Arial"/>
              </a:rPr>
            </a:br>
            <a:r>
              <a:rPr b="1" lang="en" sz="1600">
                <a:solidFill>
                  <a:srgbClr val="000000"/>
                </a:solidFill>
                <a:latin typeface="Arial"/>
                <a:ea typeface="Arial"/>
                <a:cs typeface="Arial"/>
                <a:sym typeface="Arial"/>
              </a:rPr>
              <a:t> Example:</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a = b = c = 0</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print(a, b, c)  # Output: 0 0 0</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Unpacking Sequences:</a:t>
            </a:r>
            <a:r>
              <a:rPr lang="en" sz="1600">
                <a:solidFill>
                  <a:srgbClr val="000000"/>
                </a:solidFill>
                <a:latin typeface="Arial"/>
                <a:ea typeface="Arial"/>
                <a:cs typeface="Arial"/>
                <a:sym typeface="Arial"/>
              </a:rPr>
              <a:t> You can also assign elements of a sequence (like a list or tuple) to multiple variables in one line:</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 </a:t>
            </a:r>
            <a:r>
              <a:rPr b="1" lang="en" sz="1600">
                <a:solidFill>
                  <a:srgbClr val="000000"/>
                </a:solidFill>
                <a:latin typeface="Arial"/>
                <a:ea typeface="Arial"/>
                <a:cs typeface="Arial"/>
                <a:sym typeface="Arial"/>
              </a:rPr>
              <a:t>Example:</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coordinates = (27.78, 85.32)</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latitude, longitude = coordinates</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print("Latitude: {latitude}, Longitude: {longitude}")  # Output: Latitude: 27.78, Longitude: 85.32</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latin typeface="Arial"/>
                <a:ea typeface="Arial"/>
                <a:cs typeface="Arial"/>
                <a:sym typeface="Arial"/>
              </a:rPr>
              <a:t>Key Points about Assignment:</a:t>
            </a:r>
            <a:endParaRPr b="1"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fruits = ["apple", "banana", "cherry"]</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first, second, third = fruits</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print(first, second, third)  # Output: apple banana cherry</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sp>
        <p:nvSpPr>
          <p:cNvPr id="225" name="Google Shape;22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2.3.2 Variable Assignment and Naming Convention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2.1 Setting Up The Python Environment</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Installation guide of Python in Mac device:</a:t>
            </a:r>
            <a:endParaRPr b="1"/>
          </a:p>
          <a:p>
            <a:pPr indent="0" lvl="0" marL="0" rtl="0" algn="l">
              <a:spcBef>
                <a:spcPts val="1200"/>
              </a:spcBef>
              <a:spcAft>
                <a:spcPts val="1200"/>
              </a:spcAft>
              <a:buNone/>
            </a:pPr>
            <a:r>
              <a:rPr lang="en" sz="1600" u="sng">
                <a:solidFill>
                  <a:schemeClr val="hlink"/>
                </a:solidFill>
                <a:latin typeface="Arial"/>
                <a:ea typeface="Arial"/>
                <a:cs typeface="Arial"/>
                <a:sym typeface="Arial"/>
                <a:hlinkClick r:id="rId3"/>
              </a:rPr>
              <a:t>Tutorial: Installing Python on Mac – Dataquest</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latin typeface="Arial"/>
                <a:ea typeface="Arial"/>
                <a:cs typeface="Arial"/>
                <a:sym typeface="Arial"/>
              </a:rPr>
              <a:t>Python Variable Naming Conventions:</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Following consistent naming conventions makes your code more readable and maintainable, both for yourself and for others who might read your code (perhaps even fellow developers here in the Bagmati Province!). Here are the commonly accepted conventions in Python:</a:t>
            </a:r>
            <a:endParaRPr sz="1600">
              <a:solidFill>
                <a:srgbClr val="000000"/>
              </a:solidFill>
              <a:latin typeface="Arial"/>
              <a:ea typeface="Arial"/>
              <a:cs typeface="Arial"/>
              <a:sym typeface="Arial"/>
            </a:endParaRPr>
          </a:p>
          <a:p>
            <a:pPr indent="-330200" lvl="0" marL="457200" rtl="0" algn="l">
              <a:spcBef>
                <a:spcPts val="0"/>
              </a:spcBef>
              <a:spcAft>
                <a:spcPts val="0"/>
              </a:spcAft>
              <a:buSzPts val="1600"/>
              <a:buFont typeface="Arial"/>
              <a:buChar char="●"/>
            </a:pPr>
            <a:r>
              <a:rPr b="1" lang="en" sz="1600">
                <a:solidFill>
                  <a:srgbClr val="000000"/>
                </a:solidFill>
                <a:latin typeface="Arial"/>
                <a:ea typeface="Arial"/>
                <a:cs typeface="Arial"/>
                <a:sym typeface="Arial"/>
              </a:rPr>
              <a:t>Snake Case:</a:t>
            </a:r>
            <a:r>
              <a:rPr lang="en" sz="1600">
                <a:solidFill>
                  <a:srgbClr val="000000"/>
                </a:solidFill>
                <a:latin typeface="Arial"/>
                <a:ea typeface="Arial"/>
                <a:cs typeface="Arial"/>
                <a:sym typeface="Arial"/>
              </a:rPr>
              <a:t> This is the most widely used convention in Python. Variable names are lowercase, and words are separated by underscores (</a:t>
            </a:r>
            <a:r>
              <a:rPr lang="en" sz="1600">
                <a:solidFill>
                  <a:srgbClr val="188038"/>
                </a:solidFill>
                <a:latin typeface="Arial"/>
                <a:ea typeface="Arial"/>
                <a:cs typeface="Arial"/>
                <a:sym typeface="Arial"/>
              </a:rPr>
              <a:t>_</a:t>
            </a:r>
            <a:r>
              <a:rPr lang="en" sz="1600">
                <a:solidFill>
                  <a:srgbClr val="000000"/>
                </a:solidFill>
                <a:latin typeface="Arial"/>
                <a:ea typeface="Arial"/>
                <a:cs typeface="Arial"/>
                <a:sym typeface="Arial"/>
              </a:rPr>
              <a:t>).</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 </a:t>
            </a:r>
            <a:r>
              <a:rPr b="1" lang="en" sz="1600">
                <a:solidFill>
                  <a:srgbClr val="000000"/>
                </a:solidFill>
                <a:latin typeface="Arial"/>
                <a:ea typeface="Arial"/>
                <a:cs typeface="Arial"/>
                <a:sym typeface="Arial"/>
              </a:rPr>
              <a:t>Example:</a:t>
            </a:r>
            <a:endParaRPr b="1"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user_name</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item_price</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number_of_students</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is_valid_input</a:t>
            </a:r>
            <a:endParaRPr sz="1600">
              <a:latin typeface="Arial"/>
              <a:ea typeface="Arial"/>
              <a:cs typeface="Arial"/>
              <a:sym typeface="Arial"/>
            </a:endParaRPr>
          </a:p>
        </p:txBody>
      </p:sp>
      <p:sp>
        <p:nvSpPr>
          <p:cNvPr id="231" name="Google Shape;23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2.3.2 Variable Assignment and Naming Convention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latin typeface="Arial"/>
                <a:ea typeface="Arial"/>
                <a:cs typeface="Arial"/>
                <a:sym typeface="Arial"/>
              </a:rPr>
              <a:t>Python Variable Naming Conventions:</a:t>
            </a:r>
            <a:endParaRPr b="1" sz="1600">
              <a:solidFill>
                <a:srgbClr val="000000"/>
              </a:solidFill>
              <a:latin typeface="Arial"/>
              <a:ea typeface="Arial"/>
              <a:cs typeface="Arial"/>
              <a:sym typeface="Arial"/>
            </a:endParaRPr>
          </a:p>
          <a:p>
            <a:pPr indent="-330200" lvl="0" marL="457200" rtl="0" algn="l">
              <a:spcBef>
                <a:spcPts val="2400"/>
              </a:spcBef>
              <a:spcAft>
                <a:spcPts val="0"/>
              </a:spcAft>
              <a:buClr>
                <a:srgbClr val="000000"/>
              </a:buClr>
              <a:buSzPts val="1600"/>
              <a:buFont typeface="Arial"/>
              <a:buChar char="●"/>
            </a:pPr>
            <a:r>
              <a:rPr b="1" lang="en" sz="1600">
                <a:solidFill>
                  <a:srgbClr val="000000"/>
                </a:solidFill>
                <a:latin typeface="Arial"/>
                <a:ea typeface="Arial"/>
                <a:cs typeface="Arial"/>
                <a:sym typeface="Arial"/>
              </a:rPr>
              <a:t>Start with a Let</a:t>
            </a:r>
            <a:r>
              <a:rPr b="1" lang="en" sz="1600">
                <a:solidFill>
                  <a:srgbClr val="000000"/>
                </a:solidFill>
                <a:latin typeface="Arial"/>
                <a:ea typeface="Arial"/>
                <a:cs typeface="Arial"/>
                <a:sym typeface="Arial"/>
              </a:rPr>
              <a:t>ter or Underscore:</a:t>
            </a:r>
            <a:r>
              <a:rPr lang="en" sz="1600">
                <a:solidFill>
                  <a:srgbClr val="000000"/>
                </a:solidFill>
                <a:latin typeface="Arial"/>
                <a:ea typeface="Arial"/>
                <a:cs typeface="Arial"/>
                <a:sym typeface="Arial"/>
              </a:rPr>
              <a:t> Variable names must begin with a letter (a-z, A-Z) or an underscore (</a:t>
            </a:r>
            <a:r>
              <a:rPr lang="en" sz="1600">
                <a:solidFill>
                  <a:srgbClr val="188038"/>
                </a:solidFill>
                <a:latin typeface="Arial"/>
                <a:ea typeface="Arial"/>
                <a:cs typeface="Arial"/>
                <a:sym typeface="Arial"/>
              </a:rPr>
              <a:t>_</a:t>
            </a:r>
            <a:r>
              <a:rPr lang="en" sz="1600">
                <a:solidFill>
                  <a:srgbClr val="000000"/>
                </a:solidFill>
                <a:latin typeface="Arial"/>
                <a:ea typeface="Arial"/>
                <a:cs typeface="Arial"/>
                <a:sym typeface="Arial"/>
              </a:rPr>
              <a:t>). They cannot start with a digit.  </a:t>
            </a:r>
            <a:endParaRPr sz="1600">
              <a:solidFill>
                <a:srgbClr val="000000"/>
              </a:solidFill>
              <a:latin typeface="Arial"/>
              <a:ea typeface="Arial"/>
              <a:cs typeface="Arial"/>
              <a:sym typeface="Arial"/>
            </a:endParaRPr>
          </a:p>
          <a:p>
            <a:pPr indent="0" lvl="0" marL="457200" rtl="0" algn="l">
              <a:spcBef>
                <a:spcPts val="0"/>
              </a:spcBef>
              <a:spcAft>
                <a:spcPts val="0"/>
              </a:spcAft>
              <a:buNone/>
            </a:pPr>
            <a:r>
              <a:rPr b="1" lang="en" sz="1600">
                <a:solidFill>
                  <a:srgbClr val="000000"/>
                </a:solidFill>
                <a:latin typeface="Arial"/>
                <a:ea typeface="Arial"/>
                <a:cs typeface="Arial"/>
                <a:sym typeface="Arial"/>
              </a:rPr>
              <a:t>Example:</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my_variable  # Valid</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_count       # Valid (often used for internal or temporary variables)</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VariableName # Valid (but camelCase is less common for variables)</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1st_item     # Invalid (starts with a digit)</a:t>
            </a:r>
            <a:endParaRPr sz="1600">
              <a:solidFill>
                <a:srgbClr val="000000"/>
              </a:solidFill>
              <a:latin typeface="Arial"/>
              <a:ea typeface="Arial"/>
              <a:cs typeface="Arial"/>
              <a:sym typeface="Arial"/>
            </a:endParaRPr>
          </a:p>
          <a:p>
            <a:pPr indent="0" lvl="0" marL="45720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sp>
        <p:nvSpPr>
          <p:cNvPr id="237" name="Google Shape;23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2.3.2 Variable Assignment and Naming Convention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latin typeface="Arial"/>
                <a:ea typeface="Arial"/>
                <a:cs typeface="Arial"/>
                <a:sym typeface="Arial"/>
              </a:rPr>
              <a:t>Python Variable Naming Conventions:</a:t>
            </a:r>
            <a:endParaRPr b="1" sz="1600">
              <a:solidFill>
                <a:srgbClr val="000000"/>
              </a:solidFill>
              <a:latin typeface="Arial"/>
              <a:ea typeface="Arial"/>
              <a:cs typeface="Arial"/>
              <a:sym typeface="Arial"/>
            </a:endParaRPr>
          </a:p>
          <a:p>
            <a:pPr indent="0" lvl="0" marL="457200" rtl="0" algn="l">
              <a:spcBef>
                <a:spcPts val="0"/>
              </a:spcBef>
              <a:spcAft>
                <a:spcPts val="0"/>
              </a:spcAft>
              <a:buNone/>
            </a:pPr>
            <a:r>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Contain Letters, Numbers, and Underscores:</a:t>
            </a:r>
            <a:r>
              <a:rPr lang="en" sz="1600">
                <a:solidFill>
                  <a:srgbClr val="000000"/>
                </a:solidFill>
                <a:latin typeface="Arial"/>
                <a:ea typeface="Arial"/>
                <a:cs typeface="Arial"/>
                <a:sym typeface="Arial"/>
              </a:rPr>
              <a:t> After the first character, variable names can contain letters, numbers (0-9), and underscores.</a:t>
            </a:r>
            <a:br>
              <a:rPr lang="en" sz="1600">
                <a:solidFill>
                  <a:srgbClr val="000000"/>
                </a:solidFill>
                <a:latin typeface="Arial"/>
                <a:ea typeface="Arial"/>
                <a:cs typeface="Arial"/>
                <a:sym typeface="Arial"/>
              </a:rPr>
            </a:br>
            <a:br>
              <a:rPr lang="en" sz="1600">
                <a:solidFill>
                  <a:srgbClr val="000000"/>
                </a:solidFill>
                <a:latin typeface="Arial"/>
                <a:ea typeface="Arial"/>
                <a:cs typeface="Arial"/>
                <a:sym typeface="Arial"/>
              </a:rPr>
            </a:br>
            <a:r>
              <a:rPr b="1" lang="en" sz="1600">
                <a:solidFill>
                  <a:srgbClr val="000000"/>
                </a:solidFill>
                <a:latin typeface="Arial"/>
                <a:ea typeface="Arial"/>
                <a:cs typeface="Arial"/>
                <a:sym typeface="Arial"/>
              </a:rPr>
              <a:t> Code snippet</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product1</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total_2024</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file_name_with_date</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sp>
        <p:nvSpPr>
          <p:cNvPr id="243" name="Google Shape;24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2.3.2 Variable Assignment and Naming Convention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5"/>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latin typeface="Arial"/>
                <a:ea typeface="Arial"/>
                <a:cs typeface="Arial"/>
                <a:sym typeface="Arial"/>
              </a:rPr>
              <a:t>Python Variable Naming Conventions:</a:t>
            </a:r>
            <a:endParaRPr b="1"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330200" lvl="0" marL="457200" rtl="0" algn="l">
              <a:spcBef>
                <a:spcPts val="0"/>
              </a:spcBef>
              <a:spcAft>
                <a:spcPts val="0"/>
              </a:spcAft>
              <a:buSzPts val="1600"/>
              <a:buFont typeface="Arial"/>
              <a:buChar char="●"/>
            </a:pPr>
            <a:r>
              <a:rPr b="1" lang="en" sz="1600">
                <a:solidFill>
                  <a:srgbClr val="000000"/>
                </a:solidFill>
                <a:latin typeface="Arial"/>
                <a:ea typeface="Arial"/>
                <a:cs typeface="Arial"/>
                <a:sym typeface="Arial"/>
              </a:rPr>
              <a:t>Case-Sensitive:</a:t>
            </a:r>
            <a:r>
              <a:rPr lang="en" sz="1600">
                <a:solidFill>
                  <a:srgbClr val="000000"/>
                </a:solidFill>
                <a:latin typeface="Arial"/>
                <a:ea typeface="Arial"/>
                <a:cs typeface="Arial"/>
                <a:sym typeface="Arial"/>
              </a:rPr>
              <a:t> Python is case-sensitive. </a:t>
            </a:r>
            <a:r>
              <a:rPr lang="en" sz="1600">
                <a:solidFill>
                  <a:srgbClr val="188038"/>
                </a:solidFill>
                <a:latin typeface="Arial"/>
                <a:ea typeface="Arial"/>
                <a:cs typeface="Arial"/>
                <a:sym typeface="Arial"/>
              </a:rPr>
              <a:t>myVariable</a:t>
            </a:r>
            <a:r>
              <a:rPr lang="en" sz="1600">
                <a:solidFill>
                  <a:srgbClr val="000000"/>
                </a:solidFill>
                <a:latin typeface="Arial"/>
                <a:ea typeface="Arial"/>
                <a:cs typeface="Arial"/>
                <a:sym typeface="Arial"/>
              </a:rPr>
              <a:t> and </a:t>
            </a:r>
            <a:r>
              <a:rPr lang="en" sz="1600">
                <a:solidFill>
                  <a:srgbClr val="188038"/>
                </a:solidFill>
                <a:latin typeface="Arial"/>
                <a:ea typeface="Arial"/>
                <a:cs typeface="Arial"/>
                <a:sym typeface="Arial"/>
              </a:rPr>
              <a:t>myvariable</a:t>
            </a:r>
            <a:r>
              <a:rPr lang="en" sz="1600">
                <a:solidFill>
                  <a:srgbClr val="000000"/>
                </a:solidFill>
                <a:latin typeface="Arial"/>
                <a:ea typeface="Arial"/>
                <a:cs typeface="Arial"/>
                <a:sym typeface="Arial"/>
              </a:rPr>
              <a:t> are treated as two different variables.</a:t>
            </a:r>
            <a:br>
              <a:rPr lang="en" sz="1600">
                <a:solidFill>
                  <a:srgbClr val="000000"/>
                </a:solidFill>
                <a:latin typeface="Arial"/>
                <a:ea typeface="Arial"/>
                <a:cs typeface="Arial"/>
                <a:sym typeface="Arial"/>
              </a:rPr>
            </a:br>
            <a:r>
              <a:rPr b="1" lang="en" sz="1600">
                <a:solidFill>
                  <a:srgbClr val="000000"/>
                </a:solidFill>
                <a:latin typeface="Arial"/>
                <a:ea typeface="Arial"/>
                <a:cs typeface="Arial"/>
                <a:sym typeface="Arial"/>
              </a:rPr>
              <a:t>Example:</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altitude = 1350.5</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Altitude = 1400.0</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print(altitude)  # Output: 1350.5</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print(Altitude)  # Output: 1400.0</a:t>
            </a:r>
            <a:endParaRPr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b="1" lang="en" sz="1600">
                <a:solidFill>
                  <a:srgbClr val="000000"/>
                </a:solidFill>
                <a:latin typeface="Arial"/>
                <a:ea typeface="Arial"/>
                <a:cs typeface="Arial"/>
                <a:sym typeface="Arial"/>
              </a:rPr>
              <a:t>Avoid Reserved Keywords:</a:t>
            </a:r>
            <a:r>
              <a:rPr lang="en" sz="1600">
                <a:solidFill>
                  <a:srgbClr val="000000"/>
                </a:solidFill>
                <a:latin typeface="Arial"/>
                <a:ea typeface="Arial"/>
                <a:cs typeface="Arial"/>
                <a:sym typeface="Arial"/>
              </a:rPr>
              <a:t> You cannot use Python's reserved keywords (like </a:t>
            </a:r>
            <a:r>
              <a:rPr lang="en" sz="1600">
                <a:solidFill>
                  <a:srgbClr val="188038"/>
                </a:solidFill>
                <a:latin typeface="Arial"/>
                <a:ea typeface="Arial"/>
                <a:cs typeface="Arial"/>
                <a:sym typeface="Arial"/>
              </a:rPr>
              <a:t>if</a:t>
            </a:r>
            <a:r>
              <a:rPr lang="en" sz="1600">
                <a:solidFill>
                  <a:srgbClr val="000000"/>
                </a:solidFill>
                <a:latin typeface="Arial"/>
                <a:ea typeface="Arial"/>
                <a:cs typeface="Arial"/>
                <a:sym typeface="Arial"/>
              </a:rPr>
              <a:t>, </a:t>
            </a:r>
            <a:r>
              <a:rPr lang="en" sz="1600">
                <a:solidFill>
                  <a:srgbClr val="188038"/>
                </a:solidFill>
                <a:latin typeface="Arial"/>
                <a:ea typeface="Arial"/>
                <a:cs typeface="Arial"/>
                <a:sym typeface="Arial"/>
              </a:rPr>
              <a:t>else</a:t>
            </a:r>
            <a:r>
              <a:rPr lang="en" sz="1600">
                <a:solidFill>
                  <a:srgbClr val="000000"/>
                </a:solidFill>
                <a:latin typeface="Arial"/>
                <a:ea typeface="Arial"/>
                <a:cs typeface="Arial"/>
                <a:sym typeface="Arial"/>
              </a:rPr>
              <a:t>, </a:t>
            </a:r>
            <a:r>
              <a:rPr lang="en" sz="1600">
                <a:solidFill>
                  <a:srgbClr val="188038"/>
                </a:solidFill>
                <a:latin typeface="Arial"/>
                <a:ea typeface="Arial"/>
                <a:cs typeface="Arial"/>
                <a:sym typeface="Arial"/>
              </a:rPr>
              <a:t>for</a:t>
            </a:r>
            <a:r>
              <a:rPr lang="en" sz="1600">
                <a:solidFill>
                  <a:srgbClr val="000000"/>
                </a:solidFill>
                <a:latin typeface="Arial"/>
                <a:ea typeface="Arial"/>
                <a:cs typeface="Arial"/>
                <a:sym typeface="Arial"/>
              </a:rPr>
              <a:t>, </a:t>
            </a:r>
            <a:r>
              <a:rPr lang="en" sz="1600">
                <a:solidFill>
                  <a:srgbClr val="188038"/>
                </a:solidFill>
                <a:latin typeface="Arial"/>
                <a:ea typeface="Arial"/>
                <a:cs typeface="Arial"/>
                <a:sym typeface="Arial"/>
              </a:rPr>
              <a:t>while</a:t>
            </a:r>
            <a:r>
              <a:rPr lang="en" sz="1600">
                <a:solidFill>
                  <a:srgbClr val="000000"/>
                </a:solidFill>
                <a:latin typeface="Arial"/>
                <a:ea typeface="Arial"/>
                <a:cs typeface="Arial"/>
                <a:sym typeface="Arial"/>
              </a:rPr>
              <a:t>, </a:t>
            </a:r>
            <a:r>
              <a:rPr lang="en" sz="1600">
                <a:solidFill>
                  <a:srgbClr val="188038"/>
                </a:solidFill>
                <a:latin typeface="Arial"/>
                <a:ea typeface="Arial"/>
                <a:cs typeface="Arial"/>
                <a:sym typeface="Arial"/>
              </a:rPr>
              <a:t>def</a:t>
            </a:r>
            <a:r>
              <a:rPr lang="en" sz="1600">
                <a:solidFill>
                  <a:srgbClr val="000000"/>
                </a:solidFill>
                <a:latin typeface="Arial"/>
                <a:ea typeface="Arial"/>
                <a:cs typeface="Arial"/>
                <a:sym typeface="Arial"/>
              </a:rPr>
              <a:t>, </a:t>
            </a:r>
            <a:r>
              <a:rPr lang="en" sz="1600">
                <a:solidFill>
                  <a:srgbClr val="188038"/>
                </a:solidFill>
                <a:latin typeface="Arial"/>
                <a:ea typeface="Arial"/>
                <a:cs typeface="Arial"/>
                <a:sym typeface="Arial"/>
              </a:rPr>
              <a:t>class</a:t>
            </a:r>
            <a:r>
              <a:rPr lang="en" sz="1600">
                <a:solidFill>
                  <a:srgbClr val="000000"/>
                </a:solidFill>
                <a:latin typeface="Arial"/>
                <a:ea typeface="Arial"/>
                <a:cs typeface="Arial"/>
                <a:sym typeface="Arial"/>
              </a:rPr>
              <a:t>, </a:t>
            </a:r>
            <a:r>
              <a:rPr lang="en" sz="1600">
                <a:solidFill>
                  <a:srgbClr val="188038"/>
                </a:solidFill>
                <a:latin typeface="Arial"/>
                <a:ea typeface="Arial"/>
                <a:cs typeface="Arial"/>
                <a:sym typeface="Arial"/>
              </a:rPr>
              <a:t>import</a:t>
            </a:r>
            <a:r>
              <a:rPr lang="en" sz="1600">
                <a:solidFill>
                  <a:srgbClr val="000000"/>
                </a:solidFill>
                <a:latin typeface="Arial"/>
                <a:ea typeface="Arial"/>
                <a:cs typeface="Arial"/>
                <a:sym typeface="Arial"/>
              </a:rPr>
              <a:t>, </a:t>
            </a:r>
            <a:r>
              <a:rPr lang="en" sz="1600">
                <a:solidFill>
                  <a:srgbClr val="188038"/>
                </a:solidFill>
                <a:latin typeface="Arial"/>
                <a:ea typeface="Arial"/>
                <a:cs typeface="Arial"/>
                <a:sym typeface="Arial"/>
              </a:rPr>
              <a:t>return</a:t>
            </a:r>
            <a:r>
              <a:rPr lang="en" sz="1600">
                <a:solidFill>
                  <a:srgbClr val="000000"/>
                </a:solidFill>
                <a:latin typeface="Arial"/>
                <a:ea typeface="Arial"/>
                <a:cs typeface="Arial"/>
                <a:sym typeface="Arial"/>
              </a:rPr>
              <a:t>, etc.) as variable names. Your code editor will often highlight these.</a:t>
            </a:r>
            <a:endParaRPr sz="1600">
              <a:latin typeface="Arial"/>
              <a:ea typeface="Arial"/>
              <a:cs typeface="Arial"/>
              <a:sym typeface="Arial"/>
            </a:endParaRPr>
          </a:p>
        </p:txBody>
      </p:sp>
      <p:sp>
        <p:nvSpPr>
          <p:cNvPr id="249" name="Google Shape;24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2.3.2 Variable Assignment and Naming Convention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6"/>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latin typeface="Arial"/>
                <a:ea typeface="Arial"/>
                <a:cs typeface="Arial"/>
                <a:sym typeface="Arial"/>
              </a:rPr>
              <a:t>Python Variable Naming Conventions:</a:t>
            </a:r>
            <a:endParaRPr b="1" sz="1600">
              <a:solidFill>
                <a:srgbClr val="000000"/>
              </a:solidFill>
              <a:latin typeface="Arial"/>
              <a:ea typeface="Arial"/>
              <a:cs typeface="Arial"/>
              <a:sym typeface="Arial"/>
            </a:endParaRPr>
          </a:p>
          <a:p>
            <a:pPr indent="-330200" lvl="0" marL="457200" rtl="0" algn="l">
              <a:spcBef>
                <a:spcPts val="1200"/>
              </a:spcBef>
              <a:spcAft>
                <a:spcPts val="0"/>
              </a:spcAft>
              <a:buSzPts val="1600"/>
              <a:buFont typeface="Arial"/>
              <a:buChar char="●"/>
            </a:pPr>
            <a:r>
              <a:rPr b="1" lang="en" sz="1600">
                <a:solidFill>
                  <a:srgbClr val="000000"/>
                </a:solidFill>
                <a:latin typeface="Arial"/>
                <a:ea typeface="Arial"/>
                <a:cs typeface="Arial"/>
                <a:sym typeface="Arial"/>
              </a:rPr>
              <a:t>Avoid Reserved Keywords:</a:t>
            </a:r>
            <a:r>
              <a:rPr lang="en" sz="1600">
                <a:solidFill>
                  <a:srgbClr val="000000"/>
                </a:solidFill>
                <a:latin typeface="Arial"/>
                <a:ea typeface="Arial"/>
                <a:cs typeface="Arial"/>
                <a:sym typeface="Arial"/>
              </a:rPr>
              <a:t> You cannot use Python's reserved keywords (like </a:t>
            </a:r>
            <a:r>
              <a:rPr lang="en" sz="1600">
                <a:solidFill>
                  <a:srgbClr val="188038"/>
                </a:solidFill>
                <a:latin typeface="Arial"/>
                <a:ea typeface="Arial"/>
                <a:cs typeface="Arial"/>
                <a:sym typeface="Arial"/>
              </a:rPr>
              <a:t>if</a:t>
            </a:r>
            <a:r>
              <a:rPr lang="en" sz="1600">
                <a:solidFill>
                  <a:srgbClr val="000000"/>
                </a:solidFill>
                <a:latin typeface="Arial"/>
                <a:ea typeface="Arial"/>
                <a:cs typeface="Arial"/>
                <a:sym typeface="Arial"/>
              </a:rPr>
              <a:t>, </a:t>
            </a:r>
            <a:r>
              <a:rPr lang="en" sz="1600">
                <a:solidFill>
                  <a:srgbClr val="188038"/>
                </a:solidFill>
                <a:latin typeface="Arial"/>
                <a:ea typeface="Arial"/>
                <a:cs typeface="Arial"/>
                <a:sym typeface="Arial"/>
              </a:rPr>
              <a:t>else</a:t>
            </a:r>
            <a:r>
              <a:rPr lang="en" sz="1600">
                <a:solidFill>
                  <a:srgbClr val="000000"/>
                </a:solidFill>
                <a:latin typeface="Arial"/>
                <a:ea typeface="Arial"/>
                <a:cs typeface="Arial"/>
                <a:sym typeface="Arial"/>
              </a:rPr>
              <a:t>, </a:t>
            </a:r>
            <a:r>
              <a:rPr lang="en" sz="1600">
                <a:solidFill>
                  <a:srgbClr val="188038"/>
                </a:solidFill>
                <a:latin typeface="Arial"/>
                <a:ea typeface="Arial"/>
                <a:cs typeface="Arial"/>
                <a:sym typeface="Arial"/>
              </a:rPr>
              <a:t>for</a:t>
            </a:r>
            <a:r>
              <a:rPr lang="en" sz="1600">
                <a:solidFill>
                  <a:srgbClr val="000000"/>
                </a:solidFill>
                <a:latin typeface="Arial"/>
                <a:ea typeface="Arial"/>
                <a:cs typeface="Arial"/>
                <a:sym typeface="Arial"/>
              </a:rPr>
              <a:t>, </a:t>
            </a:r>
            <a:r>
              <a:rPr lang="en" sz="1600">
                <a:solidFill>
                  <a:srgbClr val="188038"/>
                </a:solidFill>
                <a:latin typeface="Arial"/>
                <a:ea typeface="Arial"/>
                <a:cs typeface="Arial"/>
                <a:sym typeface="Arial"/>
              </a:rPr>
              <a:t>while</a:t>
            </a:r>
            <a:r>
              <a:rPr lang="en" sz="1600">
                <a:solidFill>
                  <a:srgbClr val="000000"/>
                </a:solidFill>
                <a:latin typeface="Arial"/>
                <a:ea typeface="Arial"/>
                <a:cs typeface="Arial"/>
                <a:sym typeface="Arial"/>
              </a:rPr>
              <a:t>, </a:t>
            </a:r>
            <a:r>
              <a:rPr lang="en" sz="1600">
                <a:solidFill>
                  <a:srgbClr val="188038"/>
                </a:solidFill>
                <a:latin typeface="Arial"/>
                <a:ea typeface="Arial"/>
                <a:cs typeface="Arial"/>
                <a:sym typeface="Arial"/>
              </a:rPr>
              <a:t>def</a:t>
            </a:r>
            <a:r>
              <a:rPr lang="en" sz="1600">
                <a:solidFill>
                  <a:srgbClr val="000000"/>
                </a:solidFill>
                <a:latin typeface="Arial"/>
                <a:ea typeface="Arial"/>
                <a:cs typeface="Arial"/>
                <a:sym typeface="Arial"/>
              </a:rPr>
              <a:t>, </a:t>
            </a:r>
            <a:r>
              <a:rPr lang="en" sz="1600">
                <a:solidFill>
                  <a:srgbClr val="188038"/>
                </a:solidFill>
                <a:latin typeface="Arial"/>
                <a:ea typeface="Arial"/>
                <a:cs typeface="Arial"/>
                <a:sym typeface="Arial"/>
              </a:rPr>
              <a:t>class</a:t>
            </a:r>
            <a:r>
              <a:rPr lang="en" sz="1600">
                <a:solidFill>
                  <a:srgbClr val="000000"/>
                </a:solidFill>
                <a:latin typeface="Arial"/>
                <a:ea typeface="Arial"/>
                <a:cs typeface="Arial"/>
                <a:sym typeface="Arial"/>
              </a:rPr>
              <a:t>, </a:t>
            </a:r>
            <a:r>
              <a:rPr lang="en" sz="1600">
                <a:solidFill>
                  <a:srgbClr val="188038"/>
                </a:solidFill>
                <a:latin typeface="Arial"/>
                <a:ea typeface="Arial"/>
                <a:cs typeface="Arial"/>
                <a:sym typeface="Arial"/>
              </a:rPr>
              <a:t>import</a:t>
            </a:r>
            <a:r>
              <a:rPr lang="en" sz="1600">
                <a:solidFill>
                  <a:srgbClr val="000000"/>
                </a:solidFill>
                <a:latin typeface="Arial"/>
                <a:ea typeface="Arial"/>
                <a:cs typeface="Arial"/>
                <a:sym typeface="Arial"/>
              </a:rPr>
              <a:t>, </a:t>
            </a:r>
            <a:r>
              <a:rPr lang="en" sz="1600">
                <a:solidFill>
                  <a:srgbClr val="188038"/>
                </a:solidFill>
                <a:latin typeface="Arial"/>
                <a:ea typeface="Arial"/>
                <a:cs typeface="Arial"/>
                <a:sym typeface="Arial"/>
              </a:rPr>
              <a:t>return</a:t>
            </a:r>
            <a:r>
              <a:rPr lang="en" sz="1600">
                <a:solidFill>
                  <a:srgbClr val="000000"/>
                </a:solidFill>
                <a:latin typeface="Arial"/>
                <a:ea typeface="Arial"/>
                <a:cs typeface="Arial"/>
                <a:sym typeface="Arial"/>
              </a:rPr>
              <a:t>, etc.) as variable names. Your code editor will often highlight these.</a:t>
            </a:r>
            <a:br>
              <a:rPr lang="en" sz="1600">
                <a:solidFill>
                  <a:srgbClr val="000000"/>
                </a:solidFill>
                <a:latin typeface="Arial"/>
                <a:ea typeface="Arial"/>
                <a:cs typeface="Arial"/>
                <a:sym typeface="Arial"/>
              </a:rPr>
            </a:b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sp>
        <p:nvSpPr>
          <p:cNvPr id="255" name="Google Shape;25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2.3.2 Variable Assignment and Naming Convention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7"/>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latin typeface="Arial"/>
                <a:ea typeface="Arial"/>
                <a:cs typeface="Arial"/>
                <a:sym typeface="Arial"/>
              </a:rPr>
              <a:t>Python Variable Naming Conventions:</a:t>
            </a:r>
            <a:endParaRPr b="1"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Be Descriptive and Meaningful:</a:t>
            </a:r>
            <a:r>
              <a:rPr lang="en" sz="1600">
                <a:solidFill>
                  <a:srgbClr val="000000"/>
                </a:solidFill>
                <a:latin typeface="Arial"/>
                <a:ea typeface="Arial"/>
                <a:cs typeface="Arial"/>
                <a:sym typeface="Arial"/>
              </a:rPr>
              <a:t> Choose names that clearly indicate the purpose or the data the variable holds. This makes your code easier to understand.</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 </a:t>
            </a:r>
            <a:r>
              <a:rPr b="1" lang="en" sz="1600">
                <a:solidFill>
                  <a:srgbClr val="000000"/>
                </a:solidFill>
                <a:latin typeface="Arial"/>
                <a:ea typeface="Arial"/>
                <a:cs typeface="Arial"/>
                <a:sym typeface="Arial"/>
              </a:rPr>
              <a:t>Example:</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 Less descriptive:</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x = 10</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y = 20</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z = x * y</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 More descriptive:</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width_of_field = 10</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length_of_field = 20</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area_of_field = width_of_field * length_of_field</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sp>
        <p:nvSpPr>
          <p:cNvPr id="261" name="Google Shape;26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2.3.2 Variable Assignment and Naming Convention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8"/>
          <p:cNvSpPr txBox="1"/>
          <p:nvPr>
            <p:ph idx="1" type="body"/>
          </p:nvPr>
        </p:nvSpPr>
        <p:spPr>
          <a:xfrm>
            <a:off x="311700" y="13810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latin typeface="Arial"/>
                <a:ea typeface="Arial"/>
                <a:cs typeface="Arial"/>
                <a:sym typeface="Arial"/>
              </a:rPr>
              <a:t>Python Variable Naming Conventions:</a:t>
            </a:r>
            <a:endParaRPr b="1"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Constants (All Uppercase with Underscores):</a:t>
            </a:r>
            <a:r>
              <a:rPr lang="en" sz="1600">
                <a:solidFill>
                  <a:srgbClr val="000000"/>
                </a:solidFill>
                <a:latin typeface="Arial"/>
                <a:ea typeface="Arial"/>
                <a:cs typeface="Arial"/>
                <a:sym typeface="Arial"/>
              </a:rPr>
              <a:t> While Python doesn't have a strict concept of constants (values that cannot be changed), it's a convention to name variables intended as constants using all uppercase letters with underscores.</a:t>
            </a:r>
            <a:br>
              <a:rPr lang="en" sz="1600">
                <a:solidFill>
                  <a:srgbClr val="000000"/>
                </a:solidFill>
                <a:latin typeface="Arial"/>
                <a:ea typeface="Arial"/>
                <a:cs typeface="Arial"/>
                <a:sym typeface="Arial"/>
              </a:rPr>
            </a:br>
            <a:br>
              <a:rPr lang="en" sz="1600">
                <a:solidFill>
                  <a:srgbClr val="000000"/>
                </a:solidFill>
                <a:latin typeface="Arial"/>
                <a:ea typeface="Arial"/>
                <a:cs typeface="Arial"/>
                <a:sym typeface="Arial"/>
              </a:rPr>
            </a:br>
            <a:r>
              <a:rPr b="1" lang="en" sz="1600">
                <a:solidFill>
                  <a:srgbClr val="000000"/>
                </a:solidFill>
                <a:latin typeface="Arial"/>
                <a:ea typeface="Arial"/>
                <a:cs typeface="Arial"/>
                <a:sym typeface="Arial"/>
              </a:rPr>
              <a:t>Example:</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GRAVITY_OF_EARTH = 9.81</a:t>
            </a:r>
            <a:endParaRPr sz="1600">
              <a:solidFill>
                <a:srgbClr val="000000"/>
              </a:solidFill>
              <a:latin typeface="Arial"/>
              <a:ea typeface="Arial"/>
              <a:cs typeface="Arial"/>
              <a:sym typeface="Arial"/>
            </a:endParaRPr>
          </a:p>
          <a:p>
            <a:pPr indent="0" lvl="0" marL="457200" rtl="0" algn="l">
              <a:spcBef>
                <a:spcPts val="0"/>
              </a:spcBef>
              <a:spcAft>
                <a:spcPts val="0"/>
              </a:spcAft>
              <a:buNone/>
            </a:pPr>
            <a:r>
              <a:rPr lang="en" sz="1600">
                <a:solidFill>
                  <a:srgbClr val="000000"/>
                </a:solidFill>
                <a:latin typeface="Arial"/>
                <a:ea typeface="Arial"/>
                <a:cs typeface="Arial"/>
                <a:sym typeface="Arial"/>
              </a:rPr>
              <a:t>MAX_USERS = 1000</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p:txBody>
      </p:sp>
      <p:sp>
        <p:nvSpPr>
          <p:cNvPr id="267" name="Google Shape;26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2.3.2 Variable Assignment and Naming Convention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2.3.3 Type Conversion</a:t>
            </a:r>
            <a:endParaRPr/>
          </a:p>
        </p:txBody>
      </p:sp>
      <p:sp>
        <p:nvSpPr>
          <p:cNvPr id="273" name="Google Shape;273;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00">
                <a:solidFill>
                  <a:srgbClr val="000000"/>
                </a:solidFill>
              </a:rPr>
              <a:t>Python provides several built-in functions to perform these conversions:</a:t>
            </a:r>
            <a:endParaRPr sz="1600">
              <a:solidFill>
                <a:srgbClr val="000000"/>
              </a:solidFill>
            </a:endParaRPr>
          </a:p>
          <a:p>
            <a:pPr indent="0" lvl="0" marL="0" rtl="0" algn="l">
              <a:spcBef>
                <a:spcPts val="1200"/>
              </a:spcBef>
              <a:spcAft>
                <a:spcPts val="0"/>
              </a:spcAft>
              <a:buNone/>
            </a:pPr>
            <a:r>
              <a:rPr b="1" lang="en" sz="1600">
                <a:solidFill>
                  <a:srgbClr val="000000"/>
                </a:solidFill>
              </a:rPr>
              <a:t>1. Implicit Type Conversion (Coercion):</a:t>
            </a:r>
            <a:endParaRPr b="1" sz="1600">
              <a:solidFill>
                <a:srgbClr val="000000"/>
              </a:solidFill>
            </a:endParaRPr>
          </a:p>
          <a:p>
            <a:pPr indent="0" lvl="0" marL="0" rtl="0" algn="l">
              <a:spcBef>
                <a:spcPts val="1200"/>
              </a:spcBef>
              <a:spcAft>
                <a:spcPts val="0"/>
              </a:spcAft>
              <a:buNone/>
            </a:pPr>
            <a:r>
              <a:rPr b="1" lang="en" sz="1600">
                <a:solidFill>
                  <a:srgbClr val="000000"/>
                </a:solidFill>
              </a:rPr>
              <a:t>Example:</a:t>
            </a:r>
            <a:endParaRPr b="1" sz="1600">
              <a:solidFill>
                <a:srgbClr val="000000"/>
              </a:solidFill>
            </a:endParaRPr>
          </a:p>
          <a:p>
            <a:pPr indent="0" lvl="0" marL="0" rtl="0" algn="l">
              <a:lnSpc>
                <a:spcPct val="100000"/>
              </a:lnSpc>
              <a:spcBef>
                <a:spcPts val="0"/>
              </a:spcBef>
              <a:spcAft>
                <a:spcPts val="0"/>
              </a:spcAft>
              <a:buNone/>
            </a:pPr>
            <a:r>
              <a:rPr lang="en" sz="1600">
                <a:solidFill>
                  <a:srgbClr val="000000"/>
                </a:solidFill>
              </a:rPr>
              <a:t>integer_num = 10</a:t>
            </a:r>
            <a:endParaRPr sz="1600">
              <a:solidFill>
                <a:srgbClr val="000000"/>
              </a:solidFill>
            </a:endParaRPr>
          </a:p>
          <a:p>
            <a:pPr indent="0" lvl="0" marL="0" rtl="0" algn="l">
              <a:lnSpc>
                <a:spcPct val="100000"/>
              </a:lnSpc>
              <a:spcBef>
                <a:spcPts val="0"/>
              </a:spcBef>
              <a:spcAft>
                <a:spcPts val="0"/>
              </a:spcAft>
              <a:buNone/>
            </a:pPr>
            <a:r>
              <a:rPr lang="en" sz="1600">
                <a:solidFill>
                  <a:srgbClr val="000000"/>
                </a:solidFill>
              </a:rPr>
              <a:t>float_num = 5.5</a:t>
            </a:r>
            <a:endParaRPr sz="1600">
              <a:solidFill>
                <a:srgbClr val="000000"/>
              </a:solidFill>
            </a:endParaRPr>
          </a:p>
          <a:p>
            <a:pPr indent="0" lvl="0" marL="0" rtl="0" algn="l">
              <a:lnSpc>
                <a:spcPct val="100000"/>
              </a:lnSpc>
              <a:spcBef>
                <a:spcPts val="0"/>
              </a:spcBef>
              <a:spcAft>
                <a:spcPts val="0"/>
              </a:spcAft>
              <a:buNone/>
            </a:pPr>
            <a:r>
              <a:rPr lang="en" sz="1600">
                <a:solidFill>
                  <a:srgbClr val="000000"/>
                </a:solidFill>
              </a:rPr>
              <a:t>sum_result = integer_num + float_num</a:t>
            </a:r>
            <a:endParaRPr sz="1600">
              <a:solidFill>
                <a:srgbClr val="000000"/>
              </a:solidFill>
            </a:endParaRPr>
          </a:p>
          <a:p>
            <a:pPr indent="0" lvl="0" marL="0" rtl="0" algn="l">
              <a:lnSpc>
                <a:spcPct val="100000"/>
              </a:lnSpc>
              <a:spcBef>
                <a:spcPts val="0"/>
              </a:spcBef>
              <a:spcAft>
                <a:spcPts val="0"/>
              </a:spcAft>
              <a:buNone/>
            </a:pPr>
            <a:r>
              <a:rPr lang="en" sz="1600">
                <a:solidFill>
                  <a:srgbClr val="000000"/>
                </a:solidFill>
              </a:rPr>
              <a:t>print(sum_result)       # Output: 15.5 (integer is implicitly converted to float)</a:t>
            </a:r>
            <a:endParaRPr sz="1600">
              <a:solidFill>
                <a:srgbClr val="000000"/>
              </a:solidFill>
            </a:endParaRPr>
          </a:p>
          <a:p>
            <a:pPr indent="0" lvl="0" marL="0" rtl="0" algn="l">
              <a:lnSpc>
                <a:spcPct val="100000"/>
              </a:lnSpc>
              <a:spcBef>
                <a:spcPts val="0"/>
              </a:spcBef>
              <a:spcAft>
                <a:spcPts val="0"/>
              </a:spcAft>
              <a:buNone/>
            </a:pPr>
            <a:r>
              <a:rPr lang="en" sz="1600">
                <a:solidFill>
                  <a:srgbClr val="000000"/>
                </a:solidFill>
              </a:rPr>
              <a:t>print(type(sum_result)) # Output: &lt;class 'float'&gt;</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lang="en" sz="1600">
                <a:solidFill>
                  <a:srgbClr val="000000"/>
                </a:solidFill>
              </a:rPr>
              <a:t>boolean_val = True  # True is treated as 1, False as 0 in numeric contexts</a:t>
            </a:r>
            <a:endParaRPr sz="1600">
              <a:solidFill>
                <a:srgbClr val="000000"/>
              </a:solidFill>
            </a:endParaRPr>
          </a:p>
          <a:p>
            <a:pPr indent="0" lvl="0" marL="0" rtl="0" algn="l">
              <a:lnSpc>
                <a:spcPct val="100000"/>
              </a:lnSpc>
              <a:spcBef>
                <a:spcPts val="0"/>
              </a:spcBef>
              <a:spcAft>
                <a:spcPts val="0"/>
              </a:spcAft>
              <a:buNone/>
            </a:pPr>
            <a:r>
              <a:rPr lang="en" sz="1600">
                <a:solidFill>
                  <a:srgbClr val="000000"/>
                </a:solidFill>
              </a:rPr>
              <a:t>integer_sum = integer_num + boolean_val</a:t>
            </a:r>
            <a:endParaRPr sz="1600">
              <a:solidFill>
                <a:srgbClr val="000000"/>
              </a:solidFill>
            </a:endParaRPr>
          </a:p>
          <a:p>
            <a:pPr indent="0" lvl="0" marL="0" rtl="0" algn="l">
              <a:lnSpc>
                <a:spcPct val="100000"/>
              </a:lnSpc>
              <a:spcBef>
                <a:spcPts val="0"/>
              </a:spcBef>
              <a:spcAft>
                <a:spcPts val="0"/>
              </a:spcAft>
              <a:buNone/>
            </a:pPr>
            <a:r>
              <a:rPr lang="en" sz="1600">
                <a:solidFill>
                  <a:srgbClr val="000000"/>
                </a:solidFill>
              </a:rPr>
              <a:t>print(integer_sum)      # Output: 11</a:t>
            </a:r>
            <a:endParaRPr sz="1600">
              <a:solidFill>
                <a:srgbClr val="000000"/>
              </a:solidFill>
            </a:endParaRPr>
          </a:p>
          <a:p>
            <a:pPr indent="0" lvl="0" marL="0" rtl="0" algn="l">
              <a:lnSpc>
                <a:spcPct val="100000"/>
              </a:lnSpc>
              <a:spcBef>
                <a:spcPts val="0"/>
              </a:spcBef>
              <a:spcAft>
                <a:spcPts val="0"/>
              </a:spcAft>
              <a:buNone/>
            </a:pPr>
            <a:r>
              <a:rPr lang="en" sz="1600">
                <a:solidFill>
                  <a:srgbClr val="000000"/>
                </a:solidFill>
              </a:rPr>
              <a:t>print(type(integer_sum)) # Output: &lt;class 'int'&gt;</a:t>
            </a:r>
            <a:endParaRPr sz="1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2.3.3 Type Conversion</a:t>
            </a:r>
            <a:endParaRPr/>
          </a:p>
        </p:txBody>
      </p:sp>
      <p:sp>
        <p:nvSpPr>
          <p:cNvPr id="279" name="Google Shape;279;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rPr>
              <a:t>2. Explicit Type Conversion (Casting):</a:t>
            </a:r>
            <a:endParaRPr b="1" sz="1600">
              <a:solidFill>
                <a:srgbClr val="000000"/>
              </a:solidFill>
            </a:endParaRPr>
          </a:p>
          <a:p>
            <a:pPr indent="0" lvl="0" marL="0" rtl="0" algn="l">
              <a:spcBef>
                <a:spcPts val="1200"/>
              </a:spcBef>
              <a:spcAft>
                <a:spcPts val="0"/>
              </a:spcAft>
              <a:buNone/>
            </a:pPr>
            <a:r>
              <a:rPr lang="en" sz="1600">
                <a:solidFill>
                  <a:srgbClr val="000000"/>
                </a:solidFill>
              </a:rPr>
              <a:t>You can explicitly convert a value from one type to another using built-in conversion functions. Here are some of the most common ones:</a:t>
            </a:r>
            <a:endParaRPr sz="1600">
              <a:solidFill>
                <a:srgbClr val="000000"/>
              </a:solidFill>
            </a:endParaRPr>
          </a:p>
          <a:p>
            <a:pPr indent="-330200" lvl="0" marL="457200" rtl="0" algn="l">
              <a:spcBef>
                <a:spcPts val="1200"/>
              </a:spcBef>
              <a:spcAft>
                <a:spcPts val="0"/>
              </a:spcAft>
              <a:buClr>
                <a:srgbClr val="000000"/>
              </a:buClr>
              <a:buSzPts val="1600"/>
              <a:buFont typeface="Arial"/>
              <a:buChar char="●"/>
            </a:pPr>
            <a:r>
              <a:rPr b="1" lang="en" sz="1600">
                <a:solidFill>
                  <a:srgbClr val="188038"/>
                </a:solidFill>
              </a:rPr>
              <a:t>int()</a:t>
            </a:r>
            <a:r>
              <a:rPr b="1" lang="en" sz="1600">
                <a:solidFill>
                  <a:srgbClr val="000000"/>
                </a:solidFill>
              </a:rPr>
              <a:t>: Converts a value to an integer.</a:t>
            </a:r>
            <a:br>
              <a:rPr b="1" lang="en" sz="1600">
                <a:solidFill>
                  <a:srgbClr val="000000"/>
                </a:solidFill>
              </a:rPr>
            </a:br>
            <a:endParaRPr b="1" sz="1600">
              <a:solidFill>
                <a:srgbClr val="000000"/>
              </a:solidFill>
            </a:endParaRPr>
          </a:p>
          <a:p>
            <a:pPr indent="-330200" lvl="1" marL="914400" rtl="0" algn="l">
              <a:spcBef>
                <a:spcPts val="0"/>
              </a:spcBef>
              <a:spcAft>
                <a:spcPts val="0"/>
              </a:spcAft>
              <a:buClr>
                <a:srgbClr val="000000"/>
              </a:buClr>
              <a:buSzPts val="1600"/>
              <a:buFont typeface="Proxima Nova"/>
              <a:buChar char="○"/>
            </a:pPr>
            <a:r>
              <a:rPr lang="en" sz="1600">
                <a:solidFill>
                  <a:srgbClr val="000000"/>
                </a:solidFill>
              </a:rPr>
              <a:t>If you pass a float, it truncates the decimal part.</a:t>
            </a:r>
            <a:endParaRPr sz="1600">
              <a:solidFill>
                <a:srgbClr val="000000"/>
              </a:solidFill>
            </a:endParaRPr>
          </a:p>
          <a:p>
            <a:pPr indent="-330200" lvl="1" marL="914400" rtl="0" algn="l">
              <a:spcBef>
                <a:spcPts val="0"/>
              </a:spcBef>
              <a:spcAft>
                <a:spcPts val="0"/>
              </a:spcAft>
              <a:buClr>
                <a:srgbClr val="000000"/>
              </a:buClr>
              <a:buSzPts val="1600"/>
              <a:buFont typeface="Proxima Nova"/>
              <a:buChar char="○"/>
            </a:pPr>
            <a:r>
              <a:rPr lang="en" sz="1600">
                <a:solidFill>
                  <a:srgbClr val="000000"/>
                </a:solidFill>
              </a:rPr>
              <a:t>If you pass a string, it must represent a whole number.</a:t>
            </a:r>
            <a:endParaRPr sz="1600">
              <a:solidFill>
                <a:srgbClr val="000000"/>
              </a:solidFill>
            </a:endParaRPr>
          </a:p>
          <a:p>
            <a:pPr indent="-330200" lvl="1" marL="914400" rtl="0" algn="l">
              <a:spcBef>
                <a:spcPts val="0"/>
              </a:spcBef>
              <a:spcAft>
                <a:spcPts val="0"/>
              </a:spcAft>
              <a:buClr>
                <a:srgbClr val="000000"/>
              </a:buClr>
              <a:buSzPts val="1600"/>
              <a:buFont typeface="Arial"/>
              <a:buChar char="○"/>
            </a:pPr>
            <a:r>
              <a:rPr lang="en" sz="1600">
                <a:solidFill>
                  <a:srgbClr val="000000"/>
                </a:solidFill>
              </a:rPr>
              <a:t>Boolean </a:t>
            </a:r>
            <a:r>
              <a:rPr lang="en" sz="1600">
                <a:solidFill>
                  <a:srgbClr val="188038"/>
                </a:solidFill>
              </a:rPr>
              <a:t>True</a:t>
            </a:r>
            <a:r>
              <a:rPr lang="en" sz="1600">
                <a:solidFill>
                  <a:srgbClr val="000000"/>
                </a:solidFill>
              </a:rPr>
              <a:t> becomes </a:t>
            </a:r>
            <a:r>
              <a:rPr lang="en" sz="1600">
                <a:solidFill>
                  <a:srgbClr val="188038"/>
                </a:solidFill>
              </a:rPr>
              <a:t>1</a:t>
            </a:r>
            <a:r>
              <a:rPr lang="en" sz="1600">
                <a:solidFill>
                  <a:srgbClr val="000000"/>
                </a:solidFill>
              </a:rPr>
              <a:t>, and </a:t>
            </a:r>
            <a:r>
              <a:rPr lang="en" sz="1600">
                <a:solidFill>
                  <a:srgbClr val="188038"/>
                </a:solidFill>
              </a:rPr>
              <a:t>False</a:t>
            </a:r>
            <a:r>
              <a:rPr lang="en" sz="1600">
                <a:solidFill>
                  <a:srgbClr val="000000"/>
                </a:solidFill>
              </a:rPr>
              <a:t> becomes </a:t>
            </a:r>
            <a:r>
              <a:rPr lang="en" sz="1600">
                <a:solidFill>
                  <a:srgbClr val="188038"/>
                </a:solidFill>
              </a:rPr>
              <a:t>0</a:t>
            </a:r>
            <a:r>
              <a:rPr lang="en" sz="1600">
                <a:solidFill>
                  <a:srgbClr val="000000"/>
                </a:solidFill>
              </a:rPr>
              <a:t>.</a:t>
            </a:r>
            <a:endParaRPr sz="1600">
              <a:solidFill>
                <a:srgbClr val="000000"/>
              </a:solidFill>
            </a:endParaRPr>
          </a:p>
          <a:p>
            <a:pPr indent="0" lvl="0" marL="0" rtl="0" algn="l">
              <a:spcBef>
                <a:spcPts val="1200"/>
              </a:spcBef>
              <a:spcAft>
                <a:spcPts val="1200"/>
              </a:spcAft>
              <a:buNone/>
            </a:pPr>
            <a:r>
              <a:t/>
            </a:r>
            <a:endParaRPr sz="16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2.3.3 Type Conversion</a:t>
            </a:r>
            <a:endParaRPr/>
          </a:p>
        </p:txBody>
      </p:sp>
      <p:sp>
        <p:nvSpPr>
          <p:cNvPr id="285" name="Google Shape;285;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914400" rtl="0" algn="l">
              <a:lnSpc>
                <a:spcPct val="100000"/>
              </a:lnSpc>
              <a:spcBef>
                <a:spcPts val="0"/>
              </a:spcBef>
              <a:spcAft>
                <a:spcPts val="0"/>
              </a:spcAft>
              <a:buNone/>
            </a:pPr>
            <a:r>
              <a:rPr b="1" lang="en" sz="1600">
                <a:solidFill>
                  <a:srgbClr val="000000"/>
                </a:solidFill>
              </a:rPr>
              <a:t>Example:</a:t>
            </a:r>
            <a:br>
              <a:rPr lang="en" sz="1600">
                <a:solidFill>
                  <a:srgbClr val="000000"/>
                </a:solidFill>
              </a:rPr>
            </a:br>
            <a:r>
              <a:rPr lang="en" sz="1600">
                <a:solidFill>
                  <a:srgbClr val="000000"/>
                </a:solidFill>
              </a:rPr>
              <a:t>float_to_int = int(3.14)      # float to int</a:t>
            </a:r>
            <a:endParaRPr sz="1600">
              <a:solidFill>
                <a:srgbClr val="000000"/>
              </a:solidFill>
            </a:endParaRPr>
          </a:p>
          <a:p>
            <a:pPr indent="0" lvl="0" marL="914400" rtl="0" algn="l">
              <a:lnSpc>
                <a:spcPct val="100000"/>
              </a:lnSpc>
              <a:spcBef>
                <a:spcPts val="0"/>
              </a:spcBef>
              <a:spcAft>
                <a:spcPts val="0"/>
              </a:spcAft>
              <a:buNone/>
            </a:pPr>
            <a:r>
              <a:rPr lang="en" sz="1600">
                <a:solidFill>
                  <a:srgbClr val="000000"/>
                </a:solidFill>
              </a:rPr>
              <a:t>print(float_to_int)           # Output: 3</a:t>
            </a:r>
            <a:endParaRPr sz="1600">
              <a:solidFill>
                <a:srgbClr val="000000"/>
              </a:solidFill>
            </a:endParaRPr>
          </a:p>
          <a:p>
            <a:pPr indent="0" lvl="0" marL="914400" rtl="0" algn="l">
              <a:lnSpc>
                <a:spcPct val="100000"/>
              </a:lnSpc>
              <a:spcBef>
                <a:spcPts val="0"/>
              </a:spcBef>
              <a:spcAft>
                <a:spcPts val="0"/>
              </a:spcAft>
              <a:buNone/>
            </a:pPr>
            <a:r>
              <a:t/>
            </a:r>
            <a:endParaRPr sz="1600">
              <a:solidFill>
                <a:srgbClr val="000000"/>
              </a:solidFill>
            </a:endParaRPr>
          </a:p>
          <a:p>
            <a:pPr indent="0" lvl="0" marL="914400" rtl="0" algn="l">
              <a:lnSpc>
                <a:spcPct val="100000"/>
              </a:lnSpc>
              <a:spcBef>
                <a:spcPts val="0"/>
              </a:spcBef>
              <a:spcAft>
                <a:spcPts val="0"/>
              </a:spcAft>
              <a:buNone/>
            </a:pPr>
            <a:r>
              <a:rPr lang="en" sz="1600">
                <a:solidFill>
                  <a:srgbClr val="000000"/>
                </a:solidFill>
              </a:rPr>
              <a:t>string_to_int = int("123")    # string to int</a:t>
            </a:r>
            <a:endParaRPr sz="1600">
              <a:solidFill>
                <a:srgbClr val="000000"/>
              </a:solidFill>
            </a:endParaRPr>
          </a:p>
          <a:p>
            <a:pPr indent="0" lvl="0" marL="914400" rtl="0" algn="l">
              <a:lnSpc>
                <a:spcPct val="100000"/>
              </a:lnSpc>
              <a:spcBef>
                <a:spcPts val="0"/>
              </a:spcBef>
              <a:spcAft>
                <a:spcPts val="0"/>
              </a:spcAft>
              <a:buNone/>
            </a:pPr>
            <a:r>
              <a:rPr lang="en" sz="1600">
                <a:solidFill>
                  <a:srgbClr val="000000"/>
                </a:solidFill>
              </a:rPr>
              <a:t>print(string_to_int)          # Output: 123</a:t>
            </a:r>
            <a:endParaRPr sz="1600">
              <a:solidFill>
                <a:srgbClr val="000000"/>
              </a:solidFill>
            </a:endParaRPr>
          </a:p>
          <a:p>
            <a:pPr indent="0" lvl="0" marL="914400" rtl="0" algn="l">
              <a:lnSpc>
                <a:spcPct val="100000"/>
              </a:lnSpc>
              <a:spcBef>
                <a:spcPts val="0"/>
              </a:spcBef>
              <a:spcAft>
                <a:spcPts val="0"/>
              </a:spcAft>
              <a:buNone/>
            </a:pPr>
            <a:r>
              <a:t/>
            </a:r>
            <a:endParaRPr sz="1600">
              <a:solidFill>
                <a:srgbClr val="000000"/>
              </a:solidFill>
            </a:endParaRPr>
          </a:p>
          <a:p>
            <a:pPr indent="0" lvl="0" marL="914400" rtl="0" algn="l">
              <a:lnSpc>
                <a:spcPct val="100000"/>
              </a:lnSpc>
              <a:spcBef>
                <a:spcPts val="0"/>
              </a:spcBef>
              <a:spcAft>
                <a:spcPts val="0"/>
              </a:spcAft>
              <a:buNone/>
            </a:pPr>
            <a:r>
              <a:rPr lang="en" sz="1600">
                <a:solidFill>
                  <a:srgbClr val="000000"/>
                </a:solidFill>
              </a:rPr>
              <a:t>boolean_to_int_true = int(True)  # bool to int</a:t>
            </a:r>
            <a:endParaRPr sz="1600">
              <a:solidFill>
                <a:srgbClr val="000000"/>
              </a:solidFill>
            </a:endParaRPr>
          </a:p>
          <a:p>
            <a:pPr indent="0" lvl="0" marL="914400" rtl="0" algn="l">
              <a:lnSpc>
                <a:spcPct val="100000"/>
              </a:lnSpc>
              <a:spcBef>
                <a:spcPts val="0"/>
              </a:spcBef>
              <a:spcAft>
                <a:spcPts val="0"/>
              </a:spcAft>
              <a:buNone/>
            </a:pPr>
            <a:r>
              <a:rPr lang="en" sz="1600">
                <a:solidFill>
                  <a:srgbClr val="000000"/>
                </a:solidFill>
              </a:rPr>
              <a:t>print(boolean_to_int_true)      # Output: 1</a:t>
            </a:r>
            <a:endParaRPr sz="1600">
              <a:solidFill>
                <a:srgbClr val="000000"/>
              </a:solidFill>
            </a:endParaRPr>
          </a:p>
          <a:p>
            <a:pPr indent="0" lvl="0" marL="914400" rtl="0" algn="l">
              <a:lnSpc>
                <a:spcPct val="100000"/>
              </a:lnSpc>
              <a:spcBef>
                <a:spcPts val="0"/>
              </a:spcBef>
              <a:spcAft>
                <a:spcPts val="0"/>
              </a:spcAft>
              <a:buNone/>
            </a:pPr>
            <a:r>
              <a:t/>
            </a:r>
            <a:endParaRPr sz="1600">
              <a:solidFill>
                <a:srgbClr val="000000"/>
              </a:solidFill>
            </a:endParaRPr>
          </a:p>
          <a:p>
            <a:pPr indent="0" lvl="0" marL="914400" rtl="0" algn="l">
              <a:lnSpc>
                <a:spcPct val="100000"/>
              </a:lnSpc>
              <a:spcBef>
                <a:spcPts val="0"/>
              </a:spcBef>
              <a:spcAft>
                <a:spcPts val="0"/>
              </a:spcAft>
              <a:buNone/>
            </a:pPr>
            <a:r>
              <a:rPr lang="en" sz="1600">
                <a:solidFill>
                  <a:srgbClr val="000000"/>
                </a:solidFill>
              </a:rPr>
              <a:t>boolean_to_int_false = int(False) # bool to int</a:t>
            </a:r>
            <a:endParaRPr sz="1600">
              <a:solidFill>
                <a:srgbClr val="000000"/>
              </a:solidFill>
            </a:endParaRPr>
          </a:p>
          <a:p>
            <a:pPr indent="0" lvl="0" marL="914400" rtl="0" algn="l">
              <a:lnSpc>
                <a:spcPct val="100000"/>
              </a:lnSpc>
              <a:spcBef>
                <a:spcPts val="0"/>
              </a:spcBef>
              <a:spcAft>
                <a:spcPts val="0"/>
              </a:spcAft>
              <a:buNone/>
            </a:pPr>
            <a:r>
              <a:rPr lang="en" sz="1600">
                <a:solidFill>
                  <a:srgbClr val="000000"/>
                </a:solidFill>
              </a:rPr>
              <a:t>print(boolean_to_int_false)     # Output: 0</a:t>
            </a:r>
            <a:endParaRPr sz="1600">
              <a:solidFill>
                <a:srgbClr val="000000"/>
              </a:solidFill>
            </a:endParaRPr>
          </a:p>
          <a:p>
            <a:pPr indent="0" lvl="0" marL="914400" rtl="0" algn="l">
              <a:lnSpc>
                <a:spcPct val="100000"/>
              </a:lnSpc>
              <a:spcBef>
                <a:spcPts val="0"/>
              </a:spcBef>
              <a:spcAft>
                <a:spcPts val="0"/>
              </a:spcAft>
              <a:buNone/>
            </a:pPr>
            <a:r>
              <a:t/>
            </a:r>
            <a:endParaRPr sz="1600">
              <a:solidFill>
                <a:srgbClr val="000000"/>
              </a:solidFill>
            </a:endParaRPr>
          </a:p>
          <a:p>
            <a:pPr indent="0" lvl="0" marL="914400" rtl="0" algn="l">
              <a:lnSpc>
                <a:spcPct val="100000"/>
              </a:lnSpc>
              <a:spcBef>
                <a:spcPts val="0"/>
              </a:spcBef>
              <a:spcAft>
                <a:spcPts val="0"/>
              </a:spcAft>
              <a:buNone/>
            </a:pPr>
            <a:r>
              <a:rPr lang="en" sz="1600">
                <a:solidFill>
                  <a:srgbClr val="000000"/>
                </a:solidFill>
              </a:rPr>
              <a:t># int("3.14")  # This would raise a ValueError: invalid literal for int() with base 10: '3.14'</a:t>
            </a:r>
            <a:endParaRPr sz="1600">
              <a:solidFill>
                <a:srgbClr val="000000"/>
              </a:solidFill>
            </a:endParaRPr>
          </a:p>
          <a:p>
            <a:pPr indent="0" lvl="0" marL="914400" rtl="0" algn="l">
              <a:lnSpc>
                <a:spcPct val="100000"/>
              </a:lnSpc>
              <a:spcBef>
                <a:spcPts val="0"/>
              </a:spcBef>
              <a:spcAft>
                <a:spcPts val="0"/>
              </a:spcAft>
              <a:buNone/>
            </a:pPr>
            <a:r>
              <a:rPr lang="en" sz="1600">
                <a:solidFill>
                  <a:srgbClr val="000000"/>
                </a:solidFill>
              </a:rPr>
              <a:t># int("hello") # This would raise a ValueError: invalid literal for int() with base 10: 'hello'</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2.2 Introduction to Python</a:t>
            </a:r>
            <a:endParaRPr/>
          </a:p>
        </p:txBody>
      </p:sp>
      <p:sp>
        <p:nvSpPr>
          <p:cNvPr id="75" name="Google Shape;75;p16"/>
          <p:cNvSpPr txBox="1"/>
          <p:nvPr>
            <p:ph idx="1" type="body"/>
          </p:nvPr>
        </p:nvSpPr>
        <p:spPr>
          <a:xfrm>
            <a:off x="311700" y="1128350"/>
            <a:ext cx="8520600" cy="38979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Font typeface="Arial"/>
              <a:buChar char="●"/>
            </a:pPr>
            <a:r>
              <a:rPr b="1" lang="en" sz="1600">
                <a:solidFill>
                  <a:srgbClr val="000000"/>
                </a:solidFill>
              </a:rPr>
              <a:t>Python</a:t>
            </a:r>
            <a:r>
              <a:rPr lang="en" sz="1600">
                <a:solidFill>
                  <a:srgbClr val="000000"/>
                </a:solidFill>
              </a:rPr>
              <a:t> is a versatile and easy-to-learn programming language that is designed to be readable and has a straightforward syntax, making it a great choice for beginners and experienced developers alike. </a:t>
            </a:r>
            <a:endParaRPr sz="1600">
              <a:solidFill>
                <a:srgbClr val="000000"/>
              </a:solidFill>
            </a:endParaRPr>
          </a:p>
          <a:p>
            <a:pPr indent="-330200" lvl="0" marL="457200" rtl="0" algn="l">
              <a:spcBef>
                <a:spcPts val="1000"/>
              </a:spcBef>
              <a:spcAft>
                <a:spcPts val="0"/>
              </a:spcAft>
              <a:buClr>
                <a:srgbClr val="000000"/>
              </a:buClr>
              <a:buSzPts val="1600"/>
              <a:buChar char="●"/>
            </a:pPr>
            <a:r>
              <a:rPr lang="en" sz="1600">
                <a:solidFill>
                  <a:srgbClr val="000000"/>
                </a:solidFill>
              </a:rPr>
              <a:t>It is a powerful tool that can help automate tasks, build websites, analyze data, and much more. </a:t>
            </a:r>
            <a:endParaRPr sz="1600">
              <a:solidFill>
                <a:srgbClr val="000000"/>
              </a:solidFill>
            </a:endParaRPr>
          </a:p>
          <a:p>
            <a:pPr indent="-330200" lvl="0" marL="457200" rtl="0" algn="l">
              <a:spcBef>
                <a:spcPts val="1000"/>
              </a:spcBef>
              <a:spcAft>
                <a:spcPts val="0"/>
              </a:spcAft>
              <a:buClr>
                <a:srgbClr val="000000"/>
              </a:buClr>
              <a:buSzPts val="1600"/>
              <a:buChar char="●"/>
            </a:pPr>
            <a:r>
              <a:rPr lang="en" sz="1600">
                <a:solidFill>
                  <a:srgbClr val="000000"/>
                </a:solidFill>
              </a:rPr>
              <a:t>Its popularity stems from its simplicity, vast collection of libraries (pre-built code for various tasks), and a large, supportive community.</a:t>
            </a:r>
            <a:endParaRPr sz="1600">
              <a:solidFill>
                <a:srgbClr val="000000"/>
              </a:solidFill>
            </a:endParaRPr>
          </a:p>
          <a:p>
            <a:pPr indent="-330200" lvl="0" marL="457200" rtl="0" algn="l">
              <a:spcBef>
                <a:spcPts val="1000"/>
              </a:spcBef>
              <a:spcAft>
                <a:spcPts val="0"/>
              </a:spcAft>
              <a:buClr>
                <a:srgbClr val="000000"/>
              </a:buClr>
              <a:buSzPts val="1600"/>
              <a:buFont typeface="Arial"/>
              <a:buChar char="●"/>
            </a:pPr>
            <a:r>
              <a:rPr lang="en" sz="1600">
                <a:solidFill>
                  <a:srgbClr val="000000"/>
                </a:solidFill>
              </a:rPr>
              <a:t>Python is an </a:t>
            </a:r>
            <a:r>
              <a:rPr b="1" lang="en" sz="1600">
                <a:solidFill>
                  <a:srgbClr val="000000"/>
                </a:solidFill>
              </a:rPr>
              <a:t>interpreted</a:t>
            </a:r>
            <a:r>
              <a:rPr lang="en" sz="1600">
                <a:solidFill>
                  <a:srgbClr val="000000"/>
                </a:solidFill>
              </a:rPr>
              <a:t> language, meaning your code is executed line by line, rather than being compiled into machine code beforehand which makes the development process faster. </a:t>
            </a:r>
            <a:endParaRPr sz="1600">
              <a:solidFill>
                <a:srgbClr val="000000"/>
              </a:solidFill>
            </a:endParaRPr>
          </a:p>
          <a:p>
            <a:pPr indent="-330200" lvl="0" marL="457200" rtl="0" algn="l">
              <a:spcBef>
                <a:spcPts val="1200"/>
              </a:spcBef>
              <a:spcAft>
                <a:spcPts val="1000"/>
              </a:spcAft>
              <a:buClr>
                <a:srgbClr val="000000"/>
              </a:buClr>
              <a:buSzPts val="1600"/>
              <a:buFont typeface="Arial"/>
              <a:buChar char="●"/>
            </a:pPr>
            <a:r>
              <a:rPr lang="en" sz="1600">
                <a:solidFill>
                  <a:srgbClr val="000000"/>
                </a:solidFill>
              </a:rPr>
              <a:t>It's also </a:t>
            </a:r>
            <a:r>
              <a:rPr b="1" lang="en" sz="1600">
                <a:solidFill>
                  <a:srgbClr val="000000"/>
                </a:solidFill>
              </a:rPr>
              <a:t>dynamically typed</a:t>
            </a:r>
            <a:r>
              <a:rPr lang="en" sz="1600">
                <a:solidFill>
                  <a:srgbClr val="000000"/>
                </a:solidFill>
              </a:rPr>
              <a:t>, so you don't need to explicitly declare the data type of a variable.</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2.3.3 Type Conversion</a:t>
            </a:r>
            <a:endParaRPr/>
          </a:p>
        </p:txBody>
      </p:sp>
      <p:sp>
        <p:nvSpPr>
          <p:cNvPr id="291" name="Google Shape;291;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Font typeface="Arial"/>
              <a:buChar char="●"/>
            </a:pPr>
            <a:r>
              <a:rPr b="1" lang="en" sz="1600">
                <a:solidFill>
                  <a:srgbClr val="188038"/>
                </a:solidFill>
              </a:rPr>
              <a:t>float()</a:t>
            </a:r>
            <a:r>
              <a:rPr b="1" lang="en" sz="1600">
                <a:solidFill>
                  <a:srgbClr val="000000"/>
                </a:solidFill>
              </a:rPr>
              <a:t>: Converts a value to a floating-point number.</a:t>
            </a:r>
            <a:endParaRPr b="1" sz="1600">
              <a:solidFill>
                <a:srgbClr val="000000"/>
              </a:solidFill>
            </a:endParaRPr>
          </a:p>
          <a:p>
            <a:pPr indent="-330200" lvl="1" marL="914400" rtl="0" algn="l">
              <a:spcBef>
                <a:spcPts val="0"/>
              </a:spcBef>
              <a:spcAft>
                <a:spcPts val="0"/>
              </a:spcAft>
              <a:buClr>
                <a:srgbClr val="000000"/>
              </a:buClr>
              <a:buSzPts val="1600"/>
              <a:buFont typeface="Arial"/>
              <a:buChar char="○"/>
            </a:pPr>
            <a:r>
              <a:rPr lang="en" sz="1600">
                <a:solidFill>
                  <a:srgbClr val="000000"/>
                </a:solidFill>
              </a:rPr>
              <a:t>If you pass an integer, it adds a decimal part </a:t>
            </a:r>
            <a:r>
              <a:rPr lang="en" sz="1600">
                <a:solidFill>
                  <a:srgbClr val="188038"/>
                </a:solidFill>
              </a:rPr>
              <a:t>.0</a:t>
            </a:r>
            <a:r>
              <a:rPr lang="en" sz="1600">
                <a:solidFill>
                  <a:srgbClr val="000000"/>
                </a:solidFill>
              </a:rPr>
              <a:t>.</a:t>
            </a:r>
            <a:endParaRPr sz="1600">
              <a:solidFill>
                <a:srgbClr val="000000"/>
              </a:solidFill>
            </a:endParaRPr>
          </a:p>
          <a:p>
            <a:pPr indent="-330200" lvl="1" marL="914400" rtl="0" algn="l">
              <a:spcBef>
                <a:spcPts val="0"/>
              </a:spcBef>
              <a:spcAft>
                <a:spcPts val="0"/>
              </a:spcAft>
              <a:buClr>
                <a:srgbClr val="000000"/>
              </a:buClr>
              <a:buSzPts val="1600"/>
              <a:buFont typeface="Proxima Nova"/>
              <a:buChar char="○"/>
            </a:pPr>
            <a:r>
              <a:rPr lang="en" sz="1600">
                <a:solidFill>
                  <a:srgbClr val="000000"/>
                </a:solidFill>
              </a:rPr>
              <a:t>If you pass a string, it must represent a valid floating-point number.</a:t>
            </a:r>
            <a:endParaRPr sz="1600">
              <a:solidFill>
                <a:srgbClr val="000000"/>
              </a:solidFill>
            </a:endParaRPr>
          </a:p>
          <a:p>
            <a:pPr indent="-330200" lvl="1" marL="914400" rtl="0" algn="l">
              <a:spcBef>
                <a:spcPts val="0"/>
              </a:spcBef>
              <a:spcAft>
                <a:spcPts val="0"/>
              </a:spcAft>
              <a:buClr>
                <a:srgbClr val="000000"/>
              </a:buClr>
              <a:buSzPts val="1600"/>
              <a:buFont typeface="Arial"/>
              <a:buChar char="○"/>
            </a:pPr>
            <a:r>
              <a:rPr lang="en" sz="1600">
                <a:solidFill>
                  <a:srgbClr val="000000"/>
                </a:solidFill>
              </a:rPr>
              <a:t>Boolean </a:t>
            </a:r>
            <a:r>
              <a:rPr lang="en" sz="1600">
                <a:solidFill>
                  <a:srgbClr val="188038"/>
                </a:solidFill>
              </a:rPr>
              <a:t>True</a:t>
            </a:r>
            <a:r>
              <a:rPr lang="en" sz="1600">
                <a:solidFill>
                  <a:srgbClr val="000000"/>
                </a:solidFill>
              </a:rPr>
              <a:t> becomes </a:t>
            </a:r>
            <a:r>
              <a:rPr lang="en" sz="1600">
                <a:solidFill>
                  <a:srgbClr val="188038"/>
                </a:solidFill>
              </a:rPr>
              <a:t>1.0</a:t>
            </a:r>
            <a:r>
              <a:rPr lang="en" sz="1600">
                <a:solidFill>
                  <a:srgbClr val="000000"/>
                </a:solidFill>
              </a:rPr>
              <a:t>, and </a:t>
            </a:r>
            <a:r>
              <a:rPr lang="en" sz="1600">
                <a:solidFill>
                  <a:srgbClr val="188038"/>
                </a:solidFill>
              </a:rPr>
              <a:t>False</a:t>
            </a:r>
            <a:r>
              <a:rPr lang="en" sz="1600">
                <a:solidFill>
                  <a:srgbClr val="000000"/>
                </a:solidFill>
              </a:rPr>
              <a:t> becomes </a:t>
            </a:r>
            <a:r>
              <a:rPr lang="en" sz="1600">
                <a:solidFill>
                  <a:srgbClr val="188038"/>
                </a:solidFill>
              </a:rPr>
              <a:t>0.0</a:t>
            </a:r>
            <a:r>
              <a:rPr lang="en" sz="1600">
                <a:solidFill>
                  <a:srgbClr val="000000"/>
                </a:solidFill>
              </a:rPr>
              <a:t>.</a:t>
            </a:r>
            <a:endParaRPr sz="1600">
              <a:solidFill>
                <a:srgbClr val="000000"/>
              </a:solidFill>
            </a:endParaRPr>
          </a:p>
          <a:p>
            <a:pPr indent="0" lvl="0" marL="914400" rtl="0" algn="l">
              <a:lnSpc>
                <a:spcPct val="100000"/>
              </a:lnSpc>
              <a:spcBef>
                <a:spcPts val="1200"/>
              </a:spcBef>
              <a:spcAft>
                <a:spcPts val="0"/>
              </a:spcAft>
              <a:buNone/>
            </a:pPr>
            <a:r>
              <a:rPr b="1" lang="en" sz="1200">
                <a:solidFill>
                  <a:srgbClr val="000000"/>
                </a:solidFill>
              </a:rPr>
              <a:t>Example:</a:t>
            </a:r>
            <a:br>
              <a:rPr lang="en" sz="1200">
                <a:solidFill>
                  <a:srgbClr val="000000"/>
                </a:solidFill>
              </a:rPr>
            </a:br>
            <a:r>
              <a:rPr lang="en" sz="1200">
                <a:solidFill>
                  <a:srgbClr val="000000"/>
                </a:solidFill>
              </a:rPr>
              <a:t>int_to_float = float(5)        # int to float</a:t>
            </a:r>
            <a:endParaRPr sz="1200">
              <a:solidFill>
                <a:srgbClr val="000000"/>
              </a:solidFill>
            </a:endParaRPr>
          </a:p>
          <a:p>
            <a:pPr indent="0" lvl="0" marL="914400" rtl="0" algn="l">
              <a:lnSpc>
                <a:spcPct val="100000"/>
              </a:lnSpc>
              <a:spcBef>
                <a:spcPts val="0"/>
              </a:spcBef>
              <a:spcAft>
                <a:spcPts val="0"/>
              </a:spcAft>
              <a:buNone/>
            </a:pPr>
            <a:r>
              <a:rPr lang="en" sz="1200">
                <a:solidFill>
                  <a:srgbClr val="000000"/>
                </a:solidFill>
              </a:rPr>
              <a:t>print(int_to_float)           # Output: 5.0</a:t>
            </a:r>
            <a:endParaRPr sz="1200">
              <a:solidFill>
                <a:srgbClr val="000000"/>
              </a:solidFill>
            </a:endParaRPr>
          </a:p>
          <a:p>
            <a:pPr indent="0" lvl="0" marL="914400" rtl="0" algn="l">
              <a:lnSpc>
                <a:spcPct val="100000"/>
              </a:lnSpc>
              <a:spcBef>
                <a:spcPts val="0"/>
              </a:spcBef>
              <a:spcAft>
                <a:spcPts val="0"/>
              </a:spcAft>
              <a:buNone/>
            </a:pPr>
            <a:r>
              <a:t/>
            </a:r>
            <a:endParaRPr sz="1200">
              <a:solidFill>
                <a:srgbClr val="000000"/>
              </a:solidFill>
            </a:endParaRPr>
          </a:p>
          <a:p>
            <a:pPr indent="0" lvl="0" marL="914400" rtl="0" algn="l">
              <a:lnSpc>
                <a:spcPct val="100000"/>
              </a:lnSpc>
              <a:spcBef>
                <a:spcPts val="0"/>
              </a:spcBef>
              <a:spcAft>
                <a:spcPts val="0"/>
              </a:spcAft>
              <a:buNone/>
            </a:pPr>
            <a:r>
              <a:rPr lang="en" sz="1200">
                <a:solidFill>
                  <a:srgbClr val="000000"/>
                </a:solidFill>
              </a:rPr>
              <a:t>string_to_float = float("3.14")  # string to float</a:t>
            </a:r>
            <a:endParaRPr sz="1200">
              <a:solidFill>
                <a:srgbClr val="000000"/>
              </a:solidFill>
            </a:endParaRPr>
          </a:p>
          <a:p>
            <a:pPr indent="0" lvl="0" marL="914400" rtl="0" algn="l">
              <a:lnSpc>
                <a:spcPct val="100000"/>
              </a:lnSpc>
              <a:spcBef>
                <a:spcPts val="0"/>
              </a:spcBef>
              <a:spcAft>
                <a:spcPts val="0"/>
              </a:spcAft>
              <a:buNone/>
            </a:pPr>
            <a:r>
              <a:rPr lang="en" sz="1200">
                <a:solidFill>
                  <a:srgbClr val="000000"/>
                </a:solidFill>
              </a:rPr>
              <a:t>print(string_to_float)          # Output: 3.14</a:t>
            </a:r>
            <a:endParaRPr sz="1200">
              <a:solidFill>
                <a:srgbClr val="000000"/>
              </a:solidFill>
            </a:endParaRPr>
          </a:p>
          <a:p>
            <a:pPr indent="0" lvl="0" marL="914400" rtl="0" algn="l">
              <a:lnSpc>
                <a:spcPct val="100000"/>
              </a:lnSpc>
              <a:spcBef>
                <a:spcPts val="0"/>
              </a:spcBef>
              <a:spcAft>
                <a:spcPts val="0"/>
              </a:spcAft>
              <a:buNone/>
            </a:pPr>
            <a:r>
              <a:t/>
            </a:r>
            <a:endParaRPr sz="1200">
              <a:solidFill>
                <a:srgbClr val="000000"/>
              </a:solidFill>
            </a:endParaRPr>
          </a:p>
          <a:p>
            <a:pPr indent="0" lvl="0" marL="914400" rtl="0" algn="l">
              <a:lnSpc>
                <a:spcPct val="100000"/>
              </a:lnSpc>
              <a:spcBef>
                <a:spcPts val="0"/>
              </a:spcBef>
              <a:spcAft>
                <a:spcPts val="0"/>
              </a:spcAft>
              <a:buNone/>
            </a:pPr>
            <a:r>
              <a:rPr lang="en" sz="1200">
                <a:solidFill>
                  <a:srgbClr val="000000"/>
                </a:solidFill>
              </a:rPr>
              <a:t>string_to_float_int = float("10") # string representing an integer to float</a:t>
            </a:r>
            <a:endParaRPr sz="1200">
              <a:solidFill>
                <a:srgbClr val="000000"/>
              </a:solidFill>
            </a:endParaRPr>
          </a:p>
          <a:p>
            <a:pPr indent="0" lvl="0" marL="914400" rtl="0" algn="l">
              <a:lnSpc>
                <a:spcPct val="100000"/>
              </a:lnSpc>
              <a:spcBef>
                <a:spcPts val="0"/>
              </a:spcBef>
              <a:spcAft>
                <a:spcPts val="0"/>
              </a:spcAft>
              <a:buNone/>
            </a:pPr>
            <a:r>
              <a:rPr lang="en" sz="1200">
                <a:solidFill>
                  <a:srgbClr val="000000"/>
                </a:solidFill>
              </a:rPr>
              <a:t>print(string_to_float_int)       # Output: 10.0</a:t>
            </a:r>
            <a:endParaRPr sz="1200">
              <a:solidFill>
                <a:srgbClr val="000000"/>
              </a:solidFill>
            </a:endParaRPr>
          </a:p>
          <a:p>
            <a:pPr indent="0" lvl="0" marL="914400" rtl="0" algn="l">
              <a:lnSpc>
                <a:spcPct val="100000"/>
              </a:lnSpc>
              <a:spcBef>
                <a:spcPts val="0"/>
              </a:spcBef>
              <a:spcAft>
                <a:spcPts val="0"/>
              </a:spcAft>
              <a:buNone/>
            </a:pPr>
            <a:r>
              <a:t/>
            </a:r>
            <a:endParaRPr sz="1200">
              <a:solidFill>
                <a:srgbClr val="000000"/>
              </a:solidFill>
            </a:endParaRPr>
          </a:p>
          <a:p>
            <a:pPr indent="0" lvl="0" marL="914400" rtl="0" algn="l">
              <a:lnSpc>
                <a:spcPct val="100000"/>
              </a:lnSpc>
              <a:spcBef>
                <a:spcPts val="0"/>
              </a:spcBef>
              <a:spcAft>
                <a:spcPts val="0"/>
              </a:spcAft>
              <a:buNone/>
            </a:pPr>
            <a:r>
              <a:rPr lang="en" sz="1200">
                <a:solidFill>
                  <a:srgbClr val="000000"/>
                </a:solidFill>
              </a:rPr>
              <a:t>boolean_to_float_true = float(True) # bool to float</a:t>
            </a:r>
            <a:endParaRPr sz="1200">
              <a:solidFill>
                <a:srgbClr val="000000"/>
              </a:solidFill>
            </a:endParaRPr>
          </a:p>
          <a:p>
            <a:pPr indent="0" lvl="0" marL="914400" rtl="0" algn="l">
              <a:lnSpc>
                <a:spcPct val="100000"/>
              </a:lnSpc>
              <a:spcBef>
                <a:spcPts val="0"/>
              </a:spcBef>
              <a:spcAft>
                <a:spcPts val="0"/>
              </a:spcAft>
              <a:buNone/>
            </a:pPr>
            <a:r>
              <a:rPr lang="en" sz="1200">
                <a:solidFill>
                  <a:srgbClr val="000000"/>
                </a:solidFill>
              </a:rPr>
              <a:t>print(boolean_to_float_true)      # Output: 1.0</a:t>
            </a:r>
            <a:endParaRPr sz="1200">
              <a:solidFill>
                <a:srgbClr val="000000"/>
              </a:solidFill>
            </a:endParaRPr>
          </a:p>
          <a:p>
            <a:pPr indent="0" lvl="0" marL="914400" rtl="0" algn="l">
              <a:lnSpc>
                <a:spcPct val="100000"/>
              </a:lnSpc>
              <a:spcBef>
                <a:spcPts val="0"/>
              </a:spcBef>
              <a:spcAft>
                <a:spcPts val="0"/>
              </a:spcAft>
              <a:buNone/>
            </a:pPr>
            <a:r>
              <a:t/>
            </a:r>
            <a:endParaRPr sz="1200">
              <a:solidFill>
                <a:srgbClr val="000000"/>
              </a:solidFill>
            </a:endParaRPr>
          </a:p>
          <a:p>
            <a:pPr indent="0" lvl="0" marL="914400" rtl="0" algn="l">
              <a:lnSpc>
                <a:spcPct val="100000"/>
              </a:lnSpc>
              <a:spcBef>
                <a:spcPts val="0"/>
              </a:spcBef>
              <a:spcAft>
                <a:spcPts val="0"/>
              </a:spcAft>
              <a:buNone/>
            </a:pPr>
            <a:r>
              <a:rPr lang="en" sz="1200">
                <a:solidFill>
                  <a:srgbClr val="000000"/>
                </a:solidFill>
              </a:rPr>
              <a:t># float("hello") # This would raise a ValueError: could not convert string to float: 'hello'</a:t>
            </a:r>
            <a:endParaRPr sz="1200">
              <a:solidFill>
                <a:srgbClr val="000000"/>
              </a:solidFill>
            </a:endParaRPr>
          </a:p>
          <a:p>
            <a:pPr indent="0" lvl="0" marL="0" rtl="0" algn="l">
              <a:spcBef>
                <a:spcPts val="0"/>
              </a:spcBef>
              <a:spcAft>
                <a:spcPts val="1200"/>
              </a:spcAft>
              <a:buNone/>
            </a:pPr>
            <a:r>
              <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2.3.3 Type Conversion</a:t>
            </a:r>
            <a:endParaRPr/>
          </a:p>
        </p:txBody>
      </p:sp>
      <p:sp>
        <p:nvSpPr>
          <p:cNvPr id="297" name="Google Shape;297;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Font typeface="Arial"/>
              <a:buChar char="●"/>
            </a:pPr>
            <a:r>
              <a:rPr b="1" lang="en" sz="1600">
                <a:solidFill>
                  <a:srgbClr val="188038"/>
                </a:solidFill>
              </a:rPr>
              <a:t>str()</a:t>
            </a:r>
            <a:r>
              <a:rPr b="1" lang="en" sz="1600">
                <a:solidFill>
                  <a:srgbClr val="000000"/>
                </a:solidFill>
              </a:rPr>
              <a:t>: Converts a value to a string.</a:t>
            </a:r>
            <a:endParaRPr b="1" sz="1600">
              <a:solidFill>
                <a:srgbClr val="000000"/>
              </a:solidFill>
            </a:endParaRPr>
          </a:p>
          <a:p>
            <a:pPr indent="-330200" lvl="1" marL="914400" rtl="0" algn="l">
              <a:spcBef>
                <a:spcPts val="0"/>
              </a:spcBef>
              <a:spcAft>
                <a:spcPts val="0"/>
              </a:spcAft>
              <a:buClr>
                <a:srgbClr val="000000"/>
              </a:buClr>
              <a:buSzPts val="1600"/>
              <a:buFont typeface="Proxima Nova"/>
              <a:buChar char="○"/>
            </a:pPr>
            <a:r>
              <a:rPr lang="en" sz="1600">
                <a:solidFill>
                  <a:srgbClr val="000000"/>
                </a:solidFill>
              </a:rPr>
              <a:t>It can convert numbers, booleans, lists, tuples, dictionaries, and other objects into their string representation.</a:t>
            </a:r>
            <a:endParaRPr sz="1600">
              <a:solidFill>
                <a:srgbClr val="000000"/>
              </a:solidFill>
            </a:endParaRPr>
          </a:p>
          <a:p>
            <a:pPr indent="0" lvl="0" marL="914400" rtl="0" algn="l">
              <a:lnSpc>
                <a:spcPct val="100000"/>
              </a:lnSpc>
              <a:spcBef>
                <a:spcPts val="1200"/>
              </a:spcBef>
              <a:spcAft>
                <a:spcPts val="0"/>
              </a:spcAft>
              <a:buNone/>
            </a:pPr>
            <a:r>
              <a:rPr b="1" lang="en" sz="1200">
                <a:solidFill>
                  <a:srgbClr val="000000"/>
                </a:solidFill>
              </a:rPr>
              <a:t>Example:</a:t>
            </a:r>
            <a:br>
              <a:rPr lang="en" sz="1200">
                <a:solidFill>
                  <a:srgbClr val="000000"/>
                </a:solidFill>
              </a:rPr>
            </a:br>
            <a:r>
              <a:rPr lang="en" sz="1200">
                <a:solidFill>
                  <a:srgbClr val="000000"/>
                </a:solidFill>
              </a:rPr>
              <a:t>int_to_str = str(100)        # int to string</a:t>
            </a:r>
            <a:endParaRPr sz="1200">
              <a:solidFill>
                <a:srgbClr val="000000"/>
              </a:solidFill>
            </a:endParaRPr>
          </a:p>
          <a:p>
            <a:pPr indent="0" lvl="0" marL="914400" rtl="0" algn="l">
              <a:lnSpc>
                <a:spcPct val="100000"/>
              </a:lnSpc>
              <a:spcBef>
                <a:spcPts val="0"/>
              </a:spcBef>
              <a:spcAft>
                <a:spcPts val="0"/>
              </a:spcAft>
              <a:buNone/>
            </a:pPr>
            <a:r>
              <a:rPr lang="en" sz="1200">
                <a:solidFill>
                  <a:srgbClr val="000000"/>
                </a:solidFill>
              </a:rPr>
              <a:t>print(int_to_str)           # Output: "100"</a:t>
            </a:r>
            <a:endParaRPr sz="1200">
              <a:solidFill>
                <a:srgbClr val="000000"/>
              </a:solidFill>
            </a:endParaRPr>
          </a:p>
          <a:p>
            <a:pPr indent="0" lvl="0" marL="914400" rtl="0" algn="l">
              <a:lnSpc>
                <a:spcPct val="100000"/>
              </a:lnSpc>
              <a:spcBef>
                <a:spcPts val="0"/>
              </a:spcBef>
              <a:spcAft>
                <a:spcPts val="0"/>
              </a:spcAft>
              <a:buNone/>
            </a:pPr>
            <a:r>
              <a:rPr lang="en" sz="1200">
                <a:solidFill>
                  <a:srgbClr val="000000"/>
                </a:solidFill>
              </a:rPr>
              <a:t>print(type(int_to_str))      # Output: &lt;class 'str'&gt;</a:t>
            </a:r>
            <a:endParaRPr sz="1200">
              <a:solidFill>
                <a:srgbClr val="000000"/>
              </a:solidFill>
            </a:endParaRPr>
          </a:p>
          <a:p>
            <a:pPr indent="0" lvl="0" marL="914400" rtl="0" algn="l">
              <a:lnSpc>
                <a:spcPct val="100000"/>
              </a:lnSpc>
              <a:spcBef>
                <a:spcPts val="0"/>
              </a:spcBef>
              <a:spcAft>
                <a:spcPts val="0"/>
              </a:spcAft>
              <a:buNone/>
            </a:pPr>
            <a:r>
              <a:t/>
            </a:r>
            <a:endParaRPr sz="1200">
              <a:solidFill>
                <a:srgbClr val="000000"/>
              </a:solidFill>
            </a:endParaRPr>
          </a:p>
          <a:p>
            <a:pPr indent="0" lvl="0" marL="914400" rtl="0" algn="l">
              <a:lnSpc>
                <a:spcPct val="100000"/>
              </a:lnSpc>
              <a:spcBef>
                <a:spcPts val="0"/>
              </a:spcBef>
              <a:spcAft>
                <a:spcPts val="0"/>
              </a:spcAft>
              <a:buNone/>
            </a:pPr>
            <a:r>
              <a:rPr lang="en" sz="1200">
                <a:solidFill>
                  <a:srgbClr val="000000"/>
                </a:solidFill>
              </a:rPr>
              <a:t>float_to_str = str(3.14159)  # float to string</a:t>
            </a:r>
            <a:endParaRPr sz="1200">
              <a:solidFill>
                <a:srgbClr val="000000"/>
              </a:solidFill>
            </a:endParaRPr>
          </a:p>
          <a:p>
            <a:pPr indent="0" lvl="0" marL="914400" rtl="0" algn="l">
              <a:lnSpc>
                <a:spcPct val="100000"/>
              </a:lnSpc>
              <a:spcBef>
                <a:spcPts val="0"/>
              </a:spcBef>
              <a:spcAft>
                <a:spcPts val="0"/>
              </a:spcAft>
              <a:buNone/>
            </a:pPr>
            <a:r>
              <a:rPr lang="en" sz="1200">
                <a:solidFill>
                  <a:srgbClr val="000000"/>
                </a:solidFill>
              </a:rPr>
              <a:t>print(float_to_str)         # Output: "3.14159"</a:t>
            </a:r>
            <a:endParaRPr sz="1200">
              <a:solidFill>
                <a:srgbClr val="000000"/>
              </a:solidFill>
            </a:endParaRPr>
          </a:p>
          <a:p>
            <a:pPr indent="0" lvl="0" marL="914400" rtl="0" algn="l">
              <a:lnSpc>
                <a:spcPct val="100000"/>
              </a:lnSpc>
              <a:spcBef>
                <a:spcPts val="0"/>
              </a:spcBef>
              <a:spcAft>
                <a:spcPts val="0"/>
              </a:spcAft>
              <a:buNone/>
            </a:pPr>
            <a:r>
              <a:rPr lang="en" sz="1200">
                <a:solidFill>
                  <a:srgbClr val="000000"/>
                </a:solidFill>
              </a:rPr>
              <a:t>print(type(float_to_str))    # Output: &lt;class 'str'&gt;</a:t>
            </a:r>
            <a:endParaRPr sz="1200">
              <a:solidFill>
                <a:srgbClr val="000000"/>
              </a:solidFill>
            </a:endParaRPr>
          </a:p>
          <a:p>
            <a:pPr indent="0" lvl="0" marL="914400" rtl="0" algn="l">
              <a:lnSpc>
                <a:spcPct val="100000"/>
              </a:lnSpc>
              <a:spcBef>
                <a:spcPts val="0"/>
              </a:spcBef>
              <a:spcAft>
                <a:spcPts val="0"/>
              </a:spcAft>
              <a:buNone/>
            </a:pPr>
            <a:r>
              <a:t/>
            </a:r>
            <a:endParaRPr sz="1200">
              <a:solidFill>
                <a:srgbClr val="000000"/>
              </a:solidFill>
            </a:endParaRPr>
          </a:p>
          <a:p>
            <a:pPr indent="0" lvl="0" marL="914400" rtl="0" algn="l">
              <a:lnSpc>
                <a:spcPct val="100000"/>
              </a:lnSpc>
              <a:spcBef>
                <a:spcPts val="0"/>
              </a:spcBef>
              <a:spcAft>
                <a:spcPts val="0"/>
              </a:spcAft>
              <a:buNone/>
            </a:pPr>
            <a:r>
              <a:rPr lang="en" sz="1200">
                <a:solidFill>
                  <a:srgbClr val="000000"/>
                </a:solidFill>
              </a:rPr>
              <a:t>boolean_to_str = str(True)   # bool to string</a:t>
            </a:r>
            <a:endParaRPr sz="1200">
              <a:solidFill>
                <a:srgbClr val="000000"/>
              </a:solidFill>
            </a:endParaRPr>
          </a:p>
          <a:p>
            <a:pPr indent="0" lvl="0" marL="914400" rtl="0" algn="l">
              <a:lnSpc>
                <a:spcPct val="100000"/>
              </a:lnSpc>
              <a:spcBef>
                <a:spcPts val="0"/>
              </a:spcBef>
              <a:spcAft>
                <a:spcPts val="0"/>
              </a:spcAft>
              <a:buNone/>
            </a:pPr>
            <a:r>
              <a:rPr lang="en" sz="1200">
                <a:solidFill>
                  <a:srgbClr val="000000"/>
                </a:solidFill>
              </a:rPr>
              <a:t>print(boolean_to_str)        # Output: "True"</a:t>
            </a:r>
            <a:endParaRPr sz="1200">
              <a:solidFill>
                <a:srgbClr val="000000"/>
              </a:solidFill>
            </a:endParaRPr>
          </a:p>
          <a:p>
            <a:pPr indent="0" lvl="0" marL="914400" rtl="0" algn="l">
              <a:lnSpc>
                <a:spcPct val="100000"/>
              </a:lnSpc>
              <a:spcBef>
                <a:spcPts val="0"/>
              </a:spcBef>
              <a:spcAft>
                <a:spcPts val="0"/>
              </a:spcAft>
              <a:buNone/>
            </a:pPr>
            <a:r>
              <a:rPr lang="en" sz="1200">
                <a:solidFill>
                  <a:srgbClr val="000000"/>
                </a:solidFill>
              </a:rPr>
              <a:t>print(type(boolean_to_str))   # Output: &lt;class 'str'&gt;</a:t>
            </a:r>
            <a:endParaRPr sz="1200">
              <a:solidFill>
                <a:srgbClr val="000000"/>
              </a:solidFill>
            </a:endParaRPr>
          </a:p>
          <a:p>
            <a:pPr indent="0" lvl="0" marL="914400" rtl="0" algn="l">
              <a:lnSpc>
                <a:spcPct val="100000"/>
              </a:lnSpc>
              <a:spcBef>
                <a:spcPts val="0"/>
              </a:spcBef>
              <a:spcAft>
                <a:spcPts val="0"/>
              </a:spcAft>
              <a:buNone/>
            </a:pPr>
            <a:r>
              <a:t/>
            </a:r>
            <a:endParaRPr sz="1200">
              <a:solidFill>
                <a:srgbClr val="000000"/>
              </a:solidFill>
            </a:endParaRPr>
          </a:p>
          <a:p>
            <a:pPr indent="0" lvl="0" marL="914400" rtl="0" algn="l">
              <a:lnSpc>
                <a:spcPct val="100000"/>
              </a:lnSpc>
              <a:spcBef>
                <a:spcPts val="0"/>
              </a:spcBef>
              <a:spcAft>
                <a:spcPts val="0"/>
              </a:spcAft>
              <a:buNone/>
            </a:pPr>
            <a:r>
              <a:rPr lang="en" sz="1200">
                <a:solidFill>
                  <a:srgbClr val="000000"/>
                </a:solidFill>
              </a:rPr>
              <a:t>list_to_str = str([1, 2, 3])  # list to string</a:t>
            </a:r>
            <a:endParaRPr sz="1200">
              <a:solidFill>
                <a:srgbClr val="000000"/>
              </a:solidFill>
            </a:endParaRPr>
          </a:p>
          <a:p>
            <a:pPr indent="0" lvl="0" marL="914400" rtl="0" algn="l">
              <a:lnSpc>
                <a:spcPct val="100000"/>
              </a:lnSpc>
              <a:spcBef>
                <a:spcPts val="0"/>
              </a:spcBef>
              <a:spcAft>
                <a:spcPts val="0"/>
              </a:spcAft>
              <a:buNone/>
            </a:pPr>
            <a:r>
              <a:rPr lang="en" sz="1200">
                <a:solidFill>
                  <a:srgbClr val="000000"/>
                </a:solidFill>
              </a:rPr>
              <a:t>print(list_to_str)          # Output: "[1, 2, 3]"</a:t>
            </a:r>
            <a:endParaRPr sz="1200">
              <a:solidFill>
                <a:srgbClr val="000000"/>
              </a:solidFill>
            </a:endParaRPr>
          </a:p>
          <a:p>
            <a:pPr indent="0" lvl="0" marL="914400" rtl="0" algn="l">
              <a:lnSpc>
                <a:spcPct val="100000"/>
              </a:lnSpc>
              <a:spcBef>
                <a:spcPts val="0"/>
              </a:spcBef>
              <a:spcAft>
                <a:spcPts val="0"/>
              </a:spcAft>
              <a:buNone/>
            </a:pPr>
            <a:r>
              <a:rPr lang="en" sz="1200">
                <a:solidFill>
                  <a:srgbClr val="000000"/>
                </a:solidFill>
              </a:rPr>
              <a:t>print(type(list_to_str))     # Output: &lt;class 'str'&gt;</a:t>
            </a:r>
            <a:endParaRPr sz="1200">
              <a:solidFill>
                <a:srgbClr val="000000"/>
              </a:solidFill>
            </a:endParaRPr>
          </a:p>
          <a:p>
            <a:pPr indent="0" lvl="0" marL="0" rtl="0" algn="l">
              <a:spcBef>
                <a:spcPts val="0"/>
              </a:spcBef>
              <a:spcAft>
                <a:spcPts val="1200"/>
              </a:spcAft>
              <a:buNone/>
            </a:pPr>
            <a:r>
              <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2.3.3 Type Conversion</a:t>
            </a:r>
            <a:endParaRPr/>
          </a:p>
        </p:txBody>
      </p:sp>
      <p:sp>
        <p:nvSpPr>
          <p:cNvPr id="303" name="Google Shape;303;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Font typeface="Arial"/>
              <a:buChar char="●"/>
            </a:pPr>
            <a:r>
              <a:rPr b="1" lang="en" sz="1600">
                <a:solidFill>
                  <a:srgbClr val="188038"/>
                </a:solidFill>
              </a:rPr>
              <a:t>bool()</a:t>
            </a:r>
            <a:r>
              <a:rPr b="1" lang="en" sz="1600">
                <a:solidFill>
                  <a:srgbClr val="000000"/>
                </a:solidFill>
              </a:rPr>
              <a:t>: Converts a value to a boolean.</a:t>
            </a:r>
            <a:endParaRPr b="1" sz="1600">
              <a:solidFill>
                <a:srgbClr val="000000"/>
              </a:solidFill>
            </a:endParaRPr>
          </a:p>
          <a:p>
            <a:pPr indent="-330200" lvl="1" marL="914400" rtl="0" algn="l">
              <a:spcBef>
                <a:spcPts val="0"/>
              </a:spcBef>
              <a:spcAft>
                <a:spcPts val="0"/>
              </a:spcAft>
              <a:buClr>
                <a:srgbClr val="000000"/>
              </a:buClr>
              <a:buSzPts val="1600"/>
              <a:buFont typeface="Arial"/>
              <a:buChar char="○"/>
            </a:pPr>
            <a:r>
              <a:rPr lang="en" sz="1600">
                <a:solidFill>
                  <a:srgbClr val="000000"/>
                </a:solidFill>
              </a:rPr>
              <a:t>Most values are considered </a:t>
            </a:r>
            <a:r>
              <a:rPr lang="en" sz="1600">
                <a:solidFill>
                  <a:srgbClr val="188038"/>
                </a:solidFill>
              </a:rPr>
              <a:t>True</a:t>
            </a:r>
            <a:r>
              <a:rPr lang="en" sz="1600">
                <a:solidFill>
                  <a:srgbClr val="000000"/>
                </a:solidFill>
              </a:rPr>
              <a:t>.</a:t>
            </a:r>
            <a:endParaRPr sz="1600">
              <a:solidFill>
                <a:srgbClr val="000000"/>
              </a:solidFill>
            </a:endParaRPr>
          </a:p>
          <a:p>
            <a:pPr indent="-330200" lvl="1" marL="914400" rtl="0" algn="l">
              <a:spcBef>
                <a:spcPts val="0"/>
              </a:spcBef>
              <a:spcAft>
                <a:spcPts val="0"/>
              </a:spcAft>
              <a:buClr>
                <a:srgbClr val="000000"/>
              </a:buClr>
              <a:buSzPts val="1600"/>
              <a:buFont typeface="Arial"/>
              <a:buChar char="○"/>
            </a:pPr>
            <a:r>
              <a:rPr lang="en" sz="1600">
                <a:solidFill>
                  <a:srgbClr val="000000"/>
                </a:solidFill>
              </a:rPr>
              <a:t>The following values are considered </a:t>
            </a:r>
            <a:r>
              <a:rPr lang="en" sz="1600">
                <a:solidFill>
                  <a:srgbClr val="188038"/>
                </a:solidFill>
              </a:rPr>
              <a:t>False</a:t>
            </a:r>
            <a:r>
              <a:rPr lang="en" sz="1600">
                <a:solidFill>
                  <a:srgbClr val="000000"/>
                </a:solidFill>
              </a:rPr>
              <a:t>:</a:t>
            </a:r>
            <a:endParaRPr sz="1600">
              <a:solidFill>
                <a:srgbClr val="000000"/>
              </a:solidFill>
            </a:endParaRPr>
          </a:p>
          <a:p>
            <a:pPr indent="-330200" lvl="2" marL="1371600" rtl="0" algn="l">
              <a:spcBef>
                <a:spcPts val="0"/>
              </a:spcBef>
              <a:spcAft>
                <a:spcPts val="0"/>
              </a:spcAft>
              <a:buClr>
                <a:srgbClr val="000000"/>
              </a:buClr>
              <a:buSzPts val="1600"/>
              <a:buFont typeface="Arial"/>
              <a:buChar char="■"/>
            </a:pPr>
            <a:r>
              <a:rPr lang="en" sz="1600">
                <a:solidFill>
                  <a:srgbClr val="188038"/>
                </a:solidFill>
              </a:rPr>
              <a:t>0</a:t>
            </a:r>
            <a:r>
              <a:rPr lang="en" sz="1600">
                <a:solidFill>
                  <a:srgbClr val="000000"/>
                </a:solidFill>
              </a:rPr>
              <a:t> (integer and float)</a:t>
            </a:r>
            <a:endParaRPr sz="1600">
              <a:solidFill>
                <a:srgbClr val="000000"/>
              </a:solidFill>
            </a:endParaRPr>
          </a:p>
          <a:p>
            <a:pPr indent="-330200" lvl="2" marL="1371600" rtl="0" algn="l">
              <a:spcBef>
                <a:spcPts val="0"/>
              </a:spcBef>
              <a:spcAft>
                <a:spcPts val="0"/>
              </a:spcAft>
              <a:buClr>
                <a:srgbClr val="000000"/>
              </a:buClr>
              <a:buSzPts val="1600"/>
              <a:buFont typeface="Proxima Nova"/>
              <a:buChar char="■"/>
            </a:pPr>
            <a:r>
              <a:rPr lang="en" sz="1600">
                <a:solidFill>
                  <a:srgbClr val="188038"/>
                </a:solidFill>
              </a:rPr>
              <a:t>None</a:t>
            </a:r>
            <a:endParaRPr sz="1600">
              <a:solidFill>
                <a:srgbClr val="188038"/>
              </a:solidFill>
            </a:endParaRPr>
          </a:p>
          <a:p>
            <a:pPr indent="-330200" lvl="2" marL="1371600" rtl="0" algn="l">
              <a:spcBef>
                <a:spcPts val="0"/>
              </a:spcBef>
              <a:spcAft>
                <a:spcPts val="0"/>
              </a:spcAft>
              <a:buClr>
                <a:srgbClr val="000000"/>
              </a:buClr>
              <a:buSzPts val="1600"/>
              <a:buFont typeface="Arial"/>
              <a:buChar char="■"/>
            </a:pPr>
            <a:r>
              <a:rPr lang="en" sz="1600">
                <a:solidFill>
                  <a:srgbClr val="000000"/>
                </a:solidFill>
              </a:rPr>
              <a:t>Empty sequences (</a:t>
            </a:r>
            <a:r>
              <a:rPr lang="en" sz="1600">
                <a:solidFill>
                  <a:srgbClr val="188038"/>
                </a:solidFill>
              </a:rPr>
              <a:t>""</a:t>
            </a:r>
            <a:r>
              <a:rPr lang="en" sz="1600">
                <a:solidFill>
                  <a:srgbClr val="000000"/>
                </a:solidFill>
              </a:rPr>
              <a:t>, </a:t>
            </a:r>
            <a:r>
              <a:rPr lang="en" sz="1600">
                <a:solidFill>
                  <a:srgbClr val="188038"/>
                </a:solidFill>
              </a:rPr>
              <a:t>[]</a:t>
            </a:r>
            <a:r>
              <a:rPr lang="en" sz="1600">
                <a:solidFill>
                  <a:srgbClr val="000000"/>
                </a:solidFill>
              </a:rPr>
              <a:t>, </a:t>
            </a:r>
            <a:r>
              <a:rPr lang="en" sz="1600">
                <a:solidFill>
                  <a:srgbClr val="188038"/>
                </a:solidFill>
              </a:rPr>
              <a:t>()</a:t>
            </a:r>
            <a:r>
              <a:rPr lang="en" sz="1600">
                <a:solidFill>
                  <a:srgbClr val="000000"/>
                </a:solidFill>
              </a:rPr>
              <a:t>, </a:t>
            </a:r>
            <a:r>
              <a:rPr lang="en" sz="1600">
                <a:solidFill>
                  <a:srgbClr val="188038"/>
                </a:solidFill>
              </a:rPr>
              <a:t>{}</a:t>
            </a:r>
            <a:r>
              <a:rPr lang="en" sz="1600">
                <a:solidFill>
                  <a:srgbClr val="000000"/>
                </a:solidFill>
              </a:rPr>
              <a:t>)</a:t>
            </a:r>
            <a:endParaRPr sz="1600">
              <a:solidFill>
                <a:srgbClr val="000000"/>
              </a:solidFill>
            </a:endParaRPr>
          </a:p>
          <a:p>
            <a:pPr indent="-330200" lvl="2" marL="1371600" rtl="0" algn="l">
              <a:spcBef>
                <a:spcPts val="0"/>
              </a:spcBef>
              <a:spcAft>
                <a:spcPts val="0"/>
              </a:spcAft>
              <a:buClr>
                <a:srgbClr val="000000"/>
              </a:buClr>
              <a:buSzPts val="1600"/>
              <a:buFont typeface="Arial"/>
              <a:buChar char="■"/>
            </a:pPr>
            <a:r>
              <a:rPr lang="en" sz="1600">
                <a:solidFill>
                  <a:srgbClr val="000000"/>
                </a:solidFill>
              </a:rPr>
              <a:t>Empty ranges (</a:t>
            </a:r>
            <a:r>
              <a:rPr lang="en" sz="1600">
                <a:solidFill>
                  <a:srgbClr val="188038"/>
                </a:solidFill>
              </a:rPr>
              <a:t>range(0)</a:t>
            </a:r>
            <a:r>
              <a:rPr lang="en" sz="1600">
                <a:solidFill>
                  <a:srgbClr val="000000"/>
                </a:solidFill>
              </a:rPr>
              <a:t>)</a:t>
            </a:r>
            <a:endParaRPr sz="1600">
              <a:solidFill>
                <a:srgbClr val="000000"/>
              </a:solidFill>
            </a:endParaRPr>
          </a:p>
          <a:p>
            <a:pPr indent="0" lvl="0" marL="0" rtl="0" algn="l">
              <a:spcBef>
                <a:spcPts val="1200"/>
              </a:spcBef>
              <a:spcAft>
                <a:spcPts val="1200"/>
              </a:spcAft>
              <a:buNone/>
            </a:pPr>
            <a:r>
              <a:t/>
            </a:r>
            <a:endParaRPr sz="1600"/>
          </a:p>
        </p:txBody>
      </p:sp>
      <p:sp>
        <p:nvSpPr>
          <p:cNvPr id="304" name="Google Shape;304;p54"/>
          <p:cNvSpPr txBox="1"/>
          <p:nvPr/>
        </p:nvSpPr>
        <p:spPr>
          <a:xfrm>
            <a:off x="5157825" y="1275"/>
            <a:ext cx="3986100" cy="51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50">
                <a:latin typeface="Proxima Nova"/>
                <a:ea typeface="Proxima Nova"/>
                <a:cs typeface="Proxima Nova"/>
                <a:sym typeface="Proxima Nova"/>
              </a:rPr>
              <a:t>Example:</a:t>
            </a:r>
            <a:endParaRPr b="1" sz="105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50">
                <a:latin typeface="Proxima Nova"/>
                <a:ea typeface="Proxima Nova"/>
                <a:cs typeface="Proxima Nova"/>
                <a:sym typeface="Proxima Nova"/>
              </a:rPr>
              <a:t>int_to_bool_nonzero = bool(10)   # int to bool</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50">
                <a:latin typeface="Proxima Nova"/>
                <a:ea typeface="Proxima Nova"/>
                <a:cs typeface="Proxima Nova"/>
                <a:sym typeface="Proxima Nova"/>
              </a:rPr>
              <a:t>print(int_to_bool_nonzero)       # Output: True</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50">
                <a:latin typeface="Proxima Nova"/>
                <a:ea typeface="Proxima Nova"/>
                <a:cs typeface="Proxima Nova"/>
                <a:sym typeface="Proxima Nova"/>
              </a:rPr>
              <a:t>int_to_bool_zero = bool(0)       # int to bool</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50">
                <a:latin typeface="Proxima Nova"/>
                <a:ea typeface="Proxima Nova"/>
                <a:cs typeface="Proxima Nova"/>
                <a:sym typeface="Proxima Nova"/>
              </a:rPr>
              <a:t>print(int_to_bool_zero)          # Output: False</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50">
                <a:latin typeface="Proxima Nova"/>
                <a:ea typeface="Proxima Nova"/>
                <a:cs typeface="Proxima Nova"/>
                <a:sym typeface="Proxima Nova"/>
              </a:rPr>
              <a:t>float_to_bool_nonzero = bool(3.14) # float to bool</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50">
                <a:latin typeface="Proxima Nova"/>
                <a:ea typeface="Proxima Nova"/>
                <a:cs typeface="Proxima Nova"/>
                <a:sym typeface="Proxima Nova"/>
              </a:rPr>
              <a:t>print(float_to_bool_nonzero)     # Output: True</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50">
                <a:latin typeface="Proxima Nova"/>
                <a:ea typeface="Proxima Nova"/>
                <a:cs typeface="Proxima Nova"/>
                <a:sym typeface="Proxima Nova"/>
              </a:rPr>
              <a:t>float_to_bool_zero = bool(0.0)   # float to bool</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50">
                <a:latin typeface="Proxima Nova"/>
                <a:ea typeface="Proxima Nova"/>
                <a:cs typeface="Proxima Nova"/>
                <a:sym typeface="Proxima Nova"/>
              </a:rPr>
              <a:t>print(float_to_bool_zero)        # Output: False</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50">
                <a:latin typeface="Proxima Nova"/>
                <a:ea typeface="Proxima Nova"/>
                <a:cs typeface="Proxima Nova"/>
                <a:sym typeface="Proxima Nova"/>
              </a:rPr>
              <a:t>string_to_bool_nonempty = bool("hello") # string to bool</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50">
                <a:latin typeface="Proxima Nova"/>
                <a:ea typeface="Proxima Nova"/>
                <a:cs typeface="Proxima Nova"/>
                <a:sym typeface="Proxima Nova"/>
              </a:rPr>
              <a:t>print(string_to_bool_nonempty)      # Output: True</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50">
                <a:latin typeface="Proxima Nova"/>
                <a:ea typeface="Proxima Nova"/>
                <a:cs typeface="Proxima Nova"/>
                <a:sym typeface="Proxima Nova"/>
              </a:rPr>
              <a:t>string_to_bool_empty = bool("")    # string to bool</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50">
                <a:latin typeface="Proxima Nova"/>
                <a:ea typeface="Proxima Nova"/>
                <a:cs typeface="Proxima Nova"/>
                <a:sym typeface="Proxima Nova"/>
              </a:rPr>
              <a:t>print(string_to_bool_empty)       # Output: False</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50">
                <a:latin typeface="Proxima Nova"/>
                <a:ea typeface="Proxima Nova"/>
                <a:cs typeface="Proxima Nova"/>
                <a:sym typeface="Proxima Nova"/>
              </a:rPr>
              <a:t>list_to_bool_nonempty = bool([1, 2]) # list to bool</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50">
                <a:latin typeface="Proxima Nova"/>
                <a:ea typeface="Proxima Nova"/>
                <a:cs typeface="Proxima Nova"/>
                <a:sym typeface="Proxima Nova"/>
              </a:rPr>
              <a:t>print(list_to_bool_nonempty)      # Output: True</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50">
                <a:latin typeface="Proxima Nova"/>
                <a:ea typeface="Proxima Nova"/>
                <a:cs typeface="Proxima Nova"/>
                <a:sym typeface="Proxima Nova"/>
              </a:rPr>
              <a:t>list_to_bool_empty = bool([])      # list to bool</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50">
                <a:latin typeface="Proxima Nova"/>
                <a:ea typeface="Proxima Nova"/>
                <a:cs typeface="Proxima Nova"/>
                <a:sym typeface="Proxima Nova"/>
              </a:rPr>
              <a:t>print(list_to_bool_empty)         # Output: False</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50">
                <a:latin typeface="Proxima Nova"/>
                <a:ea typeface="Proxima Nova"/>
                <a:cs typeface="Proxima Nova"/>
                <a:sym typeface="Proxima Nova"/>
              </a:rPr>
              <a:t>none_to_bool = bool(None)        # None to bool</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rPr lang="en" sz="1050">
                <a:latin typeface="Proxima Nova"/>
                <a:ea typeface="Proxima Nova"/>
                <a:cs typeface="Proxima Nova"/>
                <a:sym typeface="Proxima Nova"/>
              </a:rPr>
              <a:t>print(none_to_bool)           # Output: False</a:t>
            </a:r>
            <a:endParaRPr sz="1050">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050">
              <a:solidFill>
                <a:schemeClr val="dk2"/>
              </a:solidFill>
              <a:latin typeface="Proxima Nova"/>
              <a:ea typeface="Proxima Nova"/>
              <a:cs typeface="Proxima Nova"/>
              <a:sym typeface="Proxima Nova"/>
            </a:endParaRPr>
          </a:p>
          <a:p>
            <a:pPr indent="0" lvl="0" marL="0" rtl="0" algn="l">
              <a:spcBef>
                <a:spcPts val="1200"/>
              </a:spcBef>
              <a:spcAft>
                <a:spcPts val="0"/>
              </a:spcAft>
              <a:buNone/>
            </a:pPr>
            <a:r>
              <a:t/>
            </a:r>
            <a:endParaRPr sz="1050">
              <a:solidFill>
                <a:schemeClr val="dk2"/>
              </a:solidFill>
              <a:latin typeface="Proxima Nova"/>
              <a:ea typeface="Proxima Nova"/>
              <a:cs typeface="Proxima Nova"/>
              <a:sym typeface="Proxima Nov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2.3.3 Type Conversion</a:t>
            </a:r>
            <a:endParaRPr/>
          </a:p>
        </p:txBody>
      </p:sp>
      <p:sp>
        <p:nvSpPr>
          <p:cNvPr id="310" name="Google Shape;310;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Font typeface="Proxima Nova"/>
              <a:buChar char="●"/>
            </a:pPr>
            <a:r>
              <a:rPr b="1" lang="en" sz="1600">
                <a:solidFill>
                  <a:srgbClr val="188038"/>
                </a:solidFill>
              </a:rPr>
              <a:t>list()</a:t>
            </a:r>
            <a:r>
              <a:rPr b="1" lang="en" sz="1600">
                <a:solidFill>
                  <a:srgbClr val="000000"/>
                </a:solidFill>
              </a:rPr>
              <a:t>: Converts an iterable (like a string, tuple, or set) to a list.</a:t>
            </a:r>
            <a:br>
              <a:rPr b="1" lang="en" sz="1600">
                <a:solidFill>
                  <a:srgbClr val="000000"/>
                </a:solidFill>
              </a:rPr>
            </a:br>
            <a:br>
              <a:rPr b="1" lang="en" sz="1600">
                <a:solidFill>
                  <a:srgbClr val="000000"/>
                </a:solidFill>
              </a:rPr>
            </a:br>
            <a:r>
              <a:rPr b="1" lang="en" sz="1600">
                <a:solidFill>
                  <a:srgbClr val="000000"/>
                </a:solidFill>
              </a:rPr>
              <a:t>	Example:</a:t>
            </a:r>
            <a:br>
              <a:rPr lang="en" sz="1600">
                <a:solidFill>
                  <a:srgbClr val="000000"/>
                </a:solidFill>
              </a:rPr>
            </a:br>
            <a:r>
              <a:rPr lang="en" sz="1600">
                <a:solidFill>
                  <a:srgbClr val="000000"/>
                </a:solidFill>
              </a:rPr>
              <a:t>	string_to_list = list("hello")   # string to list</a:t>
            </a:r>
            <a:endParaRPr sz="1600">
              <a:solidFill>
                <a:srgbClr val="000000"/>
              </a:solidFill>
            </a:endParaRPr>
          </a:p>
          <a:p>
            <a:pPr indent="0" lvl="0" marL="914400" rtl="0" algn="l">
              <a:spcBef>
                <a:spcPts val="0"/>
              </a:spcBef>
              <a:spcAft>
                <a:spcPts val="0"/>
              </a:spcAft>
              <a:buNone/>
            </a:pPr>
            <a:r>
              <a:rPr lang="en" sz="1600">
                <a:solidFill>
                  <a:srgbClr val="000000"/>
                </a:solidFill>
              </a:rPr>
              <a:t>print(string_to_list)          # Output: ['h', 'e', 'l', 'l', 'o']</a:t>
            </a:r>
            <a:endParaRPr sz="1600">
              <a:solidFill>
                <a:srgbClr val="000000"/>
              </a:solidFill>
            </a:endParaRPr>
          </a:p>
          <a:p>
            <a:pPr indent="0" lvl="0" marL="914400" rtl="0" algn="l">
              <a:spcBef>
                <a:spcPts val="0"/>
              </a:spcBef>
              <a:spcAft>
                <a:spcPts val="0"/>
              </a:spcAft>
              <a:buNone/>
            </a:pPr>
            <a:r>
              <a:t/>
            </a:r>
            <a:endParaRPr sz="1600">
              <a:solidFill>
                <a:srgbClr val="000000"/>
              </a:solidFill>
            </a:endParaRPr>
          </a:p>
          <a:p>
            <a:pPr indent="0" lvl="0" marL="914400" rtl="0" algn="l">
              <a:spcBef>
                <a:spcPts val="0"/>
              </a:spcBef>
              <a:spcAft>
                <a:spcPts val="0"/>
              </a:spcAft>
              <a:buNone/>
            </a:pPr>
            <a:r>
              <a:rPr lang="en" sz="1600">
                <a:solidFill>
                  <a:srgbClr val="000000"/>
                </a:solidFill>
              </a:rPr>
              <a:t>tuple_to_list = list((1, 2, 3))   # tuple to list</a:t>
            </a:r>
            <a:endParaRPr sz="1600">
              <a:solidFill>
                <a:srgbClr val="000000"/>
              </a:solidFill>
            </a:endParaRPr>
          </a:p>
          <a:p>
            <a:pPr indent="0" lvl="0" marL="914400" rtl="0" algn="l">
              <a:spcBef>
                <a:spcPts val="0"/>
              </a:spcBef>
              <a:spcAft>
                <a:spcPts val="0"/>
              </a:spcAft>
              <a:buNone/>
            </a:pPr>
            <a:r>
              <a:rPr lang="en" sz="1600">
                <a:solidFill>
                  <a:srgbClr val="000000"/>
                </a:solidFill>
              </a:rPr>
              <a:t>print(tuple_to_list)          # Output: [1, 2, 3]</a:t>
            </a:r>
            <a:endParaRPr sz="1600">
              <a:solidFill>
                <a:srgbClr val="000000"/>
              </a:solidFill>
            </a:endParaRPr>
          </a:p>
          <a:p>
            <a:pPr indent="0" lvl="0" marL="914400" rtl="0" algn="l">
              <a:spcBef>
                <a:spcPts val="0"/>
              </a:spcBef>
              <a:spcAft>
                <a:spcPts val="0"/>
              </a:spcAft>
              <a:buNone/>
            </a:pPr>
            <a:r>
              <a:t/>
            </a:r>
            <a:endParaRPr sz="1600">
              <a:solidFill>
                <a:srgbClr val="000000"/>
              </a:solidFill>
            </a:endParaRPr>
          </a:p>
          <a:p>
            <a:pPr indent="0" lvl="0" marL="914400" rtl="0" algn="l">
              <a:spcBef>
                <a:spcPts val="0"/>
              </a:spcBef>
              <a:spcAft>
                <a:spcPts val="0"/>
              </a:spcAft>
              <a:buNone/>
            </a:pPr>
            <a:r>
              <a:rPr lang="en" sz="1600">
                <a:solidFill>
                  <a:srgbClr val="000000"/>
                </a:solidFill>
              </a:rPr>
              <a:t>set_to_list = list({4, 5, 6})     # set to list (order may vary)</a:t>
            </a:r>
            <a:endParaRPr sz="1600">
              <a:solidFill>
                <a:srgbClr val="000000"/>
              </a:solidFill>
            </a:endParaRPr>
          </a:p>
          <a:p>
            <a:pPr indent="0" lvl="0" marL="914400" rtl="0" algn="l">
              <a:spcBef>
                <a:spcPts val="0"/>
              </a:spcBef>
              <a:spcAft>
                <a:spcPts val="0"/>
              </a:spcAft>
              <a:buNone/>
            </a:pPr>
            <a:r>
              <a:rPr lang="en" sz="1600">
                <a:solidFill>
                  <a:srgbClr val="000000"/>
                </a:solidFill>
              </a:rPr>
              <a:t>print(set_to_list)          # Output: [4, 5, 6] (or some other order)</a:t>
            </a:r>
            <a:endParaRPr sz="1600">
              <a:solidFill>
                <a:srgbClr val="000000"/>
              </a:solidFill>
            </a:endParaRPr>
          </a:p>
          <a:p>
            <a:pPr indent="0" lvl="0" marL="0" rtl="0" algn="l">
              <a:spcBef>
                <a:spcPts val="0"/>
              </a:spcBef>
              <a:spcAft>
                <a:spcPts val="1200"/>
              </a:spcAft>
              <a:buNone/>
            </a:pPr>
            <a:r>
              <a:t/>
            </a:r>
            <a:endParaRPr sz="16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2.3.3 Type Conversion</a:t>
            </a:r>
            <a:endParaRPr/>
          </a:p>
        </p:txBody>
      </p:sp>
      <p:sp>
        <p:nvSpPr>
          <p:cNvPr id="316" name="Google Shape;316;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Font typeface="Proxima Nova"/>
              <a:buChar char="●"/>
            </a:pPr>
            <a:r>
              <a:rPr b="1" lang="en" sz="1600">
                <a:solidFill>
                  <a:srgbClr val="188038"/>
                </a:solidFill>
              </a:rPr>
              <a:t>tuple()</a:t>
            </a:r>
            <a:r>
              <a:rPr b="1" lang="en" sz="1600">
                <a:solidFill>
                  <a:srgbClr val="000000"/>
                </a:solidFill>
              </a:rPr>
              <a:t>: Converts an iterable to a tuple.</a:t>
            </a:r>
            <a:br>
              <a:rPr b="1" lang="en" sz="1600">
                <a:solidFill>
                  <a:srgbClr val="000000"/>
                </a:solidFill>
              </a:rPr>
            </a:br>
            <a:br>
              <a:rPr b="1" lang="en" sz="1600">
                <a:solidFill>
                  <a:srgbClr val="000000"/>
                </a:solidFill>
              </a:rPr>
            </a:br>
            <a:r>
              <a:rPr lang="en" sz="1600">
                <a:solidFill>
                  <a:srgbClr val="000000"/>
                </a:solidFill>
              </a:rPr>
              <a:t> 	</a:t>
            </a:r>
            <a:r>
              <a:rPr b="1" lang="en" sz="1600">
                <a:solidFill>
                  <a:srgbClr val="000000"/>
                </a:solidFill>
              </a:rPr>
              <a:t>Example:</a:t>
            </a:r>
            <a:br>
              <a:rPr lang="en" sz="1600">
                <a:solidFill>
                  <a:srgbClr val="000000"/>
                </a:solidFill>
              </a:rPr>
            </a:br>
            <a:r>
              <a:rPr lang="en" sz="1600">
                <a:solidFill>
                  <a:srgbClr val="000000"/>
                </a:solidFill>
              </a:rPr>
              <a:t>	list_to_tuple = tuple([7, 8, 9])   # list to tuple</a:t>
            </a:r>
            <a:endParaRPr sz="1600">
              <a:solidFill>
                <a:srgbClr val="000000"/>
              </a:solidFill>
            </a:endParaRPr>
          </a:p>
          <a:p>
            <a:pPr indent="0" lvl="0" marL="914400" rtl="0" algn="l">
              <a:spcBef>
                <a:spcPts val="0"/>
              </a:spcBef>
              <a:spcAft>
                <a:spcPts val="0"/>
              </a:spcAft>
              <a:buNone/>
            </a:pPr>
            <a:r>
              <a:rPr lang="en" sz="1600">
                <a:solidFill>
                  <a:srgbClr val="000000"/>
                </a:solidFill>
              </a:rPr>
              <a:t>print(list_to_tuple)          # Output: (7, 8, 9)</a:t>
            </a:r>
            <a:endParaRPr sz="1600">
              <a:solidFill>
                <a:srgbClr val="000000"/>
              </a:solidFill>
            </a:endParaRPr>
          </a:p>
          <a:p>
            <a:pPr indent="0" lvl="0" marL="914400" rtl="0" algn="l">
              <a:spcBef>
                <a:spcPts val="0"/>
              </a:spcBef>
              <a:spcAft>
                <a:spcPts val="0"/>
              </a:spcAft>
              <a:buNone/>
            </a:pPr>
            <a:r>
              <a:t/>
            </a:r>
            <a:endParaRPr sz="1600">
              <a:solidFill>
                <a:srgbClr val="000000"/>
              </a:solidFill>
            </a:endParaRPr>
          </a:p>
          <a:p>
            <a:pPr indent="0" lvl="0" marL="914400" rtl="0" algn="l">
              <a:spcBef>
                <a:spcPts val="0"/>
              </a:spcBef>
              <a:spcAft>
                <a:spcPts val="0"/>
              </a:spcAft>
              <a:buNone/>
            </a:pPr>
            <a:r>
              <a:rPr lang="en" sz="1600">
                <a:solidFill>
                  <a:srgbClr val="000000"/>
                </a:solidFill>
              </a:rPr>
              <a:t>string_to_tuple = tuple("world")   # string to tuple</a:t>
            </a:r>
            <a:endParaRPr sz="1600">
              <a:solidFill>
                <a:srgbClr val="000000"/>
              </a:solidFill>
            </a:endParaRPr>
          </a:p>
          <a:p>
            <a:pPr indent="0" lvl="0" marL="914400" rtl="0" algn="l">
              <a:spcBef>
                <a:spcPts val="0"/>
              </a:spcBef>
              <a:spcAft>
                <a:spcPts val="0"/>
              </a:spcAft>
              <a:buNone/>
            </a:pPr>
            <a:r>
              <a:rPr lang="en" sz="1600">
                <a:solidFill>
                  <a:srgbClr val="000000"/>
                </a:solidFill>
              </a:rPr>
              <a:t>print(string_to_tuple)          # Output: ('w', 'o', 'r', 'l', 'd')</a:t>
            </a:r>
            <a:endParaRPr sz="1600">
              <a:solidFill>
                <a:srgbClr val="000000"/>
              </a:solidFill>
            </a:endParaRPr>
          </a:p>
          <a:p>
            <a:pPr indent="0" lvl="0" marL="0" rtl="0" algn="l">
              <a:spcBef>
                <a:spcPts val="0"/>
              </a:spcBef>
              <a:spcAft>
                <a:spcPts val="1200"/>
              </a:spcAft>
              <a:buNone/>
            </a:pPr>
            <a:r>
              <a:t/>
            </a:r>
            <a:endParaRPr sz="16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2.3.3 Type Conversion</a:t>
            </a:r>
            <a:endParaRPr/>
          </a:p>
        </p:txBody>
      </p:sp>
      <p:sp>
        <p:nvSpPr>
          <p:cNvPr id="322" name="Google Shape;322;p5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Font typeface="Proxima Nova"/>
              <a:buChar char="●"/>
            </a:pPr>
            <a:r>
              <a:rPr b="1" lang="en" sz="1600">
                <a:solidFill>
                  <a:srgbClr val="188038"/>
                </a:solidFill>
              </a:rPr>
              <a:t>set()</a:t>
            </a:r>
            <a:r>
              <a:rPr b="1" lang="en" sz="1600">
                <a:solidFill>
                  <a:srgbClr val="000000"/>
                </a:solidFill>
              </a:rPr>
              <a:t>: Converts an iterable to a set (removes duplicates).</a:t>
            </a:r>
            <a:br>
              <a:rPr b="1" lang="en" sz="1600">
                <a:solidFill>
                  <a:srgbClr val="000000"/>
                </a:solidFill>
              </a:rPr>
            </a:br>
            <a:br>
              <a:rPr b="1" lang="en" sz="1600">
                <a:solidFill>
                  <a:srgbClr val="000000"/>
                </a:solidFill>
              </a:rPr>
            </a:br>
            <a:r>
              <a:rPr b="1" lang="en" sz="1600">
                <a:solidFill>
                  <a:srgbClr val="000000"/>
                </a:solidFill>
              </a:rPr>
              <a:t>	Example:</a:t>
            </a:r>
            <a:br>
              <a:rPr b="1" lang="en" sz="1600">
                <a:solidFill>
                  <a:srgbClr val="000000"/>
                </a:solidFill>
              </a:rPr>
            </a:br>
            <a:r>
              <a:rPr b="1" lang="en" sz="1600">
                <a:solidFill>
                  <a:srgbClr val="000000"/>
                </a:solidFill>
              </a:rPr>
              <a:t>	</a:t>
            </a:r>
            <a:r>
              <a:rPr lang="en" sz="1600">
                <a:solidFill>
                  <a:srgbClr val="000000"/>
                </a:solidFill>
              </a:rPr>
              <a:t>list_to_set = set([1, 2, 2, 3, 4, 4]) # list to set</a:t>
            </a:r>
            <a:endParaRPr sz="1600">
              <a:solidFill>
                <a:srgbClr val="000000"/>
              </a:solidFill>
            </a:endParaRPr>
          </a:p>
          <a:p>
            <a:pPr indent="0" lvl="0" marL="914400" rtl="0" algn="l">
              <a:spcBef>
                <a:spcPts val="0"/>
              </a:spcBef>
              <a:spcAft>
                <a:spcPts val="0"/>
              </a:spcAft>
              <a:buNone/>
            </a:pPr>
            <a:r>
              <a:rPr lang="en" sz="1600">
                <a:solidFill>
                  <a:srgbClr val="000000"/>
                </a:solidFill>
              </a:rPr>
              <a:t>print(list_to_set)          # Output: {1, 2, 3, 4}</a:t>
            </a:r>
            <a:endParaRPr sz="1600">
              <a:solidFill>
                <a:srgbClr val="000000"/>
              </a:solidFill>
            </a:endParaRPr>
          </a:p>
          <a:p>
            <a:pPr indent="0" lvl="0" marL="914400" rtl="0" algn="l">
              <a:spcBef>
                <a:spcPts val="0"/>
              </a:spcBef>
              <a:spcAft>
                <a:spcPts val="0"/>
              </a:spcAft>
              <a:buNone/>
            </a:pPr>
            <a:r>
              <a:t/>
            </a:r>
            <a:endParaRPr sz="1600">
              <a:solidFill>
                <a:srgbClr val="000000"/>
              </a:solidFill>
            </a:endParaRPr>
          </a:p>
          <a:p>
            <a:pPr indent="0" lvl="0" marL="914400" rtl="0" algn="l">
              <a:spcBef>
                <a:spcPts val="0"/>
              </a:spcBef>
              <a:spcAft>
                <a:spcPts val="0"/>
              </a:spcAft>
              <a:buNone/>
            </a:pPr>
            <a:r>
              <a:rPr lang="en" sz="1600">
                <a:solidFill>
                  <a:srgbClr val="000000"/>
                </a:solidFill>
              </a:rPr>
              <a:t>string_to_set = set("mississippi") # string to set</a:t>
            </a:r>
            <a:endParaRPr sz="1600">
              <a:solidFill>
                <a:srgbClr val="000000"/>
              </a:solidFill>
            </a:endParaRPr>
          </a:p>
          <a:p>
            <a:pPr indent="0" lvl="0" marL="914400" rtl="0" algn="l">
              <a:spcBef>
                <a:spcPts val="0"/>
              </a:spcBef>
              <a:spcAft>
                <a:spcPts val="0"/>
              </a:spcAft>
              <a:buNone/>
            </a:pPr>
            <a:r>
              <a:rPr lang="en" sz="1600">
                <a:solidFill>
                  <a:srgbClr val="000000"/>
                </a:solidFill>
              </a:rPr>
              <a:t>print(string_to_set)          # Output: {'m', 'i', 's', 'p'} (order may vary)</a:t>
            </a:r>
            <a:endParaRPr sz="1600">
              <a:solidFill>
                <a:srgbClr val="000000"/>
              </a:solidFill>
            </a:endParaRPr>
          </a:p>
          <a:p>
            <a:pPr indent="0" lvl="0" marL="0" rtl="0" algn="l">
              <a:spcBef>
                <a:spcPts val="0"/>
              </a:spcBef>
              <a:spcAft>
                <a:spcPts val="1200"/>
              </a:spcAft>
              <a:buNone/>
            </a:pPr>
            <a:r>
              <a:t/>
            </a:r>
            <a:endParaRPr sz="16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2.3.3 Type Conversion</a:t>
            </a:r>
            <a:endParaRPr/>
          </a:p>
        </p:txBody>
      </p:sp>
      <p:sp>
        <p:nvSpPr>
          <p:cNvPr id="328" name="Google Shape;328;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Font typeface="Proxima Nova"/>
              <a:buChar char="●"/>
            </a:pPr>
            <a:r>
              <a:rPr b="1" lang="en" sz="1600">
                <a:solidFill>
                  <a:srgbClr val="188038"/>
                </a:solidFill>
              </a:rPr>
              <a:t>dict()</a:t>
            </a:r>
            <a:r>
              <a:rPr b="1" lang="en" sz="1600">
                <a:solidFill>
                  <a:srgbClr val="000000"/>
                </a:solidFill>
              </a:rPr>
              <a:t>: Creates a dictionary. It can take a sequence of key-value pairs (as tuples or lists).</a:t>
            </a:r>
            <a:br>
              <a:rPr b="1" lang="en" sz="1600">
                <a:solidFill>
                  <a:srgbClr val="000000"/>
                </a:solidFill>
              </a:rPr>
            </a:br>
            <a:br>
              <a:rPr b="1" lang="en" sz="1600">
                <a:solidFill>
                  <a:srgbClr val="000000"/>
                </a:solidFill>
              </a:rPr>
            </a:br>
            <a:r>
              <a:rPr b="1" lang="en" sz="1600">
                <a:solidFill>
                  <a:srgbClr val="000000"/>
                </a:solidFill>
              </a:rPr>
              <a:t>	Example:</a:t>
            </a:r>
            <a:br>
              <a:rPr b="1" lang="en" sz="1600">
                <a:solidFill>
                  <a:srgbClr val="000000"/>
                </a:solidFill>
              </a:rPr>
            </a:br>
            <a:r>
              <a:rPr b="1" lang="en" sz="1600">
                <a:solidFill>
                  <a:srgbClr val="000000"/>
                </a:solidFill>
              </a:rPr>
              <a:t>	</a:t>
            </a:r>
            <a:r>
              <a:rPr lang="en" sz="1600">
                <a:solidFill>
                  <a:srgbClr val="000000"/>
                </a:solidFill>
              </a:rPr>
              <a:t>pairs = [("name", "Ram"), ("age", 30)]</a:t>
            </a:r>
            <a:endParaRPr sz="1600">
              <a:solidFill>
                <a:srgbClr val="000000"/>
              </a:solidFill>
            </a:endParaRPr>
          </a:p>
          <a:p>
            <a:pPr indent="0" lvl="0" marL="914400" rtl="0" algn="l">
              <a:spcBef>
                <a:spcPts val="0"/>
              </a:spcBef>
              <a:spcAft>
                <a:spcPts val="0"/>
              </a:spcAft>
              <a:buNone/>
            </a:pPr>
            <a:r>
              <a:rPr lang="en" sz="1600">
                <a:solidFill>
                  <a:srgbClr val="000000"/>
                </a:solidFill>
              </a:rPr>
              <a:t>dictionary = dict(pairs)</a:t>
            </a:r>
            <a:endParaRPr sz="1600">
              <a:solidFill>
                <a:srgbClr val="000000"/>
              </a:solidFill>
            </a:endParaRPr>
          </a:p>
          <a:p>
            <a:pPr indent="0" lvl="0" marL="914400" rtl="0" algn="l">
              <a:spcBef>
                <a:spcPts val="0"/>
              </a:spcBef>
              <a:spcAft>
                <a:spcPts val="0"/>
              </a:spcAft>
              <a:buNone/>
            </a:pPr>
            <a:r>
              <a:rPr lang="en" sz="1600">
                <a:solidFill>
                  <a:srgbClr val="000000"/>
                </a:solidFill>
              </a:rPr>
              <a:t>print(dictionary)          # Output: {'name': 'Ram', 'age': 30}</a:t>
            </a:r>
            <a:endParaRPr sz="1600">
              <a:solidFill>
                <a:srgbClr val="000000"/>
              </a:solidFill>
            </a:endParaRPr>
          </a:p>
          <a:p>
            <a:pPr indent="0" lvl="0" marL="914400" rtl="0" algn="l">
              <a:spcBef>
                <a:spcPts val="0"/>
              </a:spcBef>
              <a:spcAft>
                <a:spcPts val="0"/>
              </a:spcAft>
              <a:buNone/>
            </a:pPr>
            <a:r>
              <a:t/>
            </a:r>
            <a:endParaRPr sz="1600">
              <a:solidFill>
                <a:srgbClr val="000000"/>
              </a:solidFill>
            </a:endParaRPr>
          </a:p>
          <a:p>
            <a:pPr indent="0" lvl="0" marL="914400" rtl="0" algn="l">
              <a:spcBef>
                <a:spcPts val="0"/>
              </a:spcBef>
              <a:spcAft>
                <a:spcPts val="0"/>
              </a:spcAft>
              <a:buNone/>
            </a:pPr>
            <a:r>
              <a:rPr lang="en" sz="1600">
                <a:solidFill>
                  <a:srgbClr val="000000"/>
                </a:solidFill>
              </a:rPr>
              <a:t>keywords = dict(country="Nepal", city="Kathmandu")</a:t>
            </a:r>
            <a:endParaRPr sz="1600">
              <a:solidFill>
                <a:srgbClr val="000000"/>
              </a:solidFill>
            </a:endParaRPr>
          </a:p>
          <a:p>
            <a:pPr indent="0" lvl="0" marL="914400" rtl="0" algn="l">
              <a:spcBef>
                <a:spcPts val="0"/>
              </a:spcBef>
              <a:spcAft>
                <a:spcPts val="0"/>
              </a:spcAft>
              <a:buNone/>
            </a:pPr>
            <a:r>
              <a:rPr lang="en" sz="1600">
                <a:solidFill>
                  <a:srgbClr val="000000"/>
                </a:solidFill>
              </a:rPr>
              <a:t>print(keywords)            # Output: {'country': 'Nepal', 'city': 'Kathmandu'}</a:t>
            </a:r>
            <a:endParaRPr sz="1600">
              <a:solidFill>
                <a:srgbClr val="000000"/>
              </a:solidFill>
            </a:endParaRPr>
          </a:p>
          <a:p>
            <a:pPr indent="0" lvl="0" marL="0" rtl="0" algn="l">
              <a:spcBef>
                <a:spcPts val="0"/>
              </a:spcBef>
              <a:spcAft>
                <a:spcPts val="1200"/>
              </a:spcAft>
              <a:buNone/>
            </a:pPr>
            <a:r>
              <a:t/>
            </a:r>
            <a:endParaRPr sz="1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2.3.3 Type Conversion</a:t>
            </a:r>
            <a:endParaRPr/>
          </a:p>
        </p:txBody>
      </p:sp>
      <p:sp>
        <p:nvSpPr>
          <p:cNvPr id="334" name="Google Shape;334;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rPr>
              <a:t>Important Considerations:</a:t>
            </a:r>
            <a:endParaRPr b="1" sz="1600">
              <a:solidFill>
                <a:srgbClr val="000000"/>
              </a:solidFill>
            </a:endParaRPr>
          </a:p>
          <a:p>
            <a:pPr indent="-330200" lvl="0" marL="457200" rtl="0" algn="l">
              <a:spcBef>
                <a:spcPts val="1200"/>
              </a:spcBef>
              <a:spcAft>
                <a:spcPts val="0"/>
              </a:spcAft>
              <a:buClr>
                <a:srgbClr val="000000"/>
              </a:buClr>
              <a:buSzPts val="1600"/>
              <a:buFont typeface="Arial"/>
              <a:buChar char="●"/>
            </a:pPr>
            <a:r>
              <a:rPr b="1" lang="en" sz="1600">
                <a:solidFill>
                  <a:srgbClr val="000000"/>
                </a:solidFill>
              </a:rPr>
              <a:t>Not all conversions are possible:</a:t>
            </a:r>
            <a:r>
              <a:rPr lang="en" sz="1600">
                <a:solidFill>
                  <a:srgbClr val="000000"/>
                </a:solidFill>
              </a:rPr>
              <a:t> You can't directly convert a string like "hello" to an integer.</a:t>
            </a:r>
            <a:endParaRPr sz="1600">
              <a:solidFill>
                <a:srgbClr val="000000"/>
              </a:solidFil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rPr>
              <a:t>Data loss:</a:t>
            </a:r>
            <a:r>
              <a:rPr lang="en" sz="1600">
                <a:solidFill>
                  <a:srgbClr val="000000"/>
                </a:solidFill>
              </a:rPr>
              <a:t> Converting a float to an integer truncates the decimal part, which can lead to data loss.</a:t>
            </a:r>
            <a:endParaRPr sz="1600">
              <a:solidFill>
                <a:srgbClr val="000000"/>
              </a:solidFill>
            </a:endParaRPr>
          </a:p>
          <a:p>
            <a:pPr indent="-330200" lvl="0" marL="457200" rtl="0" algn="l">
              <a:spcBef>
                <a:spcPts val="0"/>
              </a:spcBef>
              <a:spcAft>
                <a:spcPts val="0"/>
              </a:spcAft>
              <a:buClr>
                <a:srgbClr val="000000"/>
              </a:buClr>
              <a:buSzPts val="1600"/>
              <a:buFont typeface="Arial"/>
              <a:buChar char="●"/>
            </a:pPr>
            <a:r>
              <a:rPr b="1" lang="en" sz="1600">
                <a:solidFill>
                  <a:srgbClr val="000000"/>
                </a:solidFill>
              </a:rPr>
              <a:t>ValueError:</a:t>
            </a:r>
            <a:r>
              <a:rPr lang="en" sz="1600">
                <a:solidFill>
                  <a:srgbClr val="000000"/>
                </a:solidFill>
              </a:rPr>
              <a:t> Trying to convert a string that doesn't represent the target type (e.g., "3.14" to an </a:t>
            </a:r>
            <a:r>
              <a:rPr lang="en" sz="1600">
                <a:solidFill>
                  <a:srgbClr val="188038"/>
                </a:solidFill>
              </a:rPr>
              <a:t>int</a:t>
            </a:r>
            <a:r>
              <a:rPr lang="en" sz="1600">
                <a:solidFill>
                  <a:srgbClr val="000000"/>
                </a:solidFill>
              </a:rPr>
              <a:t>) will raise a </a:t>
            </a:r>
            <a:r>
              <a:rPr lang="en" sz="1600">
                <a:solidFill>
                  <a:srgbClr val="188038"/>
                </a:solidFill>
              </a:rPr>
              <a:t>ValueError</a:t>
            </a:r>
            <a:r>
              <a:rPr lang="en" sz="1600">
                <a:solidFill>
                  <a:srgbClr val="000000"/>
                </a:solidFill>
              </a:rPr>
              <a:t>.</a:t>
            </a:r>
            <a:endParaRPr sz="1600">
              <a:solidFill>
                <a:srgbClr val="000000"/>
              </a:solidFill>
            </a:endParaRPr>
          </a:p>
          <a:p>
            <a:pPr indent="0" lvl="0" marL="0" rtl="0" algn="l">
              <a:spcBef>
                <a:spcPts val="1200"/>
              </a:spcBef>
              <a:spcAft>
                <a:spcPts val="1200"/>
              </a:spcAft>
              <a:buNone/>
            </a:pPr>
            <a:r>
              <a:t/>
            </a:r>
            <a:endParaRPr sz="16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2.4.1 Control Structures: if, elif, else</a:t>
            </a:r>
            <a:endParaRPr/>
          </a:p>
        </p:txBody>
      </p:sp>
      <p:sp>
        <p:nvSpPr>
          <p:cNvPr id="340" name="Google Shape;340;p60"/>
          <p:cNvSpPr txBox="1"/>
          <p:nvPr>
            <p:ph idx="1" type="body"/>
          </p:nvPr>
        </p:nvSpPr>
        <p:spPr>
          <a:xfrm>
            <a:off x="311700" y="1152475"/>
            <a:ext cx="8520600" cy="37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rPr>
              <a:t>Python control structures are fundamental tools for making decisions and repeat actions. They control the flow of execution in our code.</a:t>
            </a:r>
            <a:endParaRPr sz="1600">
              <a:solidFill>
                <a:srgbClr val="000000"/>
              </a:solidFill>
            </a:endParaRPr>
          </a:p>
          <a:p>
            <a:pPr indent="0" lvl="0" marL="0" rtl="0" algn="l">
              <a:spcBef>
                <a:spcPts val="1200"/>
              </a:spcBef>
              <a:spcAft>
                <a:spcPts val="0"/>
              </a:spcAft>
              <a:buNone/>
            </a:pPr>
            <a:r>
              <a:rPr b="1" lang="en" sz="1600">
                <a:solidFill>
                  <a:srgbClr val="000000"/>
                </a:solidFill>
              </a:rPr>
              <a:t>1. Conditional Statements (</a:t>
            </a:r>
            <a:r>
              <a:rPr b="1" lang="en" sz="1600">
                <a:solidFill>
                  <a:srgbClr val="188038"/>
                </a:solidFill>
              </a:rPr>
              <a:t>if</a:t>
            </a:r>
            <a:r>
              <a:rPr b="1" lang="en" sz="1600">
                <a:solidFill>
                  <a:srgbClr val="000000"/>
                </a:solidFill>
              </a:rPr>
              <a:t>, </a:t>
            </a:r>
            <a:r>
              <a:rPr b="1" lang="en" sz="1600">
                <a:solidFill>
                  <a:srgbClr val="188038"/>
                </a:solidFill>
              </a:rPr>
              <a:t>elif</a:t>
            </a:r>
            <a:r>
              <a:rPr b="1" lang="en" sz="1600">
                <a:solidFill>
                  <a:srgbClr val="000000"/>
                </a:solidFill>
              </a:rPr>
              <a:t>, </a:t>
            </a:r>
            <a:r>
              <a:rPr b="1" lang="en" sz="1600">
                <a:solidFill>
                  <a:srgbClr val="188038"/>
                </a:solidFill>
              </a:rPr>
              <a:t>else</a:t>
            </a:r>
            <a:r>
              <a:rPr b="1" lang="en" sz="1600">
                <a:solidFill>
                  <a:srgbClr val="000000"/>
                </a:solidFill>
              </a:rPr>
              <a:t>)</a:t>
            </a:r>
            <a:endParaRPr b="1" sz="1600">
              <a:solidFill>
                <a:srgbClr val="000000"/>
              </a:solidFill>
            </a:endParaRPr>
          </a:p>
          <a:p>
            <a:pPr indent="0" lvl="0" marL="0" rtl="0" algn="l">
              <a:spcBef>
                <a:spcPts val="1200"/>
              </a:spcBef>
              <a:spcAft>
                <a:spcPts val="0"/>
              </a:spcAft>
              <a:buNone/>
            </a:pPr>
            <a:r>
              <a:rPr lang="en" sz="1600">
                <a:solidFill>
                  <a:srgbClr val="000000"/>
                </a:solidFill>
              </a:rPr>
              <a:t>Conditional statements allow your program to execute different blocks of code based on whether certain conditions are true or false.</a:t>
            </a:r>
            <a:endParaRPr sz="1600">
              <a:solidFill>
                <a:srgbClr val="000000"/>
              </a:solidFill>
            </a:endParaRPr>
          </a:p>
          <a:p>
            <a:pPr indent="-330200" lvl="0" marL="457200" rtl="0" algn="l">
              <a:lnSpc>
                <a:spcPct val="115000"/>
              </a:lnSpc>
              <a:spcBef>
                <a:spcPts val="1200"/>
              </a:spcBef>
              <a:spcAft>
                <a:spcPts val="0"/>
              </a:spcAft>
              <a:buSzPts val="1600"/>
              <a:buChar char="●"/>
            </a:pPr>
            <a:r>
              <a:rPr b="1" lang="en" sz="1600">
                <a:solidFill>
                  <a:srgbClr val="188038"/>
                </a:solidFill>
              </a:rPr>
              <a:t>if</a:t>
            </a:r>
            <a:r>
              <a:rPr b="1" lang="en" sz="1600">
                <a:solidFill>
                  <a:srgbClr val="000000"/>
                </a:solidFill>
              </a:rPr>
              <a:t> statement:</a:t>
            </a:r>
            <a:r>
              <a:rPr lang="en" sz="1600">
                <a:solidFill>
                  <a:srgbClr val="000000"/>
                </a:solidFill>
              </a:rPr>
              <a:t> Executes a block of code if a condition is true.</a:t>
            </a:r>
            <a:br>
              <a:rPr lang="en" sz="1600">
                <a:solidFill>
                  <a:srgbClr val="000000"/>
                </a:solidFill>
              </a:rPr>
            </a:br>
            <a:r>
              <a:rPr b="1" lang="en" sz="1600">
                <a:solidFill>
                  <a:srgbClr val="000000"/>
                </a:solidFill>
              </a:rPr>
              <a:t>Example:</a:t>
            </a:r>
            <a:br>
              <a:rPr lang="en" sz="1600">
                <a:solidFill>
                  <a:srgbClr val="000000"/>
                </a:solidFill>
              </a:rPr>
            </a:br>
            <a:r>
              <a:rPr lang="en" sz="1600">
                <a:solidFill>
                  <a:srgbClr val="000000"/>
                </a:solidFill>
              </a:rPr>
              <a:t>temperature_celsius = 25</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if temperature_celsius &gt; 20:</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    print("It's pleasantly warm in Kathmandu.")</a:t>
            </a:r>
            <a:endParaRPr sz="1600">
              <a:solidFill>
                <a:srgbClr val="000000"/>
              </a:solidFill>
            </a:endParaRPr>
          </a:p>
          <a:p>
            <a:pPr indent="0" lvl="0" marL="457200" rtl="0" algn="l">
              <a:spcBef>
                <a:spcPts val="0"/>
              </a:spcBef>
              <a:spcAft>
                <a:spcPts val="1200"/>
              </a:spcAft>
              <a:buNone/>
            </a:pPr>
            <a:r>
              <a:t/>
            </a:r>
            <a:endParaRPr sz="16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2.4.1 Control Structures: if, elif, else</a:t>
            </a:r>
            <a:endParaRPr/>
          </a:p>
          <a:p>
            <a:pPr indent="0" lvl="0" marL="0" rtl="0" algn="l">
              <a:spcBef>
                <a:spcPts val="0"/>
              </a:spcBef>
              <a:spcAft>
                <a:spcPts val="0"/>
              </a:spcAft>
              <a:buNone/>
            </a:pPr>
            <a:r>
              <a:t/>
            </a:r>
            <a:endParaRPr/>
          </a:p>
        </p:txBody>
      </p:sp>
      <p:sp>
        <p:nvSpPr>
          <p:cNvPr id="346" name="Google Shape;346;p61"/>
          <p:cNvSpPr txBox="1"/>
          <p:nvPr>
            <p:ph idx="1" type="body"/>
          </p:nvPr>
        </p:nvSpPr>
        <p:spPr>
          <a:xfrm>
            <a:off x="311700" y="1152475"/>
            <a:ext cx="8520600" cy="3786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rgbClr val="000000"/>
              </a:buClr>
              <a:buSzPts val="1600"/>
              <a:buFont typeface="Proxima Nova"/>
              <a:buChar char="●"/>
            </a:pPr>
            <a:r>
              <a:rPr b="1" lang="en" sz="1600">
                <a:solidFill>
                  <a:srgbClr val="188038"/>
                </a:solidFill>
              </a:rPr>
              <a:t>else</a:t>
            </a:r>
            <a:r>
              <a:rPr b="1" lang="en" sz="1600">
                <a:solidFill>
                  <a:srgbClr val="000000"/>
                </a:solidFill>
              </a:rPr>
              <a:t> statement:</a:t>
            </a:r>
            <a:r>
              <a:rPr lang="en" sz="1600">
                <a:solidFill>
                  <a:srgbClr val="000000"/>
                </a:solidFill>
              </a:rPr>
              <a:t> Executes a block of code if the condition in the preceding </a:t>
            </a:r>
            <a:r>
              <a:rPr lang="en" sz="1600">
                <a:solidFill>
                  <a:srgbClr val="188038"/>
                </a:solidFill>
              </a:rPr>
              <a:t>if</a:t>
            </a:r>
            <a:r>
              <a:rPr lang="en" sz="1600">
                <a:solidFill>
                  <a:srgbClr val="000000"/>
                </a:solidFill>
              </a:rPr>
              <a:t> statement is false.</a:t>
            </a:r>
            <a:br>
              <a:rPr lang="en" sz="1600">
                <a:solidFill>
                  <a:srgbClr val="000000"/>
                </a:solidFill>
              </a:rPr>
            </a:br>
            <a:r>
              <a:rPr b="1" lang="en" sz="1600">
                <a:solidFill>
                  <a:srgbClr val="000000"/>
                </a:solidFill>
              </a:rPr>
              <a:t>Example:</a:t>
            </a:r>
            <a:br>
              <a:rPr lang="en" sz="1600">
                <a:solidFill>
                  <a:srgbClr val="000000"/>
                </a:solidFill>
              </a:rPr>
            </a:br>
            <a:r>
              <a:rPr lang="en" sz="1600">
                <a:solidFill>
                  <a:srgbClr val="000000"/>
                </a:solidFill>
              </a:rPr>
              <a:t>is_raining = False</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if is_raining:</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    print("Remember your umbrella!")</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else:</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    print("Enjoy the sunshine.")</a:t>
            </a:r>
            <a:endParaRPr sz="1600">
              <a:solidFill>
                <a:srgbClr val="000000"/>
              </a:solidFill>
            </a:endParaRPr>
          </a:p>
          <a:p>
            <a:pPr indent="0" lvl="0" marL="457200" rtl="0" algn="l">
              <a:spcBef>
                <a:spcPts val="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2.2 Python Syntax: The Basics</a:t>
            </a:r>
            <a:endParaRPr/>
          </a:p>
        </p:txBody>
      </p:sp>
      <p:sp>
        <p:nvSpPr>
          <p:cNvPr id="81" name="Google Shape;81;p17"/>
          <p:cNvSpPr txBox="1"/>
          <p:nvPr>
            <p:ph idx="1" type="body"/>
          </p:nvPr>
        </p:nvSpPr>
        <p:spPr>
          <a:xfrm>
            <a:off x="311700" y="1084375"/>
            <a:ext cx="8520600" cy="3942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700">
                <a:solidFill>
                  <a:srgbClr val="000000"/>
                </a:solidFill>
              </a:rPr>
              <a:t>Python's syntax emphasizes readability. Here are some fundamental aspects:</a:t>
            </a:r>
            <a:endParaRPr sz="1700">
              <a:solidFill>
                <a:srgbClr val="000000"/>
              </a:solidFill>
            </a:endParaRPr>
          </a:p>
          <a:p>
            <a:pPr indent="-336550" lvl="0" marL="457200" rtl="0" algn="l">
              <a:spcBef>
                <a:spcPts val="1200"/>
              </a:spcBef>
              <a:spcAft>
                <a:spcPts val="0"/>
              </a:spcAft>
              <a:buClr>
                <a:srgbClr val="000000"/>
              </a:buClr>
              <a:buSzPts val="1700"/>
              <a:buFont typeface="Arial"/>
              <a:buChar char="●"/>
            </a:pPr>
            <a:r>
              <a:rPr b="1" lang="en" sz="1700">
                <a:solidFill>
                  <a:srgbClr val="000000"/>
                </a:solidFill>
              </a:rPr>
              <a:t>Indentation:</a:t>
            </a:r>
            <a:r>
              <a:rPr lang="en" sz="1700">
                <a:solidFill>
                  <a:srgbClr val="000000"/>
                </a:solidFill>
              </a:rPr>
              <a:t> Unlike many other languages that use curly braces </a:t>
            </a:r>
            <a:r>
              <a:rPr lang="en" sz="1700">
                <a:solidFill>
                  <a:srgbClr val="188038"/>
                </a:solidFill>
              </a:rPr>
              <a:t>{ }</a:t>
            </a:r>
            <a:r>
              <a:rPr lang="en" sz="1700">
                <a:solidFill>
                  <a:srgbClr val="000000"/>
                </a:solidFill>
              </a:rPr>
              <a:t> to define blocks of code (like loops, conditional statements, functions), Python uses </a:t>
            </a:r>
            <a:r>
              <a:rPr b="1" lang="en" sz="1700">
                <a:solidFill>
                  <a:srgbClr val="000000"/>
                </a:solidFill>
              </a:rPr>
              <a:t>indentation</a:t>
            </a:r>
            <a:r>
              <a:rPr lang="en" sz="1700">
                <a:solidFill>
                  <a:srgbClr val="000000"/>
                </a:solidFill>
              </a:rPr>
              <a:t> (spaces or tabs). Consistent indentation is crucial; it's not just for looks, it's part of the language's structure. The standard is to use </a:t>
            </a:r>
            <a:r>
              <a:rPr b="1" lang="en" sz="1700">
                <a:solidFill>
                  <a:srgbClr val="000000"/>
                </a:solidFill>
              </a:rPr>
              <a:t>4 spaces</a:t>
            </a:r>
            <a:r>
              <a:rPr lang="en" sz="1700">
                <a:solidFill>
                  <a:srgbClr val="000000"/>
                </a:solidFill>
              </a:rPr>
              <a:t> for each level of indentation.</a:t>
            </a:r>
            <a:br>
              <a:rPr lang="en" sz="1700">
                <a:solidFill>
                  <a:srgbClr val="000000"/>
                </a:solidFill>
              </a:rPr>
            </a:br>
            <a:r>
              <a:rPr lang="en" sz="1700">
                <a:solidFill>
                  <a:srgbClr val="000000"/>
                </a:solidFill>
              </a:rPr>
              <a:t> Example:</a:t>
            </a:r>
            <a:br>
              <a:rPr lang="en" sz="1700">
                <a:solidFill>
                  <a:srgbClr val="000000"/>
                </a:solidFill>
              </a:rPr>
            </a:br>
            <a:r>
              <a:rPr lang="en" sz="1700">
                <a:solidFill>
                  <a:srgbClr val="000000"/>
                </a:solidFill>
              </a:rPr>
              <a:t>if 5 &gt; 2:</a:t>
            </a:r>
            <a:endParaRPr sz="1700">
              <a:solidFill>
                <a:srgbClr val="000000"/>
              </a:solidFill>
            </a:endParaRPr>
          </a:p>
          <a:p>
            <a:pPr indent="0" lvl="0" marL="457200" rtl="0" algn="l">
              <a:spcBef>
                <a:spcPts val="0"/>
              </a:spcBef>
              <a:spcAft>
                <a:spcPts val="0"/>
              </a:spcAft>
              <a:buNone/>
            </a:pPr>
            <a:r>
              <a:rPr lang="en" sz="1700">
                <a:solidFill>
                  <a:srgbClr val="000000"/>
                </a:solidFill>
              </a:rPr>
              <a:t>    print("Five is greater than two")  # This line is indented, belonging to the 'if' block</a:t>
            </a:r>
            <a:endParaRPr sz="1700">
              <a:solidFill>
                <a:srgbClr val="000000"/>
              </a:solidFill>
            </a:endParaRPr>
          </a:p>
          <a:p>
            <a:pPr indent="0" lvl="0" marL="457200" rtl="0" algn="l">
              <a:spcBef>
                <a:spcPts val="0"/>
              </a:spcBef>
              <a:spcAft>
                <a:spcPts val="0"/>
              </a:spcAft>
              <a:buNone/>
            </a:pPr>
            <a:r>
              <a:rPr lang="en" sz="1700">
                <a:solidFill>
                  <a:srgbClr val="000000"/>
                </a:solidFill>
              </a:rPr>
              <a:t>else:</a:t>
            </a:r>
            <a:endParaRPr sz="1700">
              <a:solidFill>
                <a:srgbClr val="000000"/>
              </a:solidFill>
            </a:endParaRPr>
          </a:p>
          <a:p>
            <a:pPr indent="0" lvl="0" marL="457200" rtl="0" algn="l">
              <a:spcBef>
                <a:spcPts val="0"/>
              </a:spcBef>
              <a:spcAft>
                <a:spcPts val="0"/>
              </a:spcAft>
              <a:buNone/>
            </a:pPr>
            <a:r>
              <a:rPr lang="en" sz="1700">
                <a:solidFill>
                  <a:srgbClr val="000000"/>
                </a:solidFill>
              </a:rPr>
              <a:t>    print("Five is not greater than two") # This line is also indented</a:t>
            </a:r>
            <a:endParaRPr b="1" sz="170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2.4.1 Control Structures: if, elif, else</a:t>
            </a:r>
            <a:endParaRPr/>
          </a:p>
          <a:p>
            <a:pPr indent="0" lvl="0" marL="0" rtl="0" algn="l">
              <a:spcBef>
                <a:spcPts val="0"/>
              </a:spcBef>
              <a:spcAft>
                <a:spcPts val="0"/>
              </a:spcAft>
              <a:buNone/>
            </a:pPr>
            <a:r>
              <a:t/>
            </a:r>
            <a:endParaRPr/>
          </a:p>
        </p:txBody>
      </p:sp>
      <p:sp>
        <p:nvSpPr>
          <p:cNvPr id="352" name="Google Shape;352;p62"/>
          <p:cNvSpPr txBox="1"/>
          <p:nvPr>
            <p:ph idx="1" type="body"/>
          </p:nvPr>
        </p:nvSpPr>
        <p:spPr>
          <a:xfrm>
            <a:off x="311700" y="1152475"/>
            <a:ext cx="8520600" cy="3786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rgbClr val="000000"/>
              </a:buClr>
              <a:buSzPts val="1600"/>
              <a:buFont typeface="Proxima Nova"/>
              <a:buChar char="●"/>
            </a:pPr>
            <a:r>
              <a:rPr b="1" lang="en" sz="1600">
                <a:solidFill>
                  <a:srgbClr val="188038"/>
                </a:solidFill>
              </a:rPr>
              <a:t>elif</a:t>
            </a:r>
            <a:r>
              <a:rPr b="1" lang="en" sz="1600">
                <a:solidFill>
                  <a:srgbClr val="000000"/>
                </a:solidFill>
              </a:rPr>
              <a:t> statement (else if):</a:t>
            </a:r>
            <a:r>
              <a:rPr lang="en" sz="1600">
                <a:solidFill>
                  <a:srgbClr val="000000"/>
                </a:solidFill>
              </a:rPr>
              <a:t> Allows you to check multiple conditions in sequence. If the </a:t>
            </a:r>
            <a:r>
              <a:rPr lang="en" sz="1600">
                <a:solidFill>
                  <a:srgbClr val="188038"/>
                </a:solidFill>
              </a:rPr>
              <a:t>if</a:t>
            </a:r>
            <a:r>
              <a:rPr lang="en" sz="1600">
                <a:solidFill>
                  <a:srgbClr val="000000"/>
                </a:solidFill>
              </a:rPr>
              <a:t> condition is false, it checks the </a:t>
            </a:r>
            <a:r>
              <a:rPr lang="en" sz="1600">
                <a:solidFill>
                  <a:srgbClr val="188038"/>
                </a:solidFill>
              </a:rPr>
              <a:t>elif</a:t>
            </a:r>
            <a:r>
              <a:rPr lang="en" sz="1600">
                <a:solidFill>
                  <a:srgbClr val="000000"/>
                </a:solidFill>
              </a:rPr>
              <a:t> condition, and so on. Only the block of code corresponding to the first true condition is executed.</a:t>
            </a:r>
            <a:br>
              <a:rPr lang="en" sz="1600">
                <a:solidFill>
                  <a:srgbClr val="000000"/>
                </a:solidFill>
              </a:rPr>
            </a:br>
            <a:r>
              <a:rPr b="1" lang="en" sz="1400">
                <a:solidFill>
                  <a:srgbClr val="000000"/>
                </a:solidFill>
              </a:rPr>
              <a:t>Example:</a:t>
            </a:r>
            <a:br>
              <a:rPr lang="en" sz="1400">
                <a:solidFill>
                  <a:srgbClr val="000000"/>
                </a:solidFill>
              </a:rPr>
            </a:br>
            <a:r>
              <a:rPr lang="en" sz="1400">
                <a:solidFill>
                  <a:srgbClr val="000000"/>
                </a:solidFill>
              </a:rPr>
              <a:t>time_of_day = "morning"</a:t>
            </a:r>
            <a:endParaRPr sz="1400">
              <a:solidFill>
                <a:srgbClr val="000000"/>
              </a:solidFill>
            </a:endParaRPr>
          </a:p>
          <a:p>
            <a:pPr indent="0" lvl="0" marL="457200" rtl="0" algn="l">
              <a:lnSpc>
                <a:spcPct val="115000"/>
              </a:lnSpc>
              <a:spcBef>
                <a:spcPts val="0"/>
              </a:spcBef>
              <a:spcAft>
                <a:spcPts val="0"/>
              </a:spcAft>
              <a:buNone/>
            </a:pPr>
            <a:r>
              <a:rPr lang="en" sz="1400">
                <a:solidFill>
                  <a:srgbClr val="000000"/>
                </a:solidFill>
              </a:rPr>
              <a:t>if time_of_day == "morning":</a:t>
            </a:r>
            <a:endParaRPr sz="1400">
              <a:solidFill>
                <a:srgbClr val="000000"/>
              </a:solidFill>
            </a:endParaRPr>
          </a:p>
          <a:p>
            <a:pPr indent="0" lvl="0" marL="457200" rtl="0" algn="l">
              <a:lnSpc>
                <a:spcPct val="115000"/>
              </a:lnSpc>
              <a:spcBef>
                <a:spcPts val="0"/>
              </a:spcBef>
              <a:spcAft>
                <a:spcPts val="0"/>
              </a:spcAft>
              <a:buNone/>
            </a:pPr>
            <a:r>
              <a:rPr lang="en" sz="1400">
                <a:solidFill>
                  <a:srgbClr val="000000"/>
                </a:solidFill>
              </a:rPr>
              <a:t>    print("Good morning from Kathmandu!")</a:t>
            </a:r>
            <a:endParaRPr sz="1400">
              <a:solidFill>
                <a:srgbClr val="000000"/>
              </a:solidFill>
            </a:endParaRPr>
          </a:p>
          <a:p>
            <a:pPr indent="0" lvl="0" marL="457200" rtl="0" algn="l">
              <a:lnSpc>
                <a:spcPct val="115000"/>
              </a:lnSpc>
              <a:spcBef>
                <a:spcPts val="0"/>
              </a:spcBef>
              <a:spcAft>
                <a:spcPts val="0"/>
              </a:spcAft>
              <a:buNone/>
            </a:pPr>
            <a:r>
              <a:rPr lang="en" sz="1400">
                <a:solidFill>
                  <a:srgbClr val="000000"/>
                </a:solidFill>
              </a:rPr>
              <a:t>elif time_of_day == "afternoon":</a:t>
            </a:r>
            <a:endParaRPr sz="1400">
              <a:solidFill>
                <a:srgbClr val="000000"/>
              </a:solidFill>
            </a:endParaRPr>
          </a:p>
          <a:p>
            <a:pPr indent="0" lvl="0" marL="457200" rtl="0" algn="l">
              <a:lnSpc>
                <a:spcPct val="115000"/>
              </a:lnSpc>
              <a:spcBef>
                <a:spcPts val="0"/>
              </a:spcBef>
              <a:spcAft>
                <a:spcPts val="0"/>
              </a:spcAft>
              <a:buNone/>
            </a:pPr>
            <a:r>
              <a:rPr lang="en" sz="1400">
                <a:solidFill>
                  <a:srgbClr val="000000"/>
                </a:solidFill>
              </a:rPr>
              <a:t>    print("Good afternoon!")</a:t>
            </a:r>
            <a:endParaRPr sz="1400">
              <a:solidFill>
                <a:srgbClr val="000000"/>
              </a:solidFill>
            </a:endParaRPr>
          </a:p>
          <a:p>
            <a:pPr indent="0" lvl="0" marL="457200" rtl="0" algn="l">
              <a:lnSpc>
                <a:spcPct val="115000"/>
              </a:lnSpc>
              <a:spcBef>
                <a:spcPts val="0"/>
              </a:spcBef>
              <a:spcAft>
                <a:spcPts val="0"/>
              </a:spcAft>
              <a:buNone/>
            </a:pPr>
            <a:r>
              <a:rPr lang="en" sz="1400">
                <a:solidFill>
                  <a:srgbClr val="000000"/>
                </a:solidFill>
              </a:rPr>
              <a:t>elif time_of_day == "evening":</a:t>
            </a:r>
            <a:endParaRPr sz="1400">
              <a:solidFill>
                <a:srgbClr val="000000"/>
              </a:solidFill>
            </a:endParaRPr>
          </a:p>
          <a:p>
            <a:pPr indent="0" lvl="0" marL="457200" rtl="0" algn="l">
              <a:lnSpc>
                <a:spcPct val="115000"/>
              </a:lnSpc>
              <a:spcBef>
                <a:spcPts val="0"/>
              </a:spcBef>
              <a:spcAft>
                <a:spcPts val="0"/>
              </a:spcAft>
              <a:buNone/>
            </a:pPr>
            <a:r>
              <a:rPr lang="en" sz="1400">
                <a:solidFill>
                  <a:srgbClr val="000000"/>
                </a:solidFill>
              </a:rPr>
              <a:t>    print("Good evening.")</a:t>
            </a:r>
            <a:endParaRPr sz="1400">
              <a:solidFill>
                <a:srgbClr val="000000"/>
              </a:solidFill>
            </a:endParaRPr>
          </a:p>
          <a:p>
            <a:pPr indent="0" lvl="0" marL="457200" rtl="0" algn="l">
              <a:lnSpc>
                <a:spcPct val="115000"/>
              </a:lnSpc>
              <a:spcBef>
                <a:spcPts val="0"/>
              </a:spcBef>
              <a:spcAft>
                <a:spcPts val="0"/>
              </a:spcAft>
              <a:buNone/>
            </a:pPr>
            <a:r>
              <a:rPr lang="en" sz="1400">
                <a:solidFill>
                  <a:srgbClr val="000000"/>
                </a:solidFill>
              </a:rPr>
              <a:t>else:</a:t>
            </a:r>
            <a:endParaRPr sz="1400">
              <a:solidFill>
                <a:srgbClr val="000000"/>
              </a:solidFill>
            </a:endParaRPr>
          </a:p>
          <a:p>
            <a:pPr indent="0" lvl="0" marL="457200" rtl="0" algn="l">
              <a:lnSpc>
                <a:spcPct val="115000"/>
              </a:lnSpc>
              <a:spcBef>
                <a:spcPts val="0"/>
              </a:spcBef>
              <a:spcAft>
                <a:spcPts val="0"/>
              </a:spcAft>
              <a:buNone/>
            </a:pPr>
            <a:r>
              <a:rPr lang="en" sz="1400">
                <a:solidFill>
                  <a:srgbClr val="000000"/>
                </a:solidFill>
              </a:rPr>
              <a:t>    print("Hello!")</a:t>
            </a:r>
            <a:endParaRPr sz="1400">
              <a:solidFill>
                <a:srgbClr val="000000"/>
              </a:solidFill>
            </a:endParaRPr>
          </a:p>
          <a:p>
            <a:pPr indent="0" lvl="0" marL="457200" rtl="0" algn="l">
              <a:lnSpc>
                <a:spcPct val="115000"/>
              </a:lnSpc>
              <a:spcBef>
                <a:spcPts val="1200"/>
              </a:spcBef>
              <a:spcAft>
                <a:spcPts val="0"/>
              </a:spcAft>
              <a:buNone/>
            </a:pPr>
            <a:r>
              <a:rPr lang="en" sz="1400">
                <a:solidFill>
                  <a:srgbClr val="000000"/>
                </a:solidFill>
              </a:rPr>
              <a:t> You can have multiple </a:t>
            </a:r>
            <a:r>
              <a:rPr lang="en" sz="1400">
                <a:solidFill>
                  <a:srgbClr val="188038"/>
                </a:solidFill>
              </a:rPr>
              <a:t>elif</a:t>
            </a:r>
            <a:r>
              <a:rPr lang="en" sz="1400">
                <a:solidFill>
                  <a:srgbClr val="000000"/>
                </a:solidFill>
              </a:rPr>
              <a:t> statements after an </a:t>
            </a:r>
            <a:r>
              <a:rPr lang="en" sz="1400">
                <a:solidFill>
                  <a:srgbClr val="188038"/>
                </a:solidFill>
              </a:rPr>
              <a:t>if</a:t>
            </a:r>
            <a:r>
              <a:rPr lang="en" sz="1400">
                <a:solidFill>
                  <a:srgbClr val="000000"/>
                </a:solidFill>
              </a:rPr>
              <a:t>, but only one </a:t>
            </a:r>
            <a:r>
              <a:rPr lang="en" sz="1400">
                <a:solidFill>
                  <a:srgbClr val="188038"/>
                </a:solidFill>
              </a:rPr>
              <a:t>else</a:t>
            </a:r>
            <a:r>
              <a:rPr lang="en" sz="1400">
                <a:solidFill>
                  <a:srgbClr val="000000"/>
                </a:solidFill>
              </a:rPr>
              <a:t> at the end (which is optional).</a:t>
            </a:r>
            <a:br>
              <a:rPr lang="en" sz="1600">
                <a:solidFill>
                  <a:srgbClr val="000000"/>
                </a:solidFill>
              </a:rPr>
            </a:br>
            <a:endParaRPr sz="16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2.4.2 Control Structures(loop)</a:t>
            </a:r>
            <a:endParaRPr/>
          </a:p>
        </p:txBody>
      </p:sp>
      <p:sp>
        <p:nvSpPr>
          <p:cNvPr id="358" name="Google Shape;358;p63"/>
          <p:cNvSpPr txBox="1"/>
          <p:nvPr>
            <p:ph idx="1" type="body"/>
          </p:nvPr>
        </p:nvSpPr>
        <p:spPr>
          <a:xfrm>
            <a:off x="311700" y="1152475"/>
            <a:ext cx="8520600" cy="3786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rPr>
              <a:t>2. Looping Structures (</a:t>
            </a:r>
            <a:r>
              <a:rPr b="1" lang="en" sz="1600">
                <a:solidFill>
                  <a:srgbClr val="188038"/>
                </a:solidFill>
              </a:rPr>
              <a:t>for</a:t>
            </a:r>
            <a:r>
              <a:rPr b="1" lang="en" sz="1600">
                <a:solidFill>
                  <a:srgbClr val="000000"/>
                </a:solidFill>
              </a:rPr>
              <a:t>, </a:t>
            </a:r>
            <a:r>
              <a:rPr b="1" lang="en" sz="1600">
                <a:solidFill>
                  <a:srgbClr val="188038"/>
                </a:solidFill>
              </a:rPr>
              <a:t>while</a:t>
            </a:r>
            <a:r>
              <a:rPr b="1" lang="en" sz="1600">
                <a:solidFill>
                  <a:srgbClr val="000000"/>
                </a:solidFill>
              </a:rPr>
              <a:t>)</a:t>
            </a:r>
            <a:endParaRPr b="1" sz="1600">
              <a:solidFill>
                <a:srgbClr val="000000"/>
              </a:solidFill>
            </a:endParaRPr>
          </a:p>
          <a:p>
            <a:pPr indent="0" lvl="0" marL="0" rtl="0" algn="l">
              <a:spcBef>
                <a:spcPts val="1200"/>
              </a:spcBef>
              <a:spcAft>
                <a:spcPts val="0"/>
              </a:spcAft>
              <a:buNone/>
            </a:pPr>
            <a:r>
              <a:rPr lang="en" sz="1600">
                <a:solidFill>
                  <a:srgbClr val="000000"/>
                </a:solidFill>
              </a:rPr>
              <a:t>Loops allow you to repeat a block of code multiple times.</a:t>
            </a:r>
            <a:endParaRPr sz="1600">
              <a:solidFill>
                <a:srgbClr val="000000"/>
              </a:solidFill>
            </a:endParaRPr>
          </a:p>
          <a:p>
            <a:pPr indent="-330200" lvl="0" marL="457200" rtl="0" algn="l">
              <a:lnSpc>
                <a:spcPct val="115000"/>
              </a:lnSpc>
              <a:spcBef>
                <a:spcPts val="1200"/>
              </a:spcBef>
              <a:spcAft>
                <a:spcPts val="0"/>
              </a:spcAft>
              <a:buSzPts val="1600"/>
              <a:buChar char="●"/>
            </a:pPr>
            <a:r>
              <a:rPr b="1" lang="en" sz="1600">
                <a:solidFill>
                  <a:srgbClr val="188038"/>
                </a:solidFill>
              </a:rPr>
              <a:t>for</a:t>
            </a:r>
            <a:r>
              <a:rPr b="1" lang="en" sz="1600">
                <a:solidFill>
                  <a:srgbClr val="000000"/>
                </a:solidFill>
              </a:rPr>
              <a:t> loop:</a:t>
            </a:r>
            <a:r>
              <a:rPr lang="en" sz="1600">
                <a:solidFill>
                  <a:srgbClr val="000000"/>
                </a:solidFill>
              </a:rPr>
              <a:t> Iterates over a sequence (like a list, tuple, string, or range) or other iterable objects.</a:t>
            </a:r>
            <a:br>
              <a:rPr lang="en" sz="1600">
                <a:solidFill>
                  <a:srgbClr val="000000"/>
                </a:solidFill>
              </a:rPr>
            </a:br>
            <a:r>
              <a:rPr b="1" lang="en" sz="1600">
                <a:solidFill>
                  <a:srgbClr val="000000"/>
                </a:solidFill>
              </a:rPr>
              <a:t>Example:</a:t>
            </a:r>
            <a:br>
              <a:rPr lang="en" sz="1600">
                <a:solidFill>
                  <a:srgbClr val="000000"/>
                </a:solidFill>
              </a:rPr>
            </a:br>
            <a:r>
              <a:rPr lang="en" sz="1600">
                <a:solidFill>
                  <a:srgbClr val="000000"/>
                </a:solidFill>
              </a:rPr>
              <a:t>local_fruits = ["mango", "banana", "guava"]</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for fruit in local_fruits:</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    print(f"I enjoy eating {fruit} in Nepal.")</a:t>
            </a:r>
            <a:endParaRPr sz="1600">
              <a:solidFill>
                <a:srgbClr val="000000"/>
              </a:solidFill>
            </a:endParaRPr>
          </a:p>
          <a:p>
            <a:pPr indent="0" lvl="0" marL="457200" rtl="0" algn="l">
              <a:lnSpc>
                <a:spcPct val="115000"/>
              </a:lnSpc>
              <a:spcBef>
                <a:spcPts val="0"/>
              </a:spcBef>
              <a:spcAft>
                <a:spcPts val="0"/>
              </a:spcAft>
              <a:buNone/>
            </a:pPr>
            <a:r>
              <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for number in range(5):  # Generates a sequence of numbers from 0 to 4</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    print(f"The number is {number}")</a:t>
            </a:r>
            <a:endParaRPr sz="1600">
              <a:solidFill>
                <a:srgbClr val="000000"/>
              </a:solidFill>
            </a:endParaRPr>
          </a:p>
          <a:p>
            <a:pPr indent="0" lvl="0" marL="457200" rtl="0" algn="l">
              <a:lnSpc>
                <a:spcPct val="115000"/>
              </a:lnSpc>
              <a:spcBef>
                <a:spcPts val="0"/>
              </a:spcBef>
              <a:spcAft>
                <a:spcPts val="0"/>
              </a:spcAft>
              <a:buNone/>
            </a:pPr>
            <a:r>
              <a:t/>
            </a:r>
            <a:endParaRPr sz="1600">
              <a:solidFill>
                <a:srgbClr val="000000"/>
              </a:solidFill>
            </a:endParaRPr>
          </a:p>
          <a:p>
            <a:pPr indent="0" lvl="0" marL="457200" rtl="0" algn="l">
              <a:spcBef>
                <a:spcPts val="0"/>
              </a:spcBef>
              <a:spcAft>
                <a:spcPts val="1200"/>
              </a:spcAft>
              <a:buNone/>
            </a:pPr>
            <a:r>
              <a:t/>
            </a:r>
            <a:endParaRPr sz="16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2.4.2 Control Structures(loop)</a:t>
            </a:r>
            <a:endParaRPr/>
          </a:p>
          <a:p>
            <a:pPr indent="0" lvl="0" marL="0" rtl="0" algn="l">
              <a:spcBef>
                <a:spcPts val="0"/>
              </a:spcBef>
              <a:spcAft>
                <a:spcPts val="0"/>
              </a:spcAft>
              <a:buNone/>
            </a:pPr>
            <a:r>
              <a:t/>
            </a:r>
            <a:endParaRPr/>
          </a:p>
        </p:txBody>
      </p:sp>
      <p:sp>
        <p:nvSpPr>
          <p:cNvPr id="364" name="Google Shape;364;p64"/>
          <p:cNvSpPr txBox="1"/>
          <p:nvPr>
            <p:ph idx="1" type="body"/>
          </p:nvPr>
        </p:nvSpPr>
        <p:spPr>
          <a:xfrm>
            <a:off x="311700" y="1152475"/>
            <a:ext cx="8520600" cy="37860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600">
                <a:solidFill>
                  <a:srgbClr val="000000"/>
                </a:solidFill>
              </a:rPr>
              <a:t>for i in range(2, 7):  # Generates numbers from 2 up to (but not including) 7</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    print(f"The value of i is {i}")</a:t>
            </a:r>
            <a:endParaRPr sz="1600">
              <a:solidFill>
                <a:srgbClr val="000000"/>
              </a:solidFill>
            </a:endParaRPr>
          </a:p>
          <a:p>
            <a:pPr indent="0" lvl="0" marL="457200" rtl="0" algn="l">
              <a:lnSpc>
                <a:spcPct val="115000"/>
              </a:lnSpc>
              <a:spcBef>
                <a:spcPts val="0"/>
              </a:spcBef>
              <a:spcAft>
                <a:spcPts val="0"/>
              </a:spcAft>
              <a:buNone/>
            </a:pPr>
            <a:r>
              <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greeting = "Namaste"</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for char in greeting:</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    print(char)</a:t>
            </a:r>
            <a:endParaRPr sz="1600">
              <a:solidFill>
                <a:srgbClr val="000000"/>
              </a:solidFill>
            </a:endParaRPr>
          </a:p>
          <a:p>
            <a:pPr indent="-330200" lvl="0" marL="457200" rtl="0" algn="l">
              <a:lnSpc>
                <a:spcPct val="115000"/>
              </a:lnSpc>
              <a:spcBef>
                <a:spcPts val="1200"/>
              </a:spcBef>
              <a:spcAft>
                <a:spcPts val="0"/>
              </a:spcAft>
              <a:buClr>
                <a:srgbClr val="000000"/>
              </a:buClr>
              <a:buSzPts val="1600"/>
              <a:buFont typeface="Proxima Nova"/>
              <a:buChar char="●"/>
            </a:pPr>
            <a:r>
              <a:rPr b="1" lang="en" sz="1600">
                <a:solidFill>
                  <a:srgbClr val="188038"/>
                </a:solidFill>
              </a:rPr>
              <a:t>while</a:t>
            </a:r>
            <a:r>
              <a:rPr b="1" lang="en" sz="1600">
                <a:solidFill>
                  <a:srgbClr val="000000"/>
                </a:solidFill>
              </a:rPr>
              <a:t> loop:</a:t>
            </a:r>
            <a:r>
              <a:rPr lang="en" sz="1600">
                <a:solidFill>
                  <a:srgbClr val="000000"/>
                </a:solidFill>
              </a:rPr>
              <a:t> Executes a block of code as long as a specified condition is true. You need to ensure that the condition eventually becomes false to avoid an infinite loop.</a:t>
            </a:r>
            <a:br>
              <a:rPr lang="en" sz="1600">
                <a:solidFill>
                  <a:srgbClr val="000000"/>
                </a:solidFill>
              </a:rPr>
            </a:br>
            <a:r>
              <a:rPr b="1" lang="en" sz="1600">
                <a:solidFill>
                  <a:srgbClr val="000000"/>
                </a:solidFill>
              </a:rPr>
              <a:t>Example:</a:t>
            </a:r>
            <a:br>
              <a:rPr lang="en" sz="1600">
                <a:solidFill>
                  <a:srgbClr val="000000"/>
                </a:solidFill>
              </a:rPr>
            </a:br>
            <a:r>
              <a:rPr lang="en" sz="1600">
                <a:solidFill>
                  <a:srgbClr val="000000"/>
                </a:solidFill>
              </a:rPr>
              <a:t>count = 0</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while count &lt; 5:</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    print(f"The current count is {count}")</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    count += 1  # Increment the counter</a:t>
            </a:r>
            <a:endParaRPr sz="1600">
              <a:solidFill>
                <a:srgbClr val="000000"/>
              </a:solidFill>
            </a:endParaRPr>
          </a:p>
          <a:p>
            <a:pPr indent="0" lvl="0" marL="457200" rtl="0" algn="l">
              <a:lnSpc>
                <a:spcPct val="115000"/>
              </a:lnSpc>
              <a:spcBef>
                <a:spcPts val="0"/>
              </a:spcBef>
              <a:spcAft>
                <a:spcPts val="0"/>
              </a:spcAft>
              <a:buNone/>
            </a:pPr>
            <a:r>
              <a:t/>
            </a:r>
            <a:endParaRPr sz="1600">
              <a:solidFill>
                <a:srgbClr val="000000"/>
              </a:solidFill>
            </a:endParaRPr>
          </a:p>
          <a:p>
            <a:pPr indent="0" lvl="0" marL="457200" rtl="0" algn="l">
              <a:spcBef>
                <a:spcPts val="0"/>
              </a:spcBef>
              <a:spcAft>
                <a:spcPts val="1200"/>
              </a:spcAft>
              <a:buNone/>
            </a:pPr>
            <a:r>
              <a:t/>
            </a:r>
            <a:endParaRPr sz="16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2.4.2 Control Structures(loop)</a:t>
            </a:r>
            <a:endParaRPr/>
          </a:p>
          <a:p>
            <a:pPr indent="0" lvl="0" marL="0" rtl="0" algn="l">
              <a:spcBef>
                <a:spcPts val="0"/>
              </a:spcBef>
              <a:spcAft>
                <a:spcPts val="0"/>
              </a:spcAft>
              <a:buNone/>
            </a:pPr>
            <a:r>
              <a:t/>
            </a:r>
            <a:endParaRPr/>
          </a:p>
        </p:txBody>
      </p:sp>
      <p:sp>
        <p:nvSpPr>
          <p:cNvPr id="370" name="Google Shape;370;p65"/>
          <p:cNvSpPr txBox="1"/>
          <p:nvPr>
            <p:ph idx="1" type="body"/>
          </p:nvPr>
        </p:nvSpPr>
        <p:spPr>
          <a:xfrm>
            <a:off x="311700" y="1152475"/>
            <a:ext cx="8520600" cy="37860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600">
                <a:solidFill>
                  <a:srgbClr val="000000"/>
                </a:solidFill>
              </a:rPr>
              <a:t>altitude = 1300</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while altitude &lt; 1400:</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    print(f"Currently at {altitude} meters.")</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    altitude += 20</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print("Reached a higher altitude.")</a:t>
            </a:r>
            <a:endParaRPr sz="1600">
              <a:solidFill>
                <a:srgbClr val="000000"/>
              </a:solidFill>
            </a:endParaRPr>
          </a:p>
          <a:p>
            <a:pPr indent="0" lvl="0" marL="0" rtl="0" algn="l">
              <a:spcBef>
                <a:spcPts val="1200"/>
              </a:spcBef>
              <a:spcAft>
                <a:spcPts val="0"/>
              </a:spcAft>
              <a:buNone/>
            </a:pPr>
            <a:r>
              <a:rPr b="1" lang="en" sz="1600">
                <a:solidFill>
                  <a:srgbClr val="000000"/>
                </a:solidFill>
              </a:rPr>
              <a:t>3. Loop Control Statements (</a:t>
            </a:r>
            <a:r>
              <a:rPr b="1" lang="en" sz="1600">
                <a:solidFill>
                  <a:srgbClr val="188038"/>
                </a:solidFill>
              </a:rPr>
              <a:t>break</a:t>
            </a:r>
            <a:r>
              <a:rPr b="1" lang="en" sz="1600">
                <a:solidFill>
                  <a:srgbClr val="000000"/>
                </a:solidFill>
              </a:rPr>
              <a:t>, </a:t>
            </a:r>
            <a:r>
              <a:rPr b="1" lang="en" sz="1600">
                <a:solidFill>
                  <a:srgbClr val="188038"/>
                </a:solidFill>
              </a:rPr>
              <a:t>continue</a:t>
            </a:r>
            <a:r>
              <a:rPr b="1" lang="en" sz="1600">
                <a:solidFill>
                  <a:srgbClr val="000000"/>
                </a:solidFill>
              </a:rPr>
              <a:t>, </a:t>
            </a:r>
            <a:r>
              <a:rPr b="1" lang="en" sz="1600">
                <a:solidFill>
                  <a:srgbClr val="188038"/>
                </a:solidFill>
              </a:rPr>
              <a:t>pass</a:t>
            </a:r>
            <a:r>
              <a:rPr b="1" lang="en" sz="1600">
                <a:solidFill>
                  <a:srgbClr val="000000"/>
                </a:solidFill>
              </a:rPr>
              <a:t>)</a:t>
            </a:r>
            <a:endParaRPr b="1" sz="1600">
              <a:solidFill>
                <a:srgbClr val="000000"/>
              </a:solidFill>
            </a:endParaRPr>
          </a:p>
          <a:p>
            <a:pPr indent="0" lvl="0" marL="0" rtl="0" algn="l">
              <a:spcBef>
                <a:spcPts val="1200"/>
              </a:spcBef>
              <a:spcAft>
                <a:spcPts val="0"/>
              </a:spcAft>
              <a:buNone/>
            </a:pPr>
            <a:r>
              <a:rPr lang="en" sz="1600">
                <a:solidFill>
                  <a:srgbClr val="000000"/>
                </a:solidFill>
              </a:rPr>
              <a:t>These statements can alter the normal flow of execution within loops.</a:t>
            </a:r>
            <a:endParaRPr sz="1600">
              <a:solidFill>
                <a:srgbClr val="000000"/>
              </a:solidFill>
            </a:endParaRPr>
          </a:p>
          <a:p>
            <a:pPr indent="-330200" lvl="0" marL="457200" rtl="0" algn="l">
              <a:spcBef>
                <a:spcPts val="1200"/>
              </a:spcBef>
              <a:spcAft>
                <a:spcPts val="0"/>
              </a:spcAft>
              <a:buSzPts val="1600"/>
              <a:buChar char="●"/>
            </a:pPr>
            <a:r>
              <a:rPr b="1" lang="en" sz="1600">
                <a:solidFill>
                  <a:srgbClr val="188038"/>
                </a:solidFill>
              </a:rPr>
              <a:t>break</a:t>
            </a:r>
            <a:r>
              <a:rPr b="1" lang="en" sz="1600">
                <a:solidFill>
                  <a:srgbClr val="000000"/>
                </a:solidFill>
              </a:rPr>
              <a:t> statement:</a:t>
            </a:r>
            <a:r>
              <a:rPr lang="en" sz="1600">
                <a:solidFill>
                  <a:srgbClr val="000000"/>
                </a:solidFill>
              </a:rPr>
              <a:t> Immediately terminates the loop and the program control flows to the statement immediately following the loop.</a:t>
            </a:r>
            <a:br>
              <a:rPr lang="en" sz="1600">
                <a:solidFill>
                  <a:srgbClr val="000000"/>
                </a:solidFill>
              </a:rPr>
            </a:br>
            <a:endParaRPr sz="16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2.4.2 Control Structures(loop)</a:t>
            </a:r>
            <a:endParaRPr/>
          </a:p>
          <a:p>
            <a:pPr indent="0" lvl="0" marL="0" rtl="0" algn="l">
              <a:spcBef>
                <a:spcPts val="0"/>
              </a:spcBef>
              <a:spcAft>
                <a:spcPts val="0"/>
              </a:spcAft>
              <a:buNone/>
            </a:pPr>
            <a:r>
              <a:t/>
            </a:r>
            <a:endParaRPr/>
          </a:p>
        </p:txBody>
      </p:sp>
      <p:sp>
        <p:nvSpPr>
          <p:cNvPr id="376" name="Google Shape;376;p66"/>
          <p:cNvSpPr txBox="1"/>
          <p:nvPr>
            <p:ph idx="1" type="body"/>
          </p:nvPr>
        </p:nvSpPr>
        <p:spPr>
          <a:xfrm>
            <a:off x="311700" y="1152475"/>
            <a:ext cx="8520600" cy="3786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600">
                <a:solidFill>
                  <a:srgbClr val="000000"/>
                </a:solidFill>
              </a:rPr>
              <a:t>Example:</a:t>
            </a:r>
            <a:br>
              <a:rPr lang="en" sz="1600">
                <a:solidFill>
                  <a:srgbClr val="000000"/>
                </a:solidFill>
              </a:rPr>
            </a:br>
            <a:r>
              <a:rPr lang="en" sz="1600">
                <a:solidFill>
                  <a:srgbClr val="000000"/>
                </a:solidFill>
              </a:rPr>
              <a:t>numbers = [1, 2, 3, 4, 5, 6]</a:t>
            </a:r>
            <a:endParaRPr sz="1600">
              <a:solidFill>
                <a:srgbClr val="000000"/>
              </a:solidFill>
            </a:endParaRPr>
          </a:p>
          <a:p>
            <a:pPr indent="0" lvl="0" marL="457200" rtl="0" algn="l">
              <a:spcBef>
                <a:spcPts val="0"/>
              </a:spcBef>
              <a:spcAft>
                <a:spcPts val="0"/>
              </a:spcAft>
              <a:buNone/>
            </a:pPr>
            <a:r>
              <a:rPr lang="en" sz="1600">
                <a:solidFill>
                  <a:srgbClr val="000000"/>
                </a:solidFill>
              </a:rPr>
              <a:t>for num in numbers:</a:t>
            </a:r>
            <a:endParaRPr sz="1600">
              <a:solidFill>
                <a:srgbClr val="000000"/>
              </a:solidFill>
            </a:endParaRPr>
          </a:p>
          <a:p>
            <a:pPr indent="0" lvl="0" marL="457200" rtl="0" algn="l">
              <a:spcBef>
                <a:spcPts val="0"/>
              </a:spcBef>
              <a:spcAft>
                <a:spcPts val="0"/>
              </a:spcAft>
              <a:buNone/>
            </a:pPr>
            <a:r>
              <a:rPr lang="en" sz="1600">
                <a:solidFill>
                  <a:srgbClr val="000000"/>
                </a:solidFill>
              </a:rPr>
              <a:t>    if num == 4:</a:t>
            </a:r>
            <a:endParaRPr sz="1600">
              <a:solidFill>
                <a:srgbClr val="000000"/>
              </a:solidFill>
            </a:endParaRPr>
          </a:p>
          <a:p>
            <a:pPr indent="0" lvl="0" marL="457200" rtl="0" algn="l">
              <a:spcBef>
                <a:spcPts val="0"/>
              </a:spcBef>
              <a:spcAft>
                <a:spcPts val="0"/>
              </a:spcAft>
              <a:buNone/>
            </a:pPr>
            <a:r>
              <a:rPr lang="en" sz="1600">
                <a:solidFill>
                  <a:srgbClr val="000000"/>
                </a:solidFill>
              </a:rPr>
              <a:t>        break  # Exit the loop when num is 4</a:t>
            </a:r>
            <a:endParaRPr sz="1600">
              <a:solidFill>
                <a:srgbClr val="000000"/>
              </a:solidFill>
            </a:endParaRPr>
          </a:p>
          <a:p>
            <a:pPr indent="0" lvl="0" marL="457200" rtl="0" algn="l">
              <a:spcBef>
                <a:spcPts val="0"/>
              </a:spcBef>
              <a:spcAft>
                <a:spcPts val="0"/>
              </a:spcAft>
              <a:buNone/>
            </a:pPr>
            <a:r>
              <a:rPr lang="en" sz="1600">
                <a:solidFill>
                  <a:srgbClr val="000000"/>
                </a:solidFill>
              </a:rPr>
              <a:t>    print(num)  # Output: 1, 2, 3</a:t>
            </a:r>
            <a:endParaRPr sz="1600">
              <a:solidFill>
                <a:srgbClr val="000000"/>
              </a:solidFill>
            </a:endParaRPr>
          </a:p>
          <a:p>
            <a:pPr indent="0" lvl="0" marL="457200" rtl="0" algn="l">
              <a:spcBef>
                <a:spcPts val="0"/>
              </a:spcBef>
              <a:spcAft>
                <a:spcPts val="0"/>
              </a:spcAft>
              <a:buNone/>
            </a:pPr>
            <a:r>
              <a:rPr lang="en" sz="1600">
                <a:solidFill>
                  <a:srgbClr val="000000"/>
                </a:solidFill>
              </a:rPr>
              <a:t>print("Loop finished.")</a:t>
            </a:r>
            <a:endParaRPr sz="1600">
              <a:solidFill>
                <a:srgbClr val="000000"/>
              </a:solidFill>
            </a:endParaRPr>
          </a:p>
          <a:p>
            <a:pPr indent="0" lvl="0" marL="457200" rtl="0" algn="l">
              <a:spcBef>
                <a:spcPts val="0"/>
              </a:spcBef>
              <a:spcAft>
                <a:spcPts val="1200"/>
              </a:spcAft>
              <a:buNone/>
            </a:pPr>
            <a:r>
              <a:t/>
            </a:r>
            <a:endParaRPr sz="16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2.4.2 Control Structures(loop)</a:t>
            </a:r>
            <a:endParaRPr/>
          </a:p>
          <a:p>
            <a:pPr indent="0" lvl="0" marL="0" rtl="0" algn="l">
              <a:spcBef>
                <a:spcPts val="0"/>
              </a:spcBef>
              <a:spcAft>
                <a:spcPts val="0"/>
              </a:spcAft>
              <a:buNone/>
            </a:pPr>
            <a:r>
              <a:t/>
            </a:r>
            <a:endParaRPr/>
          </a:p>
        </p:txBody>
      </p:sp>
      <p:sp>
        <p:nvSpPr>
          <p:cNvPr id="382" name="Google Shape;382;p67"/>
          <p:cNvSpPr txBox="1"/>
          <p:nvPr>
            <p:ph idx="1" type="body"/>
          </p:nvPr>
        </p:nvSpPr>
        <p:spPr>
          <a:xfrm>
            <a:off x="311700" y="1152475"/>
            <a:ext cx="8520600" cy="3786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rgbClr val="000000"/>
              </a:buClr>
              <a:buSzPts val="1600"/>
              <a:buFont typeface="Proxima Nova"/>
              <a:buChar char="●"/>
            </a:pPr>
            <a:r>
              <a:rPr b="1" lang="en" sz="1600">
                <a:solidFill>
                  <a:srgbClr val="188038"/>
                </a:solidFill>
              </a:rPr>
              <a:t>continue</a:t>
            </a:r>
            <a:r>
              <a:rPr b="1" lang="en" sz="1600">
                <a:solidFill>
                  <a:srgbClr val="000000"/>
                </a:solidFill>
              </a:rPr>
              <a:t> statement:</a:t>
            </a:r>
            <a:r>
              <a:rPr lang="en" sz="1600">
                <a:solidFill>
                  <a:srgbClr val="000000"/>
                </a:solidFill>
              </a:rPr>
              <a:t> Skips the rest of the current iteration of the loop and proceeds to the next iteration.</a:t>
            </a:r>
            <a:br>
              <a:rPr lang="en" sz="1600">
                <a:solidFill>
                  <a:srgbClr val="000000"/>
                </a:solidFill>
              </a:rPr>
            </a:br>
            <a:r>
              <a:rPr b="1" lang="en" sz="1600">
                <a:solidFill>
                  <a:srgbClr val="000000"/>
                </a:solidFill>
              </a:rPr>
              <a:t>Example:</a:t>
            </a:r>
            <a:br>
              <a:rPr lang="en" sz="1600">
                <a:solidFill>
                  <a:srgbClr val="000000"/>
                </a:solidFill>
              </a:rPr>
            </a:br>
            <a:r>
              <a:rPr lang="en" sz="1600">
                <a:solidFill>
                  <a:srgbClr val="000000"/>
                </a:solidFill>
              </a:rPr>
              <a:t>numbers = [1, 2, 3, 4, 5, 6]</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for num in numbers:</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    if num % 2 == 0:  # If the number is even</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        continue     # Skip to the next iteration</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    print(num)      # Output: 1, 3, 5 (only odd numbers are printed)</a:t>
            </a:r>
            <a:endParaRPr sz="1600">
              <a:solidFill>
                <a:srgbClr val="000000"/>
              </a:solidFill>
            </a:endParaRPr>
          </a:p>
          <a:p>
            <a:pPr indent="0" lvl="0" marL="457200" rtl="0" algn="l">
              <a:spcBef>
                <a:spcPts val="0"/>
              </a:spcBef>
              <a:spcAft>
                <a:spcPts val="1200"/>
              </a:spcAft>
              <a:buNone/>
            </a:pPr>
            <a:r>
              <a:t/>
            </a:r>
            <a:endParaRPr sz="16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2.4.2 Control Structures(loop)</a:t>
            </a:r>
            <a:endParaRPr/>
          </a:p>
          <a:p>
            <a:pPr indent="0" lvl="0" marL="0" rtl="0" algn="l">
              <a:spcBef>
                <a:spcPts val="0"/>
              </a:spcBef>
              <a:spcAft>
                <a:spcPts val="0"/>
              </a:spcAft>
              <a:buNone/>
            </a:pPr>
            <a:r>
              <a:t/>
            </a:r>
            <a:endParaRPr/>
          </a:p>
        </p:txBody>
      </p:sp>
      <p:sp>
        <p:nvSpPr>
          <p:cNvPr id="388" name="Google Shape;388;p68"/>
          <p:cNvSpPr txBox="1"/>
          <p:nvPr>
            <p:ph idx="1" type="body"/>
          </p:nvPr>
        </p:nvSpPr>
        <p:spPr>
          <a:xfrm>
            <a:off x="311700" y="1152475"/>
            <a:ext cx="8520600" cy="3786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rgbClr val="000000"/>
              </a:buClr>
              <a:buSzPts val="1600"/>
              <a:buFont typeface="Proxima Nova"/>
              <a:buChar char="●"/>
            </a:pPr>
            <a:r>
              <a:rPr b="1" lang="en" sz="1600">
                <a:solidFill>
                  <a:srgbClr val="188038"/>
                </a:solidFill>
              </a:rPr>
              <a:t>pass</a:t>
            </a:r>
            <a:r>
              <a:rPr b="1" lang="en" sz="1600">
                <a:solidFill>
                  <a:srgbClr val="000000"/>
                </a:solidFill>
              </a:rPr>
              <a:t> statement:</a:t>
            </a:r>
            <a:r>
              <a:rPr lang="en" sz="1600">
                <a:solidFill>
                  <a:srgbClr val="000000"/>
                </a:solidFill>
              </a:rPr>
              <a:t> Does nothing. It's used as a placeholder where a statement is syntactically required but you don't want any code to be executed. This is often used when defining functions or classes that you plan to implement later.</a:t>
            </a:r>
            <a:br>
              <a:rPr lang="en" sz="1600">
                <a:solidFill>
                  <a:srgbClr val="000000"/>
                </a:solidFill>
              </a:rPr>
            </a:br>
            <a:r>
              <a:rPr b="1" lang="en" sz="1600">
                <a:solidFill>
                  <a:srgbClr val="000000"/>
                </a:solidFill>
              </a:rPr>
              <a:t>Example:</a:t>
            </a:r>
            <a:br>
              <a:rPr lang="en" sz="1600">
                <a:solidFill>
                  <a:srgbClr val="000000"/>
                </a:solidFill>
              </a:rPr>
            </a:br>
            <a:r>
              <a:rPr lang="en" sz="1600">
                <a:solidFill>
                  <a:srgbClr val="000000"/>
                </a:solidFill>
              </a:rPr>
              <a:t>if temperature_celsius &gt; 30:</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    pass  # TODO: Implement action for hot weather</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else:</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    print("Temperature is moderate.")</a:t>
            </a:r>
            <a:endParaRPr sz="1600">
              <a:solidFill>
                <a:srgbClr val="000000"/>
              </a:solidFill>
            </a:endParaRPr>
          </a:p>
          <a:p>
            <a:pPr indent="0" lvl="0" marL="457200" rtl="0" algn="l">
              <a:lnSpc>
                <a:spcPct val="115000"/>
              </a:lnSpc>
              <a:spcBef>
                <a:spcPts val="0"/>
              </a:spcBef>
              <a:spcAft>
                <a:spcPts val="0"/>
              </a:spcAft>
              <a:buNone/>
            </a:pPr>
            <a:r>
              <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def my_function():</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    pass  # Function to be defined later</a:t>
            </a:r>
            <a:endParaRPr sz="1600">
              <a:solidFill>
                <a:srgbClr val="000000"/>
              </a:solidFill>
            </a:endParaRPr>
          </a:p>
          <a:p>
            <a:pPr indent="0" lvl="0" marL="457200" rtl="0" algn="l">
              <a:spcBef>
                <a:spcPts val="0"/>
              </a:spcBef>
              <a:spcAft>
                <a:spcPts val="1200"/>
              </a:spcAft>
              <a:buNone/>
            </a:pPr>
            <a:r>
              <a:t/>
            </a:r>
            <a:endParaRPr sz="16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2.4.2 Control Structures(loop)</a:t>
            </a:r>
            <a:endParaRPr/>
          </a:p>
          <a:p>
            <a:pPr indent="0" lvl="0" marL="0" rtl="0" algn="l">
              <a:spcBef>
                <a:spcPts val="0"/>
              </a:spcBef>
              <a:spcAft>
                <a:spcPts val="0"/>
              </a:spcAft>
              <a:buNone/>
            </a:pPr>
            <a:r>
              <a:t/>
            </a:r>
            <a:endParaRPr/>
          </a:p>
        </p:txBody>
      </p:sp>
      <p:sp>
        <p:nvSpPr>
          <p:cNvPr id="394" name="Google Shape;394;p69"/>
          <p:cNvSpPr txBox="1"/>
          <p:nvPr>
            <p:ph idx="1" type="body"/>
          </p:nvPr>
        </p:nvSpPr>
        <p:spPr>
          <a:xfrm>
            <a:off x="311700" y="1152475"/>
            <a:ext cx="8520600" cy="37860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Font typeface="Proxima Nova"/>
              <a:buChar char="●"/>
            </a:pPr>
            <a:r>
              <a:rPr b="1" lang="en" sz="1600">
                <a:solidFill>
                  <a:srgbClr val="000000"/>
                </a:solidFill>
              </a:rPr>
              <a:t>Combining Control Structures:</a:t>
            </a:r>
            <a:endParaRPr b="1" sz="1600">
              <a:solidFill>
                <a:srgbClr val="000000"/>
              </a:solidFill>
            </a:endParaRPr>
          </a:p>
          <a:p>
            <a:pPr indent="0" lvl="0" marL="457200" rtl="0" algn="l">
              <a:spcBef>
                <a:spcPts val="1200"/>
              </a:spcBef>
              <a:spcAft>
                <a:spcPts val="0"/>
              </a:spcAft>
              <a:buNone/>
            </a:pPr>
            <a:r>
              <a:rPr lang="en" sz="1600">
                <a:solidFill>
                  <a:srgbClr val="000000"/>
                </a:solidFill>
              </a:rPr>
              <a:t>You can nest control structures within each other to create more complex logic. For example, you can have </a:t>
            </a:r>
            <a:r>
              <a:rPr lang="en" sz="1600">
                <a:solidFill>
                  <a:srgbClr val="188038"/>
                </a:solidFill>
              </a:rPr>
              <a:t>if</a:t>
            </a:r>
            <a:r>
              <a:rPr lang="en" sz="1600">
                <a:solidFill>
                  <a:srgbClr val="000000"/>
                </a:solidFill>
              </a:rPr>
              <a:t> statements inside </a:t>
            </a:r>
            <a:r>
              <a:rPr lang="en" sz="1600">
                <a:solidFill>
                  <a:srgbClr val="188038"/>
                </a:solidFill>
              </a:rPr>
              <a:t>for</a:t>
            </a:r>
            <a:r>
              <a:rPr lang="en" sz="1600">
                <a:solidFill>
                  <a:srgbClr val="000000"/>
                </a:solidFill>
              </a:rPr>
              <a:t> loops, or </a:t>
            </a:r>
            <a:r>
              <a:rPr lang="en" sz="1600">
                <a:solidFill>
                  <a:srgbClr val="188038"/>
                </a:solidFill>
              </a:rPr>
              <a:t>while</a:t>
            </a:r>
            <a:r>
              <a:rPr lang="en" sz="1600">
                <a:solidFill>
                  <a:srgbClr val="000000"/>
                </a:solidFill>
              </a:rPr>
              <a:t> loops inside </a:t>
            </a:r>
            <a:r>
              <a:rPr lang="en" sz="1600">
                <a:solidFill>
                  <a:srgbClr val="188038"/>
                </a:solidFill>
              </a:rPr>
              <a:t>if</a:t>
            </a:r>
            <a:r>
              <a:rPr lang="en" sz="1600">
                <a:solidFill>
                  <a:srgbClr val="000000"/>
                </a:solidFill>
              </a:rPr>
              <a:t> statements.</a:t>
            </a:r>
            <a:endParaRPr sz="1600">
              <a:solidFill>
                <a:srgbClr val="000000"/>
              </a:solidFill>
            </a:endParaRPr>
          </a:p>
          <a:p>
            <a:pPr indent="0" lvl="0" marL="457200" rtl="0" algn="l">
              <a:spcBef>
                <a:spcPts val="1200"/>
              </a:spcBef>
              <a:spcAft>
                <a:spcPts val="0"/>
              </a:spcAft>
              <a:buNone/>
            </a:pPr>
            <a:r>
              <a:rPr b="1" lang="en" sz="1600">
                <a:solidFill>
                  <a:srgbClr val="000000"/>
                </a:solidFill>
              </a:rPr>
              <a:t>Example:</a:t>
            </a:r>
            <a:endParaRPr b="1" sz="1600">
              <a:solidFill>
                <a:srgbClr val="000000"/>
              </a:solidFill>
            </a:endParaRPr>
          </a:p>
          <a:p>
            <a:pPr indent="0" lvl="0" marL="457200" rtl="0" algn="l">
              <a:spcBef>
                <a:spcPts val="0"/>
              </a:spcBef>
              <a:spcAft>
                <a:spcPts val="0"/>
              </a:spcAft>
              <a:buNone/>
            </a:pPr>
            <a:r>
              <a:rPr lang="en" sz="1600">
                <a:solidFill>
                  <a:srgbClr val="000000"/>
                </a:solidFill>
              </a:rPr>
              <a:t>for i in range(3):</a:t>
            </a:r>
            <a:endParaRPr sz="1600">
              <a:solidFill>
                <a:srgbClr val="000000"/>
              </a:solidFill>
            </a:endParaRPr>
          </a:p>
          <a:p>
            <a:pPr indent="0" lvl="0" marL="457200" rtl="0" algn="l">
              <a:spcBef>
                <a:spcPts val="0"/>
              </a:spcBef>
              <a:spcAft>
                <a:spcPts val="0"/>
              </a:spcAft>
              <a:buNone/>
            </a:pPr>
            <a:r>
              <a:rPr lang="en" sz="1600">
                <a:solidFill>
                  <a:srgbClr val="000000"/>
                </a:solidFill>
              </a:rPr>
              <a:t>    print(f"Outer loop iteration: {i}")</a:t>
            </a:r>
            <a:endParaRPr sz="1600">
              <a:solidFill>
                <a:srgbClr val="000000"/>
              </a:solidFill>
            </a:endParaRPr>
          </a:p>
          <a:p>
            <a:pPr indent="0" lvl="0" marL="457200" rtl="0" algn="l">
              <a:spcBef>
                <a:spcPts val="0"/>
              </a:spcBef>
              <a:spcAft>
                <a:spcPts val="0"/>
              </a:spcAft>
              <a:buNone/>
            </a:pPr>
            <a:r>
              <a:rPr lang="en" sz="1600">
                <a:solidFill>
                  <a:srgbClr val="000000"/>
                </a:solidFill>
              </a:rPr>
              <a:t>    if i &gt; 0:</a:t>
            </a:r>
            <a:endParaRPr sz="1600">
              <a:solidFill>
                <a:srgbClr val="000000"/>
              </a:solidFill>
            </a:endParaRPr>
          </a:p>
          <a:p>
            <a:pPr indent="0" lvl="0" marL="457200" rtl="0" algn="l">
              <a:spcBef>
                <a:spcPts val="0"/>
              </a:spcBef>
              <a:spcAft>
                <a:spcPts val="0"/>
              </a:spcAft>
              <a:buNone/>
            </a:pPr>
            <a:r>
              <a:rPr lang="en" sz="1600">
                <a:solidFill>
                  <a:srgbClr val="000000"/>
                </a:solidFill>
              </a:rPr>
              <a:t>        j = 0</a:t>
            </a:r>
            <a:endParaRPr sz="1600">
              <a:solidFill>
                <a:srgbClr val="000000"/>
              </a:solidFill>
            </a:endParaRPr>
          </a:p>
          <a:p>
            <a:pPr indent="0" lvl="0" marL="457200" rtl="0" algn="l">
              <a:spcBef>
                <a:spcPts val="0"/>
              </a:spcBef>
              <a:spcAft>
                <a:spcPts val="0"/>
              </a:spcAft>
              <a:buNone/>
            </a:pPr>
            <a:r>
              <a:rPr lang="en" sz="1600">
                <a:solidFill>
                  <a:srgbClr val="000000"/>
                </a:solidFill>
              </a:rPr>
              <a:t>        while j &lt; 2:</a:t>
            </a:r>
            <a:endParaRPr sz="1600">
              <a:solidFill>
                <a:srgbClr val="000000"/>
              </a:solidFill>
            </a:endParaRPr>
          </a:p>
          <a:p>
            <a:pPr indent="0" lvl="0" marL="457200" rtl="0" algn="l">
              <a:spcBef>
                <a:spcPts val="0"/>
              </a:spcBef>
              <a:spcAft>
                <a:spcPts val="0"/>
              </a:spcAft>
              <a:buNone/>
            </a:pPr>
            <a:r>
              <a:rPr lang="en" sz="1600">
                <a:solidFill>
                  <a:srgbClr val="000000"/>
                </a:solidFill>
              </a:rPr>
              <a:t>            print(f"  Inner while loop iteration: {j}")</a:t>
            </a:r>
            <a:endParaRPr sz="1600">
              <a:solidFill>
                <a:srgbClr val="000000"/>
              </a:solidFill>
            </a:endParaRPr>
          </a:p>
          <a:p>
            <a:pPr indent="0" lvl="0" marL="457200" rtl="0" algn="l">
              <a:spcBef>
                <a:spcPts val="0"/>
              </a:spcBef>
              <a:spcAft>
                <a:spcPts val="0"/>
              </a:spcAft>
              <a:buNone/>
            </a:pPr>
            <a:r>
              <a:rPr lang="en" sz="1600">
                <a:solidFill>
                  <a:srgbClr val="000000"/>
                </a:solidFill>
              </a:rPr>
              <a:t>            j += 1</a:t>
            </a:r>
            <a:endParaRPr sz="1600">
              <a:solidFill>
                <a:srgbClr val="000000"/>
              </a:solidFill>
            </a:endParaRPr>
          </a:p>
          <a:p>
            <a:pPr indent="0" lvl="0" marL="457200" rtl="0" algn="l">
              <a:spcBef>
                <a:spcPts val="0"/>
              </a:spcBef>
              <a:spcAft>
                <a:spcPts val="1200"/>
              </a:spcAft>
              <a:buNone/>
            </a:pPr>
            <a:r>
              <a:t/>
            </a:r>
            <a:endParaRPr sz="16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2.4.3 List Comprehensions</a:t>
            </a:r>
            <a:endParaRPr/>
          </a:p>
        </p:txBody>
      </p:sp>
      <p:sp>
        <p:nvSpPr>
          <p:cNvPr id="400" name="Google Shape;400;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rgbClr val="000000"/>
              </a:buClr>
              <a:buSzPts val="1600"/>
              <a:buChar char="●"/>
            </a:pPr>
            <a:r>
              <a:rPr b="1" lang="en" sz="1600">
                <a:solidFill>
                  <a:srgbClr val="000000"/>
                </a:solidFill>
              </a:rPr>
              <a:t>List comprehension</a:t>
            </a:r>
            <a:r>
              <a:rPr lang="en" sz="1600">
                <a:solidFill>
                  <a:srgbClr val="000000"/>
                </a:solidFill>
              </a:rPr>
              <a:t> is a way to create lists using a concise syntax.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It allows us to generate a new list by applying an </a:t>
            </a:r>
            <a:r>
              <a:rPr b="1" lang="en" sz="1600">
                <a:solidFill>
                  <a:srgbClr val="000000"/>
                </a:solidFill>
              </a:rPr>
              <a:t>expression </a:t>
            </a:r>
            <a:r>
              <a:rPr lang="en" sz="1600">
                <a:solidFill>
                  <a:srgbClr val="000000"/>
                </a:solidFill>
              </a:rPr>
              <a:t>to each item in an existing </a:t>
            </a:r>
            <a:r>
              <a:rPr b="1" lang="en" sz="1600">
                <a:solidFill>
                  <a:srgbClr val="000000"/>
                </a:solidFill>
              </a:rPr>
              <a:t>iterable </a:t>
            </a:r>
            <a:r>
              <a:rPr lang="en" sz="1600">
                <a:solidFill>
                  <a:srgbClr val="000000"/>
                </a:solidFill>
              </a:rPr>
              <a:t>(such as a </a:t>
            </a:r>
            <a:r>
              <a:rPr b="1" lang="en" sz="1600">
                <a:solidFill>
                  <a:srgbClr val="000000"/>
                </a:solidFill>
              </a:rPr>
              <a:t>list</a:t>
            </a:r>
            <a:r>
              <a:rPr lang="en" sz="1600">
                <a:solidFill>
                  <a:srgbClr val="000000"/>
                </a:solidFill>
              </a:rPr>
              <a:t> or </a:t>
            </a:r>
            <a:r>
              <a:rPr b="1" lang="en" sz="1600">
                <a:solidFill>
                  <a:srgbClr val="000000"/>
                </a:solidFill>
              </a:rPr>
              <a:t>range</a:t>
            </a:r>
            <a:r>
              <a:rPr lang="en" sz="1600">
                <a:solidFill>
                  <a:srgbClr val="000000"/>
                </a:solidFill>
              </a:rPr>
              <a:t>). </a:t>
            </a:r>
            <a:endParaRPr sz="1600">
              <a:solidFill>
                <a:srgbClr val="000000"/>
              </a:solidFill>
            </a:endParaRPr>
          </a:p>
          <a:p>
            <a:pPr indent="-330200" lvl="0" marL="457200" rtl="0" algn="l">
              <a:spcBef>
                <a:spcPts val="0"/>
              </a:spcBef>
              <a:spcAft>
                <a:spcPts val="0"/>
              </a:spcAft>
              <a:buClr>
                <a:srgbClr val="000000"/>
              </a:buClr>
              <a:buSzPts val="1600"/>
              <a:buChar char="●"/>
            </a:pPr>
            <a:r>
              <a:rPr lang="en" sz="1600">
                <a:solidFill>
                  <a:srgbClr val="000000"/>
                </a:solidFill>
              </a:rPr>
              <a:t>This helps us to write cleaner, more readable code compared to traditional looping techniques.</a:t>
            </a:r>
            <a:endParaRPr sz="1600">
              <a:solidFill>
                <a:srgbClr val="000000"/>
              </a:solidFill>
            </a:endParaRPr>
          </a:p>
          <a:p>
            <a:pPr indent="0" lvl="0" marL="457200" rtl="0" algn="l">
              <a:spcBef>
                <a:spcPts val="1200"/>
              </a:spcBef>
              <a:spcAft>
                <a:spcPts val="1200"/>
              </a:spcAft>
              <a:buNone/>
            </a:pPr>
            <a:r>
              <a:t/>
            </a:r>
            <a:endParaRPr sz="1600">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2.4.3 List Comprehensions</a:t>
            </a:r>
            <a:endParaRPr/>
          </a:p>
        </p:txBody>
      </p:sp>
      <p:sp>
        <p:nvSpPr>
          <p:cNvPr id="406" name="Google Shape;406;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600">
                <a:solidFill>
                  <a:srgbClr val="000000"/>
                </a:solidFill>
              </a:rPr>
              <a:t>Syntax:</a:t>
            </a:r>
            <a:endParaRPr b="1" sz="1600">
              <a:solidFill>
                <a:srgbClr val="000000"/>
              </a:solidFill>
            </a:endParaRPr>
          </a:p>
          <a:p>
            <a:pPr indent="0" lvl="0" marL="457200" rtl="0" algn="l">
              <a:spcBef>
                <a:spcPts val="1200"/>
              </a:spcBef>
              <a:spcAft>
                <a:spcPts val="0"/>
              </a:spcAft>
              <a:buNone/>
            </a:pPr>
            <a:r>
              <a:rPr lang="en" sz="1600">
                <a:solidFill>
                  <a:srgbClr val="000000"/>
                </a:solidFill>
              </a:rPr>
              <a:t>[</a:t>
            </a:r>
            <a:r>
              <a:rPr b="1" lang="en" sz="1600">
                <a:solidFill>
                  <a:srgbClr val="000000"/>
                </a:solidFill>
              </a:rPr>
              <a:t>expression</a:t>
            </a:r>
            <a:r>
              <a:rPr lang="en" sz="1600">
                <a:solidFill>
                  <a:srgbClr val="000000"/>
                </a:solidFill>
              </a:rPr>
              <a:t> for </a:t>
            </a:r>
            <a:r>
              <a:rPr b="1" lang="en" sz="1600">
                <a:solidFill>
                  <a:srgbClr val="000000"/>
                </a:solidFill>
              </a:rPr>
              <a:t>item</a:t>
            </a:r>
            <a:r>
              <a:rPr lang="en" sz="1600">
                <a:solidFill>
                  <a:srgbClr val="000000"/>
                </a:solidFill>
              </a:rPr>
              <a:t> in</a:t>
            </a:r>
            <a:r>
              <a:rPr b="1" lang="en" sz="1600">
                <a:solidFill>
                  <a:srgbClr val="000000"/>
                </a:solidFill>
              </a:rPr>
              <a:t> iterable</a:t>
            </a:r>
            <a:r>
              <a:rPr lang="en" sz="1600">
                <a:solidFill>
                  <a:srgbClr val="000000"/>
                </a:solidFill>
              </a:rPr>
              <a:t> if c</a:t>
            </a:r>
            <a:r>
              <a:rPr b="1" lang="en" sz="1600">
                <a:solidFill>
                  <a:srgbClr val="000000"/>
                </a:solidFill>
              </a:rPr>
              <a:t>ondition</a:t>
            </a:r>
            <a:r>
              <a:rPr lang="en" sz="1600">
                <a:solidFill>
                  <a:srgbClr val="000000"/>
                </a:solidFill>
              </a:rPr>
              <a:t>]</a:t>
            </a:r>
            <a:endParaRPr sz="1600">
              <a:solidFill>
                <a:srgbClr val="000000"/>
              </a:solidFill>
            </a:endParaRPr>
          </a:p>
          <a:p>
            <a:pPr indent="0" lvl="0" marL="0" rtl="0" algn="l">
              <a:spcBef>
                <a:spcPts val="1200"/>
              </a:spcBef>
              <a:spcAft>
                <a:spcPts val="0"/>
              </a:spcAft>
              <a:buNone/>
            </a:pPr>
            <a:r>
              <a:rPr lang="en" sz="1600">
                <a:solidFill>
                  <a:srgbClr val="000000"/>
                </a:solidFill>
              </a:rPr>
              <a:t>Here's what each part does:</a:t>
            </a:r>
            <a:endParaRPr sz="1600">
              <a:solidFill>
                <a:srgbClr val="000000"/>
              </a:solidFill>
            </a:endParaRPr>
          </a:p>
          <a:p>
            <a:pPr indent="-330200" lvl="0" marL="457200" rtl="0" algn="l">
              <a:lnSpc>
                <a:spcPct val="158000"/>
              </a:lnSpc>
              <a:spcBef>
                <a:spcPts val="1200"/>
              </a:spcBef>
              <a:spcAft>
                <a:spcPts val="0"/>
              </a:spcAft>
              <a:buClr>
                <a:srgbClr val="000000"/>
              </a:buClr>
              <a:buSzPts val="1600"/>
              <a:buFont typeface="Nunito"/>
              <a:buChar char="●"/>
            </a:pPr>
            <a:r>
              <a:rPr b="1" lang="en" sz="1600">
                <a:solidFill>
                  <a:srgbClr val="000000"/>
                </a:solidFill>
              </a:rPr>
              <a:t>expression: </a:t>
            </a:r>
            <a:r>
              <a:rPr lang="en" sz="1600">
                <a:solidFill>
                  <a:srgbClr val="000000"/>
                </a:solidFill>
              </a:rPr>
              <a:t>The transformation or value to be included in the new list.</a:t>
            </a:r>
            <a:endParaRPr sz="1600">
              <a:solidFill>
                <a:srgbClr val="000000"/>
              </a:solidFill>
            </a:endParaRPr>
          </a:p>
          <a:p>
            <a:pPr indent="-330200" lvl="0" marL="457200" rtl="0" algn="l">
              <a:lnSpc>
                <a:spcPct val="158000"/>
              </a:lnSpc>
              <a:spcBef>
                <a:spcPts val="0"/>
              </a:spcBef>
              <a:spcAft>
                <a:spcPts val="0"/>
              </a:spcAft>
              <a:buClr>
                <a:srgbClr val="000000"/>
              </a:buClr>
              <a:buSzPts val="1600"/>
              <a:buFont typeface="Nunito"/>
              <a:buChar char="●"/>
            </a:pPr>
            <a:r>
              <a:rPr b="1" lang="en" sz="1600">
                <a:solidFill>
                  <a:srgbClr val="000000"/>
                </a:solidFill>
              </a:rPr>
              <a:t>item: </a:t>
            </a:r>
            <a:r>
              <a:rPr lang="en" sz="1600">
                <a:solidFill>
                  <a:srgbClr val="000000"/>
                </a:solidFill>
              </a:rPr>
              <a:t>The current element taken from the iterable.</a:t>
            </a:r>
            <a:endParaRPr sz="1600">
              <a:solidFill>
                <a:srgbClr val="000000"/>
              </a:solidFill>
            </a:endParaRPr>
          </a:p>
          <a:p>
            <a:pPr indent="-330200" lvl="0" marL="457200" rtl="0" algn="l">
              <a:lnSpc>
                <a:spcPct val="158000"/>
              </a:lnSpc>
              <a:spcBef>
                <a:spcPts val="0"/>
              </a:spcBef>
              <a:spcAft>
                <a:spcPts val="0"/>
              </a:spcAft>
              <a:buClr>
                <a:srgbClr val="000000"/>
              </a:buClr>
              <a:buSzPts val="1600"/>
              <a:buFont typeface="Nunito"/>
              <a:buChar char="●"/>
            </a:pPr>
            <a:r>
              <a:rPr b="1" lang="en" sz="1600">
                <a:solidFill>
                  <a:srgbClr val="000000"/>
                </a:solidFill>
              </a:rPr>
              <a:t>iterable: </a:t>
            </a:r>
            <a:r>
              <a:rPr lang="en" sz="1600">
                <a:solidFill>
                  <a:srgbClr val="000000"/>
                </a:solidFill>
              </a:rPr>
              <a:t>A sequence or collection (e.g., list, tuple, set).</a:t>
            </a:r>
            <a:endParaRPr sz="1600">
              <a:solidFill>
                <a:srgbClr val="000000"/>
              </a:solidFill>
            </a:endParaRPr>
          </a:p>
          <a:p>
            <a:pPr indent="-330200" lvl="0" marL="457200" rtl="0" algn="l">
              <a:lnSpc>
                <a:spcPct val="158000"/>
              </a:lnSpc>
              <a:spcBef>
                <a:spcPts val="0"/>
              </a:spcBef>
              <a:spcAft>
                <a:spcPts val="0"/>
              </a:spcAft>
              <a:buClr>
                <a:srgbClr val="000000"/>
              </a:buClr>
              <a:buSzPts val="1600"/>
              <a:buFont typeface="Nunito"/>
              <a:buChar char="●"/>
            </a:pPr>
            <a:r>
              <a:rPr b="1" lang="en" sz="1600">
                <a:solidFill>
                  <a:srgbClr val="000000"/>
                </a:solidFill>
              </a:rPr>
              <a:t>if condition (optional):</a:t>
            </a:r>
            <a:r>
              <a:rPr lang="en" sz="1600">
                <a:solidFill>
                  <a:srgbClr val="000000"/>
                </a:solidFill>
              </a:rPr>
              <a:t> A filtering condition that decides whether the current item should be included.</a:t>
            </a:r>
            <a:endParaRPr b="1" sz="1600">
              <a:solidFill>
                <a:srgbClr val="000000"/>
              </a:solidFill>
            </a:endParaRPr>
          </a:p>
          <a:p>
            <a:pPr indent="0" lvl="0" marL="457200" rtl="0" algn="l">
              <a:spcBef>
                <a:spcPts val="1800"/>
              </a:spcBef>
              <a:spcAft>
                <a:spcPts val="1200"/>
              </a:spcAft>
              <a:buNone/>
            </a:pPr>
            <a:r>
              <a:t/>
            </a:r>
            <a:endParaRPr b="1" sz="1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2.2 Python Syntax: The Basics</a:t>
            </a:r>
            <a:endParaRPr/>
          </a:p>
        </p:txBody>
      </p:sp>
      <p:sp>
        <p:nvSpPr>
          <p:cNvPr id="87" name="Google Shape;87;p18"/>
          <p:cNvSpPr txBox="1"/>
          <p:nvPr>
            <p:ph idx="1" type="body"/>
          </p:nvPr>
        </p:nvSpPr>
        <p:spPr>
          <a:xfrm>
            <a:off x="311700" y="1084375"/>
            <a:ext cx="8520600" cy="3942000"/>
          </a:xfrm>
          <a:prstGeom prst="rect">
            <a:avLst/>
          </a:prstGeom>
        </p:spPr>
        <p:txBody>
          <a:bodyPr anchorCtr="0" anchor="t" bIns="91425" lIns="91425" spcFirstLastPara="1" rIns="91425" wrap="square" tIns="91425">
            <a:noAutofit/>
          </a:bodyPr>
          <a:lstStyle/>
          <a:p>
            <a:pPr indent="-336550" lvl="0" marL="457200" rtl="0" algn="l">
              <a:spcBef>
                <a:spcPts val="1200"/>
              </a:spcBef>
              <a:spcAft>
                <a:spcPts val="0"/>
              </a:spcAft>
              <a:buClr>
                <a:srgbClr val="000000"/>
              </a:buClr>
              <a:buSzPts val="1700"/>
              <a:buFont typeface="Arial"/>
              <a:buChar char="●"/>
            </a:pPr>
            <a:r>
              <a:rPr b="1" lang="en" sz="1700">
                <a:solidFill>
                  <a:srgbClr val="000000"/>
                </a:solidFill>
              </a:rPr>
              <a:t>Comments:</a:t>
            </a:r>
            <a:r>
              <a:rPr lang="en" sz="1700">
                <a:solidFill>
                  <a:srgbClr val="000000"/>
                </a:solidFill>
              </a:rPr>
              <a:t> You can add notes to your code using the </a:t>
            </a:r>
            <a:r>
              <a:rPr b="1" lang="en" sz="1700">
                <a:solidFill>
                  <a:srgbClr val="188038"/>
                </a:solidFill>
              </a:rPr>
              <a:t>#</a:t>
            </a:r>
            <a:r>
              <a:rPr lang="en" sz="1700">
                <a:solidFill>
                  <a:srgbClr val="000000"/>
                </a:solidFill>
              </a:rPr>
              <a:t> symbol. Anything after </a:t>
            </a:r>
            <a:r>
              <a:rPr lang="en" sz="1700">
                <a:solidFill>
                  <a:srgbClr val="188038"/>
                </a:solidFill>
              </a:rPr>
              <a:t>#</a:t>
            </a:r>
            <a:r>
              <a:rPr lang="en" sz="1700">
                <a:solidFill>
                  <a:srgbClr val="000000"/>
                </a:solidFill>
              </a:rPr>
              <a:t> on a line is ignored by the Python interpreter.</a:t>
            </a:r>
            <a:br>
              <a:rPr lang="en" sz="1700">
                <a:solidFill>
                  <a:srgbClr val="000000"/>
                </a:solidFill>
              </a:rPr>
            </a:br>
            <a:r>
              <a:rPr b="1" lang="en" sz="1700">
                <a:solidFill>
                  <a:srgbClr val="000000"/>
                </a:solidFill>
              </a:rPr>
              <a:t>Example:</a:t>
            </a:r>
            <a:br>
              <a:rPr lang="en" sz="1700">
                <a:solidFill>
                  <a:srgbClr val="000000"/>
                </a:solidFill>
              </a:rPr>
            </a:br>
            <a:r>
              <a:rPr lang="en" sz="1700">
                <a:solidFill>
                  <a:srgbClr val="000000"/>
                </a:solidFill>
              </a:rPr>
              <a:t># This is a comment explaining what the next line does</a:t>
            </a:r>
            <a:endParaRPr sz="1700">
              <a:solidFill>
                <a:srgbClr val="000000"/>
              </a:solidFill>
            </a:endParaRPr>
          </a:p>
          <a:p>
            <a:pPr indent="0" lvl="0" marL="457200" rtl="0" algn="l">
              <a:spcBef>
                <a:spcPts val="0"/>
              </a:spcBef>
              <a:spcAft>
                <a:spcPts val="0"/>
              </a:spcAft>
              <a:buNone/>
            </a:pPr>
            <a:r>
              <a:rPr lang="en" sz="1700">
                <a:solidFill>
                  <a:srgbClr val="000000"/>
                </a:solidFill>
              </a:rPr>
              <a:t>print("Hello, Tarakeshwar!")</a:t>
            </a:r>
            <a:endParaRPr sz="1700">
              <a:solidFill>
                <a:srgbClr val="000000"/>
              </a:solidFill>
            </a:endParaRPr>
          </a:p>
          <a:p>
            <a:pPr indent="-336550" lvl="0" marL="457200" rtl="0" algn="l">
              <a:spcBef>
                <a:spcPts val="1200"/>
              </a:spcBef>
              <a:spcAft>
                <a:spcPts val="0"/>
              </a:spcAft>
              <a:buSzPts val="1700"/>
              <a:buChar char="●"/>
            </a:pPr>
            <a:r>
              <a:rPr b="1" lang="en" sz="1700">
                <a:solidFill>
                  <a:srgbClr val="000000"/>
                </a:solidFill>
              </a:rPr>
              <a:t>Variables:</a:t>
            </a:r>
            <a:r>
              <a:rPr lang="en" sz="1700">
                <a:solidFill>
                  <a:srgbClr val="000000"/>
                </a:solidFill>
              </a:rPr>
              <a:t> Variables are used to store data. You assign values to variables using the </a:t>
            </a:r>
            <a:r>
              <a:rPr lang="en" sz="1700">
                <a:solidFill>
                  <a:srgbClr val="188038"/>
                </a:solidFill>
              </a:rPr>
              <a:t>=</a:t>
            </a:r>
            <a:r>
              <a:rPr lang="en" sz="1700">
                <a:solidFill>
                  <a:srgbClr val="000000"/>
                </a:solidFill>
              </a:rPr>
              <a:t> operator. You don't need to declare the type of a variable.</a:t>
            </a:r>
            <a:br>
              <a:rPr lang="en" sz="1700">
                <a:solidFill>
                  <a:srgbClr val="000000"/>
                </a:solidFill>
              </a:rPr>
            </a:br>
            <a:r>
              <a:rPr b="1" lang="en" sz="1700">
                <a:solidFill>
                  <a:srgbClr val="000000"/>
                </a:solidFill>
              </a:rPr>
              <a:t>Example:</a:t>
            </a:r>
            <a:br>
              <a:rPr lang="en" sz="1700">
                <a:solidFill>
                  <a:srgbClr val="000000"/>
                </a:solidFill>
              </a:rPr>
            </a:br>
            <a:r>
              <a:rPr lang="en" sz="1700">
                <a:solidFill>
                  <a:srgbClr val="000000"/>
                </a:solidFill>
              </a:rPr>
              <a:t>name = "Prakash"</a:t>
            </a:r>
            <a:endParaRPr sz="1700">
              <a:solidFill>
                <a:srgbClr val="000000"/>
              </a:solidFill>
            </a:endParaRPr>
          </a:p>
          <a:p>
            <a:pPr indent="0" lvl="0" marL="457200" rtl="0" algn="l">
              <a:spcBef>
                <a:spcPts val="0"/>
              </a:spcBef>
              <a:spcAft>
                <a:spcPts val="0"/>
              </a:spcAft>
              <a:buNone/>
            </a:pPr>
            <a:r>
              <a:rPr lang="en" sz="1700">
                <a:solidFill>
                  <a:srgbClr val="000000"/>
                </a:solidFill>
              </a:rPr>
              <a:t>age = 30</a:t>
            </a:r>
            <a:endParaRPr sz="1700">
              <a:solidFill>
                <a:srgbClr val="000000"/>
              </a:solidFill>
            </a:endParaRPr>
          </a:p>
          <a:p>
            <a:pPr indent="0" lvl="0" marL="457200" rtl="0" algn="l">
              <a:spcBef>
                <a:spcPts val="0"/>
              </a:spcBef>
              <a:spcAft>
                <a:spcPts val="0"/>
              </a:spcAft>
              <a:buNone/>
            </a:pPr>
            <a:r>
              <a:rPr lang="en" sz="1700">
                <a:solidFill>
                  <a:srgbClr val="000000"/>
                </a:solidFill>
              </a:rPr>
              <a:t>height = 1.75</a:t>
            </a:r>
            <a:endParaRPr sz="1700">
              <a:solidFill>
                <a:srgbClr val="000000"/>
              </a:solidFill>
            </a:endParaRPr>
          </a:p>
          <a:p>
            <a:pPr indent="0" lvl="0" marL="457200" rtl="0" algn="l">
              <a:spcBef>
                <a:spcPts val="0"/>
              </a:spcBef>
              <a:spcAft>
                <a:spcPts val="0"/>
              </a:spcAft>
              <a:buNone/>
            </a:pPr>
            <a:r>
              <a:rPr lang="en" sz="1700">
                <a:solidFill>
                  <a:srgbClr val="000000"/>
                </a:solidFill>
              </a:rPr>
              <a:t>is_student = False</a:t>
            </a:r>
            <a:endParaRPr b="1" sz="1700">
              <a:solidFill>
                <a:srgbClr val="00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2.4.3 List Comprehensions (Examples)</a:t>
            </a:r>
            <a:endParaRPr/>
          </a:p>
        </p:txBody>
      </p:sp>
      <p:sp>
        <p:nvSpPr>
          <p:cNvPr id="412" name="Google Shape;412;p72"/>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rPr>
              <a:t>1. Squaring numbers in a range:</a:t>
            </a:r>
            <a:endParaRPr b="1" sz="1600">
              <a:solidFill>
                <a:srgbClr val="000000"/>
              </a:solidFill>
            </a:endParaRPr>
          </a:p>
          <a:p>
            <a:pPr indent="0" lvl="0" marL="457200" rtl="0" algn="l">
              <a:lnSpc>
                <a:spcPct val="115000"/>
              </a:lnSpc>
              <a:spcBef>
                <a:spcPts val="1200"/>
              </a:spcBef>
              <a:spcAft>
                <a:spcPts val="0"/>
              </a:spcAft>
              <a:buNone/>
            </a:pPr>
            <a:r>
              <a:rPr lang="en" sz="1600">
                <a:solidFill>
                  <a:srgbClr val="000000"/>
                </a:solidFill>
              </a:rPr>
              <a:t>squares = [x**2 for x in range(10)]</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print(squares)  # Output: [0, 1, 4, 9, 16, 25, 36, 49, 64, 81]</a:t>
            </a:r>
            <a:endParaRPr sz="1600">
              <a:solidFill>
                <a:srgbClr val="000000"/>
              </a:solidFill>
            </a:endParaRPr>
          </a:p>
          <a:p>
            <a:pPr indent="0" lvl="0" marL="0" rtl="0" algn="l">
              <a:lnSpc>
                <a:spcPct val="115000"/>
              </a:lnSpc>
              <a:spcBef>
                <a:spcPts val="0"/>
              </a:spcBef>
              <a:spcAft>
                <a:spcPts val="0"/>
              </a:spcAft>
              <a:buNone/>
            </a:pPr>
            <a:r>
              <a:rPr lang="en" sz="1600">
                <a:solidFill>
                  <a:srgbClr val="000000"/>
                </a:solidFill>
              </a:rPr>
              <a:t>Instead of writing a for loop and appending each squared number to a list, we do it all in one line.</a:t>
            </a:r>
            <a:endParaRPr sz="1600">
              <a:solidFill>
                <a:srgbClr val="000000"/>
              </a:solidFill>
            </a:endParaRPr>
          </a:p>
          <a:p>
            <a:pPr indent="0" lvl="0" marL="0" rtl="0" algn="l">
              <a:spcBef>
                <a:spcPts val="1200"/>
              </a:spcBef>
              <a:spcAft>
                <a:spcPts val="0"/>
              </a:spcAft>
              <a:buNone/>
            </a:pPr>
            <a:r>
              <a:rPr b="1" lang="en" sz="1600">
                <a:solidFill>
                  <a:srgbClr val="000000"/>
                </a:solidFill>
              </a:rPr>
              <a:t>2. Filtering even numbers:</a:t>
            </a:r>
            <a:endParaRPr b="1" sz="1600">
              <a:solidFill>
                <a:srgbClr val="000000"/>
              </a:solidFill>
            </a:endParaRPr>
          </a:p>
          <a:p>
            <a:pPr indent="0" lvl="0" marL="457200" rtl="0" algn="l">
              <a:lnSpc>
                <a:spcPct val="115000"/>
              </a:lnSpc>
              <a:spcBef>
                <a:spcPts val="1200"/>
              </a:spcBef>
              <a:spcAft>
                <a:spcPts val="0"/>
              </a:spcAft>
              <a:buNone/>
            </a:pPr>
            <a:r>
              <a:rPr lang="en" sz="1600">
                <a:solidFill>
                  <a:srgbClr val="000000"/>
                </a:solidFill>
              </a:rPr>
              <a:t>numbers = [1, 2, 3, 4, 5, 6, 7, 8, 9, 10]</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even_numbers = [num for num in numbers if num % 2 == 0]</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print(even_numbers)  # Output: [2, 4, 6, 8, 10]</a:t>
            </a:r>
            <a:endParaRPr sz="1600">
              <a:solidFill>
                <a:srgbClr val="000000"/>
              </a:solidFill>
            </a:endParaRPr>
          </a:p>
          <a:p>
            <a:pPr indent="0" lvl="0" marL="0" rtl="0" algn="l">
              <a:lnSpc>
                <a:spcPct val="115000"/>
              </a:lnSpc>
              <a:spcBef>
                <a:spcPts val="0"/>
              </a:spcBef>
              <a:spcAft>
                <a:spcPts val="0"/>
              </a:spcAft>
              <a:buNone/>
            </a:pPr>
            <a:r>
              <a:rPr lang="en" sz="1600">
                <a:solidFill>
                  <a:srgbClr val="000000"/>
                </a:solidFill>
              </a:rPr>
              <a:t>Here, we iterate through numbers and only include a num in the even_numbers list if it's divisible by 2.</a:t>
            </a:r>
            <a:endParaRPr b="1" sz="1600">
              <a:solidFill>
                <a:srgbClr val="00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2.4.3 List Comprehensions (Examples)</a:t>
            </a:r>
            <a:endParaRPr/>
          </a:p>
        </p:txBody>
      </p:sp>
      <p:sp>
        <p:nvSpPr>
          <p:cNvPr id="418" name="Google Shape;418;p73"/>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rPr>
              <a:t>3. Applying a function to each element:</a:t>
            </a:r>
            <a:endParaRPr b="1" sz="1600">
              <a:solidFill>
                <a:srgbClr val="000000"/>
              </a:solidFill>
            </a:endParaRPr>
          </a:p>
          <a:p>
            <a:pPr indent="0" lvl="0" marL="457200" rtl="0" algn="l">
              <a:lnSpc>
                <a:spcPct val="115000"/>
              </a:lnSpc>
              <a:spcBef>
                <a:spcPts val="1200"/>
              </a:spcBef>
              <a:spcAft>
                <a:spcPts val="0"/>
              </a:spcAft>
              <a:buNone/>
            </a:pPr>
            <a:r>
              <a:rPr lang="en" sz="1600">
                <a:solidFill>
                  <a:srgbClr val="000000"/>
                </a:solidFill>
              </a:rPr>
              <a:t>def double(n):</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    return n * 2</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values = [5, 10, 15]</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doubled_values = [double(v) for v in values]</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print(doubled_values)  # Output: [10, 20, 30]</a:t>
            </a:r>
            <a:endParaRPr sz="1600">
              <a:solidFill>
                <a:srgbClr val="000000"/>
              </a:solidFill>
            </a:endParaRPr>
          </a:p>
          <a:p>
            <a:pPr indent="0" lvl="0" marL="0" rtl="0" algn="l">
              <a:lnSpc>
                <a:spcPct val="115000"/>
              </a:lnSpc>
              <a:spcBef>
                <a:spcPts val="1200"/>
              </a:spcBef>
              <a:spcAft>
                <a:spcPts val="0"/>
              </a:spcAft>
              <a:buNone/>
            </a:pPr>
            <a:r>
              <a:rPr lang="en" sz="1600">
                <a:solidFill>
                  <a:srgbClr val="000000"/>
                </a:solidFill>
              </a:rPr>
              <a:t>We can easily call a function on each item as part of the expression.</a:t>
            </a:r>
            <a:endParaRPr sz="1600">
              <a:solidFill>
                <a:srgbClr val="000000"/>
              </a:solidFill>
            </a:endParaRPr>
          </a:p>
          <a:p>
            <a:pPr indent="0" lvl="0" marL="0" rtl="0" algn="l">
              <a:spcBef>
                <a:spcPts val="1200"/>
              </a:spcBef>
              <a:spcAft>
                <a:spcPts val="0"/>
              </a:spcAft>
              <a:buNone/>
            </a:pPr>
            <a:r>
              <a:rPr b="1" lang="en" sz="1600">
                <a:solidFill>
                  <a:srgbClr val="000000"/>
                </a:solidFill>
              </a:rPr>
              <a:t>4. Creating a list of uppercase letters:</a:t>
            </a:r>
            <a:endParaRPr b="1" sz="1600">
              <a:solidFill>
                <a:srgbClr val="000000"/>
              </a:solidFill>
            </a:endParaRPr>
          </a:p>
          <a:p>
            <a:pPr indent="0" lvl="0" marL="457200" rtl="0" algn="l">
              <a:lnSpc>
                <a:spcPct val="115000"/>
              </a:lnSpc>
              <a:spcBef>
                <a:spcPts val="1200"/>
              </a:spcBef>
              <a:spcAft>
                <a:spcPts val="0"/>
              </a:spcAft>
              <a:buNone/>
            </a:pPr>
            <a:r>
              <a:rPr lang="en" sz="1600">
                <a:solidFill>
                  <a:srgbClr val="000000"/>
                </a:solidFill>
              </a:rPr>
              <a:t>words = ["hello", "world", "python"]</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uppercase_letters = [word[0].upper() for word in words]</a:t>
            </a:r>
            <a:endParaRPr sz="1600">
              <a:solidFill>
                <a:srgbClr val="000000"/>
              </a:solidFill>
            </a:endParaRPr>
          </a:p>
          <a:p>
            <a:pPr indent="0" lvl="0" marL="457200" rtl="0" algn="l">
              <a:lnSpc>
                <a:spcPct val="115000"/>
              </a:lnSpc>
              <a:spcBef>
                <a:spcPts val="0"/>
              </a:spcBef>
              <a:spcAft>
                <a:spcPts val="0"/>
              </a:spcAft>
              <a:buNone/>
            </a:pPr>
            <a:r>
              <a:rPr lang="en" sz="1600">
                <a:solidFill>
                  <a:srgbClr val="000000"/>
                </a:solidFill>
              </a:rPr>
              <a:t>print(uppercase_letters)  # Output: ['H', 'W', 'P']</a:t>
            </a:r>
            <a:endParaRPr sz="1600">
              <a:solidFill>
                <a:srgbClr val="000000"/>
              </a:solidFill>
            </a:endParaRPr>
          </a:p>
          <a:p>
            <a:pPr indent="0" lvl="0" marL="457200" rtl="0" algn="l">
              <a:spcBef>
                <a:spcPts val="0"/>
              </a:spcBef>
              <a:spcAft>
                <a:spcPts val="1200"/>
              </a:spcAft>
              <a:buNone/>
            </a:pPr>
            <a:r>
              <a:t/>
            </a:r>
            <a:endParaRPr b="1" sz="1600">
              <a:solidFill>
                <a:srgbClr val="0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2.5 Introduction to Functions</a:t>
            </a:r>
            <a:endParaRPr/>
          </a:p>
        </p:txBody>
      </p:sp>
      <p:sp>
        <p:nvSpPr>
          <p:cNvPr id="424" name="Google Shape;424;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000000"/>
                </a:solidFill>
              </a:rPr>
              <a:t>In Python a function is defined using the </a:t>
            </a:r>
            <a:r>
              <a:rPr lang="en" sz="1600">
                <a:solidFill>
                  <a:srgbClr val="DC143C"/>
                </a:solidFill>
              </a:rPr>
              <a:t>def</a:t>
            </a:r>
            <a:r>
              <a:rPr lang="en" sz="1600">
                <a:solidFill>
                  <a:srgbClr val="000000"/>
                </a:solidFill>
              </a:rPr>
              <a:t> keyword:</a:t>
            </a:r>
            <a:endParaRPr sz="1600">
              <a:solidFill>
                <a:srgbClr val="000000"/>
              </a:solidFill>
            </a:endParaRPr>
          </a:p>
          <a:p>
            <a:pPr indent="0" lvl="0" marL="457200" rtl="0" algn="l">
              <a:spcBef>
                <a:spcPts val="1200"/>
              </a:spcBef>
              <a:spcAft>
                <a:spcPts val="0"/>
              </a:spcAft>
              <a:buNone/>
            </a:pPr>
            <a:r>
              <a:rPr lang="en" sz="1600">
                <a:solidFill>
                  <a:srgbClr val="005CC5"/>
                </a:solidFill>
              </a:rPr>
              <a:t>def</a:t>
            </a:r>
            <a:r>
              <a:rPr lang="en" sz="1600">
                <a:solidFill>
                  <a:srgbClr val="000000"/>
                </a:solidFill>
              </a:rPr>
              <a:t> function_name():</a:t>
            </a:r>
            <a:endParaRPr sz="1600">
              <a:solidFill>
                <a:srgbClr val="000000"/>
              </a:solidFill>
            </a:endParaRPr>
          </a:p>
          <a:p>
            <a:pPr indent="0" lvl="0" marL="457200" rtl="0" algn="l">
              <a:spcBef>
                <a:spcPts val="1200"/>
              </a:spcBef>
              <a:spcAft>
                <a:spcPts val="0"/>
              </a:spcAft>
              <a:buNone/>
            </a:pPr>
            <a:r>
              <a:rPr lang="en" sz="1600">
                <a:solidFill>
                  <a:srgbClr val="000000"/>
                </a:solidFill>
              </a:rPr>
              <a:t>    </a:t>
            </a:r>
            <a:r>
              <a:rPr lang="en" sz="1600">
                <a:solidFill>
                  <a:srgbClr val="005CC5"/>
                </a:solidFill>
              </a:rPr>
              <a:t>print</a:t>
            </a:r>
            <a:r>
              <a:rPr lang="en" sz="1600">
                <a:solidFill>
                  <a:srgbClr val="000000"/>
                </a:solidFill>
              </a:rPr>
              <a:t>(</a:t>
            </a:r>
            <a:r>
              <a:rPr lang="en" sz="1600">
                <a:solidFill>
                  <a:srgbClr val="008000"/>
                </a:solidFill>
              </a:rPr>
              <a:t>"statement"</a:t>
            </a:r>
            <a:r>
              <a:rPr lang="en" sz="1600">
                <a:solidFill>
                  <a:srgbClr val="000000"/>
                </a:solidFill>
              </a:rPr>
              <a:t>)</a:t>
            </a:r>
            <a:endParaRPr sz="1600">
              <a:solidFill>
                <a:srgbClr val="000000"/>
              </a:solidFill>
            </a:endParaRPr>
          </a:p>
          <a:p>
            <a:pPr indent="0" lvl="0" marL="457200" rtl="0" algn="l">
              <a:spcBef>
                <a:spcPts val="1200"/>
              </a:spcBef>
              <a:spcAft>
                <a:spcPts val="1200"/>
              </a:spcAft>
              <a:buNone/>
            </a:pPr>
            <a:r>
              <a:t/>
            </a:r>
            <a:endParaRPr sz="1600">
              <a:solidFill>
                <a:srgbClr val="0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2.5 Introduction to Functions</a:t>
            </a:r>
            <a:endParaRPr/>
          </a:p>
        </p:txBody>
      </p:sp>
      <p:sp>
        <p:nvSpPr>
          <p:cNvPr id="430" name="Google Shape;430;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000000"/>
                </a:solidFill>
              </a:rPr>
              <a:t>Calling a Function</a:t>
            </a:r>
            <a:endParaRPr b="1" sz="1600">
              <a:solidFill>
                <a:srgbClr val="000000"/>
              </a:solidFill>
            </a:endParaRPr>
          </a:p>
          <a:p>
            <a:pPr indent="0" lvl="0" marL="0" rtl="0" algn="l">
              <a:lnSpc>
                <a:spcPct val="150000"/>
              </a:lnSpc>
              <a:spcBef>
                <a:spcPts val="0"/>
              </a:spcBef>
              <a:spcAft>
                <a:spcPts val="0"/>
              </a:spcAft>
              <a:buNone/>
            </a:pPr>
            <a:r>
              <a:rPr lang="en" sz="1600">
                <a:solidFill>
                  <a:srgbClr val="000000"/>
                </a:solidFill>
              </a:rPr>
              <a:t>To call a function, use the function name followed by parenthesis:</a:t>
            </a:r>
            <a:endParaRPr sz="1600">
              <a:solidFill>
                <a:srgbClr val="000000"/>
              </a:solidFill>
            </a:endParaRPr>
          </a:p>
          <a:p>
            <a:pPr indent="0" lvl="0" marL="0" rtl="0" algn="l">
              <a:lnSpc>
                <a:spcPct val="150000"/>
              </a:lnSpc>
              <a:spcBef>
                <a:spcPts val="0"/>
              </a:spcBef>
              <a:spcAft>
                <a:spcPts val="0"/>
              </a:spcAft>
              <a:buNone/>
            </a:pPr>
            <a:r>
              <a:rPr b="1" lang="en" sz="1600">
                <a:solidFill>
                  <a:srgbClr val="000000"/>
                </a:solidFill>
              </a:rPr>
              <a:t>Example:</a:t>
            </a:r>
            <a:endParaRPr b="1" sz="1600">
              <a:solidFill>
                <a:srgbClr val="000000"/>
              </a:solidFill>
            </a:endParaRPr>
          </a:p>
          <a:p>
            <a:pPr indent="0" lvl="0" marL="114300" marR="114300" rtl="0" algn="l">
              <a:lnSpc>
                <a:spcPct val="150000"/>
              </a:lnSpc>
              <a:spcBef>
                <a:spcPts val="0"/>
              </a:spcBef>
              <a:spcAft>
                <a:spcPts val="0"/>
              </a:spcAft>
              <a:buNone/>
            </a:pPr>
            <a:r>
              <a:rPr lang="en" sz="1600">
                <a:solidFill>
                  <a:srgbClr val="005CC5"/>
                </a:solidFill>
              </a:rPr>
              <a:t>def</a:t>
            </a:r>
            <a:r>
              <a:rPr lang="en" sz="1600">
                <a:solidFill>
                  <a:srgbClr val="000000"/>
                </a:solidFill>
              </a:rPr>
              <a:t> my_function():</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    </a:t>
            </a:r>
            <a:r>
              <a:rPr lang="en" sz="1600">
                <a:solidFill>
                  <a:srgbClr val="005CC5"/>
                </a:solidFill>
              </a:rPr>
              <a:t>print</a:t>
            </a:r>
            <a:r>
              <a:rPr lang="en" sz="1600">
                <a:solidFill>
                  <a:srgbClr val="000000"/>
                </a:solidFill>
              </a:rPr>
              <a:t>(</a:t>
            </a:r>
            <a:r>
              <a:rPr lang="en" sz="1600">
                <a:solidFill>
                  <a:srgbClr val="008000"/>
                </a:solidFill>
              </a:rPr>
              <a:t>"Hello from a function"</a:t>
            </a:r>
            <a:r>
              <a:rPr lang="en" sz="1600">
                <a:solidFill>
                  <a:srgbClr val="000000"/>
                </a:solidFill>
              </a:rPr>
              <a:t>)</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my_function()</a:t>
            </a:r>
            <a:endParaRPr sz="1600">
              <a:solidFill>
                <a:srgbClr val="000000"/>
              </a:solidFill>
            </a:endParaRPr>
          </a:p>
          <a:p>
            <a:pPr indent="0" lvl="0" marL="457200" rtl="0" algn="l">
              <a:lnSpc>
                <a:spcPct val="150000"/>
              </a:lnSpc>
              <a:spcBef>
                <a:spcPts val="0"/>
              </a:spcBef>
              <a:spcAft>
                <a:spcPts val="0"/>
              </a:spcAft>
              <a:buNone/>
            </a:pPr>
            <a:r>
              <a:t/>
            </a:r>
            <a:endParaRPr sz="1600">
              <a:solidFill>
                <a:srgbClr val="0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2.5 Introduction to Functions</a:t>
            </a:r>
            <a:endParaRPr/>
          </a:p>
        </p:txBody>
      </p:sp>
      <p:sp>
        <p:nvSpPr>
          <p:cNvPr id="436" name="Google Shape;436;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000000"/>
                </a:solidFill>
              </a:rPr>
              <a:t>Arguments</a:t>
            </a:r>
            <a:endParaRPr b="1" sz="1600">
              <a:solidFill>
                <a:srgbClr val="000000"/>
              </a:solidFill>
            </a:endParaRPr>
          </a:p>
          <a:p>
            <a:pPr indent="0" lvl="0" marL="0" rtl="0" algn="l">
              <a:lnSpc>
                <a:spcPct val="150000"/>
              </a:lnSpc>
              <a:spcBef>
                <a:spcPts val="0"/>
              </a:spcBef>
              <a:spcAft>
                <a:spcPts val="0"/>
              </a:spcAft>
              <a:buNone/>
            </a:pPr>
            <a:r>
              <a:rPr lang="en" sz="1600">
                <a:solidFill>
                  <a:srgbClr val="000000"/>
                </a:solidFill>
              </a:rPr>
              <a:t>Information can be passed into functions as arguments.</a:t>
            </a:r>
            <a:endParaRPr sz="1600">
              <a:solidFill>
                <a:srgbClr val="000000"/>
              </a:solidFill>
            </a:endParaRPr>
          </a:p>
          <a:p>
            <a:pPr indent="0" lvl="0" marL="0" rtl="0" algn="l">
              <a:lnSpc>
                <a:spcPct val="150000"/>
              </a:lnSpc>
              <a:spcBef>
                <a:spcPts val="0"/>
              </a:spcBef>
              <a:spcAft>
                <a:spcPts val="0"/>
              </a:spcAft>
              <a:buNone/>
            </a:pPr>
            <a:r>
              <a:rPr lang="en" sz="1600">
                <a:solidFill>
                  <a:srgbClr val="000000"/>
                </a:solidFill>
              </a:rPr>
              <a:t>Arguments are specified after the function name, inside the parentheses. You can add as many arguments as you want, just separate them with a comma.</a:t>
            </a:r>
            <a:endParaRPr sz="1600">
              <a:solidFill>
                <a:srgbClr val="000000"/>
              </a:solidFill>
            </a:endParaRPr>
          </a:p>
          <a:p>
            <a:pPr indent="0" lvl="0" marL="0" rtl="0" algn="l">
              <a:lnSpc>
                <a:spcPct val="150000"/>
              </a:lnSpc>
              <a:spcBef>
                <a:spcPts val="0"/>
              </a:spcBef>
              <a:spcAft>
                <a:spcPts val="0"/>
              </a:spcAft>
              <a:buNone/>
            </a:pPr>
            <a:r>
              <a:rPr b="1" lang="en" sz="1600">
                <a:solidFill>
                  <a:srgbClr val="000000"/>
                </a:solidFill>
              </a:rPr>
              <a:t>Example</a:t>
            </a:r>
            <a:endParaRPr b="1" sz="1600">
              <a:solidFill>
                <a:srgbClr val="000000"/>
              </a:solidFill>
            </a:endParaRPr>
          </a:p>
          <a:p>
            <a:pPr indent="0" lvl="0" marL="114300" marR="114300" rtl="0" algn="l">
              <a:lnSpc>
                <a:spcPct val="150000"/>
              </a:lnSpc>
              <a:spcBef>
                <a:spcPts val="0"/>
              </a:spcBef>
              <a:spcAft>
                <a:spcPts val="0"/>
              </a:spcAft>
              <a:buNone/>
            </a:pPr>
            <a:r>
              <a:rPr lang="en" sz="1600">
                <a:solidFill>
                  <a:srgbClr val="005CC5"/>
                </a:solidFill>
              </a:rPr>
              <a:t>def</a:t>
            </a:r>
            <a:r>
              <a:rPr lang="en" sz="1600">
                <a:solidFill>
                  <a:srgbClr val="000000"/>
                </a:solidFill>
              </a:rPr>
              <a:t> my_function(fname):</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    </a:t>
            </a:r>
            <a:r>
              <a:rPr lang="en" sz="1600">
                <a:solidFill>
                  <a:srgbClr val="005CC5"/>
                </a:solidFill>
              </a:rPr>
              <a:t>print</a:t>
            </a:r>
            <a:r>
              <a:rPr lang="en" sz="1600">
                <a:solidFill>
                  <a:srgbClr val="000000"/>
                </a:solidFill>
              </a:rPr>
              <a:t>(fname + </a:t>
            </a:r>
            <a:r>
              <a:rPr lang="en" sz="1600">
                <a:solidFill>
                  <a:srgbClr val="008000"/>
                </a:solidFill>
              </a:rPr>
              <a:t>" Refsnes"</a:t>
            </a:r>
            <a:r>
              <a:rPr lang="en" sz="1600">
                <a:solidFill>
                  <a:srgbClr val="000000"/>
                </a:solidFill>
              </a:rPr>
              <a:t>)</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my_function(</a:t>
            </a:r>
            <a:r>
              <a:rPr lang="en" sz="1600">
                <a:solidFill>
                  <a:srgbClr val="008000"/>
                </a:solidFill>
              </a:rPr>
              <a:t>"Emil"</a:t>
            </a:r>
            <a:r>
              <a:rPr lang="en" sz="1600">
                <a:solidFill>
                  <a:srgbClr val="000000"/>
                </a:solidFill>
              </a:rPr>
              <a:t>)</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my_function(</a:t>
            </a:r>
            <a:r>
              <a:rPr lang="en" sz="1600">
                <a:solidFill>
                  <a:srgbClr val="008000"/>
                </a:solidFill>
              </a:rPr>
              <a:t>"Tobias"</a:t>
            </a:r>
            <a:r>
              <a:rPr lang="en" sz="1600">
                <a:solidFill>
                  <a:srgbClr val="000000"/>
                </a:solidFill>
              </a:rPr>
              <a:t>)</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my_function(</a:t>
            </a:r>
            <a:r>
              <a:rPr lang="en" sz="1600">
                <a:solidFill>
                  <a:srgbClr val="008000"/>
                </a:solidFill>
              </a:rPr>
              <a:t>"Linus"</a:t>
            </a:r>
            <a:r>
              <a:rPr lang="en" sz="1600">
                <a:solidFill>
                  <a:srgbClr val="000000"/>
                </a:solidFill>
              </a:rPr>
              <a:t>)</a:t>
            </a:r>
            <a:endParaRPr sz="1600">
              <a:solidFill>
                <a:srgbClr val="000000"/>
              </a:solidFill>
            </a:endParaRPr>
          </a:p>
          <a:p>
            <a:pPr indent="0" lvl="0" marL="457200" rtl="0" algn="l">
              <a:lnSpc>
                <a:spcPct val="150000"/>
              </a:lnSpc>
              <a:spcBef>
                <a:spcPts val="0"/>
              </a:spcBef>
              <a:spcAft>
                <a:spcPts val="0"/>
              </a:spcAft>
              <a:buNone/>
            </a:pPr>
            <a:r>
              <a:t/>
            </a:r>
            <a:endParaRPr b="1" sz="1600">
              <a:solidFill>
                <a:srgbClr val="00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2.5 Introduction to Functions</a:t>
            </a:r>
            <a:endParaRPr/>
          </a:p>
        </p:txBody>
      </p:sp>
      <p:sp>
        <p:nvSpPr>
          <p:cNvPr id="442" name="Google Shape;442;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000000"/>
                </a:solidFill>
              </a:rPr>
              <a:t>Number of Arguments</a:t>
            </a:r>
            <a:endParaRPr b="1" sz="1600">
              <a:solidFill>
                <a:srgbClr val="000000"/>
              </a:solidFill>
            </a:endParaRPr>
          </a:p>
          <a:p>
            <a:pPr indent="0" lvl="0" marL="0" rtl="0" algn="l">
              <a:lnSpc>
                <a:spcPct val="150000"/>
              </a:lnSpc>
              <a:spcBef>
                <a:spcPts val="0"/>
              </a:spcBef>
              <a:spcAft>
                <a:spcPts val="0"/>
              </a:spcAft>
              <a:buNone/>
            </a:pPr>
            <a:r>
              <a:rPr lang="en" sz="1600">
                <a:solidFill>
                  <a:srgbClr val="000000"/>
                </a:solidFill>
              </a:rPr>
              <a:t>By default, a function must be called with the correct number of arguments. Meaning that if your function expects 2 arguments, you have to call the function with 2 arguments, not more, and not less.</a:t>
            </a:r>
            <a:endParaRPr sz="1600">
              <a:solidFill>
                <a:srgbClr val="000000"/>
              </a:solidFill>
            </a:endParaRPr>
          </a:p>
          <a:p>
            <a:pPr indent="0" lvl="0" marL="0" rtl="0" algn="l">
              <a:lnSpc>
                <a:spcPct val="150000"/>
              </a:lnSpc>
              <a:spcBef>
                <a:spcPts val="0"/>
              </a:spcBef>
              <a:spcAft>
                <a:spcPts val="0"/>
              </a:spcAft>
              <a:buNone/>
            </a:pPr>
            <a:r>
              <a:rPr b="1" lang="en" sz="1600">
                <a:solidFill>
                  <a:srgbClr val="000000"/>
                </a:solidFill>
              </a:rPr>
              <a:t>Example</a:t>
            </a:r>
            <a:endParaRPr b="1" sz="1600">
              <a:solidFill>
                <a:srgbClr val="000000"/>
              </a:solidFill>
            </a:endParaRPr>
          </a:p>
          <a:p>
            <a:pPr indent="0" lvl="0" marL="0" rtl="0" algn="l">
              <a:lnSpc>
                <a:spcPct val="150000"/>
              </a:lnSpc>
              <a:spcBef>
                <a:spcPts val="0"/>
              </a:spcBef>
              <a:spcAft>
                <a:spcPts val="0"/>
              </a:spcAft>
              <a:buNone/>
            </a:pPr>
            <a:r>
              <a:rPr lang="en" sz="1600">
                <a:solidFill>
                  <a:srgbClr val="000000"/>
                </a:solidFill>
              </a:rPr>
              <a:t>This function expects 2 arguments, and gets 2 arguments:</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5CC5"/>
                </a:solidFill>
              </a:rPr>
              <a:t>def</a:t>
            </a:r>
            <a:r>
              <a:rPr lang="en" sz="1600">
                <a:solidFill>
                  <a:srgbClr val="000000"/>
                </a:solidFill>
              </a:rPr>
              <a:t> my_function(fname, lname):</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    </a:t>
            </a:r>
            <a:r>
              <a:rPr lang="en" sz="1600">
                <a:solidFill>
                  <a:srgbClr val="005CC5"/>
                </a:solidFill>
              </a:rPr>
              <a:t>print</a:t>
            </a:r>
            <a:r>
              <a:rPr lang="en" sz="1600">
                <a:solidFill>
                  <a:srgbClr val="000000"/>
                </a:solidFill>
              </a:rPr>
              <a:t>(fname + </a:t>
            </a:r>
            <a:r>
              <a:rPr lang="en" sz="1600">
                <a:solidFill>
                  <a:srgbClr val="008000"/>
                </a:solidFill>
              </a:rPr>
              <a:t>" "</a:t>
            </a:r>
            <a:r>
              <a:rPr lang="en" sz="1600">
                <a:solidFill>
                  <a:srgbClr val="000000"/>
                </a:solidFill>
              </a:rPr>
              <a:t> + lname)</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my_function(</a:t>
            </a:r>
            <a:r>
              <a:rPr lang="en" sz="1600">
                <a:solidFill>
                  <a:srgbClr val="008000"/>
                </a:solidFill>
              </a:rPr>
              <a:t>"Emil"</a:t>
            </a:r>
            <a:r>
              <a:rPr lang="en" sz="1600">
                <a:solidFill>
                  <a:srgbClr val="000000"/>
                </a:solidFill>
              </a:rPr>
              <a:t>, </a:t>
            </a:r>
            <a:r>
              <a:rPr lang="en" sz="1600">
                <a:solidFill>
                  <a:srgbClr val="008000"/>
                </a:solidFill>
              </a:rPr>
              <a:t>"Refsnes"</a:t>
            </a:r>
            <a:r>
              <a:rPr lang="en" sz="1600">
                <a:solidFill>
                  <a:srgbClr val="000000"/>
                </a:solidFill>
              </a:rPr>
              <a:t>)</a:t>
            </a:r>
            <a:endParaRPr sz="1600">
              <a:solidFill>
                <a:srgbClr val="000000"/>
              </a:solidFill>
            </a:endParaRPr>
          </a:p>
          <a:p>
            <a:pPr indent="-330200" lvl="0" marL="457200" marR="114300" rtl="0" algn="l">
              <a:lnSpc>
                <a:spcPct val="150000"/>
              </a:lnSpc>
              <a:spcBef>
                <a:spcPts val="0"/>
              </a:spcBef>
              <a:spcAft>
                <a:spcPts val="0"/>
              </a:spcAft>
              <a:buClr>
                <a:srgbClr val="000000"/>
              </a:buClr>
              <a:buSzPts val="1600"/>
              <a:buChar char="●"/>
            </a:pPr>
            <a:r>
              <a:rPr lang="en" sz="1600">
                <a:solidFill>
                  <a:srgbClr val="000000"/>
                </a:solidFill>
              </a:rPr>
              <a:t>If you try to call the function with 1 or 3 arguments, you will get an error.</a:t>
            </a:r>
            <a:endParaRPr sz="1600">
              <a:solidFill>
                <a:srgbClr val="000000"/>
              </a:solidFill>
            </a:endParaRPr>
          </a:p>
          <a:p>
            <a:pPr indent="0" lvl="0" marL="114300" marR="114300" rtl="0" algn="l">
              <a:lnSpc>
                <a:spcPct val="150000"/>
              </a:lnSpc>
              <a:spcBef>
                <a:spcPts val="0"/>
              </a:spcBef>
              <a:spcAft>
                <a:spcPts val="0"/>
              </a:spcAft>
              <a:buNone/>
            </a:pPr>
            <a:r>
              <a:t/>
            </a:r>
            <a:endParaRPr sz="1600">
              <a:solidFill>
                <a:srgbClr val="000000"/>
              </a:solidFill>
            </a:endParaRPr>
          </a:p>
          <a:p>
            <a:pPr indent="0" lvl="0" marL="457200" rtl="0" algn="l">
              <a:lnSpc>
                <a:spcPct val="150000"/>
              </a:lnSpc>
              <a:spcBef>
                <a:spcPts val="0"/>
              </a:spcBef>
              <a:spcAft>
                <a:spcPts val="0"/>
              </a:spcAft>
              <a:buNone/>
            </a:pPr>
            <a:r>
              <a:t/>
            </a:r>
            <a:endParaRPr b="1" sz="1600">
              <a:solidFill>
                <a:srgbClr val="00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2.5 Introduction to Functions</a:t>
            </a:r>
            <a:endParaRPr/>
          </a:p>
        </p:txBody>
      </p:sp>
      <p:sp>
        <p:nvSpPr>
          <p:cNvPr id="448" name="Google Shape;448;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000000"/>
                </a:solidFill>
              </a:rPr>
              <a:t>Arbitrary Arguments, *args</a:t>
            </a:r>
            <a:endParaRPr b="1" sz="1600">
              <a:solidFill>
                <a:srgbClr val="000000"/>
              </a:solidFill>
            </a:endParaRPr>
          </a:p>
          <a:p>
            <a:pPr indent="0" lvl="0" marL="0" rtl="0" algn="l">
              <a:lnSpc>
                <a:spcPct val="150000"/>
              </a:lnSpc>
              <a:spcBef>
                <a:spcPts val="0"/>
              </a:spcBef>
              <a:spcAft>
                <a:spcPts val="0"/>
              </a:spcAft>
              <a:buNone/>
            </a:pPr>
            <a:r>
              <a:rPr lang="en" sz="1600">
                <a:solidFill>
                  <a:srgbClr val="000000"/>
                </a:solidFill>
              </a:rPr>
              <a:t>If you do not know how many arguments that will be passed into your function, add a </a:t>
            </a:r>
            <a:r>
              <a:rPr b="1" lang="en" sz="1600">
                <a:solidFill>
                  <a:srgbClr val="DC143C"/>
                </a:solidFill>
              </a:rPr>
              <a:t>” * ”</a:t>
            </a:r>
            <a:r>
              <a:rPr lang="en" sz="1600">
                <a:solidFill>
                  <a:srgbClr val="000000"/>
                </a:solidFill>
              </a:rPr>
              <a:t> before the parameter name in the function definition.</a:t>
            </a:r>
            <a:endParaRPr sz="1600">
              <a:solidFill>
                <a:srgbClr val="000000"/>
              </a:solidFill>
            </a:endParaRPr>
          </a:p>
          <a:p>
            <a:pPr indent="0" lvl="0" marL="0" rtl="0" algn="l">
              <a:lnSpc>
                <a:spcPct val="150000"/>
              </a:lnSpc>
              <a:spcBef>
                <a:spcPts val="0"/>
              </a:spcBef>
              <a:spcAft>
                <a:spcPts val="0"/>
              </a:spcAft>
              <a:buNone/>
            </a:pPr>
            <a:r>
              <a:rPr lang="en" sz="1600">
                <a:solidFill>
                  <a:srgbClr val="000000"/>
                </a:solidFill>
              </a:rPr>
              <a:t>This way the function will receive a </a:t>
            </a:r>
            <a:r>
              <a:rPr i="1" lang="en" sz="1600">
                <a:solidFill>
                  <a:srgbClr val="000000"/>
                </a:solidFill>
              </a:rPr>
              <a:t>tuple</a:t>
            </a:r>
            <a:r>
              <a:rPr lang="en" sz="1600">
                <a:solidFill>
                  <a:srgbClr val="000000"/>
                </a:solidFill>
              </a:rPr>
              <a:t> of arguments, and can access the items accordingly:</a:t>
            </a:r>
            <a:endParaRPr sz="1600">
              <a:solidFill>
                <a:srgbClr val="000000"/>
              </a:solidFill>
            </a:endParaRPr>
          </a:p>
          <a:p>
            <a:pPr indent="0" lvl="0" marL="0" rtl="0" algn="l">
              <a:lnSpc>
                <a:spcPct val="150000"/>
              </a:lnSpc>
              <a:spcBef>
                <a:spcPts val="0"/>
              </a:spcBef>
              <a:spcAft>
                <a:spcPts val="0"/>
              </a:spcAft>
              <a:buNone/>
            </a:pPr>
            <a:r>
              <a:rPr b="1" lang="en" sz="1600">
                <a:solidFill>
                  <a:srgbClr val="000000"/>
                </a:solidFill>
              </a:rPr>
              <a:t>Example</a:t>
            </a:r>
            <a:endParaRPr b="1" sz="1600">
              <a:solidFill>
                <a:srgbClr val="000000"/>
              </a:solidFill>
            </a:endParaRPr>
          </a:p>
          <a:p>
            <a:pPr indent="0" lvl="0" marL="0" rtl="0" algn="l">
              <a:lnSpc>
                <a:spcPct val="150000"/>
              </a:lnSpc>
              <a:spcBef>
                <a:spcPts val="0"/>
              </a:spcBef>
              <a:spcAft>
                <a:spcPts val="0"/>
              </a:spcAft>
              <a:buNone/>
            </a:pPr>
            <a:r>
              <a:rPr lang="en" sz="1600">
                <a:solidFill>
                  <a:srgbClr val="000000"/>
                </a:solidFill>
              </a:rPr>
              <a:t>If the number of arguments is unknown, add a </a:t>
            </a:r>
            <a:r>
              <a:rPr lang="en" sz="1600">
                <a:solidFill>
                  <a:srgbClr val="DC143C"/>
                </a:solidFill>
              </a:rPr>
              <a:t>*</a:t>
            </a:r>
            <a:r>
              <a:rPr lang="en" sz="1600">
                <a:solidFill>
                  <a:srgbClr val="000000"/>
                </a:solidFill>
              </a:rPr>
              <a:t> before the parameter name:</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5CC5"/>
                </a:solidFill>
              </a:rPr>
              <a:t>def</a:t>
            </a:r>
            <a:r>
              <a:rPr lang="en" sz="1600">
                <a:solidFill>
                  <a:srgbClr val="000000"/>
                </a:solidFill>
              </a:rPr>
              <a:t> my_function(*kids):</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    </a:t>
            </a:r>
            <a:r>
              <a:rPr lang="en" sz="1600">
                <a:solidFill>
                  <a:srgbClr val="005CC5"/>
                </a:solidFill>
              </a:rPr>
              <a:t>print</a:t>
            </a:r>
            <a:r>
              <a:rPr lang="en" sz="1600">
                <a:solidFill>
                  <a:srgbClr val="000000"/>
                </a:solidFill>
              </a:rPr>
              <a:t>(</a:t>
            </a:r>
            <a:r>
              <a:rPr lang="en" sz="1600">
                <a:solidFill>
                  <a:srgbClr val="008000"/>
                </a:solidFill>
              </a:rPr>
              <a:t>"The youngest child is "</a:t>
            </a:r>
            <a:r>
              <a:rPr lang="en" sz="1600">
                <a:solidFill>
                  <a:srgbClr val="000000"/>
                </a:solidFill>
              </a:rPr>
              <a:t> + kids[</a:t>
            </a:r>
            <a:r>
              <a:rPr lang="en" sz="1600">
                <a:solidFill>
                  <a:srgbClr val="990055"/>
                </a:solidFill>
              </a:rPr>
              <a:t>2</a:t>
            </a:r>
            <a:r>
              <a:rPr lang="en" sz="1600">
                <a:solidFill>
                  <a:srgbClr val="000000"/>
                </a:solidFill>
              </a:rPr>
              <a:t>])</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my_function(</a:t>
            </a:r>
            <a:r>
              <a:rPr lang="en" sz="1600">
                <a:solidFill>
                  <a:srgbClr val="008000"/>
                </a:solidFill>
              </a:rPr>
              <a:t>"Emil"</a:t>
            </a:r>
            <a:r>
              <a:rPr lang="en" sz="1600">
                <a:solidFill>
                  <a:srgbClr val="000000"/>
                </a:solidFill>
              </a:rPr>
              <a:t>, </a:t>
            </a:r>
            <a:r>
              <a:rPr lang="en" sz="1600">
                <a:solidFill>
                  <a:srgbClr val="008000"/>
                </a:solidFill>
              </a:rPr>
              <a:t>"Tobias"</a:t>
            </a:r>
            <a:r>
              <a:rPr lang="en" sz="1600">
                <a:solidFill>
                  <a:srgbClr val="000000"/>
                </a:solidFill>
              </a:rPr>
              <a:t>, </a:t>
            </a:r>
            <a:r>
              <a:rPr lang="en" sz="1600">
                <a:solidFill>
                  <a:srgbClr val="008000"/>
                </a:solidFill>
              </a:rPr>
              <a:t>"Linus"</a:t>
            </a:r>
            <a:r>
              <a:rPr lang="en" sz="1600">
                <a:solidFill>
                  <a:srgbClr val="000000"/>
                </a:solidFill>
              </a:rPr>
              <a:t>)</a:t>
            </a:r>
            <a:endParaRPr sz="1600">
              <a:solidFill>
                <a:srgbClr val="000000"/>
              </a:solidFill>
            </a:endParaRPr>
          </a:p>
          <a:p>
            <a:pPr indent="0" lvl="0" marL="457200" rtl="0" algn="l">
              <a:lnSpc>
                <a:spcPct val="150000"/>
              </a:lnSpc>
              <a:spcBef>
                <a:spcPts val="0"/>
              </a:spcBef>
              <a:spcAft>
                <a:spcPts val="0"/>
              </a:spcAft>
              <a:buNone/>
            </a:pPr>
            <a:r>
              <a:t/>
            </a:r>
            <a:endParaRPr b="1" sz="1600">
              <a:solidFill>
                <a:srgbClr val="00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2.5 Introduction to Functions</a:t>
            </a:r>
            <a:endParaRPr/>
          </a:p>
        </p:txBody>
      </p:sp>
      <p:sp>
        <p:nvSpPr>
          <p:cNvPr id="454" name="Google Shape;454;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000000"/>
                </a:solidFill>
              </a:rPr>
              <a:t>Keyword Arguments</a:t>
            </a:r>
            <a:endParaRPr b="1" sz="1600">
              <a:solidFill>
                <a:srgbClr val="000000"/>
              </a:solidFill>
            </a:endParaRPr>
          </a:p>
          <a:p>
            <a:pPr indent="0" lvl="0" marL="0" rtl="0" algn="l">
              <a:lnSpc>
                <a:spcPct val="150000"/>
              </a:lnSpc>
              <a:spcBef>
                <a:spcPts val="0"/>
              </a:spcBef>
              <a:spcAft>
                <a:spcPts val="0"/>
              </a:spcAft>
              <a:buNone/>
            </a:pPr>
            <a:r>
              <a:rPr lang="en" sz="1600">
                <a:solidFill>
                  <a:srgbClr val="000000"/>
                </a:solidFill>
              </a:rPr>
              <a:t>You can also send arguments with the </a:t>
            </a:r>
            <a:r>
              <a:rPr i="1" lang="en" sz="1600">
                <a:solidFill>
                  <a:srgbClr val="000000"/>
                </a:solidFill>
              </a:rPr>
              <a:t>key</a:t>
            </a:r>
            <a:r>
              <a:rPr lang="en" sz="1600">
                <a:solidFill>
                  <a:srgbClr val="000000"/>
                </a:solidFill>
              </a:rPr>
              <a:t> = </a:t>
            </a:r>
            <a:r>
              <a:rPr i="1" lang="en" sz="1600">
                <a:solidFill>
                  <a:srgbClr val="000000"/>
                </a:solidFill>
              </a:rPr>
              <a:t>value</a:t>
            </a:r>
            <a:r>
              <a:rPr lang="en" sz="1600">
                <a:solidFill>
                  <a:srgbClr val="000000"/>
                </a:solidFill>
              </a:rPr>
              <a:t> syntax.</a:t>
            </a:r>
            <a:endParaRPr sz="1600">
              <a:solidFill>
                <a:srgbClr val="000000"/>
              </a:solidFill>
            </a:endParaRPr>
          </a:p>
          <a:p>
            <a:pPr indent="0" lvl="0" marL="0" rtl="0" algn="l">
              <a:lnSpc>
                <a:spcPct val="150000"/>
              </a:lnSpc>
              <a:spcBef>
                <a:spcPts val="0"/>
              </a:spcBef>
              <a:spcAft>
                <a:spcPts val="0"/>
              </a:spcAft>
              <a:buNone/>
            </a:pPr>
            <a:r>
              <a:rPr lang="en" sz="1600">
                <a:solidFill>
                  <a:srgbClr val="000000"/>
                </a:solidFill>
              </a:rPr>
              <a:t>This way the order of the arguments does not matter.</a:t>
            </a:r>
            <a:endParaRPr sz="1600">
              <a:solidFill>
                <a:srgbClr val="000000"/>
              </a:solidFill>
            </a:endParaRPr>
          </a:p>
          <a:p>
            <a:pPr indent="0" lvl="0" marL="0" rtl="0" algn="l">
              <a:lnSpc>
                <a:spcPct val="150000"/>
              </a:lnSpc>
              <a:spcBef>
                <a:spcPts val="0"/>
              </a:spcBef>
              <a:spcAft>
                <a:spcPts val="0"/>
              </a:spcAft>
              <a:buNone/>
            </a:pPr>
            <a:r>
              <a:rPr b="1" lang="en" sz="1600">
                <a:solidFill>
                  <a:srgbClr val="000000"/>
                </a:solidFill>
              </a:rPr>
              <a:t>Example</a:t>
            </a:r>
            <a:endParaRPr b="1" sz="1600">
              <a:solidFill>
                <a:srgbClr val="000000"/>
              </a:solidFill>
            </a:endParaRPr>
          </a:p>
          <a:p>
            <a:pPr indent="0" lvl="0" marL="114300" marR="114300" rtl="0" algn="l">
              <a:lnSpc>
                <a:spcPct val="150000"/>
              </a:lnSpc>
              <a:spcBef>
                <a:spcPts val="0"/>
              </a:spcBef>
              <a:spcAft>
                <a:spcPts val="0"/>
              </a:spcAft>
              <a:buNone/>
            </a:pPr>
            <a:r>
              <a:rPr lang="en" sz="1600">
                <a:solidFill>
                  <a:srgbClr val="005CC5"/>
                </a:solidFill>
              </a:rPr>
              <a:t>def</a:t>
            </a:r>
            <a:r>
              <a:rPr lang="en" sz="1600">
                <a:solidFill>
                  <a:srgbClr val="000000"/>
                </a:solidFill>
              </a:rPr>
              <a:t> my_function(child3, child2, child1):</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    </a:t>
            </a:r>
            <a:r>
              <a:rPr lang="en" sz="1600">
                <a:solidFill>
                  <a:srgbClr val="005CC5"/>
                </a:solidFill>
              </a:rPr>
              <a:t>print</a:t>
            </a:r>
            <a:r>
              <a:rPr lang="en" sz="1600">
                <a:solidFill>
                  <a:srgbClr val="000000"/>
                </a:solidFill>
              </a:rPr>
              <a:t>(</a:t>
            </a:r>
            <a:r>
              <a:rPr lang="en" sz="1600">
                <a:solidFill>
                  <a:srgbClr val="008000"/>
                </a:solidFill>
              </a:rPr>
              <a:t>"The youngest child is "</a:t>
            </a:r>
            <a:r>
              <a:rPr lang="en" sz="1600">
                <a:solidFill>
                  <a:srgbClr val="000000"/>
                </a:solidFill>
              </a:rPr>
              <a:t> + child3)</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my_function(child1 = </a:t>
            </a:r>
            <a:r>
              <a:rPr lang="en" sz="1600">
                <a:solidFill>
                  <a:srgbClr val="008000"/>
                </a:solidFill>
              </a:rPr>
              <a:t>"Emil"</a:t>
            </a:r>
            <a:r>
              <a:rPr lang="en" sz="1600">
                <a:solidFill>
                  <a:srgbClr val="000000"/>
                </a:solidFill>
              </a:rPr>
              <a:t>, child2 = </a:t>
            </a:r>
            <a:r>
              <a:rPr lang="en" sz="1600">
                <a:solidFill>
                  <a:srgbClr val="008000"/>
                </a:solidFill>
              </a:rPr>
              <a:t>"Tobias"</a:t>
            </a:r>
            <a:r>
              <a:rPr lang="en" sz="1600">
                <a:solidFill>
                  <a:srgbClr val="000000"/>
                </a:solidFill>
              </a:rPr>
              <a:t>, child3 = </a:t>
            </a:r>
            <a:r>
              <a:rPr lang="en" sz="1600">
                <a:solidFill>
                  <a:srgbClr val="008000"/>
                </a:solidFill>
              </a:rPr>
              <a:t>"Linus"</a:t>
            </a:r>
            <a:r>
              <a:rPr lang="en" sz="1600">
                <a:solidFill>
                  <a:srgbClr val="000000"/>
                </a:solidFill>
              </a:rPr>
              <a:t>)</a:t>
            </a:r>
            <a:endParaRPr b="1" sz="1600">
              <a:solidFill>
                <a:srgbClr val="00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2.5 Introduction to Functions</a:t>
            </a:r>
            <a:endParaRPr/>
          </a:p>
        </p:txBody>
      </p:sp>
      <p:sp>
        <p:nvSpPr>
          <p:cNvPr id="460" name="Google Shape;460;p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000000"/>
                </a:solidFill>
              </a:rPr>
              <a:t>Default Parameter Value</a:t>
            </a:r>
            <a:endParaRPr b="1" sz="1600">
              <a:solidFill>
                <a:srgbClr val="000000"/>
              </a:solidFill>
            </a:endParaRPr>
          </a:p>
          <a:p>
            <a:pPr indent="0" lvl="0" marL="0" rtl="0" algn="l">
              <a:lnSpc>
                <a:spcPct val="150000"/>
              </a:lnSpc>
              <a:spcBef>
                <a:spcPts val="0"/>
              </a:spcBef>
              <a:spcAft>
                <a:spcPts val="0"/>
              </a:spcAft>
              <a:buNone/>
            </a:pPr>
            <a:r>
              <a:rPr lang="en" sz="1600">
                <a:solidFill>
                  <a:srgbClr val="000000"/>
                </a:solidFill>
              </a:rPr>
              <a:t>The following example shows how to use a default parameter value.</a:t>
            </a:r>
            <a:endParaRPr sz="1600">
              <a:solidFill>
                <a:srgbClr val="000000"/>
              </a:solidFill>
            </a:endParaRPr>
          </a:p>
          <a:p>
            <a:pPr indent="0" lvl="0" marL="0" rtl="0" algn="l">
              <a:lnSpc>
                <a:spcPct val="150000"/>
              </a:lnSpc>
              <a:spcBef>
                <a:spcPts val="0"/>
              </a:spcBef>
              <a:spcAft>
                <a:spcPts val="0"/>
              </a:spcAft>
              <a:buNone/>
            </a:pPr>
            <a:r>
              <a:rPr lang="en" sz="1600">
                <a:solidFill>
                  <a:srgbClr val="000000"/>
                </a:solidFill>
              </a:rPr>
              <a:t>If we call the function without argument, it uses the default value:</a:t>
            </a:r>
            <a:endParaRPr sz="1600">
              <a:solidFill>
                <a:srgbClr val="000000"/>
              </a:solidFill>
            </a:endParaRPr>
          </a:p>
          <a:p>
            <a:pPr indent="0" lvl="0" marL="0" rtl="0" algn="l">
              <a:lnSpc>
                <a:spcPct val="150000"/>
              </a:lnSpc>
              <a:spcBef>
                <a:spcPts val="0"/>
              </a:spcBef>
              <a:spcAft>
                <a:spcPts val="0"/>
              </a:spcAft>
              <a:buNone/>
            </a:pPr>
            <a:r>
              <a:rPr b="1" lang="en" sz="1600">
                <a:solidFill>
                  <a:srgbClr val="000000"/>
                </a:solidFill>
              </a:rPr>
              <a:t>Example</a:t>
            </a:r>
            <a:endParaRPr b="1" sz="1600">
              <a:solidFill>
                <a:srgbClr val="000000"/>
              </a:solidFill>
            </a:endParaRPr>
          </a:p>
          <a:p>
            <a:pPr indent="0" lvl="0" marL="114300" marR="114300" rtl="0" algn="l">
              <a:lnSpc>
                <a:spcPct val="150000"/>
              </a:lnSpc>
              <a:spcBef>
                <a:spcPts val="0"/>
              </a:spcBef>
              <a:spcAft>
                <a:spcPts val="0"/>
              </a:spcAft>
              <a:buNone/>
            </a:pPr>
            <a:r>
              <a:rPr lang="en" sz="1600">
                <a:solidFill>
                  <a:srgbClr val="005CC5"/>
                </a:solidFill>
              </a:rPr>
              <a:t>def</a:t>
            </a:r>
            <a:r>
              <a:rPr lang="en" sz="1600">
                <a:solidFill>
                  <a:srgbClr val="000000"/>
                </a:solidFill>
              </a:rPr>
              <a:t> my_function(country = </a:t>
            </a:r>
            <a:r>
              <a:rPr lang="en" sz="1600">
                <a:solidFill>
                  <a:srgbClr val="008000"/>
                </a:solidFill>
              </a:rPr>
              <a:t>"Norway"</a:t>
            </a:r>
            <a:r>
              <a:rPr lang="en" sz="1600">
                <a:solidFill>
                  <a:srgbClr val="000000"/>
                </a:solidFill>
              </a:rPr>
              <a:t>):</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    </a:t>
            </a:r>
            <a:r>
              <a:rPr lang="en" sz="1600">
                <a:solidFill>
                  <a:srgbClr val="005CC5"/>
                </a:solidFill>
              </a:rPr>
              <a:t>print</a:t>
            </a:r>
            <a:r>
              <a:rPr lang="en" sz="1600">
                <a:solidFill>
                  <a:srgbClr val="000000"/>
                </a:solidFill>
              </a:rPr>
              <a:t>(</a:t>
            </a:r>
            <a:r>
              <a:rPr lang="en" sz="1600">
                <a:solidFill>
                  <a:srgbClr val="008000"/>
                </a:solidFill>
              </a:rPr>
              <a:t>"I am from "</a:t>
            </a:r>
            <a:r>
              <a:rPr lang="en" sz="1600">
                <a:solidFill>
                  <a:srgbClr val="000000"/>
                </a:solidFill>
              </a:rPr>
              <a:t> + country)</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my_function(</a:t>
            </a:r>
            <a:r>
              <a:rPr lang="en" sz="1600">
                <a:solidFill>
                  <a:srgbClr val="008000"/>
                </a:solidFill>
              </a:rPr>
              <a:t>"Sweden"</a:t>
            </a:r>
            <a:r>
              <a:rPr lang="en" sz="1600">
                <a:solidFill>
                  <a:srgbClr val="000000"/>
                </a:solidFill>
              </a:rPr>
              <a:t>)</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my_function(</a:t>
            </a:r>
            <a:r>
              <a:rPr lang="en" sz="1600">
                <a:solidFill>
                  <a:srgbClr val="008000"/>
                </a:solidFill>
              </a:rPr>
              <a:t>"India"</a:t>
            </a:r>
            <a:r>
              <a:rPr lang="en" sz="1600">
                <a:solidFill>
                  <a:srgbClr val="000000"/>
                </a:solidFill>
              </a:rPr>
              <a:t>)</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my_function()</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my_function(</a:t>
            </a:r>
            <a:r>
              <a:rPr lang="en" sz="1600">
                <a:solidFill>
                  <a:srgbClr val="008000"/>
                </a:solidFill>
              </a:rPr>
              <a:t>"Brazil"</a:t>
            </a:r>
            <a:r>
              <a:rPr lang="en" sz="1600">
                <a:solidFill>
                  <a:srgbClr val="000000"/>
                </a:solidFill>
              </a:rPr>
              <a:t>)</a:t>
            </a:r>
            <a:endParaRPr sz="1600">
              <a:solidFill>
                <a:srgbClr val="000000"/>
              </a:solidFill>
            </a:endParaRPr>
          </a:p>
          <a:p>
            <a:pPr indent="0" lvl="0" marL="114300" marR="114300" rtl="0" algn="l">
              <a:lnSpc>
                <a:spcPct val="150000"/>
              </a:lnSpc>
              <a:spcBef>
                <a:spcPts val="0"/>
              </a:spcBef>
              <a:spcAft>
                <a:spcPts val="0"/>
              </a:spcAft>
              <a:buNone/>
            </a:pPr>
            <a:r>
              <a:t/>
            </a:r>
            <a:endParaRPr b="1" sz="1600">
              <a:solidFill>
                <a:srgbClr val="00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2.5 Introduction to Functions</a:t>
            </a:r>
            <a:endParaRPr/>
          </a:p>
        </p:txBody>
      </p:sp>
      <p:sp>
        <p:nvSpPr>
          <p:cNvPr id="466" name="Google Shape;466;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000000"/>
                </a:solidFill>
              </a:rPr>
              <a:t>Passing a List as an Argument</a:t>
            </a:r>
            <a:endParaRPr b="1" sz="1600">
              <a:solidFill>
                <a:srgbClr val="000000"/>
              </a:solidFill>
            </a:endParaRPr>
          </a:p>
          <a:p>
            <a:pPr indent="0" lvl="0" marL="0" rtl="0" algn="l">
              <a:lnSpc>
                <a:spcPct val="150000"/>
              </a:lnSpc>
              <a:spcBef>
                <a:spcPts val="0"/>
              </a:spcBef>
              <a:spcAft>
                <a:spcPts val="0"/>
              </a:spcAft>
              <a:buNone/>
            </a:pPr>
            <a:r>
              <a:rPr lang="en" sz="1600">
                <a:solidFill>
                  <a:srgbClr val="000000"/>
                </a:solidFill>
              </a:rPr>
              <a:t>You can send any data types of argument to a function (string, number, list, dictionary etc.), and it will be treated as the same data type inside the function.</a:t>
            </a:r>
            <a:endParaRPr sz="1600">
              <a:solidFill>
                <a:srgbClr val="000000"/>
              </a:solidFill>
            </a:endParaRPr>
          </a:p>
          <a:p>
            <a:pPr indent="0" lvl="0" marL="0" rtl="0" algn="l">
              <a:lnSpc>
                <a:spcPct val="150000"/>
              </a:lnSpc>
              <a:spcBef>
                <a:spcPts val="0"/>
              </a:spcBef>
              <a:spcAft>
                <a:spcPts val="0"/>
              </a:spcAft>
              <a:buNone/>
            </a:pPr>
            <a:r>
              <a:rPr lang="en" sz="1600">
                <a:solidFill>
                  <a:srgbClr val="000000"/>
                </a:solidFill>
              </a:rPr>
              <a:t>E.g. if you send a List as an argument, it will still be a List when it reaches the function:</a:t>
            </a:r>
            <a:endParaRPr sz="1600">
              <a:solidFill>
                <a:srgbClr val="000000"/>
              </a:solidFill>
            </a:endParaRPr>
          </a:p>
          <a:p>
            <a:pPr indent="0" lvl="0" marL="0" rtl="0" algn="l">
              <a:lnSpc>
                <a:spcPct val="150000"/>
              </a:lnSpc>
              <a:spcBef>
                <a:spcPts val="0"/>
              </a:spcBef>
              <a:spcAft>
                <a:spcPts val="0"/>
              </a:spcAft>
              <a:buNone/>
            </a:pPr>
            <a:r>
              <a:rPr b="1" lang="en" sz="1600">
                <a:solidFill>
                  <a:srgbClr val="000000"/>
                </a:solidFill>
              </a:rPr>
              <a:t>Example</a:t>
            </a:r>
            <a:endParaRPr b="1" sz="1600">
              <a:solidFill>
                <a:srgbClr val="000000"/>
              </a:solidFill>
            </a:endParaRPr>
          </a:p>
          <a:p>
            <a:pPr indent="0" lvl="0" marL="114300" marR="114300" rtl="0" algn="l">
              <a:lnSpc>
                <a:spcPct val="150000"/>
              </a:lnSpc>
              <a:spcBef>
                <a:spcPts val="0"/>
              </a:spcBef>
              <a:spcAft>
                <a:spcPts val="0"/>
              </a:spcAft>
              <a:buNone/>
            </a:pPr>
            <a:r>
              <a:rPr lang="en" sz="1600">
                <a:solidFill>
                  <a:srgbClr val="005CC5"/>
                </a:solidFill>
              </a:rPr>
              <a:t>def</a:t>
            </a:r>
            <a:r>
              <a:rPr lang="en" sz="1600">
                <a:solidFill>
                  <a:srgbClr val="000000"/>
                </a:solidFill>
              </a:rPr>
              <a:t> my_function(food):</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    </a:t>
            </a:r>
            <a:r>
              <a:rPr lang="en" sz="1600">
                <a:solidFill>
                  <a:srgbClr val="005CC5"/>
                </a:solidFill>
              </a:rPr>
              <a:t>for</a:t>
            </a:r>
            <a:r>
              <a:rPr lang="en" sz="1600">
                <a:solidFill>
                  <a:srgbClr val="000000"/>
                </a:solidFill>
              </a:rPr>
              <a:t> x </a:t>
            </a:r>
            <a:r>
              <a:rPr lang="en" sz="1600">
                <a:solidFill>
                  <a:srgbClr val="005CC5"/>
                </a:solidFill>
              </a:rPr>
              <a:t>in</a:t>
            </a:r>
            <a:r>
              <a:rPr lang="en" sz="1600">
                <a:solidFill>
                  <a:srgbClr val="000000"/>
                </a:solidFill>
              </a:rPr>
              <a:t> food:</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        </a:t>
            </a:r>
            <a:r>
              <a:rPr lang="en" sz="1600">
                <a:solidFill>
                  <a:srgbClr val="005CC5"/>
                </a:solidFill>
              </a:rPr>
              <a:t>print</a:t>
            </a:r>
            <a:r>
              <a:rPr lang="en" sz="1600">
                <a:solidFill>
                  <a:srgbClr val="000000"/>
                </a:solidFill>
              </a:rPr>
              <a:t>(x)</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fruits = [</a:t>
            </a:r>
            <a:r>
              <a:rPr lang="en" sz="1600">
                <a:solidFill>
                  <a:srgbClr val="008000"/>
                </a:solidFill>
              </a:rPr>
              <a:t>"apple"</a:t>
            </a:r>
            <a:r>
              <a:rPr lang="en" sz="1600">
                <a:solidFill>
                  <a:srgbClr val="000000"/>
                </a:solidFill>
              </a:rPr>
              <a:t>, </a:t>
            </a:r>
            <a:r>
              <a:rPr lang="en" sz="1600">
                <a:solidFill>
                  <a:srgbClr val="008000"/>
                </a:solidFill>
              </a:rPr>
              <a:t>"banana"</a:t>
            </a:r>
            <a:r>
              <a:rPr lang="en" sz="1600">
                <a:solidFill>
                  <a:srgbClr val="000000"/>
                </a:solidFill>
              </a:rPr>
              <a:t>, </a:t>
            </a:r>
            <a:r>
              <a:rPr lang="en" sz="1600">
                <a:solidFill>
                  <a:srgbClr val="008000"/>
                </a:solidFill>
              </a:rPr>
              <a:t>"cherry"</a:t>
            </a:r>
            <a:r>
              <a:rPr lang="en" sz="1600">
                <a:solidFill>
                  <a:srgbClr val="000000"/>
                </a:solidFill>
              </a:rPr>
              <a:t>]</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my_function(fruits)</a:t>
            </a:r>
            <a:endParaRPr sz="1600">
              <a:solidFill>
                <a:srgbClr val="000000"/>
              </a:solidFill>
            </a:endParaRPr>
          </a:p>
          <a:p>
            <a:pPr indent="0" lvl="0" marL="114300" marR="114300" rtl="0" algn="l">
              <a:lnSpc>
                <a:spcPct val="150000"/>
              </a:lnSpc>
              <a:spcBef>
                <a:spcPts val="0"/>
              </a:spcBef>
              <a:spcAft>
                <a:spcPts val="0"/>
              </a:spcAft>
              <a:buNone/>
            </a:pPr>
            <a:r>
              <a:t/>
            </a:r>
            <a:endParaRPr b="1" sz="16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2.2 Python Syntax: The Basics</a:t>
            </a:r>
            <a:endParaRPr/>
          </a:p>
        </p:txBody>
      </p:sp>
      <p:sp>
        <p:nvSpPr>
          <p:cNvPr id="93" name="Google Shape;93;p19"/>
          <p:cNvSpPr txBox="1"/>
          <p:nvPr>
            <p:ph idx="1" type="body"/>
          </p:nvPr>
        </p:nvSpPr>
        <p:spPr>
          <a:xfrm>
            <a:off x="311700" y="1084375"/>
            <a:ext cx="8520600" cy="3942000"/>
          </a:xfrm>
          <a:prstGeom prst="rect">
            <a:avLst/>
          </a:prstGeom>
        </p:spPr>
        <p:txBody>
          <a:bodyPr anchorCtr="0" anchor="t" bIns="91425" lIns="91425" spcFirstLastPara="1" rIns="91425" wrap="square" tIns="91425">
            <a:noAutofit/>
          </a:bodyPr>
          <a:lstStyle/>
          <a:p>
            <a:pPr indent="-336550" lvl="0" marL="457200" rtl="0" algn="l">
              <a:spcBef>
                <a:spcPts val="1200"/>
              </a:spcBef>
              <a:spcAft>
                <a:spcPts val="0"/>
              </a:spcAft>
              <a:buClr>
                <a:srgbClr val="000000"/>
              </a:buClr>
              <a:buSzPts val="1700"/>
              <a:buFont typeface="Arial"/>
              <a:buChar char="●"/>
            </a:pPr>
            <a:r>
              <a:rPr b="1" lang="en" sz="1700">
                <a:solidFill>
                  <a:srgbClr val="000000"/>
                </a:solidFill>
              </a:rPr>
              <a:t>Data Types:</a:t>
            </a:r>
            <a:r>
              <a:rPr lang="en" sz="1700">
                <a:solidFill>
                  <a:srgbClr val="000000"/>
                </a:solidFill>
              </a:rPr>
              <a:t> Python has several built-in data types:</a:t>
            </a:r>
            <a:br>
              <a:rPr lang="en" sz="1700">
                <a:solidFill>
                  <a:srgbClr val="000000"/>
                </a:solidFill>
              </a:rPr>
            </a:br>
            <a:endParaRPr sz="1700">
              <a:solidFill>
                <a:srgbClr val="000000"/>
              </a:solidFill>
            </a:endParaRPr>
          </a:p>
          <a:p>
            <a:pPr indent="-336550" lvl="1" marL="914400" rtl="0" algn="l">
              <a:spcBef>
                <a:spcPts val="0"/>
              </a:spcBef>
              <a:spcAft>
                <a:spcPts val="0"/>
              </a:spcAft>
              <a:buClr>
                <a:srgbClr val="000000"/>
              </a:buClr>
              <a:buSzPts val="1700"/>
              <a:buFont typeface="Arial"/>
              <a:buChar char="○"/>
            </a:pPr>
            <a:r>
              <a:rPr b="1" lang="en" sz="1700">
                <a:solidFill>
                  <a:srgbClr val="000000"/>
                </a:solidFill>
              </a:rPr>
              <a:t>Integer (</a:t>
            </a:r>
            <a:r>
              <a:rPr b="1" lang="en" sz="1700">
                <a:solidFill>
                  <a:srgbClr val="188038"/>
                </a:solidFill>
              </a:rPr>
              <a:t>int</a:t>
            </a:r>
            <a:r>
              <a:rPr b="1" lang="en" sz="1700">
                <a:solidFill>
                  <a:srgbClr val="000000"/>
                </a:solidFill>
              </a:rPr>
              <a:t>):</a:t>
            </a:r>
            <a:r>
              <a:rPr lang="en" sz="1700">
                <a:solidFill>
                  <a:srgbClr val="000000"/>
                </a:solidFill>
              </a:rPr>
              <a:t> Whole numbers (e.g., </a:t>
            </a:r>
            <a:r>
              <a:rPr lang="en" sz="1700">
                <a:solidFill>
                  <a:srgbClr val="188038"/>
                </a:solidFill>
              </a:rPr>
              <a:t>10</a:t>
            </a:r>
            <a:r>
              <a:rPr lang="en" sz="1700">
                <a:solidFill>
                  <a:srgbClr val="000000"/>
                </a:solidFill>
              </a:rPr>
              <a:t>, </a:t>
            </a:r>
            <a:r>
              <a:rPr lang="en" sz="1700">
                <a:solidFill>
                  <a:srgbClr val="188038"/>
                </a:solidFill>
              </a:rPr>
              <a:t>-5</a:t>
            </a:r>
            <a:r>
              <a:rPr lang="en" sz="1700">
                <a:solidFill>
                  <a:srgbClr val="000000"/>
                </a:solidFill>
              </a:rPr>
              <a:t>, </a:t>
            </a:r>
            <a:r>
              <a:rPr lang="en" sz="1700">
                <a:solidFill>
                  <a:srgbClr val="188038"/>
                </a:solidFill>
              </a:rPr>
              <a:t>0</a:t>
            </a:r>
            <a:r>
              <a:rPr lang="en" sz="1700">
                <a:solidFill>
                  <a:srgbClr val="000000"/>
                </a:solidFill>
              </a:rPr>
              <a:t>).</a:t>
            </a:r>
            <a:endParaRPr sz="1700">
              <a:solidFill>
                <a:srgbClr val="000000"/>
              </a:solidFill>
            </a:endParaRPr>
          </a:p>
          <a:p>
            <a:pPr indent="-336550" lvl="1" marL="914400" rtl="0" algn="l">
              <a:spcBef>
                <a:spcPts val="0"/>
              </a:spcBef>
              <a:spcAft>
                <a:spcPts val="0"/>
              </a:spcAft>
              <a:buClr>
                <a:srgbClr val="000000"/>
              </a:buClr>
              <a:buSzPts val="1700"/>
              <a:buFont typeface="Arial"/>
              <a:buChar char="○"/>
            </a:pPr>
            <a:r>
              <a:rPr b="1" lang="en" sz="1700">
                <a:solidFill>
                  <a:srgbClr val="000000"/>
                </a:solidFill>
              </a:rPr>
              <a:t>Float (</a:t>
            </a:r>
            <a:r>
              <a:rPr b="1" lang="en" sz="1700">
                <a:solidFill>
                  <a:srgbClr val="188038"/>
                </a:solidFill>
              </a:rPr>
              <a:t>float</a:t>
            </a:r>
            <a:r>
              <a:rPr b="1" lang="en" sz="1700">
                <a:solidFill>
                  <a:srgbClr val="000000"/>
                </a:solidFill>
              </a:rPr>
              <a:t>):</a:t>
            </a:r>
            <a:r>
              <a:rPr lang="en" sz="1700">
                <a:solidFill>
                  <a:srgbClr val="000000"/>
                </a:solidFill>
              </a:rPr>
              <a:t> Decimal numbers (e.g., </a:t>
            </a:r>
            <a:r>
              <a:rPr lang="en" sz="1700">
                <a:solidFill>
                  <a:srgbClr val="188038"/>
                </a:solidFill>
              </a:rPr>
              <a:t>3.14</a:t>
            </a:r>
            <a:r>
              <a:rPr lang="en" sz="1700">
                <a:solidFill>
                  <a:srgbClr val="000000"/>
                </a:solidFill>
              </a:rPr>
              <a:t>, </a:t>
            </a:r>
            <a:r>
              <a:rPr lang="en" sz="1700">
                <a:solidFill>
                  <a:srgbClr val="188038"/>
                </a:solidFill>
              </a:rPr>
              <a:t>-0.5</a:t>
            </a:r>
            <a:r>
              <a:rPr lang="en" sz="1700">
                <a:solidFill>
                  <a:srgbClr val="000000"/>
                </a:solidFill>
              </a:rPr>
              <a:t>, </a:t>
            </a:r>
            <a:r>
              <a:rPr lang="en" sz="1700">
                <a:solidFill>
                  <a:srgbClr val="188038"/>
                </a:solidFill>
              </a:rPr>
              <a:t>2.0</a:t>
            </a:r>
            <a:r>
              <a:rPr lang="en" sz="1700">
                <a:solidFill>
                  <a:srgbClr val="000000"/>
                </a:solidFill>
              </a:rPr>
              <a:t>).</a:t>
            </a:r>
            <a:endParaRPr sz="1700">
              <a:solidFill>
                <a:srgbClr val="000000"/>
              </a:solidFill>
            </a:endParaRPr>
          </a:p>
          <a:p>
            <a:pPr indent="-336550" lvl="1" marL="914400" rtl="0" algn="l">
              <a:spcBef>
                <a:spcPts val="0"/>
              </a:spcBef>
              <a:spcAft>
                <a:spcPts val="0"/>
              </a:spcAft>
              <a:buClr>
                <a:srgbClr val="000000"/>
              </a:buClr>
              <a:buSzPts val="1700"/>
              <a:buFont typeface="Arial"/>
              <a:buChar char="○"/>
            </a:pPr>
            <a:r>
              <a:rPr b="1" lang="en" sz="1700">
                <a:solidFill>
                  <a:srgbClr val="000000"/>
                </a:solidFill>
              </a:rPr>
              <a:t>String (</a:t>
            </a:r>
            <a:r>
              <a:rPr b="1" lang="en" sz="1700">
                <a:solidFill>
                  <a:srgbClr val="188038"/>
                </a:solidFill>
              </a:rPr>
              <a:t>str</a:t>
            </a:r>
            <a:r>
              <a:rPr b="1" lang="en" sz="1700">
                <a:solidFill>
                  <a:srgbClr val="000000"/>
                </a:solidFill>
              </a:rPr>
              <a:t>):</a:t>
            </a:r>
            <a:r>
              <a:rPr lang="en" sz="1700">
                <a:solidFill>
                  <a:srgbClr val="000000"/>
                </a:solidFill>
              </a:rPr>
              <a:t> Sequences of characters enclosed in single or double quotes (e.g., </a:t>
            </a:r>
            <a:r>
              <a:rPr lang="en" sz="1700">
                <a:solidFill>
                  <a:srgbClr val="188038"/>
                </a:solidFill>
              </a:rPr>
              <a:t>'Hello'</a:t>
            </a:r>
            <a:r>
              <a:rPr lang="en" sz="1700">
                <a:solidFill>
                  <a:srgbClr val="000000"/>
                </a:solidFill>
              </a:rPr>
              <a:t>, </a:t>
            </a:r>
            <a:r>
              <a:rPr lang="en" sz="1700">
                <a:solidFill>
                  <a:srgbClr val="188038"/>
                </a:solidFill>
              </a:rPr>
              <a:t>"Nepal"</a:t>
            </a:r>
            <a:r>
              <a:rPr lang="en" sz="1700">
                <a:solidFill>
                  <a:srgbClr val="000000"/>
                </a:solidFill>
              </a:rPr>
              <a:t>).</a:t>
            </a:r>
            <a:endParaRPr sz="1700">
              <a:solidFill>
                <a:srgbClr val="000000"/>
              </a:solidFill>
            </a:endParaRPr>
          </a:p>
          <a:p>
            <a:pPr indent="-336550" lvl="1" marL="914400" rtl="0" algn="l">
              <a:spcBef>
                <a:spcPts val="0"/>
              </a:spcBef>
              <a:spcAft>
                <a:spcPts val="0"/>
              </a:spcAft>
              <a:buClr>
                <a:srgbClr val="000000"/>
              </a:buClr>
              <a:buSzPts val="1700"/>
              <a:buFont typeface="Arial"/>
              <a:buChar char="○"/>
            </a:pPr>
            <a:r>
              <a:rPr b="1" lang="en" sz="1700">
                <a:solidFill>
                  <a:srgbClr val="000000"/>
                </a:solidFill>
              </a:rPr>
              <a:t>Boolean (</a:t>
            </a:r>
            <a:r>
              <a:rPr b="1" lang="en" sz="1700">
                <a:solidFill>
                  <a:srgbClr val="188038"/>
                </a:solidFill>
              </a:rPr>
              <a:t>bool</a:t>
            </a:r>
            <a:r>
              <a:rPr b="1" lang="en" sz="1700">
                <a:solidFill>
                  <a:srgbClr val="000000"/>
                </a:solidFill>
              </a:rPr>
              <a:t>):</a:t>
            </a:r>
            <a:r>
              <a:rPr lang="en" sz="1700">
                <a:solidFill>
                  <a:srgbClr val="000000"/>
                </a:solidFill>
              </a:rPr>
              <a:t> Represents truth values, either </a:t>
            </a:r>
            <a:r>
              <a:rPr lang="en" sz="1700">
                <a:solidFill>
                  <a:srgbClr val="188038"/>
                </a:solidFill>
              </a:rPr>
              <a:t>True</a:t>
            </a:r>
            <a:r>
              <a:rPr lang="en" sz="1700">
                <a:solidFill>
                  <a:srgbClr val="000000"/>
                </a:solidFill>
              </a:rPr>
              <a:t> or </a:t>
            </a:r>
            <a:r>
              <a:rPr lang="en" sz="1700">
                <a:solidFill>
                  <a:srgbClr val="188038"/>
                </a:solidFill>
              </a:rPr>
              <a:t>False</a:t>
            </a:r>
            <a:r>
              <a:rPr lang="en" sz="1700">
                <a:solidFill>
                  <a:srgbClr val="000000"/>
                </a:solidFill>
              </a:rPr>
              <a:t>.</a:t>
            </a:r>
            <a:endParaRPr sz="1700">
              <a:solidFill>
                <a:srgbClr val="000000"/>
              </a:solidFill>
            </a:endParaRPr>
          </a:p>
          <a:p>
            <a:pPr indent="-336550" lvl="1" marL="914400" rtl="0" algn="l">
              <a:spcBef>
                <a:spcPts val="0"/>
              </a:spcBef>
              <a:spcAft>
                <a:spcPts val="0"/>
              </a:spcAft>
              <a:buClr>
                <a:srgbClr val="000000"/>
              </a:buClr>
              <a:buSzPts val="1700"/>
              <a:buFont typeface="Arial"/>
              <a:buChar char="○"/>
            </a:pPr>
            <a:r>
              <a:rPr b="1" lang="en" sz="1700">
                <a:solidFill>
                  <a:srgbClr val="000000"/>
                </a:solidFill>
              </a:rPr>
              <a:t>List (</a:t>
            </a:r>
            <a:r>
              <a:rPr b="1" lang="en" sz="1700">
                <a:solidFill>
                  <a:srgbClr val="188038"/>
                </a:solidFill>
              </a:rPr>
              <a:t>list</a:t>
            </a:r>
            <a:r>
              <a:rPr b="1" lang="en" sz="1700">
                <a:solidFill>
                  <a:srgbClr val="000000"/>
                </a:solidFill>
              </a:rPr>
              <a:t>):</a:t>
            </a:r>
            <a:r>
              <a:rPr lang="en" sz="1700">
                <a:solidFill>
                  <a:srgbClr val="000000"/>
                </a:solidFill>
              </a:rPr>
              <a:t> Ordered, mutable (changeable) sequences of items enclosed in square brackets </a:t>
            </a:r>
            <a:r>
              <a:rPr lang="en" sz="1700">
                <a:solidFill>
                  <a:srgbClr val="188038"/>
                </a:solidFill>
              </a:rPr>
              <a:t>[]</a:t>
            </a:r>
            <a:r>
              <a:rPr lang="en" sz="1700">
                <a:solidFill>
                  <a:srgbClr val="000000"/>
                </a:solidFill>
              </a:rPr>
              <a:t> (e.g., </a:t>
            </a:r>
            <a:r>
              <a:rPr lang="en" sz="1700">
                <a:solidFill>
                  <a:srgbClr val="188038"/>
                </a:solidFill>
              </a:rPr>
              <a:t>[1, 2, 'apple']</a:t>
            </a:r>
            <a:r>
              <a:rPr lang="en" sz="1700">
                <a:solidFill>
                  <a:srgbClr val="000000"/>
                </a:solidFill>
              </a:rPr>
              <a:t>).</a:t>
            </a:r>
            <a:endParaRPr sz="1700">
              <a:solidFill>
                <a:srgbClr val="000000"/>
              </a:solidFill>
            </a:endParaRPr>
          </a:p>
          <a:p>
            <a:pPr indent="-336550" lvl="1" marL="914400" rtl="0" algn="l">
              <a:spcBef>
                <a:spcPts val="0"/>
              </a:spcBef>
              <a:spcAft>
                <a:spcPts val="0"/>
              </a:spcAft>
              <a:buClr>
                <a:srgbClr val="000000"/>
              </a:buClr>
              <a:buSzPts val="1700"/>
              <a:buFont typeface="Arial"/>
              <a:buChar char="○"/>
            </a:pPr>
            <a:r>
              <a:rPr b="1" lang="en" sz="1700">
                <a:solidFill>
                  <a:srgbClr val="000000"/>
                </a:solidFill>
              </a:rPr>
              <a:t>Tuple (</a:t>
            </a:r>
            <a:r>
              <a:rPr b="1" lang="en" sz="1700">
                <a:solidFill>
                  <a:srgbClr val="188038"/>
                </a:solidFill>
              </a:rPr>
              <a:t>tuple</a:t>
            </a:r>
            <a:r>
              <a:rPr b="1" lang="en" sz="1700">
                <a:solidFill>
                  <a:srgbClr val="000000"/>
                </a:solidFill>
              </a:rPr>
              <a:t>):</a:t>
            </a:r>
            <a:r>
              <a:rPr lang="en" sz="1700">
                <a:solidFill>
                  <a:srgbClr val="000000"/>
                </a:solidFill>
              </a:rPr>
              <a:t> Ordered, immutable (unchangeable) sequences of items enclosed in parentheses </a:t>
            </a:r>
            <a:r>
              <a:rPr lang="en" sz="1700">
                <a:solidFill>
                  <a:srgbClr val="188038"/>
                </a:solidFill>
              </a:rPr>
              <a:t>()</a:t>
            </a:r>
            <a:r>
              <a:rPr lang="en" sz="1700">
                <a:solidFill>
                  <a:srgbClr val="000000"/>
                </a:solidFill>
              </a:rPr>
              <a:t> (e.g., </a:t>
            </a:r>
            <a:r>
              <a:rPr lang="en" sz="1700">
                <a:solidFill>
                  <a:srgbClr val="188038"/>
                </a:solidFill>
              </a:rPr>
              <a:t>(1, 2, 'banana')</a:t>
            </a:r>
            <a:r>
              <a:rPr lang="en" sz="1700">
                <a:solidFill>
                  <a:srgbClr val="000000"/>
                </a:solidFill>
              </a:rPr>
              <a:t>).</a:t>
            </a:r>
            <a:endParaRPr sz="1700">
              <a:solidFill>
                <a:srgbClr val="000000"/>
              </a:solidFill>
            </a:endParaRPr>
          </a:p>
          <a:p>
            <a:pPr indent="-336550" lvl="1" marL="914400" rtl="0" algn="l">
              <a:spcBef>
                <a:spcPts val="0"/>
              </a:spcBef>
              <a:spcAft>
                <a:spcPts val="0"/>
              </a:spcAft>
              <a:buClr>
                <a:srgbClr val="000000"/>
              </a:buClr>
              <a:buSzPts val="1700"/>
              <a:buFont typeface="Arial"/>
              <a:buChar char="○"/>
            </a:pPr>
            <a:r>
              <a:rPr b="1" lang="en" sz="1700">
                <a:solidFill>
                  <a:srgbClr val="000000"/>
                </a:solidFill>
              </a:rPr>
              <a:t>Dictionary (</a:t>
            </a:r>
            <a:r>
              <a:rPr b="1" lang="en" sz="1700">
                <a:solidFill>
                  <a:srgbClr val="188038"/>
                </a:solidFill>
              </a:rPr>
              <a:t>dict</a:t>
            </a:r>
            <a:r>
              <a:rPr b="1" lang="en" sz="1700">
                <a:solidFill>
                  <a:srgbClr val="000000"/>
                </a:solidFill>
              </a:rPr>
              <a:t>):</a:t>
            </a:r>
            <a:r>
              <a:rPr lang="en" sz="1700">
                <a:solidFill>
                  <a:srgbClr val="000000"/>
                </a:solidFill>
              </a:rPr>
              <a:t> Unordered collections of key-value pairs enclosed in curly braces </a:t>
            </a:r>
            <a:r>
              <a:rPr lang="en" sz="1700">
                <a:solidFill>
                  <a:srgbClr val="188038"/>
                </a:solidFill>
              </a:rPr>
              <a:t>{}</a:t>
            </a:r>
            <a:r>
              <a:rPr lang="en" sz="1700">
                <a:solidFill>
                  <a:srgbClr val="000000"/>
                </a:solidFill>
              </a:rPr>
              <a:t> (e.g., </a:t>
            </a:r>
            <a:r>
              <a:rPr lang="en" sz="1700">
                <a:solidFill>
                  <a:srgbClr val="188038"/>
                </a:solidFill>
              </a:rPr>
              <a:t>{'name': 'Sita', 'age': 25}</a:t>
            </a:r>
            <a:r>
              <a:rPr lang="en" sz="1700">
                <a:solidFill>
                  <a:srgbClr val="000000"/>
                </a:solidFill>
              </a:rPr>
              <a:t>).</a:t>
            </a:r>
            <a:endParaRPr b="1" sz="1700">
              <a:solidFill>
                <a:srgbClr val="00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2.5 Introduction to Functions</a:t>
            </a:r>
            <a:endParaRPr/>
          </a:p>
        </p:txBody>
      </p:sp>
      <p:sp>
        <p:nvSpPr>
          <p:cNvPr id="472" name="Google Shape;472;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000000"/>
                </a:solidFill>
              </a:rPr>
              <a:t>Return Values</a:t>
            </a:r>
            <a:endParaRPr b="1" sz="1600">
              <a:solidFill>
                <a:srgbClr val="000000"/>
              </a:solidFill>
            </a:endParaRPr>
          </a:p>
          <a:p>
            <a:pPr indent="0" lvl="0" marL="0" rtl="0" algn="l">
              <a:lnSpc>
                <a:spcPct val="150000"/>
              </a:lnSpc>
              <a:spcBef>
                <a:spcPts val="0"/>
              </a:spcBef>
              <a:spcAft>
                <a:spcPts val="0"/>
              </a:spcAft>
              <a:buNone/>
            </a:pPr>
            <a:r>
              <a:rPr lang="en" sz="1600">
                <a:solidFill>
                  <a:srgbClr val="000000"/>
                </a:solidFill>
              </a:rPr>
              <a:t>To let a function return a value, use the </a:t>
            </a:r>
            <a:r>
              <a:rPr lang="en" sz="1600">
                <a:solidFill>
                  <a:srgbClr val="DC143C"/>
                </a:solidFill>
              </a:rPr>
              <a:t>return</a:t>
            </a:r>
            <a:r>
              <a:rPr lang="en" sz="1600">
                <a:solidFill>
                  <a:srgbClr val="000000"/>
                </a:solidFill>
              </a:rPr>
              <a:t> statement:</a:t>
            </a:r>
            <a:endParaRPr sz="1600">
              <a:solidFill>
                <a:srgbClr val="000000"/>
              </a:solidFill>
            </a:endParaRPr>
          </a:p>
          <a:p>
            <a:pPr indent="0" lvl="0" marL="0" rtl="0" algn="l">
              <a:lnSpc>
                <a:spcPct val="150000"/>
              </a:lnSpc>
              <a:spcBef>
                <a:spcPts val="0"/>
              </a:spcBef>
              <a:spcAft>
                <a:spcPts val="0"/>
              </a:spcAft>
              <a:buNone/>
            </a:pPr>
            <a:r>
              <a:rPr b="1" lang="en" sz="1600">
                <a:solidFill>
                  <a:srgbClr val="000000"/>
                </a:solidFill>
              </a:rPr>
              <a:t>Example</a:t>
            </a:r>
            <a:endParaRPr b="1" sz="1600">
              <a:solidFill>
                <a:srgbClr val="000000"/>
              </a:solidFill>
            </a:endParaRPr>
          </a:p>
          <a:p>
            <a:pPr indent="0" lvl="0" marL="114300" marR="114300" rtl="0" algn="l">
              <a:lnSpc>
                <a:spcPct val="150000"/>
              </a:lnSpc>
              <a:spcBef>
                <a:spcPts val="0"/>
              </a:spcBef>
              <a:spcAft>
                <a:spcPts val="0"/>
              </a:spcAft>
              <a:buNone/>
            </a:pPr>
            <a:r>
              <a:rPr lang="en" sz="1600">
                <a:solidFill>
                  <a:srgbClr val="005CC5"/>
                </a:solidFill>
              </a:rPr>
              <a:t>def</a:t>
            </a:r>
            <a:r>
              <a:rPr lang="en" sz="1600">
                <a:solidFill>
                  <a:srgbClr val="000000"/>
                </a:solidFill>
              </a:rPr>
              <a:t> my_function(x):</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    </a:t>
            </a:r>
            <a:r>
              <a:rPr lang="en" sz="1600">
                <a:solidFill>
                  <a:srgbClr val="005CC5"/>
                </a:solidFill>
              </a:rPr>
              <a:t>return</a:t>
            </a:r>
            <a:r>
              <a:rPr lang="en" sz="1600">
                <a:solidFill>
                  <a:srgbClr val="000000"/>
                </a:solidFill>
              </a:rPr>
              <a:t> </a:t>
            </a:r>
            <a:r>
              <a:rPr lang="en" sz="1600">
                <a:solidFill>
                  <a:srgbClr val="990055"/>
                </a:solidFill>
              </a:rPr>
              <a:t>5</a:t>
            </a:r>
            <a:r>
              <a:rPr lang="en" sz="1600">
                <a:solidFill>
                  <a:srgbClr val="000000"/>
                </a:solidFill>
              </a:rPr>
              <a:t> * x</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5CC5"/>
                </a:solidFill>
              </a:rPr>
              <a:t>print</a:t>
            </a:r>
            <a:r>
              <a:rPr lang="en" sz="1600">
                <a:solidFill>
                  <a:srgbClr val="000000"/>
                </a:solidFill>
              </a:rPr>
              <a:t>(my_function(</a:t>
            </a:r>
            <a:r>
              <a:rPr lang="en" sz="1600">
                <a:solidFill>
                  <a:srgbClr val="990055"/>
                </a:solidFill>
              </a:rPr>
              <a:t>3</a:t>
            </a:r>
            <a:r>
              <a:rPr lang="en" sz="1600">
                <a:solidFill>
                  <a:srgbClr val="000000"/>
                </a:solidFill>
              </a:rPr>
              <a:t>))</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5CC5"/>
                </a:solidFill>
              </a:rPr>
              <a:t>print</a:t>
            </a:r>
            <a:r>
              <a:rPr lang="en" sz="1600">
                <a:solidFill>
                  <a:srgbClr val="000000"/>
                </a:solidFill>
              </a:rPr>
              <a:t>(my_function(</a:t>
            </a:r>
            <a:r>
              <a:rPr lang="en" sz="1600">
                <a:solidFill>
                  <a:srgbClr val="990055"/>
                </a:solidFill>
              </a:rPr>
              <a:t>5</a:t>
            </a:r>
            <a:r>
              <a:rPr lang="en" sz="1600">
                <a:solidFill>
                  <a:srgbClr val="000000"/>
                </a:solidFill>
              </a:rPr>
              <a:t>))</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5CC5"/>
                </a:solidFill>
              </a:rPr>
              <a:t>print</a:t>
            </a:r>
            <a:r>
              <a:rPr lang="en" sz="1600">
                <a:solidFill>
                  <a:srgbClr val="000000"/>
                </a:solidFill>
              </a:rPr>
              <a:t>(my_function(</a:t>
            </a:r>
            <a:r>
              <a:rPr lang="en" sz="1600">
                <a:solidFill>
                  <a:srgbClr val="990055"/>
                </a:solidFill>
              </a:rPr>
              <a:t>9</a:t>
            </a:r>
            <a:r>
              <a:rPr lang="en" sz="1600">
                <a:solidFill>
                  <a:srgbClr val="000000"/>
                </a:solidFill>
              </a:rPr>
              <a:t>))</a:t>
            </a:r>
            <a:endParaRPr sz="1600">
              <a:solidFill>
                <a:srgbClr val="000000"/>
              </a:solidFill>
            </a:endParaRPr>
          </a:p>
          <a:p>
            <a:pPr indent="0" lvl="0" marL="114300" marR="114300" rtl="0" algn="l">
              <a:lnSpc>
                <a:spcPct val="150000"/>
              </a:lnSpc>
              <a:spcBef>
                <a:spcPts val="0"/>
              </a:spcBef>
              <a:spcAft>
                <a:spcPts val="0"/>
              </a:spcAft>
              <a:buNone/>
            </a:pPr>
            <a:r>
              <a:t/>
            </a:r>
            <a:endParaRPr b="1" sz="1600">
              <a:solidFill>
                <a:srgbClr val="00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2.5 Introduction to Functions</a:t>
            </a:r>
            <a:endParaRPr/>
          </a:p>
        </p:txBody>
      </p:sp>
      <p:sp>
        <p:nvSpPr>
          <p:cNvPr id="478" name="Google Shape;478;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000000"/>
                </a:solidFill>
              </a:rPr>
              <a:t>The pass Statement</a:t>
            </a:r>
            <a:endParaRPr b="1" sz="1600">
              <a:solidFill>
                <a:srgbClr val="000000"/>
              </a:solidFill>
            </a:endParaRPr>
          </a:p>
          <a:p>
            <a:pPr indent="0" lvl="0" marL="0" rtl="0" algn="l">
              <a:lnSpc>
                <a:spcPct val="150000"/>
              </a:lnSpc>
              <a:spcBef>
                <a:spcPts val="0"/>
              </a:spcBef>
              <a:spcAft>
                <a:spcPts val="0"/>
              </a:spcAft>
              <a:buNone/>
            </a:pPr>
            <a:r>
              <a:rPr lang="en" sz="1600">
                <a:solidFill>
                  <a:srgbClr val="DC143C"/>
                </a:solidFill>
              </a:rPr>
              <a:t>function</a:t>
            </a:r>
            <a:r>
              <a:rPr lang="en" sz="1600">
                <a:solidFill>
                  <a:srgbClr val="000000"/>
                </a:solidFill>
              </a:rPr>
              <a:t> definitions cannot be empty, but if you for some reason have a </a:t>
            </a:r>
            <a:r>
              <a:rPr lang="en" sz="1600">
                <a:solidFill>
                  <a:srgbClr val="DC143C"/>
                </a:solidFill>
              </a:rPr>
              <a:t>function</a:t>
            </a:r>
            <a:r>
              <a:rPr lang="en" sz="1600">
                <a:solidFill>
                  <a:srgbClr val="000000"/>
                </a:solidFill>
              </a:rPr>
              <a:t> definition with no content, put in the </a:t>
            </a:r>
            <a:r>
              <a:rPr lang="en" sz="1600">
                <a:solidFill>
                  <a:srgbClr val="DC143C"/>
                </a:solidFill>
              </a:rPr>
              <a:t>pass</a:t>
            </a:r>
            <a:r>
              <a:rPr lang="en" sz="1600">
                <a:solidFill>
                  <a:srgbClr val="000000"/>
                </a:solidFill>
              </a:rPr>
              <a:t> statement to avoid getting an error.</a:t>
            </a:r>
            <a:endParaRPr sz="1600">
              <a:solidFill>
                <a:srgbClr val="000000"/>
              </a:solidFill>
            </a:endParaRPr>
          </a:p>
          <a:p>
            <a:pPr indent="0" lvl="0" marL="0" rtl="0" algn="l">
              <a:lnSpc>
                <a:spcPct val="150000"/>
              </a:lnSpc>
              <a:spcBef>
                <a:spcPts val="0"/>
              </a:spcBef>
              <a:spcAft>
                <a:spcPts val="0"/>
              </a:spcAft>
              <a:buNone/>
            </a:pPr>
            <a:r>
              <a:rPr b="1" lang="en" sz="1600">
                <a:solidFill>
                  <a:srgbClr val="000000"/>
                </a:solidFill>
              </a:rPr>
              <a:t>Example</a:t>
            </a:r>
            <a:endParaRPr b="1" sz="1600">
              <a:solidFill>
                <a:srgbClr val="000000"/>
              </a:solidFill>
            </a:endParaRPr>
          </a:p>
          <a:p>
            <a:pPr indent="0" lvl="0" marL="0" marR="114300" rtl="0" algn="l">
              <a:lnSpc>
                <a:spcPct val="150000"/>
              </a:lnSpc>
              <a:spcBef>
                <a:spcPts val="0"/>
              </a:spcBef>
              <a:spcAft>
                <a:spcPts val="0"/>
              </a:spcAft>
              <a:buNone/>
            </a:pPr>
            <a:r>
              <a:rPr lang="en" sz="1600">
                <a:solidFill>
                  <a:srgbClr val="005CC5"/>
                </a:solidFill>
              </a:rPr>
              <a:t>def</a:t>
            </a:r>
            <a:r>
              <a:rPr lang="en" sz="1600">
                <a:solidFill>
                  <a:srgbClr val="000000"/>
                </a:solidFill>
              </a:rPr>
              <a:t> myfunction():</a:t>
            </a:r>
            <a:endParaRPr sz="1600">
              <a:solidFill>
                <a:srgbClr val="000000"/>
              </a:solidFill>
            </a:endParaRPr>
          </a:p>
          <a:p>
            <a:pPr indent="0" lvl="0" marL="0" marR="114300" rtl="0" algn="l">
              <a:lnSpc>
                <a:spcPct val="150000"/>
              </a:lnSpc>
              <a:spcBef>
                <a:spcPts val="0"/>
              </a:spcBef>
              <a:spcAft>
                <a:spcPts val="0"/>
              </a:spcAft>
              <a:buNone/>
            </a:pPr>
            <a:r>
              <a:rPr lang="en" sz="1600">
                <a:solidFill>
                  <a:srgbClr val="000000"/>
                </a:solidFill>
              </a:rPr>
              <a:t>    </a:t>
            </a:r>
            <a:r>
              <a:rPr lang="en" sz="1600">
                <a:solidFill>
                  <a:srgbClr val="005CC5"/>
                </a:solidFill>
              </a:rPr>
              <a:t>pass</a:t>
            </a:r>
            <a:endParaRPr sz="1600">
              <a:solidFill>
                <a:srgbClr val="005CC5"/>
              </a:solidFill>
            </a:endParaRPr>
          </a:p>
          <a:p>
            <a:pPr indent="0" lvl="0" marL="0" rtl="0" algn="l">
              <a:lnSpc>
                <a:spcPct val="150000"/>
              </a:lnSpc>
              <a:spcBef>
                <a:spcPts val="0"/>
              </a:spcBef>
              <a:spcAft>
                <a:spcPts val="0"/>
              </a:spcAft>
              <a:buNone/>
            </a:pPr>
            <a:r>
              <a:t/>
            </a:r>
            <a:endParaRPr sz="1600">
              <a:solidFill>
                <a:srgbClr val="000000"/>
              </a:solidFill>
            </a:endParaRPr>
          </a:p>
          <a:p>
            <a:pPr indent="0" lvl="0" marL="0" marR="114300" rtl="0" algn="l">
              <a:lnSpc>
                <a:spcPct val="150000"/>
              </a:lnSpc>
              <a:spcBef>
                <a:spcPts val="0"/>
              </a:spcBef>
              <a:spcAft>
                <a:spcPts val="0"/>
              </a:spcAft>
              <a:buNone/>
            </a:pPr>
            <a:r>
              <a:t/>
            </a:r>
            <a:endParaRPr b="1" sz="1600">
              <a:solidFill>
                <a:srgbClr val="00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2.5.1 Defining functions, parameters, return values</a:t>
            </a:r>
            <a:endParaRPr/>
          </a:p>
        </p:txBody>
      </p:sp>
      <p:sp>
        <p:nvSpPr>
          <p:cNvPr id="484" name="Google Shape;484;p84"/>
          <p:cNvSpPr txBox="1"/>
          <p:nvPr>
            <p:ph idx="1" type="body"/>
          </p:nvPr>
        </p:nvSpPr>
        <p:spPr>
          <a:xfrm>
            <a:off x="311700" y="13810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2.5.2 Scope and Global Variables</a:t>
            </a:r>
            <a:endParaRPr/>
          </a:p>
        </p:txBody>
      </p:sp>
      <p:sp>
        <p:nvSpPr>
          <p:cNvPr id="490" name="Google Shape;490;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000000"/>
                </a:solidFill>
              </a:rPr>
              <a:t>Local Scope</a:t>
            </a:r>
            <a:endParaRPr b="1" sz="1600">
              <a:solidFill>
                <a:srgbClr val="000000"/>
              </a:solidFill>
            </a:endParaRPr>
          </a:p>
          <a:p>
            <a:pPr indent="0" lvl="0" marL="0" rtl="0" algn="l">
              <a:lnSpc>
                <a:spcPct val="150000"/>
              </a:lnSpc>
              <a:spcBef>
                <a:spcPts val="0"/>
              </a:spcBef>
              <a:spcAft>
                <a:spcPts val="0"/>
              </a:spcAft>
              <a:buNone/>
            </a:pPr>
            <a:r>
              <a:rPr lang="en" sz="1600">
                <a:solidFill>
                  <a:srgbClr val="000000"/>
                </a:solidFill>
              </a:rPr>
              <a:t>A variable created inside a function belongs to the </a:t>
            </a:r>
            <a:r>
              <a:rPr i="1" lang="en" sz="1600">
                <a:solidFill>
                  <a:srgbClr val="000000"/>
                </a:solidFill>
              </a:rPr>
              <a:t>local scope</a:t>
            </a:r>
            <a:r>
              <a:rPr lang="en" sz="1600">
                <a:solidFill>
                  <a:srgbClr val="000000"/>
                </a:solidFill>
              </a:rPr>
              <a:t> of that function, and can only be used inside that function.</a:t>
            </a:r>
            <a:endParaRPr sz="1600">
              <a:solidFill>
                <a:srgbClr val="000000"/>
              </a:solidFill>
            </a:endParaRPr>
          </a:p>
          <a:p>
            <a:pPr indent="0" lvl="0" marL="0" marR="177800" rtl="0" algn="l">
              <a:lnSpc>
                <a:spcPct val="150000"/>
              </a:lnSpc>
              <a:spcBef>
                <a:spcPts val="0"/>
              </a:spcBef>
              <a:spcAft>
                <a:spcPts val="0"/>
              </a:spcAft>
              <a:buNone/>
            </a:pPr>
            <a:r>
              <a:rPr b="1" lang="en" sz="1600">
                <a:solidFill>
                  <a:srgbClr val="000000"/>
                </a:solidFill>
              </a:rPr>
              <a:t>Example</a:t>
            </a:r>
            <a:endParaRPr b="1" sz="1600">
              <a:solidFill>
                <a:srgbClr val="000000"/>
              </a:solidFill>
              <a:uFill>
                <a:noFill/>
              </a:uFill>
              <a:hlinkClick r:id="rId3">
                <a:extLst>
                  <a:ext uri="{A12FA001-AC4F-418D-AE19-62706E023703}">
                    <ahyp:hlinkClr val="tx"/>
                  </a:ext>
                </a:extLst>
              </a:hlinkClick>
            </a:endParaRPr>
          </a:p>
          <a:p>
            <a:pPr indent="0" lvl="0" marL="0" rtl="0" algn="l">
              <a:lnSpc>
                <a:spcPct val="150000"/>
              </a:lnSpc>
              <a:spcBef>
                <a:spcPts val="0"/>
              </a:spcBef>
              <a:spcAft>
                <a:spcPts val="0"/>
              </a:spcAft>
              <a:buNone/>
            </a:pPr>
            <a:r>
              <a:rPr lang="en" sz="1600">
                <a:solidFill>
                  <a:srgbClr val="000000"/>
                </a:solidFill>
              </a:rPr>
              <a:t>A variable created inside a function is available inside that function:</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5CC5"/>
                </a:solidFill>
              </a:rPr>
              <a:t>def</a:t>
            </a:r>
            <a:r>
              <a:rPr lang="en" sz="1600">
                <a:solidFill>
                  <a:srgbClr val="000000"/>
                </a:solidFill>
              </a:rPr>
              <a:t> myfunc():</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    x = </a:t>
            </a:r>
            <a:r>
              <a:rPr lang="en" sz="1600">
                <a:solidFill>
                  <a:srgbClr val="990055"/>
                </a:solidFill>
              </a:rPr>
              <a:t>300</a:t>
            </a:r>
            <a:endParaRPr sz="1600">
              <a:solidFill>
                <a:srgbClr val="990055"/>
              </a:solidFill>
            </a:endParaRPr>
          </a:p>
          <a:p>
            <a:pPr indent="0" lvl="0" marL="114300" marR="114300" rtl="0" algn="l">
              <a:lnSpc>
                <a:spcPct val="150000"/>
              </a:lnSpc>
              <a:spcBef>
                <a:spcPts val="0"/>
              </a:spcBef>
              <a:spcAft>
                <a:spcPts val="0"/>
              </a:spcAft>
              <a:buNone/>
            </a:pPr>
            <a:r>
              <a:rPr lang="en" sz="1600">
                <a:solidFill>
                  <a:srgbClr val="000000"/>
                </a:solidFill>
              </a:rPr>
              <a:t>    </a:t>
            </a:r>
            <a:r>
              <a:rPr lang="en" sz="1600">
                <a:solidFill>
                  <a:srgbClr val="005CC5"/>
                </a:solidFill>
              </a:rPr>
              <a:t>print</a:t>
            </a:r>
            <a:r>
              <a:rPr lang="en" sz="1600">
                <a:solidFill>
                  <a:srgbClr val="000000"/>
                </a:solidFill>
              </a:rPr>
              <a:t>(x)</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myfunc()</a:t>
            </a:r>
            <a:endParaRPr sz="1600">
              <a:solidFill>
                <a:srgbClr val="000000"/>
              </a:solidFill>
            </a:endParaRPr>
          </a:p>
          <a:p>
            <a:pPr indent="0" lvl="0" marL="0" rtl="0" algn="l">
              <a:lnSpc>
                <a:spcPct val="150000"/>
              </a:lnSpc>
              <a:spcBef>
                <a:spcPts val="0"/>
              </a:spcBef>
              <a:spcAft>
                <a:spcPts val="0"/>
              </a:spcAft>
              <a:buNone/>
            </a:pPr>
            <a:r>
              <a:t/>
            </a:r>
            <a:endParaRPr sz="16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2.5.2 Scope and Global Variables</a:t>
            </a:r>
            <a:endParaRPr/>
          </a:p>
        </p:txBody>
      </p:sp>
      <p:sp>
        <p:nvSpPr>
          <p:cNvPr id="496" name="Google Shape;496;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000000"/>
                </a:solidFill>
              </a:rPr>
              <a:t>Function Inside Function</a:t>
            </a:r>
            <a:endParaRPr b="1" sz="1600">
              <a:solidFill>
                <a:srgbClr val="000000"/>
              </a:solidFill>
            </a:endParaRPr>
          </a:p>
          <a:p>
            <a:pPr indent="0" lvl="0" marL="0" rtl="0" algn="l">
              <a:lnSpc>
                <a:spcPct val="150000"/>
              </a:lnSpc>
              <a:spcBef>
                <a:spcPts val="0"/>
              </a:spcBef>
              <a:spcAft>
                <a:spcPts val="0"/>
              </a:spcAft>
              <a:buNone/>
            </a:pPr>
            <a:r>
              <a:rPr lang="en" sz="1600">
                <a:solidFill>
                  <a:srgbClr val="000000"/>
                </a:solidFill>
              </a:rPr>
              <a:t>The local variable can be accessed from a function within the function:</a:t>
            </a:r>
            <a:endParaRPr sz="1600">
              <a:solidFill>
                <a:srgbClr val="000000"/>
              </a:solidFill>
            </a:endParaRPr>
          </a:p>
          <a:p>
            <a:pPr indent="0" lvl="0" marL="0" rtl="0" algn="l">
              <a:lnSpc>
                <a:spcPct val="150000"/>
              </a:lnSpc>
              <a:spcBef>
                <a:spcPts val="0"/>
              </a:spcBef>
              <a:spcAft>
                <a:spcPts val="0"/>
              </a:spcAft>
              <a:buNone/>
            </a:pPr>
            <a:r>
              <a:rPr b="1" lang="en" sz="1600">
                <a:solidFill>
                  <a:srgbClr val="000000"/>
                </a:solidFill>
              </a:rPr>
              <a:t>Example</a:t>
            </a:r>
            <a:endParaRPr b="1" sz="1600">
              <a:solidFill>
                <a:srgbClr val="000000"/>
              </a:solidFill>
            </a:endParaRPr>
          </a:p>
          <a:p>
            <a:pPr indent="0" lvl="0" marL="114300" marR="114300" rtl="0" algn="l">
              <a:lnSpc>
                <a:spcPct val="150000"/>
              </a:lnSpc>
              <a:spcBef>
                <a:spcPts val="0"/>
              </a:spcBef>
              <a:spcAft>
                <a:spcPts val="0"/>
              </a:spcAft>
              <a:buNone/>
            </a:pPr>
            <a:r>
              <a:rPr lang="en" sz="1600">
                <a:solidFill>
                  <a:srgbClr val="005CC5"/>
                </a:solidFill>
              </a:rPr>
              <a:t>def</a:t>
            </a:r>
            <a:r>
              <a:rPr lang="en" sz="1600">
                <a:solidFill>
                  <a:srgbClr val="000000"/>
                </a:solidFill>
              </a:rPr>
              <a:t> myfunc():</a:t>
            </a:r>
            <a:endParaRPr sz="1600">
              <a:solidFill>
                <a:srgbClr val="000000"/>
              </a:solidFill>
            </a:endParaRPr>
          </a:p>
          <a:p>
            <a:pPr indent="0" lvl="0" marL="0" marR="114300" rtl="0" algn="l">
              <a:lnSpc>
                <a:spcPct val="150000"/>
              </a:lnSpc>
              <a:spcBef>
                <a:spcPts val="0"/>
              </a:spcBef>
              <a:spcAft>
                <a:spcPts val="0"/>
              </a:spcAft>
              <a:buNone/>
            </a:pPr>
            <a:r>
              <a:rPr lang="en" sz="1600">
                <a:solidFill>
                  <a:srgbClr val="000000"/>
                </a:solidFill>
              </a:rPr>
              <a:t>      x = </a:t>
            </a:r>
            <a:r>
              <a:rPr lang="en" sz="1600">
                <a:solidFill>
                  <a:srgbClr val="990055"/>
                </a:solidFill>
              </a:rPr>
              <a:t>300</a:t>
            </a:r>
            <a:endParaRPr sz="1600">
              <a:solidFill>
                <a:srgbClr val="990055"/>
              </a:solidFill>
            </a:endParaRPr>
          </a:p>
          <a:p>
            <a:pPr indent="0" lvl="0" marL="0" marR="114300" rtl="0" algn="l">
              <a:lnSpc>
                <a:spcPct val="150000"/>
              </a:lnSpc>
              <a:spcBef>
                <a:spcPts val="0"/>
              </a:spcBef>
              <a:spcAft>
                <a:spcPts val="0"/>
              </a:spcAft>
              <a:buNone/>
            </a:pPr>
            <a:r>
              <a:rPr lang="en" sz="1600">
                <a:solidFill>
                  <a:srgbClr val="000000"/>
                </a:solidFill>
              </a:rPr>
              <a:t>      </a:t>
            </a:r>
            <a:r>
              <a:rPr lang="en" sz="1600">
                <a:solidFill>
                  <a:srgbClr val="005CC5"/>
                </a:solidFill>
              </a:rPr>
              <a:t>def</a:t>
            </a:r>
            <a:r>
              <a:rPr lang="en" sz="1600">
                <a:solidFill>
                  <a:srgbClr val="000000"/>
                </a:solidFill>
              </a:rPr>
              <a:t> myinnerfunc():</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        </a:t>
            </a:r>
            <a:r>
              <a:rPr lang="en" sz="1600">
                <a:solidFill>
                  <a:srgbClr val="005CC5"/>
                </a:solidFill>
              </a:rPr>
              <a:t>print</a:t>
            </a:r>
            <a:r>
              <a:rPr lang="en" sz="1600">
                <a:solidFill>
                  <a:srgbClr val="000000"/>
                </a:solidFill>
              </a:rPr>
              <a:t>(x)</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    myinnerfunc()</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myfunc()</a:t>
            </a:r>
            <a:endParaRPr sz="1600">
              <a:solidFill>
                <a:srgbClr val="000000"/>
              </a:solidFill>
            </a:endParaRPr>
          </a:p>
          <a:p>
            <a:pPr indent="0" lvl="0" marL="0" rtl="0" algn="l">
              <a:lnSpc>
                <a:spcPct val="150000"/>
              </a:lnSpc>
              <a:spcBef>
                <a:spcPts val="0"/>
              </a:spcBef>
              <a:spcAft>
                <a:spcPts val="0"/>
              </a:spcAft>
              <a:buNone/>
            </a:pPr>
            <a:r>
              <a:t/>
            </a:r>
            <a:endParaRPr sz="1600">
              <a:solidFill>
                <a:srgbClr val="00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2.5.2 Scope and Global Variables</a:t>
            </a:r>
            <a:endParaRPr/>
          </a:p>
        </p:txBody>
      </p:sp>
      <p:sp>
        <p:nvSpPr>
          <p:cNvPr id="502" name="Google Shape;502;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000000"/>
                </a:solidFill>
              </a:rPr>
              <a:t>Global Scope</a:t>
            </a:r>
            <a:endParaRPr b="1" sz="1600">
              <a:solidFill>
                <a:srgbClr val="000000"/>
              </a:solidFill>
            </a:endParaRPr>
          </a:p>
          <a:p>
            <a:pPr indent="0" lvl="0" marL="0" rtl="0" algn="l">
              <a:lnSpc>
                <a:spcPct val="150000"/>
              </a:lnSpc>
              <a:spcBef>
                <a:spcPts val="0"/>
              </a:spcBef>
              <a:spcAft>
                <a:spcPts val="0"/>
              </a:spcAft>
              <a:buNone/>
            </a:pPr>
            <a:r>
              <a:rPr lang="en" sz="1600">
                <a:solidFill>
                  <a:srgbClr val="000000"/>
                </a:solidFill>
              </a:rPr>
              <a:t>A variable created in the main body of the Python code is a global variable and belongs to the global scope.</a:t>
            </a:r>
            <a:endParaRPr sz="1600">
              <a:solidFill>
                <a:srgbClr val="000000"/>
              </a:solidFill>
            </a:endParaRPr>
          </a:p>
          <a:p>
            <a:pPr indent="0" lvl="0" marL="0" rtl="0" algn="l">
              <a:lnSpc>
                <a:spcPct val="150000"/>
              </a:lnSpc>
              <a:spcBef>
                <a:spcPts val="0"/>
              </a:spcBef>
              <a:spcAft>
                <a:spcPts val="0"/>
              </a:spcAft>
              <a:buNone/>
            </a:pPr>
            <a:r>
              <a:rPr lang="en" sz="1600">
                <a:solidFill>
                  <a:srgbClr val="000000"/>
                </a:solidFill>
              </a:rPr>
              <a:t>Global variables are available from within any scope, global and local.</a:t>
            </a:r>
            <a:endParaRPr sz="1600">
              <a:solidFill>
                <a:srgbClr val="000000"/>
              </a:solidFill>
            </a:endParaRPr>
          </a:p>
          <a:p>
            <a:pPr indent="0" lvl="0" marL="0" rtl="0" algn="l">
              <a:lnSpc>
                <a:spcPct val="150000"/>
              </a:lnSpc>
              <a:spcBef>
                <a:spcPts val="0"/>
              </a:spcBef>
              <a:spcAft>
                <a:spcPts val="0"/>
              </a:spcAft>
              <a:buNone/>
            </a:pPr>
            <a:r>
              <a:rPr b="1" lang="en" sz="1600">
                <a:solidFill>
                  <a:srgbClr val="000000"/>
                </a:solidFill>
              </a:rPr>
              <a:t>Example</a:t>
            </a:r>
            <a:endParaRPr b="1" sz="1600">
              <a:solidFill>
                <a:srgbClr val="000000"/>
              </a:solidFill>
            </a:endParaRPr>
          </a:p>
          <a:p>
            <a:pPr indent="0" lvl="0" marL="0" rtl="0" algn="l">
              <a:lnSpc>
                <a:spcPct val="150000"/>
              </a:lnSpc>
              <a:spcBef>
                <a:spcPts val="0"/>
              </a:spcBef>
              <a:spcAft>
                <a:spcPts val="0"/>
              </a:spcAft>
              <a:buNone/>
            </a:pPr>
            <a:r>
              <a:rPr lang="en" sz="1600">
                <a:solidFill>
                  <a:srgbClr val="000000"/>
                </a:solidFill>
              </a:rPr>
              <a:t>A variable created outside of a function is global and can be used by anyone:</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x = </a:t>
            </a:r>
            <a:r>
              <a:rPr lang="en" sz="1600">
                <a:solidFill>
                  <a:srgbClr val="990055"/>
                </a:solidFill>
              </a:rPr>
              <a:t>300</a:t>
            </a:r>
            <a:endParaRPr sz="1600">
              <a:solidFill>
                <a:srgbClr val="990055"/>
              </a:solidFill>
            </a:endParaRPr>
          </a:p>
          <a:p>
            <a:pPr indent="0" lvl="0" marL="114300" marR="114300" rtl="0" algn="l">
              <a:lnSpc>
                <a:spcPct val="150000"/>
              </a:lnSpc>
              <a:spcBef>
                <a:spcPts val="0"/>
              </a:spcBef>
              <a:spcAft>
                <a:spcPts val="0"/>
              </a:spcAft>
              <a:buNone/>
            </a:pPr>
            <a:r>
              <a:rPr lang="en" sz="1600">
                <a:solidFill>
                  <a:srgbClr val="005CC5"/>
                </a:solidFill>
              </a:rPr>
              <a:t>def</a:t>
            </a:r>
            <a:r>
              <a:rPr lang="en" sz="1600">
                <a:solidFill>
                  <a:srgbClr val="000000"/>
                </a:solidFill>
              </a:rPr>
              <a:t> myfunc():</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    </a:t>
            </a:r>
            <a:r>
              <a:rPr lang="en" sz="1600">
                <a:solidFill>
                  <a:srgbClr val="005CC5"/>
                </a:solidFill>
              </a:rPr>
              <a:t>print</a:t>
            </a:r>
            <a:r>
              <a:rPr lang="en" sz="1600">
                <a:solidFill>
                  <a:srgbClr val="000000"/>
                </a:solidFill>
              </a:rPr>
              <a:t>(x)</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myfunc()</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5CC5"/>
                </a:solidFill>
              </a:rPr>
              <a:t>print</a:t>
            </a:r>
            <a:r>
              <a:rPr lang="en" sz="1600">
                <a:solidFill>
                  <a:srgbClr val="000000"/>
                </a:solidFill>
              </a:rPr>
              <a:t>(x)</a:t>
            </a:r>
            <a:endParaRPr sz="1600">
              <a:solidFill>
                <a:srgbClr val="000000"/>
              </a:solidFill>
            </a:endParaRPr>
          </a:p>
          <a:p>
            <a:pPr indent="0" lvl="0" marL="0" rtl="0" algn="l">
              <a:lnSpc>
                <a:spcPct val="150000"/>
              </a:lnSpc>
              <a:spcBef>
                <a:spcPts val="0"/>
              </a:spcBef>
              <a:spcAft>
                <a:spcPts val="0"/>
              </a:spcAft>
              <a:buNone/>
            </a:pPr>
            <a:r>
              <a:t/>
            </a:r>
            <a:endParaRPr b="1" sz="1600">
              <a:solidFill>
                <a:srgbClr val="0000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2.5.2 Scope and Global Variables</a:t>
            </a:r>
            <a:endParaRPr/>
          </a:p>
        </p:txBody>
      </p:sp>
      <p:sp>
        <p:nvSpPr>
          <p:cNvPr id="508" name="Google Shape;508;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000000"/>
                </a:solidFill>
              </a:rPr>
              <a:t>Naming Variables</a:t>
            </a:r>
            <a:endParaRPr b="1" sz="1600">
              <a:solidFill>
                <a:srgbClr val="000000"/>
              </a:solidFill>
            </a:endParaRPr>
          </a:p>
          <a:p>
            <a:pPr indent="0" lvl="0" marL="0" rtl="0" algn="l">
              <a:lnSpc>
                <a:spcPct val="150000"/>
              </a:lnSpc>
              <a:spcBef>
                <a:spcPts val="0"/>
              </a:spcBef>
              <a:spcAft>
                <a:spcPts val="0"/>
              </a:spcAft>
              <a:buNone/>
            </a:pPr>
            <a:r>
              <a:rPr lang="en" sz="1600">
                <a:solidFill>
                  <a:srgbClr val="000000"/>
                </a:solidFill>
              </a:rPr>
              <a:t>If you operate with the same variable name inside and outside of a function, Python will treat them as two separate variables, one as global scope and one as local scope :</a:t>
            </a:r>
            <a:endParaRPr sz="1600">
              <a:solidFill>
                <a:srgbClr val="000000"/>
              </a:solidFill>
            </a:endParaRPr>
          </a:p>
          <a:p>
            <a:pPr indent="0" lvl="0" marL="0" rtl="0" algn="l">
              <a:lnSpc>
                <a:spcPct val="150000"/>
              </a:lnSpc>
              <a:spcBef>
                <a:spcPts val="0"/>
              </a:spcBef>
              <a:spcAft>
                <a:spcPts val="0"/>
              </a:spcAft>
              <a:buNone/>
            </a:pPr>
            <a:r>
              <a:rPr b="1" lang="en" sz="1600">
                <a:solidFill>
                  <a:srgbClr val="000000"/>
                </a:solidFill>
              </a:rPr>
              <a:t>Example</a:t>
            </a:r>
            <a:endParaRPr b="1" sz="1600">
              <a:solidFill>
                <a:srgbClr val="000000"/>
              </a:solidFill>
            </a:endParaRPr>
          </a:p>
          <a:p>
            <a:pPr indent="0" lvl="0" marL="0" rtl="0" algn="l">
              <a:lnSpc>
                <a:spcPct val="150000"/>
              </a:lnSpc>
              <a:spcBef>
                <a:spcPts val="0"/>
              </a:spcBef>
              <a:spcAft>
                <a:spcPts val="0"/>
              </a:spcAft>
              <a:buNone/>
            </a:pPr>
            <a:r>
              <a:rPr lang="en" sz="1600">
                <a:solidFill>
                  <a:srgbClr val="000000"/>
                </a:solidFill>
              </a:rPr>
              <a:t>The function will print the local </a:t>
            </a:r>
            <a:r>
              <a:rPr lang="en" sz="1600">
                <a:solidFill>
                  <a:srgbClr val="DC143C"/>
                </a:solidFill>
              </a:rPr>
              <a:t>x</a:t>
            </a:r>
            <a:r>
              <a:rPr lang="en" sz="1600">
                <a:solidFill>
                  <a:srgbClr val="000000"/>
                </a:solidFill>
              </a:rPr>
              <a:t>, and then the code will print the global </a:t>
            </a:r>
            <a:r>
              <a:rPr lang="en" sz="1600">
                <a:solidFill>
                  <a:srgbClr val="DC143C"/>
                </a:solidFill>
              </a:rPr>
              <a:t>x</a:t>
            </a:r>
            <a:r>
              <a:rPr lang="en" sz="1600">
                <a:solidFill>
                  <a:srgbClr val="000000"/>
                </a:solidFill>
              </a:rPr>
              <a:t>:</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x = </a:t>
            </a:r>
            <a:r>
              <a:rPr lang="en" sz="1600">
                <a:solidFill>
                  <a:srgbClr val="990055"/>
                </a:solidFill>
              </a:rPr>
              <a:t>300</a:t>
            </a:r>
            <a:endParaRPr sz="1600">
              <a:solidFill>
                <a:srgbClr val="990055"/>
              </a:solidFill>
            </a:endParaRPr>
          </a:p>
          <a:p>
            <a:pPr indent="0" lvl="0" marL="114300" marR="114300" rtl="0" algn="l">
              <a:lnSpc>
                <a:spcPct val="150000"/>
              </a:lnSpc>
              <a:spcBef>
                <a:spcPts val="0"/>
              </a:spcBef>
              <a:spcAft>
                <a:spcPts val="0"/>
              </a:spcAft>
              <a:buNone/>
            </a:pPr>
            <a:r>
              <a:rPr lang="en" sz="1600">
                <a:solidFill>
                  <a:srgbClr val="005CC5"/>
                </a:solidFill>
              </a:rPr>
              <a:t>def</a:t>
            </a:r>
            <a:r>
              <a:rPr lang="en" sz="1600">
                <a:solidFill>
                  <a:srgbClr val="000000"/>
                </a:solidFill>
              </a:rPr>
              <a:t> myfunc():</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    x = </a:t>
            </a:r>
            <a:r>
              <a:rPr lang="en" sz="1600">
                <a:solidFill>
                  <a:srgbClr val="990055"/>
                </a:solidFill>
              </a:rPr>
              <a:t>200</a:t>
            </a:r>
            <a:endParaRPr sz="1600">
              <a:solidFill>
                <a:srgbClr val="990055"/>
              </a:solidFill>
            </a:endParaRPr>
          </a:p>
          <a:p>
            <a:pPr indent="0" lvl="0" marL="114300" marR="114300" rtl="0" algn="l">
              <a:lnSpc>
                <a:spcPct val="150000"/>
              </a:lnSpc>
              <a:spcBef>
                <a:spcPts val="0"/>
              </a:spcBef>
              <a:spcAft>
                <a:spcPts val="0"/>
              </a:spcAft>
              <a:buNone/>
            </a:pPr>
            <a:r>
              <a:rPr lang="en" sz="1600">
                <a:solidFill>
                  <a:srgbClr val="000000"/>
                </a:solidFill>
              </a:rPr>
              <a:t>    </a:t>
            </a:r>
            <a:r>
              <a:rPr lang="en" sz="1600">
                <a:solidFill>
                  <a:srgbClr val="005CC5"/>
                </a:solidFill>
              </a:rPr>
              <a:t>print</a:t>
            </a:r>
            <a:r>
              <a:rPr lang="en" sz="1600">
                <a:solidFill>
                  <a:srgbClr val="000000"/>
                </a:solidFill>
              </a:rPr>
              <a:t>(x)</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myfunc()</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5CC5"/>
                </a:solidFill>
              </a:rPr>
              <a:t>print</a:t>
            </a:r>
            <a:r>
              <a:rPr lang="en" sz="1600">
                <a:solidFill>
                  <a:srgbClr val="000000"/>
                </a:solidFill>
              </a:rPr>
              <a:t>(x)</a:t>
            </a:r>
            <a:endParaRPr sz="1600">
              <a:solidFill>
                <a:srgbClr val="000000"/>
              </a:solidFill>
            </a:endParaRPr>
          </a:p>
          <a:p>
            <a:pPr indent="0" lvl="0" marL="0" rtl="0" algn="l">
              <a:lnSpc>
                <a:spcPct val="150000"/>
              </a:lnSpc>
              <a:spcBef>
                <a:spcPts val="0"/>
              </a:spcBef>
              <a:spcAft>
                <a:spcPts val="0"/>
              </a:spcAft>
              <a:buNone/>
            </a:pPr>
            <a:r>
              <a:t/>
            </a:r>
            <a:endParaRPr b="1" sz="1600">
              <a:solidFill>
                <a:srgbClr val="00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2.5.2 Scope and Global Variables</a:t>
            </a:r>
            <a:endParaRPr/>
          </a:p>
        </p:txBody>
      </p:sp>
      <p:sp>
        <p:nvSpPr>
          <p:cNvPr id="514" name="Google Shape;514;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000000"/>
                </a:solidFill>
              </a:rPr>
              <a:t>Global Keyword</a:t>
            </a:r>
            <a:endParaRPr b="1" sz="1600">
              <a:solidFill>
                <a:srgbClr val="000000"/>
              </a:solidFill>
            </a:endParaRPr>
          </a:p>
          <a:p>
            <a:pPr indent="0" lvl="0" marL="0" rtl="0" algn="l">
              <a:lnSpc>
                <a:spcPct val="150000"/>
              </a:lnSpc>
              <a:spcBef>
                <a:spcPts val="0"/>
              </a:spcBef>
              <a:spcAft>
                <a:spcPts val="0"/>
              </a:spcAft>
              <a:buNone/>
            </a:pPr>
            <a:r>
              <a:rPr lang="en" sz="1600">
                <a:solidFill>
                  <a:srgbClr val="000000"/>
                </a:solidFill>
              </a:rPr>
              <a:t>If you need to create a global variable, but are stuck in the local scope, you can use the </a:t>
            </a:r>
            <a:r>
              <a:rPr lang="en" sz="1600">
                <a:solidFill>
                  <a:srgbClr val="DC143C"/>
                </a:solidFill>
              </a:rPr>
              <a:t>global</a:t>
            </a:r>
            <a:r>
              <a:rPr lang="en" sz="1600">
                <a:solidFill>
                  <a:srgbClr val="000000"/>
                </a:solidFill>
              </a:rPr>
              <a:t> keyword.</a:t>
            </a:r>
            <a:endParaRPr sz="1600">
              <a:solidFill>
                <a:srgbClr val="000000"/>
              </a:solidFill>
            </a:endParaRPr>
          </a:p>
          <a:p>
            <a:pPr indent="0" lvl="0" marL="0" rtl="0" algn="l">
              <a:lnSpc>
                <a:spcPct val="150000"/>
              </a:lnSpc>
              <a:spcBef>
                <a:spcPts val="0"/>
              </a:spcBef>
              <a:spcAft>
                <a:spcPts val="0"/>
              </a:spcAft>
              <a:buNone/>
            </a:pPr>
            <a:r>
              <a:rPr lang="en" sz="1600">
                <a:solidFill>
                  <a:srgbClr val="000000"/>
                </a:solidFill>
              </a:rPr>
              <a:t>The </a:t>
            </a:r>
            <a:r>
              <a:rPr lang="en" sz="1600">
                <a:solidFill>
                  <a:srgbClr val="DC143C"/>
                </a:solidFill>
              </a:rPr>
              <a:t>global</a:t>
            </a:r>
            <a:r>
              <a:rPr lang="en" sz="1600">
                <a:solidFill>
                  <a:srgbClr val="000000"/>
                </a:solidFill>
              </a:rPr>
              <a:t> keyword makes the variable global.</a:t>
            </a:r>
            <a:endParaRPr sz="1600">
              <a:solidFill>
                <a:srgbClr val="000000"/>
              </a:solidFill>
            </a:endParaRPr>
          </a:p>
          <a:p>
            <a:pPr indent="0" lvl="0" marL="0" rtl="0" algn="l">
              <a:lnSpc>
                <a:spcPct val="150000"/>
              </a:lnSpc>
              <a:spcBef>
                <a:spcPts val="0"/>
              </a:spcBef>
              <a:spcAft>
                <a:spcPts val="0"/>
              </a:spcAft>
              <a:buNone/>
            </a:pPr>
            <a:r>
              <a:rPr b="1" lang="en" sz="1600">
                <a:solidFill>
                  <a:srgbClr val="000000"/>
                </a:solidFill>
              </a:rPr>
              <a:t>Example</a:t>
            </a:r>
            <a:endParaRPr b="1" sz="1600">
              <a:solidFill>
                <a:srgbClr val="000000"/>
              </a:solidFill>
            </a:endParaRPr>
          </a:p>
          <a:p>
            <a:pPr indent="0" lvl="0" marL="0" rtl="0" algn="l">
              <a:lnSpc>
                <a:spcPct val="150000"/>
              </a:lnSpc>
              <a:spcBef>
                <a:spcPts val="0"/>
              </a:spcBef>
              <a:spcAft>
                <a:spcPts val="0"/>
              </a:spcAft>
              <a:buNone/>
            </a:pPr>
            <a:r>
              <a:rPr lang="en" sz="1600">
                <a:solidFill>
                  <a:srgbClr val="000000"/>
                </a:solidFill>
              </a:rPr>
              <a:t>If you use the </a:t>
            </a:r>
            <a:r>
              <a:rPr lang="en" sz="1600">
                <a:solidFill>
                  <a:srgbClr val="DC143C"/>
                </a:solidFill>
              </a:rPr>
              <a:t>global</a:t>
            </a:r>
            <a:r>
              <a:rPr lang="en" sz="1600">
                <a:solidFill>
                  <a:srgbClr val="000000"/>
                </a:solidFill>
              </a:rPr>
              <a:t> keyword, the variable belongs to the global scope:</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5CC5"/>
                </a:solidFill>
              </a:rPr>
              <a:t>def</a:t>
            </a:r>
            <a:r>
              <a:rPr lang="en" sz="1600">
                <a:solidFill>
                  <a:srgbClr val="000000"/>
                </a:solidFill>
              </a:rPr>
              <a:t> myfunc():</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    </a:t>
            </a:r>
            <a:r>
              <a:rPr lang="en" sz="1600">
                <a:solidFill>
                  <a:srgbClr val="005CC5"/>
                </a:solidFill>
              </a:rPr>
              <a:t>global</a:t>
            </a:r>
            <a:r>
              <a:rPr lang="en" sz="1600">
                <a:solidFill>
                  <a:srgbClr val="000000"/>
                </a:solidFill>
              </a:rPr>
              <a:t> x</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0000"/>
                </a:solidFill>
              </a:rPr>
              <a:t>    x = </a:t>
            </a:r>
            <a:r>
              <a:rPr lang="en" sz="1600">
                <a:solidFill>
                  <a:srgbClr val="990055"/>
                </a:solidFill>
              </a:rPr>
              <a:t>300</a:t>
            </a:r>
            <a:endParaRPr sz="1600">
              <a:solidFill>
                <a:srgbClr val="990055"/>
              </a:solidFill>
            </a:endParaRPr>
          </a:p>
          <a:p>
            <a:pPr indent="0" lvl="0" marL="114300" marR="114300" rtl="0" algn="l">
              <a:lnSpc>
                <a:spcPct val="150000"/>
              </a:lnSpc>
              <a:spcBef>
                <a:spcPts val="0"/>
              </a:spcBef>
              <a:spcAft>
                <a:spcPts val="0"/>
              </a:spcAft>
              <a:buNone/>
            </a:pPr>
            <a:r>
              <a:rPr lang="en" sz="1600">
                <a:solidFill>
                  <a:srgbClr val="000000"/>
                </a:solidFill>
              </a:rPr>
              <a:t>myfunc()</a:t>
            </a:r>
            <a:endParaRPr sz="1600">
              <a:solidFill>
                <a:srgbClr val="000000"/>
              </a:solidFill>
            </a:endParaRPr>
          </a:p>
          <a:p>
            <a:pPr indent="0" lvl="0" marL="114300" marR="114300" rtl="0" algn="l">
              <a:lnSpc>
                <a:spcPct val="150000"/>
              </a:lnSpc>
              <a:spcBef>
                <a:spcPts val="0"/>
              </a:spcBef>
              <a:spcAft>
                <a:spcPts val="0"/>
              </a:spcAft>
              <a:buNone/>
            </a:pPr>
            <a:r>
              <a:rPr lang="en" sz="1600">
                <a:solidFill>
                  <a:srgbClr val="005CC5"/>
                </a:solidFill>
              </a:rPr>
              <a:t>print</a:t>
            </a:r>
            <a:r>
              <a:rPr lang="en" sz="1600">
                <a:solidFill>
                  <a:srgbClr val="000000"/>
                </a:solidFill>
              </a:rPr>
              <a:t>(x)</a:t>
            </a:r>
            <a:endParaRPr sz="1600">
              <a:solidFill>
                <a:srgbClr val="000000"/>
              </a:solidFill>
            </a:endParaRPr>
          </a:p>
          <a:p>
            <a:pPr indent="0" lvl="0" marL="0" rtl="0" algn="l">
              <a:lnSpc>
                <a:spcPct val="150000"/>
              </a:lnSpc>
              <a:spcBef>
                <a:spcPts val="0"/>
              </a:spcBef>
              <a:spcAft>
                <a:spcPts val="0"/>
              </a:spcAft>
              <a:buNone/>
            </a:pPr>
            <a:r>
              <a:t/>
            </a:r>
            <a:endParaRPr b="1" sz="1600">
              <a:solidFill>
                <a:srgbClr val="00000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2.5.2 Scope and Global Variables</a:t>
            </a:r>
            <a:endParaRPr/>
          </a:p>
        </p:txBody>
      </p:sp>
      <p:sp>
        <p:nvSpPr>
          <p:cNvPr id="520" name="Google Shape;520;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000000"/>
                </a:solidFill>
              </a:rPr>
              <a:t>Nonlocal Keyword</a:t>
            </a:r>
            <a:endParaRPr b="1" sz="1600">
              <a:solidFill>
                <a:srgbClr val="000000"/>
              </a:solidFill>
            </a:endParaRPr>
          </a:p>
          <a:p>
            <a:pPr indent="0" lvl="0" marL="0" rtl="0" algn="l">
              <a:lnSpc>
                <a:spcPct val="150000"/>
              </a:lnSpc>
              <a:spcBef>
                <a:spcPts val="0"/>
              </a:spcBef>
              <a:spcAft>
                <a:spcPts val="0"/>
              </a:spcAft>
              <a:buNone/>
            </a:pPr>
            <a:r>
              <a:rPr lang="en" sz="1600">
                <a:solidFill>
                  <a:srgbClr val="000000"/>
                </a:solidFill>
              </a:rPr>
              <a:t>The </a:t>
            </a:r>
            <a:r>
              <a:rPr lang="en" sz="1600">
                <a:solidFill>
                  <a:srgbClr val="DC143C"/>
                </a:solidFill>
              </a:rPr>
              <a:t>nonlocal</a:t>
            </a:r>
            <a:r>
              <a:rPr lang="en" sz="1600">
                <a:solidFill>
                  <a:srgbClr val="000000"/>
                </a:solidFill>
              </a:rPr>
              <a:t> keyword is used to work with variables inside nested functions. The </a:t>
            </a:r>
            <a:r>
              <a:rPr lang="en" sz="1600">
                <a:solidFill>
                  <a:srgbClr val="DC143C"/>
                </a:solidFill>
              </a:rPr>
              <a:t>nonlocal</a:t>
            </a:r>
            <a:r>
              <a:rPr lang="en" sz="1600">
                <a:solidFill>
                  <a:srgbClr val="000000"/>
                </a:solidFill>
              </a:rPr>
              <a:t> keyword makes the variable belong to the outer function.</a:t>
            </a:r>
            <a:endParaRPr sz="1600">
              <a:solidFill>
                <a:srgbClr val="000000"/>
              </a:solidFill>
            </a:endParaRPr>
          </a:p>
          <a:p>
            <a:pPr indent="0" lvl="0" marL="0" rtl="0" algn="l">
              <a:lnSpc>
                <a:spcPct val="150000"/>
              </a:lnSpc>
              <a:spcBef>
                <a:spcPts val="0"/>
              </a:spcBef>
              <a:spcAft>
                <a:spcPts val="0"/>
              </a:spcAft>
              <a:buNone/>
            </a:pPr>
            <a:r>
              <a:rPr b="1" lang="en" sz="1600">
                <a:solidFill>
                  <a:srgbClr val="000000"/>
                </a:solidFill>
              </a:rPr>
              <a:t>Example</a:t>
            </a:r>
            <a:endParaRPr b="1" sz="1600">
              <a:solidFill>
                <a:srgbClr val="000000"/>
              </a:solidFill>
            </a:endParaRPr>
          </a:p>
          <a:p>
            <a:pPr indent="0" lvl="0" marL="0" rtl="0" algn="l">
              <a:lnSpc>
                <a:spcPct val="150000"/>
              </a:lnSpc>
              <a:spcBef>
                <a:spcPts val="0"/>
              </a:spcBef>
              <a:spcAft>
                <a:spcPts val="0"/>
              </a:spcAft>
              <a:buNone/>
            </a:pPr>
            <a:r>
              <a:rPr lang="en" sz="1600">
                <a:solidFill>
                  <a:srgbClr val="000000"/>
                </a:solidFill>
              </a:rPr>
              <a:t>If you use the </a:t>
            </a:r>
            <a:r>
              <a:rPr lang="en" sz="1600">
                <a:solidFill>
                  <a:srgbClr val="DC143C"/>
                </a:solidFill>
              </a:rPr>
              <a:t>nonlocal</a:t>
            </a:r>
            <a:r>
              <a:rPr lang="en" sz="1600">
                <a:solidFill>
                  <a:srgbClr val="000000"/>
                </a:solidFill>
              </a:rPr>
              <a:t> keyword, the variable will belong to the outer function:</a:t>
            </a:r>
            <a:endParaRPr sz="1600">
              <a:solidFill>
                <a:srgbClr val="000000"/>
              </a:solidFill>
            </a:endParaRPr>
          </a:p>
          <a:p>
            <a:pPr indent="0" lvl="0" marL="114300" marR="114300" rtl="0" algn="l">
              <a:lnSpc>
                <a:spcPct val="100000"/>
              </a:lnSpc>
              <a:spcBef>
                <a:spcPts val="0"/>
              </a:spcBef>
              <a:spcAft>
                <a:spcPts val="0"/>
              </a:spcAft>
              <a:buNone/>
            </a:pPr>
            <a:r>
              <a:rPr lang="en" sz="1600">
                <a:solidFill>
                  <a:srgbClr val="005CC5"/>
                </a:solidFill>
              </a:rPr>
              <a:t>def</a:t>
            </a:r>
            <a:r>
              <a:rPr lang="en" sz="1600">
                <a:solidFill>
                  <a:srgbClr val="000000"/>
                </a:solidFill>
              </a:rPr>
              <a:t> myfunc1():</a:t>
            </a:r>
            <a:endParaRPr sz="1600">
              <a:solidFill>
                <a:srgbClr val="000000"/>
              </a:solidFill>
            </a:endParaRPr>
          </a:p>
          <a:p>
            <a:pPr indent="0" lvl="0" marL="114300" marR="114300" rtl="0" algn="l">
              <a:lnSpc>
                <a:spcPct val="100000"/>
              </a:lnSpc>
              <a:spcBef>
                <a:spcPts val="0"/>
              </a:spcBef>
              <a:spcAft>
                <a:spcPts val="0"/>
              </a:spcAft>
              <a:buNone/>
            </a:pPr>
            <a:r>
              <a:rPr lang="en" sz="1600">
                <a:solidFill>
                  <a:srgbClr val="000000"/>
                </a:solidFill>
              </a:rPr>
              <a:t>    x = </a:t>
            </a:r>
            <a:r>
              <a:rPr lang="en" sz="1600">
                <a:solidFill>
                  <a:srgbClr val="008000"/>
                </a:solidFill>
              </a:rPr>
              <a:t>"Jane"</a:t>
            </a:r>
            <a:endParaRPr sz="1600">
              <a:solidFill>
                <a:srgbClr val="008000"/>
              </a:solidFill>
            </a:endParaRPr>
          </a:p>
          <a:p>
            <a:pPr indent="0" lvl="0" marL="114300" marR="114300" rtl="0" algn="l">
              <a:lnSpc>
                <a:spcPct val="100000"/>
              </a:lnSpc>
              <a:spcBef>
                <a:spcPts val="0"/>
              </a:spcBef>
              <a:spcAft>
                <a:spcPts val="0"/>
              </a:spcAft>
              <a:buNone/>
            </a:pPr>
            <a:r>
              <a:rPr lang="en" sz="1600">
                <a:solidFill>
                  <a:srgbClr val="000000"/>
                </a:solidFill>
              </a:rPr>
              <a:t>    </a:t>
            </a:r>
            <a:r>
              <a:rPr lang="en" sz="1600">
                <a:solidFill>
                  <a:srgbClr val="005CC5"/>
                </a:solidFill>
              </a:rPr>
              <a:t>def</a:t>
            </a:r>
            <a:r>
              <a:rPr lang="en" sz="1600">
                <a:solidFill>
                  <a:srgbClr val="000000"/>
                </a:solidFill>
              </a:rPr>
              <a:t> myfunc2():</a:t>
            </a:r>
            <a:endParaRPr sz="1600">
              <a:solidFill>
                <a:srgbClr val="000000"/>
              </a:solidFill>
            </a:endParaRPr>
          </a:p>
          <a:p>
            <a:pPr indent="0" lvl="0" marL="114300" marR="114300" rtl="0" algn="l">
              <a:lnSpc>
                <a:spcPct val="100000"/>
              </a:lnSpc>
              <a:spcBef>
                <a:spcPts val="0"/>
              </a:spcBef>
              <a:spcAft>
                <a:spcPts val="0"/>
              </a:spcAft>
              <a:buNone/>
            </a:pPr>
            <a:r>
              <a:rPr lang="en" sz="1600">
                <a:solidFill>
                  <a:srgbClr val="000000"/>
                </a:solidFill>
              </a:rPr>
              <a:t>        nonlocal x</a:t>
            </a:r>
            <a:endParaRPr sz="1600">
              <a:solidFill>
                <a:srgbClr val="000000"/>
              </a:solidFill>
            </a:endParaRPr>
          </a:p>
          <a:p>
            <a:pPr indent="0" lvl="0" marL="114300" marR="114300" rtl="0" algn="l">
              <a:lnSpc>
                <a:spcPct val="100000"/>
              </a:lnSpc>
              <a:spcBef>
                <a:spcPts val="0"/>
              </a:spcBef>
              <a:spcAft>
                <a:spcPts val="0"/>
              </a:spcAft>
              <a:buNone/>
            </a:pPr>
            <a:r>
              <a:rPr lang="en" sz="1600">
                <a:solidFill>
                  <a:srgbClr val="000000"/>
                </a:solidFill>
              </a:rPr>
              <a:t>        x = </a:t>
            </a:r>
            <a:r>
              <a:rPr lang="en" sz="1600">
                <a:solidFill>
                  <a:srgbClr val="008000"/>
                </a:solidFill>
              </a:rPr>
              <a:t>"hello"</a:t>
            </a:r>
            <a:endParaRPr sz="1600">
              <a:solidFill>
                <a:srgbClr val="008000"/>
              </a:solidFill>
            </a:endParaRPr>
          </a:p>
          <a:p>
            <a:pPr indent="0" lvl="0" marL="114300" marR="114300" rtl="0" algn="l">
              <a:lnSpc>
                <a:spcPct val="100000"/>
              </a:lnSpc>
              <a:spcBef>
                <a:spcPts val="0"/>
              </a:spcBef>
              <a:spcAft>
                <a:spcPts val="0"/>
              </a:spcAft>
              <a:buNone/>
            </a:pPr>
            <a:r>
              <a:rPr lang="en" sz="1600">
                <a:solidFill>
                  <a:srgbClr val="000000"/>
                </a:solidFill>
              </a:rPr>
              <a:t>    myfunc2()</a:t>
            </a:r>
            <a:endParaRPr sz="1600">
              <a:solidFill>
                <a:srgbClr val="000000"/>
              </a:solidFill>
            </a:endParaRPr>
          </a:p>
          <a:p>
            <a:pPr indent="0" lvl="0" marL="114300" marR="114300" rtl="0" algn="l">
              <a:lnSpc>
                <a:spcPct val="100000"/>
              </a:lnSpc>
              <a:spcBef>
                <a:spcPts val="0"/>
              </a:spcBef>
              <a:spcAft>
                <a:spcPts val="0"/>
              </a:spcAft>
              <a:buNone/>
            </a:pPr>
            <a:r>
              <a:rPr lang="en" sz="1600">
                <a:solidFill>
                  <a:srgbClr val="000000"/>
                </a:solidFill>
              </a:rPr>
              <a:t>    </a:t>
            </a:r>
            <a:r>
              <a:rPr lang="en" sz="1600">
                <a:solidFill>
                  <a:srgbClr val="005CC5"/>
                </a:solidFill>
              </a:rPr>
              <a:t>return</a:t>
            </a:r>
            <a:r>
              <a:rPr lang="en" sz="1600">
                <a:solidFill>
                  <a:srgbClr val="000000"/>
                </a:solidFill>
              </a:rPr>
              <a:t> x</a:t>
            </a:r>
            <a:endParaRPr sz="1600">
              <a:solidFill>
                <a:srgbClr val="000000"/>
              </a:solidFill>
            </a:endParaRPr>
          </a:p>
          <a:p>
            <a:pPr indent="0" lvl="0" marL="114300" marR="114300" rtl="0" algn="l">
              <a:lnSpc>
                <a:spcPct val="100000"/>
              </a:lnSpc>
              <a:spcBef>
                <a:spcPts val="0"/>
              </a:spcBef>
              <a:spcAft>
                <a:spcPts val="0"/>
              </a:spcAft>
              <a:buNone/>
            </a:pPr>
            <a:r>
              <a:rPr lang="en" sz="1600">
                <a:solidFill>
                  <a:srgbClr val="005CC5"/>
                </a:solidFill>
              </a:rPr>
              <a:t>print</a:t>
            </a:r>
            <a:r>
              <a:rPr lang="en" sz="1600">
                <a:solidFill>
                  <a:srgbClr val="000000"/>
                </a:solidFill>
              </a:rPr>
              <a:t>(myfunc1())</a:t>
            </a:r>
            <a:endParaRPr sz="1600">
              <a:solidFill>
                <a:srgbClr val="000000"/>
              </a:solidFill>
            </a:endParaRPr>
          </a:p>
          <a:p>
            <a:pPr indent="0" lvl="0" marL="0" rtl="0" algn="l">
              <a:lnSpc>
                <a:spcPct val="150000"/>
              </a:lnSpc>
              <a:spcBef>
                <a:spcPts val="0"/>
              </a:spcBef>
              <a:spcAft>
                <a:spcPts val="0"/>
              </a:spcAft>
              <a:buNone/>
            </a:pPr>
            <a:r>
              <a:t/>
            </a:r>
            <a:endParaRPr b="1" sz="1600">
              <a:solidFill>
                <a:srgbClr val="000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 Working with Python Data Structures </a:t>
            </a:r>
            <a:endParaRPr/>
          </a:p>
        </p:txBody>
      </p:sp>
      <p:sp>
        <p:nvSpPr>
          <p:cNvPr id="526" name="Google Shape;526;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000000"/>
                </a:solidFill>
              </a:rPr>
              <a:t>Data Structures</a:t>
            </a:r>
            <a:r>
              <a:rPr lang="en" sz="1600">
                <a:solidFill>
                  <a:srgbClr val="000000"/>
                </a:solidFill>
              </a:rPr>
              <a:t> are a way of organizing data so that it can be accessed more efficiently depending upon the situation. </a:t>
            </a:r>
            <a:endParaRPr sz="1600">
              <a:solidFill>
                <a:srgbClr val="000000"/>
              </a:solidFill>
            </a:endParaRPr>
          </a:p>
          <a:p>
            <a:pPr indent="0" lvl="0" marL="0" rtl="0" algn="l">
              <a:spcBef>
                <a:spcPts val="1200"/>
              </a:spcBef>
              <a:spcAft>
                <a:spcPts val="0"/>
              </a:spcAft>
              <a:buNone/>
            </a:pPr>
            <a:r>
              <a:rPr lang="en" sz="1600">
                <a:solidFill>
                  <a:srgbClr val="000000"/>
                </a:solidFill>
              </a:rPr>
              <a:t>Data Structures are fundamentals of any programming language around which a program is built.</a:t>
            </a:r>
            <a:endParaRPr sz="1600">
              <a:solidFill>
                <a:srgbClr val="000000"/>
              </a:solidFill>
            </a:endParaRPr>
          </a:p>
          <a:p>
            <a:pPr indent="0" lvl="0" marL="0" rtl="0" algn="l">
              <a:spcBef>
                <a:spcPts val="1200"/>
              </a:spcBef>
              <a:spcAft>
                <a:spcPts val="1200"/>
              </a:spcAft>
              <a:buNone/>
            </a:pPr>
            <a:r>
              <a:rPr lang="en" sz="1600">
                <a:solidFill>
                  <a:srgbClr val="000000"/>
                </a:solidFill>
              </a:rPr>
              <a:t>We will discuss all the in-built data structures like </a:t>
            </a:r>
            <a:r>
              <a:rPr b="1" lang="en" sz="1600">
                <a:solidFill>
                  <a:srgbClr val="000000"/>
                </a:solidFill>
              </a:rPr>
              <a:t>list, tuples, dictionaries</a:t>
            </a:r>
            <a:r>
              <a:rPr lang="en" sz="1600">
                <a:solidFill>
                  <a:srgbClr val="000000"/>
                </a:solidFill>
              </a:rPr>
              <a:t>, etc. </a:t>
            </a:r>
            <a:endParaRPr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2.2 Python Syntax: The Basics</a:t>
            </a:r>
            <a:endParaRPr/>
          </a:p>
        </p:txBody>
      </p:sp>
      <p:sp>
        <p:nvSpPr>
          <p:cNvPr id="99" name="Google Shape;99;p20"/>
          <p:cNvSpPr txBox="1"/>
          <p:nvPr>
            <p:ph idx="1" type="body"/>
          </p:nvPr>
        </p:nvSpPr>
        <p:spPr>
          <a:xfrm>
            <a:off x="311700" y="1084375"/>
            <a:ext cx="8520600" cy="39420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rgbClr val="000000"/>
              </a:buClr>
              <a:buSzPts val="1600"/>
              <a:buFont typeface="Proxima Nova"/>
              <a:buChar char="●"/>
            </a:pPr>
            <a:r>
              <a:rPr b="1" lang="en" sz="1600">
                <a:solidFill>
                  <a:srgbClr val="000000"/>
                </a:solidFill>
              </a:rPr>
              <a:t>Basic Input and Output:</a:t>
            </a:r>
            <a:br>
              <a:rPr b="1" lang="en" sz="1600">
                <a:solidFill>
                  <a:srgbClr val="000000"/>
                </a:solidFill>
              </a:rPr>
            </a:br>
            <a:endParaRPr b="1" sz="1600">
              <a:solidFill>
                <a:srgbClr val="000000"/>
              </a:solidFill>
            </a:endParaRPr>
          </a:p>
          <a:p>
            <a:pPr indent="-330200" lvl="0" marL="914400" rtl="0" algn="l">
              <a:spcBef>
                <a:spcPts val="0"/>
              </a:spcBef>
              <a:spcAft>
                <a:spcPts val="0"/>
              </a:spcAft>
              <a:buClr>
                <a:srgbClr val="000000"/>
              </a:buClr>
              <a:buSzPts val="1600"/>
              <a:buFont typeface="Arial"/>
              <a:buChar char="●"/>
            </a:pPr>
            <a:r>
              <a:rPr b="1" lang="en" sz="1600">
                <a:solidFill>
                  <a:srgbClr val="188038"/>
                </a:solidFill>
              </a:rPr>
              <a:t>print()</a:t>
            </a:r>
            <a:r>
              <a:rPr b="1" lang="en" sz="1600">
                <a:solidFill>
                  <a:srgbClr val="000000"/>
                </a:solidFill>
              </a:rPr>
              <a:t>:</a:t>
            </a:r>
            <a:r>
              <a:rPr lang="en" sz="1600">
                <a:solidFill>
                  <a:srgbClr val="000000"/>
                </a:solidFill>
              </a:rPr>
              <a:t> Used to display output to the console.</a:t>
            </a:r>
            <a:br>
              <a:rPr lang="en" sz="1600">
                <a:solidFill>
                  <a:srgbClr val="000000"/>
                </a:solidFill>
              </a:rPr>
            </a:br>
            <a:r>
              <a:rPr lang="en" sz="1600">
                <a:solidFill>
                  <a:srgbClr val="000000"/>
                </a:solidFill>
              </a:rPr>
              <a:t>	</a:t>
            </a:r>
            <a:r>
              <a:rPr b="1" lang="en" sz="1600">
                <a:solidFill>
                  <a:srgbClr val="000000"/>
                </a:solidFill>
              </a:rPr>
              <a:t>Example:</a:t>
            </a:r>
            <a:br>
              <a:rPr lang="en" sz="1600">
                <a:solidFill>
                  <a:srgbClr val="000000"/>
                </a:solidFill>
              </a:rPr>
            </a:br>
            <a:r>
              <a:rPr lang="en" sz="1600">
                <a:solidFill>
                  <a:srgbClr val="000000"/>
                </a:solidFill>
              </a:rPr>
              <a:t>	print("The current time in Tarakeshwar is around", 12, "PM.")</a:t>
            </a:r>
            <a:endParaRPr sz="1600">
              <a:solidFill>
                <a:srgbClr val="000000"/>
              </a:solidFill>
            </a:endParaRPr>
          </a:p>
          <a:p>
            <a:pPr indent="-330200" lvl="0" marL="914400" rtl="0" algn="l">
              <a:spcBef>
                <a:spcPts val="0"/>
              </a:spcBef>
              <a:spcAft>
                <a:spcPts val="0"/>
              </a:spcAft>
              <a:buSzPts val="1600"/>
              <a:buChar char="●"/>
            </a:pPr>
            <a:r>
              <a:rPr b="1" lang="en" sz="1600">
                <a:solidFill>
                  <a:srgbClr val="188038"/>
                </a:solidFill>
              </a:rPr>
              <a:t>input()</a:t>
            </a:r>
            <a:r>
              <a:rPr b="1" lang="en" sz="1600">
                <a:solidFill>
                  <a:srgbClr val="000000"/>
                </a:solidFill>
              </a:rPr>
              <a:t>:</a:t>
            </a:r>
            <a:r>
              <a:rPr lang="en" sz="1600">
                <a:solidFill>
                  <a:srgbClr val="000000"/>
                </a:solidFill>
              </a:rPr>
              <a:t> Used to get input from the user. It returns the input as a string.</a:t>
            </a:r>
            <a:br>
              <a:rPr lang="en" sz="1600">
                <a:solidFill>
                  <a:srgbClr val="000000"/>
                </a:solidFill>
              </a:rPr>
            </a:br>
            <a:br>
              <a:rPr lang="en" sz="1600">
                <a:solidFill>
                  <a:srgbClr val="000000"/>
                </a:solidFill>
              </a:rPr>
            </a:br>
            <a:r>
              <a:rPr lang="en" sz="1600">
                <a:solidFill>
                  <a:srgbClr val="000000"/>
                </a:solidFill>
              </a:rPr>
              <a:t>	</a:t>
            </a:r>
            <a:r>
              <a:rPr b="1" lang="en" sz="1600">
                <a:solidFill>
                  <a:srgbClr val="000000"/>
                </a:solidFill>
              </a:rPr>
              <a:t>Example:</a:t>
            </a:r>
            <a:br>
              <a:rPr lang="en" sz="1600">
                <a:solidFill>
                  <a:srgbClr val="000000"/>
                </a:solidFill>
              </a:rPr>
            </a:br>
            <a:r>
              <a:rPr lang="en" sz="1600">
                <a:solidFill>
                  <a:srgbClr val="000000"/>
                </a:solidFill>
              </a:rPr>
              <a:t>	city = input("Enter your city: ")</a:t>
            </a:r>
            <a:endParaRPr sz="1600">
              <a:solidFill>
                <a:srgbClr val="000000"/>
              </a:solidFill>
            </a:endParaRPr>
          </a:p>
          <a:p>
            <a:pPr indent="457200" lvl="0" marL="914400" rtl="0" algn="l">
              <a:spcBef>
                <a:spcPts val="0"/>
              </a:spcBef>
              <a:spcAft>
                <a:spcPts val="0"/>
              </a:spcAft>
              <a:buNone/>
            </a:pPr>
            <a:r>
              <a:rPr lang="en" sz="1600">
                <a:solidFill>
                  <a:srgbClr val="000000"/>
                </a:solidFill>
              </a:rPr>
              <a:t>print("You are in", city)</a:t>
            </a:r>
            <a:endParaRPr sz="1600">
              <a:solidFill>
                <a:srgbClr val="000000"/>
              </a:solidFill>
            </a:endParaRPr>
          </a:p>
          <a:p>
            <a:pPr indent="457200" lvl="0" marL="914400" rtl="0" algn="l">
              <a:spcBef>
                <a:spcPts val="0"/>
              </a:spcBef>
              <a:spcAft>
                <a:spcPts val="0"/>
              </a:spcAft>
              <a:buNone/>
            </a:pPr>
            <a:r>
              <a:rPr lang="en" sz="1600">
                <a:solidFill>
                  <a:srgbClr val="000000"/>
                </a:solidFill>
              </a:rPr>
              <a:t>age_str = input("Enter your age: ")</a:t>
            </a:r>
            <a:endParaRPr sz="1600">
              <a:solidFill>
                <a:srgbClr val="000000"/>
              </a:solidFill>
            </a:endParaRPr>
          </a:p>
          <a:p>
            <a:pPr indent="457200" lvl="0" marL="914400" rtl="0" algn="l">
              <a:spcBef>
                <a:spcPts val="0"/>
              </a:spcBef>
              <a:spcAft>
                <a:spcPts val="0"/>
              </a:spcAft>
              <a:buNone/>
            </a:pPr>
            <a:r>
              <a:rPr lang="en" sz="1600">
                <a:solidFill>
                  <a:srgbClr val="000000"/>
                </a:solidFill>
              </a:rPr>
              <a:t>age = int(age_str) # Convert the input string to an integer</a:t>
            </a:r>
            <a:endParaRPr sz="1600">
              <a:solidFill>
                <a:srgbClr val="000000"/>
              </a:solidFill>
            </a:endParaRPr>
          </a:p>
          <a:p>
            <a:pPr indent="0" lvl="0" marL="1371600" rtl="0" algn="l">
              <a:spcBef>
                <a:spcPts val="0"/>
              </a:spcBef>
              <a:spcAft>
                <a:spcPts val="0"/>
              </a:spcAft>
              <a:buNone/>
            </a:pPr>
            <a:r>
              <a:rPr lang="en" sz="1600">
                <a:solidFill>
                  <a:srgbClr val="000000"/>
                </a:solidFill>
              </a:rPr>
              <a:t>print("Your age is", age)</a:t>
            </a:r>
            <a:endParaRPr b="1" sz="1600">
              <a:solidFill>
                <a:srgbClr val="0000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2.6.1 Lists</a:t>
            </a:r>
            <a:endParaRPr/>
          </a:p>
        </p:txBody>
      </p:sp>
      <p:sp>
        <p:nvSpPr>
          <p:cNvPr id="532" name="Google Shape;532;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600">
                <a:solidFill>
                  <a:srgbClr val="000000"/>
                </a:solidFill>
              </a:rPr>
              <a:t>Ordered:</a:t>
            </a:r>
            <a:r>
              <a:rPr lang="en" sz="1600">
                <a:solidFill>
                  <a:srgbClr val="000000"/>
                </a:solidFill>
              </a:rPr>
              <a:t> Elements in a list have a specific order, and that order is maintained.</a:t>
            </a:r>
            <a:endParaRPr sz="1600">
              <a:solidFill>
                <a:srgbClr val="000000"/>
              </a:solidFill>
            </a:endParaRPr>
          </a:p>
          <a:p>
            <a:pPr indent="0" lvl="0" marL="0" rtl="0" algn="l">
              <a:spcBef>
                <a:spcPts val="1200"/>
              </a:spcBef>
              <a:spcAft>
                <a:spcPts val="0"/>
              </a:spcAft>
              <a:buNone/>
            </a:pPr>
            <a:r>
              <a:rPr b="1" lang="en" sz="1600">
                <a:solidFill>
                  <a:srgbClr val="000000"/>
                </a:solidFill>
              </a:rPr>
              <a:t>Mutable:</a:t>
            </a:r>
            <a:r>
              <a:rPr lang="en" sz="1600">
                <a:solidFill>
                  <a:srgbClr val="000000"/>
                </a:solidFill>
              </a:rPr>
              <a:t> You can change the contents of a list after it's created (add, remove, modify elements).</a:t>
            </a:r>
            <a:endParaRPr sz="1600">
              <a:solidFill>
                <a:srgbClr val="000000"/>
              </a:solidFill>
            </a:endParaRPr>
          </a:p>
          <a:p>
            <a:pPr indent="0" lvl="0" marL="0" rtl="0" algn="l">
              <a:spcBef>
                <a:spcPts val="1200"/>
              </a:spcBef>
              <a:spcAft>
                <a:spcPts val="0"/>
              </a:spcAft>
              <a:buNone/>
            </a:pPr>
            <a:r>
              <a:rPr b="1" lang="en" sz="1600">
                <a:solidFill>
                  <a:srgbClr val="000000"/>
                </a:solidFill>
              </a:rPr>
              <a:t>Allows duplicates:</a:t>
            </a:r>
            <a:r>
              <a:rPr lang="en" sz="1600">
                <a:solidFill>
                  <a:srgbClr val="000000"/>
                </a:solidFill>
              </a:rPr>
              <a:t> Lists can contain multiple occurrences of the same element.</a:t>
            </a:r>
            <a:endParaRPr sz="1600">
              <a:solidFill>
                <a:srgbClr val="000000"/>
              </a:solidFill>
            </a:endParaRPr>
          </a:p>
          <a:p>
            <a:pPr indent="0" lvl="0" marL="0" rtl="0" algn="l">
              <a:spcBef>
                <a:spcPts val="1200"/>
              </a:spcBef>
              <a:spcAft>
                <a:spcPts val="0"/>
              </a:spcAft>
              <a:buNone/>
            </a:pPr>
            <a:r>
              <a:rPr b="1" lang="en" sz="1600">
                <a:solidFill>
                  <a:srgbClr val="000000"/>
                </a:solidFill>
              </a:rPr>
              <a:t>Heterogeneous:</a:t>
            </a:r>
            <a:r>
              <a:rPr lang="en" sz="1600">
                <a:solidFill>
                  <a:srgbClr val="000000"/>
                </a:solidFill>
              </a:rPr>
              <a:t> Lists can hold elements of different data types.</a:t>
            </a:r>
            <a:endParaRPr sz="1600">
              <a:solidFill>
                <a:srgbClr val="000000"/>
              </a:solidFill>
            </a:endParaRPr>
          </a:p>
          <a:p>
            <a:pPr indent="0" lvl="0" marL="0" rtl="0" algn="l">
              <a:spcBef>
                <a:spcPts val="1200"/>
              </a:spcBef>
              <a:spcAft>
                <a:spcPts val="0"/>
              </a:spcAft>
              <a:buNone/>
            </a:pPr>
            <a:r>
              <a:rPr b="1" lang="en" sz="1600">
                <a:solidFill>
                  <a:srgbClr val="000000"/>
                </a:solidFill>
              </a:rPr>
              <a:t>Common Operations:</a:t>
            </a:r>
            <a:r>
              <a:rPr lang="en" sz="1600">
                <a:solidFill>
                  <a:srgbClr val="000000"/>
                </a:solidFill>
              </a:rPr>
              <a:t> Accessing elements by index, slicing, appending, inserting, removing, sorting, searching.</a:t>
            </a:r>
            <a:endParaRPr sz="1600">
              <a:solidFill>
                <a:srgbClr val="000000"/>
              </a:solidFill>
            </a:endParaRPr>
          </a:p>
          <a:p>
            <a:pPr indent="0" lvl="0" marL="0" rtl="0" algn="l">
              <a:spcBef>
                <a:spcPts val="1200"/>
              </a:spcBef>
              <a:spcAft>
                <a:spcPts val="1200"/>
              </a:spcAft>
              <a:buNone/>
            </a:pPr>
            <a:r>
              <a:t/>
            </a:r>
            <a:endParaRPr sz="16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2.6.1 Lists</a:t>
            </a:r>
            <a:endParaRPr/>
          </a:p>
        </p:txBody>
      </p:sp>
      <p:sp>
        <p:nvSpPr>
          <p:cNvPr id="538" name="Google Shape;538;p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rPr>
              <a:t>Example:</a:t>
            </a:r>
            <a:endParaRPr b="1" sz="1600">
              <a:solidFill>
                <a:srgbClr val="000000"/>
              </a:solidFill>
            </a:endParaRPr>
          </a:p>
          <a:p>
            <a:pPr indent="0" lvl="0" marL="0" rtl="0" algn="l">
              <a:spcBef>
                <a:spcPts val="1200"/>
              </a:spcBef>
              <a:spcAft>
                <a:spcPts val="0"/>
              </a:spcAft>
              <a:buNone/>
            </a:pPr>
            <a:r>
              <a:rPr lang="en" sz="1600">
                <a:solidFill>
                  <a:srgbClr val="000000"/>
                </a:solidFill>
              </a:rPr>
              <a:t>my_list = [1, "hello", 3.14, True, [5, 6]]</a:t>
            </a:r>
            <a:endParaRPr sz="1600">
              <a:solidFill>
                <a:srgbClr val="000000"/>
              </a:solidFill>
            </a:endParaRPr>
          </a:p>
          <a:p>
            <a:pPr indent="0" lvl="0" marL="0" rtl="0" algn="l">
              <a:spcBef>
                <a:spcPts val="1200"/>
              </a:spcBef>
              <a:spcAft>
                <a:spcPts val="0"/>
              </a:spcAft>
              <a:buNone/>
            </a:pPr>
            <a:r>
              <a:rPr lang="en" sz="1600">
                <a:solidFill>
                  <a:srgbClr val="000000"/>
                </a:solidFill>
              </a:rPr>
              <a:t>print(my_list[0])       # Output: 1</a:t>
            </a:r>
            <a:endParaRPr sz="1600">
              <a:solidFill>
                <a:srgbClr val="000000"/>
              </a:solidFill>
            </a:endParaRPr>
          </a:p>
          <a:p>
            <a:pPr indent="0" lvl="0" marL="0" rtl="0" algn="l">
              <a:spcBef>
                <a:spcPts val="1200"/>
              </a:spcBef>
              <a:spcAft>
                <a:spcPts val="0"/>
              </a:spcAft>
              <a:buNone/>
            </a:pPr>
            <a:r>
              <a:rPr lang="en" sz="1600">
                <a:solidFill>
                  <a:srgbClr val="000000"/>
                </a:solidFill>
              </a:rPr>
              <a:t>print(my_list[1:3])     # Output: ['hello', 3.14]</a:t>
            </a:r>
            <a:endParaRPr sz="1600">
              <a:solidFill>
                <a:srgbClr val="000000"/>
              </a:solidFill>
            </a:endParaRPr>
          </a:p>
          <a:p>
            <a:pPr indent="0" lvl="0" marL="0" rtl="0" algn="l">
              <a:spcBef>
                <a:spcPts val="1200"/>
              </a:spcBef>
              <a:spcAft>
                <a:spcPts val="0"/>
              </a:spcAft>
              <a:buNone/>
            </a:pPr>
            <a:r>
              <a:rPr lang="en" sz="1600">
                <a:solidFill>
                  <a:srgbClr val="000000"/>
                </a:solidFill>
              </a:rPr>
              <a:t>my_list.append("world")</a:t>
            </a:r>
            <a:endParaRPr sz="1600">
              <a:solidFill>
                <a:srgbClr val="000000"/>
              </a:solidFill>
            </a:endParaRPr>
          </a:p>
          <a:p>
            <a:pPr indent="0" lvl="0" marL="0" rtl="0" algn="l">
              <a:spcBef>
                <a:spcPts val="1200"/>
              </a:spcBef>
              <a:spcAft>
                <a:spcPts val="0"/>
              </a:spcAft>
              <a:buNone/>
            </a:pPr>
            <a:r>
              <a:rPr lang="en" sz="1600">
                <a:solidFill>
                  <a:srgbClr val="000000"/>
                </a:solidFill>
              </a:rPr>
              <a:t>print(my_list)       # Output: [1, 'hello', 3.14, True, [5, 6], 'world']</a:t>
            </a:r>
            <a:endParaRPr sz="1600">
              <a:solidFill>
                <a:srgbClr val="000000"/>
              </a:solidFill>
            </a:endParaRPr>
          </a:p>
          <a:p>
            <a:pPr indent="0" lvl="0" marL="0" rtl="0" algn="l">
              <a:spcBef>
                <a:spcPts val="1200"/>
              </a:spcBef>
              <a:spcAft>
                <a:spcPts val="0"/>
              </a:spcAft>
              <a:buNone/>
            </a:pPr>
            <a:r>
              <a:rPr lang="en" sz="1600">
                <a:solidFill>
                  <a:srgbClr val="000000"/>
                </a:solidFill>
              </a:rPr>
              <a:t>my_list[0] = 10</a:t>
            </a:r>
            <a:endParaRPr sz="1600">
              <a:solidFill>
                <a:srgbClr val="000000"/>
              </a:solidFill>
            </a:endParaRPr>
          </a:p>
          <a:p>
            <a:pPr indent="0" lvl="0" marL="0" rtl="0" algn="l">
              <a:spcBef>
                <a:spcPts val="1200"/>
              </a:spcBef>
              <a:spcAft>
                <a:spcPts val="0"/>
              </a:spcAft>
              <a:buNone/>
            </a:pPr>
            <a:r>
              <a:rPr lang="en" sz="1600">
                <a:solidFill>
                  <a:srgbClr val="000000"/>
                </a:solidFill>
              </a:rPr>
              <a:t>print(my_list)       # Output: [10, 'hello', 3.14, True, [5, 6], 'world']</a:t>
            </a:r>
            <a:endParaRPr sz="1600">
              <a:solidFill>
                <a:srgbClr val="000000"/>
              </a:solidFill>
            </a:endParaRPr>
          </a:p>
          <a:p>
            <a:pPr indent="0" lvl="0" marL="0" rtl="0" algn="l">
              <a:spcBef>
                <a:spcPts val="1200"/>
              </a:spcBef>
              <a:spcAft>
                <a:spcPts val="1200"/>
              </a:spcAft>
              <a:buNone/>
            </a:pPr>
            <a:r>
              <a:t/>
            </a:r>
            <a:endParaRPr sz="1600">
              <a:solidFill>
                <a:srgbClr val="00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2.6.2 Creating, </a:t>
            </a:r>
            <a:r>
              <a:rPr lang="en"/>
              <a:t>accessing, and modifying lists</a:t>
            </a:r>
            <a:endParaRPr/>
          </a:p>
        </p:txBody>
      </p:sp>
      <p:sp>
        <p:nvSpPr>
          <p:cNvPr id="544" name="Google Shape;544;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n" sz="1600">
                <a:solidFill>
                  <a:srgbClr val="000000"/>
                </a:solidFill>
              </a:rPr>
              <a:t>1. Creating Lists</a:t>
            </a:r>
            <a:endParaRPr b="1" sz="1600">
              <a:solidFill>
                <a:srgbClr val="000000"/>
              </a:solidFill>
            </a:endParaRPr>
          </a:p>
          <a:p>
            <a:pPr indent="0" lvl="0" marL="0" rtl="0" algn="l">
              <a:lnSpc>
                <a:spcPct val="150000"/>
              </a:lnSpc>
              <a:spcBef>
                <a:spcPts val="1200"/>
              </a:spcBef>
              <a:spcAft>
                <a:spcPts val="0"/>
              </a:spcAft>
              <a:buNone/>
            </a:pPr>
            <a:r>
              <a:rPr lang="en" sz="1600">
                <a:solidFill>
                  <a:srgbClr val="000000"/>
                </a:solidFill>
              </a:rPr>
              <a:t>There are several ways to create lists in Python:</a:t>
            </a:r>
            <a:endParaRPr sz="1600">
              <a:solidFill>
                <a:srgbClr val="000000"/>
              </a:solidFill>
            </a:endParaRPr>
          </a:p>
          <a:p>
            <a:pPr indent="-330200" lvl="0" marL="457200" rtl="0" algn="l">
              <a:lnSpc>
                <a:spcPct val="150000"/>
              </a:lnSpc>
              <a:spcBef>
                <a:spcPts val="0"/>
              </a:spcBef>
              <a:spcAft>
                <a:spcPts val="0"/>
              </a:spcAft>
              <a:buSzPts val="1600"/>
              <a:buChar char="●"/>
            </a:pPr>
            <a:r>
              <a:rPr b="1" lang="en" sz="1600">
                <a:solidFill>
                  <a:srgbClr val="000000"/>
                </a:solidFill>
              </a:rPr>
              <a:t>Using square brackets </a:t>
            </a:r>
            <a:r>
              <a:rPr b="1" lang="en" sz="1600">
                <a:solidFill>
                  <a:srgbClr val="188038"/>
                </a:solidFill>
              </a:rPr>
              <a:t>[]</a:t>
            </a:r>
            <a:r>
              <a:rPr b="1" lang="en" sz="1600">
                <a:solidFill>
                  <a:srgbClr val="000000"/>
                </a:solidFill>
              </a:rPr>
              <a:t>:</a:t>
            </a:r>
            <a:r>
              <a:rPr lang="en" sz="1600">
                <a:solidFill>
                  <a:srgbClr val="000000"/>
                </a:solidFill>
              </a:rPr>
              <a:t> This is the most common way to create a list, with elements separated by commas.</a:t>
            </a:r>
            <a:br>
              <a:rPr lang="en" sz="1600">
                <a:solidFill>
                  <a:srgbClr val="000000"/>
                </a:solidFill>
              </a:rPr>
            </a:br>
            <a:r>
              <a:rPr b="1" lang="en" sz="1600">
                <a:solidFill>
                  <a:srgbClr val="000000"/>
                </a:solidFill>
              </a:rPr>
              <a:t> Example:</a:t>
            </a:r>
            <a:br>
              <a:rPr lang="en" sz="1600">
                <a:solidFill>
                  <a:srgbClr val="000000"/>
                </a:solidFill>
              </a:rPr>
            </a:br>
            <a:r>
              <a:rPr lang="en" sz="1600">
                <a:solidFill>
                  <a:srgbClr val="000000"/>
                </a:solidFill>
              </a:rPr>
              <a:t>empty_list = []</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numbers = [1, 2, 3, 4, 5]</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mixed_types = [1, "hello", 3.14, True]</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nested_list = [1, [2, 3], 4]</a:t>
            </a:r>
            <a:endParaRPr sz="1600">
              <a:solidFill>
                <a:srgbClr val="000000"/>
              </a:solidFill>
            </a:endParaRPr>
          </a:p>
          <a:p>
            <a:pPr indent="0" lvl="0" marL="457200" rtl="0" algn="l">
              <a:lnSpc>
                <a:spcPct val="150000"/>
              </a:lnSpc>
              <a:spcBef>
                <a:spcPts val="1200"/>
              </a:spcBef>
              <a:spcAft>
                <a:spcPts val="0"/>
              </a:spcAft>
              <a:buNone/>
            </a:pPr>
            <a:r>
              <a:t/>
            </a:r>
            <a:endParaRPr sz="1600">
              <a:solidFill>
                <a:srgbClr val="000000"/>
              </a:solidFill>
            </a:endParaRPr>
          </a:p>
          <a:p>
            <a:pPr indent="0" lvl="0" marL="0" rtl="0" algn="l">
              <a:lnSpc>
                <a:spcPct val="150000"/>
              </a:lnSpc>
              <a:spcBef>
                <a:spcPts val="0"/>
              </a:spcBef>
              <a:spcAft>
                <a:spcPts val="0"/>
              </a:spcAft>
              <a:buNone/>
            </a:pPr>
            <a:r>
              <a:t/>
            </a:r>
            <a:endParaRPr sz="16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2.6.2 Creating, accessing, and modifying lists</a:t>
            </a:r>
            <a:endParaRPr/>
          </a:p>
        </p:txBody>
      </p:sp>
      <p:sp>
        <p:nvSpPr>
          <p:cNvPr id="550" name="Google Shape;550;p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b="1" lang="en" sz="1600">
                <a:solidFill>
                  <a:srgbClr val="000000"/>
                </a:solidFill>
              </a:rPr>
              <a:t>Using the </a:t>
            </a:r>
            <a:r>
              <a:rPr b="1" lang="en" sz="1600">
                <a:solidFill>
                  <a:srgbClr val="188038"/>
                </a:solidFill>
              </a:rPr>
              <a:t>list()</a:t>
            </a:r>
            <a:r>
              <a:rPr b="1" lang="en" sz="1600">
                <a:solidFill>
                  <a:srgbClr val="000000"/>
                </a:solidFill>
              </a:rPr>
              <a:t> constructor:</a:t>
            </a:r>
            <a:r>
              <a:rPr lang="en" sz="1600">
                <a:solidFill>
                  <a:srgbClr val="000000"/>
                </a:solidFill>
              </a:rPr>
              <a:t> You can create a list from other iterable objects like strings, tuples, or ranges.</a:t>
            </a:r>
            <a:br>
              <a:rPr lang="en" sz="1600">
                <a:solidFill>
                  <a:srgbClr val="000000"/>
                </a:solidFill>
              </a:rPr>
            </a:br>
            <a:r>
              <a:rPr lang="en" sz="1600">
                <a:solidFill>
                  <a:srgbClr val="000000"/>
                </a:solidFill>
              </a:rPr>
              <a:t> </a:t>
            </a:r>
            <a:r>
              <a:rPr b="1" lang="en" sz="1600">
                <a:solidFill>
                  <a:srgbClr val="000000"/>
                </a:solidFill>
              </a:rPr>
              <a:t>Example:</a:t>
            </a:r>
            <a:br>
              <a:rPr lang="en" sz="1600">
                <a:solidFill>
                  <a:srgbClr val="000000"/>
                </a:solidFill>
              </a:rPr>
            </a:br>
            <a:r>
              <a:rPr lang="en" sz="1600">
                <a:solidFill>
                  <a:srgbClr val="000000"/>
                </a:solidFill>
              </a:rPr>
              <a:t>from_string = list("hello")</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print(from_string)  # Output: ['h', 'e', 'l', 'l', 'o']</a:t>
            </a:r>
            <a:endParaRPr sz="1600">
              <a:solidFill>
                <a:srgbClr val="000000"/>
              </a:solidFill>
            </a:endParaRPr>
          </a:p>
          <a:p>
            <a:pPr indent="0" lvl="0" marL="457200" rtl="0" algn="l">
              <a:lnSpc>
                <a:spcPct val="150000"/>
              </a:lnSpc>
              <a:spcBef>
                <a:spcPts val="0"/>
              </a:spcBef>
              <a:spcAft>
                <a:spcPts val="0"/>
              </a:spcAft>
              <a:buNone/>
            </a:pPr>
            <a:r>
              <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from_tuple = list((10, 20, 30))</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print(from_tuple)   # Output: [10, 20, 30]</a:t>
            </a:r>
            <a:endParaRPr sz="1600">
              <a:solidFill>
                <a:srgbClr val="000000"/>
              </a:solidFill>
            </a:endParaRPr>
          </a:p>
          <a:p>
            <a:pPr indent="0" lvl="0" marL="457200" rtl="0" algn="l">
              <a:lnSpc>
                <a:spcPct val="150000"/>
              </a:lnSpc>
              <a:spcBef>
                <a:spcPts val="0"/>
              </a:spcBef>
              <a:spcAft>
                <a:spcPts val="0"/>
              </a:spcAft>
              <a:buNone/>
            </a:pPr>
            <a:r>
              <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from_range = list(range(5))</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print(from_range)   # Output: [0, 1, 2, 3, 4]</a:t>
            </a:r>
            <a:endParaRPr sz="1600">
              <a:solidFill>
                <a:srgbClr val="000000"/>
              </a:solidFill>
            </a:endParaRPr>
          </a:p>
          <a:p>
            <a:pPr indent="0" lvl="0" marL="0" rtl="0" algn="l">
              <a:lnSpc>
                <a:spcPct val="150000"/>
              </a:lnSpc>
              <a:spcBef>
                <a:spcPts val="0"/>
              </a:spcBef>
              <a:spcAft>
                <a:spcPts val="0"/>
              </a:spcAft>
              <a:buNone/>
            </a:pPr>
            <a:r>
              <a:t/>
            </a:r>
            <a:endParaRPr sz="16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2.6.2 Creating, accessing, and modifying lists</a:t>
            </a:r>
            <a:endParaRPr/>
          </a:p>
        </p:txBody>
      </p:sp>
      <p:sp>
        <p:nvSpPr>
          <p:cNvPr id="556" name="Google Shape;556;p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Char char="●"/>
            </a:pPr>
            <a:r>
              <a:rPr b="1" lang="en" sz="1600">
                <a:solidFill>
                  <a:srgbClr val="000000"/>
                </a:solidFill>
              </a:rPr>
              <a:t>Using list comprehensions (as we discussed earlier):</a:t>
            </a:r>
            <a:r>
              <a:rPr lang="en" sz="1600">
                <a:solidFill>
                  <a:srgbClr val="000000"/>
                </a:solidFill>
              </a:rPr>
              <a:t> This is a concise way to create lists based on existing iterables.</a:t>
            </a:r>
            <a:br>
              <a:rPr lang="en" sz="1600">
                <a:solidFill>
                  <a:srgbClr val="000000"/>
                </a:solidFill>
              </a:rPr>
            </a:br>
            <a:r>
              <a:rPr b="1" lang="en" sz="1600">
                <a:solidFill>
                  <a:srgbClr val="000000"/>
                </a:solidFill>
              </a:rPr>
              <a:t>Example:</a:t>
            </a:r>
            <a:br>
              <a:rPr lang="en" sz="1600">
                <a:solidFill>
                  <a:srgbClr val="000000"/>
                </a:solidFill>
              </a:rPr>
            </a:br>
            <a:r>
              <a:rPr lang="en" sz="1600">
                <a:solidFill>
                  <a:srgbClr val="000000"/>
                </a:solidFill>
              </a:rPr>
              <a:t>squares = [x**2 for x in range(5)]</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print(squares)      # Output: [0, 1, 4, 9, 16]</a:t>
            </a:r>
            <a:endParaRPr sz="1600">
              <a:solidFill>
                <a:srgbClr val="000000"/>
              </a:solidFill>
            </a:endParaRPr>
          </a:p>
          <a:p>
            <a:pPr indent="0" lvl="0" marL="0" rtl="0" algn="l">
              <a:lnSpc>
                <a:spcPct val="150000"/>
              </a:lnSpc>
              <a:spcBef>
                <a:spcPts val="0"/>
              </a:spcBef>
              <a:spcAft>
                <a:spcPts val="0"/>
              </a:spcAft>
              <a:buNone/>
            </a:pPr>
            <a:r>
              <a:t/>
            </a:r>
            <a:endParaRPr sz="16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2.6.2 Creating, accessing, and modifying lists</a:t>
            </a:r>
            <a:endParaRPr/>
          </a:p>
        </p:txBody>
      </p:sp>
      <p:sp>
        <p:nvSpPr>
          <p:cNvPr id="562" name="Google Shape;562;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n" sz="1600">
                <a:solidFill>
                  <a:srgbClr val="000000"/>
                </a:solidFill>
              </a:rPr>
              <a:t>2. Accessing List Elements</a:t>
            </a:r>
            <a:endParaRPr b="1" sz="1600">
              <a:solidFill>
                <a:srgbClr val="000000"/>
              </a:solidFill>
            </a:endParaRPr>
          </a:p>
          <a:p>
            <a:pPr indent="0" lvl="0" marL="0" rtl="0" algn="l">
              <a:lnSpc>
                <a:spcPct val="150000"/>
              </a:lnSpc>
              <a:spcBef>
                <a:spcPts val="1200"/>
              </a:spcBef>
              <a:spcAft>
                <a:spcPts val="0"/>
              </a:spcAft>
              <a:buNone/>
            </a:pPr>
            <a:r>
              <a:rPr lang="en" sz="1600">
                <a:solidFill>
                  <a:srgbClr val="000000"/>
                </a:solidFill>
              </a:rPr>
              <a:t>You can access individual elements in a list using their index. Python uses zero-based indexing, meaning the first element is at index 0, the second at index 1, and so on.</a:t>
            </a:r>
            <a:endParaRPr sz="1600">
              <a:solidFill>
                <a:srgbClr val="000000"/>
              </a:solidFill>
            </a:endParaRPr>
          </a:p>
          <a:p>
            <a:pPr indent="-330200" lvl="0" marL="457200" rtl="0" algn="l">
              <a:lnSpc>
                <a:spcPct val="150000"/>
              </a:lnSpc>
              <a:spcBef>
                <a:spcPts val="0"/>
              </a:spcBef>
              <a:spcAft>
                <a:spcPts val="0"/>
              </a:spcAft>
              <a:buClr>
                <a:srgbClr val="000000"/>
              </a:buClr>
              <a:buSzPts val="1600"/>
              <a:buFont typeface="Arial"/>
              <a:buChar char="●"/>
            </a:pPr>
            <a:r>
              <a:rPr b="1" lang="en" sz="1600">
                <a:solidFill>
                  <a:srgbClr val="000000"/>
                </a:solidFill>
              </a:rPr>
              <a:t>Positive Indexing:</a:t>
            </a:r>
            <a:r>
              <a:rPr lang="en" sz="1600">
                <a:solidFill>
                  <a:srgbClr val="000000"/>
                </a:solidFill>
              </a:rPr>
              <a:t> Accessing elements from the beginning of the list.</a:t>
            </a:r>
            <a:br>
              <a:rPr lang="en" sz="1600">
                <a:solidFill>
                  <a:srgbClr val="000000"/>
                </a:solidFill>
              </a:rPr>
            </a:br>
            <a:r>
              <a:rPr lang="en" sz="1600">
                <a:solidFill>
                  <a:srgbClr val="000000"/>
                </a:solidFill>
              </a:rPr>
              <a:t>my_list = ["apple", "banana", "cherry"] </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print(my_list[0]) # Output: apple </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print(my_list[1]) # Output: banana </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print(my_list[2]) # Output: cherry ```  </a:t>
            </a:r>
            <a:endParaRPr sz="1600">
              <a:solidFill>
                <a:srgbClr val="000000"/>
              </a:solidFill>
            </a:endParaRPr>
          </a:p>
          <a:p>
            <a:pPr indent="0" lvl="0" marL="0" rtl="0" algn="l">
              <a:lnSpc>
                <a:spcPct val="150000"/>
              </a:lnSpc>
              <a:spcBef>
                <a:spcPts val="0"/>
              </a:spcBef>
              <a:spcAft>
                <a:spcPts val="0"/>
              </a:spcAft>
              <a:buNone/>
            </a:pPr>
            <a:r>
              <a:t/>
            </a:r>
            <a:endParaRPr sz="16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2.6.2 Creating, accessing, and modifying lists</a:t>
            </a:r>
            <a:endParaRPr/>
          </a:p>
        </p:txBody>
      </p:sp>
      <p:sp>
        <p:nvSpPr>
          <p:cNvPr id="568" name="Google Shape;568;p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Char char="●"/>
            </a:pPr>
            <a:r>
              <a:rPr b="1" lang="en" sz="1600">
                <a:solidFill>
                  <a:srgbClr val="000000"/>
                </a:solidFill>
              </a:rPr>
              <a:t>Negative Indexing:</a:t>
            </a:r>
            <a:r>
              <a:rPr lang="en" sz="1600">
                <a:solidFill>
                  <a:srgbClr val="000000"/>
                </a:solidFill>
              </a:rPr>
              <a:t> Accessing elements from the end of the list. The last element is at index -1, the second-to-last at -2, and so on.</a:t>
            </a:r>
            <a:br>
              <a:rPr lang="en" sz="1600">
                <a:solidFill>
                  <a:srgbClr val="000000"/>
                </a:solidFill>
              </a:rPr>
            </a:br>
            <a:r>
              <a:rPr lang="en" sz="1600">
                <a:solidFill>
                  <a:srgbClr val="000000"/>
                </a:solidFill>
              </a:rPr>
              <a:t>my_list = ["apple", "banana", "cherry"] </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print(my_list[-1]) # Output: cherry </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print(my_list[-2]) # Output: banana </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print(my_list[-3]) # Output: apple ```  </a:t>
            </a:r>
            <a:endParaRPr sz="1600">
              <a:solidFill>
                <a:srgbClr val="000000"/>
              </a:solidFill>
            </a:endParaRPr>
          </a:p>
          <a:p>
            <a:pPr indent="0" lvl="0" marL="0" rtl="0" algn="l">
              <a:lnSpc>
                <a:spcPct val="150000"/>
              </a:lnSpc>
              <a:spcBef>
                <a:spcPts val="0"/>
              </a:spcBef>
              <a:spcAft>
                <a:spcPts val="0"/>
              </a:spcAft>
              <a:buNone/>
            </a:pPr>
            <a:r>
              <a:t/>
            </a:r>
            <a:endParaRPr sz="16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2.6.2 Creating, accessing, and modifying lists</a:t>
            </a:r>
            <a:endParaRPr/>
          </a:p>
        </p:txBody>
      </p:sp>
      <p:sp>
        <p:nvSpPr>
          <p:cNvPr id="574" name="Google Shape;574;p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Char char="●"/>
            </a:pPr>
            <a:r>
              <a:rPr b="1" lang="en" sz="1600">
                <a:solidFill>
                  <a:srgbClr val="000000"/>
                </a:solidFill>
              </a:rPr>
              <a:t>Slicing:</a:t>
            </a:r>
            <a:r>
              <a:rPr lang="en" sz="1600">
                <a:solidFill>
                  <a:srgbClr val="000000"/>
                </a:solidFill>
              </a:rPr>
              <a:t> Accessing a sub-section of the list. Slicing uses the format </a:t>
            </a:r>
            <a:r>
              <a:rPr lang="en" sz="1600">
                <a:solidFill>
                  <a:srgbClr val="188038"/>
                </a:solidFill>
              </a:rPr>
              <a:t>[start:end:step]</a:t>
            </a:r>
            <a:r>
              <a:rPr lang="en" sz="1600">
                <a:solidFill>
                  <a:srgbClr val="000000"/>
                </a:solidFill>
              </a:rPr>
              <a:t>.</a:t>
            </a:r>
            <a:br>
              <a:rPr lang="en" sz="1600">
                <a:solidFill>
                  <a:srgbClr val="000000"/>
                </a:solidFill>
              </a:rPr>
            </a:br>
            <a:r>
              <a:rPr b="1" lang="en" sz="1600">
                <a:solidFill>
                  <a:srgbClr val="000000"/>
                </a:solidFill>
              </a:rPr>
              <a:t>Example:</a:t>
            </a:r>
            <a:br>
              <a:rPr lang="en" sz="1600">
                <a:solidFill>
                  <a:srgbClr val="000000"/>
                </a:solidFill>
              </a:rPr>
            </a:br>
            <a:r>
              <a:rPr lang="en" sz="1600">
                <a:solidFill>
                  <a:srgbClr val="000000"/>
                </a:solidFill>
              </a:rPr>
              <a:t>my_list = [10, 20, 30, 40, 50, 60]</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print(my_list[1:4])    # Output: [20, 30, 40] (elements from index 1 up to, but not including, index 4)</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print(my_list[:3])     # Output: [10, 20, 30] (elements from the beginning up to, but not including, index 3)</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print(my_list[3:])     # Output: [40, 50, 60] (elements from index 3 to the end)</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print(my_list[:])      # Output: [10, 20, 30, 40, 50, 60] (a copy of the entire list)</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print(my_list[::2])    # Output: [10, 30, 50] (every other element)</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print(my_list[::-1])   # Output: [60, 50, 40, 30, 20, 10] (reversing the list)</a:t>
            </a:r>
            <a:endParaRPr sz="1600">
              <a:solidFill>
                <a:srgbClr val="000000"/>
              </a:solidFill>
            </a:endParaRPr>
          </a:p>
          <a:p>
            <a:pPr indent="0" lvl="0" marL="0" rtl="0" algn="l">
              <a:lnSpc>
                <a:spcPct val="150000"/>
              </a:lnSpc>
              <a:spcBef>
                <a:spcPts val="0"/>
              </a:spcBef>
              <a:spcAft>
                <a:spcPts val="0"/>
              </a:spcAft>
              <a:buNone/>
            </a:pPr>
            <a:r>
              <a:t/>
            </a:r>
            <a:endParaRPr sz="16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1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2.6.2 Creating, accessing, and modifying lists</a:t>
            </a:r>
            <a:endParaRPr/>
          </a:p>
        </p:txBody>
      </p:sp>
      <p:sp>
        <p:nvSpPr>
          <p:cNvPr id="580" name="Google Shape;580;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1200"/>
              </a:spcBef>
              <a:spcAft>
                <a:spcPts val="0"/>
              </a:spcAft>
              <a:buClr>
                <a:srgbClr val="000000"/>
              </a:buClr>
              <a:buSzPts val="1600"/>
              <a:buFont typeface="Proxima Nova"/>
              <a:buChar char="●"/>
            </a:pPr>
            <a:r>
              <a:rPr lang="en" sz="1600">
                <a:solidFill>
                  <a:srgbClr val="000000"/>
                </a:solidFill>
              </a:rPr>
              <a:t>A</a:t>
            </a:r>
            <a:r>
              <a:rPr b="1" lang="en" sz="1600">
                <a:solidFill>
                  <a:srgbClr val="000000"/>
                </a:solidFill>
              </a:rPr>
              <a:t>ccessing Elements in Nested Lists:</a:t>
            </a:r>
            <a:r>
              <a:rPr lang="en" sz="1600">
                <a:solidFill>
                  <a:srgbClr val="000000"/>
                </a:solidFill>
              </a:rPr>
              <a:t> Use multiple indices to access elements within nested lists.</a:t>
            </a:r>
            <a:br>
              <a:rPr lang="en" sz="1600">
                <a:solidFill>
                  <a:srgbClr val="000000"/>
                </a:solidFill>
              </a:rPr>
            </a:br>
            <a:r>
              <a:rPr b="1" lang="en" sz="1600">
                <a:solidFill>
                  <a:srgbClr val="000000"/>
                </a:solidFill>
              </a:rPr>
              <a:t>Example:</a:t>
            </a:r>
            <a:br>
              <a:rPr lang="en" sz="1600">
                <a:solidFill>
                  <a:srgbClr val="000000"/>
                </a:solidFill>
              </a:rPr>
            </a:br>
            <a:r>
              <a:rPr lang="en" sz="1600">
                <a:solidFill>
                  <a:srgbClr val="000000"/>
                </a:solidFill>
              </a:rPr>
              <a:t>nested = [1, [2, 3, 4], 5]</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print(nested[1])     # Output: [2, 3, 4]</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print(nested[1][0])  # Output: 2 (first element of the inner list)</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print(nested[1][2])  # Output: 4 (third element of the inner list)</a:t>
            </a:r>
            <a:endParaRPr sz="1600">
              <a:solidFill>
                <a:srgbClr val="000000"/>
              </a:solidFill>
            </a:endParaRPr>
          </a:p>
          <a:p>
            <a:pPr indent="0" lvl="0" marL="0" rtl="0" algn="l">
              <a:lnSpc>
                <a:spcPct val="150000"/>
              </a:lnSpc>
              <a:spcBef>
                <a:spcPts val="0"/>
              </a:spcBef>
              <a:spcAft>
                <a:spcPts val="0"/>
              </a:spcAft>
              <a:buNone/>
            </a:pPr>
            <a:r>
              <a:t/>
            </a:r>
            <a:endParaRPr sz="1600"/>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10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2.6.2 Creating, accessing, and modifying lists</a:t>
            </a:r>
            <a:endParaRPr/>
          </a:p>
        </p:txBody>
      </p:sp>
      <p:sp>
        <p:nvSpPr>
          <p:cNvPr id="586" name="Google Shape;586;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n" sz="1600">
                <a:solidFill>
                  <a:srgbClr val="000000"/>
                </a:solidFill>
              </a:rPr>
              <a:t>3. Modifying Lists</a:t>
            </a:r>
            <a:endParaRPr b="1" sz="1600">
              <a:solidFill>
                <a:srgbClr val="000000"/>
              </a:solidFill>
            </a:endParaRPr>
          </a:p>
          <a:p>
            <a:pPr indent="0" lvl="0" marL="0" rtl="0" algn="l">
              <a:lnSpc>
                <a:spcPct val="150000"/>
              </a:lnSpc>
              <a:spcBef>
                <a:spcPts val="1200"/>
              </a:spcBef>
              <a:spcAft>
                <a:spcPts val="0"/>
              </a:spcAft>
              <a:buNone/>
            </a:pPr>
            <a:r>
              <a:rPr lang="en" sz="1600">
                <a:solidFill>
                  <a:srgbClr val="000000"/>
                </a:solidFill>
              </a:rPr>
              <a:t>Lists are mutable, which means you can change their contents after they are created.</a:t>
            </a:r>
            <a:endParaRPr sz="1600">
              <a:solidFill>
                <a:srgbClr val="000000"/>
              </a:solidFill>
            </a:endParaRPr>
          </a:p>
          <a:p>
            <a:pPr indent="-330200" lvl="0" marL="457200" rtl="0" algn="l">
              <a:lnSpc>
                <a:spcPct val="150000"/>
              </a:lnSpc>
              <a:spcBef>
                <a:spcPts val="0"/>
              </a:spcBef>
              <a:spcAft>
                <a:spcPts val="0"/>
              </a:spcAft>
              <a:buClr>
                <a:srgbClr val="000000"/>
              </a:buClr>
              <a:buSzPts val="1600"/>
              <a:buChar char="●"/>
            </a:pPr>
            <a:r>
              <a:rPr b="1" lang="en" sz="1600">
                <a:solidFill>
                  <a:srgbClr val="000000"/>
                </a:solidFill>
              </a:rPr>
              <a:t>Changing Element Value by Index:</a:t>
            </a:r>
            <a:r>
              <a:rPr lang="en" sz="1600">
                <a:solidFill>
                  <a:srgbClr val="000000"/>
                </a:solidFill>
              </a:rPr>
              <a:t> Assign a new value to a specific index.</a:t>
            </a:r>
            <a:br>
              <a:rPr lang="en" sz="1600">
                <a:solidFill>
                  <a:srgbClr val="000000"/>
                </a:solidFill>
              </a:rPr>
            </a:br>
            <a:r>
              <a:rPr b="1" lang="en" sz="1600">
                <a:solidFill>
                  <a:srgbClr val="000000"/>
                </a:solidFill>
              </a:rPr>
              <a:t>Example:</a:t>
            </a:r>
            <a:br>
              <a:rPr lang="en" sz="1600">
                <a:solidFill>
                  <a:srgbClr val="000000"/>
                </a:solidFill>
              </a:rPr>
            </a:br>
            <a:r>
              <a:rPr lang="en" sz="1600">
                <a:solidFill>
                  <a:srgbClr val="000000"/>
                </a:solidFill>
              </a:rPr>
              <a:t>my_list = ["apple", "banana", "cherry"]</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my_list[1] = "mango"</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print(my_list)  # Output: ['apple', 'mango', 'cherry']</a:t>
            </a:r>
            <a:endParaRPr sz="1600">
              <a:solidFill>
                <a:srgbClr val="000000"/>
              </a:solidFill>
            </a:endParaRPr>
          </a:p>
          <a:p>
            <a:pPr indent="0" lvl="0" marL="0" rtl="0" algn="l">
              <a:lnSpc>
                <a:spcPct val="150000"/>
              </a:lnSpc>
              <a:spcBef>
                <a:spcPts val="0"/>
              </a:spcBef>
              <a:spcAft>
                <a:spcPts val="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2.2 Basic Operations</a:t>
            </a:r>
            <a:endParaRPr/>
          </a:p>
        </p:txBody>
      </p:sp>
      <p:sp>
        <p:nvSpPr>
          <p:cNvPr id="105" name="Google Shape;105;p21"/>
          <p:cNvSpPr txBox="1"/>
          <p:nvPr>
            <p:ph idx="1" type="body"/>
          </p:nvPr>
        </p:nvSpPr>
        <p:spPr>
          <a:xfrm>
            <a:off x="311700" y="1084375"/>
            <a:ext cx="8520600" cy="3942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700">
                <a:solidFill>
                  <a:srgbClr val="000000"/>
                </a:solidFill>
                <a:latin typeface="Arial"/>
                <a:ea typeface="Arial"/>
                <a:cs typeface="Arial"/>
                <a:sym typeface="Arial"/>
              </a:rPr>
              <a:t>Python supports various basic operations:</a:t>
            </a:r>
            <a:endParaRPr sz="1700">
              <a:solidFill>
                <a:srgbClr val="000000"/>
              </a:solidFill>
              <a:latin typeface="Arial"/>
              <a:ea typeface="Arial"/>
              <a:cs typeface="Arial"/>
              <a:sym typeface="Arial"/>
            </a:endParaRPr>
          </a:p>
          <a:p>
            <a:pPr indent="-336550" lvl="0" marL="457200" rtl="0" algn="l">
              <a:spcBef>
                <a:spcPts val="1200"/>
              </a:spcBef>
              <a:spcAft>
                <a:spcPts val="0"/>
              </a:spcAft>
              <a:buClr>
                <a:srgbClr val="000000"/>
              </a:buClr>
              <a:buSzPts val="1700"/>
              <a:buFont typeface="Arial"/>
              <a:buChar char="●"/>
            </a:pPr>
            <a:r>
              <a:rPr b="1" lang="en" sz="1700">
                <a:solidFill>
                  <a:srgbClr val="000000"/>
                </a:solidFill>
                <a:latin typeface="Arial"/>
                <a:ea typeface="Arial"/>
                <a:cs typeface="Arial"/>
                <a:sym typeface="Arial"/>
              </a:rPr>
              <a:t>Arithmetic Operations:</a:t>
            </a:r>
            <a:br>
              <a:rPr b="1" lang="en" sz="1700">
                <a:solidFill>
                  <a:srgbClr val="000000"/>
                </a:solidFill>
                <a:latin typeface="Arial"/>
                <a:ea typeface="Arial"/>
                <a:cs typeface="Arial"/>
                <a:sym typeface="Arial"/>
              </a:rPr>
            </a:br>
            <a:endParaRPr b="1" sz="1700">
              <a:solidFill>
                <a:srgbClr val="000000"/>
              </a:solidFill>
              <a:latin typeface="Arial"/>
              <a:ea typeface="Arial"/>
              <a:cs typeface="Arial"/>
              <a:sym typeface="Arial"/>
            </a:endParaRPr>
          </a:p>
          <a:p>
            <a:pPr indent="-336550" lvl="1" marL="9144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Addition (</a:t>
            </a:r>
            <a:r>
              <a:rPr lang="en" sz="1700">
                <a:solidFill>
                  <a:srgbClr val="188038"/>
                </a:solidFill>
                <a:latin typeface="Roboto Mono"/>
                <a:ea typeface="Roboto Mono"/>
                <a:cs typeface="Roboto Mono"/>
                <a:sym typeface="Roboto Mono"/>
              </a:rPr>
              <a:t>+</a:t>
            </a:r>
            <a:r>
              <a:rPr lang="en" sz="1700">
                <a:solidFill>
                  <a:srgbClr val="000000"/>
                </a:solidFill>
                <a:latin typeface="Arial"/>
                <a:ea typeface="Arial"/>
                <a:cs typeface="Arial"/>
                <a:sym typeface="Arial"/>
              </a:rPr>
              <a:t>): </a:t>
            </a:r>
            <a:r>
              <a:rPr lang="en" sz="1700">
                <a:solidFill>
                  <a:srgbClr val="188038"/>
                </a:solidFill>
                <a:latin typeface="Roboto Mono"/>
                <a:ea typeface="Roboto Mono"/>
                <a:cs typeface="Roboto Mono"/>
                <a:sym typeface="Roboto Mono"/>
              </a:rPr>
              <a:t>5 + 2</a:t>
            </a:r>
            <a:r>
              <a:rPr lang="en" sz="1700">
                <a:solidFill>
                  <a:srgbClr val="000000"/>
                </a:solidFill>
                <a:latin typeface="Arial"/>
                <a:ea typeface="Arial"/>
                <a:cs typeface="Arial"/>
                <a:sym typeface="Arial"/>
              </a:rPr>
              <a:t> (results in </a:t>
            </a:r>
            <a:r>
              <a:rPr lang="en" sz="1700">
                <a:solidFill>
                  <a:srgbClr val="188038"/>
                </a:solidFill>
                <a:latin typeface="Roboto Mono"/>
                <a:ea typeface="Roboto Mono"/>
                <a:cs typeface="Roboto Mono"/>
                <a:sym typeface="Roboto Mono"/>
              </a:rPr>
              <a:t>7</a:t>
            </a:r>
            <a:r>
              <a:rPr lang="en"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336550" lvl="1" marL="9144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Subtraction (</a:t>
            </a:r>
            <a:r>
              <a:rPr lang="en" sz="1700">
                <a:solidFill>
                  <a:srgbClr val="188038"/>
                </a:solidFill>
                <a:latin typeface="Roboto Mono"/>
                <a:ea typeface="Roboto Mono"/>
                <a:cs typeface="Roboto Mono"/>
                <a:sym typeface="Roboto Mono"/>
              </a:rPr>
              <a:t>-</a:t>
            </a:r>
            <a:r>
              <a:rPr lang="en" sz="1700">
                <a:solidFill>
                  <a:srgbClr val="000000"/>
                </a:solidFill>
                <a:latin typeface="Arial"/>
                <a:ea typeface="Arial"/>
                <a:cs typeface="Arial"/>
                <a:sym typeface="Arial"/>
              </a:rPr>
              <a:t>): </a:t>
            </a:r>
            <a:r>
              <a:rPr lang="en" sz="1700">
                <a:solidFill>
                  <a:srgbClr val="188038"/>
                </a:solidFill>
                <a:latin typeface="Roboto Mono"/>
                <a:ea typeface="Roboto Mono"/>
                <a:cs typeface="Roboto Mono"/>
                <a:sym typeface="Roboto Mono"/>
              </a:rPr>
              <a:t>5 - 2</a:t>
            </a:r>
            <a:r>
              <a:rPr lang="en" sz="1700">
                <a:solidFill>
                  <a:srgbClr val="000000"/>
                </a:solidFill>
                <a:latin typeface="Arial"/>
                <a:ea typeface="Arial"/>
                <a:cs typeface="Arial"/>
                <a:sym typeface="Arial"/>
              </a:rPr>
              <a:t> (results in </a:t>
            </a:r>
            <a:r>
              <a:rPr lang="en" sz="1700">
                <a:solidFill>
                  <a:srgbClr val="188038"/>
                </a:solidFill>
                <a:latin typeface="Roboto Mono"/>
                <a:ea typeface="Roboto Mono"/>
                <a:cs typeface="Roboto Mono"/>
                <a:sym typeface="Roboto Mono"/>
              </a:rPr>
              <a:t>3</a:t>
            </a:r>
            <a:r>
              <a:rPr lang="en"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336550" lvl="1" marL="9144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Multiplication (</a:t>
            </a:r>
            <a:r>
              <a:rPr lang="en" sz="1700">
                <a:solidFill>
                  <a:srgbClr val="188038"/>
                </a:solidFill>
                <a:latin typeface="Roboto Mono"/>
                <a:ea typeface="Roboto Mono"/>
                <a:cs typeface="Roboto Mono"/>
                <a:sym typeface="Roboto Mono"/>
              </a:rPr>
              <a:t>*</a:t>
            </a:r>
            <a:r>
              <a:rPr lang="en" sz="1700">
                <a:solidFill>
                  <a:srgbClr val="000000"/>
                </a:solidFill>
                <a:latin typeface="Arial"/>
                <a:ea typeface="Arial"/>
                <a:cs typeface="Arial"/>
                <a:sym typeface="Arial"/>
              </a:rPr>
              <a:t>): </a:t>
            </a:r>
            <a:r>
              <a:rPr lang="en" sz="1700">
                <a:solidFill>
                  <a:srgbClr val="188038"/>
                </a:solidFill>
                <a:latin typeface="Roboto Mono"/>
                <a:ea typeface="Roboto Mono"/>
                <a:cs typeface="Roboto Mono"/>
                <a:sym typeface="Roboto Mono"/>
              </a:rPr>
              <a:t>5 * 2</a:t>
            </a:r>
            <a:r>
              <a:rPr lang="en" sz="1700">
                <a:solidFill>
                  <a:srgbClr val="000000"/>
                </a:solidFill>
                <a:latin typeface="Arial"/>
                <a:ea typeface="Arial"/>
                <a:cs typeface="Arial"/>
                <a:sym typeface="Arial"/>
              </a:rPr>
              <a:t> (results in </a:t>
            </a:r>
            <a:r>
              <a:rPr lang="en" sz="1700">
                <a:solidFill>
                  <a:srgbClr val="188038"/>
                </a:solidFill>
                <a:latin typeface="Roboto Mono"/>
                <a:ea typeface="Roboto Mono"/>
                <a:cs typeface="Roboto Mono"/>
                <a:sym typeface="Roboto Mono"/>
              </a:rPr>
              <a:t>10</a:t>
            </a:r>
            <a:r>
              <a:rPr lang="en"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336550" lvl="1" marL="9144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Division (</a:t>
            </a:r>
            <a:r>
              <a:rPr lang="en" sz="1700">
                <a:solidFill>
                  <a:srgbClr val="188038"/>
                </a:solidFill>
                <a:latin typeface="Roboto Mono"/>
                <a:ea typeface="Roboto Mono"/>
                <a:cs typeface="Roboto Mono"/>
                <a:sym typeface="Roboto Mono"/>
              </a:rPr>
              <a:t>/</a:t>
            </a:r>
            <a:r>
              <a:rPr lang="en" sz="1700">
                <a:solidFill>
                  <a:srgbClr val="000000"/>
                </a:solidFill>
                <a:latin typeface="Arial"/>
                <a:ea typeface="Arial"/>
                <a:cs typeface="Arial"/>
                <a:sym typeface="Arial"/>
              </a:rPr>
              <a:t>): </a:t>
            </a:r>
            <a:r>
              <a:rPr lang="en" sz="1700">
                <a:solidFill>
                  <a:srgbClr val="188038"/>
                </a:solidFill>
                <a:latin typeface="Roboto Mono"/>
                <a:ea typeface="Roboto Mono"/>
                <a:cs typeface="Roboto Mono"/>
                <a:sym typeface="Roboto Mono"/>
              </a:rPr>
              <a:t>5 / 2</a:t>
            </a:r>
            <a:r>
              <a:rPr lang="en" sz="1700">
                <a:solidFill>
                  <a:srgbClr val="000000"/>
                </a:solidFill>
                <a:latin typeface="Arial"/>
                <a:ea typeface="Arial"/>
                <a:cs typeface="Arial"/>
                <a:sym typeface="Arial"/>
              </a:rPr>
              <a:t> (results in </a:t>
            </a:r>
            <a:r>
              <a:rPr lang="en" sz="1700">
                <a:solidFill>
                  <a:srgbClr val="188038"/>
                </a:solidFill>
                <a:latin typeface="Roboto Mono"/>
                <a:ea typeface="Roboto Mono"/>
                <a:cs typeface="Roboto Mono"/>
                <a:sym typeface="Roboto Mono"/>
              </a:rPr>
              <a:t>2.5</a:t>
            </a:r>
            <a:r>
              <a:rPr lang="en" sz="1700">
                <a:solidFill>
                  <a:srgbClr val="000000"/>
                </a:solidFill>
                <a:latin typeface="Arial"/>
                <a:ea typeface="Arial"/>
                <a:cs typeface="Arial"/>
                <a:sym typeface="Arial"/>
              </a:rPr>
              <a:t>)</a:t>
            </a:r>
            <a:endParaRPr sz="1700">
              <a:solidFill>
                <a:srgbClr val="000000"/>
              </a:solidFill>
              <a:latin typeface="Arial"/>
              <a:ea typeface="Arial"/>
              <a:cs typeface="Arial"/>
              <a:sym typeface="Arial"/>
            </a:endParaRPr>
          </a:p>
          <a:p>
            <a:pPr indent="-336550" lvl="1" marL="9144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Floor Division (</a:t>
            </a:r>
            <a:r>
              <a:rPr lang="en" sz="1700">
                <a:solidFill>
                  <a:srgbClr val="188038"/>
                </a:solidFill>
                <a:latin typeface="Roboto Mono"/>
                <a:ea typeface="Roboto Mono"/>
                <a:cs typeface="Roboto Mono"/>
                <a:sym typeface="Roboto Mono"/>
              </a:rPr>
              <a:t>//</a:t>
            </a:r>
            <a:r>
              <a:rPr lang="en" sz="1700">
                <a:solidFill>
                  <a:srgbClr val="000000"/>
                </a:solidFill>
                <a:latin typeface="Arial"/>
                <a:ea typeface="Arial"/>
                <a:cs typeface="Arial"/>
                <a:sym typeface="Arial"/>
              </a:rPr>
              <a:t>): </a:t>
            </a:r>
            <a:r>
              <a:rPr lang="en" sz="1700">
                <a:solidFill>
                  <a:srgbClr val="188038"/>
                </a:solidFill>
                <a:latin typeface="Roboto Mono"/>
                <a:ea typeface="Roboto Mono"/>
                <a:cs typeface="Roboto Mono"/>
                <a:sym typeface="Roboto Mono"/>
              </a:rPr>
              <a:t>5 // 2</a:t>
            </a:r>
            <a:r>
              <a:rPr lang="en" sz="1700">
                <a:solidFill>
                  <a:srgbClr val="000000"/>
                </a:solidFill>
                <a:latin typeface="Arial"/>
                <a:ea typeface="Arial"/>
                <a:cs typeface="Arial"/>
                <a:sym typeface="Arial"/>
              </a:rPr>
              <a:t> (results in </a:t>
            </a:r>
            <a:r>
              <a:rPr lang="en" sz="1700">
                <a:solidFill>
                  <a:srgbClr val="188038"/>
                </a:solidFill>
                <a:latin typeface="Roboto Mono"/>
                <a:ea typeface="Roboto Mono"/>
                <a:cs typeface="Roboto Mono"/>
                <a:sym typeface="Roboto Mono"/>
              </a:rPr>
              <a:t>2</a:t>
            </a:r>
            <a:r>
              <a:rPr lang="en" sz="1700">
                <a:solidFill>
                  <a:srgbClr val="000000"/>
                </a:solidFill>
                <a:latin typeface="Arial"/>
                <a:ea typeface="Arial"/>
                <a:cs typeface="Arial"/>
                <a:sym typeface="Arial"/>
              </a:rPr>
              <a:t> - integer division)</a:t>
            </a:r>
            <a:endParaRPr sz="1700">
              <a:solidFill>
                <a:srgbClr val="000000"/>
              </a:solidFill>
              <a:latin typeface="Arial"/>
              <a:ea typeface="Arial"/>
              <a:cs typeface="Arial"/>
              <a:sym typeface="Arial"/>
            </a:endParaRPr>
          </a:p>
          <a:p>
            <a:pPr indent="-336550" lvl="1" marL="9144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Modulo (</a:t>
            </a:r>
            <a:r>
              <a:rPr lang="en" sz="1700">
                <a:solidFill>
                  <a:srgbClr val="188038"/>
                </a:solidFill>
                <a:latin typeface="Roboto Mono"/>
                <a:ea typeface="Roboto Mono"/>
                <a:cs typeface="Roboto Mono"/>
                <a:sym typeface="Roboto Mono"/>
              </a:rPr>
              <a:t>%</a:t>
            </a:r>
            <a:r>
              <a:rPr lang="en" sz="1700">
                <a:solidFill>
                  <a:srgbClr val="000000"/>
                </a:solidFill>
                <a:latin typeface="Arial"/>
                <a:ea typeface="Arial"/>
                <a:cs typeface="Arial"/>
                <a:sym typeface="Arial"/>
              </a:rPr>
              <a:t>): </a:t>
            </a:r>
            <a:r>
              <a:rPr lang="en" sz="1700">
                <a:solidFill>
                  <a:srgbClr val="188038"/>
                </a:solidFill>
                <a:latin typeface="Roboto Mono"/>
                <a:ea typeface="Roboto Mono"/>
                <a:cs typeface="Roboto Mono"/>
                <a:sym typeface="Roboto Mono"/>
              </a:rPr>
              <a:t>5 % 2</a:t>
            </a:r>
            <a:r>
              <a:rPr lang="en" sz="1700">
                <a:solidFill>
                  <a:srgbClr val="000000"/>
                </a:solidFill>
                <a:latin typeface="Arial"/>
                <a:ea typeface="Arial"/>
                <a:cs typeface="Arial"/>
                <a:sym typeface="Arial"/>
              </a:rPr>
              <a:t> (results in </a:t>
            </a:r>
            <a:r>
              <a:rPr lang="en" sz="1700">
                <a:solidFill>
                  <a:srgbClr val="188038"/>
                </a:solidFill>
                <a:latin typeface="Roboto Mono"/>
                <a:ea typeface="Roboto Mono"/>
                <a:cs typeface="Roboto Mono"/>
                <a:sym typeface="Roboto Mono"/>
              </a:rPr>
              <a:t>1</a:t>
            </a:r>
            <a:r>
              <a:rPr lang="en" sz="1700">
                <a:solidFill>
                  <a:srgbClr val="000000"/>
                </a:solidFill>
                <a:latin typeface="Arial"/>
                <a:ea typeface="Arial"/>
                <a:cs typeface="Arial"/>
                <a:sym typeface="Arial"/>
              </a:rPr>
              <a:t> - remainder of the division)</a:t>
            </a:r>
            <a:endParaRPr sz="1700">
              <a:solidFill>
                <a:srgbClr val="000000"/>
              </a:solidFill>
              <a:latin typeface="Arial"/>
              <a:ea typeface="Arial"/>
              <a:cs typeface="Arial"/>
              <a:sym typeface="Arial"/>
            </a:endParaRPr>
          </a:p>
          <a:p>
            <a:pPr indent="-336550" lvl="1" marL="914400" rtl="0" algn="l">
              <a:spcBef>
                <a:spcPts val="0"/>
              </a:spcBef>
              <a:spcAft>
                <a:spcPts val="0"/>
              </a:spcAft>
              <a:buClr>
                <a:srgbClr val="000000"/>
              </a:buClr>
              <a:buSzPts val="1700"/>
              <a:buFont typeface="Arial"/>
              <a:buChar char="○"/>
            </a:pPr>
            <a:r>
              <a:rPr lang="en" sz="1700">
                <a:solidFill>
                  <a:srgbClr val="000000"/>
                </a:solidFill>
                <a:latin typeface="Arial"/>
                <a:ea typeface="Arial"/>
                <a:cs typeface="Arial"/>
                <a:sym typeface="Arial"/>
              </a:rPr>
              <a:t>Exponentiation (</a:t>
            </a:r>
            <a:r>
              <a:rPr lang="en" sz="1700">
                <a:solidFill>
                  <a:srgbClr val="188038"/>
                </a:solidFill>
                <a:latin typeface="Roboto Mono"/>
                <a:ea typeface="Roboto Mono"/>
                <a:cs typeface="Roboto Mono"/>
                <a:sym typeface="Roboto Mono"/>
              </a:rPr>
              <a:t>**</a:t>
            </a:r>
            <a:r>
              <a:rPr lang="en" sz="1700">
                <a:solidFill>
                  <a:srgbClr val="000000"/>
                </a:solidFill>
                <a:latin typeface="Arial"/>
                <a:ea typeface="Arial"/>
                <a:cs typeface="Arial"/>
                <a:sym typeface="Arial"/>
              </a:rPr>
              <a:t>): </a:t>
            </a:r>
            <a:r>
              <a:rPr lang="en" sz="1700">
                <a:solidFill>
                  <a:srgbClr val="188038"/>
                </a:solidFill>
                <a:latin typeface="Roboto Mono"/>
                <a:ea typeface="Roboto Mono"/>
                <a:cs typeface="Roboto Mono"/>
                <a:sym typeface="Roboto Mono"/>
              </a:rPr>
              <a:t>5 ** 2</a:t>
            </a:r>
            <a:r>
              <a:rPr lang="en" sz="1700">
                <a:solidFill>
                  <a:srgbClr val="000000"/>
                </a:solidFill>
                <a:latin typeface="Arial"/>
                <a:ea typeface="Arial"/>
                <a:cs typeface="Arial"/>
                <a:sym typeface="Arial"/>
              </a:rPr>
              <a:t> (results in </a:t>
            </a:r>
            <a:r>
              <a:rPr lang="en" sz="1700">
                <a:solidFill>
                  <a:srgbClr val="188038"/>
                </a:solidFill>
                <a:latin typeface="Roboto Mono"/>
                <a:ea typeface="Roboto Mono"/>
                <a:cs typeface="Roboto Mono"/>
                <a:sym typeface="Roboto Mono"/>
              </a:rPr>
              <a:t>25</a:t>
            </a:r>
            <a:r>
              <a:rPr lang="en" sz="1700">
                <a:solidFill>
                  <a:srgbClr val="000000"/>
                </a:solidFill>
                <a:latin typeface="Arial"/>
                <a:ea typeface="Arial"/>
                <a:cs typeface="Arial"/>
                <a:sym typeface="Arial"/>
              </a:rPr>
              <a:t> - 5 to the power of 2)</a:t>
            </a:r>
            <a:endParaRPr sz="1700">
              <a:solidFill>
                <a:srgbClr val="000000"/>
              </a:solidFill>
              <a:latin typeface="Arial"/>
              <a:ea typeface="Arial"/>
              <a:cs typeface="Arial"/>
              <a:sym typeface="Arial"/>
            </a:endParaRPr>
          </a:p>
          <a:p>
            <a:pPr indent="0" lvl="0" marL="0" rtl="0" algn="l">
              <a:spcBef>
                <a:spcPts val="1200"/>
              </a:spcBef>
              <a:spcAft>
                <a:spcPts val="0"/>
              </a:spcAft>
              <a:buNone/>
            </a:pPr>
            <a:r>
              <a:t/>
            </a:r>
            <a:endParaRPr b="1" sz="1700">
              <a:solidFill>
                <a:srgbClr val="000000"/>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1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2.6.2 Creating, accessing, and modifying lists</a:t>
            </a:r>
            <a:endParaRPr/>
          </a:p>
        </p:txBody>
      </p:sp>
      <p:sp>
        <p:nvSpPr>
          <p:cNvPr id="592" name="Google Shape;592;p1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1200"/>
              </a:spcBef>
              <a:spcAft>
                <a:spcPts val="0"/>
              </a:spcAft>
              <a:buClr>
                <a:srgbClr val="000000"/>
              </a:buClr>
              <a:buSzPts val="1600"/>
              <a:buFont typeface="Proxima Nova"/>
              <a:buChar char="●"/>
            </a:pPr>
            <a:r>
              <a:rPr b="1" lang="en" sz="1600">
                <a:solidFill>
                  <a:srgbClr val="000000"/>
                </a:solidFill>
              </a:rPr>
              <a:t>Modifying a Slice:</a:t>
            </a:r>
            <a:r>
              <a:rPr lang="en" sz="1600">
                <a:solidFill>
                  <a:srgbClr val="000000"/>
                </a:solidFill>
              </a:rPr>
              <a:t> You can replace a portion of the list using slicing.</a:t>
            </a:r>
            <a:br>
              <a:rPr lang="en" sz="1600">
                <a:solidFill>
                  <a:srgbClr val="000000"/>
                </a:solidFill>
              </a:rPr>
            </a:br>
            <a:r>
              <a:rPr b="1" lang="en" sz="1600">
                <a:solidFill>
                  <a:srgbClr val="000000"/>
                </a:solidFill>
              </a:rPr>
              <a:t>Example:</a:t>
            </a:r>
            <a:br>
              <a:rPr lang="en" sz="1600">
                <a:solidFill>
                  <a:srgbClr val="000000"/>
                </a:solidFill>
              </a:rPr>
            </a:br>
            <a:r>
              <a:rPr lang="en" sz="1600">
                <a:solidFill>
                  <a:srgbClr val="000000"/>
                </a:solidFill>
              </a:rPr>
              <a:t>my_list = [10, 20, 30, 40, 50]</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my_list[1:3] = [25, 35]</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print(my_list)  # Output: [10, 25, 35, 40, 50]</a:t>
            </a:r>
            <a:endParaRPr sz="1600">
              <a:solidFill>
                <a:srgbClr val="000000"/>
              </a:solidFill>
            </a:endParaRPr>
          </a:p>
          <a:p>
            <a:pPr indent="0" lvl="0" marL="457200" rtl="0" algn="l">
              <a:lnSpc>
                <a:spcPct val="150000"/>
              </a:lnSpc>
              <a:spcBef>
                <a:spcPts val="0"/>
              </a:spcBef>
              <a:spcAft>
                <a:spcPts val="0"/>
              </a:spcAft>
              <a:buNone/>
            </a:pPr>
            <a:r>
              <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my_list[1:4] = [200]  # Replacing a slice with a single element (note the list brackets)</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print(my_list)  # Output: [10, 200, 50]</a:t>
            </a:r>
            <a:endParaRPr sz="1600">
              <a:solidFill>
                <a:srgbClr val="000000"/>
              </a:solidFill>
            </a:endParaRPr>
          </a:p>
          <a:p>
            <a:pPr indent="0" lvl="0" marL="457200" rtl="0" algn="l">
              <a:lnSpc>
                <a:spcPct val="150000"/>
              </a:lnSpc>
              <a:spcBef>
                <a:spcPts val="0"/>
              </a:spcBef>
              <a:spcAft>
                <a:spcPts val="0"/>
              </a:spcAft>
              <a:buNone/>
            </a:pPr>
            <a:r>
              <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my_list[1:1] = [150]  # Inserting an element at a specific index (without replacing)</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print(my_list)  # Output: [10, 150, 200, 50]</a:t>
            </a:r>
            <a:endParaRPr sz="1600">
              <a:solidFill>
                <a:srgbClr val="000000"/>
              </a:solidFill>
            </a:endParaRPr>
          </a:p>
          <a:p>
            <a:pPr indent="0" lvl="0" marL="0" rtl="0" algn="l">
              <a:lnSpc>
                <a:spcPct val="150000"/>
              </a:lnSpc>
              <a:spcBef>
                <a:spcPts val="0"/>
              </a:spcBef>
              <a:spcAft>
                <a:spcPts val="0"/>
              </a:spcAft>
              <a:buNone/>
            </a:pPr>
            <a:r>
              <a:t/>
            </a:r>
            <a:endParaRPr sz="160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1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2.6.2 Creating, accessing, and modifying lists</a:t>
            </a:r>
            <a:endParaRPr/>
          </a:p>
        </p:txBody>
      </p:sp>
      <p:sp>
        <p:nvSpPr>
          <p:cNvPr id="598" name="Google Shape;598;p103"/>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1200"/>
              </a:spcBef>
              <a:spcAft>
                <a:spcPts val="0"/>
              </a:spcAft>
              <a:buSzPts val="1600"/>
              <a:buChar char="●"/>
            </a:pPr>
            <a:r>
              <a:rPr b="1" lang="en" sz="1600">
                <a:solidFill>
                  <a:srgbClr val="000000"/>
                </a:solidFill>
              </a:rPr>
              <a:t>Adding Elements:</a:t>
            </a:r>
            <a:br>
              <a:rPr b="1" lang="en" sz="1600">
                <a:solidFill>
                  <a:srgbClr val="000000"/>
                </a:solidFill>
              </a:rPr>
            </a:br>
            <a:r>
              <a:rPr b="1" lang="en" sz="1600">
                <a:solidFill>
                  <a:srgbClr val="188038"/>
                </a:solidFill>
              </a:rPr>
              <a:t>append()</a:t>
            </a:r>
            <a:r>
              <a:rPr b="1" lang="en" sz="1600">
                <a:solidFill>
                  <a:srgbClr val="000000"/>
                </a:solidFill>
              </a:rPr>
              <a:t>:</a:t>
            </a:r>
            <a:r>
              <a:rPr lang="en" sz="1600">
                <a:solidFill>
                  <a:srgbClr val="000000"/>
                </a:solidFill>
              </a:rPr>
              <a:t> Adds an element to the end of the list.</a:t>
            </a:r>
            <a:br>
              <a:rPr lang="en" sz="1600">
                <a:solidFill>
                  <a:srgbClr val="000000"/>
                </a:solidFill>
              </a:rPr>
            </a:br>
            <a:r>
              <a:rPr b="1" lang="en" sz="1600">
                <a:solidFill>
                  <a:srgbClr val="000000"/>
                </a:solidFill>
              </a:rPr>
              <a:t>Example:</a:t>
            </a:r>
            <a:br>
              <a:rPr lang="en" sz="1600">
                <a:solidFill>
                  <a:srgbClr val="000000"/>
                </a:solidFill>
              </a:rPr>
            </a:br>
            <a:r>
              <a:rPr lang="en" sz="1600">
                <a:solidFill>
                  <a:srgbClr val="000000"/>
                </a:solidFill>
              </a:rPr>
              <a:t>my_list = [1, 2, 3]</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my_list.append(4)</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print(my_list)  # Output: [1, 2, 3, 4]</a:t>
            </a:r>
            <a:endParaRPr sz="1600">
              <a:solidFill>
                <a:srgbClr val="000000"/>
              </a:solidFill>
            </a:endParaRPr>
          </a:p>
          <a:p>
            <a:pPr indent="0" lvl="0" marL="457200" rtl="0" algn="l">
              <a:lnSpc>
                <a:spcPct val="150000"/>
              </a:lnSpc>
              <a:spcBef>
                <a:spcPts val="1000"/>
              </a:spcBef>
              <a:spcAft>
                <a:spcPts val="0"/>
              </a:spcAft>
              <a:buNone/>
            </a:pPr>
            <a:r>
              <a:rPr b="1" lang="en" sz="1600">
                <a:solidFill>
                  <a:srgbClr val="188038"/>
                </a:solidFill>
              </a:rPr>
              <a:t>insert()</a:t>
            </a:r>
            <a:r>
              <a:rPr b="1" lang="en" sz="1600">
                <a:solidFill>
                  <a:srgbClr val="000000"/>
                </a:solidFill>
              </a:rPr>
              <a:t>:</a:t>
            </a:r>
            <a:r>
              <a:rPr lang="en" sz="1600">
                <a:solidFill>
                  <a:srgbClr val="000000"/>
                </a:solidFill>
              </a:rPr>
              <a:t> Inserts an element at a specific index.</a:t>
            </a:r>
            <a:br>
              <a:rPr lang="en" sz="1600">
                <a:solidFill>
                  <a:srgbClr val="000000"/>
                </a:solidFill>
              </a:rPr>
            </a:br>
            <a:r>
              <a:rPr b="1" lang="en" sz="1600">
                <a:solidFill>
                  <a:srgbClr val="000000"/>
                </a:solidFill>
              </a:rPr>
              <a:t>Example:</a:t>
            </a:r>
            <a:br>
              <a:rPr lang="en" sz="1600">
                <a:solidFill>
                  <a:srgbClr val="000000"/>
                </a:solidFill>
              </a:rPr>
            </a:br>
            <a:r>
              <a:rPr lang="en" sz="1600">
                <a:solidFill>
                  <a:srgbClr val="000000"/>
                </a:solidFill>
              </a:rPr>
              <a:t>my_list = [1, 2, 3]</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my_list.insert(1, 1.5)  # Insert 1.5 at index 1</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print(my_list)  # Output: [1, 1.5, 2, 3]</a:t>
            </a:r>
            <a:endParaRPr sz="1600">
              <a:solidFill>
                <a:srgbClr val="000000"/>
              </a:solidFill>
            </a:endParaRPr>
          </a:p>
          <a:p>
            <a:pPr indent="0" lvl="0" marL="0" rtl="0" algn="l">
              <a:lnSpc>
                <a:spcPct val="150000"/>
              </a:lnSpc>
              <a:spcBef>
                <a:spcPts val="1000"/>
              </a:spcBef>
              <a:spcAft>
                <a:spcPts val="0"/>
              </a:spcAft>
              <a:buNone/>
            </a:pPr>
            <a:r>
              <a:t/>
            </a:r>
            <a:endParaRPr sz="16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2.6.2 Creating, accessing, and modifying lists</a:t>
            </a:r>
            <a:endParaRPr/>
          </a:p>
        </p:txBody>
      </p:sp>
      <p:sp>
        <p:nvSpPr>
          <p:cNvPr id="604" name="Google Shape;604;p104"/>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sz="1600">
                <a:solidFill>
                  <a:srgbClr val="188038"/>
                </a:solidFill>
              </a:rPr>
              <a:t>extend()</a:t>
            </a:r>
            <a:r>
              <a:rPr b="1" lang="en" sz="1600">
                <a:solidFill>
                  <a:srgbClr val="000000"/>
                </a:solidFill>
              </a:rPr>
              <a:t>: </a:t>
            </a:r>
            <a:r>
              <a:rPr lang="en" sz="1600">
                <a:solidFill>
                  <a:srgbClr val="000000"/>
                </a:solidFill>
              </a:rPr>
              <a:t>Adds all elements from another iterable (like another list or tuple) to the end of the current list.</a:t>
            </a:r>
            <a:br>
              <a:rPr lang="en" sz="1600">
                <a:solidFill>
                  <a:srgbClr val="000000"/>
                </a:solidFill>
              </a:rPr>
            </a:br>
            <a:r>
              <a:rPr b="1" lang="en" sz="1600">
                <a:solidFill>
                  <a:srgbClr val="000000"/>
                </a:solidFill>
              </a:rPr>
              <a:t>Example:</a:t>
            </a:r>
            <a:br>
              <a:rPr lang="en" sz="1600">
                <a:solidFill>
                  <a:srgbClr val="000000"/>
                </a:solidFill>
              </a:rPr>
            </a:br>
            <a:r>
              <a:rPr lang="en" sz="1600">
                <a:solidFill>
                  <a:srgbClr val="000000"/>
                </a:solidFill>
              </a:rPr>
              <a:t>list1 = [1, 2, 3]</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list2 = [4, 5]</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list1.extend(list2)</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print(list1)  # Output: [1, 2, 3, 4, 5]</a:t>
            </a:r>
            <a:endParaRPr sz="1600">
              <a:solidFill>
                <a:srgbClr val="000000"/>
              </a:solidFill>
            </a:endParaRPr>
          </a:p>
          <a:p>
            <a:pPr indent="0" lvl="0" marL="457200" rtl="0" algn="l">
              <a:lnSpc>
                <a:spcPct val="150000"/>
              </a:lnSpc>
              <a:spcBef>
                <a:spcPts val="0"/>
              </a:spcBef>
              <a:spcAft>
                <a:spcPts val="0"/>
              </a:spcAft>
              <a:buNone/>
            </a:pPr>
            <a:r>
              <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my_tuple = (6, 7)</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list1.extend(my_tuple)</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print(list1)  # Output: [1, 2, 3, 4, 5, 6, 7]</a:t>
            </a:r>
            <a:endParaRPr sz="1600">
              <a:solidFill>
                <a:srgbClr val="000000"/>
              </a:solidFill>
            </a:endParaRPr>
          </a:p>
          <a:p>
            <a:pPr indent="0" lvl="0" marL="0" rtl="0" algn="l">
              <a:lnSpc>
                <a:spcPct val="150000"/>
              </a:lnSpc>
              <a:spcBef>
                <a:spcPts val="0"/>
              </a:spcBef>
              <a:spcAft>
                <a:spcPts val="0"/>
              </a:spcAft>
              <a:buNone/>
            </a:pPr>
            <a:r>
              <a:t/>
            </a:r>
            <a:endParaRPr sz="16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0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2.6.2 Creating, accessing, and modifying lists</a:t>
            </a:r>
            <a:endParaRPr/>
          </a:p>
        </p:txBody>
      </p:sp>
      <p:sp>
        <p:nvSpPr>
          <p:cNvPr id="610" name="Google Shape;610;p105"/>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1200"/>
              </a:spcBef>
              <a:spcAft>
                <a:spcPts val="0"/>
              </a:spcAft>
              <a:buClr>
                <a:srgbClr val="000000"/>
              </a:buClr>
              <a:buSzPts val="1600"/>
              <a:buFont typeface="Proxima Nova"/>
              <a:buChar char="●"/>
            </a:pPr>
            <a:r>
              <a:rPr b="1" lang="en" sz="1600">
                <a:solidFill>
                  <a:srgbClr val="000000"/>
                </a:solidFill>
              </a:rPr>
              <a:t>Removing Elements:</a:t>
            </a:r>
            <a:br>
              <a:rPr b="1" lang="en" sz="1600">
                <a:solidFill>
                  <a:srgbClr val="000000"/>
                </a:solidFill>
              </a:rPr>
            </a:br>
            <a:r>
              <a:rPr b="1" lang="en" sz="1600">
                <a:solidFill>
                  <a:srgbClr val="188038"/>
                </a:solidFill>
              </a:rPr>
              <a:t>remove()</a:t>
            </a:r>
            <a:r>
              <a:rPr b="1" lang="en" sz="1600">
                <a:solidFill>
                  <a:srgbClr val="000000"/>
                </a:solidFill>
              </a:rPr>
              <a:t>:</a:t>
            </a:r>
            <a:r>
              <a:rPr lang="en" sz="1600">
                <a:solidFill>
                  <a:srgbClr val="000000"/>
                </a:solidFill>
              </a:rPr>
              <a:t> Removes the first occurrence of a specific value.</a:t>
            </a:r>
            <a:br>
              <a:rPr lang="en" sz="1600">
                <a:solidFill>
                  <a:srgbClr val="000000"/>
                </a:solidFill>
              </a:rPr>
            </a:br>
            <a:r>
              <a:rPr b="1" lang="en" sz="1600">
                <a:solidFill>
                  <a:srgbClr val="000000"/>
                </a:solidFill>
              </a:rPr>
              <a:t>Example:</a:t>
            </a:r>
            <a:br>
              <a:rPr lang="en" sz="1600">
                <a:solidFill>
                  <a:srgbClr val="000000"/>
                </a:solidFill>
              </a:rPr>
            </a:br>
            <a:r>
              <a:rPr lang="en" sz="1600">
                <a:solidFill>
                  <a:srgbClr val="000000"/>
                </a:solidFill>
              </a:rPr>
              <a:t>my_list = [1, 2, 3, 2, 4]</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my_list.remove(2)</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print(my_list)  # Output: [1, 3, 2, 4]</a:t>
            </a:r>
            <a:endParaRPr sz="1600">
              <a:solidFill>
                <a:srgbClr val="000000"/>
              </a:solidFill>
            </a:endParaRPr>
          </a:p>
          <a:p>
            <a:pPr indent="0" lvl="0" marL="0" rtl="0" algn="l">
              <a:lnSpc>
                <a:spcPct val="150000"/>
              </a:lnSpc>
              <a:spcBef>
                <a:spcPts val="1000"/>
              </a:spcBef>
              <a:spcAft>
                <a:spcPts val="0"/>
              </a:spcAft>
              <a:buNone/>
            </a:pPr>
            <a:r>
              <a:t/>
            </a:r>
            <a:endParaRPr sz="160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2.6.2 Creating, accessing, and modifying lists</a:t>
            </a:r>
            <a:endParaRPr/>
          </a:p>
        </p:txBody>
      </p:sp>
      <p:sp>
        <p:nvSpPr>
          <p:cNvPr id="616" name="Google Shape;616;p106"/>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sz="1600">
                <a:solidFill>
                  <a:srgbClr val="188038"/>
                </a:solidFill>
              </a:rPr>
              <a:t>pop()</a:t>
            </a:r>
            <a:r>
              <a:rPr b="1" lang="en" sz="1600">
                <a:solidFill>
                  <a:srgbClr val="000000"/>
                </a:solidFill>
              </a:rPr>
              <a:t>: </a:t>
            </a:r>
            <a:r>
              <a:rPr lang="en" sz="1600">
                <a:solidFill>
                  <a:srgbClr val="000000"/>
                </a:solidFill>
              </a:rPr>
              <a:t>Removes the element at a specific index and returns it. If no index is provided, it removes and returns the last element.</a:t>
            </a:r>
            <a:br>
              <a:rPr lang="en" sz="1600">
                <a:solidFill>
                  <a:srgbClr val="000000"/>
                </a:solidFill>
              </a:rPr>
            </a:br>
            <a:r>
              <a:rPr b="1" lang="en" sz="1600">
                <a:solidFill>
                  <a:srgbClr val="000000"/>
                </a:solidFill>
              </a:rPr>
              <a:t>Example:</a:t>
            </a:r>
            <a:br>
              <a:rPr lang="en" sz="1600">
                <a:solidFill>
                  <a:srgbClr val="000000"/>
                </a:solidFill>
              </a:rPr>
            </a:br>
            <a:r>
              <a:rPr lang="en" sz="1600">
                <a:solidFill>
                  <a:srgbClr val="000000"/>
                </a:solidFill>
              </a:rPr>
              <a:t>my_list = [1, 2, 3, 4]</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removed_element = my_list.pop(1)</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print(my_list)        # Output: [1, 3, 4]</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print(removed_element) # Output: 2</a:t>
            </a:r>
            <a:endParaRPr sz="1600">
              <a:solidFill>
                <a:srgbClr val="000000"/>
              </a:solidFill>
            </a:endParaRPr>
          </a:p>
          <a:p>
            <a:pPr indent="0" lvl="0" marL="457200" rtl="0" algn="l">
              <a:lnSpc>
                <a:spcPct val="150000"/>
              </a:lnSpc>
              <a:spcBef>
                <a:spcPts val="0"/>
              </a:spcBef>
              <a:spcAft>
                <a:spcPts val="0"/>
              </a:spcAft>
              <a:buNone/>
            </a:pPr>
            <a:r>
              <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last_element = my_list.pop()</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print(my_list)        # Output: [1, 3]</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print(last_element)  # Output: 4</a:t>
            </a:r>
            <a:endParaRPr sz="1600">
              <a:solidFill>
                <a:srgbClr val="000000"/>
              </a:solidFill>
            </a:endParaRPr>
          </a:p>
          <a:p>
            <a:pPr indent="0" lvl="0" marL="0" rtl="0" algn="l">
              <a:lnSpc>
                <a:spcPct val="150000"/>
              </a:lnSpc>
              <a:spcBef>
                <a:spcPts val="1000"/>
              </a:spcBef>
              <a:spcAft>
                <a:spcPts val="0"/>
              </a:spcAft>
              <a:buNone/>
            </a:pPr>
            <a:r>
              <a:t/>
            </a:r>
            <a:endParaRPr sz="1600"/>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0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2.6.2 Creating, accessing, and modifying lists</a:t>
            </a:r>
            <a:endParaRPr/>
          </a:p>
        </p:txBody>
      </p:sp>
      <p:sp>
        <p:nvSpPr>
          <p:cNvPr id="622" name="Google Shape;622;p107"/>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sz="1600">
                <a:solidFill>
                  <a:srgbClr val="188038"/>
                </a:solidFill>
              </a:rPr>
              <a:t>del</a:t>
            </a:r>
            <a:r>
              <a:rPr b="1" lang="en" sz="1600">
                <a:solidFill>
                  <a:srgbClr val="000000"/>
                </a:solidFill>
              </a:rPr>
              <a:t>: </a:t>
            </a:r>
            <a:r>
              <a:rPr lang="en" sz="1600">
                <a:solidFill>
                  <a:srgbClr val="000000"/>
                </a:solidFill>
              </a:rPr>
              <a:t>A keyword used to delete elements by index or slice, or to delete the entire list.</a:t>
            </a:r>
            <a:br>
              <a:rPr lang="en" sz="1600">
                <a:solidFill>
                  <a:srgbClr val="000000"/>
                </a:solidFill>
              </a:rPr>
            </a:br>
            <a:r>
              <a:rPr b="1" lang="en" sz="1600">
                <a:solidFill>
                  <a:srgbClr val="000000"/>
                </a:solidFill>
              </a:rPr>
              <a:t>Example:</a:t>
            </a:r>
            <a:br>
              <a:rPr lang="en" sz="1600">
                <a:solidFill>
                  <a:srgbClr val="000000"/>
                </a:solidFill>
              </a:rPr>
            </a:br>
            <a:r>
              <a:rPr lang="en" sz="1600">
                <a:solidFill>
                  <a:srgbClr val="000000"/>
                </a:solidFill>
              </a:rPr>
              <a:t>my_list = [10, 20, 30, 40, 50]</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del my_list[0]</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print(my_list)  # Output: [20, 30, 40, 50]</a:t>
            </a:r>
            <a:endParaRPr sz="1600">
              <a:solidFill>
                <a:srgbClr val="000000"/>
              </a:solidFill>
            </a:endParaRPr>
          </a:p>
          <a:p>
            <a:pPr indent="0" lvl="0" marL="457200" rtl="0" algn="l">
              <a:lnSpc>
                <a:spcPct val="150000"/>
              </a:lnSpc>
              <a:spcBef>
                <a:spcPts val="0"/>
              </a:spcBef>
              <a:spcAft>
                <a:spcPts val="0"/>
              </a:spcAft>
              <a:buNone/>
            </a:pPr>
            <a:r>
              <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del my_list[1:3]</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print(my_list)  # Output: [20, 50]</a:t>
            </a:r>
            <a:endParaRPr sz="1600">
              <a:solidFill>
                <a:srgbClr val="000000"/>
              </a:solidFill>
            </a:endParaRPr>
          </a:p>
          <a:p>
            <a:pPr indent="0" lvl="0" marL="457200" rtl="0" algn="l">
              <a:lnSpc>
                <a:spcPct val="150000"/>
              </a:lnSpc>
              <a:spcBef>
                <a:spcPts val="0"/>
              </a:spcBef>
              <a:spcAft>
                <a:spcPts val="0"/>
              </a:spcAft>
              <a:buNone/>
            </a:pPr>
            <a:r>
              <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del my_list      # Deletes the entire list</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 print(my_list) # This would cause a NameError</a:t>
            </a:r>
            <a:endParaRPr sz="1600">
              <a:solidFill>
                <a:srgbClr val="000000"/>
              </a:solidFill>
            </a:endParaRPr>
          </a:p>
          <a:p>
            <a:pPr indent="0" lvl="0" marL="0" rtl="0" algn="l">
              <a:lnSpc>
                <a:spcPct val="150000"/>
              </a:lnSpc>
              <a:spcBef>
                <a:spcPts val="1000"/>
              </a:spcBef>
              <a:spcAft>
                <a:spcPts val="0"/>
              </a:spcAft>
              <a:buNone/>
            </a:pPr>
            <a:r>
              <a:t/>
            </a:r>
            <a:endParaRPr sz="160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1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2.6.2 Creating, accessing, and modifying lists</a:t>
            </a:r>
            <a:endParaRPr/>
          </a:p>
        </p:txBody>
      </p:sp>
      <p:sp>
        <p:nvSpPr>
          <p:cNvPr id="628" name="Google Shape;628;p108"/>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 sz="1600">
                <a:solidFill>
                  <a:srgbClr val="188038"/>
                </a:solidFill>
              </a:rPr>
              <a:t>clear()</a:t>
            </a:r>
            <a:r>
              <a:rPr b="1" lang="en" sz="1600">
                <a:solidFill>
                  <a:srgbClr val="000000"/>
                </a:solidFill>
              </a:rPr>
              <a:t>: </a:t>
            </a:r>
            <a:r>
              <a:rPr lang="en" sz="1600">
                <a:solidFill>
                  <a:srgbClr val="000000"/>
                </a:solidFill>
              </a:rPr>
              <a:t>Removes all elements from the list, making it an empty list.</a:t>
            </a:r>
            <a:br>
              <a:rPr lang="en" sz="1600">
                <a:solidFill>
                  <a:srgbClr val="000000"/>
                </a:solidFill>
              </a:rPr>
            </a:br>
            <a:r>
              <a:rPr b="1" lang="en" sz="1600">
                <a:solidFill>
                  <a:srgbClr val="000000"/>
                </a:solidFill>
              </a:rPr>
              <a:t>Example:</a:t>
            </a:r>
            <a:br>
              <a:rPr lang="en" sz="1600">
                <a:solidFill>
                  <a:srgbClr val="000000"/>
                </a:solidFill>
              </a:rPr>
            </a:br>
            <a:r>
              <a:rPr lang="en" sz="1600">
                <a:solidFill>
                  <a:srgbClr val="000000"/>
                </a:solidFill>
              </a:rPr>
              <a:t>my_list = [1, 2, 3]</a:t>
            </a:r>
            <a:endParaRPr sz="1600">
              <a:solidFill>
                <a:srgbClr val="000000"/>
              </a:solidFill>
            </a:endParaRPr>
          </a:p>
          <a:p>
            <a:pPr indent="0" lvl="0" marL="457200" rtl="0" algn="l">
              <a:lnSpc>
                <a:spcPct val="150000"/>
              </a:lnSpc>
              <a:spcBef>
                <a:spcPts val="0"/>
              </a:spcBef>
              <a:spcAft>
                <a:spcPts val="0"/>
              </a:spcAft>
              <a:buNone/>
            </a:pPr>
            <a:r>
              <a:rPr lang="en" sz="1600">
                <a:solidFill>
                  <a:srgbClr val="000000"/>
                </a:solidFill>
              </a:rPr>
              <a:t>my_list.clear()</a:t>
            </a:r>
            <a:endParaRPr sz="1600">
              <a:solidFill>
                <a:srgbClr val="000000"/>
              </a:solidFill>
            </a:endParaRPr>
          </a:p>
          <a:p>
            <a:pPr indent="0" lvl="0" marL="457200" rtl="0" algn="l">
              <a:lnSpc>
                <a:spcPct val="150000"/>
              </a:lnSpc>
              <a:spcBef>
                <a:spcPts val="1200"/>
              </a:spcBef>
              <a:spcAft>
                <a:spcPts val="0"/>
              </a:spcAft>
              <a:buNone/>
            </a:pPr>
            <a:r>
              <a:rPr lang="en" sz="1600">
                <a:solidFill>
                  <a:srgbClr val="000000"/>
                </a:solidFill>
              </a:rPr>
              <a:t>print(my_list)  # Output: []</a:t>
            </a:r>
            <a:endParaRPr sz="1600">
              <a:solidFill>
                <a:srgbClr val="000000"/>
              </a:solidFill>
            </a:endParaRPr>
          </a:p>
          <a:p>
            <a:pPr indent="0" lvl="0" marL="0" rtl="0" algn="l">
              <a:lnSpc>
                <a:spcPct val="150000"/>
              </a:lnSpc>
              <a:spcBef>
                <a:spcPts val="0"/>
              </a:spcBef>
              <a:spcAft>
                <a:spcPts val="0"/>
              </a:spcAft>
              <a:buNone/>
            </a:pPr>
            <a:r>
              <a:t/>
            </a:r>
            <a:endParaRPr sz="160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0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2.6.3 Dictionaries</a:t>
            </a:r>
            <a:endParaRPr/>
          </a:p>
        </p:txBody>
      </p:sp>
      <p:sp>
        <p:nvSpPr>
          <p:cNvPr id="634" name="Google Shape;634;p10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000000"/>
                </a:solidFill>
              </a:rPr>
              <a:t>Unordered (until Python 3.7):</a:t>
            </a:r>
            <a:r>
              <a:rPr lang="en" sz="1600">
                <a:solidFill>
                  <a:srgbClr val="000000"/>
                </a:solidFill>
              </a:rPr>
              <a:t> In versions before Python 3.7, dictionaries were unordered. Starting from Python 3.7, insertion order is preserved.</a:t>
            </a:r>
            <a:endParaRPr sz="1600">
              <a:solidFill>
                <a:srgbClr val="000000"/>
              </a:solidFill>
            </a:endParaRPr>
          </a:p>
          <a:p>
            <a:pPr indent="0" lvl="0" marL="0" rtl="0" algn="l">
              <a:spcBef>
                <a:spcPts val="1200"/>
              </a:spcBef>
              <a:spcAft>
                <a:spcPts val="0"/>
              </a:spcAft>
              <a:buNone/>
            </a:pPr>
            <a:r>
              <a:rPr b="1" lang="en" sz="1600">
                <a:solidFill>
                  <a:srgbClr val="000000"/>
                </a:solidFill>
              </a:rPr>
              <a:t>Mutable:</a:t>
            </a:r>
            <a:r>
              <a:rPr lang="en" sz="1600">
                <a:solidFill>
                  <a:srgbClr val="000000"/>
                </a:solidFill>
              </a:rPr>
              <a:t> You can add, remove, and modify key-value pairs.</a:t>
            </a:r>
            <a:endParaRPr sz="1600">
              <a:solidFill>
                <a:srgbClr val="000000"/>
              </a:solidFill>
            </a:endParaRPr>
          </a:p>
          <a:p>
            <a:pPr indent="0" lvl="0" marL="0" rtl="0" algn="l">
              <a:spcBef>
                <a:spcPts val="1200"/>
              </a:spcBef>
              <a:spcAft>
                <a:spcPts val="0"/>
              </a:spcAft>
              <a:buNone/>
            </a:pPr>
            <a:r>
              <a:rPr b="1" lang="en" sz="1600">
                <a:solidFill>
                  <a:srgbClr val="000000"/>
                </a:solidFill>
              </a:rPr>
              <a:t>Key-value pairs:</a:t>
            </a:r>
            <a:r>
              <a:rPr lang="en" sz="1600">
                <a:solidFill>
                  <a:srgbClr val="000000"/>
                </a:solidFill>
              </a:rPr>
              <a:t> Dictionaries store data as key-value pairs, where each key must be unique and immutable. Values can be of any data type.</a:t>
            </a:r>
            <a:endParaRPr sz="1600">
              <a:solidFill>
                <a:srgbClr val="000000"/>
              </a:solidFill>
            </a:endParaRPr>
          </a:p>
          <a:p>
            <a:pPr indent="0" lvl="0" marL="0" rtl="0" algn="l">
              <a:spcBef>
                <a:spcPts val="1200"/>
              </a:spcBef>
              <a:spcAft>
                <a:spcPts val="0"/>
              </a:spcAft>
              <a:buNone/>
            </a:pPr>
            <a:r>
              <a:rPr b="1" lang="en" sz="1600">
                <a:solidFill>
                  <a:srgbClr val="000000"/>
                </a:solidFill>
              </a:rPr>
              <a:t>Common Operations:</a:t>
            </a:r>
            <a:r>
              <a:rPr lang="en" sz="1600">
                <a:solidFill>
                  <a:srgbClr val="000000"/>
                </a:solidFill>
              </a:rPr>
              <a:t> Accessing values by key, adding new key-value pairs, updating values, deleting key-value pairs, checking for key existence.</a:t>
            </a:r>
            <a:endParaRPr sz="1600">
              <a:solidFill>
                <a:srgbClr val="000000"/>
              </a:solidFill>
            </a:endParaRPr>
          </a:p>
          <a:p>
            <a:pPr indent="0" lvl="0" marL="0" rtl="0" algn="l">
              <a:spcBef>
                <a:spcPts val="1200"/>
              </a:spcBef>
              <a:spcAft>
                <a:spcPts val="1200"/>
              </a:spcAft>
              <a:buNone/>
            </a:pPr>
            <a:r>
              <a:t/>
            </a:r>
            <a:endParaRPr sz="1600"/>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10"/>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2.6.3 Dictionaries</a:t>
            </a:r>
            <a:endParaRPr/>
          </a:p>
        </p:txBody>
      </p:sp>
      <p:sp>
        <p:nvSpPr>
          <p:cNvPr id="640" name="Google Shape;640;p110"/>
          <p:cNvSpPr txBox="1"/>
          <p:nvPr>
            <p:ph idx="1" type="body"/>
          </p:nvPr>
        </p:nvSpPr>
        <p:spPr>
          <a:xfrm>
            <a:off x="311700" y="619075"/>
            <a:ext cx="83994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rPr>
              <a:t># Creating a Dictionary</a:t>
            </a:r>
            <a:endParaRPr sz="1600">
              <a:solidFill>
                <a:srgbClr val="000000"/>
              </a:solidFill>
            </a:endParaRPr>
          </a:p>
          <a:p>
            <a:pPr indent="0" lvl="0" marL="0" rtl="0" algn="l">
              <a:lnSpc>
                <a:spcPct val="115000"/>
              </a:lnSpc>
              <a:spcBef>
                <a:spcPts val="0"/>
              </a:spcBef>
              <a:spcAft>
                <a:spcPts val="0"/>
              </a:spcAft>
              <a:buNone/>
            </a:pPr>
            <a:r>
              <a:rPr lang="en" sz="1600">
                <a:solidFill>
                  <a:srgbClr val="000000"/>
                </a:solidFill>
              </a:rPr>
              <a:t>Dict = {'Name': 'Geeks', 1: [1, 2, 3, 4]}</a:t>
            </a:r>
            <a:endParaRPr sz="1600">
              <a:solidFill>
                <a:srgbClr val="000000"/>
              </a:solidFill>
            </a:endParaRPr>
          </a:p>
          <a:p>
            <a:pPr indent="0" lvl="0" marL="0" rtl="0" algn="l">
              <a:lnSpc>
                <a:spcPct val="115000"/>
              </a:lnSpc>
              <a:spcBef>
                <a:spcPts val="0"/>
              </a:spcBef>
              <a:spcAft>
                <a:spcPts val="0"/>
              </a:spcAft>
              <a:buNone/>
            </a:pPr>
            <a:r>
              <a:rPr lang="en" sz="1600">
                <a:solidFill>
                  <a:srgbClr val="000000"/>
                </a:solidFill>
              </a:rPr>
              <a:t>print("Creating Dictionary: ") #output:Creating Dictionary:</a:t>
            </a:r>
            <a:endParaRPr sz="1600">
              <a:solidFill>
                <a:srgbClr val="000000"/>
              </a:solidFill>
            </a:endParaRPr>
          </a:p>
          <a:p>
            <a:pPr indent="0" lvl="0" marL="0" rtl="0" algn="l">
              <a:lnSpc>
                <a:spcPct val="115000"/>
              </a:lnSpc>
              <a:spcBef>
                <a:spcPts val="0"/>
              </a:spcBef>
              <a:spcAft>
                <a:spcPts val="0"/>
              </a:spcAft>
              <a:buNone/>
            </a:pPr>
            <a:r>
              <a:rPr lang="en" sz="1600">
                <a:solidFill>
                  <a:srgbClr val="000000"/>
                </a:solidFill>
              </a:rPr>
              <a:t>print(Dict) </a:t>
            </a:r>
            <a:r>
              <a:rPr lang="en" sz="1600">
                <a:solidFill>
                  <a:srgbClr val="000000"/>
                </a:solidFill>
              </a:rPr>
              <a:t>#output:{'Name': 'Geeks', 1: [1, 2, 3, 4]}</a:t>
            </a:r>
            <a:endParaRPr sz="1150">
              <a:solidFill>
                <a:srgbClr val="000000"/>
              </a:solidFill>
              <a:highlight>
                <a:srgbClr val="EFEFEF"/>
              </a:highlight>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000000"/>
              </a:solidFill>
            </a:endParaRPr>
          </a:p>
          <a:p>
            <a:pPr indent="0" lvl="0" marL="0" rtl="0" algn="l">
              <a:lnSpc>
                <a:spcPct val="115000"/>
              </a:lnSpc>
              <a:spcBef>
                <a:spcPts val="0"/>
              </a:spcBef>
              <a:spcAft>
                <a:spcPts val="0"/>
              </a:spcAft>
              <a:buNone/>
            </a:pPr>
            <a:r>
              <a:rPr lang="en" sz="1600">
                <a:solidFill>
                  <a:srgbClr val="000000"/>
                </a:solidFill>
              </a:rPr>
              <a:t># accessing a element using key </a:t>
            </a:r>
            <a:endParaRPr sz="1600">
              <a:solidFill>
                <a:srgbClr val="000000"/>
              </a:solidFill>
            </a:endParaRPr>
          </a:p>
          <a:p>
            <a:pPr indent="0" lvl="0" marL="0" rtl="0" algn="l">
              <a:lnSpc>
                <a:spcPct val="115000"/>
              </a:lnSpc>
              <a:spcBef>
                <a:spcPts val="0"/>
              </a:spcBef>
              <a:spcAft>
                <a:spcPts val="0"/>
              </a:spcAft>
              <a:buNone/>
            </a:pPr>
            <a:r>
              <a:rPr lang="en" sz="1600">
                <a:solidFill>
                  <a:srgbClr val="000000"/>
                </a:solidFill>
              </a:rPr>
              <a:t>print("Accessing a element using key:") </a:t>
            </a:r>
            <a:r>
              <a:rPr lang="en" sz="1600">
                <a:solidFill>
                  <a:srgbClr val="000000"/>
                </a:solidFill>
              </a:rPr>
              <a:t> #output:Accessing a element using key:</a:t>
            </a:r>
            <a:endParaRPr sz="1600">
              <a:solidFill>
                <a:srgbClr val="000000"/>
              </a:solidFill>
            </a:endParaRPr>
          </a:p>
          <a:p>
            <a:pPr indent="0" lvl="0" marL="0" rtl="0" algn="l">
              <a:lnSpc>
                <a:spcPct val="115000"/>
              </a:lnSpc>
              <a:spcBef>
                <a:spcPts val="0"/>
              </a:spcBef>
              <a:spcAft>
                <a:spcPts val="0"/>
              </a:spcAft>
              <a:buNone/>
            </a:pPr>
            <a:r>
              <a:rPr lang="en" sz="1600">
                <a:solidFill>
                  <a:srgbClr val="000000"/>
                </a:solidFill>
              </a:rPr>
              <a:t>print(Dict['Name']) </a:t>
            </a:r>
            <a:r>
              <a:rPr lang="en" sz="1600">
                <a:solidFill>
                  <a:srgbClr val="000000"/>
                </a:solidFill>
              </a:rPr>
              <a:t> #output:Geeks</a:t>
            </a:r>
            <a:endParaRPr sz="1600">
              <a:solidFill>
                <a:srgbClr val="000000"/>
              </a:solidFill>
            </a:endParaRPr>
          </a:p>
          <a:p>
            <a:pPr indent="0" lvl="0" marL="0" rtl="0" algn="l">
              <a:lnSpc>
                <a:spcPct val="115000"/>
              </a:lnSpc>
              <a:spcBef>
                <a:spcPts val="0"/>
              </a:spcBef>
              <a:spcAft>
                <a:spcPts val="0"/>
              </a:spcAft>
              <a:buNone/>
            </a:pPr>
            <a:r>
              <a:t/>
            </a:r>
            <a:endParaRPr sz="1600">
              <a:solidFill>
                <a:srgbClr val="000000"/>
              </a:solidFill>
            </a:endParaRPr>
          </a:p>
          <a:p>
            <a:pPr indent="0" lvl="0" marL="0" rtl="0" algn="l">
              <a:lnSpc>
                <a:spcPct val="115000"/>
              </a:lnSpc>
              <a:spcBef>
                <a:spcPts val="0"/>
              </a:spcBef>
              <a:spcAft>
                <a:spcPts val="0"/>
              </a:spcAft>
              <a:buNone/>
            </a:pPr>
            <a:r>
              <a:rPr lang="en" sz="1600">
                <a:solidFill>
                  <a:srgbClr val="000000"/>
                </a:solidFill>
              </a:rPr>
              <a:t># accessing a element using get() method </a:t>
            </a:r>
            <a:endParaRPr sz="1600">
              <a:solidFill>
                <a:srgbClr val="000000"/>
              </a:solidFill>
            </a:endParaRPr>
          </a:p>
          <a:p>
            <a:pPr indent="0" lvl="0" marL="0" rtl="0" algn="l">
              <a:lnSpc>
                <a:spcPct val="115000"/>
              </a:lnSpc>
              <a:spcBef>
                <a:spcPts val="0"/>
              </a:spcBef>
              <a:spcAft>
                <a:spcPts val="0"/>
              </a:spcAft>
              <a:buNone/>
            </a:pPr>
            <a:r>
              <a:rPr lang="en" sz="1600">
                <a:solidFill>
                  <a:srgbClr val="000000"/>
                </a:solidFill>
              </a:rPr>
              <a:t>print("Accessing a element using get:") </a:t>
            </a:r>
            <a:r>
              <a:rPr lang="en" sz="1600">
                <a:solidFill>
                  <a:srgbClr val="000000"/>
                </a:solidFill>
              </a:rPr>
              <a:t> #output:Accessing a element using get:</a:t>
            </a:r>
            <a:endParaRPr sz="1600">
              <a:solidFill>
                <a:srgbClr val="000000"/>
              </a:solidFill>
            </a:endParaRPr>
          </a:p>
          <a:p>
            <a:pPr indent="0" lvl="0" marL="0" rtl="0" algn="l">
              <a:lnSpc>
                <a:spcPct val="115000"/>
              </a:lnSpc>
              <a:spcBef>
                <a:spcPts val="0"/>
              </a:spcBef>
              <a:spcAft>
                <a:spcPts val="0"/>
              </a:spcAft>
              <a:buNone/>
            </a:pPr>
            <a:r>
              <a:rPr lang="en" sz="1600">
                <a:solidFill>
                  <a:srgbClr val="000000"/>
                </a:solidFill>
              </a:rPr>
              <a:t>print(Dict.get(1)) </a:t>
            </a:r>
            <a:r>
              <a:rPr lang="en" sz="1600">
                <a:solidFill>
                  <a:srgbClr val="000000"/>
                </a:solidFill>
              </a:rPr>
              <a:t> #output:[1, 2, 3, 4]</a:t>
            </a:r>
            <a:endParaRPr sz="1600">
              <a:solidFill>
                <a:srgbClr val="000000"/>
              </a:solidFill>
            </a:endParaRPr>
          </a:p>
          <a:p>
            <a:pPr indent="0" lvl="0" marL="0" rtl="0" algn="l">
              <a:lnSpc>
                <a:spcPct val="115000"/>
              </a:lnSpc>
              <a:spcBef>
                <a:spcPts val="0"/>
              </a:spcBef>
              <a:spcAft>
                <a:spcPts val="0"/>
              </a:spcAft>
              <a:buNone/>
            </a:pPr>
            <a:r>
              <a:t/>
            </a:r>
            <a:endParaRPr sz="1600">
              <a:solidFill>
                <a:srgbClr val="000000"/>
              </a:solidFill>
            </a:endParaRPr>
          </a:p>
          <a:p>
            <a:pPr indent="0" lvl="0" marL="0" rtl="0" algn="l">
              <a:lnSpc>
                <a:spcPct val="115000"/>
              </a:lnSpc>
              <a:spcBef>
                <a:spcPts val="0"/>
              </a:spcBef>
              <a:spcAft>
                <a:spcPts val="0"/>
              </a:spcAft>
              <a:buNone/>
            </a:pPr>
            <a:r>
              <a:rPr lang="en" sz="1600">
                <a:solidFill>
                  <a:srgbClr val="000000"/>
                </a:solidFill>
              </a:rPr>
              <a:t># creation using Dictionary comprehension</a:t>
            </a:r>
            <a:endParaRPr sz="1600">
              <a:solidFill>
                <a:srgbClr val="000000"/>
              </a:solidFill>
            </a:endParaRPr>
          </a:p>
          <a:p>
            <a:pPr indent="0" lvl="0" marL="0" rtl="0" algn="l">
              <a:lnSpc>
                <a:spcPct val="115000"/>
              </a:lnSpc>
              <a:spcBef>
                <a:spcPts val="0"/>
              </a:spcBef>
              <a:spcAft>
                <a:spcPts val="0"/>
              </a:spcAft>
              <a:buNone/>
            </a:pPr>
            <a:r>
              <a:rPr lang="en" sz="1600">
                <a:solidFill>
                  <a:srgbClr val="000000"/>
                </a:solidFill>
              </a:rPr>
              <a:t>myDict = {x: x**2 for x in [1,2,3,4,5]}</a:t>
            </a:r>
            <a:endParaRPr sz="1600">
              <a:solidFill>
                <a:srgbClr val="000000"/>
              </a:solidFill>
            </a:endParaRPr>
          </a:p>
          <a:p>
            <a:pPr indent="0" lvl="0" marL="0" rtl="0" algn="l">
              <a:lnSpc>
                <a:spcPct val="115000"/>
              </a:lnSpc>
              <a:spcBef>
                <a:spcPts val="0"/>
              </a:spcBef>
              <a:spcAft>
                <a:spcPts val="0"/>
              </a:spcAft>
              <a:buNone/>
            </a:pPr>
            <a:r>
              <a:rPr lang="en" sz="1600">
                <a:solidFill>
                  <a:srgbClr val="000000"/>
                </a:solidFill>
              </a:rPr>
              <a:t>print(myDict) </a:t>
            </a:r>
            <a:r>
              <a:rPr lang="en" sz="1600">
                <a:solidFill>
                  <a:srgbClr val="000000"/>
                </a:solidFill>
              </a:rPr>
              <a:t> #output:{1: 1, 2: 4, 3: 9, 4: 16, 5: 25}</a:t>
            </a:r>
            <a:endParaRPr sz="1600">
              <a:solidFill>
                <a:srgbClr val="000000"/>
              </a:solidFill>
            </a:endParaRPr>
          </a:p>
          <a:p>
            <a:pPr indent="0" lvl="0" marL="0" rtl="0" algn="l">
              <a:lnSpc>
                <a:spcPct val="115000"/>
              </a:lnSpc>
              <a:spcBef>
                <a:spcPts val="0"/>
              </a:spcBef>
              <a:spcAft>
                <a:spcPts val="0"/>
              </a:spcAft>
              <a:buNone/>
            </a:pPr>
            <a:r>
              <a:t/>
            </a:r>
            <a:endParaRPr sz="1600">
              <a:solidFill>
                <a:srgbClr val="00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1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2.6.4 Tuples</a:t>
            </a:r>
            <a:endParaRPr/>
          </a:p>
        </p:txBody>
      </p:sp>
      <p:sp>
        <p:nvSpPr>
          <p:cNvPr id="646" name="Google Shape;646;p1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600">
                <a:solidFill>
                  <a:srgbClr val="000000"/>
                </a:solidFill>
              </a:rPr>
              <a:t>Ordered:</a:t>
            </a:r>
            <a:r>
              <a:rPr lang="en" sz="1600">
                <a:solidFill>
                  <a:srgbClr val="000000"/>
                </a:solidFill>
              </a:rPr>
              <a:t> Like lists, tuples maintain the order of elements.</a:t>
            </a:r>
            <a:endParaRPr sz="1600">
              <a:solidFill>
                <a:srgbClr val="000000"/>
              </a:solidFill>
            </a:endParaRPr>
          </a:p>
          <a:p>
            <a:pPr indent="0" lvl="0" marL="0" rtl="0" algn="l">
              <a:spcBef>
                <a:spcPts val="1200"/>
              </a:spcBef>
              <a:spcAft>
                <a:spcPts val="0"/>
              </a:spcAft>
              <a:buNone/>
            </a:pPr>
            <a:r>
              <a:rPr b="1" lang="en" sz="1600">
                <a:solidFill>
                  <a:srgbClr val="000000"/>
                </a:solidFill>
              </a:rPr>
              <a:t>Immutable:</a:t>
            </a:r>
            <a:r>
              <a:rPr lang="en" sz="1600">
                <a:solidFill>
                  <a:srgbClr val="000000"/>
                </a:solidFill>
              </a:rPr>
              <a:t> Once a tuple is created, you cannot change its contents (add, remove, or modify elements).</a:t>
            </a:r>
            <a:endParaRPr sz="1600">
              <a:solidFill>
                <a:srgbClr val="000000"/>
              </a:solidFill>
            </a:endParaRPr>
          </a:p>
          <a:p>
            <a:pPr indent="0" lvl="0" marL="0" rtl="0" algn="l">
              <a:spcBef>
                <a:spcPts val="1200"/>
              </a:spcBef>
              <a:spcAft>
                <a:spcPts val="0"/>
              </a:spcAft>
              <a:buNone/>
            </a:pPr>
            <a:r>
              <a:rPr b="1" lang="en" sz="1600">
                <a:solidFill>
                  <a:srgbClr val="000000"/>
                </a:solidFill>
              </a:rPr>
              <a:t>Allows duplicates:</a:t>
            </a:r>
            <a:r>
              <a:rPr lang="en" sz="1600">
                <a:solidFill>
                  <a:srgbClr val="000000"/>
                </a:solidFill>
              </a:rPr>
              <a:t> Tuples can contain duplicate elements.</a:t>
            </a:r>
            <a:endParaRPr sz="1600">
              <a:solidFill>
                <a:srgbClr val="000000"/>
              </a:solidFill>
            </a:endParaRPr>
          </a:p>
          <a:p>
            <a:pPr indent="0" lvl="0" marL="0" rtl="0" algn="l">
              <a:spcBef>
                <a:spcPts val="1200"/>
              </a:spcBef>
              <a:spcAft>
                <a:spcPts val="0"/>
              </a:spcAft>
              <a:buNone/>
            </a:pPr>
            <a:r>
              <a:rPr b="1" lang="en" sz="1600">
                <a:solidFill>
                  <a:srgbClr val="000000"/>
                </a:solidFill>
              </a:rPr>
              <a:t>Heterogeneous:</a:t>
            </a:r>
            <a:r>
              <a:rPr lang="en" sz="1600">
                <a:solidFill>
                  <a:srgbClr val="000000"/>
                </a:solidFill>
              </a:rPr>
              <a:t> Tuples can hold elements of different data types.</a:t>
            </a:r>
            <a:endParaRPr sz="1600">
              <a:solidFill>
                <a:srgbClr val="000000"/>
              </a:solidFill>
            </a:endParaRPr>
          </a:p>
          <a:p>
            <a:pPr indent="0" lvl="0" marL="0" rtl="0" algn="l">
              <a:spcBef>
                <a:spcPts val="1200"/>
              </a:spcBef>
              <a:spcAft>
                <a:spcPts val="0"/>
              </a:spcAft>
              <a:buNone/>
            </a:pPr>
            <a:r>
              <a:rPr b="1" lang="en" sz="1600">
                <a:solidFill>
                  <a:srgbClr val="000000"/>
                </a:solidFill>
              </a:rPr>
              <a:t>Common Operations:</a:t>
            </a:r>
            <a:r>
              <a:rPr lang="en" sz="1600">
                <a:solidFill>
                  <a:srgbClr val="000000"/>
                </a:solidFill>
              </a:rPr>
              <a:t> Accessing elements by index, slicing. Tuples are often used for representing fixed collections of items.</a:t>
            </a:r>
            <a:endParaRPr sz="1600">
              <a:solidFill>
                <a:srgbClr val="000000"/>
              </a:solidFill>
            </a:endParaRPr>
          </a:p>
          <a:p>
            <a:pPr indent="0" lvl="0" marL="0" rtl="0" algn="l">
              <a:spcBef>
                <a:spcPts val="1200"/>
              </a:spcBef>
              <a:spcAft>
                <a:spcPts val="12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