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Lst>
  <p:sldSz cy="5143500" cx="9144000"/>
  <p:notesSz cx="6858000" cy="9144000"/>
  <p:embeddedFontLst>
    <p:embeddedFont>
      <p:font typeface="Proxima Nova"/>
      <p:regular r:id="rId97"/>
      <p:bold r:id="rId98"/>
      <p:italic r:id="rId99"/>
      <p:boldItalic r:id="rId100"/>
    </p:embeddedFont>
    <p:embeddedFont>
      <p:font typeface="Alfa Slab One"/>
      <p:regular r:id="rId10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1" Type="http://schemas.openxmlformats.org/officeDocument/2006/relationships/font" Target="fonts/AlfaSlabOne-regular.fntdata"/><Relationship Id="rId100" Type="http://schemas.openxmlformats.org/officeDocument/2006/relationships/font" Target="fonts/ProximaNova-boldItalic.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font" Target="fonts/ProximaNova-regular.fntdata"/><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font" Target="fonts/ProximaNova-italic.fntdata"/><Relationship Id="rId10" Type="http://schemas.openxmlformats.org/officeDocument/2006/relationships/slide" Target="slides/slide5.xml"/><Relationship Id="rId98" Type="http://schemas.openxmlformats.org/officeDocument/2006/relationships/font" Target="fonts/ProximaNova-bold.fntdata"/><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5a3f107c35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5a3f107c35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5a3f107c35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5a3f107c35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5a3f107c35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5a3f107c35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5a3f107c35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5a3f107c35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5a3f107c35_0_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5a3f107c35_0_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5a3f107c35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5a3f107c35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5b5cfaa29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5b5cfaa29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5b5cfaa29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5b5cfaa29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5b5cfaa29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5b5cfaa29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5b5cfaa29e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5b5cfaa29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5a3f107c35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5a3f107c35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5b5cfaa29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5b5cfaa29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5b5cfaa29e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5b5cfaa29e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5b5cfaa29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5b5cfaa29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5b5cfaa29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5b5cfaa29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684025faa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684025faa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5b5cfaa29e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5b5cfaa29e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5db65670f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5db65670f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5a3f107c35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5a3f107c35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5db65670f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5db65670f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5db65670f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5db65670f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5a3f107c35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5a3f107c35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5db65670f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5db65670f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5db65670f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5db65670f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5db65670f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5db65670f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5db65670f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5db65670f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5db65670f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5db65670f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5db65670f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5db65670f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5db65670f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5db65670f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5db65670f3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5db65670f3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5db65670f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5db65670f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5db65670f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5db65670f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5a3f107c35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5a3f107c35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5a3f107c35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5a3f107c35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5a3f107c35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5a3f107c35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60668a8af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60668a8af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60668a8af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60668a8af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60668a8af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60668a8af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60668a8af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60668a8af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60668a8af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60668a8af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60668a8af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60668a8af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60668a8af7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60668a8af7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60668a8af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360668a8af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5a3f107c35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5a3f107c35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60668a8af7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360668a8af7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60668a8af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60668a8af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60668a8af7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60668a8af7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60668a8af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360668a8af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5a3f107c35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5a3f107c35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5db65670f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5db65670f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36792df3e3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36792df3e3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6792df3e3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6792df3e3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6792df3e3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6792df3e3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6792df3e3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36792df3e3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5a3f107c35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5a3f107c35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6792df3e3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36792df3e3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6792df3e3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36792df3e3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35db65670f3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35db65670f3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35db65670f3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35db65670f3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5db65670f3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35db65670f3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36792df3e3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36792df3e3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36792df3e3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36792df3e3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36792df3e3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36792df3e3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36792df3e3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36792df3e3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6792df3e3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6792df3e3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5a3f107c35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5a3f107c35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6792df3e3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36792df3e3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36792df3e3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36792df3e3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36792df3e3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36792df3e3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36792df3e3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36792df3e3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35a3f107c35_0_4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35a3f107c35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35db65670f3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35db65670f3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35db65670f3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35db65670f3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35db65670f3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35db65670f3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35db65670f3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35db65670f3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35db65670f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35db65670f3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5a3f107c35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5a3f107c35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35db65670f3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35db65670f3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35db65670f3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35db65670f3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35db65670f3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35db65670f3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35db65670f3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35db65670f3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35db65670f3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35db65670f3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35db65670f3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35db65670f3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35db65670f3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35db65670f3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35db65670f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35db65670f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a8c5c661bf7bbae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a8c5c661bf7bbae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a8c5c661bf7bbae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a8c5c661bf7bbae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5a3f107c35_0_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5a3f107c35_0_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35db65670f3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35db65670f3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35a3f107c35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35a3f107c35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Unit III</a:t>
            </a:r>
            <a:endParaRPr/>
          </a:p>
          <a:p>
            <a:pPr indent="0" lvl="0" marL="0" rtl="0" algn="ctr">
              <a:spcBef>
                <a:spcPts val="0"/>
              </a:spcBef>
              <a:spcAft>
                <a:spcPts val="0"/>
              </a:spcAft>
              <a:buNone/>
            </a:pPr>
            <a:r>
              <a:rPr lang="en"/>
              <a:t>Working with Web Framework</a:t>
            </a:r>
            <a:endParaRPr/>
          </a:p>
        </p:txBody>
      </p:sp>
      <p:sp>
        <p:nvSpPr>
          <p:cNvPr id="57" name="Google Shape;57;p13"/>
          <p:cNvSpPr txBox="1"/>
          <p:nvPr>
            <p:ph idx="1" type="subTitle"/>
          </p:nvPr>
        </p:nvSpPr>
        <p:spPr>
          <a:xfrm>
            <a:off x="311700" y="3672325"/>
            <a:ext cx="8520600" cy="792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-Binayak Maharjan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3.3 Setting up a Flask Environment</a:t>
            </a:r>
            <a:endParaRPr/>
          </a:p>
        </p:txBody>
      </p:sp>
      <p:sp>
        <p:nvSpPr>
          <p:cNvPr id="111" name="Google Shape;111;p22"/>
          <p:cNvSpPr txBox="1"/>
          <p:nvPr>
            <p:ph idx="1" type="body"/>
          </p:nvPr>
        </p:nvSpPr>
        <p:spPr>
          <a:xfrm>
            <a:off x="311700" y="695275"/>
            <a:ext cx="8520600" cy="3416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Font typeface="Arial"/>
              <a:buAutoNum type="arabicPeriod"/>
            </a:pPr>
            <a:r>
              <a:rPr b="1" lang="en" sz="1500">
                <a:solidFill>
                  <a:srgbClr val="000000"/>
                </a:solidFill>
                <a:latin typeface="Arial"/>
                <a:ea typeface="Arial"/>
                <a:cs typeface="Arial"/>
                <a:sym typeface="Arial"/>
              </a:rPr>
              <a:t>Create the Virtual Environment:</a:t>
            </a:r>
            <a:r>
              <a:rPr lang="en" sz="1500">
                <a:solidFill>
                  <a:srgbClr val="000000"/>
                </a:solidFill>
                <a:latin typeface="Arial"/>
                <a:ea typeface="Arial"/>
                <a:cs typeface="Arial"/>
                <a:sym typeface="Arial"/>
              </a:rPr>
              <a:t> Inside your </a:t>
            </a:r>
            <a:r>
              <a:rPr lang="en" sz="1500">
                <a:solidFill>
                  <a:srgbClr val="188038"/>
                </a:solidFill>
                <a:latin typeface="Arial"/>
                <a:ea typeface="Arial"/>
                <a:cs typeface="Arial"/>
                <a:sym typeface="Arial"/>
              </a:rPr>
              <a:t>my_flask_project</a:t>
            </a:r>
            <a:r>
              <a:rPr lang="en" sz="1500">
                <a:solidFill>
                  <a:srgbClr val="000000"/>
                </a:solidFill>
                <a:latin typeface="Arial"/>
                <a:ea typeface="Arial"/>
                <a:cs typeface="Arial"/>
                <a:sym typeface="Arial"/>
              </a:rPr>
              <a:t> directory, run:</a:t>
            </a:r>
            <a:br>
              <a:rPr lang="en" sz="1500">
                <a:solidFill>
                  <a:srgbClr val="000000"/>
                </a:solidFill>
                <a:latin typeface="Arial"/>
                <a:ea typeface="Arial"/>
                <a:cs typeface="Arial"/>
                <a:sym typeface="Arial"/>
              </a:rPr>
            </a:br>
            <a:br>
              <a:rPr lang="en" sz="1500">
                <a:solidFill>
                  <a:srgbClr val="000000"/>
                </a:solidFill>
                <a:latin typeface="Arial"/>
                <a:ea typeface="Arial"/>
                <a:cs typeface="Arial"/>
                <a:sym typeface="Arial"/>
              </a:rPr>
            </a:br>
            <a:r>
              <a:rPr lang="en" sz="1500">
                <a:solidFill>
                  <a:srgbClr val="000000"/>
                </a:solidFill>
                <a:latin typeface="Arial"/>
                <a:ea typeface="Arial"/>
                <a:cs typeface="Arial"/>
                <a:sym typeface="Arial"/>
              </a:rPr>
              <a:t> Bash</a:t>
            </a:r>
            <a:br>
              <a:rPr lang="en" sz="1500">
                <a:solidFill>
                  <a:srgbClr val="000000"/>
                </a:solidFill>
                <a:latin typeface="Arial"/>
                <a:ea typeface="Arial"/>
                <a:cs typeface="Arial"/>
                <a:sym typeface="Arial"/>
              </a:rPr>
            </a:br>
            <a:r>
              <a:rPr lang="en" sz="1500">
                <a:solidFill>
                  <a:srgbClr val="000000"/>
                </a:solidFill>
                <a:latin typeface="Arial"/>
                <a:ea typeface="Arial"/>
                <a:cs typeface="Arial"/>
                <a:sym typeface="Arial"/>
              </a:rPr>
              <a:t>python3 -m venv venv</a:t>
            </a:r>
            <a:endParaRPr sz="1500">
              <a:solidFill>
                <a:srgbClr val="000000"/>
              </a:solidFill>
              <a:latin typeface="Arial"/>
              <a:ea typeface="Arial"/>
              <a:cs typeface="Arial"/>
              <a:sym typeface="Arial"/>
            </a:endParaRPr>
          </a:p>
          <a:p>
            <a:pPr indent="0" lvl="0" marL="457200" rtl="0" algn="l">
              <a:spcBef>
                <a:spcPts val="0"/>
              </a:spcBef>
              <a:spcAft>
                <a:spcPts val="0"/>
              </a:spcAft>
              <a:buNone/>
            </a:pPr>
            <a:r>
              <a:rPr lang="en" sz="1500">
                <a:solidFill>
                  <a:srgbClr val="000000"/>
                </a:solidFill>
                <a:latin typeface="Arial"/>
                <a:ea typeface="Arial"/>
                <a:cs typeface="Arial"/>
                <a:sym typeface="Arial"/>
              </a:rPr>
              <a:t># Or for some systems:</a:t>
            </a:r>
            <a:endParaRPr sz="1500">
              <a:solidFill>
                <a:srgbClr val="000000"/>
              </a:solidFill>
              <a:latin typeface="Arial"/>
              <a:ea typeface="Arial"/>
              <a:cs typeface="Arial"/>
              <a:sym typeface="Arial"/>
            </a:endParaRPr>
          </a:p>
          <a:p>
            <a:pPr indent="0" lvl="0" marL="457200" rtl="0" algn="l">
              <a:spcBef>
                <a:spcPts val="0"/>
              </a:spcBef>
              <a:spcAft>
                <a:spcPts val="0"/>
              </a:spcAft>
              <a:buNone/>
            </a:pPr>
            <a:r>
              <a:rPr lang="en" sz="1500">
                <a:solidFill>
                  <a:srgbClr val="000000"/>
                </a:solidFill>
                <a:latin typeface="Arial"/>
                <a:ea typeface="Arial"/>
                <a:cs typeface="Arial"/>
                <a:sym typeface="Arial"/>
              </a:rPr>
              <a:t># python -m venv venv</a:t>
            </a:r>
            <a:endParaRPr sz="1500">
              <a:solidFill>
                <a:srgbClr val="000000"/>
              </a:solidFill>
              <a:latin typeface="Arial"/>
              <a:ea typeface="Arial"/>
              <a:cs typeface="Arial"/>
              <a:sym typeface="Arial"/>
            </a:endParaRPr>
          </a:p>
          <a:p>
            <a:pPr indent="-323850" lvl="0" marL="457200" rtl="0" algn="l">
              <a:spcBef>
                <a:spcPts val="1200"/>
              </a:spcBef>
              <a:spcAft>
                <a:spcPts val="0"/>
              </a:spcAft>
              <a:buClr>
                <a:srgbClr val="000000"/>
              </a:buClr>
              <a:buSzPts val="1500"/>
              <a:buFont typeface="Arial"/>
              <a:buAutoNum type="arabicPeriod"/>
            </a:pPr>
            <a:r>
              <a:rPr lang="en" sz="1500">
                <a:solidFill>
                  <a:srgbClr val="000000"/>
                </a:solidFill>
                <a:latin typeface="Arial"/>
                <a:ea typeface="Arial"/>
                <a:cs typeface="Arial"/>
                <a:sym typeface="Arial"/>
              </a:rPr>
              <a:t> This command creates a folder named </a:t>
            </a:r>
            <a:r>
              <a:rPr lang="en" sz="1500">
                <a:solidFill>
                  <a:srgbClr val="188038"/>
                </a:solidFill>
                <a:latin typeface="Arial"/>
                <a:ea typeface="Arial"/>
                <a:cs typeface="Arial"/>
                <a:sym typeface="Arial"/>
              </a:rPr>
              <a:t>venv</a:t>
            </a:r>
            <a:r>
              <a:rPr lang="en" sz="1500">
                <a:solidFill>
                  <a:srgbClr val="000000"/>
                </a:solidFill>
                <a:latin typeface="Arial"/>
                <a:ea typeface="Arial"/>
                <a:cs typeface="Arial"/>
                <a:sym typeface="Arial"/>
              </a:rPr>
              <a:t> (you can name it anything, but </a:t>
            </a:r>
            <a:r>
              <a:rPr lang="en" sz="1500">
                <a:solidFill>
                  <a:srgbClr val="188038"/>
                </a:solidFill>
                <a:latin typeface="Arial"/>
                <a:ea typeface="Arial"/>
                <a:cs typeface="Arial"/>
                <a:sym typeface="Arial"/>
              </a:rPr>
              <a:t>venv</a:t>
            </a:r>
            <a:r>
              <a:rPr lang="en" sz="1500">
                <a:solidFill>
                  <a:srgbClr val="000000"/>
                </a:solidFill>
                <a:latin typeface="Arial"/>
                <a:ea typeface="Arial"/>
                <a:cs typeface="Arial"/>
                <a:sym typeface="Arial"/>
              </a:rPr>
              <a:t> is common) inside your project directory. This folder contains a minimal Python installation and </a:t>
            </a:r>
            <a:r>
              <a:rPr lang="en" sz="1500">
                <a:solidFill>
                  <a:srgbClr val="188038"/>
                </a:solidFill>
                <a:latin typeface="Arial"/>
                <a:ea typeface="Arial"/>
                <a:cs typeface="Arial"/>
                <a:sym typeface="Arial"/>
              </a:rPr>
              <a:t>pip</a:t>
            </a:r>
            <a:r>
              <a:rPr lang="en" sz="1500">
                <a:solidFill>
                  <a:srgbClr val="000000"/>
                </a:solidFill>
                <a:latin typeface="Arial"/>
                <a:ea typeface="Arial"/>
                <a:cs typeface="Arial"/>
                <a:sym typeface="Arial"/>
              </a:rPr>
              <a:t> (Python's package installer).</a:t>
            </a:r>
            <a:endParaRPr sz="1500">
              <a:solidFill>
                <a:srgbClr val="000000"/>
              </a:solidFill>
              <a:latin typeface="Arial"/>
              <a:ea typeface="Arial"/>
              <a:cs typeface="Arial"/>
              <a:sym typeface="Arial"/>
            </a:endParaRPr>
          </a:p>
          <a:p>
            <a:pPr indent="-323850" lvl="0" marL="457200" rtl="0" algn="l">
              <a:spcBef>
                <a:spcPts val="1000"/>
              </a:spcBef>
              <a:spcAft>
                <a:spcPts val="0"/>
              </a:spcAft>
              <a:buClr>
                <a:srgbClr val="000000"/>
              </a:buClr>
              <a:buSzPts val="1500"/>
              <a:buFont typeface="Arial"/>
              <a:buAutoNum type="arabicPeriod"/>
            </a:pPr>
            <a:r>
              <a:rPr b="1" lang="en" sz="1500">
                <a:solidFill>
                  <a:srgbClr val="000000"/>
                </a:solidFill>
                <a:latin typeface="Arial"/>
                <a:ea typeface="Arial"/>
                <a:cs typeface="Arial"/>
                <a:sym typeface="Arial"/>
              </a:rPr>
              <a:t>Activate the Virtual Environment:</a:t>
            </a:r>
            <a:r>
              <a:rPr lang="en" sz="1500">
                <a:solidFill>
                  <a:srgbClr val="000000"/>
                </a:solidFill>
                <a:latin typeface="Arial"/>
                <a:ea typeface="Arial"/>
                <a:cs typeface="Arial"/>
                <a:sym typeface="Arial"/>
              </a:rPr>
              <a:t> This step is vital! You need to activate the virtual environment every time you start working on your project in a new terminal session.</a:t>
            </a:r>
            <a:br>
              <a:rPr lang="en" sz="1500">
                <a:solidFill>
                  <a:srgbClr val="000000"/>
                </a:solidFill>
                <a:latin typeface="Arial"/>
                <a:ea typeface="Arial"/>
                <a:cs typeface="Arial"/>
                <a:sym typeface="Arial"/>
              </a:rPr>
            </a:br>
            <a:r>
              <a:rPr b="1" lang="en" sz="1500">
                <a:solidFill>
                  <a:srgbClr val="000000"/>
                </a:solidFill>
                <a:latin typeface="Arial"/>
                <a:ea typeface="Arial"/>
                <a:cs typeface="Arial"/>
                <a:sym typeface="Arial"/>
              </a:rPr>
              <a:t>macOS / Linux:</a:t>
            </a:r>
            <a:br>
              <a:rPr b="1" lang="en" sz="1500">
                <a:solidFill>
                  <a:srgbClr val="000000"/>
                </a:solidFill>
                <a:latin typeface="Arial"/>
                <a:ea typeface="Arial"/>
                <a:cs typeface="Arial"/>
                <a:sym typeface="Arial"/>
              </a:rPr>
            </a:br>
            <a:r>
              <a:rPr lang="en" sz="1500">
                <a:solidFill>
                  <a:srgbClr val="000000"/>
                </a:solidFill>
                <a:latin typeface="Arial"/>
                <a:ea typeface="Arial"/>
                <a:cs typeface="Arial"/>
                <a:sym typeface="Arial"/>
              </a:rPr>
              <a:t> Bash</a:t>
            </a:r>
            <a:br>
              <a:rPr lang="en" sz="1500">
                <a:solidFill>
                  <a:srgbClr val="000000"/>
                </a:solidFill>
                <a:latin typeface="Arial"/>
                <a:ea typeface="Arial"/>
                <a:cs typeface="Arial"/>
                <a:sym typeface="Arial"/>
              </a:rPr>
            </a:br>
            <a:r>
              <a:rPr lang="en" sz="1500">
                <a:solidFill>
                  <a:srgbClr val="000000"/>
                </a:solidFill>
                <a:latin typeface="Arial"/>
                <a:ea typeface="Arial"/>
                <a:cs typeface="Arial"/>
                <a:sym typeface="Arial"/>
              </a:rPr>
              <a:t>source venv/bin/activate</a:t>
            </a:r>
            <a:endParaRPr sz="1500">
              <a:solidFill>
                <a:srgbClr val="001D35"/>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3.3 Setting up a Flask Environment</a:t>
            </a:r>
            <a:endParaRPr/>
          </a:p>
        </p:txBody>
      </p:sp>
      <p:sp>
        <p:nvSpPr>
          <p:cNvPr id="117" name="Google Shape;117;p23"/>
          <p:cNvSpPr txBox="1"/>
          <p:nvPr>
            <p:ph idx="1" type="body"/>
          </p:nvPr>
        </p:nvSpPr>
        <p:spPr>
          <a:xfrm>
            <a:off x="311700" y="695275"/>
            <a:ext cx="8520600" cy="3416400"/>
          </a:xfrm>
          <a:prstGeom prst="rect">
            <a:avLst/>
          </a:prstGeom>
        </p:spPr>
        <p:txBody>
          <a:bodyPr anchorCtr="0" anchor="t" bIns="91425" lIns="91425" spcFirstLastPara="1" rIns="91425" wrap="square" tIns="91425">
            <a:noAutofit/>
          </a:bodyPr>
          <a:lstStyle/>
          <a:p>
            <a:pPr indent="0" lvl="0" marL="457200" rtl="0" algn="l">
              <a:spcBef>
                <a:spcPts val="1200"/>
              </a:spcBef>
              <a:spcAft>
                <a:spcPts val="0"/>
              </a:spcAft>
              <a:buNone/>
            </a:pPr>
            <a:r>
              <a:rPr b="1" lang="en" sz="1500">
                <a:solidFill>
                  <a:srgbClr val="000000"/>
                </a:solidFill>
                <a:latin typeface="Arial"/>
                <a:ea typeface="Arial"/>
                <a:cs typeface="Arial"/>
                <a:sym typeface="Arial"/>
              </a:rPr>
              <a:t>Windows (Command Prompt):</a:t>
            </a:r>
            <a:br>
              <a:rPr b="1" lang="en" sz="1500">
                <a:solidFill>
                  <a:srgbClr val="000000"/>
                </a:solidFill>
                <a:latin typeface="Arial"/>
                <a:ea typeface="Arial"/>
                <a:cs typeface="Arial"/>
                <a:sym typeface="Arial"/>
              </a:rPr>
            </a:br>
            <a:r>
              <a:rPr lang="en" sz="1500">
                <a:solidFill>
                  <a:srgbClr val="000000"/>
                </a:solidFill>
                <a:latin typeface="Arial"/>
                <a:ea typeface="Arial"/>
                <a:cs typeface="Arial"/>
                <a:sym typeface="Arial"/>
              </a:rPr>
              <a:t> Bash</a:t>
            </a:r>
            <a:br>
              <a:rPr lang="en" sz="1500">
                <a:solidFill>
                  <a:srgbClr val="000000"/>
                </a:solidFill>
                <a:latin typeface="Arial"/>
                <a:ea typeface="Arial"/>
                <a:cs typeface="Arial"/>
                <a:sym typeface="Arial"/>
              </a:rPr>
            </a:br>
            <a:r>
              <a:rPr lang="en" sz="1500">
                <a:solidFill>
                  <a:srgbClr val="000000"/>
                </a:solidFill>
                <a:latin typeface="Arial"/>
                <a:ea typeface="Arial"/>
                <a:cs typeface="Arial"/>
                <a:sym typeface="Arial"/>
              </a:rPr>
              <a:t>venv\Scripts\activate.bat</a:t>
            </a:r>
            <a:endParaRPr sz="1500">
              <a:solidFill>
                <a:srgbClr val="000000"/>
              </a:solidFill>
              <a:latin typeface="Arial"/>
              <a:ea typeface="Arial"/>
              <a:cs typeface="Arial"/>
              <a:sym typeface="Arial"/>
            </a:endParaRPr>
          </a:p>
          <a:p>
            <a:pPr indent="0" lvl="0" marL="457200" rtl="0" algn="l">
              <a:spcBef>
                <a:spcPts val="1200"/>
              </a:spcBef>
              <a:spcAft>
                <a:spcPts val="0"/>
              </a:spcAft>
              <a:buNone/>
            </a:pPr>
            <a:r>
              <a:rPr b="1" lang="en" sz="1500">
                <a:solidFill>
                  <a:srgbClr val="000000"/>
                </a:solidFill>
                <a:latin typeface="Arial"/>
                <a:ea typeface="Arial"/>
                <a:cs typeface="Arial"/>
                <a:sym typeface="Arial"/>
              </a:rPr>
              <a:t>Windows (PowerShell):</a:t>
            </a:r>
            <a:br>
              <a:rPr b="1" lang="en" sz="1500">
                <a:solidFill>
                  <a:srgbClr val="000000"/>
                </a:solidFill>
                <a:latin typeface="Arial"/>
                <a:ea typeface="Arial"/>
                <a:cs typeface="Arial"/>
                <a:sym typeface="Arial"/>
              </a:rPr>
            </a:br>
            <a:r>
              <a:rPr lang="en" sz="1500">
                <a:solidFill>
                  <a:srgbClr val="000000"/>
                </a:solidFill>
                <a:latin typeface="Arial"/>
                <a:ea typeface="Arial"/>
                <a:cs typeface="Arial"/>
                <a:sym typeface="Arial"/>
              </a:rPr>
              <a:t> PowerShell</a:t>
            </a:r>
            <a:br>
              <a:rPr lang="en" sz="1500">
                <a:solidFill>
                  <a:srgbClr val="000000"/>
                </a:solidFill>
                <a:latin typeface="Arial"/>
                <a:ea typeface="Arial"/>
                <a:cs typeface="Arial"/>
                <a:sym typeface="Arial"/>
              </a:rPr>
            </a:br>
            <a:r>
              <a:rPr lang="en" sz="1500">
                <a:solidFill>
                  <a:srgbClr val="000000"/>
                </a:solidFill>
                <a:latin typeface="Arial"/>
                <a:ea typeface="Arial"/>
                <a:cs typeface="Arial"/>
                <a:sym typeface="Arial"/>
              </a:rPr>
              <a:t>.\venv\Scripts\Activate.ps1</a:t>
            </a:r>
            <a:endParaRPr sz="1500">
              <a:solidFill>
                <a:srgbClr val="000000"/>
              </a:solidFill>
              <a:latin typeface="Arial"/>
              <a:ea typeface="Arial"/>
              <a:cs typeface="Arial"/>
              <a:sym typeface="Arial"/>
            </a:endParaRPr>
          </a:p>
          <a:p>
            <a:pPr indent="0" lvl="0" marL="457200" rtl="0" algn="l">
              <a:spcBef>
                <a:spcPts val="1200"/>
              </a:spcBef>
              <a:spcAft>
                <a:spcPts val="0"/>
              </a:spcAft>
              <a:buNone/>
            </a:pPr>
            <a:r>
              <a:rPr lang="en" sz="1500">
                <a:solidFill>
                  <a:srgbClr val="000000"/>
                </a:solidFill>
                <a:latin typeface="Arial"/>
                <a:ea typeface="Arial"/>
                <a:cs typeface="Arial"/>
                <a:sym typeface="Arial"/>
              </a:rPr>
              <a:t>You'll know it's active because your terminal prompt will change to include </a:t>
            </a:r>
            <a:r>
              <a:rPr lang="en" sz="1500">
                <a:solidFill>
                  <a:srgbClr val="188038"/>
                </a:solidFill>
                <a:latin typeface="Arial"/>
                <a:ea typeface="Arial"/>
                <a:cs typeface="Arial"/>
                <a:sym typeface="Arial"/>
              </a:rPr>
              <a:t>(venv)</a:t>
            </a:r>
            <a:r>
              <a:rPr lang="en" sz="1500">
                <a:solidFill>
                  <a:srgbClr val="000000"/>
                </a:solidFill>
                <a:latin typeface="Arial"/>
                <a:ea typeface="Arial"/>
                <a:cs typeface="Arial"/>
                <a:sym typeface="Arial"/>
              </a:rPr>
              <a:t> at the beginning:</a:t>
            </a:r>
            <a:br>
              <a:rPr lang="en" sz="1500">
                <a:solidFill>
                  <a:srgbClr val="000000"/>
                </a:solidFill>
                <a:latin typeface="Arial"/>
                <a:ea typeface="Arial"/>
                <a:cs typeface="Arial"/>
                <a:sym typeface="Arial"/>
              </a:rPr>
            </a:br>
            <a:br>
              <a:rPr lang="en" sz="1500">
                <a:solidFill>
                  <a:srgbClr val="000000"/>
                </a:solidFill>
                <a:latin typeface="Arial"/>
                <a:ea typeface="Arial"/>
                <a:cs typeface="Arial"/>
                <a:sym typeface="Arial"/>
              </a:rPr>
            </a:br>
            <a:r>
              <a:rPr lang="en" sz="1500">
                <a:solidFill>
                  <a:srgbClr val="000000"/>
                </a:solidFill>
                <a:latin typeface="Arial"/>
                <a:ea typeface="Arial"/>
                <a:cs typeface="Arial"/>
                <a:sym typeface="Arial"/>
              </a:rPr>
              <a:t> (venv) user@hostname:~/Desktop/my_flask_project$</a:t>
            </a:r>
            <a:endParaRPr sz="1500">
              <a:solidFill>
                <a:srgbClr val="000000"/>
              </a:solidFill>
              <a:latin typeface="Arial"/>
              <a:ea typeface="Arial"/>
              <a:cs typeface="Arial"/>
              <a:sym typeface="Arial"/>
            </a:endParaRPr>
          </a:p>
          <a:p>
            <a:pPr indent="0" lvl="0" marL="0" rtl="0" algn="l">
              <a:spcBef>
                <a:spcPts val="1400"/>
              </a:spcBef>
              <a:spcAft>
                <a:spcPts val="0"/>
              </a:spcAft>
              <a:buNone/>
            </a:pPr>
            <a:r>
              <a:rPr b="1" lang="en" sz="1500">
                <a:solidFill>
                  <a:srgbClr val="000000"/>
                </a:solidFill>
                <a:latin typeface="Arial"/>
                <a:ea typeface="Arial"/>
                <a:cs typeface="Arial"/>
                <a:sym typeface="Arial"/>
              </a:rPr>
              <a:t>Step 3: Install Flask</a:t>
            </a:r>
            <a:endParaRPr b="1" sz="1500">
              <a:solidFill>
                <a:srgbClr val="000000"/>
              </a:solidFill>
              <a:latin typeface="Arial"/>
              <a:ea typeface="Arial"/>
              <a:cs typeface="Arial"/>
              <a:sym typeface="Arial"/>
            </a:endParaRPr>
          </a:p>
          <a:p>
            <a:pPr indent="0" lvl="0" marL="0" rtl="0" algn="l">
              <a:spcBef>
                <a:spcPts val="1200"/>
              </a:spcBef>
              <a:spcAft>
                <a:spcPts val="1200"/>
              </a:spcAft>
              <a:buNone/>
            </a:pPr>
            <a:r>
              <a:rPr lang="en" sz="1500">
                <a:solidFill>
                  <a:srgbClr val="000000"/>
                </a:solidFill>
                <a:latin typeface="Arial"/>
                <a:ea typeface="Arial"/>
                <a:cs typeface="Arial"/>
                <a:sym typeface="Arial"/>
              </a:rPr>
              <a:t>With your virtual environment activated, you can now safely install Flask. It will be installed only within this specific virtual environment, not globally on your system.</a:t>
            </a:r>
            <a:endParaRPr sz="1500">
              <a:solidFill>
                <a:srgbClr val="001D35"/>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3.3 Setting up a Flask Environment</a:t>
            </a:r>
            <a:endParaRPr/>
          </a:p>
        </p:txBody>
      </p:sp>
      <p:sp>
        <p:nvSpPr>
          <p:cNvPr id="123" name="Google Shape;123;p24"/>
          <p:cNvSpPr txBox="1"/>
          <p:nvPr>
            <p:ph idx="1" type="body"/>
          </p:nvPr>
        </p:nvSpPr>
        <p:spPr>
          <a:xfrm>
            <a:off x="311700" y="6952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latin typeface="Arial"/>
                <a:ea typeface="Arial"/>
                <a:cs typeface="Arial"/>
                <a:sym typeface="Arial"/>
              </a:rPr>
              <a:t>Bash</a:t>
            </a:r>
            <a:endParaRPr sz="1500">
              <a:solidFill>
                <a:srgbClr val="000000"/>
              </a:solidFill>
              <a:latin typeface="Arial"/>
              <a:ea typeface="Arial"/>
              <a:cs typeface="Arial"/>
              <a:sym typeface="Arial"/>
            </a:endParaRPr>
          </a:p>
          <a:p>
            <a:pPr indent="0" lvl="0" marL="0" rtl="0" algn="l">
              <a:spcBef>
                <a:spcPts val="0"/>
              </a:spcBef>
              <a:spcAft>
                <a:spcPts val="0"/>
              </a:spcAft>
              <a:buNone/>
            </a:pPr>
            <a:r>
              <a:rPr lang="en" sz="1500">
                <a:solidFill>
                  <a:srgbClr val="000000"/>
                </a:solidFill>
                <a:latin typeface="Arial"/>
                <a:ea typeface="Arial"/>
                <a:cs typeface="Arial"/>
                <a:sym typeface="Arial"/>
              </a:rPr>
              <a:t>pip install Flask</a:t>
            </a:r>
            <a:endParaRPr sz="1500">
              <a:solidFill>
                <a:srgbClr val="000000"/>
              </a:solidFill>
              <a:latin typeface="Arial"/>
              <a:ea typeface="Arial"/>
              <a:cs typeface="Arial"/>
              <a:sym typeface="Arial"/>
            </a:endParaRPr>
          </a:p>
          <a:p>
            <a:pPr indent="0" lvl="0" marL="0" rtl="0" algn="l">
              <a:spcBef>
                <a:spcPts val="0"/>
              </a:spcBef>
              <a:spcAft>
                <a:spcPts val="0"/>
              </a:spcAft>
              <a:buNone/>
            </a:pPr>
            <a:r>
              <a:rPr lang="en" sz="1500">
                <a:solidFill>
                  <a:srgbClr val="000000"/>
                </a:solidFill>
                <a:latin typeface="Arial"/>
                <a:ea typeface="Arial"/>
                <a:cs typeface="Arial"/>
                <a:sym typeface="Arial"/>
              </a:rPr>
              <a:t>This will download and install Flask and its dependencies (like Werkzeug and Jinja2).</a:t>
            </a:r>
            <a:endParaRPr sz="1500">
              <a:solidFill>
                <a:srgbClr val="000000"/>
              </a:solidFill>
              <a:latin typeface="Arial"/>
              <a:ea typeface="Arial"/>
              <a:cs typeface="Arial"/>
              <a:sym typeface="Arial"/>
            </a:endParaRPr>
          </a:p>
          <a:p>
            <a:pPr indent="0" lvl="0" marL="0" rtl="0" algn="l">
              <a:spcBef>
                <a:spcPts val="1400"/>
              </a:spcBef>
              <a:spcAft>
                <a:spcPts val="0"/>
              </a:spcAft>
              <a:buNone/>
            </a:pPr>
            <a:r>
              <a:rPr b="1" lang="en" sz="1500">
                <a:solidFill>
                  <a:srgbClr val="000000"/>
                </a:solidFill>
                <a:latin typeface="Arial"/>
                <a:ea typeface="Arial"/>
                <a:cs typeface="Arial"/>
                <a:sym typeface="Arial"/>
              </a:rPr>
              <a:t>Step 4: Create your First Flask App (</a:t>
            </a:r>
            <a:r>
              <a:rPr b="1" lang="en" sz="1500">
                <a:solidFill>
                  <a:srgbClr val="188038"/>
                </a:solidFill>
                <a:latin typeface="Arial"/>
                <a:ea typeface="Arial"/>
                <a:cs typeface="Arial"/>
                <a:sym typeface="Arial"/>
              </a:rPr>
              <a:t>app.py</a:t>
            </a:r>
            <a:r>
              <a:rPr b="1" lang="en" sz="1500">
                <a:solidFill>
                  <a:srgbClr val="000000"/>
                </a:solidFill>
                <a:latin typeface="Arial"/>
                <a:ea typeface="Arial"/>
                <a:cs typeface="Arial"/>
                <a:sym typeface="Arial"/>
              </a:rPr>
              <a:t>)</a:t>
            </a:r>
            <a:endParaRPr b="1" sz="1500">
              <a:solidFill>
                <a:srgbClr val="000000"/>
              </a:solidFill>
              <a:latin typeface="Arial"/>
              <a:ea typeface="Arial"/>
              <a:cs typeface="Arial"/>
              <a:sym typeface="Arial"/>
            </a:endParaRPr>
          </a:p>
          <a:p>
            <a:pPr indent="0" lvl="0" marL="0" rtl="0" algn="l">
              <a:spcBef>
                <a:spcPts val="1200"/>
              </a:spcBef>
              <a:spcAft>
                <a:spcPts val="0"/>
              </a:spcAft>
              <a:buNone/>
            </a:pPr>
            <a:r>
              <a:rPr lang="en" sz="1500">
                <a:solidFill>
                  <a:srgbClr val="000000"/>
                </a:solidFill>
                <a:latin typeface="Arial"/>
                <a:ea typeface="Arial"/>
                <a:cs typeface="Arial"/>
                <a:sym typeface="Arial"/>
              </a:rPr>
              <a:t>Now, let's write a very basic Flask application.</a:t>
            </a:r>
            <a:endParaRPr sz="1500">
              <a:solidFill>
                <a:srgbClr val="000000"/>
              </a:solidFill>
              <a:latin typeface="Arial"/>
              <a:ea typeface="Arial"/>
              <a:cs typeface="Arial"/>
              <a:sym typeface="Arial"/>
            </a:endParaRPr>
          </a:p>
          <a:p>
            <a:pPr indent="-323850" lvl="0" marL="457200" rtl="0" algn="l">
              <a:spcBef>
                <a:spcPts val="1200"/>
              </a:spcBef>
              <a:spcAft>
                <a:spcPts val="0"/>
              </a:spcAft>
              <a:buClr>
                <a:srgbClr val="000000"/>
              </a:buClr>
              <a:buSzPts val="1500"/>
              <a:buFont typeface="Arial"/>
              <a:buAutoNum type="arabicPeriod"/>
            </a:pPr>
            <a:r>
              <a:rPr b="1" lang="en" sz="1500">
                <a:solidFill>
                  <a:srgbClr val="000000"/>
                </a:solidFill>
                <a:latin typeface="Arial"/>
                <a:ea typeface="Arial"/>
                <a:cs typeface="Arial"/>
                <a:sym typeface="Arial"/>
              </a:rPr>
              <a:t>Create a file:</a:t>
            </a:r>
            <a:r>
              <a:rPr lang="en" sz="1500">
                <a:solidFill>
                  <a:srgbClr val="000000"/>
                </a:solidFill>
                <a:latin typeface="Arial"/>
                <a:ea typeface="Arial"/>
                <a:cs typeface="Arial"/>
                <a:sym typeface="Arial"/>
              </a:rPr>
              <a:t> In your </a:t>
            </a:r>
            <a:r>
              <a:rPr lang="en" sz="1500">
                <a:solidFill>
                  <a:srgbClr val="188038"/>
                </a:solidFill>
                <a:latin typeface="Arial"/>
                <a:ea typeface="Arial"/>
                <a:cs typeface="Arial"/>
                <a:sym typeface="Arial"/>
              </a:rPr>
              <a:t>my_flask_project</a:t>
            </a:r>
            <a:r>
              <a:rPr lang="en" sz="1500">
                <a:solidFill>
                  <a:srgbClr val="000000"/>
                </a:solidFill>
                <a:latin typeface="Arial"/>
                <a:ea typeface="Arial"/>
                <a:cs typeface="Arial"/>
                <a:sym typeface="Arial"/>
              </a:rPr>
              <a:t> directory, create a new file named </a:t>
            </a:r>
            <a:r>
              <a:rPr lang="en" sz="1500">
                <a:solidFill>
                  <a:srgbClr val="188038"/>
                </a:solidFill>
                <a:latin typeface="Arial"/>
                <a:ea typeface="Arial"/>
                <a:cs typeface="Arial"/>
                <a:sym typeface="Arial"/>
              </a:rPr>
              <a:t>app.py</a:t>
            </a:r>
            <a:r>
              <a:rPr lang="en" sz="1500">
                <a:solidFill>
                  <a:srgbClr val="000000"/>
                </a:solidFill>
                <a:latin typeface="Arial"/>
                <a:ea typeface="Arial"/>
                <a:cs typeface="Arial"/>
                <a:sym typeface="Arial"/>
              </a:rPr>
              <a:t>.</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AutoNum type="arabicPeriod"/>
            </a:pPr>
            <a:r>
              <a:rPr b="1" lang="en" sz="1500">
                <a:solidFill>
                  <a:srgbClr val="000000"/>
                </a:solidFill>
                <a:latin typeface="Arial"/>
                <a:ea typeface="Arial"/>
                <a:cs typeface="Arial"/>
                <a:sym typeface="Arial"/>
              </a:rPr>
              <a:t>Add the code:</a:t>
            </a:r>
            <a:r>
              <a:rPr lang="en" sz="1500">
                <a:solidFill>
                  <a:srgbClr val="000000"/>
                </a:solidFill>
                <a:latin typeface="Arial"/>
                <a:ea typeface="Arial"/>
                <a:cs typeface="Arial"/>
                <a:sym typeface="Arial"/>
              </a:rPr>
              <a:t> Open </a:t>
            </a:r>
            <a:r>
              <a:rPr lang="en" sz="1500">
                <a:solidFill>
                  <a:srgbClr val="188038"/>
                </a:solidFill>
                <a:latin typeface="Arial"/>
                <a:ea typeface="Arial"/>
                <a:cs typeface="Arial"/>
                <a:sym typeface="Arial"/>
              </a:rPr>
              <a:t>app.py</a:t>
            </a:r>
            <a:r>
              <a:rPr lang="en" sz="1500">
                <a:solidFill>
                  <a:srgbClr val="000000"/>
                </a:solidFill>
                <a:latin typeface="Arial"/>
                <a:ea typeface="Arial"/>
                <a:cs typeface="Arial"/>
                <a:sym typeface="Arial"/>
              </a:rPr>
              <a:t> in a text editor (like VS Code, Sublime Text, Notepad++, or even a simple text editor) and paste the following code:</a:t>
            </a:r>
            <a:br>
              <a:rPr lang="en" sz="1500">
                <a:solidFill>
                  <a:srgbClr val="000000"/>
                </a:solidFill>
                <a:latin typeface="Arial"/>
                <a:ea typeface="Arial"/>
                <a:cs typeface="Arial"/>
                <a:sym typeface="Arial"/>
              </a:rPr>
            </a:br>
            <a:br>
              <a:rPr lang="en" sz="1500">
                <a:solidFill>
                  <a:srgbClr val="000000"/>
                </a:solidFill>
                <a:latin typeface="Arial"/>
                <a:ea typeface="Arial"/>
                <a:cs typeface="Arial"/>
                <a:sym typeface="Arial"/>
              </a:rPr>
            </a:br>
            <a:r>
              <a:rPr lang="en" sz="1500">
                <a:solidFill>
                  <a:srgbClr val="000000"/>
                </a:solidFill>
                <a:latin typeface="Arial"/>
                <a:ea typeface="Arial"/>
                <a:cs typeface="Arial"/>
                <a:sym typeface="Arial"/>
              </a:rPr>
              <a:t> Python</a:t>
            </a:r>
            <a:br>
              <a:rPr lang="en" sz="1500">
                <a:solidFill>
                  <a:srgbClr val="000000"/>
                </a:solidFill>
                <a:latin typeface="Arial"/>
                <a:ea typeface="Arial"/>
                <a:cs typeface="Arial"/>
                <a:sym typeface="Arial"/>
              </a:rPr>
            </a:br>
            <a:r>
              <a:rPr lang="en" sz="1500">
                <a:solidFill>
                  <a:srgbClr val="000000"/>
                </a:solidFill>
                <a:latin typeface="Arial"/>
                <a:ea typeface="Arial"/>
                <a:cs typeface="Arial"/>
                <a:sym typeface="Arial"/>
              </a:rPr>
              <a:t>from flask import Flask</a:t>
            </a:r>
            <a:endParaRPr sz="1500">
              <a:solidFill>
                <a:srgbClr val="000000"/>
              </a:solidFill>
              <a:latin typeface="Arial"/>
              <a:ea typeface="Arial"/>
              <a:cs typeface="Arial"/>
              <a:sym typeface="Arial"/>
            </a:endParaRPr>
          </a:p>
          <a:p>
            <a:pPr indent="0" lvl="0" marL="457200" rtl="0" algn="l">
              <a:spcBef>
                <a:spcPts val="0"/>
              </a:spcBef>
              <a:spcAft>
                <a:spcPts val="0"/>
              </a:spcAft>
              <a:buNone/>
            </a:pPr>
            <a:r>
              <a:rPr lang="en" sz="1500">
                <a:solidFill>
                  <a:srgbClr val="000000"/>
                </a:solidFill>
                <a:latin typeface="Arial"/>
                <a:ea typeface="Arial"/>
                <a:cs typeface="Arial"/>
                <a:sym typeface="Arial"/>
              </a:rPr>
              <a:t># Create a Flask application instance</a:t>
            </a:r>
            <a:endParaRPr sz="1500">
              <a:solidFill>
                <a:srgbClr val="000000"/>
              </a:solidFill>
              <a:latin typeface="Arial"/>
              <a:ea typeface="Arial"/>
              <a:cs typeface="Arial"/>
              <a:sym typeface="Arial"/>
            </a:endParaRPr>
          </a:p>
          <a:p>
            <a:pPr indent="0" lvl="0" marL="457200" rtl="0" algn="l">
              <a:spcBef>
                <a:spcPts val="0"/>
              </a:spcBef>
              <a:spcAft>
                <a:spcPts val="0"/>
              </a:spcAft>
              <a:buNone/>
            </a:pPr>
            <a:r>
              <a:rPr lang="en" sz="1500">
                <a:solidFill>
                  <a:srgbClr val="000000"/>
                </a:solidFill>
                <a:latin typeface="Arial"/>
                <a:ea typeface="Arial"/>
                <a:cs typeface="Arial"/>
                <a:sym typeface="Arial"/>
              </a:rPr>
              <a:t>app = Flask(__name__)</a:t>
            </a:r>
            <a:endParaRPr sz="1500">
              <a:solidFill>
                <a:srgbClr val="001D35"/>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3.3 Setting up a Flask Environment</a:t>
            </a:r>
            <a:endParaRPr/>
          </a:p>
        </p:txBody>
      </p:sp>
      <p:sp>
        <p:nvSpPr>
          <p:cNvPr id="129" name="Google Shape;129;p25"/>
          <p:cNvSpPr txBox="1"/>
          <p:nvPr>
            <p:ph idx="1" type="body"/>
          </p:nvPr>
        </p:nvSpPr>
        <p:spPr>
          <a:xfrm>
            <a:off x="311700" y="6952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500">
                <a:solidFill>
                  <a:srgbClr val="000000"/>
                </a:solidFill>
                <a:latin typeface="Arial"/>
                <a:ea typeface="Arial"/>
                <a:cs typeface="Arial"/>
                <a:sym typeface="Arial"/>
              </a:rPr>
              <a:t># Define a route for the homepage</a:t>
            </a:r>
            <a:endParaRPr sz="1500">
              <a:solidFill>
                <a:srgbClr val="000000"/>
              </a:solidFill>
              <a:latin typeface="Arial"/>
              <a:ea typeface="Arial"/>
              <a:cs typeface="Arial"/>
              <a:sym typeface="Arial"/>
            </a:endParaRPr>
          </a:p>
          <a:p>
            <a:pPr indent="0" lvl="0" marL="457200" rtl="0" algn="l">
              <a:spcBef>
                <a:spcPts val="0"/>
              </a:spcBef>
              <a:spcAft>
                <a:spcPts val="0"/>
              </a:spcAft>
              <a:buNone/>
            </a:pPr>
            <a:r>
              <a:rPr lang="en" sz="1500">
                <a:solidFill>
                  <a:srgbClr val="000000"/>
                </a:solidFill>
                <a:latin typeface="Arial"/>
                <a:ea typeface="Arial"/>
                <a:cs typeface="Arial"/>
                <a:sym typeface="Arial"/>
              </a:rPr>
              <a:t>@app.route('/')</a:t>
            </a:r>
            <a:endParaRPr sz="1500">
              <a:solidFill>
                <a:srgbClr val="000000"/>
              </a:solidFill>
              <a:latin typeface="Arial"/>
              <a:ea typeface="Arial"/>
              <a:cs typeface="Arial"/>
              <a:sym typeface="Arial"/>
            </a:endParaRPr>
          </a:p>
          <a:p>
            <a:pPr indent="0" lvl="0" marL="457200" rtl="0" algn="l">
              <a:spcBef>
                <a:spcPts val="0"/>
              </a:spcBef>
              <a:spcAft>
                <a:spcPts val="0"/>
              </a:spcAft>
              <a:buNone/>
            </a:pPr>
            <a:r>
              <a:rPr lang="en" sz="1500">
                <a:solidFill>
                  <a:srgbClr val="000000"/>
                </a:solidFill>
                <a:latin typeface="Arial"/>
                <a:ea typeface="Arial"/>
                <a:cs typeface="Arial"/>
                <a:sym typeface="Arial"/>
              </a:rPr>
              <a:t>def hello_world():</a:t>
            </a:r>
            <a:endParaRPr sz="1500">
              <a:solidFill>
                <a:srgbClr val="000000"/>
              </a:solidFill>
              <a:latin typeface="Arial"/>
              <a:ea typeface="Arial"/>
              <a:cs typeface="Arial"/>
              <a:sym typeface="Arial"/>
            </a:endParaRPr>
          </a:p>
          <a:p>
            <a:pPr indent="0" lvl="0" marL="457200" rtl="0" algn="l">
              <a:spcBef>
                <a:spcPts val="0"/>
              </a:spcBef>
              <a:spcAft>
                <a:spcPts val="0"/>
              </a:spcAft>
              <a:buNone/>
            </a:pPr>
            <a:r>
              <a:rPr lang="en" sz="1500">
                <a:solidFill>
                  <a:srgbClr val="000000"/>
                </a:solidFill>
                <a:latin typeface="Arial"/>
                <a:ea typeface="Arial"/>
                <a:cs typeface="Arial"/>
                <a:sym typeface="Arial"/>
              </a:rPr>
              <a:t>    return 'Hello from Tarakeshwar! This is my first Flask app.'</a:t>
            </a:r>
            <a:endParaRPr sz="1500">
              <a:solidFill>
                <a:srgbClr val="000000"/>
              </a:solidFill>
              <a:latin typeface="Arial"/>
              <a:ea typeface="Arial"/>
              <a:cs typeface="Arial"/>
              <a:sym typeface="Arial"/>
            </a:endParaRPr>
          </a:p>
          <a:p>
            <a:pPr indent="0" lvl="0" marL="457200" rtl="0" algn="l">
              <a:spcBef>
                <a:spcPts val="0"/>
              </a:spcBef>
              <a:spcAft>
                <a:spcPts val="0"/>
              </a:spcAft>
              <a:buNone/>
            </a:pPr>
            <a:r>
              <a:t/>
            </a:r>
            <a:endParaRPr sz="1500">
              <a:solidFill>
                <a:srgbClr val="000000"/>
              </a:solidFill>
              <a:latin typeface="Arial"/>
              <a:ea typeface="Arial"/>
              <a:cs typeface="Arial"/>
              <a:sym typeface="Arial"/>
            </a:endParaRPr>
          </a:p>
          <a:p>
            <a:pPr indent="0" lvl="0" marL="457200" rtl="0" algn="l">
              <a:spcBef>
                <a:spcPts val="0"/>
              </a:spcBef>
              <a:spcAft>
                <a:spcPts val="0"/>
              </a:spcAft>
              <a:buNone/>
            </a:pPr>
            <a:r>
              <a:rPr lang="en" sz="1500">
                <a:solidFill>
                  <a:srgbClr val="000000"/>
                </a:solidFill>
                <a:latin typeface="Arial"/>
                <a:ea typeface="Arial"/>
                <a:cs typeface="Arial"/>
                <a:sym typeface="Arial"/>
              </a:rPr>
              <a:t># Define another route</a:t>
            </a:r>
            <a:endParaRPr sz="1500">
              <a:solidFill>
                <a:srgbClr val="000000"/>
              </a:solidFill>
              <a:latin typeface="Arial"/>
              <a:ea typeface="Arial"/>
              <a:cs typeface="Arial"/>
              <a:sym typeface="Arial"/>
            </a:endParaRPr>
          </a:p>
          <a:p>
            <a:pPr indent="0" lvl="0" marL="457200" rtl="0" algn="l">
              <a:spcBef>
                <a:spcPts val="0"/>
              </a:spcBef>
              <a:spcAft>
                <a:spcPts val="0"/>
              </a:spcAft>
              <a:buNone/>
            </a:pPr>
            <a:r>
              <a:rPr lang="en" sz="1500">
                <a:solidFill>
                  <a:srgbClr val="000000"/>
                </a:solidFill>
                <a:latin typeface="Arial"/>
                <a:ea typeface="Arial"/>
                <a:cs typeface="Arial"/>
                <a:sym typeface="Arial"/>
              </a:rPr>
              <a:t>@app.route('/about')</a:t>
            </a:r>
            <a:endParaRPr sz="1500">
              <a:solidFill>
                <a:srgbClr val="000000"/>
              </a:solidFill>
              <a:latin typeface="Arial"/>
              <a:ea typeface="Arial"/>
              <a:cs typeface="Arial"/>
              <a:sym typeface="Arial"/>
            </a:endParaRPr>
          </a:p>
          <a:p>
            <a:pPr indent="0" lvl="0" marL="457200" rtl="0" algn="l">
              <a:spcBef>
                <a:spcPts val="0"/>
              </a:spcBef>
              <a:spcAft>
                <a:spcPts val="0"/>
              </a:spcAft>
              <a:buNone/>
            </a:pPr>
            <a:r>
              <a:rPr lang="en" sz="1500">
                <a:solidFill>
                  <a:srgbClr val="000000"/>
                </a:solidFill>
                <a:latin typeface="Arial"/>
                <a:ea typeface="Arial"/>
                <a:cs typeface="Arial"/>
                <a:sym typeface="Arial"/>
              </a:rPr>
              <a:t>def about():</a:t>
            </a:r>
            <a:endParaRPr sz="1500">
              <a:solidFill>
                <a:srgbClr val="000000"/>
              </a:solidFill>
              <a:latin typeface="Arial"/>
              <a:ea typeface="Arial"/>
              <a:cs typeface="Arial"/>
              <a:sym typeface="Arial"/>
            </a:endParaRPr>
          </a:p>
          <a:p>
            <a:pPr indent="0" lvl="0" marL="457200" rtl="0" algn="l">
              <a:spcBef>
                <a:spcPts val="0"/>
              </a:spcBef>
              <a:spcAft>
                <a:spcPts val="0"/>
              </a:spcAft>
              <a:buNone/>
            </a:pPr>
            <a:r>
              <a:rPr lang="en" sz="1500">
                <a:solidFill>
                  <a:srgbClr val="000000"/>
                </a:solidFill>
                <a:latin typeface="Arial"/>
                <a:ea typeface="Arial"/>
                <a:cs typeface="Arial"/>
                <a:sym typeface="Arial"/>
              </a:rPr>
              <a:t>    return 'This is an About page. Flask is fun!'</a:t>
            </a:r>
            <a:endParaRPr sz="1500">
              <a:solidFill>
                <a:srgbClr val="000000"/>
              </a:solidFill>
              <a:latin typeface="Arial"/>
              <a:ea typeface="Arial"/>
              <a:cs typeface="Arial"/>
              <a:sym typeface="Arial"/>
            </a:endParaRPr>
          </a:p>
          <a:p>
            <a:pPr indent="0" lvl="0" marL="457200" rtl="0" algn="l">
              <a:spcBef>
                <a:spcPts val="0"/>
              </a:spcBef>
              <a:spcAft>
                <a:spcPts val="0"/>
              </a:spcAft>
              <a:buNone/>
            </a:pPr>
            <a:r>
              <a:t/>
            </a:r>
            <a:endParaRPr sz="1500">
              <a:solidFill>
                <a:srgbClr val="000000"/>
              </a:solidFill>
              <a:latin typeface="Arial"/>
              <a:ea typeface="Arial"/>
              <a:cs typeface="Arial"/>
              <a:sym typeface="Arial"/>
            </a:endParaRPr>
          </a:p>
          <a:p>
            <a:pPr indent="0" lvl="0" marL="457200" rtl="0" algn="l">
              <a:spcBef>
                <a:spcPts val="0"/>
              </a:spcBef>
              <a:spcAft>
                <a:spcPts val="0"/>
              </a:spcAft>
              <a:buNone/>
            </a:pPr>
            <a:r>
              <a:rPr lang="en" sz="1500">
                <a:solidFill>
                  <a:srgbClr val="000000"/>
                </a:solidFill>
                <a:latin typeface="Arial"/>
                <a:ea typeface="Arial"/>
                <a:cs typeface="Arial"/>
                <a:sym typeface="Arial"/>
              </a:rPr>
              <a:t># This block ensures the app runs only when the script is executed directly</a:t>
            </a:r>
            <a:endParaRPr sz="1500">
              <a:solidFill>
                <a:srgbClr val="000000"/>
              </a:solidFill>
              <a:latin typeface="Arial"/>
              <a:ea typeface="Arial"/>
              <a:cs typeface="Arial"/>
              <a:sym typeface="Arial"/>
            </a:endParaRPr>
          </a:p>
          <a:p>
            <a:pPr indent="0" lvl="0" marL="457200" rtl="0" algn="l">
              <a:spcBef>
                <a:spcPts val="0"/>
              </a:spcBef>
              <a:spcAft>
                <a:spcPts val="0"/>
              </a:spcAft>
              <a:buNone/>
            </a:pPr>
            <a:r>
              <a:rPr lang="en" sz="1500">
                <a:solidFill>
                  <a:srgbClr val="000000"/>
                </a:solidFill>
                <a:latin typeface="Arial"/>
                <a:ea typeface="Arial"/>
                <a:cs typeface="Arial"/>
                <a:sym typeface="Arial"/>
              </a:rPr>
              <a:t>if __name__ == '__main__':</a:t>
            </a:r>
            <a:endParaRPr sz="1500">
              <a:solidFill>
                <a:srgbClr val="000000"/>
              </a:solidFill>
              <a:latin typeface="Arial"/>
              <a:ea typeface="Arial"/>
              <a:cs typeface="Arial"/>
              <a:sym typeface="Arial"/>
            </a:endParaRPr>
          </a:p>
          <a:p>
            <a:pPr indent="0" lvl="0" marL="457200" rtl="0" algn="l">
              <a:spcBef>
                <a:spcPts val="0"/>
              </a:spcBef>
              <a:spcAft>
                <a:spcPts val="0"/>
              </a:spcAft>
              <a:buNone/>
            </a:pPr>
            <a:r>
              <a:rPr lang="en" sz="1500">
                <a:solidFill>
                  <a:srgbClr val="000000"/>
                </a:solidFill>
                <a:latin typeface="Arial"/>
                <a:ea typeface="Arial"/>
                <a:cs typeface="Arial"/>
                <a:sym typeface="Arial"/>
              </a:rPr>
              <a:t>    app.run(debug=True) # debug=True enables debug mode (auto-reload, debugger)</a:t>
            </a:r>
            <a:endParaRPr sz="1500">
              <a:solidFill>
                <a:srgbClr val="000000"/>
              </a:solidFill>
              <a:latin typeface="Arial"/>
              <a:ea typeface="Arial"/>
              <a:cs typeface="Arial"/>
              <a:sym typeface="Arial"/>
            </a:endParaRPr>
          </a:p>
          <a:p>
            <a:pPr indent="0" lvl="0" marL="0" rtl="0" algn="l">
              <a:spcBef>
                <a:spcPts val="1200"/>
              </a:spcBef>
              <a:spcAft>
                <a:spcPts val="1200"/>
              </a:spcAft>
              <a:buNone/>
            </a:pPr>
            <a:r>
              <a:t/>
            </a:r>
            <a:endParaRPr sz="1500">
              <a:solidFill>
                <a:srgbClr val="001D35"/>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3.3 Setting up a Flask Environment</a:t>
            </a:r>
            <a:endParaRPr/>
          </a:p>
        </p:txBody>
      </p:sp>
      <p:sp>
        <p:nvSpPr>
          <p:cNvPr id="135" name="Google Shape;135;p26"/>
          <p:cNvSpPr txBox="1"/>
          <p:nvPr>
            <p:ph idx="1" type="body"/>
          </p:nvPr>
        </p:nvSpPr>
        <p:spPr>
          <a:xfrm>
            <a:off x="311700" y="6952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500">
                <a:solidFill>
                  <a:srgbClr val="000000"/>
                </a:solidFill>
                <a:latin typeface="Arial"/>
                <a:ea typeface="Arial"/>
                <a:cs typeface="Arial"/>
                <a:sym typeface="Arial"/>
              </a:rPr>
              <a:t>Step 5: Run the Flask App</a:t>
            </a:r>
            <a:endParaRPr b="1" sz="1500">
              <a:solidFill>
                <a:srgbClr val="000000"/>
              </a:solidFill>
              <a:latin typeface="Arial"/>
              <a:ea typeface="Arial"/>
              <a:cs typeface="Arial"/>
              <a:sym typeface="Arial"/>
            </a:endParaRPr>
          </a:p>
          <a:p>
            <a:pPr indent="0" lvl="0" marL="0" rtl="0" algn="l">
              <a:spcBef>
                <a:spcPts val="1200"/>
              </a:spcBef>
              <a:spcAft>
                <a:spcPts val="0"/>
              </a:spcAft>
              <a:buNone/>
            </a:pPr>
            <a:r>
              <a:rPr lang="en" sz="1500">
                <a:solidFill>
                  <a:srgbClr val="000000"/>
                </a:solidFill>
                <a:latin typeface="Arial"/>
                <a:ea typeface="Arial"/>
                <a:cs typeface="Arial"/>
                <a:sym typeface="Arial"/>
              </a:rPr>
              <a:t>Finally, let's run your application.</a:t>
            </a:r>
            <a:endParaRPr sz="1500">
              <a:solidFill>
                <a:srgbClr val="000000"/>
              </a:solidFill>
              <a:latin typeface="Arial"/>
              <a:ea typeface="Arial"/>
              <a:cs typeface="Arial"/>
              <a:sym typeface="Arial"/>
            </a:endParaRPr>
          </a:p>
          <a:p>
            <a:pPr indent="-323850" lvl="0" marL="457200" rtl="0" algn="l">
              <a:spcBef>
                <a:spcPts val="1200"/>
              </a:spcBef>
              <a:spcAft>
                <a:spcPts val="0"/>
              </a:spcAft>
              <a:buClr>
                <a:srgbClr val="000000"/>
              </a:buClr>
              <a:buSzPts val="1500"/>
              <a:buFont typeface="Arial"/>
              <a:buAutoNum type="arabicPeriod"/>
            </a:pPr>
            <a:r>
              <a:rPr b="1" lang="en" sz="1500">
                <a:solidFill>
                  <a:srgbClr val="000000"/>
                </a:solidFill>
                <a:latin typeface="Arial"/>
                <a:ea typeface="Arial"/>
                <a:cs typeface="Arial"/>
                <a:sym typeface="Arial"/>
              </a:rPr>
              <a:t>Ensure Virtual Environment is Active:</a:t>
            </a:r>
            <a:r>
              <a:rPr lang="en" sz="1500">
                <a:solidFill>
                  <a:srgbClr val="000000"/>
                </a:solidFill>
                <a:latin typeface="Arial"/>
                <a:ea typeface="Arial"/>
                <a:cs typeface="Arial"/>
                <a:sym typeface="Arial"/>
              </a:rPr>
              <a:t> Make sure your terminal is still showing </a:t>
            </a:r>
            <a:r>
              <a:rPr lang="en" sz="1500">
                <a:solidFill>
                  <a:srgbClr val="188038"/>
                </a:solidFill>
                <a:latin typeface="Arial"/>
                <a:ea typeface="Arial"/>
                <a:cs typeface="Arial"/>
                <a:sym typeface="Arial"/>
              </a:rPr>
              <a:t>(venv)</a:t>
            </a:r>
            <a:r>
              <a:rPr lang="en" sz="1500">
                <a:solidFill>
                  <a:srgbClr val="000000"/>
                </a:solidFill>
                <a:latin typeface="Arial"/>
                <a:ea typeface="Arial"/>
                <a:cs typeface="Arial"/>
                <a:sym typeface="Arial"/>
              </a:rPr>
              <a:t> at the beginning of the prompt. If not, go back to Step 2.3 and activate it</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AutoNum type="arabicPeriod"/>
            </a:pPr>
            <a:r>
              <a:rPr b="1" lang="en" sz="1500">
                <a:solidFill>
                  <a:srgbClr val="000000"/>
                </a:solidFill>
                <a:latin typeface="Arial"/>
                <a:ea typeface="Arial"/>
                <a:cs typeface="Arial"/>
                <a:sym typeface="Arial"/>
              </a:rPr>
              <a:t>Set the Flask Application:</a:t>
            </a:r>
            <a:r>
              <a:rPr lang="en" sz="1500">
                <a:solidFill>
                  <a:srgbClr val="000000"/>
                </a:solidFill>
                <a:latin typeface="Arial"/>
                <a:ea typeface="Arial"/>
                <a:cs typeface="Arial"/>
                <a:sym typeface="Arial"/>
              </a:rPr>
              <a:t> Tell Flask where your main application file is.</a:t>
            </a:r>
            <a:br>
              <a:rPr lang="en" sz="1500">
                <a:solidFill>
                  <a:srgbClr val="000000"/>
                </a:solidFill>
                <a:latin typeface="Arial"/>
                <a:ea typeface="Arial"/>
                <a:cs typeface="Arial"/>
                <a:sym typeface="Arial"/>
              </a:rPr>
            </a:br>
            <a:r>
              <a:rPr lang="en" sz="1500">
                <a:solidFill>
                  <a:srgbClr val="000000"/>
                </a:solidFill>
                <a:latin typeface="Arial"/>
                <a:ea typeface="Arial"/>
                <a:cs typeface="Arial"/>
                <a:sym typeface="Arial"/>
              </a:rPr>
              <a:t> Bash</a:t>
            </a:r>
            <a:br>
              <a:rPr lang="en" sz="1500">
                <a:solidFill>
                  <a:srgbClr val="000000"/>
                </a:solidFill>
                <a:latin typeface="Arial"/>
                <a:ea typeface="Arial"/>
                <a:cs typeface="Arial"/>
                <a:sym typeface="Arial"/>
              </a:rPr>
            </a:br>
            <a:r>
              <a:rPr lang="en" sz="1500">
                <a:solidFill>
                  <a:srgbClr val="000000"/>
                </a:solidFill>
                <a:latin typeface="Arial"/>
                <a:ea typeface="Arial"/>
                <a:cs typeface="Arial"/>
                <a:sym typeface="Arial"/>
              </a:rPr>
              <a:t>export FLASK_APP=app.py # For macOS / Linux</a:t>
            </a:r>
            <a:endParaRPr sz="1500">
              <a:solidFill>
                <a:srgbClr val="000000"/>
              </a:solidFill>
              <a:latin typeface="Arial"/>
              <a:ea typeface="Arial"/>
              <a:cs typeface="Arial"/>
              <a:sym typeface="Arial"/>
            </a:endParaRPr>
          </a:p>
          <a:p>
            <a:pPr indent="0" lvl="0" marL="457200" rtl="0" algn="l">
              <a:spcBef>
                <a:spcPts val="0"/>
              </a:spcBef>
              <a:spcAft>
                <a:spcPts val="0"/>
              </a:spcAft>
              <a:buNone/>
            </a:pPr>
            <a:r>
              <a:rPr lang="en" sz="1500">
                <a:solidFill>
                  <a:srgbClr val="000000"/>
                </a:solidFill>
                <a:latin typeface="Arial"/>
                <a:ea typeface="Arial"/>
                <a:cs typeface="Arial"/>
                <a:sym typeface="Arial"/>
              </a:rPr>
              <a:t># Or for Windows:</a:t>
            </a:r>
            <a:endParaRPr sz="1500">
              <a:solidFill>
                <a:srgbClr val="000000"/>
              </a:solidFill>
              <a:latin typeface="Arial"/>
              <a:ea typeface="Arial"/>
              <a:cs typeface="Arial"/>
              <a:sym typeface="Arial"/>
            </a:endParaRPr>
          </a:p>
          <a:p>
            <a:pPr indent="0" lvl="0" marL="457200" rtl="0" algn="l">
              <a:spcBef>
                <a:spcPts val="0"/>
              </a:spcBef>
              <a:spcAft>
                <a:spcPts val="0"/>
              </a:spcAft>
              <a:buNone/>
            </a:pPr>
            <a:r>
              <a:rPr lang="en" sz="1500">
                <a:solidFill>
                  <a:srgbClr val="000000"/>
                </a:solidFill>
                <a:latin typeface="Arial"/>
                <a:ea typeface="Arial"/>
                <a:cs typeface="Arial"/>
                <a:sym typeface="Arial"/>
              </a:rPr>
              <a:t># set FLASK_APP=app.py</a:t>
            </a:r>
            <a:endParaRPr sz="1500">
              <a:solidFill>
                <a:srgbClr val="000000"/>
              </a:solidFill>
              <a:latin typeface="Arial"/>
              <a:ea typeface="Arial"/>
              <a:cs typeface="Arial"/>
              <a:sym typeface="Arial"/>
            </a:endParaRPr>
          </a:p>
          <a:p>
            <a:pPr indent="-323850" lvl="0" marL="457200" rtl="0" algn="l">
              <a:spcBef>
                <a:spcPts val="1200"/>
              </a:spcBef>
              <a:spcAft>
                <a:spcPts val="0"/>
              </a:spcAft>
              <a:buClr>
                <a:srgbClr val="000000"/>
              </a:buClr>
              <a:buSzPts val="1500"/>
              <a:buFont typeface="Arial"/>
              <a:buAutoNum type="arabicPeriod"/>
            </a:pPr>
            <a:r>
              <a:rPr b="1" lang="en" sz="1500">
                <a:solidFill>
                  <a:srgbClr val="000000"/>
                </a:solidFill>
                <a:latin typeface="Arial"/>
                <a:ea typeface="Arial"/>
                <a:cs typeface="Arial"/>
                <a:sym typeface="Arial"/>
              </a:rPr>
              <a:t>Run the Development Server:</a:t>
            </a:r>
            <a:br>
              <a:rPr b="1" lang="en" sz="1500">
                <a:solidFill>
                  <a:srgbClr val="000000"/>
                </a:solidFill>
                <a:latin typeface="Arial"/>
                <a:ea typeface="Arial"/>
                <a:cs typeface="Arial"/>
                <a:sym typeface="Arial"/>
              </a:rPr>
            </a:br>
            <a:br>
              <a:rPr b="1" lang="en" sz="1500">
                <a:solidFill>
                  <a:srgbClr val="000000"/>
                </a:solidFill>
                <a:latin typeface="Arial"/>
                <a:ea typeface="Arial"/>
                <a:cs typeface="Arial"/>
                <a:sym typeface="Arial"/>
              </a:rPr>
            </a:br>
            <a:r>
              <a:rPr lang="en" sz="1500">
                <a:solidFill>
                  <a:srgbClr val="000000"/>
                </a:solidFill>
                <a:latin typeface="Arial"/>
                <a:ea typeface="Arial"/>
                <a:cs typeface="Arial"/>
                <a:sym typeface="Arial"/>
              </a:rPr>
              <a:t> Bash</a:t>
            </a:r>
            <a:br>
              <a:rPr lang="en" sz="1500">
                <a:solidFill>
                  <a:srgbClr val="000000"/>
                </a:solidFill>
                <a:latin typeface="Arial"/>
                <a:ea typeface="Arial"/>
                <a:cs typeface="Arial"/>
                <a:sym typeface="Arial"/>
              </a:rPr>
            </a:br>
            <a:r>
              <a:rPr lang="en" sz="1500">
                <a:solidFill>
                  <a:srgbClr val="000000"/>
                </a:solidFill>
                <a:latin typeface="Arial"/>
                <a:ea typeface="Arial"/>
                <a:cs typeface="Arial"/>
                <a:sym typeface="Arial"/>
              </a:rPr>
              <a:t>flask run</a:t>
            </a:r>
            <a:endParaRPr sz="1500">
              <a:solidFill>
                <a:srgbClr val="001D35"/>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3.3 Setting up a Flask Environment</a:t>
            </a:r>
            <a:endParaRPr/>
          </a:p>
        </p:txBody>
      </p:sp>
      <p:sp>
        <p:nvSpPr>
          <p:cNvPr id="141" name="Google Shape;141;p27"/>
          <p:cNvSpPr txBox="1"/>
          <p:nvPr>
            <p:ph idx="1" type="body"/>
          </p:nvPr>
        </p:nvSpPr>
        <p:spPr>
          <a:xfrm>
            <a:off x="311700" y="695275"/>
            <a:ext cx="85206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sz="1500">
                <a:solidFill>
                  <a:srgbClr val="000000"/>
                </a:solidFill>
                <a:latin typeface="Arial"/>
                <a:ea typeface="Arial"/>
                <a:cs typeface="Arial"/>
                <a:sym typeface="Arial"/>
              </a:rPr>
              <a:t> You should see output similar to this:</a:t>
            </a:r>
            <a:br>
              <a:rPr lang="en" sz="1500">
                <a:solidFill>
                  <a:srgbClr val="000000"/>
                </a:solidFill>
                <a:latin typeface="Arial"/>
                <a:ea typeface="Arial"/>
                <a:cs typeface="Arial"/>
                <a:sym typeface="Arial"/>
              </a:rPr>
            </a:br>
            <a:br>
              <a:rPr lang="en" sz="1500">
                <a:solidFill>
                  <a:srgbClr val="000000"/>
                </a:solidFill>
                <a:latin typeface="Arial"/>
                <a:ea typeface="Arial"/>
                <a:cs typeface="Arial"/>
                <a:sym typeface="Arial"/>
              </a:rPr>
            </a:br>
            <a:r>
              <a:rPr lang="en" sz="1500">
                <a:solidFill>
                  <a:srgbClr val="000000"/>
                </a:solidFill>
                <a:latin typeface="Arial"/>
                <a:ea typeface="Arial"/>
                <a:cs typeface="Arial"/>
                <a:sym typeface="Arial"/>
              </a:rPr>
              <a:t> * Serving Flask app 'app.py'</a:t>
            </a:r>
            <a:endParaRPr sz="1500">
              <a:solidFill>
                <a:srgbClr val="000000"/>
              </a:solidFill>
              <a:latin typeface="Arial"/>
              <a:ea typeface="Arial"/>
              <a:cs typeface="Arial"/>
              <a:sym typeface="Arial"/>
            </a:endParaRPr>
          </a:p>
          <a:p>
            <a:pPr indent="0" lvl="0" marL="457200" rtl="0" algn="l">
              <a:spcBef>
                <a:spcPts val="0"/>
              </a:spcBef>
              <a:spcAft>
                <a:spcPts val="0"/>
              </a:spcAft>
              <a:buNone/>
            </a:pPr>
            <a:r>
              <a:rPr lang="en" sz="1500">
                <a:solidFill>
                  <a:srgbClr val="000000"/>
                </a:solidFill>
                <a:latin typeface="Arial"/>
                <a:ea typeface="Arial"/>
                <a:cs typeface="Arial"/>
                <a:sym typeface="Arial"/>
              </a:rPr>
              <a:t> * Debug mode: on</a:t>
            </a:r>
            <a:endParaRPr sz="1500">
              <a:solidFill>
                <a:srgbClr val="000000"/>
              </a:solidFill>
              <a:latin typeface="Arial"/>
              <a:ea typeface="Arial"/>
              <a:cs typeface="Arial"/>
              <a:sym typeface="Arial"/>
            </a:endParaRPr>
          </a:p>
          <a:p>
            <a:pPr indent="0" lvl="0" marL="457200" rtl="0" algn="l">
              <a:spcBef>
                <a:spcPts val="0"/>
              </a:spcBef>
              <a:spcAft>
                <a:spcPts val="0"/>
              </a:spcAft>
              <a:buNone/>
            </a:pPr>
            <a:r>
              <a:rPr lang="en" sz="1500">
                <a:solidFill>
                  <a:srgbClr val="000000"/>
                </a:solidFill>
                <a:latin typeface="Arial"/>
                <a:ea typeface="Arial"/>
                <a:cs typeface="Arial"/>
                <a:sym typeface="Arial"/>
              </a:rPr>
              <a:t> * Running on http://127.0.0.1:5000 (Press CTRL+C to quit)</a:t>
            </a:r>
            <a:endParaRPr sz="1500">
              <a:solidFill>
                <a:srgbClr val="000000"/>
              </a:solidFill>
              <a:latin typeface="Arial"/>
              <a:ea typeface="Arial"/>
              <a:cs typeface="Arial"/>
              <a:sym typeface="Arial"/>
            </a:endParaRPr>
          </a:p>
          <a:p>
            <a:pPr indent="0" lvl="0" marL="457200" rtl="0" algn="l">
              <a:spcBef>
                <a:spcPts val="0"/>
              </a:spcBef>
              <a:spcAft>
                <a:spcPts val="0"/>
              </a:spcAft>
              <a:buNone/>
            </a:pPr>
            <a:r>
              <a:rPr lang="en" sz="1500">
                <a:solidFill>
                  <a:srgbClr val="000000"/>
                </a:solidFill>
                <a:latin typeface="Arial"/>
                <a:ea typeface="Arial"/>
                <a:cs typeface="Arial"/>
                <a:sym typeface="Arial"/>
              </a:rPr>
              <a:t> * Restarting with stat</a:t>
            </a:r>
            <a:endParaRPr sz="1500">
              <a:solidFill>
                <a:srgbClr val="000000"/>
              </a:solidFill>
              <a:latin typeface="Arial"/>
              <a:ea typeface="Arial"/>
              <a:cs typeface="Arial"/>
              <a:sym typeface="Arial"/>
            </a:endParaRPr>
          </a:p>
          <a:p>
            <a:pPr indent="0" lvl="0" marL="457200" rtl="0" algn="l">
              <a:spcBef>
                <a:spcPts val="0"/>
              </a:spcBef>
              <a:spcAft>
                <a:spcPts val="0"/>
              </a:spcAft>
              <a:buNone/>
            </a:pPr>
            <a:r>
              <a:rPr lang="en" sz="1500">
                <a:solidFill>
                  <a:srgbClr val="000000"/>
                </a:solidFill>
                <a:latin typeface="Arial"/>
                <a:ea typeface="Arial"/>
                <a:cs typeface="Arial"/>
                <a:sym typeface="Arial"/>
              </a:rPr>
              <a:t> * Debugger is active!</a:t>
            </a:r>
            <a:endParaRPr sz="1500">
              <a:solidFill>
                <a:srgbClr val="000000"/>
              </a:solidFill>
              <a:latin typeface="Arial"/>
              <a:ea typeface="Arial"/>
              <a:cs typeface="Arial"/>
              <a:sym typeface="Arial"/>
            </a:endParaRPr>
          </a:p>
          <a:p>
            <a:pPr indent="0" lvl="0" marL="457200" rtl="0" algn="l">
              <a:spcBef>
                <a:spcPts val="0"/>
              </a:spcBef>
              <a:spcAft>
                <a:spcPts val="0"/>
              </a:spcAft>
              <a:buNone/>
            </a:pPr>
            <a:r>
              <a:rPr lang="en" sz="1500">
                <a:solidFill>
                  <a:srgbClr val="000000"/>
                </a:solidFill>
                <a:latin typeface="Arial"/>
                <a:ea typeface="Arial"/>
                <a:cs typeface="Arial"/>
                <a:sym typeface="Arial"/>
              </a:rPr>
              <a:t> * Debugger PIN: XXX-XXX-XXX</a:t>
            </a:r>
            <a:endParaRPr sz="1500">
              <a:solidFill>
                <a:srgbClr val="000000"/>
              </a:solidFill>
              <a:latin typeface="Arial"/>
              <a:ea typeface="Arial"/>
              <a:cs typeface="Arial"/>
              <a:sym typeface="Arial"/>
            </a:endParaRPr>
          </a:p>
          <a:p>
            <a:pPr indent="-323850" lvl="0" marL="457200" rtl="0" algn="l">
              <a:spcBef>
                <a:spcPts val="1200"/>
              </a:spcBef>
              <a:spcAft>
                <a:spcPts val="0"/>
              </a:spcAft>
              <a:buClr>
                <a:srgbClr val="000000"/>
              </a:buClr>
              <a:buSzPts val="1500"/>
              <a:buFont typeface="Arial"/>
              <a:buAutoNum type="arabicPeriod"/>
            </a:pPr>
            <a:r>
              <a:rPr b="1" lang="en" sz="1500">
                <a:solidFill>
                  <a:srgbClr val="000000"/>
                </a:solidFill>
                <a:latin typeface="Arial"/>
                <a:ea typeface="Arial"/>
                <a:cs typeface="Arial"/>
                <a:sym typeface="Arial"/>
              </a:rPr>
              <a:t>Open in Browser:</a:t>
            </a:r>
            <a:r>
              <a:rPr lang="en" sz="1500">
                <a:solidFill>
                  <a:srgbClr val="000000"/>
                </a:solidFill>
                <a:latin typeface="Arial"/>
                <a:ea typeface="Arial"/>
                <a:cs typeface="Arial"/>
                <a:sym typeface="Arial"/>
              </a:rPr>
              <a:t> Open your web browser (Chrome, Firefox, etc.) and go to the address shown, which is usually </a:t>
            </a:r>
            <a:r>
              <a:rPr lang="en" sz="1500">
                <a:solidFill>
                  <a:srgbClr val="188038"/>
                </a:solidFill>
                <a:latin typeface="Arial"/>
                <a:ea typeface="Arial"/>
                <a:cs typeface="Arial"/>
                <a:sym typeface="Arial"/>
              </a:rPr>
              <a:t>http://127.0.0.1:5000/</a:t>
            </a:r>
            <a:r>
              <a:rPr lang="en" sz="1500">
                <a:solidFill>
                  <a:srgbClr val="000000"/>
                </a:solidFill>
                <a:latin typeface="Arial"/>
                <a:ea typeface="Arial"/>
                <a:cs typeface="Arial"/>
                <a:sym typeface="Arial"/>
              </a:rPr>
              <a:t>.</a:t>
            </a:r>
            <a:br>
              <a:rPr lang="en" sz="1500">
                <a:solidFill>
                  <a:srgbClr val="000000"/>
                </a:solidFill>
                <a:latin typeface="Arial"/>
                <a:ea typeface="Arial"/>
                <a:cs typeface="Arial"/>
                <a:sym typeface="Arial"/>
              </a:rPr>
            </a:br>
            <a:br>
              <a:rPr lang="en" sz="1500">
                <a:solidFill>
                  <a:srgbClr val="000000"/>
                </a:solidFill>
                <a:latin typeface="Arial"/>
                <a:ea typeface="Arial"/>
                <a:cs typeface="Arial"/>
                <a:sym typeface="Arial"/>
              </a:rPr>
            </a:br>
            <a:r>
              <a:rPr lang="en" sz="1500">
                <a:solidFill>
                  <a:srgbClr val="000000"/>
                </a:solidFill>
                <a:latin typeface="Arial"/>
                <a:ea typeface="Arial"/>
                <a:cs typeface="Arial"/>
                <a:sym typeface="Arial"/>
              </a:rPr>
              <a:t> You should see "Hello from Tarakeshwar! This is my first Flask app." in your browser.</a:t>
            </a:r>
            <a:br>
              <a:rPr lang="en" sz="1500">
                <a:solidFill>
                  <a:srgbClr val="000000"/>
                </a:solidFill>
                <a:latin typeface="Arial"/>
                <a:ea typeface="Arial"/>
                <a:cs typeface="Arial"/>
                <a:sym typeface="Arial"/>
              </a:rPr>
            </a:br>
            <a:br>
              <a:rPr lang="en" sz="1500">
                <a:solidFill>
                  <a:srgbClr val="000000"/>
                </a:solidFill>
                <a:latin typeface="Arial"/>
                <a:ea typeface="Arial"/>
                <a:cs typeface="Arial"/>
                <a:sym typeface="Arial"/>
              </a:rPr>
            </a:br>
            <a:r>
              <a:rPr lang="en" sz="1500">
                <a:solidFill>
                  <a:srgbClr val="000000"/>
                </a:solidFill>
                <a:latin typeface="Arial"/>
                <a:ea typeface="Arial"/>
                <a:cs typeface="Arial"/>
                <a:sym typeface="Arial"/>
              </a:rPr>
              <a:t> Try navigating to </a:t>
            </a:r>
            <a:r>
              <a:rPr lang="en" sz="1500">
                <a:solidFill>
                  <a:srgbClr val="188038"/>
                </a:solidFill>
                <a:latin typeface="Arial"/>
                <a:ea typeface="Arial"/>
                <a:cs typeface="Arial"/>
                <a:sym typeface="Arial"/>
              </a:rPr>
              <a:t>http://127.0.0.1:5000/about</a:t>
            </a:r>
            <a:r>
              <a:rPr lang="en" sz="1500">
                <a:solidFill>
                  <a:srgbClr val="000000"/>
                </a:solidFill>
                <a:latin typeface="Arial"/>
                <a:ea typeface="Arial"/>
                <a:cs typeface="Arial"/>
                <a:sym typeface="Arial"/>
              </a:rPr>
              <a:t> to see the other route.</a:t>
            </a:r>
            <a:endParaRPr sz="1500">
              <a:solidFill>
                <a:srgbClr val="000000"/>
              </a:solidFill>
              <a:latin typeface="Arial"/>
              <a:ea typeface="Arial"/>
              <a:cs typeface="Arial"/>
              <a:sym typeface="Arial"/>
            </a:endParaRPr>
          </a:p>
          <a:p>
            <a:pPr indent="0" lvl="0" marL="0" rtl="0" algn="l">
              <a:spcBef>
                <a:spcPts val="1200"/>
              </a:spcBef>
              <a:spcAft>
                <a:spcPts val="1200"/>
              </a:spcAft>
              <a:buNone/>
            </a:pPr>
            <a:r>
              <a:t/>
            </a:r>
            <a:endParaRPr sz="1500">
              <a:solidFill>
                <a:srgbClr val="001D35"/>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500">
                <a:solidFill>
                  <a:srgbClr val="000000"/>
                </a:solidFill>
                <a:latin typeface="Arial"/>
                <a:ea typeface="Arial"/>
                <a:cs typeface="Arial"/>
                <a:sym typeface="Arial"/>
              </a:rPr>
              <a:t>1. Routes (URL Mapping)</a:t>
            </a:r>
            <a:endParaRPr b="1" sz="1500">
              <a:solidFill>
                <a:srgbClr val="000000"/>
              </a:solidFill>
              <a:latin typeface="Arial"/>
              <a:ea typeface="Arial"/>
              <a:cs typeface="Arial"/>
              <a:sym typeface="Arial"/>
            </a:endParaRPr>
          </a:p>
          <a:p>
            <a:pPr indent="0" lvl="0" marL="0" rtl="0" algn="l">
              <a:spcBef>
                <a:spcPts val="1200"/>
              </a:spcBef>
              <a:spcAft>
                <a:spcPts val="0"/>
              </a:spcAft>
              <a:buNone/>
            </a:pPr>
            <a:r>
              <a:rPr b="1" lang="en" sz="1500">
                <a:solidFill>
                  <a:srgbClr val="000000"/>
                </a:solidFill>
                <a:latin typeface="Arial"/>
                <a:ea typeface="Arial"/>
                <a:cs typeface="Arial"/>
                <a:sym typeface="Arial"/>
              </a:rPr>
              <a:t>What it is:</a:t>
            </a:r>
            <a:r>
              <a:rPr lang="en" sz="1500">
                <a:solidFill>
                  <a:srgbClr val="000000"/>
                </a:solidFill>
                <a:latin typeface="Arial"/>
                <a:ea typeface="Arial"/>
                <a:cs typeface="Arial"/>
                <a:sym typeface="Arial"/>
              </a:rPr>
              <a:t> A route is a URL pattern that Flask listens for. When a user's web browser sends a request to a specific URL (like </a:t>
            </a:r>
            <a:r>
              <a:rPr lang="en" sz="1500">
                <a:solidFill>
                  <a:srgbClr val="188038"/>
                </a:solidFill>
                <a:latin typeface="Arial"/>
                <a:ea typeface="Arial"/>
                <a:cs typeface="Arial"/>
                <a:sym typeface="Arial"/>
              </a:rPr>
              <a:t>/</a:t>
            </a:r>
            <a:r>
              <a:rPr lang="en" sz="1500">
                <a:solidFill>
                  <a:srgbClr val="000000"/>
                </a:solidFill>
                <a:latin typeface="Arial"/>
                <a:ea typeface="Arial"/>
                <a:cs typeface="Arial"/>
                <a:sym typeface="Arial"/>
              </a:rPr>
              <a:t> or </a:t>
            </a:r>
            <a:r>
              <a:rPr lang="en" sz="1500">
                <a:solidFill>
                  <a:srgbClr val="188038"/>
                </a:solidFill>
                <a:latin typeface="Arial"/>
                <a:ea typeface="Arial"/>
                <a:cs typeface="Arial"/>
                <a:sym typeface="Arial"/>
              </a:rPr>
              <a:t>/about</a:t>
            </a:r>
            <a:r>
              <a:rPr lang="en" sz="1500">
                <a:solidFill>
                  <a:srgbClr val="000000"/>
                </a:solidFill>
                <a:latin typeface="Arial"/>
                <a:ea typeface="Arial"/>
                <a:cs typeface="Arial"/>
                <a:sym typeface="Arial"/>
              </a:rPr>
              <a:t>), Flask uses its routing system to figure out which Python function should handle that request.</a:t>
            </a:r>
            <a:endParaRPr sz="1500">
              <a:solidFill>
                <a:srgbClr val="000000"/>
              </a:solidFill>
              <a:latin typeface="Arial"/>
              <a:ea typeface="Arial"/>
              <a:cs typeface="Arial"/>
              <a:sym typeface="Arial"/>
            </a:endParaRPr>
          </a:p>
          <a:p>
            <a:pPr indent="0" lvl="0" marL="0" rtl="0" algn="l">
              <a:spcBef>
                <a:spcPts val="1200"/>
              </a:spcBef>
              <a:spcAft>
                <a:spcPts val="0"/>
              </a:spcAft>
              <a:buNone/>
            </a:pPr>
            <a:r>
              <a:rPr b="1" lang="en" sz="1500">
                <a:solidFill>
                  <a:srgbClr val="000000"/>
                </a:solidFill>
                <a:latin typeface="Arial"/>
                <a:ea typeface="Arial"/>
                <a:cs typeface="Arial"/>
                <a:sym typeface="Arial"/>
              </a:rPr>
              <a:t>How it works:</a:t>
            </a:r>
            <a:r>
              <a:rPr lang="en" sz="1500">
                <a:solidFill>
                  <a:srgbClr val="000000"/>
                </a:solidFill>
                <a:latin typeface="Arial"/>
                <a:ea typeface="Arial"/>
                <a:cs typeface="Arial"/>
                <a:sym typeface="Arial"/>
              </a:rPr>
              <a:t> You define a route using the </a:t>
            </a:r>
            <a:r>
              <a:rPr lang="en" sz="1500">
                <a:solidFill>
                  <a:srgbClr val="188038"/>
                </a:solidFill>
                <a:latin typeface="Arial"/>
                <a:ea typeface="Arial"/>
                <a:cs typeface="Arial"/>
                <a:sym typeface="Arial"/>
              </a:rPr>
              <a:t>@app.route()</a:t>
            </a:r>
            <a:r>
              <a:rPr lang="en" sz="1500">
                <a:solidFill>
                  <a:srgbClr val="000000"/>
                </a:solidFill>
                <a:latin typeface="Arial"/>
                <a:ea typeface="Arial"/>
                <a:cs typeface="Arial"/>
                <a:sym typeface="Arial"/>
              </a:rPr>
              <a:t> decorator right above a Python function.</a:t>
            </a:r>
            <a:endParaRPr sz="1500">
              <a:solidFill>
                <a:srgbClr val="000000"/>
              </a:solidFill>
              <a:latin typeface="Arial"/>
              <a:ea typeface="Arial"/>
              <a:cs typeface="Arial"/>
              <a:sym typeface="Arial"/>
            </a:endParaRPr>
          </a:p>
          <a:p>
            <a:pPr indent="0" lvl="0" marL="0" rtl="0" algn="l">
              <a:spcBef>
                <a:spcPts val="1200"/>
              </a:spcBef>
              <a:spcAft>
                <a:spcPts val="0"/>
              </a:spcAft>
              <a:buNone/>
            </a:pPr>
            <a:r>
              <a:rPr b="1" lang="en" sz="1500">
                <a:solidFill>
                  <a:srgbClr val="000000"/>
                </a:solidFill>
                <a:latin typeface="Arial"/>
                <a:ea typeface="Arial"/>
                <a:cs typeface="Arial"/>
                <a:sym typeface="Arial"/>
              </a:rPr>
              <a:t>Example:</a:t>
            </a:r>
            <a:endParaRPr b="1" sz="15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500">
                <a:solidFill>
                  <a:srgbClr val="000000"/>
                </a:solidFill>
                <a:latin typeface="Arial"/>
                <a:ea typeface="Arial"/>
                <a:cs typeface="Arial"/>
                <a:sym typeface="Arial"/>
              </a:rPr>
              <a:t>Python</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from flask import Flask</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app = Flask(__name__)</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500">
              <a:solidFill>
                <a:srgbClr val="000000"/>
              </a:solidFill>
              <a:latin typeface="Arial"/>
              <a:ea typeface="Arial"/>
              <a:cs typeface="Arial"/>
              <a:sym typeface="Arial"/>
            </a:endParaRPr>
          </a:p>
          <a:p>
            <a:pPr indent="0" lvl="0" marL="0" rtl="0" algn="l">
              <a:spcBef>
                <a:spcPts val="0"/>
              </a:spcBef>
              <a:spcAft>
                <a:spcPts val="1200"/>
              </a:spcAft>
              <a:buNone/>
            </a:pPr>
            <a:r>
              <a:t/>
            </a:r>
            <a:endParaRPr sz="1500">
              <a:latin typeface="Arial"/>
              <a:ea typeface="Arial"/>
              <a:cs typeface="Arial"/>
              <a:sym typeface="Arial"/>
            </a:endParaRPr>
          </a:p>
        </p:txBody>
      </p:sp>
      <p:sp>
        <p:nvSpPr>
          <p:cNvPr id="147" name="Google Shape;147;p28"/>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3.4 Flask Basics: Routes, Views and Templates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 This is a route for the homepage (e.g., http://127.0.0.1:5000/)</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@app.route('/')</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def homepage():</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    return 'Welcome to Tarakeshwar Info Portal!'</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 This is a route for an "about us" page (e.g., http://127.0.0.1:5000/about)</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@app.route('/about')</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def about_us():</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    return 'Learn more about our beautiful Tarakeshwar municipality.'</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 Route with a variable part (e.g., http://127.0.0.1:5000/places/temple)</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@app.route('/places/&lt;name&gt;')</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def show_place(name):</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    return f'Exploring the {name.capitalize()} in Tarakeshwar.'</a:t>
            </a:r>
            <a:endParaRPr sz="1500">
              <a:solidFill>
                <a:srgbClr val="000000"/>
              </a:solidFill>
              <a:latin typeface="Arial"/>
              <a:ea typeface="Arial"/>
              <a:cs typeface="Arial"/>
              <a:sym typeface="Arial"/>
            </a:endParaRPr>
          </a:p>
          <a:p>
            <a:pPr indent="0" lvl="0" marL="0" rtl="0" algn="l">
              <a:spcBef>
                <a:spcPts val="0"/>
              </a:spcBef>
              <a:spcAft>
                <a:spcPts val="1200"/>
              </a:spcAft>
              <a:buNone/>
            </a:pPr>
            <a:r>
              <a:t/>
            </a:r>
            <a:endParaRPr sz="1500">
              <a:latin typeface="Arial"/>
              <a:ea typeface="Arial"/>
              <a:cs typeface="Arial"/>
              <a:sym typeface="Arial"/>
            </a:endParaRPr>
          </a:p>
        </p:txBody>
      </p:sp>
      <p:sp>
        <p:nvSpPr>
          <p:cNvPr id="153" name="Google Shape;153;p29"/>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3.4 Flask Basics: Routes, Views and Templates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if __name__ == '__main__':</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    app.run(debug=True)</a:t>
            </a:r>
            <a:endParaRPr sz="1500">
              <a:solidFill>
                <a:srgbClr val="000000"/>
              </a:solidFill>
              <a:latin typeface="Arial"/>
              <a:ea typeface="Arial"/>
              <a:cs typeface="Arial"/>
              <a:sym typeface="Arial"/>
            </a:endParaRPr>
          </a:p>
          <a:p>
            <a:pPr indent="0" lvl="0" marL="0" rtl="0" algn="l">
              <a:spcBef>
                <a:spcPts val="1200"/>
              </a:spcBef>
              <a:spcAft>
                <a:spcPts val="0"/>
              </a:spcAft>
              <a:buNone/>
            </a:pPr>
            <a:r>
              <a:rPr b="1" lang="en" sz="1500">
                <a:solidFill>
                  <a:srgbClr val="000000"/>
                </a:solidFill>
                <a:latin typeface="Arial"/>
                <a:ea typeface="Arial"/>
                <a:cs typeface="Arial"/>
                <a:sym typeface="Arial"/>
              </a:rPr>
              <a:t>Key Points:</a:t>
            </a:r>
            <a:endParaRPr b="1" sz="1500">
              <a:solidFill>
                <a:srgbClr val="000000"/>
              </a:solidFill>
              <a:latin typeface="Arial"/>
              <a:ea typeface="Arial"/>
              <a:cs typeface="Arial"/>
              <a:sym typeface="Arial"/>
            </a:endParaRPr>
          </a:p>
          <a:p>
            <a:pPr indent="-323850" lvl="0" marL="457200" rtl="0" algn="l">
              <a:spcBef>
                <a:spcPts val="1200"/>
              </a:spcBef>
              <a:spcAft>
                <a:spcPts val="0"/>
              </a:spcAft>
              <a:buClr>
                <a:srgbClr val="000000"/>
              </a:buClr>
              <a:buSzPts val="1500"/>
              <a:buFont typeface="Arial"/>
              <a:buChar char="●"/>
            </a:pPr>
            <a:r>
              <a:rPr lang="en" sz="1500">
                <a:solidFill>
                  <a:srgbClr val="188038"/>
                </a:solidFill>
                <a:latin typeface="Arial"/>
                <a:ea typeface="Arial"/>
                <a:cs typeface="Arial"/>
                <a:sym typeface="Arial"/>
              </a:rPr>
              <a:t>@app.route('/')</a:t>
            </a:r>
            <a:r>
              <a:rPr lang="en" sz="1500">
                <a:solidFill>
                  <a:srgbClr val="000000"/>
                </a:solidFill>
                <a:latin typeface="Arial"/>
                <a:ea typeface="Arial"/>
                <a:cs typeface="Arial"/>
                <a:sym typeface="Arial"/>
              </a:rPr>
              <a:t>: The </a:t>
            </a:r>
            <a:r>
              <a:rPr lang="en" sz="1500">
                <a:solidFill>
                  <a:srgbClr val="188038"/>
                </a:solidFill>
                <a:latin typeface="Arial"/>
                <a:ea typeface="Arial"/>
                <a:cs typeface="Arial"/>
                <a:sym typeface="Arial"/>
              </a:rPr>
              <a:t>/</a:t>
            </a:r>
            <a:r>
              <a:rPr lang="en" sz="1500">
                <a:solidFill>
                  <a:srgbClr val="000000"/>
                </a:solidFill>
                <a:latin typeface="Arial"/>
                <a:ea typeface="Arial"/>
                <a:cs typeface="Arial"/>
                <a:sym typeface="Arial"/>
              </a:rPr>
              <a:t> signifies the root URL or homepage.</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188038"/>
                </a:solidFill>
                <a:latin typeface="Arial"/>
                <a:ea typeface="Arial"/>
                <a:cs typeface="Arial"/>
                <a:sym typeface="Arial"/>
              </a:rPr>
              <a:t>@app.route('/about')</a:t>
            </a:r>
            <a:r>
              <a:rPr lang="en" sz="1500">
                <a:solidFill>
                  <a:srgbClr val="000000"/>
                </a:solidFill>
                <a:latin typeface="Arial"/>
                <a:ea typeface="Arial"/>
                <a:cs typeface="Arial"/>
                <a:sym typeface="Arial"/>
              </a:rPr>
              <a:t>: Defines a path </a:t>
            </a:r>
            <a:r>
              <a:rPr lang="en" sz="1500">
                <a:solidFill>
                  <a:srgbClr val="188038"/>
                </a:solidFill>
                <a:latin typeface="Arial"/>
                <a:ea typeface="Arial"/>
                <a:cs typeface="Arial"/>
                <a:sym typeface="Arial"/>
              </a:rPr>
              <a:t>/about</a:t>
            </a:r>
            <a:r>
              <a:rPr lang="en" sz="1500">
                <a:solidFill>
                  <a:srgbClr val="000000"/>
                </a:solidFill>
                <a:latin typeface="Arial"/>
                <a:ea typeface="Arial"/>
                <a:cs typeface="Arial"/>
                <a:sym typeface="Arial"/>
              </a:rPr>
              <a:t>.</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188038"/>
                </a:solidFill>
                <a:latin typeface="Arial"/>
                <a:ea typeface="Arial"/>
                <a:cs typeface="Arial"/>
                <a:sym typeface="Arial"/>
              </a:rPr>
              <a:t>@app.route('/places/&lt;name&gt;')</a:t>
            </a:r>
            <a:r>
              <a:rPr lang="en" sz="1500">
                <a:solidFill>
                  <a:srgbClr val="000000"/>
                </a:solidFill>
                <a:latin typeface="Arial"/>
                <a:ea typeface="Arial"/>
                <a:cs typeface="Arial"/>
                <a:sym typeface="Arial"/>
              </a:rPr>
              <a:t>: The </a:t>
            </a:r>
            <a:r>
              <a:rPr lang="en" sz="1500">
                <a:solidFill>
                  <a:srgbClr val="188038"/>
                </a:solidFill>
                <a:latin typeface="Arial"/>
                <a:ea typeface="Arial"/>
                <a:cs typeface="Arial"/>
                <a:sym typeface="Arial"/>
              </a:rPr>
              <a:t>&lt;name&gt;</a:t>
            </a:r>
            <a:r>
              <a:rPr lang="en" sz="1500">
                <a:solidFill>
                  <a:srgbClr val="000000"/>
                </a:solidFill>
                <a:latin typeface="Arial"/>
                <a:ea typeface="Arial"/>
                <a:cs typeface="Arial"/>
                <a:sym typeface="Arial"/>
              </a:rPr>
              <a:t> part is a variable. Flask captures whatever is in that part of the URL and passes it as an argument to the function.</a:t>
            </a:r>
            <a:endParaRPr sz="1500">
              <a:solidFill>
                <a:srgbClr val="000000"/>
              </a:solidFill>
              <a:latin typeface="Arial"/>
              <a:ea typeface="Arial"/>
              <a:cs typeface="Arial"/>
              <a:sym typeface="Arial"/>
            </a:endParaRPr>
          </a:p>
          <a:p>
            <a:pPr indent="0" lvl="0" marL="0" rtl="0" algn="l">
              <a:spcBef>
                <a:spcPts val="1400"/>
              </a:spcBef>
              <a:spcAft>
                <a:spcPts val="0"/>
              </a:spcAft>
              <a:buNone/>
            </a:pPr>
            <a:r>
              <a:rPr b="1" lang="en" sz="1500">
                <a:solidFill>
                  <a:srgbClr val="000000"/>
                </a:solidFill>
                <a:latin typeface="Arial"/>
                <a:ea typeface="Arial"/>
                <a:cs typeface="Arial"/>
                <a:sym typeface="Arial"/>
              </a:rPr>
              <a:t>2. Views (Request Handlers / Business Logic)</a:t>
            </a:r>
            <a:endParaRPr b="1" sz="1500">
              <a:solidFill>
                <a:srgbClr val="000000"/>
              </a:solidFill>
              <a:latin typeface="Arial"/>
              <a:ea typeface="Arial"/>
              <a:cs typeface="Arial"/>
              <a:sym typeface="Arial"/>
            </a:endParaRPr>
          </a:p>
          <a:p>
            <a:pPr indent="0" lvl="0" marL="0" rtl="0" algn="l">
              <a:spcBef>
                <a:spcPts val="1200"/>
              </a:spcBef>
              <a:spcAft>
                <a:spcPts val="1200"/>
              </a:spcAft>
              <a:buNone/>
            </a:pPr>
            <a:r>
              <a:rPr b="1" lang="en" sz="1500">
                <a:solidFill>
                  <a:srgbClr val="000000"/>
                </a:solidFill>
                <a:latin typeface="Arial"/>
                <a:ea typeface="Arial"/>
                <a:cs typeface="Arial"/>
                <a:sym typeface="Arial"/>
              </a:rPr>
              <a:t>What it is:</a:t>
            </a:r>
            <a:r>
              <a:rPr lang="en" sz="1500">
                <a:solidFill>
                  <a:srgbClr val="000000"/>
                </a:solidFill>
                <a:latin typeface="Arial"/>
                <a:ea typeface="Arial"/>
                <a:cs typeface="Arial"/>
                <a:sym typeface="Arial"/>
              </a:rPr>
              <a:t> A view (or view function, or request handler) is the Python function that gets executed when its corresponding route is matched. This is where you put the logic for what happens when a user visits that URL. This logic might include:</a:t>
            </a:r>
            <a:endParaRPr sz="1500">
              <a:latin typeface="Arial"/>
              <a:ea typeface="Arial"/>
              <a:cs typeface="Arial"/>
              <a:sym typeface="Arial"/>
            </a:endParaRPr>
          </a:p>
        </p:txBody>
      </p:sp>
      <p:sp>
        <p:nvSpPr>
          <p:cNvPr id="159" name="Google Shape;159;p30"/>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3.4 Flask Basics: Routes, Views and Templates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3.4 Flask Basics: Routes, Views and Templates</a:t>
            </a:r>
            <a:endParaRPr/>
          </a:p>
        </p:txBody>
      </p:sp>
      <p:sp>
        <p:nvSpPr>
          <p:cNvPr id="165" name="Google Shape;165;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rgbClr val="000000"/>
              </a:buClr>
              <a:buSzPts val="1500"/>
              <a:buFont typeface="Arial"/>
              <a:buChar char="●"/>
            </a:pPr>
            <a:r>
              <a:rPr lang="en" sz="1500">
                <a:solidFill>
                  <a:srgbClr val="000000"/>
                </a:solidFill>
                <a:latin typeface="Arial"/>
                <a:ea typeface="Arial"/>
                <a:cs typeface="Arial"/>
                <a:sym typeface="Arial"/>
              </a:rPr>
              <a:t>Fetching data from a database.</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Performing calculations.</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Processing form submissions.</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Preparing data to be displayed.</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Ultimately, returning an HTTP response (usually HTML, but could be JSON, text, etc.).</a:t>
            </a:r>
            <a:endParaRPr sz="1500">
              <a:solidFill>
                <a:srgbClr val="000000"/>
              </a:solidFill>
              <a:latin typeface="Arial"/>
              <a:ea typeface="Arial"/>
              <a:cs typeface="Arial"/>
              <a:sym typeface="Arial"/>
            </a:endParaRPr>
          </a:p>
          <a:p>
            <a:pPr indent="0" lvl="0" marL="0" rtl="0" algn="l">
              <a:spcBef>
                <a:spcPts val="1200"/>
              </a:spcBef>
              <a:spcAft>
                <a:spcPts val="0"/>
              </a:spcAft>
              <a:buNone/>
            </a:pPr>
            <a:r>
              <a:rPr b="1" lang="en" sz="1500">
                <a:solidFill>
                  <a:srgbClr val="000000"/>
                </a:solidFill>
                <a:latin typeface="Arial"/>
                <a:ea typeface="Arial"/>
                <a:cs typeface="Arial"/>
                <a:sym typeface="Arial"/>
              </a:rPr>
              <a:t>How it works:</a:t>
            </a:r>
            <a:r>
              <a:rPr lang="en" sz="1500">
                <a:solidFill>
                  <a:srgbClr val="000000"/>
                </a:solidFill>
                <a:latin typeface="Arial"/>
                <a:ea typeface="Arial"/>
                <a:cs typeface="Arial"/>
                <a:sym typeface="Arial"/>
              </a:rPr>
              <a:t> The function decorated by </a:t>
            </a:r>
            <a:r>
              <a:rPr lang="en" sz="1500">
                <a:solidFill>
                  <a:srgbClr val="188038"/>
                </a:solidFill>
                <a:latin typeface="Arial"/>
                <a:ea typeface="Arial"/>
                <a:cs typeface="Arial"/>
                <a:sym typeface="Arial"/>
              </a:rPr>
              <a:t>@app.route()</a:t>
            </a:r>
            <a:r>
              <a:rPr lang="en" sz="1500">
                <a:solidFill>
                  <a:srgbClr val="000000"/>
                </a:solidFill>
                <a:latin typeface="Arial"/>
                <a:ea typeface="Arial"/>
                <a:cs typeface="Arial"/>
                <a:sym typeface="Arial"/>
              </a:rPr>
              <a:t> </a:t>
            </a:r>
            <a:r>
              <a:rPr i="1" lang="en" sz="1500">
                <a:solidFill>
                  <a:srgbClr val="000000"/>
                </a:solidFill>
                <a:latin typeface="Arial"/>
                <a:ea typeface="Arial"/>
                <a:cs typeface="Arial"/>
                <a:sym typeface="Arial"/>
              </a:rPr>
              <a:t>is</a:t>
            </a:r>
            <a:r>
              <a:rPr lang="en" sz="1500">
                <a:solidFill>
                  <a:srgbClr val="000000"/>
                </a:solidFill>
                <a:latin typeface="Arial"/>
                <a:ea typeface="Arial"/>
                <a:cs typeface="Arial"/>
                <a:sym typeface="Arial"/>
              </a:rPr>
              <a:t> the view function.</a:t>
            </a:r>
            <a:endParaRPr sz="1500">
              <a:solidFill>
                <a:srgbClr val="000000"/>
              </a:solidFill>
              <a:latin typeface="Arial"/>
              <a:ea typeface="Arial"/>
              <a:cs typeface="Arial"/>
              <a:sym typeface="Arial"/>
            </a:endParaRPr>
          </a:p>
          <a:p>
            <a:pPr indent="0" lvl="0" marL="0" rtl="0" algn="l">
              <a:spcBef>
                <a:spcPts val="1200"/>
              </a:spcBef>
              <a:spcAft>
                <a:spcPts val="0"/>
              </a:spcAft>
              <a:buNone/>
            </a:pPr>
            <a:r>
              <a:rPr b="1" lang="en" sz="1500">
                <a:solidFill>
                  <a:srgbClr val="000000"/>
                </a:solidFill>
                <a:latin typeface="Arial"/>
                <a:ea typeface="Arial"/>
                <a:cs typeface="Arial"/>
                <a:sym typeface="Arial"/>
              </a:rPr>
              <a:t>Example (continuing from above):</a:t>
            </a:r>
            <a:endParaRPr b="1" sz="15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500">
                <a:solidFill>
                  <a:srgbClr val="000000"/>
                </a:solidFill>
                <a:latin typeface="Arial"/>
                <a:ea typeface="Arial"/>
                <a:cs typeface="Arial"/>
                <a:sym typeface="Arial"/>
              </a:rPr>
              <a:t>Python</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from flask import Flask, render_template # We'll need render_template soon!</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app = Flask(__name__)</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500">
              <a:solidFill>
                <a:srgbClr val="000000"/>
              </a:solidFill>
              <a:latin typeface="Arial"/>
              <a:ea typeface="Arial"/>
              <a:cs typeface="Arial"/>
              <a:sym typeface="Arial"/>
            </a:endParaRPr>
          </a:p>
          <a:p>
            <a:pPr indent="0" lvl="0" marL="0" rtl="0" algn="l">
              <a:spcBef>
                <a:spcPts val="0"/>
              </a:spcBef>
              <a:spcAft>
                <a:spcPts val="1200"/>
              </a:spcAft>
              <a:buNone/>
            </a:pPr>
            <a:r>
              <a:t/>
            </a:r>
            <a:endParaRPr sz="1500">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3.1 Framework Overview</a:t>
            </a:r>
            <a:endParaRPr/>
          </a:p>
        </p:txBody>
      </p:sp>
      <p:sp>
        <p:nvSpPr>
          <p:cNvPr id="63" name="Google Shape;63;p14"/>
          <p:cNvSpPr txBox="1"/>
          <p:nvPr>
            <p:ph idx="1" type="body"/>
          </p:nvPr>
        </p:nvSpPr>
        <p:spPr>
          <a:xfrm>
            <a:off x="155875" y="1152475"/>
            <a:ext cx="8841600" cy="3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1D35"/>
                </a:solidFill>
                <a:latin typeface="Arial"/>
                <a:ea typeface="Arial"/>
                <a:cs typeface="Arial"/>
                <a:sym typeface="Arial"/>
              </a:rPr>
              <a:t>A framework is a set of tools and libraries that provide a structured approach to building and maintaining web applications.</a:t>
            </a:r>
            <a:endParaRPr sz="1600">
              <a:solidFill>
                <a:srgbClr val="001D35"/>
              </a:solidFill>
              <a:latin typeface="Arial"/>
              <a:ea typeface="Arial"/>
              <a:cs typeface="Arial"/>
              <a:sym typeface="Arial"/>
            </a:endParaRPr>
          </a:p>
          <a:p>
            <a:pPr indent="0" lvl="0" marL="0" rtl="0" algn="l">
              <a:spcBef>
                <a:spcPts val="1200"/>
              </a:spcBef>
              <a:spcAft>
                <a:spcPts val="0"/>
              </a:spcAft>
              <a:buNone/>
            </a:pPr>
            <a:r>
              <a:rPr lang="en" sz="1600">
                <a:solidFill>
                  <a:srgbClr val="001D35"/>
                </a:solidFill>
                <a:latin typeface="Arial"/>
                <a:ea typeface="Arial"/>
                <a:cs typeface="Arial"/>
                <a:sym typeface="Arial"/>
              </a:rPr>
              <a:t>They streamline development by offering pre-written code, standardized structures, and reusable components, making it easier to build web apps quickly and efficiently.</a:t>
            </a:r>
            <a:endParaRPr sz="1600">
              <a:solidFill>
                <a:srgbClr val="001D35"/>
              </a:solidFill>
              <a:latin typeface="Arial"/>
              <a:ea typeface="Arial"/>
              <a:cs typeface="Arial"/>
              <a:sym typeface="Arial"/>
            </a:endParaRPr>
          </a:p>
          <a:p>
            <a:pPr indent="0" lvl="0" marL="0" rtl="0" algn="l">
              <a:lnSpc>
                <a:spcPct val="144444"/>
              </a:lnSpc>
              <a:spcBef>
                <a:spcPts val="1500"/>
              </a:spcBef>
              <a:spcAft>
                <a:spcPts val="0"/>
              </a:spcAft>
              <a:buNone/>
            </a:pPr>
            <a:r>
              <a:rPr lang="en" sz="1600">
                <a:solidFill>
                  <a:srgbClr val="001D35"/>
                </a:solidFill>
                <a:highlight>
                  <a:srgbClr val="FFFFFF"/>
                </a:highlight>
                <a:latin typeface="Arial"/>
                <a:ea typeface="Arial"/>
                <a:cs typeface="Arial"/>
                <a:sym typeface="Arial"/>
              </a:rPr>
              <a:t>Key aspects of web development frameworks:</a:t>
            </a:r>
            <a:endParaRPr sz="1600">
              <a:solidFill>
                <a:srgbClr val="001D35"/>
              </a:solidFill>
              <a:highlight>
                <a:srgbClr val="FFFFFF"/>
              </a:highlight>
              <a:latin typeface="Arial"/>
              <a:ea typeface="Arial"/>
              <a:cs typeface="Arial"/>
              <a:sym typeface="Arial"/>
            </a:endParaRPr>
          </a:p>
          <a:p>
            <a:pPr indent="-228600" lvl="0" marL="190500" marR="63500" rtl="0" algn="l">
              <a:lnSpc>
                <a:spcPct val="137500"/>
              </a:lnSpc>
              <a:spcBef>
                <a:spcPts val="800"/>
              </a:spcBef>
              <a:spcAft>
                <a:spcPts val="0"/>
              </a:spcAft>
              <a:buClr>
                <a:srgbClr val="001D35"/>
              </a:buClr>
              <a:buSzPts val="1600"/>
              <a:buFont typeface="Arial"/>
              <a:buNone/>
            </a:pPr>
            <a:r>
              <a:rPr b="1" lang="en" sz="1600">
                <a:solidFill>
                  <a:srgbClr val="001D35"/>
                </a:solidFill>
                <a:highlight>
                  <a:srgbClr val="FFFFFF"/>
                </a:highlight>
                <a:latin typeface="Arial"/>
                <a:ea typeface="Arial"/>
                <a:cs typeface="Arial"/>
                <a:sym typeface="Arial"/>
              </a:rPr>
              <a:t>Structure and Organization:</a:t>
            </a:r>
            <a:br>
              <a:rPr b="1" lang="en" sz="1600">
                <a:solidFill>
                  <a:srgbClr val="001D35"/>
                </a:solidFill>
                <a:highlight>
                  <a:srgbClr val="FFFFFF"/>
                </a:highlight>
                <a:latin typeface="Arial"/>
                <a:ea typeface="Arial"/>
                <a:cs typeface="Arial"/>
                <a:sym typeface="Arial"/>
              </a:rPr>
            </a:br>
            <a:r>
              <a:rPr lang="en" sz="1600">
                <a:solidFill>
                  <a:srgbClr val="545D7E"/>
                </a:solidFill>
                <a:highlight>
                  <a:srgbClr val="FFFFFF"/>
                </a:highlight>
                <a:latin typeface="Arial"/>
                <a:ea typeface="Arial"/>
                <a:cs typeface="Arial"/>
                <a:sym typeface="Arial"/>
              </a:rPr>
              <a:t>Frameworks provide a predefined structure for organizing code and projects, which helps improve maintainability and collaboration. </a:t>
            </a:r>
            <a:endParaRPr sz="1600">
              <a:solidFill>
                <a:srgbClr val="545D7E"/>
              </a:solidFill>
              <a:highlight>
                <a:srgbClr val="FFFFFF"/>
              </a:highlight>
              <a:latin typeface="Arial"/>
              <a:ea typeface="Arial"/>
              <a:cs typeface="Arial"/>
              <a:sym typeface="Arial"/>
            </a:endParaRPr>
          </a:p>
          <a:p>
            <a:pPr indent="-228600" lvl="0" marL="190500" marR="63500" rtl="0" algn="l">
              <a:lnSpc>
                <a:spcPct val="137500"/>
              </a:lnSpc>
              <a:spcBef>
                <a:spcPts val="0"/>
              </a:spcBef>
              <a:spcAft>
                <a:spcPts val="0"/>
              </a:spcAft>
              <a:buClr>
                <a:srgbClr val="001D35"/>
              </a:buClr>
              <a:buSzPts val="1600"/>
              <a:buFont typeface="Arial"/>
              <a:buNone/>
            </a:pPr>
            <a:r>
              <a:rPr b="1" lang="en" sz="1600">
                <a:solidFill>
                  <a:srgbClr val="001D35"/>
                </a:solidFill>
                <a:highlight>
                  <a:srgbClr val="FFFFFF"/>
                </a:highlight>
                <a:latin typeface="Arial"/>
                <a:ea typeface="Arial"/>
                <a:cs typeface="Arial"/>
                <a:sym typeface="Arial"/>
              </a:rPr>
              <a:t>Reusable Components:</a:t>
            </a:r>
            <a:br>
              <a:rPr b="1" lang="en" sz="1600">
                <a:solidFill>
                  <a:srgbClr val="001D35"/>
                </a:solidFill>
                <a:highlight>
                  <a:srgbClr val="FFFFFF"/>
                </a:highlight>
                <a:latin typeface="Arial"/>
                <a:ea typeface="Arial"/>
                <a:cs typeface="Arial"/>
                <a:sym typeface="Arial"/>
              </a:rPr>
            </a:br>
            <a:r>
              <a:rPr lang="en" sz="1600">
                <a:solidFill>
                  <a:srgbClr val="545D7E"/>
                </a:solidFill>
                <a:highlight>
                  <a:srgbClr val="FFFFFF"/>
                </a:highlight>
                <a:latin typeface="Arial"/>
                <a:ea typeface="Arial"/>
                <a:cs typeface="Arial"/>
                <a:sym typeface="Arial"/>
              </a:rPr>
              <a:t>Frameworks offer pre-built modules and components that can be reused in different parts of an application, saving time and effort. </a:t>
            </a:r>
            <a:endParaRPr sz="1600">
              <a:solidFill>
                <a:srgbClr val="001D35"/>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3.4 Flask Basics: Routes, Views and Templates</a:t>
            </a:r>
            <a:endParaRPr/>
          </a:p>
        </p:txBody>
      </p:sp>
      <p:sp>
        <p:nvSpPr>
          <p:cNvPr id="171" name="Google Shape;171;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@app.route('/')</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def homepage():</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    # This view simply returns a string.</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    return 'Welcome to Tarakeshwar Info Portal!'</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@app.route('/about')</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def about_us():</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    # This view also returns a string.</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    return 'Learn more about our beautiful Tarakeshwar municipality.'</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@app.route('/places/&lt;name&gt;')</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def show_place(name):</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    # This view processes the 'name' from the URL</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    # and returns a formatted string.</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    return f'Exploring the {name.capitalize()} in Tarakeshwar.'</a:t>
            </a:r>
            <a:endParaRPr sz="1500">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3.4 Flask Basics: Routes, Views and Templates</a:t>
            </a:r>
            <a:endParaRPr/>
          </a:p>
        </p:txBody>
      </p:sp>
      <p:sp>
        <p:nvSpPr>
          <p:cNvPr id="177" name="Google Shape;177;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 --- More complex view example (preparing for templates) ---</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@app.route('/attractions')</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def attractions_list():</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    # In a real app, this data might come from a database.</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    attractions = [</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        {'name': 'Shivapuri Nagarjun National Park', 'desc': 'Home to diverse flora and fauna.'},</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        {'name': 'Tarebhir Village', 'desc': 'Known for its scenic beauty and local culture.'},</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        {'name': 'Manichur Temple', 'desc': 'A sacred site with historical significance.'}</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    ]</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    # Instead of returning a string, we'll eventually render a template here.</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500">
                <a:solidFill>
                  <a:srgbClr val="000000"/>
                </a:solidFill>
                <a:latin typeface="Arial"/>
                <a:ea typeface="Arial"/>
                <a:cs typeface="Arial"/>
                <a:sym typeface="Arial"/>
              </a:rPr>
              <a:t>    return str(attractions) # For now, just show the list</a:t>
            </a:r>
            <a:endParaRPr sz="1500">
              <a:solidFill>
                <a:srgbClr val="000000"/>
              </a:solidFill>
              <a:latin typeface="Arial"/>
              <a:ea typeface="Arial"/>
              <a:cs typeface="Arial"/>
              <a:sym typeface="Arial"/>
            </a:endParaRPr>
          </a:p>
          <a:p>
            <a:pPr indent="0" lvl="0" marL="0" rtl="0" algn="l">
              <a:spcBef>
                <a:spcPts val="0"/>
              </a:spcBef>
              <a:spcAft>
                <a:spcPts val="1200"/>
              </a:spcAft>
              <a:buNone/>
            </a:pPr>
            <a:r>
              <a:t/>
            </a:r>
            <a:endParaRPr sz="1500">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3.4 Flask Basics: Routes, Views and Templates</a:t>
            </a:r>
            <a:endParaRPr/>
          </a:p>
        </p:txBody>
      </p:sp>
      <p:sp>
        <p:nvSpPr>
          <p:cNvPr id="183" name="Google Shape;183;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500">
                <a:solidFill>
                  <a:srgbClr val="000000"/>
                </a:solidFill>
                <a:latin typeface="Arial"/>
                <a:ea typeface="Arial"/>
                <a:cs typeface="Arial"/>
                <a:sym typeface="Arial"/>
              </a:rPr>
              <a:t>Key Points:</a:t>
            </a:r>
            <a:endParaRPr b="1" sz="1500">
              <a:solidFill>
                <a:srgbClr val="000000"/>
              </a:solidFill>
              <a:latin typeface="Arial"/>
              <a:ea typeface="Arial"/>
              <a:cs typeface="Arial"/>
              <a:sym typeface="Arial"/>
            </a:endParaRPr>
          </a:p>
          <a:p>
            <a:pPr indent="-323850" lvl="0" marL="457200" rtl="0" algn="l">
              <a:spcBef>
                <a:spcPts val="1200"/>
              </a:spcBef>
              <a:spcAft>
                <a:spcPts val="0"/>
              </a:spcAft>
              <a:buClr>
                <a:srgbClr val="000000"/>
              </a:buClr>
              <a:buSzPts val="1500"/>
              <a:buFont typeface="Arial"/>
              <a:buChar char="●"/>
            </a:pPr>
            <a:r>
              <a:rPr lang="en" sz="1500">
                <a:solidFill>
                  <a:srgbClr val="000000"/>
                </a:solidFill>
                <a:latin typeface="Arial"/>
                <a:ea typeface="Arial"/>
                <a:cs typeface="Arial"/>
                <a:sym typeface="Arial"/>
              </a:rPr>
              <a:t>View functions always return something that can be turned into an HTTP response (a string, a </a:t>
            </a:r>
            <a:r>
              <a:rPr lang="en" sz="1500">
                <a:solidFill>
                  <a:srgbClr val="188038"/>
                </a:solidFill>
                <a:latin typeface="Arial"/>
                <a:ea typeface="Arial"/>
                <a:cs typeface="Arial"/>
                <a:sym typeface="Arial"/>
              </a:rPr>
              <a:t>Response</a:t>
            </a:r>
            <a:r>
              <a:rPr lang="en" sz="1500">
                <a:solidFill>
                  <a:srgbClr val="000000"/>
                </a:solidFill>
                <a:latin typeface="Arial"/>
                <a:ea typeface="Arial"/>
                <a:cs typeface="Arial"/>
                <a:sym typeface="Arial"/>
              </a:rPr>
              <a:t> object, or a template render).</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They encapsulate the specific actions required for a given URL.</a:t>
            </a:r>
            <a:endParaRPr sz="1500">
              <a:solidFill>
                <a:srgbClr val="000000"/>
              </a:solidFill>
              <a:latin typeface="Arial"/>
              <a:ea typeface="Arial"/>
              <a:cs typeface="Arial"/>
              <a:sym typeface="Arial"/>
            </a:endParaRPr>
          </a:p>
          <a:p>
            <a:pPr indent="0" lvl="0" marL="0" rtl="0" algn="l">
              <a:spcBef>
                <a:spcPts val="1400"/>
              </a:spcBef>
              <a:spcAft>
                <a:spcPts val="0"/>
              </a:spcAft>
              <a:buNone/>
            </a:pPr>
            <a:r>
              <a:rPr b="1" lang="en" sz="1500">
                <a:solidFill>
                  <a:srgbClr val="000000"/>
                </a:solidFill>
                <a:latin typeface="Arial"/>
                <a:ea typeface="Arial"/>
                <a:cs typeface="Arial"/>
                <a:sym typeface="Arial"/>
              </a:rPr>
              <a:t>3. Templates (Rendering Dynamic HTML)</a:t>
            </a:r>
            <a:endParaRPr b="1" sz="1500">
              <a:solidFill>
                <a:srgbClr val="000000"/>
              </a:solidFill>
              <a:latin typeface="Arial"/>
              <a:ea typeface="Arial"/>
              <a:cs typeface="Arial"/>
              <a:sym typeface="Arial"/>
            </a:endParaRPr>
          </a:p>
          <a:p>
            <a:pPr indent="0" lvl="0" marL="0" rtl="0" algn="l">
              <a:spcBef>
                <a:spcPts val="1200"/>
              </a:spcBef>
              <a:spcAft>
                <a:spcPts val="0"/>
              </a:spcAft>
              <a:buNone/>
            </a:pPr>
            <a:r>
              <a:rPr b="1" lang="en" sz="1500">
                <a:solidFill>
                  <a:srgbClr val="000000"/>
                </a:solidFill>
                <a:latin typeface="Arial"/>
                <a:ea typeface="Arial"/>
                <a:cs typeface="Arial"/>
                <a:sym typeface="Arial"/>
              </a:rPr>
              <a:t>What it is:</a:t>
            </a:r>
            <a:r>
              <a:rPr lang="en" sz="1500">
                <a:solidFill>
                  <a:srgbClr val="000000"/>
                </a:solidFill>
                <a:latin typeface="Arial"/>
                <a:ea typeface="Arial"/>
                <a:cs typeface="Arial"/>
                <a:sym typeface="Arial"/>
              </a:rPr>
              <a:t> Templates are separate files (usually </a:t>
            </a:r>
            <a:r>
              <a:rPr lang="en" sz="1500">
                <a:solidFill>
                  <a:srgbClr val="188038"/>
                </a:solidFill>
                <a:latin typeface="Arial"/>
                <a:ea typeface="Arial"/>
                <a:cs typeface="Arial"/>
                <a:sym typeface="Arial"/>
              </a:rPr>
              <a:t>.html</a:t>
            </a:r>
            <a:r>
              <a:rPr lang="en" sz="1500">
                <a:solidFill>
                  <a:srgbClr val="000000"/>
                </a:solidFill>
                <a:latin typeface="Arial"/>
                <a:ea typeface="Arial"/>
                <a:cs typeface="Arial"/>
                <a:sym typeface="Arial"/>
              </a:rPr>
              <a:t> files) that contain the structure of your web pages. They're not just static HTML; they have special placeholders and logic that Flask (using the Jinja2 templating engine) can fill in with dynamic data from your Python view functions. This separates the presentation logic from your application's core logic, making your code cleaner and easier to manage.</a:t>
            </a:r>
            <a:endParaRPr sz="1500">
              <a:solidFill>
                <a:srgbClr val="000000"/>
              </a:solidFill>
              <a:latin typeface="Arial"/>
              <a:ea typeface="Arial"/>
              <a:cs typeface="Arial"/>
              <a:sym typeface="Arial"/>
            </a:endParaRPr>
          </a:p>
          <a:p>
            <a:pPr indent="0" lvl="0" marL="0" rtl="0" algn="l">
              <a:spcBef>
                <a:spcPts val="1200"/>
              </a:spcBef>
              <a:spcAft>
                <a:spcPts val="1200"/>
              </a:spcAft>
              <a:buNone/>
            </a:pPr>
            <a:r>
              <a:t/>
            </a:r>
            <a:endParaRPr sz="1500">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3.4 Flask Basics: Routes, Views and Templates</a:t>
            </a:r>
            <a:endParaRPr/>
          </a:p>
        </p:txBody>
      </p:sp>
      <p:sp>
        <p:nvSpPr>
          <p:cNvPr id="189" name="Google Shape;189;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500">
                <a:solidFill>
                  <a:srgbClr val="000000"/>
                </a:solidFill>
                <a:latin typeface="Arial"/>
                <a:ea typeface="Arial"/>
                <a:cs typeface="Arial"/>
                <a:sym typeface="Arial"/>
              </a:rPr>
              <a:t>How it works:</a:t>
            </a:r>
            <a:endParaRPr b="1" sz="1500">
              <a:solidFill>
                <a:srgbClr val="000000"/>
              </a:solidFill>
              <a:latin typeface="Arial"/>
              <a:ea typeface="Arial"/>
              <a:cs typeface="Arial"/>
              <a:sym typeface="Arial"/>
            </a:endParaRPr>
          </a:p>
          <a:p>
            <a:pPr indent="-323850" lvl="0" marL="457200" rtl="0" algn="l">
              <a:spcBef>
                <a:spcPts val="1200"/>
              </a:spcBef>
              <a:spcAft>
                <a:spcPts val="0"/>
              </a:spcAft>
              <a:buClr>
                <a:srgbClr val="000000"/>
              </a:buClr>
              <a:buSzPts val="1500"/>
              <a:buFont typeface="Arial"/>
              <a:buChar char="●"/>
            </a:pPr>
            <a:r>
              <a:rPr lang="en" sz="1500">
                <a:solidFill>
                  <a:srgbClr val="000000"/>
                </a:solidFill>
                <a:latin typeface="Arial"/>
                <a:ea typeface="Arial"/>
                <a:cs typeface="Arial"/>
                <a:sym typeface="Arial"/>
              </a:rPr>
              <a:t>You typically create a folder named </a:t>
            </a:r>
            <a:r>
              <a:rPr lang="en" sz="1500">
                <a:solidFill>
                  <a:srgbClr val="188038"/>
                </a:solidFill>
                <a:latin typeface="Arial"/>
                <a:ea typeface="Arial"/>
                <a:cs typeface="Arial"/>
                <a:sym typeface="Arial"/>
              </a:rPr>
              <a:t>templates</a:t>
            </a:r>
            <a:r>
              <a:rPr lang="en" sz="1500">
                <a:solidFill>
                  <a:srgbClr val="000000"/>
                </a:solidFill>
                <a:latin typeface="Arial"/>
                <a:ea typeface="Arial"/>
                <a:cs typeface="Arial"/>
                <a:sym typeface="Arial"/>
              </a:rPr>
              <a:t> in the same directory as your </a:t>
            </a:r>
            <a:r>
              <a:rPr lang="en" sz="1500">
                <a:solidFill>
                  <a:srgbClr val="188038"/>
                </a:solidFill>
                <a:latin typeface="Arial"/>
                <a:ea typeface="Arial"/>
                <a:cs typeface="Arial"/>
                <a:sym typeface="Arial"/>
              </a:rPr>
              <a:t>app.py</a:t>
            </a:r>
            <a:r>
              <a:rPr lang="en" sz="1500">
                <a:solidFill>
                  <a:srgbClr val="000000"/>
                </a:solidFill>
                <a:latin typeface="Arial"/>
                <a:ea typeface="Arial"/>
                <a:cs typeface="Arial"/>
                <a:sym typeface="Arial"/>
              </a:rPr>
              <a:t>.</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Inside </a:t>
            </a:r>
            <a:r>
              <a:rPr lang="en" sz="1500">
                <a:solidFill>
                  <a:srgbClr val="188038"/>
                </a:solidFill>
                <a:latin typeface="Arial"/>
                <a:ea typeface="Arial"/>
                <a:cs typeface="Arial"/>
                <a:sym typeface="Arial"/>
              </a:rPr>
              <a:t>templates</a:t>
            </a:r>
            <a:r>
              <a:rPr lang="en" sz="1500">
                <a:solidFill>
                  <a:srgbClr val="000000"/>
                </a:solidFill>
                <a:latin typeface="Arial"/>
                <a:ea typeface="Arial"/>
                <a:cs typeface="Arial"/>
                <a:sym typeface="Arial"/>
              </a:rPr>
              <a:t>, you create your HTML files (e.g., </a:t>
            </a:r>
            <a:r>
              <a:rPr lang="en" sz="1500">
                <a:solidFill>
                  <a:srgbClr val="188038"/>
                </a:solidFill>
                <a:latin typeface="Arial"/>
                <a:ea typeface="Arial"/>
                <a:cs typeface="Arial"/>
                <a:sym typeface="Arial"/>
              </a:rPr>
              <a:t>index.html</a:t>
            </a:r>
            <a:r>
              <a:rPr lang="en" sz="1500">
                <a:solidFill>
                  <a:srgbClr val="000000"/>
                </a:solidFill>
                <a:latin typeface="Arial"/>
                <a:ea typeface="Arial"/>
                <a:cs typeface="Arial"/>
                <a:sym typeface="Arial"/>
              </a:rPr>
              <a:t>, </a:t>
            </a:r>
            <a:r>
              <a:rPr lang="en" sz="1500">
                <a:solidFill>
                  <a:srgbClr val="188038"/>
                </a:solidFill>
                <a:latin typeface="Arial"/>
                <a:ea typeface="Arial"/>
                <a:cs typeface="Arial"/>
                <a:sym typeface="Arial"/>
              </a:rPr>
              <a:t>attractions.html</a:t>
            </a:r>
            <a:r>
              <a:rPr lang="en" sz="1500">
                <a:solidFill>
                  <a:srgbClr val="000000"/>
                </a:solidFill>
                <a:latin typeface="Arial"/>
                <a:ea typeface="Arial"/>
                <a:cs typeface="Arial"/>
                <a:sym typeface="Arial"/>
              </a:rPr>
              <a:t>).</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Arial"/>
              <a:buChar char="●"/>
            </a:pPr>
            <a:r>
              <a:rPr lang="en" sz="1500">
                <a:solidFill>
                  <a:srgbClr val="000000"/>
                </a:solidFill>
                <a:latin typeface="Arial"/>
                <a:ea typeface="Arial"/>
                <a:cs typeface="Arial"/>
                <a:sym typeface="Arial"/>
              </a:rPr>
              <a:t>In your view function, you use </a:t>
            </a:r>
            <a:r>
              <a:rPr lang="en" sz="1500">
                <a:solidFill>
                  <a:srgbClr val="188038"/>
                </a:solidFill>
                <a:latin typeface="Arial"/>
                <a:ea typeface="Arial"/>
                <a:cs typeface="Arial"/>
                <a:sym typeface="Arial"/>
              </a:rPr>
              <a:t>render_template()</a:t>
            </a:r>
            <a:r>
              <a:rPr lang="en" sz="1500">
                <a:solidFill>
                  <a:srgbClr val="000000"/>
                </a:solidFill>
                <a:latin typeface="Arial"/>
                <a:ea typeface="Arial"/>
                <a:cs typeface="Arial"/>
                <a:sym typeface="Arial"/>
              </a:rPr>
              <a:t> (which you import from </a:t>
            </a:r>
            <a:r>
              <a:rPr lang="en" sz="1500">
                <a:solidFill>
                  <a:srgbClr val="188038"/>
                </a:solidFill>
                <a:latin typeface="Arial"/>
                <a:ea typeface="Arial"/>
                <a:cs typeface="Arial"/>
                <a:sym typeface="Arial"/>
              </a:rPr>
              <a:t>flask</a:t>
            </a:r>
            <a:r>
              <a:rPr lang="en" sz="1500">
                <a:solidFill>
                  <a:srgbClr val="000000"/>
                </a:solidFill>
                <a:latin typeface="Arial"/>
                <a:ea typeface="Arial"/>
                <a:cs typeface="Arial"/>
                <a:sym typeface="Arial"/>
              </a:rPr>
              <a:t>) to load a template and pass data to it.</a:t>
            </a:r>
            <a:endParaRPr sz="15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500">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3.4 Flask Basics: Routes, Views and Templates</a:t>
            </a:r>
            <a:endParaRPr/>
          </a:p>
        </p:txBody>
      </p:sp>
      <p:sp>
        <p:nvSpPr>
          <p:cNvPr id="195" name="Google Shape;195;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500">
                <a:solidFill>
                  <a:srgbClr val="000000"/>
                </a:solidFill>
                <a:latin typeface="Arial"/>
                <a:ea typeface="Arial"/>
                <a:cs typeface="Arial"/>
                <a:sym typeface="Arial"/>
              </a:rPr>
              <a:t>Example:</a:t>
            </a:r>
            <a:endParaRPr b="1" sz="1500">
              <a:solidFill>
                <a:srgbClr val="000000"/>
              </a:solidFill>
              <a:latin typeface="Arial"/>
              <a:ea typeface="Arial"/>
              <a:cs typeface="Arial"/>
              <a:sym typeface="Arial"/>
            </a:endParaRPr>
          </a:p>
          <a:p>
            <a:pPr indent="0" lvl="0" marL="0" rtl="0" algn="l">
              <a:spcBef>
                <a:spcPts val="1200"/>
              </a:spcBef>
              <a:spcAft>
                <a:spcPts val="0"/>
              </a:spcAft>
              <a:buNone/>
            </a:pPr>
            <a:r>
              <a:rPr lang="en" sz="1500">
                <a:solidFill>
                  <a:srgbClr val="000000"/>
                </a:solidFill>
                <a:latin typeface="Arial"/>
                <a:ea typeface="Arial"/>
                <a:cs typeface="Arial"/>
                <a:sym typeface="Arial"/>
              </a:rPr>
              <a:t>First, create the </a:t>
            </a:r>
            <a:r>
              <a:rPr lang="en" sz="1500">
                <a:solidFill>
                  <a:srgbClr val="188038"/>
                </a:solidFill>
                <a:latin typeface="Arial"/>
                <a:ea typeface="Arial"/>
                <a:cs typeface="Arial"/>
                <a:sym typeface="Arial"/>
              </a:rPr>
              <a:t>templates</a:t>
            </a:r>
            <a:r>
              <a:rPr lang="en" sz="1500">
                <a:solidFill>
                  <a:srgbClr val="000000"/>
                </a:solidFill>
                <a:latin typeface="Arial"/>
                <a:ea typeface="Arial"/>
                <a:cs typeface="Arial"/>
                <a:sym typeface="Arial"/>
              </a:rPr>
              <a:t> directory and the HTML files:</a:t>
            </a:r>
            <a:endParaRPr sz="1500">
              <a:solidFill>
                <a:srgbClr val="000000"/>
              </a:solidFill>
              <a:latin typeface="Arial"/>
              <a:ea typeface="Arial"/>
              <a:cs typeface="Arial"/>
              <a:sym typeface="Arial"/>
            </a:endParaRPr>
          </a:p>
          <a:p>
            <a:pPr indent="0" lvl="0" marL="0" rtl="0" algn="l">
              <a:spcBef>
                <a:spcPts val="1200"/>
              </a:spcBef>
              <a:spcAft>
                <a:spcPts val="0"/>
              </a:spcAft>
              <a:buNone/>
            </a:pPr>
            <a:r>
              <a:rPr b="1" lang="en" sz="1500">
                <a:solidFill>
                  <a:srgbClr val="188038"/>
                </a:solidFill>
                <a:latin typeface="Arial"/>
                <a:ea typeface="Arial"/>
                <a:cs typeface="Arial"/>
                <a:sym typeface="Arial"/>
              </a:rPr>
              <a:t>my_flask_project/templates/base.html</a:t>
            </a:r>
            <a:r>
              <a:rPr b="1" lang="en" sz="1500">
                <a:solidFill>
                  <a:srgbClr val="000000"/>
                </a:solidFill>
                <a:latin typeface="Arial"/>
                <a:ea typeface="Arial"/>
                <a:cs typeface="Arial"/>
                <a:sym typeface="Arial"/>
              </a:rPr>
              <a:t> (A base template for common elements):</a:t>
            </a:r>
            <a:endParaRPr b="1" sz="1500">
              <a:solidFill>
                <a:srgbClr val="000000"/>
              </a:solidFill>
              <a:latin typeface="Arial"/>
              <a:ea typeface="Arial"/>
              <a:cs typeface="Arial"/>
              <a:sym typeface="Arial"/>
            </a:endParaRPr>
          </a:p>
          <a:p>
            <a:pPr indent="0" lvl="0" marL="0" rtl="0" algn="l">
              <a:spcBef>
                <a:spcPts val="1200"/>
              </a:spcBef>
              <a:spcAft>
                <a:spcPts val="0"/>
              </a:spcAft>
              <a:buNone/>
            </a:pPr>
            <a:r>
              <a:rPr lang="en" sz="1500">
                <a:solidFill>
                  <a:srgbClr val="000000"/>
                </a:solidFill>
                <a:latin typeface="Arial"/>
                <a:ea typeface="Arial"/>
                <a:cs typeface="Arial"/>
                <a:sym typeface="Arial"/>
              </a:rPr>
              <a:t>&lt;!DOCTYPE html&gt;</a:t>
            </a:r>
            <a:endParaRPr sz="1500">
              <a:solidFill>
                <a:srgbClr val="000000"/>
              </a:solidFill>
              <a:latin typeface="Arial"/>
              <a:ea typeface="Arial"/>
              <a:cs typeface="Arial"/>
              <a:sym typeface="Arial"/>
            </a:endParaRPr>
          </a:p>
          <a:p>
            <a:pPr indent="0" lvl="0" marL="0" rtl="0" algn="l">
              <a:spcBef>
                <a:spcPts val="0"/>
              </a:spcBef>
              <a:spcAft>
                <a:spcPts val="0"/>
              </a:spcAft>
              <a:buNone/>
            </a:pPr>
            <a:r>
              <a:rPr lang="en" sz="1500">
                <a:solidFill>
                  <a:srgbClr val="000000"/>
                </a:solidFill>
                <a:latin typeface="Arial"/>
                <a:ea typeface="Arial"/>
                <a:cs typeface="Arial"/>
                <a:sym typeface="Arial"/>
              </a:rPr>
              <a:t>&lt;html&gt;</a:t>
            </a:r>
            <a:endParaRPr sz="1500">
              <a:solidFill>
                <a:srgbClr val="000000"/>
              </a:solidFill>
              <a:latin typeface="Arial"/>
              <a:ea typeface="Arial"/>
              <a:cs typeface="Arial"/>
              <a:sym typeface="Arial"/>
            </a:endParaRPr>
          </a:p>
          <a:p>
            <a:pPr indent="0" lvl="0" marL="0" rtl="0" algn="l">
              <a:spcBef>
                <a:spcPts val="0"/>
              </a:spcBef>
              <a:spcAft>
                <a:spcPts val="0"/>
              </a:spcAft>
              <a:buNone/>
            </a:pPr>
            <a:r>
              <a:rPr lang="en" sz="1500">
                <a:solidFill>
                  <a:srgbClr val="000000"/>
                </a:solidFill>
                <a:latin typeface="Arial"/>
                <a:ea typeface="Arial"/>
                <a:cs typeface="Arial"/>
                <a:sym typeface="Arial"/>
              </a:rPr>
              <a:t>&lt;head&gt;</a:t>
            </a:r>
            <a:endParaRPr sz="1500">
              <a:solidFill>
                <a:srgbClr val="000000"/>
              </a:solidFill>
              <a:latin typeface="Arial"/>
              <a:ea typeface="Arial"/>
              <a:cs typeface="Arial"/>
              <a:sym typeface="Arial"/>
            </a:endParaRPr>
          </a:p>
          <a:p>
            <a:pPr indent="0" lvl="0" marL="0" rtl="0" algn="l">
              <a:spcBef>
                <a:spcPts val="0"/>
              </a:spcBef>
              <a:spcAft>
                <a:spcPts val="0"/>
              </a:spcAft>
              <a:buNone/>
            </a:pPr>
            <a:r>
              <a:rPr lang="en" sz="1500">
                <a:solidFill>
                  <a:srgbClr val="000000"/>
                </a:solidFill>
                <a:latin typeface="Arial"/>
                <a:ea typeface="Arial"/>
                <a:cs typeface="Arial"/>
                <a:sym typeface="Arial"/>
              </a:rPr>
              <a:t>    &lt;title&gt;Hello Page&lt;/title&gt;</a:t>
            </a:r>
            <a:endParaRPr sz="1500">
              <a:solidFill>
                <a:srgbClr val="000000"/>
              </a:solidFill>
              <a:latin typeface="Arial"/>
              <a:ea typeface="Arial"/>
              <a:cs typeface="Arial"/>
              <a:sym typeface="Arial"/>
            </a:endParaRPr>
          </a:p>
          <a:p>
            <a:pPr indent="0" lvl="0" marL="0" rtl="0" algn="l">
              <a:spcBef>
                <a:spcPts val="0"/>
              </a:spcBef>
              <a:spcAft>
                <a:spcPts val="0"/>
              </a:spcAft>
              <a:buNone/>
            </a:pPr>
            <a:r>
              <a:rPr lang="en" sz="1500">
                <a:solidFill>
                  <a:srgbClr val="000000"/>
                </a:solidFill>
                <a:latin typeface="Arial"/>
                <a:ea typeface="Arial"/>
                <a:cs typeface="Arial"/>
                <a:sym typeface="Arial"/>
              </a:rPr>
              <a:t>&lt;/head&gt;</a:t>
            </a:r>
            <a:endParaRPr sz="1500">
              <a:solidFill>
                <a:srgbClr val="000000"/>
              </a:solidFill>
              <a:latin typeface="Arial"/>
              <a:ea typeface="Arial"/>
              <a:cs typeface="Arial"/>
              <a:sym typeface="Arial"/>
            </a:endParaRPr>
          </a:p>
          <a:p>
            <a:pPr indent="0" lvl="0" marL="0" rtl="0" algn="l">
              <a:spcBef>
                <a:spcPts val="0"/>
              </a:spcBef>
              <a:spcAft>
                <a:spcPts val="0"/>
              </a:spcAft>
              <a:buNone/>
            </a:pPr>
            <a:r>
              <a:rPr lang="en" sz="1500">
                <a:solidFill>
                  <a:srgbClr val="000000"/>
                </a:solidFill>
                <a:latin typeface="Arial"/>
                <a:ea typeface="Arial"/>
                <a:cs typeface="Arial"/>
                <a:sym typeface="Arial"/>
              </a:rPr>
              <a:t>&lt;body&gt;</a:t>
            </a:r>
            <a:endParaRPr sz="1500">
              <a:solidFill>
                <a:srgbClr val="000000"/>
              </a:solidFill>
              <a:latin typeface="Arial"/>
              <a:ea typeface="Arial"/>
              <a:cs typeface="Arial"/>
              <a:sym typeface="Arial"/>
            </a:endParaRPr>
          </a:p>
          <a:p>
            <a:pPr indent="0" lvl="0" marL="0" rtl="0" algn="l">
              <a:spcBef>
                <a:spcPts val="0"/>
              </a:spcBef>
              <a:spcAft>
                <a:spcPts val="0"/>
              </a:spcAft>
              <a:buNone/>
            </a:pPr>
            <a:r>
              <a:rPr lang="en" sz="1500">
                <a:solidFill>
                  <a:srgbClr val="000000"/>
                </a:solidFill>
                <a:latin typeface="Arial"/>
                <a:ea typeface="Arial"/>
                <a:cs typeface="Arial"/>
                <a:sym typeface="Arial"/>
              </a:rPr>
              <a:t>    &lt;h1&gt;Hello, {{ name }}!&lt;/h1&gt;</a:t>
            </a:r>
            <a:endParaRPr sz="1500">
              <a:solidFill>
                <a:srgbClr val="000000"/>
              </a:solidFill>
              <a:latin typeface="Arial"/>
              <a:ea typeface="Arial"/>
              <a:cs typeface="Arial"/>
              <a:sym typeface="Arial"/>
            </a:endParaRPr>
          </a:p>
          <a:p>
            <a:pPr indent="0" lvl="0" marL="0" rtl="0" algn="l">
              <a:spcBef>
                <a:spcPts val="0"/>
              </a:spcBef>
              <a:spcAft>
                <a:spcPts val="0"/>
              </a:spcAft>
              <a:buNone/>
            </a:pPr>
            <a:r>
              <a:rPr lang="en" sz="1500">
                <a:solidFill>
                  <a:srgbClr val="000000"/>
                </a:solidFill>
                <a:latin typeface="Arial"/>
                <a:ea typeface="Arial"/>
                <a:cs typeface="Arial"/>
                <a:sym typeface="Arial"/>
              </a:rPr>
              <a:t>    &lt;p&gt;Welcome to your first Flask template.&lt;/p&gt;</a:t>
            </a:r>
            <a:endParaRPr sz="1500">
              <a:solidFill>
                <a:srgbClr val="000000"/>
              </a:solidFill>
              <a:latin typeface="Arial"/>
              <a:ea typeface="Arial"/>
              <a:cs typeface="Arial"/>
              <a:sym typeface="Arial"/>
            </a:endParaRPr>
          </a:p>
          <a:p>
            <a:pPr indent="0" lvl="0" marL="0" rtl="0" algn="l">
              <a:spcBef>
                <a:spcPts val="0"/>
              </a:spcBef>
              <a:spcAft>
                <a:spcPts val="0"/>
              </a:spcAft>
              <a:buNone/>
            </a:pPr>
            <a:r>
              <a:rPr lang="en" sz="1500">
                <a:solidFill>
                  <a:srgbClr val="000000"/>
                </a:solidFill>
                <a:latin typeface="Arial"/>
                <a:ea typeface="Arial"/>
                <a:cs typeface="Arial"/>
                <a:sym typeface="Arial"/>
              </a:rPr>
              <a:t>&lt;/body&gt;</a:t>
            </a:r>
            <a:endParaRPr sz="1500">
              <a:solidFill>
                <a:srgbClr val="000000"/>
              </a:solidFill>
              <a:latin typeface="Arial"/>
              <a:ea typeface="Arial"/>
              <a:cs typeface="Arial"/>
              <a:sym typeface="Arial"/>
            </a:endParaRPr>
          </a:p>
          <a:p>
            <a:pPr indent="0" lvl="0" marL="0" rtl="0" algn="l">
              <a:spcBef>
                <a:spcPts val="0"/>
              </a:spcBef>
              <a:spcAft>
                <a:spcPts val="0"/>
              </a:spcAft>
              <a:buNone/>
            </a:pPr>
            <a:r>
              <a:rPr lang="en" sz="1500">
                <a:solidFill>
                  <a:srgbClr val="000000"/>
                </a:solidFill>
                <a:latin typeface="Arial"/>
                <a:ea typeface="Arial"/>
                <a:cs typeface="Arial"/>
                <a:sym typeface="Arial"/>
              </a:rPr>
              <a:t>&lt;/html&gt;</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500">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3.4 Flask Basics: Routes, Views and Templates</a:t>
            </a:r>
            <a:endParaRPr/>
          </a:p>
        </p:txBody>
      </p:sp>
      <p:sp>
        <p:nvSpPr>
          <p:cNvPr id="201" name="Google Shape;201;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500">
                <a:solidFill>
                  <a:srgbClr val="188038"/>
                </a:solidFill>
                <a:latin typeface="Arial"/>
                <a:ea typeface="Arial"/>
                <a:cs typeface="Arial"/>
                <a:sym typeface="Arial"/>
              </a:rPr>
              <a:t>my_flask_project/app.py</a:t>
            </a:r>
            <a:r>
              <a:rPr b="1" lang="en" sz="1500">
                <a:solidFill>
                  <a:srgbClr val="000000"/>
                </a:solidFill>
                <a:latin typeface="Arial"/>
                <a:ea typeface="Arial"/>
                <a:cs typeface="Arial"/>
                <a:sym typeface="Arial"/>
              </a:rPr>
              <a:t>:</a:t>
            </a:r>
            <a:endParaRPr b="1" sz="1500">
              <a:solidFill>
                <a:srgbClr val="000000"/>
              </a:solidFill>
              <a:latin typeface="Arial"/>
              <a:ea typeface="Arial"/>
              <a:cs typeface="Arial"/>
              <a:sym typeface="Arial"/>
            </a:endParaRPr>
          </a:p>
          <a:p>
            <a:pPr indent="0" lvl="0" marL="0" rtl="0" algn="l">
              <a:spcBef>
                <a:spcPts val="1200"/>
              </a:spcBef>
              <a:spcAft>
                <a:spcPts val="0"/>
              </a:spcAft>
              <a:buNone/>
            </a:pPr>
            <a:r>
              <a:rPr lang="en" sz="1500">
                <a:solidFill>
                  <a:srgbClr val="000000"/>
                </a:solidFill>
                <a:latin typeface="Arial"/>
                <a:ea typeface="Arial"/>
                <a:cs typeface="Arial"/>
                <a:sym typeface="Arial"/>
              </a:rPr>
              <a:t>from flask import Flask, render_template</a:t>
            </a:r>
            <a:endParaRPr sz="1500">
              <a:solidFill>
                <a:srgbClr val="000000"/>
              </a:solidFill>
              <a:latin typeface="Arial"/>
              <a:ea typeface="Arial"/>
              <a:cs typeface="Arial"/>
              <a:sym typeface="Arial"/>
            </a:endParaRPr>
          </a:p>
          <a:p>
            <a:pPr indent="0" lvl="0" marL="0" rtl="0" algn="l">
              <a:spcBef>
                <a:spcPts val="0"/>
              </a:spcBef>
              <a:spcAft>
                <a:spcPts val="0"/>
              </a:spcAft>
              <a:buNone/>
            </a:pPr>
            <a:r>
              <a:t/>
            </a:r>
            <a:endParaRPr sz="1500">
              <a:solidFill>
                <a:srgbClr val="000000"/>
              </a:solidFill>
              <a:latin typeface="Arial"/>
              <a:ea typeface="Arial"/>
              <a:cs typeface="Arial"/>
              <a:sym typeface="Arial"/>
            </a:endParaRPr>
          </a:p>
          <a:p>
            <a:pPr indent="0" lvl="0" marL="0" rtl="0" algn="l">
              <a:spcBef>
                <a:spcPts val="0"/>
              </a:spcBef>
              <a:spcAft>
                <a:spcPts val="0"/>
              </a:spcAft>
              <a:buNone/>
            </a:pPr>
            <a:r>
              <a:rPr lang="en" sz="1500">
                <a:solidFill>
                  <a:srgbClr val="000000"/>
                </a:solidFill>
                <a:latin typeface="Arial"/>
                <a:ea typeface="Arial"/>
                <a:cs typeface="Arial"/>
                <a:sym typeface="Arial"/>
              </a:rPr>
              <a:t>app = Flask(__name__)</a:t>
            </a:r>
            <a:endParaRPr sz="1500">
              <a:solidFill>
                <a:srgbClr val="000000"/>
              </a:solidFill>
              <a:latin typeface="Arial"/>
              <a:ea typeface="Arial"/>
              <a:cs typeface="Arial"/>
              <a:sym typeface="Arial"/>
            </a:endParaRPr>
          </a:p>
          <a:p>
            <a:pPr indent="0" lvl="0" marL="0" rtl="0" algn="l">
              <a:spcBef>
                <a:spcPts val="0"/>
              </a:spcBef>
              <a:spcAft>
                <a:spcPts val="0"/>
              </a:spcAft>
              <a:buNone/>
            </a:pPr>
            <a:r>
              <a:t/>
            </a:r>
            <a:endParaRPr sz="1500">
              <a:solidFill>
                <a:srgbClr val="000000"/>
              </a:solidFill>
              <a:latin typeface="Arial"/>
              <a:ea typeface="Arial"/>
              <a:cs typeface="Arial"/>
              <a:sym typeface="Arial"/>
            </a:endParaRPr>
          </a:p>
          <a:p>
            <a:pPr indent="0" lvl="0" marL="0" rtl="0" algn="l">
              <a:spcBef>
                <a:spcPts val="0"/>
              </a:spcBef>
              <a:spcAft>
                <a:spcPts val="0"/>
              </a:spcAft>
              <a:buNone/>
            </a:pPr>
            <a:r>
              <a:rPr lang="en" sz="1500">
                <a:solidFill>
                  <a:srgbClr val="000000"/>
                </a:solidFill>
                <a:latin typeface="Arial"/>
                <a:ea typeface="Arial"/>
                <a:cs typeface="Arial"/>
                <a:sym typeface="Arial"/>
              </a:rPr>
              <a:t>@app.route('/')</a:t>
            </a:r>
            <a:endParaRPr sz="1500">
              <a:solidFill>
                <a:srgbClr val="000000"/>
              </a:solidFill>
              <a:latin typeface="Arial"/>
              <a:ea typeface="Arial"/>
              <a:cs typeface="Arial"/>
              <a:sym typeface="Arial"/>
            </a:endParaRPr>
          </a:p>
          <a:p>
            <a:pPr indent="0" lvl="0" marL="0" rtl="0" algn="l">
              <a:spcBef>
                <a:spcPts val="0"/>
              </a:spcBef>
              <a:spcAft>
                <a:spcPts val="0"/>
              </a:spcAft>
              <a:buNone/>
            </a:pPr>
            <a:r>
              <a:rPr lang="en" sz="1500">
                <a:solidFill>
                  <a:srgbClr val="000000"/>
                </a:solidFill>
                <a:latin typeface="Arial"/>
                <a:ea typeface="Arial"/>
                <a:cs typeface="Arial"/>
                <a:sym typeface="Arial"/>
              </a:rPr>
              <a:t>def home():</a:t>
            </a:r>
            <a:endParaRPr sz="1500">
              <a:solidFill>
                <a:srgbClr val="000000"/>
              </a:solidFill>
              <a:latin typeface="Arial"/>
              <a:ea typeface="Arial"/>
              <a:cs typeface="Arial"/>
              <a:sym typeface="Arial"/>
            </a:endParaRPr>
          </a:p>
          <a:p>
            <a:pPr indent="0" lvl="0" marL="0" rtl="0" algn="l">
              <a:spcBef>
                <a:spcPts val="0"/>
              </a:spcBef>
              <a:spcAft>
                <a:spcPts val="0"/>
              </a:spcAft>
              <a:buNone/>
            </a:pPr>
            <a:r>
              <a:rPr lang="en" sz="1500">
                <a:solidFill>
                  <a:srgbClr val="000000"/>
                </a:solidFill>
                <a:latin typeface="Arial"/>
                <a:ea typeface="Arial"/>
                <a:cs typeface="Arial"/>
                <a:sym typeface="Arial"/>
              </a:rPr>
              <a:t>    name = "John"</a:t>
            </a:r>
            <a:endParaRPr sz="1500">
              <a:solidFill>
                <a:srgbClr val="000000"/>
              </a:solidFill>
              <a:latin typeface="Arial"/>
              <a:ea typeface="Arial"/>
              <a:cs typeface="Arial"/>
              <a:sym typeface="Arial"/>
            </a:endParaRPr>
          </a:p>
          <a:p>
            <a:pPr indent="0" lvl="0" marL="0" rtl="0" algn="l">
              <a:spcBef>
                <a:spcPts val="0"/>
              </a:spcBef>
              <a:spcAft>
                <a:spcPts val="0"/>
              </a:spcAft>
              <a:buNone/>
            </a:pPr>
            <a:r>
              <a:rPr lang="en" sz="1500">
                <a:solidFill>
                  <a:srgbClr val="000000"/>
                </a:solidFill>
                <a:latin typeface="Arial"/>
                <a:ea typeface="Arial"/>
                <a:cs typeface="Arial"/>
                <a:sym typeface="Arial"/>
              </a:rPr>
              <a:t>    return render_template('hello.html', name=name)</a:t>
            </a:r>
            <a:endParaRPr sz="1500">
              <a:solidFill>
                <a:srgbClr val="000000"/>
              </a:solidFill>
              <a:latin typeface="Arial"/>
              <a:ea typeface="Arial"/>
              <a:cs typeface="Arial"/>
              <a:sym typeface="Arial"/>
            </a:endParaRPr>
          </a:p>
          <a:p>
            <a:pPr indent="0" lvl="0" marL="0" rtl="0" algn="l">
              <a:spcBef>
                <a:spcPts val="0"/>
              </a:spcBef>
              <a:spcAft>
                <a:spcPts val="0"/>
              </a:spcAft>
              <a:buNone/>
            </a:pPr>
            <a:r>
              <a:t/>
            </a:r>
            <a:endParaRPr sz="1500">
              <a:solidFill>
                <a:srgbClr val="000000"/>
              </a:solidFill>
              <a:latin typeface="Arial"/>
              <a:ea typeface="Arial"/>
              <a:cs typeface="Arial"/>
              <a:sym typeface="Arial"/>
            </a:endParaRPr>
          </a:p>
          <a:p>
            <a:pPr indent="0" lvl="0" marL="0" rtl="0" algn="l">
              <a:spcBef>
                <a:spcPts val="0"/>
              </a:spcBef>
              <a:spcAft>
                <a:spcPts val="0"/>
              </a:spcAft>
              <a:buNone/>
            </a:pPr>
            <a:r>
              <a:rPr lang="en" sz="1500">
                <a:solidFill>
                  <a:srgbClr val="000000"/>
                </a:solidFill>
                <a:latin typeface="Arial"/>
                <a:ea typeface="Arial"/>
                <a:cs typeface="Arial"/>
                <a:sym typeface="Arial"/>
              </a:rPr>
              <a:t>if __name__ == '__main__':</a:t>
            </a:r>
            <a:endParaRPr sz="1500">
              <a:solidFill>
                <a:srgbClr val="000000"/>
              </a:solidFill>
              <a:latin typeface="Arial"/>
              <a:ea typeface="Arial"/>
              <a:cs typeface="Arial"/>
              <a:sym typeface="Arial"/>
            </a:endParaRPr>
          </a:p>
          <a:p>
            <a:pPr indent="0" lvl="0" marL="0" rtl="0" algn="l">
              <a:spcBef>
                <a:spcPts val="0"/>
              </a:spcBef>
              <a:spcAft>
                <a:spcPts val="0"/>
              </a:spcAft>
              <a:buNone/>
            </a:pPr>
            <a:r>
              <a:rPr lang="en" sz="1500">
                <a:solidFill>
                  <a:srgbClr val="000000"/>
                </a:solidFill>
                <a:latin typeface="Arial"/>
                <a:ea typeface="Arial"/>
                <a:cs typeface="Arial"/>
                <a:sym typeface="Arial"/>
              </a:rPr>
              <a:t>    app.run(debug=True)</a:t>
            </a:r>
            <a:endParaRPr sz="15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500">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3.5 Handling HTTP Requests and Responses </a:t>
            </a:r>
            <a:endParaRPr/>
          </a:p>
        </p:txBody>
      </p:sp>
      <p:sp>
        <p:nvSpPr>
          <p:cNvPr id="207" name="Google Shape;207;p38"/>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500">
                <a:solidFill>
                  <a:srgbClr val="000000"/>
                </a:solidFill>
                <a:latin typeface="Arial"/>
                <a:ea typeface="Arial"/>
                <a:cs typeface="Arial"/>
                <a:sym typeface="Arial"/>
              </a:rPr>
              <a:t>In Flask, handling HTTP requests and crafting HTTP responses is central to how web application communicates with clients (like web browsers or mobile apps). Flask provides powerful and intuitive ways to manage this interaction.</a:t>
            </a:r>
            <a:endParaRPr sz="1500">
              <a:solidFill>
                <a:srgbClr val="000000"/>
              </a:solidFill>
              <a:latin typeface="Arial"/>
              <a:ea typeface="Arial"/>
              <a:cs typeface="Arial"/>
              <a:sym typeface="Arial"/>
            </a:endParaRPr>
          </a:p>
          <a:p>
            <a:pPr indent="0" lvl="0" marL="0" rtl="0" algn="l">
              <a:spcBef>
                <a:spcPts val="1400"/>
              </a:spcBef>
              <a:spcAft>
                <a:spcPts val="0"/>
              </a:spcAft>
              <a:buNone/>
            </a:pPr>
            <a:r>
              <a:rPr b="1" lang="en" sz="1500">
                <a:solidFill>
                  <a:srgbClr val="000000"/>
                </a:solidFill>
                <a:latin typeface="Arial"/>
                <a:ea typeface="Arial"/>
                <a:cs typeface="Arial"/>
                <a:sym typeface="Arial"/>
              </a:rPr>
              <a:t>The Request: </a:t>
            </a:r>
            <a:r>
              <a:rPr b="1" lang="en" sz="1500">
                <a:solidFill>
                  <a:srgbClr val="188038"/>
                </a:solidFill>
                <a:latin typeface="Arial"/>
                <a:ea typeface="Arial"/>
                <a:cs typeface="Arial"/>
                <a:sym typeface="Arial"/>
              </a:rPr>
              <a:t>flask.request</a:t>
            </a:r>
            <a:r>
              <a:rPr b="1" lang="en" sz="1500">
                <a:solidFill>
                  <a:srgbClr val="000000"/>
                </a:solidFill>
                <a:latin typeface="Arial"/>
                <a:ea typeface="Arial"/>
                <a:cs typeface="Arial"/>
                <a:sym typeface="Arial"/>
              </a:rPr>
              <a:t> Object</a:t>
            </a:r>
            <a:endParaRPr b="1" sz="1500">
              <a:solidFill>
                <a:srgbClr val="000000"/>
              </a:solidFill>
              <a:latin typeface="Arial"/>
              <a:ea typeface="Arial"/>
              <a:cs typeface="Arial"/>
              <a:sym typeface="Arial"/>
            </a:endParaRPr>
          </a:p>
          <a:p>
            <a:pPr indent="0" lvl="0" marL="0" rtl="0" algn="l">
              <a:spcBef>
                <a:spcPts val="1200"/>
              </a:spcBef>
              <a:spcAft>
                <a:spcPts val="0"/>
              </a:spcAft>
              <a:buNone/>
            </a:pPr>
            <a:r>
              <a:rPr lang="en" sz="1500">
                <a:solidFill>
                  <a:srgbClr val="000000"/>
                </a:solidFill>
                <a:latin typeface="Arial"/>
                <a:ea typeface="Arial"/>
                <a:cs typeface="Arial"/>
                <a:sym typeface="Arial"/>
              </a:rPr>
              <a:t>When a client sends an HTTP request to your Flask application, Flask parses all the details of that request and makes them available through the global </a:t>
            </a:r>
            <a:r>
              <a:rPr b="1" lang="en" sz="1500">
                <a:solidFill>
                  <a:srgbClr val="188038"/>
                </a:solidFill>
                <a:latin typeface="Arial"/>
                <a:ea typeface="Arial"/>
                <a:cs typeface="Arial"/>
                <a:sym typeface="Arial"/>
              </a:rPr>
              <a:t>request</a:t>
            </a:r>
            <a:r>
              <a:rPr lang="en" sz="1500">
                <a:solidFill>
                  <a:srgbClr val="000000"/>
                </a:solidFill>
                <a:latin typeface="Arial"/>
                <a:ea typeface="Arial"/>
                <a:cs typeface="Arial"/>
                <a:sym typeface="Arial"/>
              </a:rPr>
              <a:t> object.</a:t>
            </a:r>
            <a:endParaRPr sz="1500">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1500">
              <a:solidFill>
                <a:srgbClr val="AF00DB"/>
              </a:solidFill>
              <a:highlight>
                <a:srgbClr val="FFFFFF"/>
              </a:highlight>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3.5 Handling HTTP Requests and Responses </a:t>
            </a:r>
            <a:endParaRPr/>
          </a:p>
        </p:txBody>
      </p:sp>
      <p:sp>
        <p:nvSpPr>
          <p:cNvPr id="213" name="Google Shape;213;p39"/>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400">
                <a:solidFill>
                  <a:srgbClr val="000000"/>
                </a:solidFill>
                <a:latin typeface="Arial"/>
                <a:ea typeface="Arial"/>
                <a:cs typeface="Arial"/>
                <a:sym typeface="Arial"/>
              </a:rPr>
              <a:t>Syntax and Brief Explanations:</a:t>
            </a:r>
            <a:endParaRPr b="1" sz="1400">
              <a:solidFill>
                <a:srgbClr val="000000"/>
              </a:solidFill>
              <a:latin typeface="Arial"/>
              <a:ea typeface="Arial"/>
              <a:cs typeface="Arial"/>
              <a:sym typeface="Arial"/>
            </a:endParaRPr>
          </a:p>
          <a:p>
            <a:pPr indent="-317500" lvl="0" marL="457200" rtl="0" algn="l">
              <a:lnSpc>
                <a:spcPct val="115000"/>
              </a:lnSpc>
              <a:spcBef>
                <a:spcPts val="1200"/>
              </a:spcBef>
              <a:spcAft>
                <a:spcPts val="0"/>
              </a:spcAft>
              <a:buClr>
                <a:srgbClr val="000000"/>
              </a:buClr>
              <a:buSzPts val="1400"/>
              <a:buFont typeface="Arial"/>
              <a:buChar char="●"/>
            </a:pPr>
            <a:r>
              <a:rPr b="1" lang="en" sz="1400">
                <a:solidFill>
                  <a:srgbClr val="000000"/>
                </a:solidFill>
                <a:latin typeface="Arial"/>
                <a:ea typeface="Arial"/>
                <a:cs typeface="Arial"/>
                <a:sym typeface="Arial"/>
              </a:rPr>
              <a:t>Accessing Request Method:</a:t>
            </a:r>
            <a:br>
              <a:rPr b="1" lang="en" sz="1400">
                <a:solidFill>
                  <a:srgbClr val="000000"/>
                </a:solidFill>
                <a:latin typeface="Arial"/>
                <a:ea typeface="Arial"/>
                <a:cs typeface="Arial"/>
                <a:sym typeface="Arial"/>
              </a:rPr>
            </a:br>
            <a:r>
              <a:rPr b="1" lang="en" sz="1400">
                <a:solidFill>
                  <a:srgbClr val="000000"/>
                </a:solidFill>
                <a:latin typeface="Arial"/>
                <a:ea typeface="Arial"/>
                <a:cs typeface="Arial"/>
                <a:sym typeface="Arial"/>
              </a:rPr>
              <a:t> Python</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from flask import request</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@app.route('/my_route', methods=['GET', 'POST'])</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def handle_request():</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    if request.method == 'GET':</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        # Code to handle GET request (e.g., display a form)</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        pass</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    elif request.method == 'POST':</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        # Code to handle POST request (e.g., process form submission)</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        pass</a:t>
            </a:r>
            <a:endParaRPr sz="1400">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b="1" lang="en">
                <a:solidFill>
                  <a:srgbClr val="188038"/>
                </a:solidFill>
                <a:latin typeface="Arial"/>
                <a:ea typeface="Arial"/>
                <a:cs typeface="Arial"/>
                <a:sym typeface="Arial"/>
              </a:rPr>
              <a:t>request.method</a:t>
            </a:r>
            <a:r>
              <a:rPr lang="en">
                <a:solidFill>
                  <a:srgbClr val="000000"/>
                </a:solidFill>
                <a:latin typeface="Arial"/>
                <a:ea typeface="Arial"/>
                <a:cs typeface="Arial"/>
                <a:sym typeface="Arial"/>
              </a:rPr>
              <a:t>: A string representing the HTTP method of the incoming request (</a:t>
            </a:r>
            <a:r>
              <a:rPr lang="en">
                <a:solidFill>
                  <a:srgbClr val="188038"/>
                </a:solidFill>
                <a:latin typeface="Arial"/>
                <a:ea typeface="Arial"/>
                <a:cs typeface="Arial"/>
                <a:sym typeface="Arial"/>
              </a:rPr>
              <a:t>'GET'</a:t>
            </a:r>
            <a:r>
              <a:rPr lang="en">
                <a:solidFill>
                  <a:srgbClr val="000000"/>
                </a:solidFill>
                <a:latin typeface="Arial"/>
                <a:ea typeface="Arial"/>
                <a:cs typeface="Arial"/>
                <a:sym typeface="Arial"/>
              </a:rPr>
              <a:t>, </a:t>
            </a:r>
            <a:r>
              <a:rPr lang="en">
                <a:solidFill>
                  <a:srgbClr val="188038"/>
                </a:solidFill>
                <a:latin typeface="Arial"/>
                <a:ea typeface="Arial"/>
                <a:cs typeface="Arial"/>
                <a:sym typeface="Arial"/>
              </a:rPr>
              <a:t>'POST'</a:t>
            </a:r>
            <a:r>
              <a:rPr lang="en">
                <a:solidFill>
                  <a:srgbClr val="000000"/>
                </a:solidFill>
                <a:latin typeface="Arial"/>
                <a:ea typeface="Arial"/>
                <a:cs typeface="Arial"/>
                <a:sym typeface="Arial"/>
              </a:rPr>
              <a:t>, </a:t>
            </a:r>
            <a:r>
              <a:rPr lang="en">
                <a:solidFill>
                  <a:srgbClr val="188038"/>
                </a:solidFill>
                <a:latin typeface="Arial"/>
                <a:ea typeface="Arial"/>
                <a:cs typeface="Arial"/>
                <a:sym typeface="Arial"/>
              </a:rPr>
              <a:t>'PUT'</a:t>
            </a:r>
            <a:r>
              <a:rPr lang="en">
                <a:solidFill>
                  <a:srgbClr val="000000"/>
                </a:solidFill>
                <a:latin typeface="Arial"/>
                <a:ea typeface="Arial"/>
                <a:cs typeface="Arial"/>
                <a:sym typeface="Arial"/>
              </a:rPr>
              <a:t>, </a:t>
            </a:r>
            <a:r>
              <a:rPr lang="en">
                <a:solidFill>
                  <a:srgbClr val="188038"/>
                </a:solidFill>
                <a:latin typeface="Arial"/>
                <a:ea typeface="Arial"/>
                <a:cs typeface="Arial"/>
                <a:sym typeface="Arial"/>
              </a:rPr>
              <a:t>'DELETE'</a:t>
            </a:r>
            <a:r>
              <a:rPr lang="en">
                <a:solidFill>
                  <a:srgbClr val="000000"/>
                </a:solidFill>
                <a:latin typeface="Arial"/>
                <a:ea typeface="Arial"/>
                <a:cs typeface="Arial"/>
                <a:sym typeface="Arial"/>
              </a:rPr>
              <a:t>, etc.). Essential for handling different actions for the same URL.</a:t>
            </a:r>
            <a:endParaRPr sz="1400">
              <a:solidFill>
                <a:srgbClr val="AF00DB"/>
              </a:solidFill>
              <a:highlight>
                <a:srgbClr val="FFFFFF"/>
              </a:highlight>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0"/>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3.5 Handling HTTP Requests and Responses </a:t>
            </a:r>
            <a:endParaRPr/>
          </a:p>
        </p:txBody>
      </p:sp>
      <p:sp>
        <p:nvSpPr>
          <p:cNvPr id="219" name="Google Shape;219;p40"/>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Accessing URL Query Parameters (GET requests):</a:t>
            </a:r>
            <a:br>
              <a:rPr b="1" lang="en" sz="1400">
                <a:solidFill>
                  <a:srgbClr val="000000"/>
                </a:solidFill>
                <a:latin typeface="Arial"/>
                <a:ea typeface="Arial"/>
                <a:cs typeface="Arial"/>
                <a:sym typeface="Arial"/>
              </a:rPr>
            </a:br>
            <a:br>
              <a:rPr b="1"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 </a:t>
            </a:r>
            <a:r>
              <a:rPr b="1" lang="en" sz="1400">
                <a:solidFill>
                  <a:srgbClr val="000000"/>
                </a:solidFill>
                <a:latin typeface="Arial"/>
                <a:ea typeface="Arial"/>
                <a:cs typeface="Arial"/>
                <a:sym typeface="Arial"/>
              </a:rPr>
              <a:t>Python</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@app.route('/search')</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def search():</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    query = request.args.get('q', 'default_query') # /search?q=flask</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    category = request.args.get('cat') # /search?cat=webdev</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    # request.args is a dictionary-like object (MultiDict)</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    # .get() is safe as it returns None or a default if the key isn't present.</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    return f"Searching for '{query}' in category '{category}'."</a:t>
            </a:r>
            <a:endParaRPr sz="1400">
              <a:solidFill>
                <a:srgbClr val="000000"/>
              </a:solidFill>
              <a:latin typeface="Arial"/>
              <a:ea typeface="Arial"/>
              <a:cs typeface="Arial"/>
              <a:sym typeface="Arial"/>
            </a:endParaRPr>
          </a:p>
          <a:p>
            <a:pPr indent="-317500" lvl="1" marL="914400" rtl="0" algn="l">
              <a:lnSpc>
                <a:spcPct val="115000"/>
              </a:lnSpc>
              <a:spcBef>
                <a:spcPts val="1200"/>
              </a:spcBef>
              <a:spcAft>
                <a:spcPts val="0"/>
              </a:spcAft>
              <a:buClr>
                <a:srgbClr val="000000"/>
              </a:buClr>
              <a:buSzPts val="1400"/>
              <a:buFont typeface="Arial"/>
              <a:buChar char="○"/>
            </a:pPr>
            <a:r>
              <a:rPr b="1" lang="en">
                <a:solidFill>
                  <a:srgbClr val="188038"/>
                </a:solidFill>
                <a:latin typeface="Arial"/>
                <a:ea typeface="Arial"/>
                <a:cs typeface="Arial"/>
                <a:sym typeface="Arial"/>
              </a:rPr>
              <a:t>request.args</a:t>
            </a:r>
            <a:r>
              <a:rPr lang="en">
                <a:solidFill>
                  <a:srgbClr val="000000"/>
                </a:solidFill>
                <a:latin typeface="Arial"/>
                <a:ea typeface="Arial"/>
                <a:cs typeface="Arial"/>
                <a:sym typeface="Arial"/>
              </a:rPr>
              <a:t>: A dictionary-like object that contains key-value pairs from the URL's query string (</a:t>
            </a:r>
            <a:r>
              <a:rPr lang="en">
                <a:solidFill>
                  <a:srgbClr val="188038"/>
                </a:solidFill>
                <a:latin typeface="Arial"/>
                <a:ea typeface="Arial"/>
                <a:cs typeface="Arial"/>
                <a:sym typeface="Arial"/>
              </a:rPr>
              <a:t>?key1=value1&amp;key2=value2</a:t>
            </a:r>
            <a:r>
              <a:rPr lang="en">
                <a:solidFill>
                  <a:srgbClr val="000000"/>
                </a:solidFill>
                <a:latin typeface="Arial"/>
                <a:ea typeface="Arial"/>
                <a:cs typeface="Arial"/>
                <a:sym typeface="Arial"/>
              </a:rPr>
              <a:t>).</a:t>
            </a:r>
            <a:endParaRPr sz="1400">
              <a:solidFill>
                <a:srgbClr val="AF00DB"/>
              </a:solidFill>
              <a:highlight>
                <a:srgbClr val="FFFFFF"/>
              </a:highlight>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1"/>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3.5 Handling HTTP Requests and Responses </a:t>
            </a:r>
            <a:endParaRPr/>
          </a:p>
        </p:txBody>
      </p:sp>
      <p:sp>
        <p:nvSpPr>
          <p:cNvPr id="225" name="Google Shape;225;p41"/>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317500" lvl="0" marL="457200" rtl="0" algn="l">
              <a:lnSpc>
                <a:spcPct val="95000"/>
              </a:lnSpc>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Accessing Form Data (POST requests):</a:t>
            </a:r>
            <a:endParaRPr b="1" sz="1400">
              <a:solidFill>
                <a:srgbClr val="000000"/>
              </a:solidFill>
              <a:latin typeface="Arial"/>
              <a:ea typeface="Arial"/>
              <a:cs typeface="Arial"/>
              <a:sym typeface="Arial"/>
            </a:endParaRPr>
          </a:p>
          <a:p>
            <a:pPr indent="0" lvl="0" marL="457200" rtl="0" algn="l">
              <a:lnSpc>
                <a:spcPct val="95000"/>
              </a:lnSpc>
              <a:spcBef>
                <a:spcPts val="1200"/>
              </a:spcBef>
              <a:spcAft>
                <a:spcPts val="0"/>
              </a:spcAft>
              <a:buNone/>
            </a:pPr>
            <a:br>
              <a:rPr b="1"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 </a:t>
            </a:r>
            <a:r>
              <a:rPr b="1" lang="en" sz="1400">
                <a:solidFill>
                  <a:srgbClr val="000000"/>
                </a:solidFill>
                <a:latin typeface="Arial"/>
                <a:ea typeface="Arial"/>
                <a:cs typeface="Arial"/>
                <a:sym typeface="Arial"/>
              </a:rPr>
              <a:t>Python</a:t>
            </a:r>
            <a:br>
              <a:rPr b="1"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@app.route('/submit_data', methods=['POST'])</a:t>
            </a:r>
            <a:endParaRPr sz="1400">
              <a:solidFill>
                <a:srgbClr val="000000"/>
              </a:solidFill>
              <a:latin typeface="Arial"/>
              <a:ea typeface="Arial"/>
              <a:cs typeface="Arial"/>
              <a:sym typeface="Arial"/>
            </a:endParaRPr>
          </a:p>
          <a:p>
            <a:pPr indent="0" lvl="0" marL="457200" rtl="0" algn="l">
              <a:lnSpc>
                <a:spcPct val="95000"/>
              </a:lnSpc>
              <a:spcBef>
                <a:spcPts val="1200"/>
              </a:spcBef>
              <a:spcAft>
                <a:spcPts val="0"/>
              </a:spcAft>
              <a:buSzPts val="275"/>
              <a:buNone/>
            </a:pPr>
            <a:r>
              <a:rPr lang="en" sz="1400">
                <a:solidFill>
                  <a:srgbClr val="000000"/>
                </a:solidFill>
                <a:latin typeface="Arial"/>
                <a:ea typeface="Arial"/>
                <a:cs typeface="Arial"/>
                <a:sym typeface="Arial"/>
              </a:rPr>
              <a:t>def submit_data():</a:t>
            </a:r>
            <a:endParaRPr sz="1400">
              <a:solidFill>
                <a:srgbClr val="000000"/>
              </a:solidFill>
              <a:latin typeface="Arial"/>
              <a:ea typeface="Arial"/>
              <a:cs typeface="Arial"/>
              <a:sym typeface="Arial"/>
            </a:endParaRPr>
          </a:p>
          <a:p>
            <a:pPr indent="0" lvl="0" marL="457200" rtl="0" algn="l">
              <a:lnSpc>
                <a:spcPct val="95000"/>
              </a:lnSpc>
              <a:spcBef>
                <a:spcPts val="1200"/>
              </a:spcBef>
              <a:spcAft>
                <a:spcPts val="0"/>
              </a:spcAft>
              <a:buSzPts val="275"/>
              <a:buNone/>
            </a:pPr>
            <a:r>
              <a:rPr lang="en" sz="1400">
                <a:solidFill>
                  <a:srgbClr val="000000"/>
                </a:solidFill>
                <a:latin typeface="Arial"/>
                <a:ea typeface="Arial"/>
                <a:cs typeface="Arial"/>
                <a:sym typeface="Arial"/>
              </a:rPr>
              <a:t>    username = request.form.get('username') # From &lt;input name="username"&gt;</a:t>
            </a:r>
            <a:endParaRPr sz="1400">
              <a:solidFill>
                <a:srgbClr val="000000"/>
              </a:solidFill>
              <a:latin typeface="Arial"/>
              <a:ea typeface="Arial"/>
              <a:cs typeface="Arial"/>
              <a:sym typeface="Arial"/>
            </a:endParaRPr>
          </a:p>
          <a:p>
            <a:pPr indent="0" lvl="0" marL="457200" rtl="0" algn="l">
              <a:lnSpc>
                <a:spcPct val="95000"/>
              </a:lnSpc>
              <a:spcBef>
                <a:spcPts val="1200"/>
              </a:spcBef>
              <a:spcAft>
                <a:spcPts val="0"/>
              </a:spcAft>
              <a:buSzPts val="275"/>
              <a:buNone/>
            </a:pPr>
            <a:r>
              <a:rPr lang="en" sz="1400">
                <a:solidFill>
                  <a:srgbClr val="000000"/>
                </a:solidFill>
                <a:latin typeface="Arial"/>
                <a:ea typeface="Arial"/>
                <a:cs typeface="Arial"/>
                <a:sym typeface="Arial"/>
              </a:rPr>
              <a:t>    password = request.form.get('password') # From &lt;input name="password"&gt;</a:t>
            </a:r>
            <a:endParaRPr sz="1400">
              <a:solidFill>
                <a:srgbClr val="000000"/>
              </a:solidFill>
              <a:latin typeface="Arial"/>
              <a:ea typeface="Arial"/>
              <a:cs typeface="Arial"/>
              <a:sym typeface="Arial"/>
            </a:endParaRPr>
          </a:p>
          <a:p>
            <a:pPr indent="0" lvl="0" marL="457200" rtl="0" algn="l">
              <a:lnSpc>
                <a:spcPct val="95000"/>
              </a:lnSpc>
              <a:spcBef>
                <a:spcPts val="1200"/>
              </a:spcBef>
              <a:spcAft>
                <a:spcPts val="0"/>
              </a:spcAft>
              <a:buSzPts val="275"/>
              <a:buNone/>
            </a:pPr>
            <a:r>
              <a:rPr lang="en" sz="1400">
                <a:solidFill>
                  <a:srgbClr val="000000"/>
                </a:solidFill>
                <a:latin typeface="Arial"/>
                <a:ea typeface="Arial"/>
                <a:cs typeface="Arial"/>
                <a:sym typeface="Arial"/>
              </a:rPr>
              <a:t>    # request.form is also a dictionary-like object (MultiDict)</a:t>
            </a:r>
            <a:endParaRPr sz="1400">
              <a:solidFill>
                <a:srgbClr val="000000"/>
              </a:solidFill>
              <a:latin typeface="Arial"/>
              <a:ea typeface="Arial"/>
              <a:cs typeface="Arial"/>
              <a:sym typeface="Arial"/>
            </a:endParaRPr>
          </a:p>
          <a:p>
            <a:pPr indent="0" lvl="0" marL="457200" rtl="0" algn="l">
              <a:lnSpc>
                <a:spcPct val="95000"/>
              </a:lnSpc>
              <a:spcBef>
                <a:spcPts val="1200"/>
              </a:spcBef>
              <a:spcAft>
                <a:spcPts val="0"/>
              </a:spcAft>
              <a:buSzPts val="275"/>
              <a:buNone/>
            </a:pPr>
            <a:r>
              <a:rPr lang="en" sz="1400">
                <a:solidFill>
                  <a:srgbClr val="000000"/>
                </a:solidFill>
                <a:latin typeface="Arial"/>
                <a:ea typeface="Arial"/>
                <a:cs typeface="Arial"/>
                <a:sym typeface="Arial"/>
              </a:rPr>
              <a:t>    return f"Received form data: User={username}, Pass={password}"</a:t>
            </a:r>
            <a:endParaRPr sz="1400">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b="1" lang="en">
                <a:solidFill>
                  <a:srgbClr val="188038"/>
                </a:solidFill>
                <a:latin typeface="Arial"/>
                <a:ea typeface="Arial"/>
                <a:cs typeface="Arial"/>
                <a:sym typeface="Arial"/>
              </a:rPr>
              <a:t>request.form</a:t>
            </a:r>
            <a:r>
              <a:rPr lang="en">
                <a:solidFill>
                  <a:srgbClr val="000000"/>
                </a:solidFill>
                <a:latin typeface="Arial"/>
                <a:ea typeface="Arial"/>
                <a:cs typeface="Arial"/>
                <a:sym typeface="Arial"/>
              </a:rPr>
              <a:t>: A dictionary-like object containing key-value pairs from HTML form submissions, typically sent via </a:t>
            </a:r>
            <a:r>
              <a:rPr lang="en">
                <a:solidFill>
                  <a:srgbClr val="188038"/>
                </a:solidFill>
                <a:latin typeface="Arial"/>
                <a:ea typeface="Arial"/>
                <a:cs typeface="Arial"/>
                <a:sym typeface="Arial"/>
              </a:rPr>
              <a:t>POST</a:t>
            </a:r>
            <a:r>
              <a:rPr lang="en">
                <a:solidFill>
                  <a:srgbClr val="000000"/>
                </a:solidFill>
                <a:latin typeface="Arial"/>
                <a:ea typeface="Arial"/>
                <a:cs typeface="Arial"/>
                <a:sym typeface="Arial"/>
              </a:rPr>
              <a:t> requests.</a:t>
            </a:r>
            <a:endParaRPr sz="1400">
              <a:solidFill>
                <a:srgbClr val="AF00DB"/>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3.1 Framework Overview</a:t>
            </a:r>
            <a:endParaRPr/>
          </a:p>
        </p:txBody>
      </p:sp>
      <p:sp>
        <p:nvSpPr>
          <p:cNvPr id="69" name="Google Shape;69;p15"/>
          <p:cNvSpPr txBox="1"/>
          <p:nvPr>
            <p:ph idx="1" type="body"/>
          </p:nvPr>
        </p:nvSpPr>
        <p:spPr>
          <a:xfrm>
            <a:off x="155875" y="1076275"/>
            <a:ext cx="8841600" cy="3792600"/>
          </a:xfrm>
          <a:prstGeom prst="rect">
            <a:avLst/>
          </a:prstGeom>
        </p:spPr>
        <p:txBody>
          <a:bodyPr anchorCtr="0" anchor="t" bIns="91425" lIns="91425" spcFirstLastPara="1" rIns="91425" wrap="square" tIns="91425">
            <a:noAutofit/>
          </a:bodyPr>
          <a:lstStyle/>
          <a:p>
            <a:pPr indent="-228600" lvl="0" marL="190500" marR="63500" rtl="0" algn="l">
              <a:lnSpc>
                <a:spcPct val="137500"/>
              </a:lnSpc>
              <a:spcBef>
                <a:spcPts val="800"/>
              </a:spcBef>
              <a:spcAft>
                <a:spcPts val="0"/>
              </a:spcAft>
              <a:buClr>
                <a:srgbClr val="001D35"/>
              </a:buClr>
              <a:buSzPts val="1600"/>
              <a:buFont typeface="Arial"/>
              <a:buNone/>
            </a:pPr>
            <a:r>
              <a:rPr b="1" lang="en" sz="1600">
                <a:solidFill>
                  <a:srgbClr val="001D35"/>
                </a:solidFill>
                <a:highlight>
                  <a:srgbClr val="FFFFFF"/>
                </a:highlight>
                <a:latin typeface="Arial"/>
                <a:ea typeface="Arial"/>
                <a:cs typeface="Arial"/>
                <a:sym typeface="Arial"/>
              </a:rPr>
              <a:t>Standardization:</a:t>
            </a:r>
            <a:br>
              <a:rPr b="1" lang="en" sz="1600">
                <a:solidFill>
                  <a:srgbClr val="001D35"/>
                </a:solidFill>
                <a:highlight>
                  <a:srgbClr val="FFFFFF"/>
                </a:highlight>
                <a:latin typeface="Arial"/>
                <a:ea typeface="Arial"/>
                <a:cs typeface="Arial"/>
                <a:sym typeface="Arial"/>
              </a:rPr>
            </a:br>
            <a:r>
              <a:rPr lang="en" sz="1600">
                <a:solidFill>
                  <a:srgbClr val="545D7E"/>
                </a:solidFill>
                <a:highlight>
                  <a:srgbClr val="FFFFFF"/>
                </a:highlight>
                <a:latin typeface="Arial"/>
                <a:ea typeface="Arial"/>
                <a:cs typeface="Arial"/>
                <a:sym typeface="Arial"/>
              </a:rPr>
              <a:t>They establish a common way of building applications, making it easier for developers to understand and contribute to projects. </a:t>
            </a:r>
            <a:endParaRPr sz="1600">
              <a:solidFill>
                <a:srgbClr val="545D7E"/>
              </a:solidFill>
              <a:highlight>
                <a:srgbClr val="FFFFFF"/>
              </a:highlight>
              <a:latin typeface="Arial"/>
              <a:ea typeface="Arial"/>
              <a:cs typeface="Arial"/>
              <a:sym typeface="Arial"/>
            </a:endParaRPr>
          </a:p>
          <a:p>
            <a:pPr indent="-228600" lvl="0" marL="190500" marR="63500" rtl="0" algn="l">
              <a:lnSpc>
                <a:spcPct val="137500"/>
              </a:lnSpc>
              <a:spcBef>
                <a:spcPts val="0"/>
              </a:spcBef>
              <a:spcAft>
                <a:spcPts val="0"/>
              </a:spcAft>
              <a:buClr>
                <a:srgbClr val="001D35"/>
              </a:buClr>
              <a:buSzPts val="1600"/>
              <a:buFont typeface="Arial"/>
              <a:buNone/>
            </a:pPr>
            <a:r>
              <a:rPr b="1" lang="en" sz="1600">
                <a:solidFill>
                  <a:srgbClr val="001D35"/>
                </a:solidFill>
                <a:highlight>
                  <a:srgbClr val="FFFFFF"/>
                </a:highlight>
                <a:latin typeface="Arial"/>
                <a:ea typeface="Arial"/>
                <a:cs typeface="Arial"/>
                <a:sym typeface="Arial"/>
              </a:rPr>
              <a:t>Automation:</a:t>
            </a:r>
            <a:br>
              <a:rPr b="1" lang="en" sz="1600">
                <a:solidFill>
                  <a:srgbClr val="001D35"/>
                </a:solidFill>
                <a:highlight>
                  <a:srgbClr val="FFFFFF"/>
                </a:highlight>
                <a:latin typeface="Arial"/>
                <a:ea typeface="Arial"/>
                <a:cs typeface="Arial"/>
                <a:sym typeface="Arial"/>
              </a:rPr>
            </a:br>
            <a:r>
              <a:rPr lang="en" sz="1600">
                <a:solidFill>
                  <a:srgbClr val="545D7E"/>
                </a:solidFill>
                <a:highlight>
                  <a:srgbClr val="FFFFFF"/>
                </a:highlight>
                <a:latin typeface="Arial"/>
                <a:ea typeface="Arial"/>
                <a:cs typeface="Arial"/>
                <a:sym typeface="Arial"/>
              </a:rPr>
              <a:t>Frameworks automate routine tasks, such as database interactions, URL routing, and input validation, freeing up developers to focus on the core logic of their applications. </a:t>
            </a:r>
            <a:endParaRPr sz="1600">
              <a:solidFill>
                <a:srgbClr val="545D7E"/>
              </a:solidFill>
              <a:highlight>
                <a:srgbClr val="FFFFFF"/>
              </a:highlight>
              <a:latin typeface="Arial"/>
              <a:ea typeface="Arial"/>
              <a:cs typeface="Arial"/>
              <a:sym typeface="Arial"/>
            </a:endParaRPr>
          </a:p>
          <a:p>
            <a:pPr indent="-228600" lvl="0" marL="190500" marR="63500" rtl="0" algn="l">
              <a:lnSpc>
                <a:spcPct val="137500"/>
              </a:lnSpc>
              <a:spcBef>
                <a:spcPts val="0"/>
              </a:spcBef>
              <a:spcAft>
                <a:spcPts val="0"/>
              </a:spcAft>
              <a:buClr>
                <a:srgbClr val="001D35"/>
              </a:buClr>
              <a:buSzPts val="1600"/>
              <a:buFont typeface="Arial"/>
              <a:buNone/>
            </a:pPr>
            <a:r>
              <a:rPr b="1" lang="en" sz="1600">
                <a:solidFill>
                  <a:srgbClr val="001D35"/>
                </a:solidFill>
                <a:highlight>
                  <a:srgbClr val="FFFFFF"/>
                </a:highlight>
                <a:latin typeface="Arial"/>
                <a:ea typeface="Arial"/>
                <a:cs typeface="Arial"/>
                <a:sym typeface="Arial"/>
              </a:rPr>
              <a:t>Security:</a:t>
            </a:r>
            <a:br>
              <a:rPr b="1" lang="en" sz="1600">
                <a:solidFill>
                  <a:srgbClr val="001D35"/>
                </a:solidFill>
                <a:highlight>
                  <a:srgbClr val="FFFFFF"/>
                </a:highlight>
                <a:latin typeface="Arial"/>
                <a:ea typeface="Arial"/>
                <a:cs typeface="Arial"/>
                <a:sym typeface="Arial"/>
              </a:rPr>
            </a:br>
            <a:r>
              <a:rPr lang="en" sz="1600">
                <a:solidFill>
                  <a:srgbClr val="545D7E"/>
                </a:solidFill>
                <a:highlight>
                  <a:srgbClr val="FFFFFF"/>
                </a:highlight>
                <a:latin typeface="Arial"/>
                <a:ea typeface="Arial"/>
                <a:cs typeface="Arial"/>
                <a:sym typeface="Arial"/>
              </a:rPr>
              <a:t>Many frameworks include built-in security features to protect against common web vulnerabilities, such as SQL injection and cross-site scripting. </a:t>
            </a:r>
            <a:endParaRPr sz="1600">
              <a:solidFill>
                <a:srgbClr val="545D7E"/>
              </a:solidFill>
              <a:highlight>
                <a:srgbClr val="FFFFFF"/>
              </a:highlight>
              <a:latin typeface="Arial"/>
              <a:ea typeface="Arial"/>
              <a:cs typeface="Arial"/>
              <a:sym typeface="Arial"/>
            </a:endParaRPr>
          </a:p>
          <a:p>
            <a:pPr indent="-228600" lvl="0" marL="190500" marR="63500" rtl="0" algn="l">
              <a:lnSpc>
                <a:spcPct val="137500"/>
              </a:lnSpc>
              <a:spcBef>
                <a:spcPts val="0"/>
              </a:spcBef>
              <a:spcAft>
                <a:spcPts val="0"/>
              </a:spcAft>
              <a:buClr>
                <a:srgbClr val="001D35"/>
              </a:buClr>
              <a:buSzPts val="1600"/>
              <a:buFont typeface="Arial"/>
              <a:buNone/>
            </a:pPr>
            <a:r>
              <a:rPr b="1" lang="en" sz="1600">
                <a:solidFill>
                  <a:srgbClr val="001D35"/>
                </a:solidFill>
                <a:highlight>
                  <a:srgbClr val="FFFFFF"/>
                </a:highlight>
                <a:latin typeface="Arial"/>
                <a:ea typeface="Arial"/>
                <a:cs typeface="Arial"/>
                <a:sym typeface="Arial"/>
              </a:rPr>
              <a:t>Testing and Debugging:</a:t>
            </a:r>
            <a:br>
              <a:rPr b="1" lang="en" sz="1600">
                <a:solidFill>
                  <a:srgbClr val="001D35"/>
                </a:solidFill>
                <a:highlight>
                  <a:srgbClr val="FFFFFF"/>
                </a:highlight>
                <a:latin typeface="Arial"/>
                <a:ea typeface="Arial"/>
                <a:cs typeface="Arial"/>
                <a:sym typeface="Arial"/>
              </a:rPr>
            </a:br>
            <a:r>
              <a:rPr lang="en" sz="1600">
                <a:solidFill>
                  <a:srgbClr val="545D7E"/>
                </a:solidFill>
                <a:highlight>
                  <a:srgbClr val="FFFFFF"/>
                </a:highlight>
                <a:latin typeface="Arial"/>
                <a:ea typeface="Arial"/>
                <a:cs typeface="Arial"/>
                <a:sym typeface="Arial"/>
              </a:rPr>
              <a:t>Frameworks often provide tools for testing and debugging, making it easier to identify and fix issues in the code.</a:t>
            </a:r>
            <a:r>
              <a:rPr lang="en" sz="1600">
                <a:solidFill>
                  <a:srgbClr val="001D35"/>
                </a:solidFill>
                <a:latin typeface="Arial"/>
                <a:ea typeface="Arial"/>
                <a:cs typeface="Arial"/>
                <a:sym typeface="Arial"/>
              </a:rPr>
              <a:t> </a:t>
            </a:r>
            <a:endParaRPr sz="1600">
              <a:solidFill>
                <a:srgbClr val="001D35"/>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2"/>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3.5 Handling HTTP Requests and Responses </a:t>
            </a:r>
            <a:endParaRPr/>
          </a:p>
        </p:txBody>
      </p:sp>
      <p:sp>
        <p:nvSpPr>
          <p:cNvPr id="231" name="Google Shape;231;p42"/>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Accessing JSON Request Body (for APIs):</a:t>
            </a:r>
            <a:br>
              <a:rPr b="1" lang="en" sz="1400">
                <a:solidFill>
                  <a:srgbClr val="000000"/>
                </a:solidFill>
                <a:latin typeface="Arial"/>
                <a:ea typeface="Arial"/>
                <a:cs typeface="Arial"/>
                <a:sym typeface="Arial"/>
              </a:rPr>
            </a:br>
            <a:r>
              <a:rPr b="1" lang="en" sz="1400">
                <a:solidFill>
                  <a:srgbClr val="000000"/>
                </a:solidFill>
                <a:latin typeface="Arial"/>
                <a:ea typeface="Arial"/>
                <a:cs typeface="Arial"/>
                <a:sym typeface="Arial"/>
              </a:rPr>
              <a:t> Python</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from flask import jsonify</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@app.route('/api/create_item', methods=['POST'])</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def create_item():</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    if request.is_json:</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        data = request.json # Automatically parses JSON into a Python dictionary</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        item_name = data.get('name')</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        item_price = data.get('price')</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        return jsonify({"status": "success", "item_created": item_name}), 201 # 201 Created</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    else:</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        return jsonify({"error": "Request must be JSON"}), 400 # 400 Bad Request</a:t>
            </a:r>
            <a:endParaRPr sz="1400">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b="1" lang="en">
                <a:solidFill>
                  <a:srgbClr val="188038"/>
                </a:solidFill>
                <a:latin typeface="Arial"/>
                <a:ea typeface="Arial"/>
                <a:cs typeface="Arial"/>
                <a:sym typeface="Arial"/>
              </a:rPr>
              <a:t>request.json</a:t>
            </a:r>
            <a:r>
              <a:rPr lang="en">
                <a:solidFill>
                  <a:srgbClr val="000000"/>
                </a:solidFill>
                <a:latin typeface="Arial"/>
                <a:ea typeface="Arial"/>
                <a:cs typeface="Arial"/>
                <a:sym typeface="Arial"/>
              </a:rPr>
              <a:t>: If the </a:t>
            </a:r>
            <a:r>
              <a:rPr lang="en">
                <a:solidFill>
                  <a:srgbClr val="188038"/>
                </a:solidFill>
                <a:latin typeface="Arial"/>
                <a:ea typeface="Arial"/>
                <a:cs typeface="Arial"/>
                <a:sym typeface="Arial"/>
              </a:rPr>
              <a:t>Content-Type</a:t>
            </a:r>
            <a:r>
              <a:rPr lang="en">
                <a:solidFill>
                  <a:srgbClr val="000000"/>
                </a:solidFill>
                <a:latin typeface="Arial"/>
                <a:ea typeface="Arial"/>
                <a:cs typeface="Arial"/>
                <a:sym typeface="Arial"/>
              </a:rPr>
              <a:t> header of the incoming request is </a:t>
            </a:r>
            <a:r>
              <a:rPr lang="en">
                <a:solidFill>
                  <a:srgbClr val="188038"/>
                </a:solidFill>
                <a:latin typeface="Arial"/>
                <a:ea typeface="Arial"/>
                <a:cs typeface="Arial"/>
                <a:sym typeface="Arial"/>
              </a:rPr>
              <a:t>application/json</a:t>
            </a:r>
            <a:r>
              <a:rPr lang="en">
                <a:solidFill>
                  <a:srgbClr val="000000"/>
                </a:solidFill>
                <a:latin typeface="Arial"/>
                <a:ea typeface="Arial"/>
                <a:cs typeface="Arial"/>
                <a:sym typeface="Arial"/>
              </a:rPr>
              <a:t>, Flask automatically parses the request body as JSON and makes it available as a Python dictionary (or list).</a:t>
            </a:r>
            <a:endParaRPr sz="1400">
              <a:solidFill>
                <a:srgbClr val="AF00DB"/>
              </a:solidFill>
              <a:highlight>
                <a:srgbClr val="FFFFFF"/>
              </a:highlight>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3"/>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3.5 Handling HTTP Requests and Responses </a:t>
            </a:r>
            <a:endParaRPr/>
          </a:p>
        </p:txBody>
      </p:sp>
      <p:sp>
        <p:nvSpPr>
          <p:cNvPr id="237" name="Google Shape;237;p43"/>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317500" lvl="1" marL="914400" rtl="0" algn="l">
              <a:spcBef>
                <a:spcPts val="1200"/>
              </a:spcBef>
              <a:spcAft>
                <a:spcPts val="0"/>
              </a:spcAft>
              <a:buClr>
                <a:srgbClr val="000000"/>
              </a:buClr>
              <a:buSzPts val="1400"/>
              <a:buFont typeface="Arial"/>
              <a:buChar char="○"/>
            </a:pPr>
            <a:r>
              <a:rPr b="1" lang="en">
                <a:solidFill>
                  <a:srgbClr val="188038"/>
                </a:solidFill>
                <a:latin typeface="Arial"/>
                <a:ea typeface="Arial"/>
                <a:cs typeface="Arial"/>
                <a:sym typeface="Arial"/>
              </a:rPr>
              <a:t>request.is_json</a:t>
            </a:r>
            <a:r>
              <a:rPr lang="en">
                <a:solidFill>
                  <a:srgbClr val="000000"/>
                </a:solidFill>
                <a:latin typeface="Arial"/>
                <a:ea typeface="Arial"/>
                <a:cs typeface="Arial"/>
                <a:sym typeface="Arial"/>
              </a:rPr>
              <a:t>: A boolean flag indicating if the incoming request has a </a:t>
            </a:r>
            <a:r>
              <a:rPr lang="en">
                <a:solidFill>
                  <a:srgbClr val="188038"/>
                </a:solidFill>
                <a:latin typeface="Arial"/>
                <a:ea typeface="Arial"/>
                <a:cs typeface="Arial"/>
                <a:sym typeface="Arial"/>
              </a:rPr>
              <a:t>Content-Type</a:t>
            </a:r>
            <a:r>
              <a:rPr lang="en">
                <a:solidFill>
                  <a:srgbClr val="000000"/>
                </a:solidFill>
                <a:latin typeface="Arial"/>
                <a:ea typeface="Arial"/>
                <a:cs typeface="Arial"/>
                <a:sym typeface="Arial"/>
              </a:rPr>
              <a:t> of </a:t>
            </a:r>
            <a:r>
              <a:rPr lang="en">
                <a:solidFill>
                  <a:srgbClr val="188038"/>
                </a:solidFill>
                <a:latin typeface="Arial"/>
                <a:ea typeface="Arial"/>
                <a:cs typeface="Arial"/>
                <a:sym typeface="Arial"/>
              </a:rPr>
              <a:t>application/json</a:t>
            </a:r>
            <a:r>
              <a:rPr lang="en">
                <a:solidFill>
                  <a:srgbClr val="000000"/>
                </a:solidFill>
                <a:latin typeface="Arial"/>
                <a:ea typeface="Arial"/>
                <a:cs typeface="Arial"/>
                <a:sym typeface="Arial"/>
              </a:rPr>
              <a:t>.</a:t>
            </a:r>
            <a:endParaRPr>
              <a:solidFill>
                <a:srgbClr val="000000"/>
              </a:solidFill>
              <a:latin typeface="Arial"/>
              <a:ea typeface="Arial"/>
              <a:cs typeface="Arial"/>
              <a:sym typeface="Arial"/>
            </a:endParaRPr>
          </a:p>
          <a:p>
            <a:pPr indent="-317500" lvl="0" marL="457200" rtl="0" algn="l">
              <a:lnSpc>
                <a:spcPct val="95000"/>
              </a:lnSpc>
              <a:spcBef>
                <a:spcPts val="1000"/>
              </a:spcBef>
              <a:spcAft>
                <a:spcPts val="0"/>
              </a:spcAft>
              <a:buClr>
                <a:srgbClr val="000000"/>
              </a:buClr>
              <a:buSzPts val="1400"/>
              <a:buFont typeface="Arial"/>
              <a:buChar char="●"/>
            </a:pPr>
            <a:r>
              <a:rPr b="1" lang="en" sz="1400">
                <a:solidFill>
                  <a:srgbClr val="000000"/>
                </a:solidFill>
                <a:latin typeface="Arial"/>
                <a:ea typeface="Arial"/>
                <a:cs typeface="Arial"/>
                <a:sym typeface="Arial"/>
              </a:rPr>
              <a:t>Accessing Request Headers:</a:t>
            </a:r>
            <a:br>
              <a:rPr b="1" lang="en" sz="1400">
                <a:solidFill>
                  <a:srgbClr val="000000"/>
                </a:solidFill>
                <a:latin typeface="Arial"/>
                <a:ea typeface="Arial"/>
                <a:cs typeface="Arial"/>
                <a:sym typeface="Arial"/>
              </a:rPr>
            </a:br>
            <a:br>
              <a:rPr b="1" lang="en" sz="1400">
                <a:solidFill>
                  <a:srgbClr val="000000"/>
                </a:solidFill>
                <a:latin typeface="Arial"/>
                <a:ea typeface="Arial"/>
                <a:cs typeface="Arial"/>
                <a:sym typeface="Arial"/>
              </a:rPr>
            </a:br>
            <a:r>
              <a:rPr b="1" lang="en" sz="1400">
                <a:solidFill>
                  <a:srgbClr val="000000"/>
                </a:solidFill>
                <a:latin typeface="Arial"/>
                <a:ea typeface="Arial"/>
                <a:cs typeface="Arial"/>
                <a:sym typeface="Arial"/>
              </a:rPr>
              <a:t> Python</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@app.route('/headers')</a:t>
            </a:r>
            <a:endParaRPr sz="1400">
              <a:solidFill>
                <a:srgbClr val="000000"/>
              </a:solidFill>
              <a:latin typeface="Arial"/>
              <a:ea typeface="Arial"/>
              <a:cs typeface="Arial"/>
              <a:sym typeface="Arial"/>
            </a:endParaRPr>
          </a:p>
          <a:p>
            <a:pPr indent="0" lvl="0" marL="457200" rtl="0" algn="l">
              <a:lnSpc>
                <a:spcPct val="95000"/>
              </a:lnSpc>
              <a:spcBef>
                <a:spcPts val="1200"/>
              </a:spcBef>
              <a:spcAft>
                <a:spcPts val="0"/>
              </a:spcAft>
              <a:buSzPts val="275"/>
              <a:buNone/>
            </a:pPr>
            <a:r>
              <a:rPr lang="en" sz="1400">
                <a:solidFill>
                  <a:srgbClr val="000000"/>
                </a:solidFill>
                <a:latin typeface="Arial"/>
                <a:ea typeface="Arial"/>
                <a:cs typeface="Arial"/>
                <a:sym typeface="Arial"/>
              </a:rPr>
              <a:t>def show_headers():</a:t>
            </a:r>
            <a:endParaRPr sz="1400">
              <a:solidFill>
                <a:srgbClr val="000000"/>
              </a:solidFill>
              <a:latin typeface="Arial"/>
              <a:ea typeface="Arial"/>
              <a:cs typeface="Arial"/>
              <a:sym typeface="Arial"/>
            </a:endParaRPr>
          </a:p>
          <a:p>
            <a:pPr indent="0" lvl="0" marL="457200" rtl="0" algn="l">
              <a:lnSpc>
                <a:spcPct val="95000"/>
              </a:lnSpc>
              <a:spcBef>
                <a:spcPts val="1200"/>
              </a:spcBef>
              <a:spcAft>
                <a:spcPts val="0"/>
              </a:spcAft>
              <a:buSzPts val="275"/>
              <a:buNone/>
            </a:pPr>
            <a:r>
              <a:rPr lang="en" sz="1400">
                <a:solidFill>
                  <a:srgbClr val="000000"/>
                </a:solidFill>
                <a:latin typeface="Arial"/>
                <a:ea typeface="Arial"/>
                <a:cs typeface="Arial"/>
                <a:sym typeface="Arial"/>
              </a:rPr>
              <a:t>    user_agent = request.headers.get('User-Agent')</a:t>
            </a:r>
            <a:endParaRPr sz="1400">
              <a:solidFill>
                <a:srgbClr val="000000"/>
              </a:solidFill>
              <a:latin typeface="Arial"/>
              <a:ea typeface="Arial"/>
              <a:cs typeface="Arial"/>
              <a:sym typeface="Arial"/>
            </a:endParaRPr>
          </a:p>
          <a:p>
            <a:pPr indent="0" lvl="0" marL="457200" rtl="0" algn="l">
              <a:lnSpc>
                <a:spcPct val="95000"/>
              </a:lnSpc>
              <a:spcBef>
                <a:spcPts val="1200"/>
              </a:spcBef>
              <a:spcAft>
                <a:spcPts val="0"/>
              </a:spcAft>
              <a:buSzPts val="275"/>
              <a:buNone/>
            </a:pPr>
            <a:r>
              <a:rPr lang="en" sz="1400">
                <a:solidFill>
                  <a:srgbClr val="000000"/>
                </a:solidFill>
                <a:latin typeface="Arial"/>
                <a:ea typeface="Arial"/>
                <a:cs typeface="Arial"/>
                <a:sym typeface="Arial"/>
              </a:rPr>
              <a:t>    host = request.headers.get('Host')</a:t>
            </a:r>
            <a:endParaRPr sz="1400">
              <a:solidFill>
                <a:srgbClr val="000000"/>
              </a:solidFill>
              <a:latin typeface="Arial"/>
              <a:ea typeface="Arial"/>
              <a:cs typeface="Arial"/>
              <a:sym typeface="Arial"/>
            </a:endParaRPr>
          </a:p>
          <a:p>
            <a:pPr indent="0" lvl="0" marL="457200" rtl="0" algn="l">
              <a:lnSpc>
                <a:spcPct val="95000"/>
              </a:lnSpc>
              <a:spcBef>
                <a:spcPts val="1200"/>
              </a:spcBef>
              <a:spcAft>
                <a:spcPts val="0"/>
              </a:spcAft>
              <a:buSzPts val="275"/>
              <a:buNone/>
            </a:pPr>
            <a:r>
              <a:rPr lang="en" sz="1400">
                <a:solidFill>
                  <a:srgbClr val="000000"/>
                </a:solidFill>
                <a:latin typeface="Arial"/>
                <a:ea typeface="Arial"/>
                <a:cs typeface="Arial"/>
                <a:sym typeface="Arial"/>
              </a:rPr>
              <a:t>    return f"User Agent: {user_agent}&lt;br&gt;Host: {host}"</a:t>
            </a:r>
            <a:endParaRPr sz="1400">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b="1" lang="en">
                <a:solidFill>
                  <a:srgbClr val="188038"/>
                </a:solidFill>
                <a:latin typeface="Arial"/>
                <a:ea typeface="Arial"/>
                <a:cs typeface="Arial"/>
                <a:sym typeface="Arial"/>
              </a:rPr>
              <a:t>request.headers</a:t>
            </a:r>
            <a:r>
              <a:rPr lang="en">
                <a:solidFill>
                  <a:srgbClr val="000000"/>
                </a:solidFill>
                <a:latin typeface="Arial"/>
                <a:ea typeface="Arial"/>
                <a:cs typeface="Arial"/>
                <a:sym typeface="Arial"/>
              </a:rPr>
              <a:t>: A dictionary-like object containing all HTTP headers sent with the request.</a:t>
            </a:r>
            <a:endParaRPr sz="1400">
              <a:solidFill>
                <a:srgbClr val="AF00DB"/>
              </a:solidFill>
              <a:highlight>
                <a:srgbClr val="FFFFFF"/>
              </a:highlight>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4"/>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3.5 Handling HTTP Requests and Responses </a:t>
            </a:r>
            <a:endParaRPr/>
          </a:p>
        </p:txBody>
      </p:sp>
      <p:sp>
        <p:nvSpPr>
          <p:cNvPr id="243" name="Google Shape;243;p44"/>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Accessing Request Files (File Uploads):</a:t>
            </a:r>
            <a:br>
              <a:rPr b="1" lang="en" sz="1400">
                <a:solidFill>
                  <a:srgbClr val="000000"/>
                </a:solidFill>
                <a:latin typeface="Arial"/>
                <a:ea typeface="Arial"/>
                <a:cs typeface="Arial"/>
                <a:sym typeface="Arial"/>
              </a:rPr>
            </a:br>
            <a:br>
              <a:rPr b="1" lang="en" sz="1400">
                <a:solidFill>
                  <a:srgbClr val="000000"/>
                </a:solidFill>
                <a:latin typeface="Arial"/>
                <a:ea typeface="Arial"/>
                <a:cs typeface="Arial"/>
                <a:sym typeface="Arial"/>
              </a:rPr>
            </a:br>
            <a:r>
              <a:rPr b="1" lang="en" sz="1400">
                <a:solidFill>
                  <a:srgbClr val="000000"/>
                </a:solidFill>
                <a:latin typeface="Arial"/>
                <a:ea typeface="Arial"/>
                <a:cs typeface="Arial"/>
                <a:sym typeface="Arial"/>
              </a:rPr>
              <a:t> Python</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@app.route('/upload', methods=['POST'])</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def upload_file():</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    if 'file' not in request.files:</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        return "No file part in the request", 400</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    file = request.files['file'] # Accesses the file object</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    if file.filename == '':</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        return "No selected file", 400</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    if file:</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        # file.save('/path/to/save/' + file.filename)</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        return f"File '{file.filename}' uploaded successfully!"</a:t>
            </a:r>
            <a:endParaRPr sz="1400">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b="1" lang="en">
                <a:solidFill>
                  <a:srgbClr val="188038"/>
                </a:solidFill>
                <a:latin typeface="Arial"/>
                <a:ea typeface="Arial"/>
                <a:cs typeface="Arial"/>
                <a:sym typeface="Arial"/>
              </a:rPr>
              <a:t>request.files</a:t>
            </a:r>
            <a:r>
              <a:rPr lang="en">
                <a:solidFill>
                  <a:srgbClr val="000000"/>
                </a:solidFill>
                <a:latin typeface="Arial"/>
                <a:ea typeface="Arial"/>
                <a:cs typeface="Arial"/>
                <a:sym typeface="Arial"/>
              </a:rPr>
              <a:t>: A dictionary-like object containing uploaded files. Each item is a </a:t>
            </a:r>
            <a:r>
              <a:rPr lang="en">
                <a:solidFill>
                  <a:srgbClr val="188038"/>
                </a:solidFill>
                <a:latin typeface="Arial"/>
                <a:ea typeface="Arial"/>
                <a:cs typeface="Arial"/>
                <a:sym typeface="Arial"/>
              </a:rPr>
              <a:t>FileStorage</a:t>
            </a:r>
            <a:r>
              <a:rPr lang="en">
                <a:solidFill>
                  <a:srgbClr val="000000"/>
                </a:solidFill>
                <a:latin typeface="Arial"/>
                <a:ea typeface="Arial"/>
                <a:cs typeface="Arial"/>
                <a:sym typeface="Arial"/>
              </a:rPr>
              <a:t> object.</a:t>
            </a:r>
            <a:endParaRPr sz="1400">
              <a:solidFill>
                <a:srgbClr val="AF00DB"/>
              </a:solidFill>
              <a:highlight>
                <a:srgbClr val="FFFFFF"/>
              </a:highlight>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5"/>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3.5 Handling HTTP Requests and Responses </a:t>
            </a:r>
            <a:endParaRPr/>
          </a:p>
        </p:txBody>
      </p:sp>
      <p:sp>
        <p:nvSpPr>
          <p:cNvPr id="249" name="Google Shape;249;p45"/>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400">
                <a:solidFill>
                  <a:srgbClr val="000000"/>
                </a:solidFill>
                <a:latin typeface="Arial"/>
                <a:ea typeface="Arial"/>
                <a:cs typeface="Arial"/>
                <a:sym typeface="Arial"/>
              </a:rPr>
              <a:t>The Response: Returning Values from View Functions</a:t>
            </a:r>
            <a:endParaRPr b="1" sz="14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After processing a request, your Flask view function must return an HTTP response. Flask provides flexible ways to construct these responses.</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 sz="1400">
                <a:solidFill>
                  <a:srgbClr val="000000"/>
                </a:solidFill>
                <a:latin typeface="Arial"/>
                <a:ea typeface="Arial"/>
                <a:cs typeface="Arial"/>
                <a:sym typeface="Arial"/>
              </a:rPr>
              <a:t>Syntax and Brief Explanations:</a:t>
            </a:r>
            <a:endParaRPr b="1" sz="1400">
              <a:solidFill>
                <a:srgbClr val="000000"/>
              </a:solidFill>
              <a:latin typeface="Arial"/>
              <a:ea typeface="Arial"/>
              <a:cs typeface="Arial"/>
              <a:sym typeface="Arial"/>
            </a:endParaRPr>
          </a:p>
          <a:p>
            <a:pPr indent="-317500" lvl="0" marL="457200" rtl="0" algn="l">
              <a:lnSpc>
                <a:spcPct val="95000"/>
              </a:lnSpc>
              <a:spcBef>
                <a:spcPts val="1200"/>
              </a:spcBef>
              <a:spcAft>
                <a:spcPts val="0"/>
              </a:spcAft>
              <a:buClr>
                <a:srgbClr val="000000"/>
              </a:buClr>
              <a:buSzPts val="1400"/>
              <a:buFont typeface="Arial"/>
              <a:buChar char="●"/>
            </a:pPr>
            <a:r>
              <a:rPr b="1" lang="en" sz="1400">
                <a:solidFill>
                  <a:srgbClr val="000000"/>
                </a:solidFill>
                <a:latin typeface="Arial"/>
                <a:ea typeface="Arial"/>
                <a:cs typeface="Arial"/>
                <a:sym typeface="Arial"/>
              </a:rPr>
              <a:t>Returning a Simple String:</a:t>
            </a:r>
            <a:br>
              <a:rPr b="1" lang="en" sz="1400">
                <a:solidFill>
                  <a:srgbClr val="000000"/>
                </a:solidFill>
                <a:latin typeface="Arial"/>
                <a:ea typeface="Arial"/>
                <a:cs typeface="Arial"/>
                <a:sym typeface="Arial"/>
              </a:rPr>
            </a:br>
            <a:br>
              <a:rPr b="1" lang="en" sz="1400">
                <a:solidFill>
                  <a:srgbClr val="000000"/>
                </a:solidFill>
                <a:latin typeface="Arial"/>
                <a:ea typeface="Arial"/>
                <a:cs typeface="Arial"/>
                <a:sym typeface="Arial"/>
              </a:rPr>
            </a:br>
            <a:r>
              <a:rPr b="1" lang="en" sz="1400">
                <a:solidFill>
                  <a:srgbClr val="000000"/>
                </a:solidFill>
                <a:latin typeface="Arial"/>
                <a:ea typeface="Arial"/>
                <a:cs typeface="Arial"/>
                <a:sym typeface="Arial"/>
              </a:rPr>
              <a:t> Python</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@app.route('/hello')</a:t>
            </a:r>
            <a:endParaRPr sz="1400">
              <a:solidFill>
                <a:srgbClr val="000000"/>
              </a:solidFill>
              <a:latin typeface="Arial"/>
              <a:ea typeface="Arial"/>
              <a:cs typeface="Arial"/>
              <a:sym typeface="Arial"/>
            </a:endParaRPr>
          </a:p>
          <a:p>
            <a:pPr indent="0" lvl="0" marL="457200" rtl="0" algn="l">
              <a:lnSpc>
                <a:spcPct val="95000"/>
              </a:lnSpc>
              <a:spcBef>
                <a:spcPts val="1200"/>
              </a:spcBef>
              <a:spcAft>
                <a:spcPts val="0"/>
              </a:spcAft>
              <a:buSzPts val="275"/>
              <a:buNone/>
            </a:pPr>
            <a:r>
              <a:rPr lang="en" sz="1400">
                <a:solidFill>
                  <a:srgbClr val="000000"/>
                </a:solidFill>
                <a:latin typeface="Arial"/>
                <a:ea typeface="Arial"/>
                <a:cs typeface="Arial"/>
                <a:sym typeface="Arial"/>
              </a:rPr>
              <a:t>def hello():</a:t>
            </a:r>
            <a:endParaRPr sz="1400">
              <a:solidFill>
                <a:srgbClr val="000000"/>
              </a:solidFill>
              <a:latin typeface="Arial"/>
              <a:ea typeface="Arial"/>
              <a:cs typeface="Arial"/>
              <a:sym typeface="Arial"/>
            </a:endParaRPr>
          </a:p>
          <a:p>
            <a:pPr indent="0" lvl="0" marL="457200" rtl="0" algn="l">
              <a:lnSpc>
                <a:spcPct val="95000"/>
              </a:lnSpc>
              <a:spcBef>
                <a:spcPts val="1200"/>
              </a:spcBef>
              <a:spcAft>
                <a:spcPts val="0"/>
              </a:spcAft>
              <a:buSzPts val="275"/>
              <a:buNone/>
            </a:pPr>
            <a:r>
              <a:rPr lang="en" sz="1400">
                <a:solidFill>
                  <a:srgbClr val="000000"/>
                </a:solidFill>
                <a:latin typeface="Arial"/>
                <a:ea typeface="Arial"/>
                <a:cs typeface="Arial"/>
                <a:sym typeface="Arial"/>
              </a:rPr>
              <a:t>    return "Hello, world!"</a:t>
            </a:r>
            <a:endParaRPr sz="1400">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b="1" lang="en">
                <a:solidFill>
                  <a:srgbClr val="000000"/>
                </a:solidFill>
                <a:latin typeface="Arial"/>
                <a:ea typeface="Arial"/>
                <a:cs typeface="Arial"/>
                <a:sym typeface="Arial"/>
              </a:rPr>
              <a:t>Explanation:</a:t>
            </a:r>
            <a:r>
              <a:rPr lang="en">
                <a:solidFill>
                  <a:srgbClr val="000000"/>
                </a:solidFill>
                <a:latin typeface="Arial"/>
                <a:ea typeface="Arial"/>
                <a:cs typeface="Arial"/>
                <a:sym typeface="Arial"/>
              </a:rPr>
              <a:t> Flask automatically wraps this string in a </a:t>
            </a:r>
            <a:r>
              <a:rPr lang="en">
                <a:solidFill>
                  <a:srgbClr val="188038"/>
                </a:solidFill>
                <a:latin typeface="Arial"/>
                <a:ea typeface="Arial"/>
                <a:cs typeface="Arial"/>
                <a:sym typeface="Arial"/>
              </a:rPr>
              <a:t>Response</a:t>
            </a:r>
            <a:r>
              <a:rPr lang="en">
                <a:solidFill>
                  <a:srgbClr val="000000"/>
                </a:solidFill>
                <a:latin typeface="Arial"/>
                <a:ea typeface="Arial"/>
                <a:cs typeface="Arial"/>
                <a:sym typeface="Arial"/>
              </a:rPr>
              <a:t> object, sets the </a:t>
            </a:r>
            <a:r>
              <a:rPr lang="en">
                <a:solidFill>
                  <a:srgbClr val="188038"/>
                </a:solidFill>
                <a:latin typeface="Arial"/>
                <a:ea typeface="Arial"/>
                <a:cs typeface="Arial"/>
                <a:sym typeface="Arial"/>
              </a:rPr>
              <a:t>Content-Type</a:t>
            </a:r>
            <a:r>
              <a:rPr lang="en">
                <a:solidFill>
                  <a:srgbClr val="000000"/>
                </a:solidFill>
                <a:latin typeface="Arial"/>
                <a:ea typeface="Arial"/>
                <a:cs typeface="Arial"/>
                <a:sym typeface="Arial"/>
              </a:rPr>
              <a:t> header to </a:t>
            </a:r>
            <a:r>
              <a:rPr lang="en">
                <a:solidFill>
                  <a:srgbClr val="188038"/>
                </a:solidFill>
                <a:latin typeface="Arial"/>
                <a:ea typeface="Arial"/>
                <a:cs typeface="Arial"/>
                <a:sym typeface="Arial"/>
              </a:rPr>
              <a:t>text/html</a:t>
            </a:r>
            <a:r>
              <a:rPr lang="en">
                <a:solidFill>
                  <a:srgbClr val="000000"/>
                </a:solidFill>
                <a:latin typeface="Arial"/>
                <a:ea typeface="Arial"/>
                <a:cs typeface="Arial"/>
                <a:sym typeface="Arial"/>
              </a:rPr>
              <a:t>, and defaults the HTTP status code to </a:t>
            </a:r>
            <a:r>
              <a:rPr lang="en">
                <a:solidFill>
                  <a:srgbClr val="188038"/>
                </a:solidFill>
                <a:latin typeface="Arial"/>
                <a:ea typeface="Arial"/>
                <a:cs typeface="Arial"/>
                <a:sym typeface="Arial"/>
              </a:rPr>
              <a:t>200 OK</a:t>
            </a:r>
            <a:r>
              <a:rPr lang="en">
                <a:solidFill>
                  <a:srgbClr val="000000"/>
                </a:solidFill>
                <a:latin typeface="Arial"/>
                <a:ea typeface="Arial"/>
                <a:cs typeface="Arial"/>
                <a:sym typeface="Arial"/>
              </a:rPr>
              <a:t>.</a:t>
            </a:r>
            <a:endParaRPr sz="1400">
              <a:solidFill>
                <a:srgbClr val="AF00DB"/>
              </a:solidFill>
              <a:highlight>
                <a:srgbClr val="FFFFFF"/>
              </a:highlight>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6"/>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3.5 Handling HTTP Requests and Responses </a:t>
            </a:r>
            <a:endParaRPr/>
          </a:p>
        </p:txBody>
      </p:sp>
      <p:sp>
        <p:nvSpPr>
          <p:cNvPr id="255" name="Google Shape;255;p46"/>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Returning a String with a Custom Status Code:</a:t>
            </a:r>
            <a:br>
              <a:rPr b="1" lang="en" sz="1400">
                <a:solidFill>
                  <a:srgbClr val="000000"/>
                </a:solidFill>
                <a:latin typeface="Arial"/>
                <a:ea typeface="Arial"/>
                <a:cs typeface="Arial"/>
                <a:sym typeface="Arial"/>
              </a:rPr>
            </a:br>
            <a:br>
              <a:rPr b="1" lang="en" sz="1400">
                <a:solidFill>
                  <a:srgbClr val="000000"/>
                </a:solidFill>
                <a:latin typeface="Arial"/>
                <a:ea typeface="Arial"/>
                <a:cs typeface="Arial"/>
                <a:sym typeface="Arial"/>
              </a:rPr>
            </a:br>
            <a:r>
              <a:rPr b="1" lang="en" sz="1400">
                <a:solidFill>
                  <a:srgbClr val="000000"/>
                </a:solidFill>
                <a:latin typeface="Arial"/>
                <a:ea typeface="Arial"/>
                <a:cs typeface="Arial"/>
                <a:sym typeface="Arial"/>
              </a:rPr>
              <a:t> Python</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@app.route('/forbidden')</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def forbidden():</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    return "You are not allowed to access this resource.", 403 # 403 Forbidden</a:t>
            </a:r>
            <a:endParaRPr sz="1400">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b="1" lang="en">
                <a:solidFill>
                  <a:srgbClr val="000000"/>
                </a:solidFill>
                <a:latin typeface="Arial"/>
                <a:ea typeface="Arial"/>
                <a:cs typeface="Arial"/>
                <a:sym typeface="Arial"/>
              </a:rPr>
              <a:t>Explanation:</a:t>
            </a:r>
            <a:r>
              <a:rPr lang="en">
                <a:solidFill>
                  <a:srgbClr val="000000"/>
                </a:solidFill>
                <a:latin typeface="Arial"/>
                <a:ea typeface="Arial"/>
                <a:cs typeface="Arial"/>
                <a:sym typeface="Arial"/>
              </a:rPr>
              <a:t> You can return a tuple </a:t>
            </a:r>
            <a:r>
              <a:rPr lang="en">
                <a:solidFill>
                  <a:srgbClr val="188038"/>
                </a:solidFill>
                <a:latin typeface="Arial"/>
                <a:ea typeface="Arial"/>
                <a:cs typeface="Arial"/>
                <a:sym typeface="Arial"/>
              </a:rPr>
              <a:t>(response_body, status_code)</a:t>
            </a:r>
            <a:r>
              <a:rPr lang="en">
                <a:solidFill>
                  <a:srgbClr val="000000"/>
                </a:solidFill>
                <a:latin typeface="Arial"/>
                <a:ea typeface="Arial"/>
                <a:cs typeface="Arial"/>
                <a:sym typeface="Arial"/>
              </a:rPr>
              <a:t>. The string is still wrapped in </a:t>
            </a:r>
            <a:r>
              <a:rPr lang="en">
                <a:solidFill>
                  <a:srgbClr val="188038"/>
                </a:solidFill>
                <a:latin typeface="Arial"/>
                <a:ea typeface="Arial"/>
                <a:cs typeface="Arial"/>
                <a:sym typeface="Arial"/>
              </a:rPr>
              <a:t>text/html</a:t>
            </a:r>
            <a:r>
              <a:rPr lang="en">
                <a:solidFill>
                  <a:srgbClr val="000000"/>
                </a:solidFill>
                <a:latin typeface="Arial"/>
                <a:ea typeface="Arial"/>
                <a:cs typeface="Arial"/>
                <a:sym typeface="Arial"/>
              </a:rPr>
              <a:t>.</a:t>
            </a:r>
            <a:endParaRPr sz="1400">
              <a:solidFill>
                <a:srgbClr val="AF00DB"/>
              </a:solidFill>
              <a:highlight>
                <a:srgbClr val="FFFFFF"/>
              </a:highlight>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7"/>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3.5 Handling HTTP Requests and Responses </a:t>
            </a:r>
            <a:endParaRPr/>
          </a:p>
        </p:txBody>
      </p:sp>
      <p:sp>
        <p:nvSpPr>
          <p:cNvPr id="261" name="Google Shape;261;p47"/>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Returning a String with Custom Status Code and Headers:</a:t>
            </a:r>
            <a:br>
              <a:rPr b="1" lang="en" sz="1400">
                <a:solidFill>
                  <a:srgbClr val="000000"/>
                </a:solidFill>
                <a:latin typeface="Arial"/>
                <a:ea typeface="Arial"/>
                <a:cs typeface="Arial"/>
                <a:sym typeface="Arial"/>
              </a:rPr>
            </a:br>
            <a:br>
              <a:rPr b="1" lang="en" sz="1400">
                <a:solidFill>
                  <a:srgbClr val="000000"/>
                </a:solidFill>
                <a:latin typeface="Arial"/>
                <a:ea typeface="Arial"/>
                <a:cs typeface="Arial"/>
                <a:sym typeface="Arial"/>
              </a:rPr>
            </a:br>
            <a:r>
              <a:rPr b="1" lang="en" sz="1400">
                <a:solidFill>
                  <a:srgbClr val="000000"/>
                </a:solidFill>
                <a:latin typeface="Arial"/>
                <a:ea typeface="Arial"/>
                <a:cs typeface="Arial"/>
                <a:sym typeface="Arial"/>
              </a:rPr>
              <a:t> Python</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@app.route('/custom_header')</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def custom_header():</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    headers = {'X-Custom-Header': 'MyValue', 'Content-Type': 'text/plain'}</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    return "This response has a custom header and plain text.", 200, headers</a:t>
            </a:r>
            <a:endParaRPr sz="1400">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b="1" lang="en">
                <a:solidFill>
                  <a:srgbClr val="000000"/>
                </a:solidFill>
                <a:latin typeface="Arial"/>
                <a:ea typeface="Arial"/>
                <a:cs typeface="Arial"/>
                <a:sym typeface="Arial"/>
              </a:rPr>
              <a:t>Explanation:</a:t>
            </a:r>
            <a:r>
              <a:rPr lang="en">
                <a:solidFill>
                  <a:srgbClr val="000000"/>
                </a:solidFill>
                <a:latin typeface="Arial"/>
                <a:ea typeface="Arial"/>
                <a:cs typeface="Arial"/>
                <a:sym typeface="Arial"/>
              </a:rPr>
              <a:t> You can return a tuple </a:t>
            </a:r>
            <a:r>
              <a:rPr lang="en">
                <a:solidFill>
                  <a:srgbClr val="188038"/>
                </a:solidFill>
                <a:latin typeface="Arial"/>
                <a:ea typeface="Arial"/>
                <a:cs typeface="Arial"/>
                <a:sym typeface="Arial"/>
              </a:rPr>
              <a:t>(response_body, status_code, headers_dict)</a:t>
            </a:r>
            <a:r>
              <a:rPr lang="en">
                <a:solidFill>
                  <a:srgbClr val="000000"/>
                </a:solidFill>
                <a:latin typeface="Arial"/>
                <a:ea typeface="Arial"/>
                <a:cs typeface="Arial"/>
                <a:sym typeface="Arial"/>
              </a:rPr>
              <a:t>. This gives you full control over the response.</a:t>
            </a:r>
            <a:endParaRPr sz="1400">
              <a:solidFill>
                <a:srgbClr val="AF00DB"/>
              </a:solidFill>
              <a:highlight>
                <a:srgbClr val="FFFFFF"/>
              </a:highlight>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8"/>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3.5 Handling HTTP Requests and Responses </a:t>
            </a:r>
            <a:endParaRPr/>
          </a:p>
        </p:txBody>
      </p:sp>
      <p:sp>
        <p:nvSpPr>
          <p:cNvPr id="267" name="Google Shape;267;p48"/>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Rendering HTML Templates:</a:t>
            </a:r>
            <a:br>
              <a:rPr b="1" lang="en" sz="1400">
                <a:solidFill>
                  <a:srgbClr val="000000"/>
                </a:solidFill>
                <a:latin typeface="Arial"/>
                <a:ea typeface="Arial"/>
                <a:cs typeface="Arial"/>
                <a:sym typeface="Arial"/>
              </a:rPr>
            </a:br>
            <a:br>
              <a:rPr b="1" lang="en" sz="1400">
                <a:solidFill>
                  <a:srgbClr val="000000"/>
                </a:solidFill>
                <a:latin typeface="Arial"/>
                <a:ea typeface="Arial"/>
                <a:cs typeface="Arial"/>
                <a:sym typeface="Arial"/>
              </a:rPr>
            </a:br>
            <a:r>
              <a:rPr b="1" lang="en" sz="1400">
                <a:solidFill>
                  <a:srgbClr val="000000"/>
                </a:solidFill>
                <a:latin typeface="Arial"/>
                <a:ea typeface="Arial"/>
                <a:cs typeface="Arial"/>
                <a:sym typeface="Arial"/>
              </a:rPr>
              <a:t> Python</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from flask import render_template</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@app.route('/dashboard')</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def dashboard():</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    user_data = {'name': 'Alice', 'status': 'Active'}</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    return render_template('dashboard.html', user=user_data)</a:t>
            </a:r>
            <a:endParaRPr sz="1400">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b="1" lang="en">
                <a:solidFill>
                  <a:srgbClr val="000000"/>
                </a:solidFill>
                <a:latin typeface="Arial"/>
                <a:ea typeface="Arial"/>
                <a:cs typeface="Arial"/>
                <a:sym typeface="Arial"/>
              </a:rPr>
              <a:t>Explanation:</a:t>
            </a:r>
            <a:r>
              <a:rPr lang="en">
                <a:solidFill>
                  <a:srgbClr val="000000"/>
                </a:solidFill>
                <a:latin typeface="Arial"/>
                <a:ea typeface="Arial"/>
                <a:cs typeface="Arial"/>
                <a:sym typeface="Arial"/>
              </a:rPr>
              <a:t> </a:t>
            </a:r>
            <a:r>
              <a:rPr lang="en">
                <a:solidFill>
                  <a:srgbClr val="188038"/>
                </a:solidFill>
                <a:latin typeface="Arial"/>
                <a:ea typeface="Arial"/>
                <a:cs typeface="Arial"/>
                <a:sym typeface="Arial"/>
              </a:rPr>
              <a:t>render_template('template_name.html', **context_variables)</a:t>
            </a:r>
            <a:r>
              <a:rPr lang="en">
                <a:solidFill>
                  <a:srgbClr val="000000"/>
                </a:solidFill>
                <a:latin typeface="Arial"/>
                <a:ea typeface="Arial"/>
                <a:cs typeface="Arial"/>
                <a:sym typeface="Arial"/>
              </a:rPr>
              <a:t> is the standard way to return dynamic HTML. Flask finds the template in the </a:t>
            </a:r>
            <a:r>
              <a:rPr lang="en">
                <a:solidFill>
                  <a:srgbClr val="188038"/>
                </a:solidFill>
                <a:latin typeface="Arial"/>
                <a:ea typeface="Arial"/>
                <a:cs typeface="Arial"/>
                <a:sym typeface="Arial"/>
              </a:rPr>
              <a:t>templates/</a:t>
            </a:r>
            <a:r>
              <a:rPr lang="en">
                <a:solidFill>
                  <a:srgbClr val="000000"/>
                </a:solidFill>
                <a:latin typeface="Arial"/>
                <a:ea typeface="Arial"/>
                <a:cs typeface="Arial"/>
                <a:sym typeface="Arial"/>
              </a:rPr>
              <a:t> folder, processes it with Jinja2, and returns the rendered HTML with </a:t>
            </a:r>
            <a:r>
              <a:rPr lang="en">
                <a:solidFill>
                  <a:srgbClr val="188038"/>
                </a:solidFill>
                <a:latin typeface="Arial"/>
                <a:ea typeface="Arial"/>
                <a:cs typeface="Arial"/>
                <a:sym typeface="Arial"/>
              </a:rPr>
              <a:t>Content-Type: text/html</a:t>
            </a:r>
            <a:r>
              <a:rPr lang="en">
                <a:solidFill>
                  <a:srgbClr val="000000"/>
                </a:solidFill>
                <a:latin typeface="Arial"/>
                <a:ea typeface="Arial"/>
                <a:cs typeface="Arial"/>
                <a:sym typeface="Arial"/>
              </a:rPr>
              <a:t> and </a:t>
            </a:r>
            <a:r>
              <a:rPr lang="en">
                <a:solidFill>
                  <a:srgbClr val="188038"/>
                </a:solidFill>
                <a:latin typeface="Arial"/>
                <a:ea typeface="Arial"/>
                <a:cs typeface="Arial"/>
                <a:sym typeface="Arial"/>
              </a:rPr>
              <a:t>200 OK</a:t>
            </a:r>
            <a:r>
              <a:rPr lang="en">
                <a:solidFill>
                  <a:srgbClr val="000000"/>
                </a:solidFill>
                <a:latin typeface="Arial"/>
                <a:ea typeface="Arial"/>
                <a:cs typeface="Arial"/>
                <a:sym typeface="Arial"/>
              </a:rPr>
              <a:t>.</a:t>
            </a:r>
            <a:endParaRPr sz="1400">
              <a:solidFill>
                <a:srgbClr val="AF00DB"/>
              </a:solidFill>
              <a:highlight>
                <a:srgbClr val="FFFFFF"/>
              </a:highlight>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9"/>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3.5 Handling HTTP Requests and Responses </a:t>
            </a:r>
            <a:endParaRPr/>
          </a:p>
        </p:txBody>
      </p:sp>
      <p:sp>
        <p:nvSpPr>
          <p:cNvPr id="273" name="Google Shape;273;p49"/>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Returning JSON Responses (for APIs):</a:t>
            </a:r>
            <a:br>
              <a:rPr b="1" lang="en" sz="1400">
                <a:solidFill>
                  <a:srgbClr val="000000"/>
                </a:solidFill>
                <a:latin typeface="Arial"/>
                <a:ea typeface="Arial"/>
                <a:cs typeface="Arial"/>
                <a:sym typeface="Arial"/>
              </a:rPr>
            </a:br>
            <a:br>
              <a:rPr b="1" lang="en" sz="1400">
                <a:solidFill>
                  <a:srgbClr val="000000"/>
                </a:solidFill>
                <a:latin typeface="Arial"/>
                <a:ea typeface="Arial"/>
                <a:cs typeface="Arial"/>
                <a:sym typeface="Arial"/>
              </a:rPr>
            </a:br>
            <a:r>
              <a:rPr b="1" lang="en" sz="1400">
                <a:solidFill>
                  <a:srgbClr val="000000"/>
                </a:solidFill>
                <a:latin typeface="Arial"/>
                <a:ea typeface="Arial"/>
                <a:cs typeface="Arial"/>
                <a:sym typeface="Arial"/>
              </a:rPr>
              <a:t> Python</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from flask import jsonify</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@app.route('/api/users')</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def get_users():</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    users = [{'id': 1, 'name': 'Alice'}, {'id': 2, 'name': 'Bob'}]</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    return jsonify(users) # Automatically serializes Python dict/list to JSON</a:t>
            </a:r>
            <a:endParaRPr sz="1400">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b="1" lang="en">
                <a:solidFill>
                  <a:srgbClr val="000000"/>
                </a:solidFill>
                <a:latin typeface="Arial"/>
                <a:ea typeface="Arial"/>
                <a:cs typeface="Arial"/>
                <a:sym typeface="Arial"/>
              </a:rPr>
              <a:t>Explanation:</a:t>
            </a:r>
            <a:r>
              <a:rPr lang="en">
                <a:solidFill>
                  <a:srgbClr val="000000"/>
                </a:solidFill>
                <a:latin typeface="Arial"/>
                <a:ea typeface="Arial"/>
                <a:cs typeface="Arial"/>
                <a:sym typeface="Arial"/>
              </a:rPr>
              <a:t> </a:t>
            </a:r>
            <a:r>
              <a:rPr lang="en">
                <a:solidFill>
                  <a:srgbClr val="188038"/>
                </a:solidFill>
                <a:latin typeface="Arial"/>
                <a:ea typeface="Arial"/>
                <a:cs typeface="Arial"/>
                <a:sym typeface="Arial"/>
              </a:rPr>
              <a:t>jsonify()</a:t>
            </a:r>
            <a:r>
              <a:rPr lang="en">
                <a:solidFill>
                  <a:srgbClr val="000000"/>
                </a:solidFill>
                <a:latin typeface="Arial"/>
                <a:ea typeface="Arial"/>
                <a:cs typeface="Arial"/>
                <a:sym typeface="Arial"/>
              </a:rPr>
              <a:t> converts Python dictionaries or lists into a JSON string and sets the </a:t>
            </a:r>
            <a:r>
              <a:rPr lang="en">
                <a:solidFill>
                  <a:srgbClr val="188038"/>
                </a:solidFill>
                <a:latin typeface="Arial"/>
                <a:ea typeface="Arial"/>
                <a:cs typeface="Arial"/>
                <a:sym typeface="Arial"/>
              </a:rPr>
              <a:t>Content-Type</a:t>
            </a:r>
            <a:r>
              <a:rPr lang="en">
                <a:solidFill>
                  <a:srgbClr val="000000"/>
                </a:solidFill>
                <a:latin typeface="Arial"/>
                <a:ea typeface="Arial"/>
                <a:cs typeface="Arial"/>
                <a:sym typeface="Arial"/>
              </a:rPr>
              <a:t> header to </a:t>
            </a:r>
            <a:r>
              <a:rPr lang="en">
                <a:solidFill>
                  <a:srgbClr val="188038"/>
                </a:solidFill>
                <a:latin typeface="Arial"/>
                <a:ea typeface="Arial"/>
                <a:cs typeface="Arial"/>
                <a:sym typeface="Arial"/>
              </a:rPr>
              <a:t>application/json</a:t>
            </a:r>
            <a:r>
              <a:rPr lang="en">
                <a:solidFill>
                  <a:srgbClr val="000000"/>
                </a:solidFill>
                <a:latin typeface="Arial"/>
                <a:ea typeface="Arial"/>
                <a:cs typeface="Arial"/>
                <a:sym typeface="Arial"/>
              </a:rPr>
              <a:t>, which is crucial for RESTful APIs. Defaults to </a:t>
            </a:r>
            <a:r>
              <a:rPr lang="en">
                <a:solidFill>
                  <a:srgbClr val="188038"/>
                </a:solidFill>
                <a:latin typeface="Arial"/>
                <a:ea typeface="Arial"/>
                <a:cs typeface="Arial"/>
                <a:sym typeface="Arial"/>
              </a:rPr>
              <a:t>200 OK</a:t>
            </a:r>
            <a:r>
              <a:rPr lang="en">
                <a:solidFill>
                  <a:srgbClr val="000000"/>
                </a:solidFill>
                <a:latin typeface="Arial"/>
                <a:ea typeface="Arial"/>
                <a:cs typeface="Arial"/>
                <a:sym typeface="Arial"/>
              </a:rPr>
              <a:t>.</a:t>
            </a:r>
            <a:endParaRPr sz="1400">
              <a:solidFill>
                <a:srgbClr val="AF00DB"/>
              </a:solidFill>
              <a:highlight>
                <a:srgbClr val="FFFFFF"/>
              </a:highlight>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0"/>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3.5 Handling HTTP Requests and Responses </a:t>
            </a:r>
            <a:endParaRPr/>
          </a:p>
        </p:txBody>
      </p:sp>
      <p:sp>
        <p:nvSpPr>
          <p:cNvPr id="279" name="Google Shape;279;p50"/>
          <p:cNvSpPr txBox="1"/>
          <p:nvPr>
            <p:ph idx="1" type="body"/>
          </p:nvPr>
        </p:nvSpPr>
        <p:spPr>
          <a:xfrm>
            <a:off x="311700" y="771475"/>
            <a:ext cx="8520600" cy="34164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Redirecting to Another URL:</a:t>
            </a:r>
            <a:br>
              <a:rPr b="1" lang="en" sz="1400">
                <a:solidFill>
                  <a:srgbClr val="000000"/>
                </a:solidFill>
                <a:latin typeface="Arial"/>
                <a:ea typeface="Arial"/>
                <a:cs typeface="Arial"/>
                <a:sym typeface="Arial"/>
              </a:rPr>
            </a:br>
            <a:br>
              <a:rPr b="1"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 </a:t>
            </a:r>
            <a:r>
              <a:rPr b="1" lang="en" sz="1400">
                <a:solidFill>
                  <a:srgbClr val="000000"/>
                </a:solidFill>
                <a:latin typeface="Arial"/>
                <a:ea typeface="Arial"/>
                <a:cs typeface="Arial"/>
                <a:sym typeface="Arial"/>
              </a:rPr>
              <a:t>Python</a:t>
            </a:r>
            <a:br>
              <a:rPr lang="en" sz="1400">
                <a:solidFill>
                  <a:srgbClr val="000000"/>
                </a:solidFill>
                <a:latin typeface="Arial"/>
                <a:ea typeface="Arial"/>
                <a:cs typeface="Arial"/>
                <a:sym typeface="Arial"/>
              </a:rPr>
            </a:br>
            <a:r>
              <a:rPr lang="en" sz="1400">
                <a:solidFill>
                  <a:srgbClr val="000000"/>
                </a:solidFill>
                <a:latin typeface="Arial"/>
                <a:ea typeface="Arial"/>
                <a:cs typeface="Arial"/>
                <a:sym typeface="Arial"/>
              </a:rPr>
              <a:t>from flask import redirect, url_for</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@app.route('/old_path')</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def old_path():</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    return redirect(url_for('new_path_function')) # Redirects to '/new_path'</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@app.route('/new_path')</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def new_path_function():</a:t>
            </a:r>
            <a:endParaRPr sz="1400">
              <a:solidFill>
                <a:srgbClr val="000000"/>
              </a:solidFill>
              <a:latin typeface="Arial"/>
              <a:ea typeface="Arial"/>
              <a:cs typeface="Arial"/>
              <a:sym typeface="Arial"/>
            </a:endParaRPr>
          </a:p>
          <a:p>
            <a:pPr indent="0" lvl="0" marL="457200" rtl="0" algn="l">
              <a:lnSpc>
                <a:spcPct val="115000"/>
              </a:lnSpc>
              <a:spcBef>
                <a:spcPts val="0"/>
              </a:spcBef>
              <a:spcAft>
                <a:spcPts val="0"/>
              </a:spcAft>
              <a:buSzPts val="275"/>
              <a:buNone/>
            </a:pPr>
            <a:r>
              <a:rPr lang="en" sz="1400">
                <a:solidFill>
                  <a:srgbClr val="000000"/>
                </a:solidFill>
                <a:latin typeface="Arial"/>
                <a:ea typeface="Arial"/>
                <a:cs typeface="Arial"/>
                <a:sym typeface="Arial"/>
              </a:rPr>
              <a:t>    return "You were redirected here!"</a:t>
            </a:r>
            <a:endParaRPr sz="1400">
              <a:solidFill>
                <a:srgbClr val="000000"/>
              </a:solidFill>
              <a:latin typeface="Arial"/>
              <a:ea typeface="Arial"/>
              <a:cs typeface="Arial"/>
              <a:sym typeface="Arial"/>
            </a:endParaRPr>
          </a:p>
          <a:p>
            <a:pPr indent="-317500" lvl="1" marL="914400" rtl="0" algn="l">
              <a:spcBef>
                <a:spcPts val="1200"/>
              </a:spcBef>
              <a:spcAft>
                <a:spcPts val="0"/>
              </a:spcAft>
              <a:buClr>
                <a:srgbClr val="000000"/>
              </a:buClr>
              <a:buSzPts val="1400"/>
              <a:buFont typeface="Arial"/>
              <a:buChar char="○"/>
            </a:pPr>
            <a:r>
              <a:rPr b="1" lang="en">
                <a:solidFill>
                  <a:srgbClr val="000000"/>
                </a:solidFill>
                <a:latin typeface="Arial"/>
                <a:ea typeface="Arial"/>
                <a:cs typeface="Arial"/>
                <a:sym typeface="Arial"/>
              </a:rPr>
              <a:t>Explanation:</a:t>
            </a:r>
            <a:r>
              <a:rPr lang="en">
                <a:solidFill>
                  <a:srgbClr val="000000"/>
                </a:solidFill>
                <a:latin typeface="Arial"/>
                <a:ea typeface="Arial"/>
                <a:cs typeface="Arial"/>
                <a:sym typeface="Arial"/>
              </a:rPr>
              <a:t> </a:t>
            </a:r>
            <a:r>
              <a:rPr lang="en">
                <a:solidFill>
                  <a:srgbClr val="188038"/>
                </a:solidFill>
                <a:latin typeface="Arial"/>
                <a:ea typeface="Arial"/>
                <a:cs typeface="Arial"/>
                <a:sym typeface="Arial"/>
              </a:rPr>
              <a:t>redirect(url)</a:t>
            </a:r>
            <a:r>
              <a:rPr lang="en">
                <a:solidFill>
                  <a:srgbClr val="000000"/>
                </a:solidFill>
                <a:latin typeface="Arial"/>
                <a:ea typeface="Arial"/>
                <a:cs typeface="Arial"/>
                <a:sym typeface="Arial"/>
              </a:rPr>
              <a:t> creates an HTTP redirect response (defaulting to a </a:t>
            </a:r>
            <a:r>
              <a:rPr lang="en">
                <a:solidFill>
                  <a:srgbClr val="188038"/>
                </a:solidFill>
                <a:latin typeface="Arial"/>
                <a:ea typeface="Arial"/>
                <a:cs typeface="Arial"/>
                <a:sym typeface="Arial"/>
              </a:rPr>
              <a:t>302 Found</a:t>
            </a:r>
            <a:r>
              <a:rPr lang="en">
                <a:solidFill>
                  <a:srgbClr val="000000"/>
                </a:solidFill>
                <a:latin typeface="Arial"/>
                <a:ea typeface="Arial"/>
                <a:cs typeface="Arial"/>
                <a:sym typeface="Arial"/>
              </a:rPr>
              <a:t> status).</a:t>
            </a:r>
            <a:endParaRPr>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b="1" lang="en">
                <a:solidFill>
                  <a:srgbClr val="188038"/>
                </a:solidFill>
                <a:latin typeface="Arial"/>
                <a:ea typeface="Arial"/>
                <a:cs typeface="Arial"/>
                <a:sym typeface="Arial"/>
              </a:rPr>
              <a:t>url_for('function_name', **kwargs)</a:t>
            </a:r>
            <a:r>
              <a:rPr lang="en">
                <a:solidFill>
                  <a:srgbClr val="000000"/>
                </a:solidFill>
                <a:latin typeface="Arial"/>
                <a:ea typeface="Arial"/>
                <a:cs typeface="Arial"/>
                <a:sym typeface="Arial"/>
              </a:rPr>
              <a:t>: This is a powerful Flask function that generates a URL for a given view function. It's highly recommended over hardcoding URLs, as it adapts if your routes change and can handle variable parts in URLs.</a:t>
            </a:r>
            <a:endParaRPr>
              <a:solidFill>
                <a:srgbClr val="000000"/>
              </a:solidFill>
              <a:latin typeface="Arial"/>
              <a:ea typeface="Arial"/>
              <a:cs typeface="Arial"/>
              <a:sym typeface="Arial"/>
            </a:endParaRPr>
          </a:p>
          <a:p>
            <a:pPr indent="0" lvl="0" marL="0" rtl="0" algn="l">
              <a:lnSpc>
                <a:spcPct val="95000"/>
              </a:lnSpc>
              <a:spcBef>
                <a:spcPts val="1200"/>
              </a:spcBef>
              <a:spcAft>
                <a:spcPts val="1200"/>
              </a:spcAft>
              <a:buSzPts val="275"/>
              <a:buNone/>
            </a:pPr>
            <a:r>
              <a:t/>
            </a:r>
            <a:endParaRPr sz="1400">
              <a:solidFill>
                <a:srgbClr val="AF00DB"/>
              </a:solidFill>
              <a:highlight>
                <a:srgbClr val="FFFFFF"/>
              </a:highlight>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3.5 Handling HTTP Requests and Responses </a:t>
            </a:r>
            <a:endParaRPr/>
          </a:p>
        </p:txBody>
      </p:sp>
      <p:sp>
        <p:nvSpPr>
          <p:cNvPr id="285" name="Google Shape;285;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714"/>
              </a:lnSpc>
              <a:spcBef>
                <a:spcPts val="0"/>
              </a:spcBef>
              <a:spcAft>
                <a:spcPts val="0"/>
              </a:spcAft>
              <a:buSzPts val="275"/>
              <a:buNone/>
            </a:pPr>
            <a:r>
              <a:rPr lang="en" sz="1500">
                <a:solidFill>
                  <a:srgbClr val="AF00DB"/>
                </a:solidFill>
                <a:highlight>
                  <a:srgbClr val="FFFFFF"/>
                </a:highlight>
                <a:latin typeface="Courier New"/>
                <a:ea typeface="Courier New"/>
                <a:cs typeface="Courier New"/>
                <a:sym typeface="Courier New"/>
              </a:rPr>
              <a:t>from</a:t>
            </a:r>
            <a:r>
              <a:rPr lang="en" sz="1500">
                <a:solidFill>
                  <a:srgbClr val="3B3B3B"/>
                </a:solidFill>
                <a:highlight>
                  <a:srgbClr val="FFFFFF"/>
                </a:highlight>
                <a:latin typeface="Courier New"/>
                <a:ea typeface="Courier New"/>
                <a:cs typeface="Courier New"/>
                <a:sym typeface="Courier New"/>
              </a:rPr>
              <a:t> </a:t>
            </a:r>
            <a:r>
              <a:rPr lang="en" sz="1500">
                <a:solidFill>
                  <a:srgbClr val="267F99"/>
                </a:solidFill>
                <a:highlight>
                  <a:srgbClr val="FFFFFF"/>
                </a:highlight>
                <a:latin typeface="Courier New"/>
                <a:ea typeface="Courier New"/>
                <a:cs typeface="Courier New"/>
                <a:sym typeface="Courier New"/>
              </a:rPr>
              <a:t>flask</a:t>
            </a:r>
            <a:r>
              <a:rPr lang="en" sz="1500">
                <a:solidFill>
                  <a:srgbClr val="3B3B3B"/>
                </a:solidFill>
                <a:highlight>
                  <a:srgbClr val="FFFFFF"/>
                </a:highlight>
                <a:latin typeface="Courier New"/>
                <a:ea typeface="Courier New"/>
                <a:cs typeface="Courier New"/>
                <a:sym typeface="Courier New"/>
              </a:rPr>
              <a:t> </a:t>
            </a:r>
            <a:r>
              <a:rPr lang="en" sz="1500">
                <a:solidFill>
                  <a:srgbClr val="AF00DB"/>
                </a:solidFill>
                <a:highlight>
                  <a:srgbClr val="FFFFFF"/>
                </a:highlight>
                <a:latin typeface="Courier New"/>
                <a:ea typeface="Courier New"/>
                <a:cs typeface="Courier New"/>
                <a:sym typeface="Courier New"/>
              </a:rPr>
              <a:t>import</a:t>
            </a:r>
            <a:r>
              <a:rPr lang="en" sz="1500">
                <a:solidFill>
                  <a:srgbClr val="3B3B3B"/>
                </a:solidFill>
                <a:highlight>
                  <a:srgbClr val="FFFFFF"/>
                </a:highlight>
                <a:latin typeface="Courier New"/>
                <a:ea typeface="Courier New"/>
                <a:cs typeface="Courier New"/>
                <a:sym typeface="Courier New"/>
              </a:rPr>
              <a:t> </a:t>
            </a:r>
            <a:r>
              <a:rPr lang="en" sz="1500">
                <a:solidFill>
                  <a:srgbClr val="267F99"/>
                </a:solidFill>
                <a:highlight>
                  <a:srgbClr val="FFFFFF"/>
                </a:highlight>
                <a:latin typeface="Courier New"/>
                <a:ea typeface="Courier New"/>
                <a:cs typeface="Courier New"/>
                <a:sym typeface="Courier New"/>
              </a:rPr>
              <a:t>Flask</a:t>
            </a:r>
            <a:r>
              <a:rPr lang="en" sz="1500">
                <a:solidFill>
                  <a:srgbClr val="3B3B3B"/>
                </a:solidFill>
                <a:highlight>
                  <a:srgbClr val="FFFFFF"/>
                </a:highlight>
                <a:latin typeface="Courier New"/>
                <a:ea typeface="Courier New"/>
                <a:cs typeface="Courier New"/>
                <a:sym typeface="Courier New"/>
              </a:rPr>
              <a:t>, </a:t>
            </a:r>
            <a:r>
              <a:rPr lang="en" sz="1500">
                <a:solidFill>
                  <a:srgbClr val="001080"/>
                </a:solidFill>
                <a:highlight>
                  <a:srgbClr val="FFFFFF"/>
                </a:highlight>
                <a:latin typeface="Courier New"/>
                <a:ea typeface="Courier New"/>
                <a:cs typeface="Courier New"/>
                <a:sym typeface="Courier New"/>
              </a:rPr>
              <a:t>request</a:t>
            </a:r>
            <a:r>
              <a:rPr lang="en" sz="1500">
                <a:solidFill>
                  <a:srgbClr val="3B3B3B"/>
                </a:solidFill>
                <a:highlight>
                  <a:srgbClr val="FFFFFF"/>
                </a:highlight>
                <a:latin typeface="Courier New"/>
                <a:ea typeface="Courier New"/>
                <a:cs typeface="Courier New"/>
                <a:sym typeface="Courier New"/>
              </a:rPr>
              <a:t>, </a:t>
            </a:r>
            <a:r>
              <a:rPr lang="en" sz="1500">
                <a:solidFill>
                  <a:srgbClr val="795E26"/>
                </a:solidFill>
                <a:highlight>
                  <a:srgbClr val="FFFFFF"/>
                </a:highlight>
                <a:latin typeface="Courier New"/>
                <a:ea typeface="Courier New"/>
                <a:cs typeface="Courier New"/>
                <a:sym typeface="Courier New"/>
              </a:rPr>
              <a:t>jsonify</a:t>
            </a:r>
            <a:r>
              <a:rPr lang="en" sz="1500">
                <a:solidFill>
                  <a:srgbClr val="3B3B3B"/>
                </a:solidFill>
                <a:highlight>
                  <a:srgbClr val="FFFFFF"/>
                </a:highlight>
                <a:latin typeface="Courier New"/>
                <a:ea typeface="Courier New"/>
                <a:cs typeface="Courier New"/>
                <a:sym typeface="Courier New"/>
              </a:rPr>
              <a:t>, </a:t>
            </a:r>
            <a:r>
              <a:rPr lang="en" sz="1500">
                <a:solidFill>
                  <a:srgbClr val="795E26"/>
                </a:solidFill>
                <a:highlight>
                  <a:srgbClr val="FFFFFF"/>
                </a:highlight>
                <a:latin typeface="Courier New"/>
                <a:ea typeface="Courier New"/>
                <a:cs typeface="Courier New"/>
                <a:sym typeface="Courier New"/>
              </a:rPr>
              <a:t>redirect</a:t>
            </a:r>
            <a:r>
              <a:rPr lang="en" sz="1500">
                <a:solidFill>
                  <a:srgbClr val="3B3B3B"/>
                </a:solidFill>
                <a:highlight>
                  <a:srgbClr val="FFFFFF"/>
                </a:highlight>
                <a:latin typeface="Courier New"/>
                <a:ea typeface="Courier New"/>
                <a:cs typeface="Courier New"/>
                <a:sym typeface="Courier New"/>
              </a:rPr>
              <a:t>, </a:t>
            </a:r>
            <a:r>
              <a:rPr lang="en" sz="1500">
                <a:solidFill>
                  <a:srgbClr val="795E26"/>
                </a:solidFill>
                <a:highlight>
                  <a:srgbClr val="FFFFFF"/>
                </a:highlight>
                <a:latin typeface="Courier New"/>
                <a:ea typeface="Courier New"/>
                <a:cs typeface="Courier New"/>
                <a:sym typeface="Courier New"/>
              </a:rPr>
              <a:t>url_for</a:t>
            </a:r>
            <a:r>
              <a:rPr lang="en" sz="1500">
                <a:solidFill>
                  <a:srgbClr val="3B3B3B"/>
                </a:solidFill>
                <a:highlight>
                  <a:srgbClr val="FFFFFF"/>
                </a:highlight>
                <a:latin typeface="Courier New"/>
                <a:ea typeface="Courier New"/>
                <a:cs typeface="Courier New"/>
                <a:sym typeface="Courier New"/>
              </a:rPr>
              <a:t>, </a:t>
            </a:r>
            <a:r>
              <a:rPr lang="en" sz="1500">
                <a:solidFill>
                  <a:srgbClr val="795E26"/>
                </a:solidFill>
                <a:highlight>
                  <a:srgbClr val="FFFFFF"/>
                </a:highlight>
                <a:latin typeface="Courier New"/>
                <a:ea typeface="Courier New"/>
                <a:cs typeface="Courier New"/>
                <a:sym typeface="Courier New"/>
              </a:rPr>
              <a:t>flash</a:t>
            </a:r>
            <a:r>
              <a:rPr lang="en" sz="1500">
                <a:solidFill>
                  <a:srgbClr val="3B3B3B"/>
                </a:solidFill>
                <a:highlight>
                  <a:srgbClr val="FFFFFF"/>
                </a:highlight>
                <a:latin typeface="Courier New"/>
                <a:ea typeface="Courier New"/>
                <a:cs typeface="Courier New"/>
                <a:sym typeface="Courier New"/>
              </a:rPr>
              <a:t>, </a:t>
            </a:r>
            <a:r>
              <a:rPr lang="en" sz="1500">
                <a:solidFill>
                  <a:srgbClr val="795E26"/>
                </a:solidFill>
                <a:highlight>
                  <a:srgbClr val="FFFFFF"/>
                </a:highlight>
                <a:latin typeface="Courier New"/>
                <a:ea typeface="Courier New"/>
                <a:cs typeface="Courier New"/>
                <a:sym typeface="Courier New"/>
              </a:rPr>
              <a:t>render_template_string</a:t>
            </a:r>
            <a:endParaRPr sz="1500">
              <a:solidFill>
                <a:srgbClr val="795E26"/>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AF00DB"/>
                </a:solidFill>
                <a:highlight>
                  <a:srgbClr val="FFFFFF"/>
                </a:highlight>
                <a:latin typeface="Courier New"/>
                <a:ea typeface="Courier New"/>
                <a:cs typeface="Courier New"/>
                <a:sym typeface="Courier New"/>
              </a:rPr>
              <a:t>import</a:t>
            </a:r>
            <a:r>
              <a:rPr lang="en" sz="1500">
                <a:solidFill>
                  <a:srgbClr val="3B3B3B"/>
                </a:solidFill>
                <a:highlight>
                  <a:srgbClr val="FFFFFF"/>
                </a:highlight>
                <a:latin typeface="Courier New"/>
                <a:ea typeface="Courier New"/>
                <a:cs typeface="Courier New"/>
                <a:sym typeface="Courier New"/>
              </a:rPr>
              <a:t> </a:t>
            </a:r>
            <a:r>
              <a:rPr lang="en" sz="1500">
                <a:solidFill>
                  <a:srgbClr val="267F99"/>
                </a:solidFill>
                <a:highlight>
                  <a:srgbClr val="FFFFFF"/>
                </a:highlight>
                <a:latin typeface="Courier New"/>
                <a:ea typeface="Courier New"/>
                <a:cs typeface="Courier New"/>
                <a:sym typeface="Courier New"/>
              </a:rPr>
              <a:t>json</a:t>
            </a:r>
            <a:r>
              <a:rPr lang="en" sz="1500">
                <a:solidFill>
                  <a:srgbClr val="3B3B3B"/>
                </a:solidFill>
                <a:highlight>
                  <a:srgbClr val="FFFFFF"/>
                </a:highlight>
                <a:latin typeface="Courier New"/>
                <a:ea typeface="Courier New"/>
                <a:cs typeface="Courier New"/>
                <a:sym typeface="Courier New"/>
              </a:rPr>
              <a:t> </a:t>
            </a:r>
            <a:r>
              <a:rPr lang="en" sz="1500">
                <a:solidFill>
                  <a:srgbClr val="008000"/>
                </a:solidFill>
                <a:highlight>
                  <a:srgbClr val="FFFFFF"/>
                </a:highlight>
                <a:latin typeface="Courier New"/>
                <a:ea typeface="Courier New"/>
                <a:cs typeface="Courier New"/>
                <a:sym typeface="Courier New"/>
              </a:rPr>
              <a:t># Used for raw JSON body examples</a:t>
            </a:r>
            <a:endParaRPr sz="1500">
              <a:solidFill>
                <a:srgbClr val="008000"/>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t/>
            </a:r>
            <a:endParaRPr sz="1500">
              <a:solidFill>
                <a:srgbClr val="3B3B3B"/>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001080"/>
                </a:solidFill>
                <a:highlight>
                  <a:srgbClr val="FFFFFF"/>
                </a:highlight>
                <a:latin typeface="Courier New"/>
                <a:ea typeface="Courier New"/>
                <a:cs typeface="Courier New"/>
                <a:sym typeface="Courier New"/>
              </a:rPr>
              <a:t>app</a:t>
            </a:r>
            <a:r>
              <a:rPr lang="en" sz="1500">
                <a:solidFill>
                  <a:srgbClr val="3B3B3B"/>
                </a:solidFill>
                <a:highlight>
                  <a:srgbClr val="FFFFFF"/>
                </a:highlight>
                <a:latin typeface="Courier New"/>
                <a:ea typeface="Courier New"/>
                <a:cs typeface="Courier New"/>
                <a:sym typeface="Courier New"/>
              </a:rPr>
              <a:t> </a:t>
            </a:r>
            <a:r>
              <a:rPr lang="en" sz="1500">
                <a:solidFill>
                  <a:srgbClr val="000000"/>
                </a:solidFill>
                <a:highlight>
                  <a:srgbClr val="FFFFFF"/>
                </a:highlight>
                <a:latin typeface="Courier New"/>
                <a:ea typeface="Courier New"/>
                <a:cs typeface="Courier New"/>
                <a:sym typeface="Courier New"/>
              </a:rPr>
              <a:t>=</a:t>
            </a:r>
            <a:r>
              <a:rPr lang="en" sz="1500">
                <a:solidFill>
                  <a:srgbClr val="3B3B3B"/>
                </a:solidFill>
                <a:highlight>
                  <a:srgbClr val="FFFFFF"/>
                </a:highlight>
                <a:latin typeface="Courier New"/>
                <a:ea typeface="Courier New"/>
                <a:cs typeface="Courier New"/>
                <a:sym typeface="Courier New"/>
              </a:rPr>
              <a:t> </a:t>
            </a:r>
            <a:r>
              <a:rPr lang="en" sz="1500">
                <a:solidFill>
                  <a:srgbClr val="267F99"/>
                </a:solidFill>
                <a:highlight>
                  <a:srgbClr val="FFFFFF"/>
                </a:highlight>
                <a:latin typeface="Courier New"/>
                <a:ea typeface="Courier New"/>
                <a:cs typeface="Courier New"/>
                <a:sym typeface="Courier New"/>
              </a:rPr>
              <a:t>Flask</a:t>
            </a:r>
            <a:r>
              <a:rPr lang="en" sz="1500">
                <a:solidFill>
                  <a:srgbClr val="3B3B3B"/>
                </a:solidFill>
                <a:highlight>
                  <a:srgbClr val="FFFFFF"/>
                </a:highlight>
                <a:latin typeface="Courier New"/>
                <a:ea typeface="Courier New"/>
                <a:cs typeface="Courier New"/>
                <a:sym typeface="Courier New"/>
              </a:rPr>
              <a:t>(</a:t>
            </a:r>
            <a:r>
              <a:rPr lang="en" sz="1500">
                <a:solidFill>
                  <a:srgbClr val="001080"/>
                </a:solidFill>
                <a:highlight>
                  <a:srgbClr val="FFFFFF"/>
                </a:highlight>
                <a:latin typeface="Courier New"/>
                <a:ea typeface="Courier New"/>
                <a:cs typeface="Courier New"/>
                <a:sym typeface="Courier New"/>
              </a:rPr>
              <a:t>__name__</a:t>
            </a:r>
            <a:r>
              <a:rPr lang="en" sz="1500">
                <a:solidFill>
                  <a:srgbClr val="3B3B3B"/>
                </a:solidFill>
                <a:highlight>
                  <a:srgbClr val="FFFFFF"/>
                </a:highlight>
                <a:latin typeface="Courier New"/>
                <a:ea typeface="Courier New"/>
                <a:cs typeface="Courier New"/>
                <a:sym typeface="Courier New"/>
              </a:rPr>
              <a:t>)</a:t>
            </a:r>
            <a:endParaRPr sz="1500">
              <a:solidFill>
                <a:srgbClr val="3B3B3B"/>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001080"/>
                </a:solidFill>
                <a:highlight>
                  <a:srgbClr val="FFFFFF"/>
                </a:highlight>
                <a:latin typeface="Courier New"/>
                <a:ea typeface="Courier New"/>
                <a:cs typeface="Courier New"/>
                <a:sym typeface="Courier New"/>
              </a:rPr>
              <a:t>app</a:t>
            </a:r>
            <a:r>
              <a:rPr lang="en" sz="1500">
                <a:solidFill>
                  <a:srgbClr val="3B3B3B"/>
                </a:solidFill>
                <a:highlight>
                  <a:srgbClr val="FFFFFF"/>
                </a:highlight>
                <a:latin typeface="Courier New"/>
                <a:ea typeface="Courier New"/>
                <a:cs typeface="Courier New"/>
                <a:sym typeface="Courier New"/>
              </a:rPr>
              <a:t>.</a:t>
            </a:r>
            <a:r>
              <a:rPr lang="en" sz="1500">
                <a:solidFill>
                  <a:srgbClr val="001080"/>
                </a:solidFill>
                <a:highlight>
                  <a:srgbClr val="FFFFFF"/>
                </a:highlight>
                <a:latin typeface="Courier New"/>
                <a:ea typeface="Courier New"/>
                <a:cs typeface="Courier New"/>
                <a:sym typeface="Courier New"/>
              </a:rPr>
              <a:t>config</a:t>
            </a:r>
            <a:r>
              <a:rPr lang="en" sz="1500">
                <a:solidFill>
                  <a:srgbClr val="3B3B3B"/>
                </a:solidFill>
                <a:highlight>
                  <a:srgbClr val="FFFFFF"/>
                </a:highlight>
                <a:latin typeface="Courier New"/>
                <a:ea typeface="Courier New"/>
                <a:cs typeface="Courier New"/>
                <a:sym typeface="Courier New"/>
              </a:rPr>
              <a:t>[</a:t>
            </a:r>
            <a:r>
              <a:rPr lang="en" sz="1500">
                <a:solidFill>
                  <a:srgbClr val="A31515"/>
                </a:solidFill>
                <a:highlight>
                  <a:srgbClr val="FFFFFF"/>
                </a:highlight>
                <a:latin typeface="Courier New"/>
                <a:ea typeface="Courier New"/>
                <a:cs typeface="Courier New"/>
                <a:sym typeface="Courier New"/>
              </a:rPr>
              <a:t>'SECRET_KEY'</a:t>
            </a:r>
            <a:r>
              <a:rPr lang="en" sz="1500">
                <a:solidFill>
                  <a:srgbClr val="3B3B3B"/>
                </a:solidFill>
                <a:highlight>
                  <a:srgbClr val="FFFFFF"/>
                </a:highlight>
                <a:latin typeface="Courier New"/>
                <a:ea typeface="Courier New"/>
                <a:cs typeface="Courier New"/>
                <a:sym typeface="Courier New"/>
              </a:rPr>
              <a:t>] </a:t>
            </a:r>
            <a:r>
              <a:rPr lang="en" sz="1500">
                <a:solidFill>
                  <a:srgbClr val="000000"/>
                </a:solidFill>
                <a:highlight>
                  <a:srgbClr val="FFFFFF"/>
                </a:highlight>
                <a:latin typeface="Courier New"/>
                <a:ea typeface="Courier New"/>
                <a:cs typeface="Courier New"/>
                <a:sym typeface="Courier New"/>
              </a:rPr>
              <a:t>=</a:t>
            </a:r>
            <a:r>
              <a:rPr lang="en" sz="1500">
                <a:solidFill>
                  <a:srgbClr val="3B3B3B"/>
                </a:solidFill>
                <a:highlight>
                  <a:srgbClr val="FFFFFF"/>
                </a:highlight>
                <a:latin typeface="Courier New"/>
                <a:ea typeface="Courier New"/>
                <a:cs typeface="Courier New"/>
                <a:sym typeface="Courier New"/>
              </a:rPr>
              <a:t> </a:t>
            </a:r>
            <a:r>
              <a:rPr lang="en" sz="1500">
                <a:solidFill>
                  <a:srgbClr val="A31515"/>
                </a:solidFill>
                <a:highlight>
                  <a:srgbClr val="FFFFFF"/>
                </a:highlight>
                <a:latin typeface="Courier New"/>
                <a:ea typeface="Courier New"/>
                <a:cs typeface="Courier New"/>
                <a:sym typeface="Courier New"/>
              </a:rPr>
              <a:t>'a_secure_and_random_key_for_session_flashing'</a:t>
            </a:r>
            <a:r>
              <a:rPr lang="en" sz="1500">
                <a:solidFill>
                  <a:srgbClr val="3B3B3B"/>
                </a:solidFill>
                <a:highlight>
                  <a:srgbClr val="FFFFFF"/>
                </a:highlight>
                <a:latin typeface="Courier New"/>
                <a:ea typeface="Courier New"/>
                <a:cs typeface="Courier New"/>
                <a:sym typeface="Courier New"/>
              </a:rPr>
              <a:t> </a:t>
            </a:r>
            <a:r>
              <a:rPr lang="en" sz="1500">
                <a:solidFill>
                  <a:srgbClr val="008000"/>
                </a:solidFill>
                <a:highlight>
                  <a:srgbClr val="FFFFFF"/>
                </a:highlight>
                <a:latin typeface="Courier New"/>
                <a:ea typeface="Courier New"/>
                <a:cs typeface="Courier New"/>
                <a:sym typeface="Courier New"/>
              </a:rPr>
              <a:t># Necessary for flash messages</a:t>
            </a:r>
            <a:endParaRPr sz="1500">
              <a:solidFill>
                <a:srgbClr val="008000"/>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t/>
            </a:r>
            <a:endParaRPr sz="1500">
              <a:solidFill>
                <a:srgbClr val="3B3B3B"/>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008000"/>
                </a:solidFill>
                <a:highlight>
                  <a:srgbClr val="FFFFFF"/>
                </a:highlight>
                <a:latin typeface="Courier New"/>
                <a:ea typeface="Courier New"/>
                <a:cs typeface="Courier New"/>
                <a:sym typeface="Courier New"/>
              </a:rPr>
              <a:t># --- 1. Handling GET Requests &amp; Query Parameters ---</a:t>
            </a:r>
            <a:endParaRPr sz="1500">
              <a:solidFill>
                <a:srgbClr val="008000"/>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795E26"/>
                </a:solidFill>
                <a:highlight>
                  <a:srgbClr val="FFFFFF"/>
                </a:highlight>
                <a:latin typeface="Courier New"/>
                <a:ea typeface="Courier New"/>
                <a:cs typeface="Courier New"/>
                <a:sym typeface="Courier New"/>
              </a:rPr>
              <a:t>@</a:t>
            </a:r>
            <a:r>
              <a:rPr lang="en" sz="1500">
                <a:solidFill>
                  <a:srgbClr val="001080"/>
                </a:solidFill>
                <a:highlight>
                  <a:srgbClr val="FFFFFF"/>
                </a:highlight>
                <a:latin typeface="Courier New"/>
                <a:ea typeface="Courier New"/>
                <a:cs typeface="Courier New"/>
                <a:sym typeface="Courier New"/>
              </a:rPr>
              <a:t>app</a:t>
            </a:r>
            <a:r>
              <a:rPr lang="en" sz="1500">
                <a:solidFill>
                  <a:srgbClr val="795E26"/>
                </a:solidFill>
                <a:highlight>
                  <a:srgbClr val="FFFFFF"/>
                </a:highlight>
                <a:latin typeface="Courier New"/>
                <a:ea typeface="Courier New"/>
                <a:cs typeface="Courier New"/>
                <a:sym typeface="Courier New"/>
              </a:rPr>
              <a:t>.route</a:t>
            </a:r>
            <a:r>
              <a:rPr lang="en" sz="1500">
                <a:solidFill>
                  <a:srgbClr val="3B3B3B"/>
                </a:solidFill>
                <a:highlight>
                  <a:srgbClr val="FFFFFF"/>
                </a:highlight>
                <a:latin typeface="Courier New"/>
                <a:ea typeface="Courier New"/>
                <a:cs typeface="Courier New"/>
                <a:sym typeface="Courier New"/>
              </a:rPr>
              <a:t>(</a:t>
            </a:r>
            <a:r>
              <a:rPr lang="en" sz="1500">
                <a:solidFill>
                  <a:srgbClr val="A31515"/>
                </a:solidFill>
                <a:highlight>
                  <a:srgbClr val="FFFFFF"/>
                </a:highlight>
                <a:latin typeface="Courier New"/>
                <a:ea typeface="Courier New"/>
                <a:cs typeface="Courier New"/>
                <a:sym typeface="Courier New"/>
              </a:rPr>
              <a:t>'/'</a:t>
            </a:r>
            <a:r>
              <a:rPr lang="en" sz="1500">
                <a:solidFill>
                  <a:srgbClr val="3B3B3B"/>
                </a:solidFill>
                <a:highlight>
                  <a:srgbClr val="FFFFFF"/>
                </a:highlight>
                <a:latin typeface="Courier New"/>
                <a:ea typeface="Courier New"/>
                <a:cs typeface="Courier New"/>
                <a:sym typeface="Courier New"/>
              </a:rPr>
              <a:t>)</a:t>
            </a:r>
            <a:endParaRPr sz="1500">
              <a:solidFill>
                <a:srgbClr val="3B3B3B"/>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0000FF"/>
                </a:solidFill>
                <a:highlight>
                  <a:srgbClr val="FFFFFF"/>
                </a:highlight>
                <a:latin typeface="Courier New"/>
                <a:ea typeface="Courier New"/>
                <a:cs typeface="Courier New"/>
                <a:sym typeface="Courier New"/>
              </a:rPr>
              <a:t>def</a:t>
            </a:r>
            <a:r>
              <a:rPr lang="en" sz="1500">
                <a:solidFill>
                  <a:srgbClr val="3B3B3B"/>
                </a:solidFill>
                <a:highlight>
                  <a:srgbClr val="FFFFFF"/>
                </a:highlight>
                <a:latin typeface="Courier New"/>
                <a:ea typeface="Courier New"/>
                <a:cs typeface="Courier New"/>
                <a:sym typeface="Courier New"/>
              </a:rPr>
              <a:t> </a:t>
            </a:r>
            <a:r>
              <a:rPr lang="en" sz="1500">
                <a:solidFill>
                  <a:srgbClr val="795E26"/>
                </a:solidFill>
                <a:highlight>
                  <a:srgbClr val="FFFFFF"/>
                </a:highlight>
                <a:latin typeface="Courier New"/>
                <a:ea typeface="Courier New"/>
                <a:cs typeface="Courier New"/>
                <a:sym typeface="Courier New"/>
              </a:rPr>
              <a:t>homepage</a:t>
            </a:r>
            <a:r>
              <a:rPr lang="en" sz="1500">
                <a:solidFill>
                  <a:srgbClr val="3B3B3B"/>
                </a:solidFill>
                <a:highlight>
                  <a:srgbClr val="FFFFFF"/>
                </a:highlight>
                <a:latin typeface="Courier New"/>
                <a:ea typeface="Courier New"/>
                <a:cs typeface="Courier New"/>
                <a:sym typeface="Courier New"/>
              </a:rPr>
              <a:t>():</a:t>
            </a:r>
            <a:endParaRPr sz="1500">
              <a:solidFill>
                <a:srgbClr val="3B3B3B"/>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3B3B3B"/>
                </a:solidFill>
                <a:highlight>
                  <a:srgbClr val="FFFFFF"/>
                </a:highlight>
                <a:latin typeface="Courier New"/>
                <a:ea typeface="Courier New"/>
                <a:cs typeface="Courier New"/>
                <a:sym typeface="Courier New"/>
              </a:rPr>
              <a:t>    </a:t>
            </a:r>
            <a:r>
              <a:rPr lang="en" sz="1500">
                <a:solidFill>
                  <a:srgbClr val="008000"/>
                </a:solidFill>
                <a:highlight>
                  <a:srgbClr val="FFFFFF"/>
                </a:highlight>
                <a:latin typeface="Courier New"/>
                <a:ea typeface="Courier New"/>
                <a:cs typeface="Courier New"/>
                <a:sym typeface="Courier New"/>
              </a:rPr>
              <a:t># Access query parameters (e.g., /?name=Alice&amp;age=30)</a:t>
            </a:r>
            <a:endParaRPr sz="1500">
              <a:solidFill>
                <a:srgbClr val="008000"/>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3B3B3B"/>
                </a:solidFill>
                <a:highlight>
                  <a:srgbClr val="FFFFFF"/>
                </a:highlight>
                <a:latin typeface="Courier New"/>
                <a:ea typeface="Courier New"/>
                <a:cs typeface="Courier New"/>
                <a:sym typeface="Courier New"/>
              </a:rPr>
              <a:t>    </a:t>
            </a:r>
            <a:r>
              <a:rPr lang="en" sz="1500">
                <a:solidFill>
                  <a:srgbClr val="001080"/>
                </a:solidFill>
                <a:highlight>
                  <a:srgbClr val="FFFFFF"/>
                </a:highlight>
                <a:latin typeface="Courier New"/>
                <a:ea typeface="Courier New"/>
                <a:cs typeface="Courier New"/>
                <a:sym typeface="Courier New"/>
              </a:rPr>
              <a:t>user_name</a:t>
            </a:r>
            <a:r>
              <a:rPr lang="en" sz="1500">
                <a:solidFill>
                  <a:srgbClr val="3B3B3B"/>
                </a:solidFill>
                <a:highlight>
                  <a:srgbClr val="FFFFFF"/>
                </a:highlight>
                <a:latin typeface="Courier New"/>
                <a:ea typeface="Courier New"/>
                <a:cs typeface="Courier New"/>
                <a:sym typeface="Courier New"/>
              </a:rPr>
              <a:t> </a:t>
            </a:r>
            <a:r>
              <a:rPr lang="en" sz="1500">
                <a:solidFill>
                  <a:srgbClr val="000000"/>
                </a:solidFill>
                <a:highlight>
                  <a:srgbClr val="FFFFFF"/>
                </a:highlight>
                <a:latin typeface="Courier New"/>
                <a:ea typeface="Courier New"/>
                <a:cs typeface="Courier New"/>
                <a:sym typeface="Courier New"/>
              </a:rPr>
              <a:t>=</a:t>
            </a:r>
            <a:r>
              <a:rPr lang="en" sz="1500">
                <a:solidFill>
                  <a:srgbClr val="3B3B3B"/>
                </a:solidFill>
                <a:highlight>
                  <a:srgbClr val="FFFFFF"/>
                </a:highlight>
                <a:latin typeface="Courier New"/>
                <a:ea typeface="Courier New"/>
                <a:cs typeface="Courier New"/>
                <a:sym typeface="Courier New"/>
              </a:rPr>
              <a:t> </a:t>
            </a:r>
            <a:r>
              <a:rPr lang="en" sz="1500">
                <a:solidFill>
                  <a:srgbClr val="001080"/>
                </a:solidFill>
                <a:highlight>
                  <a:srgbClr val="FFFFFF"/>
                </a:highlight>
                <a:latin typeface="Courier New"/>
                <a:ea typeface="Courier New"/>
                <a:cs typeface="Courier New"/>
                <a:sym typeface="Courier New"/>
              </a:rPr>
              <a:t>request</a:t>
            </a:r>
            <a:r>
              <a:rPr lang="en" sz="1500">
                <a:solidFill>
                  <a:srgbClr val="3B3B3B"/>
                </a:solidFill>
                <a:highlight>
                  <a:srgbClr val="FFFFFF"/>
                </a:highlight>
                <a:latin typeface="Courier New"/>
                <a:ea typeface="Courier New"/>
                <a:cs typeface="Courier New"/>
                <a:sym typeface="Courier New"/>
              </a:rPr>
              <a:t>.</a:t>
            </a:r>
            <a:r>
              <a:rPr lang="en" sz="1500">
                <a:solidFill>
                  <a:srgbClr val="001080"/>
                </a:solidFill>
                <a:highlight>
                  <a:srgbClr val="FFFFFF"/>
                </a:highlight>
                <a:latin typeface="Courier New"/>
                <a:ea typeface="Courier New"/>
                <a:cs typeface="Courier New"/>
                <a:sym typeface="Courier New"/>
              </a:rPr>
              <a:t>args</a:t>
            </a:r>
            <a:r>
              <a:rPr lang="en" sz="1500">
                <a:solidFill>
                  <a:srgbClr val="3B3B3B"/>
                </a:solidFill>
                <a:highlight>
                  <a:srgbClr val="FFFFFF"/>
                </a:highlight>
                <a:latin typeface="Courier New"/>
                <a:ea typeface="Courier New"/>
                <a:cs typeface="Courier New"/>
                <a:sym typeface="Courier New"/>
              </a:rPr>
              <a:t>.</a:t>
            </a:r>
            <a:r>
              <a:rPr lang="en" sz="1500">
                <a:solidFill>
                  <a:srgbClr val="795E26"/>
                </a:solidFill>
                <a:highlight>
                  <a:srgbClr val="FFFFFF"/>
                </a:highlight>
                <a:latin typeface="Courier New"/>
                <a:ea typeface="Courier New"/>
                <a:cs typeface="Courier New"/>
                <a:sym typeface="Courier New"/>
              </a:rPr>
              <a:t>get</a:t>
            </a:r>
            <a:r>
              <a:rPr lang="en" sz="1500">
                <a:solidFill>
                  <a:srgbClr val="3B3B3B"/>
                </a:solidFill>
                <a:highlight>
                  <a:srgbClr val="FFFFFF"/>
                </a:highlight>
                <a:latin typeface="Courier New"/>
                <a:ea typeface="Courier New"/>
                <a:cs typeface="Courier New"/>
                <a:sym typeface="Courier New"/>
              </a:rPr>
              <a:t>(</a:t>
            </a:r>
            <a:r>
              <a:rPr lang="en" sz="1500">
                <a:solidFill>
                  <a:srgbClr val="A31515"/>
                </a:solidFill>
                <a:highlight>
                  <a:srgbClr val="FFFFFF"/>
                </a:highlight>
                <a:latin typeface="Courier New"/>
                <a:ea typeface="Courier New"/>
                <a:cs typeface="Courier New"/>
                <a:sym typeface="Courier New"/>
              </a:rPr>
              <a:t>'name'</a:t>
            </a:r>
            <a:r>
              <a:rPr lang="en" sz="1500">
                <a:solidFill>
                  <a:srgbClr val="3B3B3B"/>
                </a:solidFill>
                <a:highlight>
                  <a:srgbClr val="FFFFFF"/>
                </a:highlight>
                <a:latin typeface="Courier New"/>
                <a:ea typeface="Courier New"/>
                <a:cs typeface="Courier New"/>
                <a:sym typeface="Courier New"/>
              </a:rPr>
              <a:t>, </a:t>
            </a:r>
            <a:r>
              <a:rPr lang="en" sz="1500">
                <a:solidFill>
                  <a:srgbClr val="A31515"/>
                </a:solidFill>
                <a:highlight>
                  <a:srgbClr val="FFFFFF"/>
                </a:highlight>
                <a:latin typeface="Courier New"/>
                <a:ea typeface="Courier New"/>
                <a:cs typeface="Courier New"/>
                <a:sym typeface="Courier New"/>
              </a:rPr>
              <a:t>'Guest'</a:t>
            </a:r>
            <a:r>
              <a:rPr lang="en" sz="1500">
                <a:solidFill>
                  <a:srgbClr val="3B3B3B"/>
                </a:solidFill>
                <a:highlight>
                  <a:srgbClr val="FFFFFF"/>
                </a:highlight>
                <a:latin typeface="Courier New"/>
                <a:ea typeface="Courier New"/>
                <a:cs typeface="Courier New"/>
                <a:sym typeface="Courier New"/>
              </a:rPr>
              <a:t>) </a:t>
            </a:r>
            <a:r>
              <a:rPr lang="en" sz="1500">
                <a:solidFill>
                  <a:srgbClr val="008000"/>
                </a:solidFill>
                <a:highlight>
                  <a:srgbClr val="FFFFFF"/>
                </a:highlight>
                <a:latin typeface="Courier New"/>
                <a:ea typeface="Courier New"/>
                <a:cs typeface="Courier New"/>
                <a:sym typeface="Courier New"/>
              </a:rPr>
              <a:t># .get() provides a default if key not found</a:t>
            </a:r>
            <a:endParaRPr sz="1500">
              <a:solidFill>
                <a:srgbClr val="008000"/>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3B3B3B"/>
                </a:solidFill>
                <a:highlight>
                  <a:srgbClr val="FFFFFF"/>
                </a:highlight>
                <a:latin typeface="Courier New"/>
                <a:ea typeface="Courier New"/>
                <a:cs typeface="Courier New"/>
                <a:sym typeface="Courier New"/>
              </a:rPr>
              <a:t>    </a:t>
            </a:r>
            <a:r>
              <a:rPr lang="en" sz="1500">
                <a:solidFill>
                  <a:srgbClr val="001080"/>
                </a:solidFill>
                <a:highlight>
                  <a:srgbClr val="FFFFFF"/>
                </a:highlight>
                <a:latin typeface="Courier New"/>
                <a:ea typeface="Courier New"/>
                <a:cs typeface="Courier New"/>
                <a:sym typeface="Courier New"/>
              </a:rPr>
              <a:t>user_age</a:t>
            </a:r>
            <a:r>
              <a:rPr lang="en" sz="1500">
                <a:solidFill>
                  <a:srgbClr val="3B3B3B"/>
                </a:solidFill>
                <a:highlight>
                  <a:srgbClr val="FFFFFF"/>
                </a:highlight>
                <a:latin typeface="Courier New"/>
                <a:ea typeface="Courier New"/>
                <a:cs typeface="Courier New"/>
                <a:sym typeface="Courier New"/>
              </a:rPr>
              <a:t> </a:t>
            </a:r>
            <a:r>
              <a:rPr lang="en" sz="1500">
                <a:solidFill>
                  <a:srgbClr val="000000"/>
                </a:solidFill>
                <a:highlight>
                  <a:srgbClr val="FFFFFF"/>
                </a:highlight>
                <a:latin typeface="Courier New"/>
                <a:ea typeface="Courier New"/>
                <a:cs typeface="Courier New"/>
                <a:sym typeface="Courier New"/>
              </a:rPr>
              <a:t>=</a:t>
            </a:r>
            <a:r>
              <a:rPr lang="en" sz="1500">
                <a:solidFill>
                  <a:srgbClr val="3B3B3B"/>
                </a:solidFill>
                <a:highlight>
                  <a:srgbClr val="FFFFFF"/>
                </a:highlight>
                <a:latin typeface="Courier New"/>
                <a:ea typeface="Courier New"/>
                <a:cs typeface="Courier New"/>
                <a:sym typeface="Courier New"/>
              </a:rPr>
              <a:t> </a:t>
            </a:r>
            <a:r>
              <a:rPr lang="en" sz="1500">
                <a:solidFill>
                  <a:srgbClr val="001080"/>
                </a:solidFill>
                <a:highlight>
                  <a:srgbClr val="FFFFFF"/>
                </a:highlight>
                <a:latin typeface="Courier New"/>
                <a:ea typeface="Courier New"/>
                <a:cs typeface="Courier New"/>
                <a:sym typeface="Courier New"/>
              </a:rPr>
              <a:t>request</a:t>
            </a:r>
            <a:r>
              <a:rPr lang="en" sz="1500">
                <a:solidFill>
                  <a:srgbClr val="3B3B3B"/>
                </a:solidFill>
                <a:highlight>
                  <a:srgbClr val="FFFFFF"/>
                </a:highlight>
                <a:latin typeface="Courier New"/>
                <a:ea typeface="Courier New"/>
                <a:cs typeface="Courier New"/>
                <a:sym typeface="Courier New"/>
              </a:rPr>
              <a:t>.</a:t>
            </a:r>
            <a:r>
              <a:rPr lang="en" sz="1500">
                <a:solidFill>
                  <a:srgbClr val="001080"/>
                </a:solidFill>
                <a:highlight>
                  <a:srgbClr val="FFFFFF"/>
                </a:highlight>
                <a:latin typeface="Courier New"/>
                <a:ea typeface="Courier New"/>
                <a:cs typeface="Courier New"/>
                <a:sym typeface="Courier New"/>
              </a:rPr>
              <a:t>args</a:t>
            </a:r>
            <a:r>
              <a:rPr lang="en" sz="1500">
                <a:solidFill>
                  <a:srgbClr val="3B3B3B"/>
                </a:solidFill>
                <a:highlight>
                  <a:srgbClr val="FFFFFF"/>
                </a:highlight>
                <a:latin typeface="Courier New"/>
                <a:ea typeface="Courier New"/>
                <a:cs typeface="Courier New"/>
                <a:sym typeface="Courier New"/>
              </a:rPr>
              <a:t>.</a:t>
            </a:r>
            <a:r>
              <a:rPr lang="en" sz="1500">
                <a:solidFill>
                  <a:srgbClr val="795E26"/>
                </a:solidFill>
                <a:highlight>
                  <a:srgbClr val="FFFFFF"/>
                </a:highlight>
                <a:latin typeface="Courier New"/>
                <a:ea typeface="Courier New"/>
                <a:cs typeface="Courier New"/>
                <a:sym typeface="Courier New"/>
              </a:rPr>
              <a:t>get</a:t>
            </a:r>
            <a:r>
              <a:rPr lang="en" sz="1500">
                <a:solidFill>
                  <a:srgbClr val="3B3B3B"/>
                </a:solidFill>
                <a:highlight>
                  <a:srgbClr val="FFFFFF"/>
                </a:highlight>
                <a:latin typeface="Courier New"/>
                <a:ea typeface="Courier New"/>
                <a:cs typeface="Courier New"/>
                <a:sym typeface="Courier New"/>
              </a:rPr>
              <a:t>(</a:t>
            </a:r>
            <a:r>
              <a:rPr lang="en" sz="1500">
                <a:solidFill>
                  <a:srgbClr val="A31515"/>
                </a:solidFill>
                <a:highlight>
                  <a:srgbClr val="FFFFFF"/>
                </a:highlight>
                <a:latin typeface="Courier New"/>
                <a:ea typeface="Courier New"/>
                <a:cs typeface="Courier New"/>
                <a:sym typeface="Courier New"/>
              </a:rPr>
              <a:t>'age'</a:t>
            </a:r>
            <a:r>
              <a:rPr lang="en" sz="1500">
                <a:solidFill>
                  <a:srgbClr val="3B3B3B"/>
                </a:solidFill>
                <a:highlight>
                  <a:srgbClr val="FFFFFF"/>
                </a:highlight>
                <a:latin typeface="Courier New"/>
                <a:ea typeface="Courier New"/>
                <a:cs typeface="Courier New"/>
                <a:sym typeface="Courier New"/>
              </a:rPr>
              <a:t>, </a:t>
            </a:r>
            <a:r>
              <a:rPr lang="en" sz="1500">
                <a:solidFill>
                  <a:srgbClr val="A31515"/>
                </a:solidFill>
                <a:highlight>
                  <a:srgbClr val="FFFFFF"/>
                </a:highlight>
                <a:latin typeface="Courier New"/>
                <a:ea typeface="Courier New"/>
                <a:cs typeface="Courier New"/>
                <a:sym typeface="Courier New"/>
              </a:rPr>
              <a:t>'unknown'</a:t>
            </a:r>
            <a:r>
              <a:rPr lang="en" sz="1500">
                <a:solidFill>
                  <a:srgbClr val="3B3B3B"/>
                </a:solidFill>
                <a:highlight>
                  <a:srgbClr val="FFFFFF"/>
                </a:highlight>
                <a:latin typeface="Courier New"/>
                <a:ea typeface="Courier New"/>
                <a:cs typeface="Courier New"/>
                <a:sym typeface="Courier New"/>
              </a:rPr>
              <a:t>)</a:t>
            </a:r>
            <a:endParaRPr sz="1500">
              <a:solidFill>
                <a:srgbClr val="3B3B3B"/>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3B3B3B"/>
                </a:solidFill>
                <a:highlight>
                  <a:srgbClr val="FFFFFF"/>
                </a:highlight>
                <a:latin typeface="Courier New"/>
                <a:ea typeface="Courier New"/>
                <a:cs typeface="Courier New"/>
                <a:sym typeface="Courier New"/>
              </a:rPr>
              <a:t>    </a:t>
            </a:r>
            <a:r>
              <a:rPr lang="en" sz="1500">
                <a:solidFill>
                  <a:srgbClr val="AF00DB"/>
                </a:solidFill>
                <a:highlight>
                  <a:srgbClr val="FFFFFF"/>
                </a:highlight>
                <a:latin typeface="Courier New"/>
                <a:ea typeface="Courier New"/>
                <a:cs typeface="Courier New"/>
                <a:sym typeface="Courier New"/>
              </a:rPr>
              <a:t>return</a:t>
            </a:r>
            <a:r>
              <a:rPr lang="en" sz="1500">
                <a:solidFill>
                  <a:srgbClr val="3B3B3B"/>
                </a:solidFill>
                <a:highlight>
                  <a:srgbClr val="FFFFFF"/>
                </a:highlight>
                <a:latin typeface="Courier New"/>
                <a:ea typeface="Courier New"/>
                <a:cs typeface="Courier New"/>
                <a:sym typeface="Courier New"/>
              </a:rPr>
              <a:t> </a:t>
            </a:r>
            <a:r>
              <a:rPr lang="en" sz="1500">
                <a:solidFill>
                  <a:srgbClr val="0000FF"/>
                </a:solidFill>
                <a:highlight>
                  <a:srgbClr val="FFFFFF"/>
                </a:highlight>
                <a:latin typeface="Courier New"/>
                <a:ea typeface="Courier New"/>
                <a:cs typeface="Courier New"/>
                <a:sym typeface="Courier New"/>
              </a:rPr>
              <a:t>f</a:t>
            </a:r>
            <a:r>
              <a:rPr lang="en" sz="1500">
                <a:solidFill>
                  <a:srgbClr val="A31515"/>
                </a:solidFill>
                <a:highlight>
                  <a:srgbClr val="FFFFFF"/>
                </a:highlight>
                <a:latin typeface="Courier New"/>
                <a:ea typeface="Courier New"/>
                <a:cs typeface="Courier New"/>
                <a:sym typeface="Courier New"/>
              </a:rPr>
              <a:t>"&lt;h1&gt;Hello, </a:t>
            </a:r>
            <a:r>
              <a:rPr lang="en" sz="1500">
                <a:solidFill>
                  <a:srgbClr val="0000FF"/>
                </a:solidFill>
                <a:highlight>
                  <a:srgbClr val="FFFFFF"/>
                </a:highlight>
                <a:latin typeface="Courier New"/>
                <a:ea typeface="Courier New"/>
                <a:cs typeface="Courier New"/>
                <a:sym typeface="Courier New"/>
              </a:rPr>
              <a:t>{</a:t>
            </a:r>
            <a:r>
              <a:rPr lang="en" sz="1500">
                <a:solidFill>
                  <a:srgbClr val="001080"/>
                </a:solidFill>
                <a:highlight>
                  <a:srgbClr val="FFFFFF"/>
                </a:highlight>
                <a:latin typeface="Courier New"/>
                <a:ea typeface="Courier New"/>
                <a:cs typeface="Courier New"/>
                <a:sym typeface="Courier New"/>
              </a:rPr>
              <a:t>user_name</a:t>
            </a:r>
            <a:r>
              <a:rPr lang="en" sz="1500">
                <a:solidFill>
                  <a:srgbClr val="0000FF"/>
                </a:solidFill>
                <a:highlight>
                  <a:srgbClr val="FFFFFF"/>
                </a:highlight>
                <a:latin typeface="Courier New"/>
                <a:ea typeface="Courier New"/>
                <a:cs typeface="Courier New"/>
                <a:sym typeface="Courier New"/>
              </a:rPr>
              <a:t>}</a:t>
            </a:r>
            <a:r>
              <a:rPr lang="en" sz="1500">
                <a:solidFill>
                  <a:srgbClr val="A31515"/>
                </a:solidFill>
                <a:highlight>
                  <a:srgbClr val="FFFFFF"/>
                </a:highlight>
                <a:latin typeface="Courier New"/>
                <a:ea typeface="Courier New"/>
                <a:cs typeface="Courier New"/>
                <a:sym typeface="Courier New"/>
              </a:rPr>
              <a:t>!&lt;/h1&gt;&lt;p&gt;Your age is </a:t>
            </a:r>
            <a:r>
              <a:rPr lang="en" sz="1500">
                <a:solidFill>
                  <a:srgbClr val="0000FF"/>
                </a:solidFill>
                <a:highlight>
                  <a:srgbClr val="FFFFFF"/>
                </a:highlight>
                <a:latin typeface="Courier New"/>
                <a:ea typeface="Courier New"/>
                <a:cs typeface="Courier New"/>
                <a:sym typeface="Courier New"/>
              </a:rPr>
              <a:t>{</a:t>
            </a:r>
            <a:r>
              <a:rPr lang="en" sz="1500">
                <a:solidFill>
                  <a:srgbClr val="001080"/>
                </a:solidFill>
                <a:highlight>
                  <a:srgbClr val="FFFFFF"/>
                </a:highlight>
                <a:latin typeface="Courier New"/>
                <a:ea typeface="Courier New"/>
                <a:cs typeface="Courier New"/>
                <a:sym typeface="Courier New"/>
              </a:rPr>
              <a:t>user_age</a:t>
            </a:r>
            <a:r>
              <a:rPr lang="en" sz="1500">
                <a:solidFill>
                  <a:srgbClr val="0000FF"/>
                </a:solidFill>
                <a:highlight>
                  <a:srgbClr val="FFFFFF"/>
                </a:highlight>
                <a:latin typeface="Courier New"/>
                <a:ea typeface="Courier New"/>
                <a:cs typeface="Courier New"/>
                <a:sym typeface="Courier New"/>
              </a:rPr>
              <a:t>}</a:t>
            </a:r>
            <a:r>
              <a:rPr lang="en" sz="1500">
                <a:solidFill>
                  <a:srgbClr val="A31515"/>
                </a:solidFill>
                <a:highlight>
                  <a:srgbClr val="FFFFFF"/>
                </a:highlight>
                <a:latin typeface="Courier New"/>
                <a:ea typeface="Courier New"/>
                <a:cs typeface="Courier New"/>
                <a:sym typeface="Courier New"/>
              </a:rPr>
              <a:t>.&lt;/p&gt;&lt;p&gt;Try appending '?name=YourName&amp;age=YourAge' to the URL.&lt;/p&gt;"</a:t>
            </a:r>
            <a:endParaRPr sz="1500">
              <a:solidFill>
                <a:srgbClr val="A31515"/>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t/>
            </a:r>
            <a:endParaRPr sz="1500">
              <a:solidFill>
                <a:srgbClr val="3B3B3B"/>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008000"/>
                </a:solidFill>
                <a:highlight>
                  <a:srgbClr val="FFFFFF"/>
                </a:highlight>
                <a:latin typeface="Courier New"/>
                <a:ea typeface="Courier New"/>
                <a:cs typeface="Courier New"/>
                <a:sym typeface="Courier New"/>
              </a:rPr>
              <a:t># --- 2. Handling POST Requests (Form Submission) ---</a:t>
            </a:r>
            <a:endParaRPr sz="1500">
              <a:solidFill>
                <a:srgbClr val="008000"/>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008000"/>
                </a:solidFill>
                <a:highlight>
                  <a:srgbClr val="FFFFFF"/>
                </a:highlight>
                <a:latin typeface="Courier New"/>
                <a:ea typeface="Courier New"/>
                <a:cs typeface="Courier New"/>
                <a:sym typeface="Courier New"/>
              </a:rPr>
              <a:t># This route handles both GET (to display the form) and POST (to process it)</a:t>
            </a:r>
            <a:endParaRPr sz="1500">
              <a:solidFill>
                <a:srgbClr val="008000"/>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795E26"/>
                </a:solidFill>
                <a:highlight>
                  <a:srgbClr val="FFFFFF"/>
                </a:highlight>
                <a:latin typeface="Courier New"/>
                <a:ea typeface="Courier New"/>
                <a:cs typeface="Courier New"/>
                <a:sym typeface="Courier New"/>
              </a:rPr>
              <a:t>@</a:t>
            </a:r>
            <a:r>
              <a:rPr lang="en" sz="1500">
                <a:solidFill>
                  <a:srgbClr val="001080"/>
                </a:solidFill>
                <a:highlight>
                  <a:srgbClr val="FFFFFF"/>
                </a:highlight>
                <a:latin typeface="Courier New"/>
                <a:ea typeface="Courier New"/>
                <a:cs typeface="Courier New"/>
                <a:sym typeface="Courier New"/>
              </a:rPr>
              <a:t>app</a:t>
            </a:r>
            <a:r>
              <a:rPr lang="en" sz="1500">
                <a:solidFill>
                  <a:srgbClr val="795E26"/>
                </a:solidFill>
                <a:highlight>
                  <a:srgbClr val="FFFFFF"/>
                </a:highlight>
                <a:latin typeface="Courier New"/>
                <a:ea typeface="Courier New"/>
                <a:cs typeface="Courier New"/>
                <a:sym typeface="Courier New"/>
              </a:rPr>
              <a:t>.route</a:t>
            </a:r>
            <a:r>
              <a:rPr lang="en" sz="1500">
                <a:solidFill>
                  <a:srgbClr val="3B3B3B"/>
                </a:solidFill>
                <a:highlight>
                  <a:srgbClr val="FFFFFF"/>
                </a:highlight>
                <a:latin typeface="Courier New"/>
                <a:ea typeface="Courier New"/>
                <a:cs typeface="Courier New"/>
                <a:sym typeface="Courier New"/>
              </a:rPr>
              <a:t>(</a:t>
            </a:r>
            <a:r>
              <a:rPr lang="en" sz="1500">
                <a:solidFill>
                  <a:srgbClr val="A31515"/>
                </a:solidFill>
                <a:highlight>
                  <a:srgbClr val="FFFFFF"/>
                </a:highlight>
                <a:latin typeface="Courier New"/>
                <a:ea typeface="Courier New"/>
                <a:cs typeface="Courier New"/>
                <a:sym typeface="Courier New"/>
              </a:rPr>
              <a:t>'/submit_form'</a:t>
            </a:r>
            <a:r>
              <a:rPr lang="en" sz="1500">
                <a:solidFill>
                  <a:srgbClr val="3B3B3B"/>
                </a:solidFill>
                <a:highlight>
                  <a:srgbClr val="FFFFFF"/>
                </a:highlight>
                <a:latin typeface="Courier New"/>
                <a:ea typeface="Courier New"/>
                <a:cs typeface="Courier New"/>
                <a:sym typeface="Courier New"/>
              </a:rPr>
              <a:t>, </a:t>
            </a:r>
            <a:r>
              <a:rPr lang="en" sz="1500">
                <a:solidFill>
                  <a:srgbClr val="001080"/>
                </a:solidFill>
                <a:highlight>
                  <a:srgbClr val="FFFFFF"/>
                </a:highlight>
                <a:latin typeface="Courier New"/>
                <a:ea typeface="Courier New"/>
                <a:cs typeface="Courier New"/>
                <a:sym typeface="Courier New"/>
              </a:rPr>
              <a:t>methods</a:t>
            </a:r>
            <a:r>
              <a:rPr lang="en" sz="1500">
                <a:solidFill>
                  <a:srgbClr val="000000"/>
                </a:solidFill>
                <a:highlight>
                  <a:srgbClr val="FFFFFF"/>
                </a:highlight>
                <a:latin typeface="Courier New"/>
                <a:ea typeface="Courier New"/>
                <a:cs typeface="Courier New"/>
                <a:sym typeface="Courier New"/>
              </a:rPr>
              <a:t>=</a:t>
            </a:r>
            <a:r>
              <a:rPr lang="en" sz="1500">
                <a:solidFill>
                  <a:srgbClr val="3B3B3B"/>
                </a:solidFill>
                <a:highlight>
                  <a:srgbClr val="FFFFFF"/>
                </a:highlight>
                <a:latin typeface="Courier New"/>
                <a:ea typeface="Courier New"/>
                <a:cs typeface="Courier New"/>
                <a:sym typeface="Courier New"/>
              </a:rPr>
              <a:t>[</a:t>
            </a:r>
            <a:r>
              <a:rPr lang="en" sz="1500">
                <a:solidFill>
                  <a:srgbClr val="A31515"/>
                </a:solidFill>
                <a:highlight>
                  <a:srgbClr val="FFFFFF"/>
                </a:highlight>
                <a:latin typeface="Courier New"/>
                <a:ea typeface="Courier New"/>
                <a:cs typeface="Courier New"/>
                <a:sym typeface="Courier New"/>
              </a:rPr>
              <a:t>'GET'</a:t>
            </a:r>
            <a:r>
              <a:rPr lang="en" sz="1500">
                <a:solidFill>
                  <a:srgbClr val="3B3B3B"/>
                </a:solidFill>
                <a:highlight>
                  <a:srgbClr val="FFFFFF"/>
                </a:highlight>
                <a:latin typeface="Courier New"/>
                <a:ea typeface="Courier New"/>
                <a:cs typeface="Courier New"/>
                <a:sym typeface="Courier New"/>
              </a:rPr>
              <a:t>, </a:t>
            </a:r>
            <a:r>
              <a:rPr lang="en" sz="1500">
                <a:solidFill>
                  <a:srgbClr val="A31515"/>
                </a:solidFill>
                <a:highlight>
                  <a:srgbClr val="FFFFFF"/>
                </a:highlight>
                <a:latin typeface="Courier New"/>
                <a:ea typeface="Courier New"/>
                <a:cs typeface="Courier New"/>
                <a:sym typeface="Courier New"/>
              </a:rPr>
              <a:t>'POST'</a:t>
            </a:r>
            <a:r>
              <a:rPr lang="en" sz="1500">
                <a:solidFill>
                  <a:srgbClr val="3B3B3B"/>
                </a:solidFill>
                <a:highlight>
                  <a:srgbClr val="FFFFFF"/>
                </a:highlight>
                <a:latin typeface="Courier New"/>
                <a:ea typeface="Courier New"/>
                <a:cs typeface="Courier New"/>
                <a:sym typeface="Courier New"/>
              </a:rPr>
              <a:t>])</a:t>
            </a:r>
            <a:endParaRPr sz="1500">
              <a:solidFill>
                <a:srgbClr val="3B3B3B"/>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0000FF"/>
                </a:solidFill>
                <a:highlight>
                  <a:srgbClr val="FFFFFF"/>
                </a:highlight>
                <a:latin typeface="Courier New"/>
                <a:ea typeface="Courier New"/>
                <a:cs typeface="Courier New"/>
                <a:sym typeface="Courier New"/>
              </a:rPr>
              <a:t>def</a:t>
            </a:r>
            <a:r>
              <a:rPr lang="en" sz="1500">
                <a:solidFill>
                  <a:srgbClr val="3B3B3B"/>
                </a:solidFill>
                <a:highlight>
                  <a:srgbClr val="FFFFFF"/>
                </a:highlight>
                <a:latin typeface="Courier New"/>
                <a:ea typeface="Courier New"/>
                <a:cs typeface="Courier New"/>
                <a:sym typeface="Courier New"/>
              </a:rPr>
              <a:t> </a:t>
            </a:r>
            <a:r>
              <a:rPr lang="en" sz="1500">
                <a:solidFill>
                  <a:srgbClr val="795E26"/>
                </a:solidFill>
                <a:highlight>
                  <a:srgbClr val="FFFFFF"/>
                </a:highlight>
                <a:latin typeface="Courier New"/>
                <a:ea typeface="Courier New"/>
                <a:cs typeface="Courier New"/>
                <a:sym typeface="Courier New"/>
              </a:rPr>
              <a:t>handle_form_submission</a:t>
            </a:r>
            <a:r>
              <a:rPr lang="en" sz="1500">
                <a:solidFill>
                  <a:srgbClr val="3B3B3B"/>
                </a:solidFill>
                <a:highlight>
                  <a:srgbClr val="FFFFFF"/>
                </a:highlight>
                <a:latin typeface="Courier New"/>
                <a:ea typeface="Courier New"/>
                <a:cs typeface="Courier New"/>
                <a:sym typeface="Courier New"/>
              </a:rPr>
              <a:t>():</a:t>
            </a:r>
            <a:endParaRPr sz="1500">
              <a:solidFill>
                <a:srgbClr val="3B3B3B"/>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3B3B3B"/>
                </a:solidFill>
                <a:highlight>
                  <a:srgbClr val="FFFFFF"/>
                </a:highlight>
                <a:latin typeface="Courier New"/>
                <a:ea typeface="Courier New"/>
                <a:cs typeface="Courier New"/>
                <a:sym typeface="Courier New"/>
              </a:rPr>
              <a:t>    </a:t>
            </a:r>
            <a:r>
              <a:rPr lang="en" sz="1500">
                <a:solidFill>
                  <a:srgbClr val="AF00DB"/>
                </a:solidFill>
                <a:highlight>
                  <a:srgbClr val="FFFFFF"/>
                </a:highlight>
                <a:latin typeface="Courier New"/>
                <a:ea typeface="Courier New"/>
                <a:cs typeface="Courier New"/>
                <a:sym typeface="Courier New"/>
              </a:rPr>
              <a:t>if</a:t>
            </a:r>
            <a:r>
              <a:rPr lang="en" sz="1500">
                <a:solidFill>
                  <a:srgbClr val="3B3B3B"/>
                </a:solidFill>
                <a:highlight>
                  <a:srgbClr val="FFFFFF"/>
                </a:highlight>
                <a:latin typeface="Courier New"/>
                <a:ea typeface="Courier New"/>
                <a:cs typeface="Courier New"/>
                <a:sym typeface="Courier New"/>
              </a:rPr>
              <a:t> </a:t>
            </a:r>
            <a:r>
              <a:rPr lang="en" sz="1500">
                <a:solidFill>
                  <a:srgbClr val="001080"/>
                </a:solidFill>
                <a:highlight>
                  <a:srgbClr val="FFFFFF"/>
                </a:highlight>
                <a:latin typeface="Courier New"/>
                <a:ea typeface="Courier New"/>
                <a:cs typeface="Courier New"/>
                <a:sym typeface="Courier New"/>
              </a:rPr>
              <a:t>request</a:t>
            </a:r>
            <a:r>
              <a:rPr lang="en" sz="1500">
                <a:solidFill>
                  <a:srgbClr val="3B3B3B"/>
                </a:solidFill>
                <a:highlight>
                  <a:srgbClr val="FFFFFF"/>
                </a:highlight>
                <a:latin typeface="Courier New"/>
                <a:ea typeface="Courier New"/>
                <a:cs typeface="Courier New"/>
                <a:sym typeface="Courier New"/>
              </a:rPr>
              <a:t>.</a:t>
            </a:r>
            <a:r>
              <a:rPr lang="en" sz="1500">
                <a:solidFill>
                  <a:srgbClr val="001080"/>
                </a:solidFill>
                <a:highlight>
                  <a:srgbClr val="FFFFFF"/>
                </a:highlight>
                <a:latin typeface="Courier New"/>
                <a:ea typeface="Courier New"/>
                <a:cs typeface="Courier New"/>
                <a:sym typeface="Courier New"/>
              </a:rPr>
              <a:t>method</a:t>
            </a:r>
            <a:r>
              <a:rPr lang="en" sz="1500">
                <a:solidFill>
                  <a:srgbClr val="3B3B3B"/>
                </a:solidFill>
                <a:highlight>
                  <a:srgbClr val="FFFFFF"/>
                </a:highlight>
                <a:latin typeface="Courier New"/>
                <a:ea typeface="Courier New"/>
                <a:cs typeface="Courier New"/>
                <a:sym typeface="Courier New"/>
              </a:rPr>
              <a:t> </a:t>
            </a:r>
            <a:r>
              <a:rPr lang="en" sz="1500">
                <a:solidFill>
                  <a:srgbClr val="000000"/>
                </a:solidFill>
                <a:highlight>
                  <a:srgbClr val="FFFFFF"/>
                </a:highlight>
                <a:latin typeface="Courier New"/>
                <a:ea typeface="Courier New"/>
                <a:cs typeface="Courier New"/>
                <a:sym typeface="Courier New"/>
              </a:rPr>
              <a:t>==</a:t>
            </a:r>
            <a:r>
              <a:rPr lang="en" sz="1500">
                <a:solidFill>
                  <a:srgbClr val="3B3B3B"/>
                </a:solidFill>
                <a:highlight>
                  <a:srgbClr val="FFFFFF"/>
                </a:highlight>
                <a:latin typeface="Courier New"/>
                <a:ea typeface="Courier New"/>
                <a:cs typeface="Courier New"/>
                <a:sym typeface="Courier New"/>
              </a:rPr>
              <a:t> </a:t>
            </a:r>
            <a:r>
              <a:rPr lang="en" sz="1500">
                <a:solidFill>
                  <a:srgbClr val="A31515"/>
                </a:solidFill>
                <a:highlight>
                  <a:srgbClr val="FFFFFF"/>
                </a:highlight>
                <a:latin typeface="Courier New"/>
                <a:ea typeface="Courier New"/>
                <a:cs typeface="Courier New"/>
                <a:sym typeface="Courier New"/>
              </a:rPr>
              <a:t>'POST'</a:t>
            </a:r>
            <a:r>
              <a:rPr lang="en" sz="1500">
                <a:solidFill>
                  <a:srgbClr val="3B3B3B"/>
                </a:solidFill>
                <a:highlight>
                  <a:srgbClr val="FFFFFF"/>
                </a:highlight>
                <a:latin typeface="Courier New"/>
                <a:ea typeface="Courier New"/>
                <a:cs typeface="Courier New"/>
                <a:sym typeface="Courier New"/>
              </a:rPr>
              <a:t>:</a:t>
            </a:r>
            <a:endParaRPr sz="1500">
              <a:solidFill>
                <a:srgbClr val="3B3B3B"/>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3B3B3B"/>
                </a:solidFill>
                <a:highlight>
                  <a:srgbClr val="FFFFFF"/>
                </a:highlight>
                <a:latin typeface="Courier New"/>
                <a:ea typeface="Courier New"/>
                <a:cs typeface="Courier New"/>
                <a:sym typeface="Courier New"/>
              </a:rPr>
              <a:t>        </a:t>
            </a:r>
            <a:r>
              <a:rPr lang="en" sz="1500">
                <a:solidFill>
                  <a:srgbClr val="008000"/>
                </a:solidFill>
                <a:highlight>
                  <a:srgbClr val="FFFFFF"/>
                </a:highlight>
                <a:latin typeface="Courier New"/>
                <a:ea typeface="Courier New"/>
                <a:cs typeface="Courier New"/>
                <a:sym typeface="Courier New"/>
              </a:rPr>
              <a:t># Access form data submitted via POST request</a:t>
            </a:r>
            <a:endParaRPr sz="1500">
              <a:solidFill>
                <a:srgbClr val="008000"/>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3B3B3B"/>
                </a:solidFill>
                <a:highlight>
                  <a:srgbClr val="FFFFFF"/>
                </a:highlight>
                <a:latin typeface="Courier New"/>
                <a:ea typeface="Courier New"/>
                <a:cs typeface="Courier New"/>
                <a:sym typeface="Courier New"/>
              </a:rPr>
              <a:t>        </a:t>
            </a:r>
            <a:r>
              <a:rPr lang="en" sz="1500">
                <a:solidFill>
                  <a:srgbClr val="008000"/>
                </a:solidFill>
                <a:highlight>
                  <a:srgbClr val="FFFFFF"/>
                </a:highlight>
                <a:latin typeface="Courier New"/>
                <a:ea typeface="Courier New"/>
                <a:cs typeface="Courier New"/>
                <a:sym typeface="Courier New"/>
              </a:rPr>
              <a:t># request.form is a MultiDict, use .get() for safety</a:t>
            </a:r>
            <a:endParaRPr sz="1500">
              <a:solidFill>
                <a:srgbClr val="008000"/>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3B3B3B"/>
                </a:solidFill>
                <a:highlight>
                  <a:srgbClr val="FFFFFF"/>
                </a:highlight>
                <a:latin typeface="Courier New"/>
                <a:ea typeface="Courier New"/>
                <a:cs typeface="Courier New"/>
                <a:sym typeface="Courier New"/>
              </a:rPr>
              <a:t>        </a:t>
            </a:r>
            <a:r>
              <a:rPr lang="en" sz="1500">
                <a:solidFill>
                  <a:srgbClr val="001080"/>
                </a:solidFill>
                <a:highlight>
                  <a:srgbClr val="FFFFFF"/>
                </a:highlight>
                <a:latin typeface="Courier New"/>
                <a:ea typeface="Courier New"/>
                <a:cs typeface="Courier New"/>
                <a:sym typeface="Courier New"/>
              </a:rPr>
              <a:t>username</a:t>
            </a:r>
            <a:r>
              <a:rPr lang="en" sz="1500">
                <a:solidFill>
                  <a:srgbClr val="3B3B3B"/>
                </a:solidFill>
                <a:highlight>
                  <a:srgbClr val="FFFFFF"/>
                </a:highlight>
                <a:latin typeface="Courier New"/>
                <a:ea typeface="Courier New"/>
                <a:cs typeface="Courier New"/>
                <a:sym typeface="Courier New"/>
              </a:rPr>
              <a:t> </a:t>
            </a:r>
            <a:r>
              <a:rPr lang="en" sz="1500">
                <a:solidFill>
                  <a:srgbClr val="000000"/>
                </a:solidFill>
                <a:highlight>
                  <a:srgbClr val="FFFFFF"/>
                </a:highlight>
                <a:latin typeface="Courier New"/>
                <a:ea typeface="Courier New"/>
                <a:cs typeface="Courier New"/>
                <a:sym typeface="Courier New"/>
              </a:rPr>
              <a:t>=</a:t>
            </a:r>
            <a:r>
              <a:rPr lang="en" sz="1500">
                <a:solidFill>
                  <a:srgbClr val="3B3B3B"/>
                </a:solidFill>
                <a:highlight>
                  <a:srgbClr val="FFFFFF"/>
                </a:highlight>
                <a:latin typeface="Courier New"/>
                <a:ea typeface="Courier New"/>
                <a:cs typeface="Courier New"/>
                <a:sym typeface="Courier New"/>
              </a:rPr>
              <a:t> </a:t>
            </a:r>
            <a:r>
              <a:rPr lang="en" sz="1500">
                <a:solidFill>
                  <a:srgbClr val="001080"/>
                </a:solidFill>
                <a:highlight>
                  <a:srgbClr val="FFFFFF"/>
                </a:highlight>
                <a:latin typeface="Courier New"/>
                <a:ea typeface="Courier New"/>
                <a:cs typeface="Courier New"/>
                <a:sym typeface="Courier New"/>
              </a:rPr>
              <a:t>request</a:t>
            </a:r>
            <a:r>
              <a:rPr lang="en" sz="1500">
                <a:solidFill>
                  <a:srgbClr val="3B3B3B"/>
                </a:solidFill>
                <a:highlight>
                  <a:srgbClr val="FFFFFF"/>
                </a:highlight>
                <a:latin typeface="Courier New"/>
                <a:ea typeface="Courier New"/>
                <a:cs typeface="Courier New"/>
                <a:sym typeface="Courier New"/>
              </a:rPr>
              <a:t>.</a:t>
            </a:r>
            <a:r>
              <a:rPr lang="en" sz="1500">
                <a:solidFill>
                  <a:srgbClr val="001080"/>
                </a:solidFill>
                <a:highlight>
                  <a:srgbClr val="FFFFFF"/>
                </a:highlight>
                <a:latin typeface="Courier New"/>
                <a:ea typeface="Courier New"/>
                <a:cs typeface="Courier New"/>
                <a:sym typeface="Courier New"/>
              </a:rPr>
              <a:t>form</a:t>
            </a:r>
            <a:r>
              <a:rPr lang="en" sz="1500">
                <a:solidFill>
                  <a:srgbClr val="3B3B3B"/>
                </a:solidFill>
                <a:highlight>
                  <a:srgbClr val="FFFFFF"/>
                </a:highlight>
                <a:latin typeface="Courier New"/>
                <a:ea typeface="Courier New"/>
                <a:cs typeface="Courier New"/>
                <a:sym typeface="Courier New"/>
              </a:rPr>
              <a:t>.</a:t>
            </a:r>
            <a:r>
              <a:rPr lang="en" sz="1500">
                <a:solidFill>
                  <a:srgbClr val="795E26"/>
                </a:solidFill>
                <a:highlight>
                  <a:srgbClr val="FFFFFF"/>
                </a:highlight>
                <a:latin typeface="Courier New"/>
                <a:ea typeface="Courier New"/>
                <a:cs typeface="Courier New"/>
                <a:sym typeface="Courier New"/>
              </a:rPr>
              <a:t>get</a:t>
            </a:r>
            <a:r>
              <a:rPr lang="en" sz="1500">
                <a:solidFill>
                  <a:srgbClr val="3B3B3B"/>
                </a:solidFill>
                <a:highlight>
                  <a:srgbClr val="FFFFFF"/>
                </a:highlight>
                <a:latin typeface="Courier New"/>
                <a:ea typeface="Courier New"/>
                <a:cs typeface="Courier New"/>
                <a:sym typeface="Courier New"/>
              </a:rPr>
              <a:t>(</a:t>
            </a:r>
            <a:r>
              <a:rPr lang="en" sz="1500">
                <a:solidFill>
                  <a:srgbClr val="A31515"/>
                </a:solidFill>
                <a:highlight>
                  <a:srgbClr val="FFFFFF"/>
                </a:highlight>
                <a:latin typeface="Courier New"/>
                <a:ea typeface="Courier New"/>
                <a:cs typeface="Courier New"/>
                <a:sym typeface="Courier New"/>
              </a:rPr>
              <a:t>'username'</a:t>
            </a:r>
            <a:r>
              <a:rPr lang="en" sz="1500">
                <a:solidFill>
                  <a:srgbClr val="3B3B3B"/>
                </a:solidFill>
                <a:highlight>
                  <a:srgbClr val="FFFFFF"/>
                </a:highlight>
                <a:latin typeface="Courier New"/>
                <a:ea typeface="Courier New"/>
                <a:cs typeface="Courier New"/>
                <a:sym typeface="Courier New"/>
              </a:rPr>
              <a:t>)</a:t>
            </a:r>
            <a:endParaRPr sz="1500">
              <a:solidFill>
                <a:srgbClr val="3B3B3B"/>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3B3B3B"/>
                </a:solidFill>
                <a:highlight>
                  <a:srgbClr val="FFFFFF"/>
                </a:highlight>
                <a:latin typeface="Courier New"/>
                <a:ea typeface="Courier New"/>
                <a:cs typeface="Courier New"/>
                <a:sym typeface="Courier New"/>
              </a:rPr>
              <a:t>        </a:t>
            </a:r>
            <a:r>
              <a:rPr lang="en" sz="1500">
                <a:solidFill>
                  <a:srgbClr val="001080"/>
                </a:solidFill>
                <a:highlight>
                  <a:srgbClr val="FFFFFF"/>
                </a:highlight>
                <a:latin typeface="Courier New"/>
                <a:ea typeface="Courier New"/>
                <a:cs typeface="Courier New"/>
                <a:sym typeface="Courier New"/>
              </a:rPr>
              <a:t>password</a:t>
            </a:r>
            <a:r>
              <a:rPr lang="en" sz="1500">
                <a:solidFill>
                  <a:srgbClr val="3B3B3B"/>
                </a:solidFill>
                <a:highlight>
                  <a:srgbClr val="FFFFFF"/>
                </a:highlight>
                <a:latin typeface="Courier New"/>
                <a:ea typeface="Courier New"/>
                <a:cs typeface="Courier New"/>
                <a:sym typeface="Courier New"/>
              </a:rPr>
              <a:t> </a:t>
            </a:r>
            <a:r>
              <a:rPr lang="en" sz="1500">
                <a:solidFill>
                  <a:srgbClr val="000000"/>
                </a:solidFill>
                <a:highlight>
                  <a:srgbClr val="FFFFFF"/>
                </a:highlight>
                <a:latin typeface="Courier New"/>
                <a:ea typeface="Courier New"/>
                <a:cs typeface="Courier New"/>
                <a:sym typeface="Courier New"/>
              </a:rPr>
              <a:t>=</a:t>
            </a:r>
            <a:r>
              <a:rPr lang="en" sz="1500">
                <a:solidFill>
                  <a:srgbClr val="3B3B3B"/>
                </a:solidFill>
                <a:highlight>
                  <a:srgbClr val="FFFFFF"/>
                </a:highlight>
                <a:latin typeface="Courier New"/>
                <a:ea typeface="Courier New"/>
                <a:cs typeface="Courier New"/>
                <a:sym typeface="Courier New"/>
              </a:rPr>
              <a:t> </a:t>
            </a:r>
            <a:r>
              <a:rPr lang="en" sz="1500">
                <a:solidFill>
                  <a:srgbClr val="001080"/>
                </a:solidFill>
                <a:highlight>
                  <a:srgbClr val="FFFFFF"/>
                </a:highlight>
                <a:latin typeface="Courier New"/>
                <a:ea typeface="Courier New"/>
                <a:cs typeface="Courier New"/>
                <a:sym typeface="Courier New"/>
              </a:rPr>
              <a:t>request</a:t>
            </a:r>
            <a:r>
              <a:rPr lang="en" sz="1500">
                <a:solidFill>
                  <a:srgbClr val="3B3B3B"/>
                </a:solidFill>
                <a:highlight>
                  <a:srgbClr val="FFFFFF"/>
                </a:highlight>
                <a:latin typeface="Courier New"/>
                <a:ea typeface="Courier New"/>
                <a:cs typeface="Courier New"/>
                <a:sym typeface="Courier New"/>
              </a:rPr>
              <a:t>.</a:t>
            </a:r>
            <a:r>
              <a:rPr lang="en" sz="1500">
                <a:solidFill>
                  <a:srgbClr val="001080"/>
                </a:solidFill>
                <a:highlight>
                  <a:srgbClr val="FFFFFF"/>
                </a:highlight>
                <a:latin typeface="Courier New"/>
                <a:ea typeface="Courier New"/>
                <a:cs typeface="Courier New"/>
                <a:sym typeface="Courier New"/>
              </a:rPr>
              <a:t>form</a:t>
            </a:r>
            <a:r>
              <a:rPr lang="en" sz="1500">
                <a:solidFill>
                  <a:srgbClr val="3B3B3B"/>
                </a:solidFill>
                <a:highlight>
                  <a:srgbClr val="FFFFFF"/>
                </a:highlight>
                <a:latin typeface="Courier New"/>
                <a:ea typeface="Courier New"/>
                <a:cs typeface="Courier New"/>
                <a:sym typeface="Courier New"/>
              </a:rPr>
              <a:t>.</a:t>
            </a:r>
            <a:r>
              <a:rPr lang="en" sz="1500">
                <a:solidFill>
                  <a:srgbClr val="795E26"/>
                </a:solidFill>
                <a:highlight>
                  <a:srgbClr val="FFFFFF"/>
                </a:highlight>
                <a:latin typeface="Courier New"/>
                <a:ea typeface="Courier New"/>
                <a:cs typeface="Courier New"/>
                <a:sym typeface="Courier New"/>
              </a:rPr>
              <a:t>get</a:t>
            </a:r>
            <a:r>
              <a:rPr lang="en" sz="1500">
                <a:solidFill>
                  <a:srgbClr val="3B3B3B"/>
                </a:solidFill>
                <a:highlight>
                  <a:srgbClr val="FFFFFF"/>
                </a:highlight>
                <a:latin typeface="Courier New"/>
                <a:ea typeface="Courier New"/>
                <a:cs typeface="Courier New"/>
                <a:sym typeface="Courier New"/>
              </a:rPr>
              <a:t>(</a:t>
            </a:r>
            <a:r>
              <a:rPr lang="en" sz="1500">
                <a:solidFill>
                  <a:srgbClr val="A31515"/>
                </a:solidFill>
                <a:highlight>
                  <a:srgbClr val="FFFFFF"/>
                </a:highlight>
                <a:latin typeface="Courier New"/>
                <a:ea typeface="Courier New"/>
                <a:cs typeface="Courier New"/>
                <a:sym typeface="Courier New"/>
              </a:rPr>
              <a:t>'password'</a:t>
            </a:r>
            <a:r>
              <a:rPr lang="en" sz="1500">
                <a:solidFill>
                  <a:srgbClr val="3B3B3B"/>
                </a:solidFill>
                <a:highlight>
                  <a:srgbClr val="FFFFFF"/>
                </a:highlight>
                <a:latin typeface="Courier New"/>
                <a:ea typeface="Courier New"/>
                <a:cs typeface="Courier New"/>
                <a:sym typeface="Courier New"/>
              </a:rPr>
              <a:t>)</a:t>
            </a:r>
            <a:endParaRPr sz="1500">
              <a:solidFill>
                <a:srgbClr val="3B3B3B"/>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t/>
            </a:r>
            <a:endParaRPr sz="1500">
              <a:solidFill>
                <a:srgbClr val="3B3B3B"/>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3B3B3B"/>
                </a:solidFill>
                <a:highlight>
                  <a:srgbClr val="FFFFFF"/>
                </a:highlight>
                <a:latin typeface="Courier New"/>
                <a:ea typeface="Courier New"/>
                <a:cs typeface="Courier New"/>
                <a:sym typeface="Courier New"/>
              </a:rPr>
              <a:t>        </a:t>
            </a:r>
            <a:r>
              <a:rPr lang="en" sz="1500">
                <a:solidFill>
                  <a:srgbClr val="AF00DB"/>
                </a:solidFill>
                <a:highlight>
                  <a:srgbClr val="FFFFFF"/>
                </a:highlight>
                <a:latin typeface="Courier New"/>
                <a:ea typeface="Courier New"/>
                <a:cs typeface="Courier New"/>
                <a:sym typeface="Courier New"/>
              </a:rPr>
              <a:t>if</a:t>
            </a:r>
            <a:r>
              <a:rPr lang="en" sz="1500">
                <a:solidFill>
                  <a:srgbClr val="3B3B3B"/>
                </a:solidFill>
                <a:highlight>
                  <a:srgbClr val="FFFFFF"/>
                </a:highlight>
                <a:latin typeface="Courier New"/>
                <a:ea typeface="Courier New"/>
                <a:cs typeface="Courier New"/>
                <a:sym typeface="Courier New"/>
              </a:rPr>
              <a:t> </a:t>
            </a:r>
            <a:r>
              <a:rPr lang="en" sz="1500">
                <a:solidFill>
                  <a:srgbClr val="001080"/>
                </a:solidFill>
                <a:highlight>
                  <a:srgbClr val="FFFFFF"/>
                </a:highlight>
                <a:latin typeface="Courier New"/>
                <a:ea typeface="Courier New"/>
                <a:cs typeface="Courier New"/>
                <a:sym typeface="Courier New"/>
              </a:rPr>
              <a:t>username</a:t>
            </a:r>
            <a:r>
              <a:rPr lang="en" sz="1500">
                <a:solidFill>
                  <a:srgbClr val="3B3B3B"/>
                </a:solidFill>
                <a:highlight>
                  <a:srgbClr val="FFFFFF"/>
                </a:highlight>
                <a:latin typeface="Courier New"/>
                <a:ea typeface="Courier New"/>
                <a:cs typeface="Courier New"/>
                <a:sym typeface="Courier New"/>
              </a:rPr>
              <a:t> </a:t>
            </a:r>
            <a:r>
              <a:rPr lang="en" sz="1500">
                <a:solidFill>
                  <a:srgbClr val="0000FF"/>
                </a:solidFill>
                <a:highlight>
                  <a:srgbClr val="FFFFFF"/>
                </a:highlight>
                <a:latin typeface="Courier New"/>
                <a:ea typeface="Courier New"/>
                <a:cs typeface="Courier New"/>
                <a:sym typeface="Courier New"/>
              </a:rPr>
              <a:t>and</a:t>
            </a:r>
            <a:r>
              <a:rPr lang="en" sz="1500">
                <a:solidFill>
                  <a:srgbClr val="3B3B3B"/>
                </a:solidFill>
                <a:highlight>
                  <a:srgbClr val="FFFFFF"/>
                </a:highlight>
                <a:latin typeface="Courier New"/>
                <a:ea typeface="Courier New"/>
                <a:cs typeface="Courier New"/>
                <a:sym typeface="Courier New"/>
              </a:rPr>
              <a:t> </a:t>
            </a:r>
            <a:r>
              <a:rPr lang="en" sz="1500">
                <a:solidFill>
                  <a:srgbClr val="001080"/>
                </a:solidFill>
                <a:highlight>
                  <a:srgbClr val="FFFFFF"/>
                </a:highlight>
                <a:latin typeface="Courier New"/>
                <a:ea typeface="Courier New"/>
                <a:cs typeface="Courier New"/>
                <a:sym typeface="Courier New"/>
              </a:rPr>
              <a:t>password</a:t>
            </a:r>
            <a:r>
              <a:rPr lang="en" sz="1500">
                <a:solidFill>
                  <a:srgbClr val="3B3B3B"/>
                </a:solidFill>
                <a:highlight>
                  <a:srgbClr val="FFFFFF"/>
                </a:highlight>
                <a:latin typeface="Courier New"/>
                <a:ea typeface="Courier New"/>
                <a:cs typeface="Courier New"/>
                <a:sym typeface="Courier New"/>
              </a:rPr>
              <a:t>:</a:t>
            </a:r>
            <a:endParaRPr sz="1500">
              <a:solidFill>
                <a:srgbClr val="3B3B3B"/>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3B3B3B"/>
                </a:solidFill>
                <a:highlight>
                  <a:srgbClr val="FFFFFF"/>
                </a:highlight>
                <a:latin typeface="Courier New"/>
                <a:ea typeface="Courier New"/>
                <a:cs typeface="Courier New"/>
                <a:sym typeface="Courier New"/>
              </a:rPr>
              <a:t>            </a:t>
            </a:r>
            <a:r>
              <a:rPr lang="en" sz="1500">
                <a:solidFill>
                  <a:srgbClr val="008000"/>
                </a:solidFill>
                <a:highlight>
                  <a:srgbClr val="FFFFFF"/>
                </a:highlight>
                <a:latin typeface="Courier New"/>
                <a:ea typeface="Courier New"/>
                <a:cs typeface="Courier New"/>
                <a:sym typeface="Courier New"/>
              </a:rPr>
              <a:t># In a real app, you'd process/store this securely</a:t>
            </a:r>
            <a:endParaRPr sz="1500">
              <a:solidFill>
                <a:srgbClr val="008000"/>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3B3B3B"/>
                </a:solidFill>
                <a:highlight>
                  <a:srgbClr val="FFFFFF"/>
                </a:highlight>
                <a:latin typeface="Courier New"/>
                <a:ea typeface="Courier New"/>
                <a:cs typeface="Courier New"/>
                <a:sym typeface="Courier New"/>
              </a:rPr>
              <a:t>            </a:t>
            </a:r>
            <a:r>
              <a:rPr lang="en" sz="1500">
                <a:solidFill>
                  <a:srgbClr val="795E26"/>
                </a:solidFill>
                <a:highlight>
                  <a:srgbClr val="FFFFFF"/>
                </a:highlight>
                <a:latin typeface="Courier New"/>
                <a:ea typeface="Courier New"/>
                <a:cs typeface="Courier New"/>
                <a:sym typeface="Courier New"/>
              </a:rPr>
              <a:t>flash</a:t>
            </a:r>
            <a:r>
              <a:rPr lang="en" sz="1500">
                <a:solidFill>
                  <a:srgbClr val="3B3B3B"/>
                </a:solidFill>
                <a:highlight>
                  <a:srgbClr val="FFFFFF"/>
                </a:highlight>
                <a:latin typeface="Courier New"/>
                <a:ea typeface="Courier New"/>
                <a:cs typeface="Courier New"/>
                <a:sym typeface="Courier New"/>
              </a:rPr>
              <a:t>(</a:t>
            </a:r>
            <a:r>
              <a:rPr lang="en" sz="1500">
                <a:solidFill>
                  <a:srgbClr val="0000FF"/>
                </a:solidFill>
                <a:highlight>
                  <a:srgbClr val="FFFFFF"/>
                </a:highlight>
                <a:latin typeface="Courier New"/>
                <a:ea typeface="Courier New"/>
                <a:cs typeface="Courier New"/>
                <a:sym typeface="Courier New"/>
              </a:rPr>
              <a:t>f</a:t>
            </a:r>
            <a:r>
              <a:rPr lang="en" sz="1500">
                <a:solidFill>
                  <a:srgbClr val="A31515"/>
                </a:solidFill>
                <a:highlight>
                  <a:srgbClr val="FFFFFF"/>
                </a:highlight>
                <a:latin typeface="Courier New"/>
                <a:ea typeface="Courier New"/>
                <a:cs typeface="Courier New"/>
                <a:sym typeface="Courier New"/>
              </a:rPr>
              <a:t>"Form submitted successfully for username: </a:t>
            </a:r>
            <a:r>
              <a:rPr lang="en" sz="1500">
                <a:solidFill>
                  <a:srgbClr val="0000FF"/>
                </a:solidFill>
                <a:highlight>
                  <a:srgbClr val="FFFFFF"/>
                </a:highlight>
                <a:latin typeface="Courier New"/>
                <a:ea typeface="Courier New"/>
                <a:cs typeface="Courier New"/>
                <a:sym typeface="Courier New"/>
              </a:rPr>
              <a:t>{</a:t>
            </a:r>
            <a:r>
              <a:rPr lang="en" sz="1500">
                <a:solidFill>
                  <a:srgbClr val="001080"/>
                </a:solidFill>
                <a:highlight>
                  <a:srgbClr val="FFFFFF"/>
                </a:highlight>
                <a:latin typeface="Courier New"/>
                <a:ea typeface="Courier New"/>
                <a:cs typeface="Courier New"/>
                <a:sym typeface="Courier New"/>
              </a:rPr>
              <a:t>username</a:t>
            </a:r>
            <a:r>
              <a:rPr lang="en" sz="1500">
                <a:solidFill>
                  <a:srgbClr val="0000FF"/>
                </a:solidFill>
                <a:highlight>
                  <a:srgbClr val="FFFFFF"/>
                </a:highlight>
                <a:latin typeface="Courier New"/>
                <a:ea typeface="Courier New"/>
                <a:cs typeface="Courier New"/>
                <a:sym typeface="Courier New"/>
              </a:rPr>
              <a:t>}</a:t>
            </a:r>
            <a:r>
              <a:rPr lang="en" sz="1500">
                <a:solidFill>
                  <a:srgbClr val="A31515"/>
                </a:solidFill>
                <a:highlight>
                  <a:srgbClr val="FFFFFF"/>
                </a:highlight>
                <a:latin typeface="Courier New"/>
                <a:ea typeface="Courier New"/>
                <a:cs typeface="Courier New"/>
                <a:sym typeface="Courier New"/>
              </a:rPr>
              <a:t>!"</a:t>
            </a:r>
            <a:r>
              <a:rPr lang="en" sz="1500">
                <a:solidFill>
                  <a:srgbClr val="3B3B3B"/>
                </a:solidFill>
                <a:highlight>
                  <a:srgbClr val="FFFFFF"/>
                </a:highlight>
                <a:latin typeface="Courier New"/>
                <a:ea typeface="Courier New"/>
                <a:cs typeface="Courier New"/>
                <a:sym typeface="Courier New"/>
              </a:rPr>
              <a:t>, </a:t>
            </a:r>
            <a:r>
              <a:rPr lang="en" sz="1500">
                <a:solidFill>
                  <a:srgbClr val="A31515"/>
                </a:solidFill>
                <a:highlight>
                  <a:srgbClr val="FFFFFF"/>
                </a:highlight>
                <a:latin typeface="Courier New"/>
                <a:ea typeface="Courier New"/>
                <a:cs typeface="Courier New"/>
                <a:sym typeface="Courier New"/>
              </a:rPr>
              <a:t>'success'</a:t>
            </a:r>
            <a:r>
              <a:rPr lang="en" sz="1500">
                <a:solidFill>
                  <a:srgbClr val="3B3B3B"/>
                </a:solidFill>
                <a:highlight>
                  <a:srgbClr val="FFFFFF"/>
                </a:highlight>
                <a:latin typeface="Courier New"/>
                <a:ea typeface="Courier New"/>
                <a:cs typeface="Courier New"/>
                <a:sym typeface="Courier New"/>
              </a:rPr>
              <a:t>)</a:t>
            </a:r>
            <a:endParaRPr sz="1500">
              <a:solidFill>
                <a:srgbClr val="3B3B3B"/>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3B3B3B"/>
                </a:solidFill>
                <a:highlight>
                  <a:srgbClr val="FFFFFF"/>
                </a:highlight>
                <a:latin typeface="Courier New"/>
                <a:ea typeface="Courier New"/>
                <a:cs typeface="Courier New"/>
                <a:sym typeface="Courier New"/>
              </a:rPr>
              <a:t>            </a:t>
            </a:r>
            <a:r>
              <a:rPr lang="en" sz="1500">
                <a:solidFill>
                  <a:srgbClr val="008000"/>
                </a:solidFill>
                <a:highlight>
                  <a:srgbClr val="FFFFFF"/>
                </a:highlight>
                <a:latin typeface="Courier New"/>
                <a:ea typeface="Courier New"/>
                <a:cs typeface="Courier New"/>
                <a:sym typeface="Courier New"/>
              </a:rPr>
              <a:t># Redirect to another page after successful POST (PRG pattern)</a:t>
            </a:r>
            <a:endParaRPr sz="1500">
              <a:solidFill>
                <a:srgbClr val="008000"/>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3B3B3B"/>
                </a:solidFill>
                <a:highlight>
                  <a:srgbClr val="FFFFFF"/>
                </a:highlight>
                <a:latin typeface="Courier New"/>
                <a:ea typeface="Courier New"/>
                <a:cs typeface="Courier New"/>
                <a:sym typeface="Courier New"/>
              </a:rPr>
              <a:t>            </a:t>
            </a:r>
            <a:r>
              <a:rPr lang="en" sz="1500">
                <a:solidFill>
                  <a:srgbClr val="AF00DB"/>
                </a:solidFill>
                <a:highlight>
                  <a:srgbClr val="FFFFFF"/>
                </a:highlight>
                <a:latin typeface="Courier New"/>
                <a:ea typeface="Courier New"/>
                <a:cs typeface="Courier New"/>
                <a:sym typeface="Courier New"/>
              </a:rPr>
              <a:t>return</a:t>
            </a:r>
            <a:r>
              <a:rPr lang="en" sz="1500">
                <a:solidFill>
                  <a:srgbClr val="3B3B3B"/>
                </a:solidFill>
                <a:highlight>
                  <a:srgbClr val="FFFFFF"/>
                </a:highlight>
                <a:latin typeface="Courier New"/>
                <a:ea typeface="Courier New"/>
                <a:cs typeface="Courier New"/>
                <a:sym typeface="Courier New"/>
              </a:rPr>
              <a:t> </a:t>
            </a:r>
            <a:r>
              <a:rPr lang="en" sz="1500">
                <a:solidFill>
                  <a:srgbClr val="795E26"/>
                </a:solidFill>
                <a:highlight>
                  <a:srgbClr val="FFFFFF"/>
                </a:highlight>
                <a:latin typeface="Courier New"/>
                <a:ea typeface="Courier New"/>
                <a:cs typeface="Courier New"/>
                <a:sym typeface="Courier New"/>
              </a:rPr>
              <a:t>redirect</a:t>
            </a:r>
            <a:r>
              <a:rPr lang="en" sz="1500">
                <a:solidFill>
                  <a:srgbClr val="3B3B3B"/>
                </a:solidFill>
                <a:highlight>
                  <a:srgbClr val="FFFFFF"/>
                </a:highlight>
                <a:latin typeface="Courier New"/>
                <a:ea typeface="Courier New"/>
                <a:cs typeface="Courier New"/>
                <a:sym typeface="Courier New"/>
              </a:rPr>
              <a:t>(</a:t>
            </a:r>
            <a:r>
              <a:rPr lang="en" sz="1500">
                <a:solidFill>
                  <a:srgbClr val="795E26"/>
                </a:solidFill>
                <a:highlight>
                  <a:srgbClr val="FFFFFF"/>
                </a:highlight>
                <a:latin typeface="Courier New"/>
                <a:ea typeface="Courier New"/>
                <a:cs typeface="Courier New"/>
                <a:sym typeface="Courier New"/>
              </a:rPr>
              <a:t>url_for</a:t>
            </a:r>
            <a:r>
              <a:rPr lang="en" sz="1500">
                <a:solidFill>
                  <a:srgbClr val="3B3B3B"/>
                </a:solidFill>
                <a:highlight>
                  <a:srgbClr val="FFFFFF"/>
                </a:highlight>
                <a:latin typeface="Courier New"/>
                <a:ea typeface="Courier New"/>
                <a:cs typeface="Courier New"/>
                <a:sym typeface="Courier New"/>
              </a:rPr>
              <a:t>(</a:t>
            </a:r>
            <a:r>
              <a:rPr lang="en" sz="1500">
                <a:solidFill>
                  <a:srgbClr val="A31515"/>
                </a:solidFill>
                <a:highlight>
                  <a:srgbClr val="FFFFFF"/>
                </a:highlight>
                <a:latin typeface="Courier New"/>
                <a:ea typeface="Courier New"/>
                <a:cs typeface="Courier New"/>
                <a:sym typeface="Courier New"/>
              </a:rPr>
              <a:t>'form_success'</a:t>
            </a:r>
            <a:r>
              <a:rPr lang="en" sz="1500">
                <a:solidFill>
                  <a:srgbClr val="3B3B3B"/>
                </a:solidFill>
                <a:highlight>
                  <a:srgbClr val="FFFFFF"/>
                </a:highlight>
                <a:latin typeface="Courier New"/>
                <a:ea typeface="Courier New"/>
                <a:cs typeface="Courier New"/>
                <a:sym typeface="Courier New"/>
              </a:rPr>
              <a:t>))</a:t>
            </a:r>
            <a:endParaRPr sz="1500">
              <a:solidFill>
                <a:srgbClr val="3B3B3B"/>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3B3B3B"/>
                </a:solidFill>
                <a:highlight>
                  <a:srgbClr val="FFFFFF"/>
                </a:highlight>
                <a:latin typeface="Courier New"/>
                <a:ea typeface="Courier New"/>
                <a:cs typeface="Courier New"/>
                <a:sym typeface="Courier New"/>
              </a:rPr>
              <a:t>        </a:t>
            </a:r>
            <a:r>
              <a:rPr lang="en" sz="1500">
                <a:solidFill>
                  <a:srgbClr val="AF00DB"/>
                </a:solidFill>
                <a:highlight>
                  <a:srgbClr val="FFFFFF"/>
                </a:highlight>
                <a:latin typeface="Courier New"/>
                <a:ea typeface="Courier New"/>
                <a:cs typeface="Courier New"/>
                <a:sym typeface="Courier New"/>
              </a:rPr>
              <a:t>else</a:t>
            </a:r>
            <a:r>
              <a:rPr lang="en" sz="1500">
                <a:solidFill>
                  <a:srgbClr val="3B3B3B"/>
                </a:solidFill>
                <a:highlight>
                  <a:srgbClr val="FFFFFF"/>
                </a:highlight>
                <a:latin typeface="Courier New"/>
                <a:ea typeface="Courier New"/>
                <a:cs typeface="Courier New"/>
                <a:sym typeface="Courier New"/>
              </a:rPr>
              <a:t>:</a:t>
            </a:r>
            <a:endParaRPr sz="1500">
              <a:solidFill>
                <a:srgbClr val="3B3B3B"/>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3B3B3B"/>
                </a:solidFill>
                <a:highlight>
                  <a:srgbClr val="FFFFFF"/>
                </a:highlight>
                <a:latin typeface="Courier New"/>
                <a:ea typeface="Courier New"/>
                <a:cs typeface="Courier New"/>
                <a:sym typeface="Courier New"/>
              </a:rPr>
              <a:t>            </a:t>
            </a:r>
            <a:r>
              <a:rPr lang="en" sz="1500">
                <a:solidFill>
                  <a:srgbClr val="795E26"/>
                </a:solidFill>
                <a:highlight>
                  <a:srgbClr val="FFFFFF"/>
                </a:highlight>
                <a:latin typeface="Courier New"/>
                <a:ea typeface="Courier New"/>
                <a:cs typeface="Courier New"/>
                <a:sym typeface="Courier New"/>
              </a:rPr>
              <a:t>flash</a:t>
            </a:r>
            <a:r>
              <a:rPr lang="en" sz="1500">
                <a:solidFill>
                  <a:srgbClr val="3B3B3B"/>
                </a:solidFill>
                <a:highlight>
                  <a:srgbClr val="FFFFFF"/>
                </a:highlight>
                <a:latin typeface="Courier New"/>
                <a:ea typeface="Courier New"/>
                <a:cs typeface="Courier New"/>
                <a:sym typeface="Courier New"/>
              </a:rPr>
              <a:t>(</a:t>
            </a:r>
            <a:r>
              <a:rPr lang="en" sz="1500">
                <a:solidFill>
                  <a:srgbClr val="A31515"/>
                </a:solidFill>
                <a:highlight>
                  <a:srgbClr val="FFFFFF"/>
                </a:highlight>
                <a:latin typeface="Courier New"/>
                <a:ea typeface="Courier New"/>
                <a:cs typeface="Courier New"/>
                <a:sym typeface="Courier New"/>
              </a:rPr>
              <a:t>"Username and password are required!"</a:t>
            </a:r>
            <a:r>
              <a:rPr lang="en" sz="1500">
                <a:solidFill>
                  <a:srgbClr val="3B3B3B"/>
                </a:solidFill>
                <a:highlight>
                  <a:srgbClr val="FFFFFF"/>
                </a:highlight>
                <a:latin typeface="Courier New"/>
                <a:ea typeface="Courier New"/>
                <a:cs typeface="Courier New"/>
                <a:sym typeface="Courier New"/>
              </a:rPr>
              <a:t>, </a:t>
            </a:r>
            <a:r>
              <a:rPr lang="en" sz="1500">
                <a:solidFill>
                  <a:srgbClr val="A31515"/>
                </a:solidFill>
                <a:highlight>
                  <a:srgbClr val="FFFFFF"/>
                </a:highlight>
                <a:latin typeface="Courier New"/>
                <a:ea typeface="Courier New"/>
                <a:cs typeface="Courier New"/>
                <a:sym typeface="Courier New"/>
              </a:rPr>
              <a:t>'error'</a:t>
            </a:r>
            <a:r>
              <a:rPr lang="en" sz="1500">
                <a:solidFill>
                  <a:srgbClr val="3B3B3B"/>
                </a:solidFill>
                <a:highlight>
                  <a:srgbClr val="FFFFFF"/>
                </a:highlight>
                <a:latin typeface="Courier New"/>
                <a:ea typeface="Courier New"/>
                <a:cs typeface="Courier New"/>
                <a:sym typeface="Courier New"/>
              </a:rPr>
              <a:t>)</a:t>
            </a:r>
            <a:endParaRPr sz="1500">
              <a:solidFill>
                <a:srgbClr val="3B3B3B"/>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3B3B3B"/>
                </a:solidFill>
                <a:highlight>
                  <a:srgbClr val="FFFFFF"/>
                </a:highlight>
                <a:latin typeface="Courier New"/>
                <a:ea typeface="Courier New"/>
                <a:cs typeface="Courier New"/>
                <a:sym typeface="Courier New"/>
              </a:rPr>
              <a:t>            </a:t>
            </a:r>
            <a:r>
              <a:rPr lang="en" sz="1500">
                <a:solidFill>
                  <a:srgbClr val="008000"/>
                </a:solidFill>
                <a:highlight>
                  <a:srgbClr val="FFFFFF"/>
                </a:highlight>
                <a:latin typeface="Courier New"/>
                <a:ea typeface="Courier New"/>
                <a:cs typeface="Courier New"/>
                <a:sym typeface="Courier New"/>
              </a:rPr>
              <a:t># Re-render the form with an error message and 400 status</a:t>
            </a:r>
            <a:endParaRPr sz="1500">
              <a:solidFill>
                <a:srgbClr val="008000"/>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3B3B3B"/>
                </a:solidFill>
                <a:highlight>
                  <a:srgbClr val="FFFFFF"/>
                </a:highlight>
                <a:latin typeface="Courier New"/>
                <a:ea typeface="Courier New"/>
                <a:cs typeface="Courier New"/>
                <a:sym typeface="Courier New"/>
              </a:rPr>
              <a:t>            </a:t>
            </a:r>
            <a:r>
              <a:rPr lang="en" sz="1500">
                <a:solidFill>
                  <a:srgbClr val="AF00DB"/>
                </a:solidFill>
                <a:highlight>
                  <a:srgbClr val="FFFFFF"/>
                </a:highlight>
                <a:latin typeface="Courier New"/>
                <a:ea typeface="Courier New"/>
                <a:cs typeface="Courier New"/>
                <a:sym typeface="Courier New"/>
              </a:rPr>
              <a:t>return</a:t>
            </a:r>
            <a:r>
              <a:rPr lang="en" sz="1500">
                <a:solidFill>
                  <a:srgbClr val="3B3B3B"/>
                </a:solidFill>
                <a:highlight>
                  <a:srgbClr val="FFFFFF"/>
                </a:highlight>
                <a:latin typeface="Courier New"/>
                <a:ea typeface="Courier New"/>
                <a:cs typeface="Courier New"/>
                <a:sym typeface="Courier New"/>
              </a:rPr>
              <a:t> </a:t>
            </a:r>
            <a:r>
              <a:rPr lang="en" sz="1500">
                <a:solidFill>
                  <a:srgbClr val="795E26"/>
                </a:solidFill>
                <a:highlight>
                  <a:srgbClr val="FFFFFF"/>
                </a:highlight>
                <a:latin typeface="Courier New"/>
                <a:ea typeface="Courier New"/>
                <a:cs typeface="Courier New"/>
                <a:sym typeface="Courier New"/>
              </a:rPr>
              <a:t>render_template_string</a:t>
            </a:r>
            <a:r>
              <a:rPr lang="en" sz="1500">
                <a:solidFill>
                  <a:srgbClr val="3B3B3B"/>
                </a:solidFill>
                <a:highlight>
                  <a:srgbClr val="FFFFFF"/>
                </a:highlight>
                <a:latin typeface="Courier New"/>
                <a:ea typeface="Courier New"/>
                <a:cs typeface="Courier New"/>
                <a:sym typeface="Courier New"/>
              </a:rPr>
              <a:t>(</a:t>
            </a:r>
            <a:r>
              <a:rPr lang="en" sz="1500">
                <a:solidFill>
                  <a:srgbClr val="A31515"/>
                </a:solidFill>
                <a:highlight>
                  <a:srgbClr val="FFFFFF"/>
                </a:highlight>
                <a:latin typeface="Courier New"/>
                <a:ea typeface="Courier New"/>
                <a:cs typeface="Courier New"/>
                <a:sym typeface="Courier New"/>
              </a:rPr>
              <a:t>'''</a:t>
            </a:r>
            <a:endParaRPr sz="1500">
              <a:solidFill>
                <a:srgbClr val="A31515"/>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A31515"/>
                </a:solidFill>
                <a:highlight>
                  <a:srgbClr val="FFFFFF"/>
                </a:highlight>
                <a:latin typeface="Courier New"/>
                <a:ea typeface="Courier New"/>
                <a:cs typeface="Courier New"/>
                <a:sym typeface="Courier New"/>
              </a:rPr>
              <a:t>                &lt;h1&gt;Submit Form&lt;/h1&gt;</a:t>
            </a:r>
            <a:endParaRPr sz="1500">
              <a:solidFill>
                <a:srgbClr val="A31515"/>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A31515"/>
                </a:solidFill>
                <a:highlight>
                  <a:srgbClr val="FFFFFF"/>
                </a:highlight>
                <a:latin typeface="Courier New"/>
                <a:ea typeface="Courier New"/>
                <a:cs typeface="Courier New"/>
                <a:sym typeface="Courier New"/>
              </a:rPr>
              <a:t>                {% with messages = get_flashed_messages(with_categories=true) %}</a:t>
            </a:r>
            <a:endParaRPr sz="1500">
              <a:solidFill>
                <a:srgbClr val="A31515"/>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A31515"/>
                </a:solidFill>
                <a:highlight>
                  <a:srgbClr val="FFFFFF"/>
                </a:highlight>
                <a:latin typeface="Courier New"/>
                <a:ea typeface="Courier New"/>
                <a:cs typeface="Courier New"/>
                <a:sym typeface="Courier New"/>
              </a:rPr>
              <a:t>                    {% if messages %}</a:t>
            </a:r>
            <a:endParaRPr sz="1500">
              <a:solidFill>
                <a:srgbClr val="A31515"/>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A31515"/>
                </a:solidFill>
                <a:highlight>
                  <a:srgbClr val="FFFFFF"/>
                </a:highlight>
                <a:latin typeface="Courier New"/>
                <a:ea typeface="Courier New"/>
                <a:cs typeface="Courier New"/>
                <a:sym typeface="Courier New"/>
              </a:rPr>
              <a:t>                        {% for category, message in messages %}</a:t>
            </a:r>
            <a:endParaRPr sz="1500">
              <a:solidFill>
                <a:srgbClr val="A31515"/>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A31515"/>
                </a:solidFill>
                <a:highlight>
                  <a:srgbClr val="FFFFFF"/>
                </a:highlight>
                <a:latin typeface="Courier New"/>
                <a:ea typeface="Courier New"/>
                <a:cs typeface="Courier New"/>
                <a:sym typeface="Courier New"/>
              </a:rPr>
              <a:t>                            &lt;p style="color:red;"&gt;{{ message }}&lt;/p&gt;</a:t>
            </a:r>
            <a:endParaRPr sz="1500">
              <a:solidFill>
                <a:srgbClr val="A31515"/>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A31515"/>
                </a:solidFill>
                <a:highlight>
                  <a:srgbClr val="FFFFFF"/>
                </a:highlight>
                <a:latin typeface="Courier New"/>
                <a:ea typeface="Courier New"/>
                <a:cs typeface="Courier New"/>
                <a:sym typeface="Courier New"/>
              </a:rPr>
              <a:t>                        {% endfor %}</a:t>
            </a:r>
            <a:endParaRPr sz="1500">
              <a:solidFill>
                <a:srgbClr val="A31515"/>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A31515"/>
                </a:solidFill>
                <a:highlight>
                  <a:srgbClr val="FFFFFF"/>
                </a:highlight>
                <a:latin typeface="Courier New"/>
                <a:ea typeface="Courier New"/>
                <a:cs typeface="Courier New"/>
                <a:sym typeface="Courier New"/>
              </a:rPr>
              <a:t>                    {% endif %}</a:t>
            </a:r>
            <a:endParaRPr sz="1500">
              <a:solidFill>
                <a:srgbClr val="A31515"/>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A31515"/>
                </a:solidFill>
                <a:highlight>
                  <a:srgbClr val="FFFFFF"/>
                </a:highlight>
                <a:latin typeface="Courier New"/>
                <a:ea typeface="Courier New"/>
                <a:cs typeface="Courier New"/>
                <a:sym typeface="Courier New"/>
              </a:rPr>
              <a:t>                {% endwith %}</a:t>
            </a:r>
            <a:endParaRPr sz="1500">
              <a:solidFill>
                <a:srgbClr val="A31515"/>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A31515"/>
                </a:solidFill>
                <a:highlight>
                  <a:srgbClr val="FFFFFF"/>
                </a:highlight>
                <a:latin typeface="Courier New"/>
                <a:ea typeface="Courier New"/>
                <a:cs typeface="Courier New"/>
                <a:sym typeface="Courier New"/>
              </a:rPr>
              <a:t>                &lt;form method="POST"&gt;</a:t>
            </a:r>
            <a:endParaRPr sz="1500">
              <a:solidFill>
                <a:srgbClr val="A31515"/>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A31515"/>
                </a:solidFill>
                <a:highlight>
                  <a:srgbClr val="FFFFFF"/>
                </a:highlight>
                <a:latin typeface="Courier New"/>
                <a:ea typeface="Courier New"/>
                <a:cs typeface="Courier New"/>
                <a:sym typeface="Courier New"/>
              </a:rPr>
              <a:t>                    &lt;label for="username"&gt;Username:&lt;/label&gt;&lt;br&gt;</a:t>
            </a:r>
            <a:endParaRPr sz="1500">
              <a:solidFill>
                <a:srgbClr val="A31515"/>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A31515"/>
                </a:solidFill>
                <a:highlight>
                  <a:srgbClr val="FFFFFF"/>
                </a:highlight>
                <a:latin typeface="Courier New"/>
                <a:ea typeface="Courier New"/>
                <a:cs typeface="Courier New"/>
                <a:sym typeface="Courier New"/>
              </a:rPr>
              <a:t>                    &lt;input type="text" id="username" name="username" value="{{ request.form.get('username', '') }}"&gt;&lt;br&gt;&lt;br&gt;</a:t>
            </a:r>
            <a:endParaRPr sz="1500">
              <a:solidFill>
                <a:srgbClr val="A31515"/>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A31515"/>
                </a:solidFill>
                <a:highlight>
                  <a:srgbClr val="FFFFFF"/>
                </a:highlight>
                <a:latin typeface="Courier New"/>
                <a:ea typeface="Courier New"/>
                <a:cs typeface="Courier New"/>
                <a:sym typeface="Courier New"/>
              </a:rPr>
              <a:t>                    &lt;label for="password"&gt;Password:&lt;/label&gt;&lt;br&gt;</a:t>
            </a:r>
            <a:endParaRPr sz="1500">
              <a:solidFill>
                <a:srgbClr val="A31515"/>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A31515"/>
                </a:solidFill>
                <a:highlight>
                  <a:srgbClr val="FFFFFF"/>
                </a:highlight>
                <a:latin typeface="Courier New"/>
                <a:ea typeface="Courier New"/>
                <a:cs typeface="Courier New"/>
                <a:sym typeface="Courier New"/>
              </a:rPr>
              <a:t>                    &lt;input type="password" id="password" name="password"&gt;&lt;br&gt;&lt;br&gt;</a:t>
            </a:r>
            <a:endParaRPr sz="1500">
              <a:solidFill>
                <a:srgbClr val="A31515"/>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A31515"/>
                </a:solidFill>
                <a:highlight>
                  <a:srgbClr val="FFFFFF"/>
                </a:highlight>
                <a:latin typeface="Courier New"/>
                <a:ea typeface="Courier New"/>
                <a:cs typeface="Courier New"/>
                <a:sym typeface="Courier New"/>
              </a:rPr>
              <a:t>                    &lt;input type="submit" value="Login"&gt;</a:t>
            </a:r>
            <a:endParaRPr sz="1500">
              <a:solidFill>
                <a:srgbClr val="A31515"/>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A31515"/>
                </a:solidFill>
                <a:highlight>
                  <a:srgbClr val="FFFFFF"/>
                </a:highlight>
                <a:latin typeface="Courier New"/>
                <a:ea typeface="Courier New"/>
                <a:cs typeface="Courier New"/>
                <a:sym typeface="Courier New"/>
              </a:rPr>
              <a:t>                &lt;/form&gt;</a:t>
            </a:r>
            <a:endParaRPr sz="1500">
              <a:solidFill>
                <a:srgbClr val="A31515"/>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A31515"/>
                </a:solidFill>
                <a:highlight>
                  <a:srgbClr val="FFFFFF"/>
                </a:highlight>
                <a:latin typeface="Courier New"/>
                <a:ea typeface="Courier New"/>
                <a:cs typeface="Courier New"/>
                <a:sym typeface="Courier New"/>
              </a:rPr>
              <a:t>            '''</a:t>
            </a:r>
            <a:r>
              <a:rPr lang="en" sz="1500">
                <a:solidFill>
                  <a:srgbClr val="3B3B3B"/>
                </a:solidFill>
                <a:highlight>
                  <a:srgbClr val="FFFFFF"/>
                </a:highlight>
                <a:latin typeface="Courier New"/>
                <a:ea typeface="Courier New"/>
                <a:cs typeface="Courier New"/>
                <a:sym typeface="Courier New"/>
              </a:rPr>
              <a:t>), </a:t>
            </a:r>
            <a:r>
              <a:rPr lang="en" sz="1500">
                <a:solidFill>
                  <a:srgbClr val="098658"/>
                </a:solidFill>
                <a:highlight>
                  <a:srgbClr val="FFFFFF"/>
                </a:highlight>
                <a:latin typeface="Courier New"/>
                <a:ea typeface="Courier New"/>
                <a:cs typeface="Courier New"/>
                <a:sym typeface="Courier New"/>
              </a:rPr>
              <a:t>400</a:t>
            </a:r>
            <a:endParaRPr sz="1500">
              <a:solidFill>
                <a:srgbClr val="098658"/>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3B3B3B"/>
                </a:solidFill>
                <a:highlight>
                  <a:srgbClr val="FFFFFF"/>
                </a:highlight>
                <a:latin typeface="Courier New"/>
                <a:ea typeface="Courier New"/>
                <a:cs typeface="Courier New"/>
                <a:sym typeface="Courier New"/>
              </a:rPr>
              <a:t>    </a:t>
            </a:r>
            <a:r>
              <a:rPr lang="en" sz="1500">
                <a:solidFill>
                  <a:srgbClr val="AF00DB"/>
                </a:solidFill>
                <a:highlight>
                  <a:srgbClr val="FFFFFF"/>
                </a:highlight>
                <a:latin typeface="Courier New"/>
                <a:ea typeface="Courier New"/>
                <a:cs typeface="Courier New"/>
                <a:sym typeface="Courier New"/>
              </a:rPr>
              <a:t>else</a:t>
            </a:r>
            <a:r>
              <a:rPr lang="en" sz="1500">
                <a:solidFill>
                  <a:srgbClr val="3B3B3B"/>
                </a:solidFill>
                <a:highlight>
                  <a:srgbClr val="FFFFFF"/>
                </a:highlight>
                <a:latin typeface="Courier New"/>
                <a:ea typeface="Courier New"/>
                <a:cs typeface="Courier New"/>
                <a:sym typeface="Courier New"/>
              </a:rPr>
              <a:t>: </a:t>
            </a:r>
            <a:r>
              <a:rPr lang="en" sz="1500">
                <a:solidFill>
                  <a:srgbClr val="008000"/>
                </a:solidFill>
                <a:highlight>
                  <a:srgbClr val="FFFFFF"/>
                </a:highlight>
                <a:latin typeface="Courier New"/>
                <a:ea typeface="Courier New"/>
                <a:cs typeface="Courier New"/>
                <a:sym typeface="Courier New"/>
              </a:rPr>
              <a:t># GET request</a:t>
            </a:r>
            <a:endParaRPr sz="1500">
              <a:solidFill>
                <a:srgbClr val="008000"/>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3B3B3B"/>
                </a:solidFill>
                <a:highlight>
                  <a:srgbClr val="FFFFFF"/>
                </a:highlight>
                <a:latin typeface="Courier New"/>
                <a:ea typeface="Courier New"/>
                <a:cs typeface="Courier New"/>
                <a:sym typeface="Courier New"/>
              </a:rPr>
              <a:t>        </a:t>
            </a:r>
            <a:r>
              <a:rPr lang="en" sz="1500">
                <a:solidFill>
                  <a:srgbClr val="AF00DB"/>
                </a:solidFill>
                <a:highlight>
                  <a:srgbClr val="FFFFFF"/>
                </a:highlight>
                <a:latin typeface="Courier New"/>
                <a:ea typeface="Courier New"/>
                <a:cs typeface="Courier New"/>
                <a:sym typeface="Courier New"/>
              </a:rPr>
              <a:t>return</a:t>
            </a:r>
            <a:r>
              <a:rPr lang="en" sz="1500">
                <a:solidFill>
                  <a:srgbClr val="3B3B3B"/>
                </a:solidFill>
                <a:highlight>
                  <a:srgbClr val="FFFFFF"/>
                </a:highlight>
                <a:latin typeface="Courier New"/>
                <a:ea typeface="Courier New"/>
                <a:cs typeface="Courier New"/>
                <a:sym typeface="Courier New"/>
              </a:rPr>
              <a:t> </a:t>
            </a:r>
            <a:r>
              <a:rPr lang="en" sz="1500">
                <a:solidFill>
                  <a:srgbClr val="795E26"/>
                </a:solidFill>
                <a:highlight>
                  <a:srgbClr val="FFFFFF"/>
                </a:highlight>
                <a:latin typeface="Courier New"/>
                <a:ea typeface="Courier New"/>
                <a:cs typeface="Courier New"/>
                <a:sym typeface="Courier New"/>
              </a:rPr>
              <a:t>render_template_string</a:t>
            </a:r>
            <a:r>
              <a:rPr lang="en" sz="1500">
                <a:solidFill>
                  <a:srgbClr val="3B3B3B"/>
                </a:solidFill>
                <a:highlight>
                  <a:srgbClr val="FFFFFF"/>
                </a:highlight>
                <a:latin typeface="Courier New"/>
                <a:ea typeface="Courier New"/>
                <a:cs typeface="Courier New"/>
                <a:sym typeface="Courier New"/>
              </a:rPr>
              <a:t>(</a:t>
            </a:r>
            <a:r>
              <a:rPr lang="en" sz="1500">
                <a:solidFill>
                  <a:srgbClr val="A31515"/>
                </a:solidFill>
                <a:highlight>
                  <a:srgbClr val="FFFFFF"/>
                </a:highlight>
                <a:latin typeface="Courier New"/>
                <a:ea typeface="Courier New"/>
                <a:cs typeface="Courier New"/>
                <a:sym typeface="Courier New"/>
              </a:rPr>
              <a:t>'''</a:t>
            </a:r>
            <a:endParaRPr sz="1500">
              <a:solidFill>
                <a:srgbClr val="A31515"/>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A31515"/>
                </a:solidFill>
                <a:highlight>
                  <a:srgbClr val="FFFFFF"/>
                </a:highlight>
                <a:latin typeface="Courier New"/>
                <a:ea typeface="Courier New"/>
                <a:cs typeface="Courier New"/>
                <a:sym typeface="Courier New"/>
              </a:rPr>
              <a:t>            &lt;h1&gt;Submit Form&lt;/h1&gt;</a:t>
            </a:r>
            <a:endParaRPr sz="1500">
              <a:solidFill>
                <a:srgbClr val="A31515"/>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A31515"/>
                </a:solidFill>
                <a:highlight>
                  <a:srgbClr val="FFFFFF"/>
                </a:highlight>
                <a:latin typeface="Courier New"/>
                <a:ea typeface="Courier New"/>
                <a:cs typeface="Courier New"/>
                <a:sym typeface="Courier New"/>
              </a:rPr>
              <a:t>            {% with messages = get_flashed_messages(with_categories=true) %}</a:t>
            </a:r>
            <a:endParaRPr sz="1500">
              <a:solidFill>
                <a:srgbClr val="A31515"/>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A31515"/>
                </a:solidFill>
                <a:highlight>
                  <a:srgbClr val="FFFFFF"/>
                </a:highlight>
                <a:latin typeface="Courier New"/>
                <a:ea typeface="Courier New"/>
                <a:cs typeface="Courier New"/>
                <a:sym typeface="Courier New"/>
              </a:rPr>
              <a:t>                {% if messages %}</a:t>
            </a:r>
            <a:endParaRPr sz="1500">
              <a:solidFill>
                <a:srgbClr val="A31515"/>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A31515"/>
                </a:solidFill>
                <a:highlight>
                  <a:srgbClr val="FFFFFF"/>
                </a:highlight>
                <a:latin typeface="Courier New"/>
                <a:ea typeface="Courier New"/>
                <a:cs typeface="Courier New"/>
                <a:sym typeface="Courier New"/>
              </a:rPr>
              <a:t>                    {% for category, message in messages %}</a:t>
            </a:r>
            <a:endParaRPr sz="1500">
              <a:solidFill>
                <a:srgbClr val="A31515"/>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A31515"/>
                </a:solidFill>
                <a:highlight>
                  <a:srgbClr val="FFFFFF"/>
                </a:highlight>
                <a:latin typeface="Courier New"/>
                <a:ea typeface="Courier New"/>
                <a:cs typeface="Courier New"/>
                <a:sym typeface="Courier New"/>
              </a:rPr>
              <a:t>                        &lt;p style="color:green;"&gt;{{ message }}&lt;/p&gt;</a:t>
            </a:r>
            <a:endParaRPr sz="1500">
              <a:solidFill>
                <a:srgbClr val="A31515"/>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A31515"/>
                </a:solidFill>
                <a:highlight>
                  <a:srgbClr val="FFFFFF"/>
                </a:highlight>
                <a:latin typeface="Courier New"/>
                <a:ea typeface="Courier New"/>
                <a:cs typeface="Courier New"/>
                <a:sym typeface="Courier New"/>
              </a:rPr>
              <a:t>                    {% endfor %}</a:t>
            </a:r>
            <a:endParaRPr sz="1500">
              <a:solidFill>
                <a:srgbClr val="A31515"/>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A31515"/>
                </a:solidFill>
                <a:highlight>
                  <a:srgbClr val="FFFFFF"/>
                </a:highlight>
                <a:latin typeface="Courier New"/>
                <a:ea typeface="Courier New"/>
                <a:cs typeface="Courier New"/>
                <a:sym typeface="Courier New"/>
              </a:rPr>
              <a:t>                {% endif %}</a:t>
            </a:r>
            <a:endParaRPr sz="1500">
              <a:solidFill>
                <a:srgbClr val="A31515"/>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A31515"/>
                </a:solidFill>
                <a:highlight>
                  <a:srgbClr val="FFFFFF"/>
                </a:highlight>
                <a:latin typeface="Courier New"/>
                <a:ea typeface="Courier New"/>
                <a:cs typeface="Courier New"/>
                <a:sym typeface="Courier New"/>
              </a:rPr>
              <a:t>            {% endwith %}</a:t>
            </a:r>
            <a:endParaRPr sz="1500">
              <a:solidFill>
                <a:srgbClr val="A31515"/>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A31515"/>
                </a:solidFill>
                <a:highlight>
                  <a:srgbClr val="FFFFFF"/>
                </a:highlight>
                <a:latin typeface="Courier New"/>
                <a:ea typeface="Courier New"/>
                <a:cs typeface="Courier New"/>
                <a:sym typeface="Courier New"/>
              </a:rPr>
              <a:t>            &lt;form method="POST"&gt;</a:t>
            </a:r>
            <a:endParaRPr sz="1500">
              <a:solidFill>
                <a:srgbClr val="A31515"/>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A31515"/>
                </a:solidFill>
                <a:highlight>
                  <a:srgbClr val="FFFFFF"/>
                </a:highlight>
                <a:latin typeface="Courier New"/>
                <a:ea typeface="Courier New"/>
                <a:cs typeface="Courier New"/>
                <a:sym typeface="Courier New"/>
              </a:rPr>
              <a:t>                &lt;label for="username"&gt;Username:&lt;/label&gt;&lt;br&gt;</a:t>
            </a:r>
            <a:endParaRPr sz="1500">
              <a:solidFill>
                <a:srgbClr val="A31515"/>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A31515"/>
                </a:solidFill>
                <a:highlight>
                  <a:srgbClr val="FFFFFF"/>
                </a:highlight>
                <a:latin typeface="Courier New"/>
                <a:ea typeface="Courier New"/>
                <a:cs typeface="Courier New"/>
                <a:sym typeface="Courier New"/>
              </a:rPr>
              <a:t>                &lt;input type="text" id="username" name="username"&gt;&lt;br&gt;&lt;br&gt;</a:t>
            </a:r>
            <a:endParaRPr sz="1500">
              <a:solidFill>
                <a:srgbClr val="A31515"/>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A31515"/>
                </a:solidFill>
                <a:highlight>
                  <a:srgbClr val="FFFFFF"/>
                </a:highlight>
                <a:latin typeface="Courier New"/>
                <a:ea typeface="Courier New"/>
                <a:cs typeface="Courier New"/>
                <a:sym typeface="Courier New"/>
              </a:rPr>
              <a:t>                &lt;label for="password"&gt;Password:&lt;/label&gt;&lt;br&gt;</a:t>
            </a:r>
            <a:endParaRPr sz="1500">
              <a:solidFill>
                <a:srgbClr val="A31515"/>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A31515"/>
                </a:solidFill>
                <a:highlight>
                  <a:srgbClr val="FFFFFF"/>
                </a:highlight>
                <a:latin typeface="Courier New"/>
                <a:ea typeface="Courier New"/>
                <a:cs typeface="Courier New"/>
                <a:sym typeface="Courier New"/>
              </a:rPr>
              <a:t>                &lt;input type="password" id="password" name="password"&gt;&lt;br&gt;&lt;br&gt;</a:t>
            </a:r>
            <a:endParaRPr sz="1500">
              <a:solidFill>
                <a:srgbClr val="A31515"/>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A31515"/>
                </a:solidFill>
                <a:highlight>
                  <a:srgbClr val="FFFFFF"/>
                </a:highlight>
                <a:latin typeface="Courier New"/>
                <a:ea typeface="Courier New"/>
                <a:cs typeface="Courier New"/>
                <a:sym typeface="Courier New"/>
              </a:rPr>
              <a:t>                &lt;input type="submit" value="Login"&gt;</a:t>
            </a:r>
            <a:endParaRPr sz="1500">
              <a:solidFill>
                <a:srgbClr val="A31515"/>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A31515"/>
                </a:solidFill>
                <a:highlight>
                  <a:srgbClr val="FFFFFF"/>
                </a:highlight>
                <a:latin typeface="Courier New"/>
                <a:ea typeface="Courier New"/>
                <a:cs typeface="Courier New"/>
                <a:sym typeface="Courier New"/>
              </a:rPr>
              <a:t>            &lt;/form&gt;</a:t>
            </a:r>
            <a:endParaRPr sz="1500">
              <a:solidFill>
                <a:srgbClr val="A31515"/>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A31515"/>
                </a:solidFill>
                <a:highlight>
                  <a:srgbClr val="FFFFFF"/>
                </a:highlight>
                <a:latin typeface="Courier New"/>
                <a:ea typeface="Courier New"/>
                <a:cs typeface="Courier New"/>
                <a:sym typeface="Courier New"/>
              </a:rPr>
              <a:t>        '''</a:t>
            </a:r>
            <a:r>
              <a:rPr lang="en" sz="1500">
                <a:solidFill>
                  <a:srgbClr val="3B3B3B"/>
                </a:solidFill>
                <a:highlight>
                  <a:srgbClr val="FFFFFF"/>
                </a:highlight>
                <a:latin typeface="Courier New"/>
                <a:ea typeface="Courier New"/>
                <a:cs typeface="Courier New"/>
                <a:sym typeface="Courier New"/>
              </a:rPr>
              <a:t>)</a:t>
            </a:r>
            <a:endParaRPr sz="1500">
              <a:solidFill>
                <a:srgbClr val="3B3B3B"/>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t/>
            </a:r>
            <a:endParaRPr sz="1500">
              <a:solidFill>
                <a:srgbClr val="3B3B3B"/>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795E26"/>
                </a:solidFill>
                <a:highlight>
                  <a:srgbClr val="FFFFFF"/>
                </a:highlight>
                <a:latin typeface="Courier New"/>
                <a:ea typeface="Courier New"/>
                <a:cs typeface="Courier New"/>
                <a:sym typeface="Courier New"/>
              </a:rPr>
              <a:t>@</a:t>
            </a:r>
            <a:r>
              <a:rPr lang="en" sz="1500">
                <a:solidFill>
                  <a:srgbClr val="001080"/>
                </a:solidFill>
                <a:highlight>
                  <a:srgbClr val="FFFFFF"/>
                </a:highlight>
                <a:latin typeface="Courier New"/>
                <a:ea typeface="Courier New"/>
                <a:cs typeface="Courier New"/>
                <a:sym typeface="Courier New"/>
              </a:rPr>
              <a:t>app</a:t>
            </a:r>
            <a:r>
              <a:rPr lang="en" sz="1500">
                <a:solidFill>
                  <a:srgbClr val="795E26"/>
                </a:solidFill>
                <a:highlight>
                  <a:srgbClr val="FFFFFF"/>
                </a:highlight>
                <a:latin typeface="Courier New"/>
                <a:ea typeface="Courier New"/>
                <a:cs typeface="Courier New"/>
                <a:sym typeface="Courier New"/>
              </a:rPr>
              <a:t>.route</a:t>
            </a:r>
            <a:r>
              <a:rPr lang="en" sz="1500">
                <a:solidFill>
                  <a:srgbClr val="3B3B3B"/>
                </a:solidFill>
                <a:highlight>
                  <a:srgbClr val="FFFFFF"/>
                </a:highlight>
                <a:latin typeface="Courier New"/>
                <a:ea typeface="Courier New"/>
                <a:cs typeface="Courier New"/>
                <a:sym typeface="Courier New"/>
              </a:rPr>
              <a:t>(</a:t>
            </a:r>
            <a:r>
              <a:rPr lang="en" sz="1500">
                <a:solidFill>
                  <a:srgbClr val="A31515"/>
                </a:solidFill>
                <a:highlight>
                  <a:srgbClr val="FFFFFF"/>
                </a:highlight>
                <a:latin typeface="Courier New"/>
                <a:ea typeface="Courier New"/>
                <a:cs typeface="Courier New"/>
                <a:sym typeface="Courier New"/>
              </a:rPr>
              <a:t>'/form_success'</a:t>
            </a:r>
            <a:r>
              <a:rPr lang="en" sz="1500">
                <a:solidFill>
                  <a:srgbClr val="3B3B3B"/>
                </a:solidFill>
                <a:highlight>
                  <a:srgbClr val="FFFFFF"/>
                </a:highlight>
                <a:latin typeface="Courier New"/>
                <a:ea typeface="Courier New"/>
                <a:cs typeface="Courier New"/>
                <a:sym typeface="Courier New"/>
              </a:rPr>
              <a:t>)</a:t>
            </a:r>
            <a:endParaRPr sz="1500">
              <a:solidFill>
                <a:srgbClr val="3B3B3B"/>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0000FF"/>
                </a:solidFill>
                <a:highlight>
                  <a:srgbClr val="FFFFFF"/>
                </a:highlight>
                <a:latin typeface="Courier New"/>
                <a:ea typeface="Courier New"/>
                <a:cs typeface="Courier New"/>
                <a:sym typeface="Courier New"/>
              </a:rPr>
              <a:t>def</a:t>
            </a:r>
            <a:r>
              <a:rPr lang="en" sz="1500">
                <a:solidFill>
                  <a:srgbClr val="3B3B3B"/>
                </a:solidFill>
                <a:highlight>
                  <a:srgbClr val="FFFFFF"/>
                </a:highlight>
                <a:latin typeface="Courier New"/>
                <a:ea typeface="Courier New"/>
                <a:cs typeface="Courier New"/>
                <a:sym typeface="Courier New"/>
              </a:rPr>
              <a:t> </a:t>
            </a:r>
            <a:r>
              <a:rPr lang="en" sz="1500">
                <a:solidFill>
                  <a:srgbClr val="795E26"/>
                </a:solidFill>
                <a:highlight>
                  <a:srgbClr val="FFFFFF"/>
                </a:highlight>
                <a:latin typeface="Courier New"/>
                <a:ea typeface="Courier New"/>
                <a:cs typeface="Courier New"/>
                <a:sym typeface="Courier New"/>
              </a:rPr>
              <a:t>form_success</a:t>
            </a:r>
            <a:r>
              <a:rPr lang="en" sz="1500">
                <a:solidFill>
                  <a:srgbClr val="3B3B3B"/>
                </a:solidFill>
                <a:highlight>
                  <a:srgbClr val="FFFFFF"/>
                </a:highlight>
                <a:latin typeface="Courier New"/>
                <a:ea typeface="Courier New"/>
                <a:cs typeface="Courier New"/>
                <a:sym typeface="Courier New"/>
              </a:rPr>
              <a:t>():</a:t>
            </a:r>
            <a:endParaRPr sz="1500">
              <a:solidFill>
                <a:srgbClr val="3B3B3B"/>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3B3B3B"/>
                </a:solidFill>
                <a:highlight>
                  <a:srgbClr val="FFFFFF"/>
                </a:highlight>
                <a:latin typeface="Courier New"/>
                <a:ea typeface="Courier New"/>
                <a:cs typeface="Courier New"/>
                <a:sym typeface="Courier New"/>
              </a:rPr>
              <a:t>    </a:t>
            </a:r>
            <a:r>
              <a:rPr lang="en" sz="1500">
                <a:solidFill>
                  <a:srgbClr val="AF00DB"/>
                </a:solidFill>
                <a:highlight>
                  <a:srgbClr val="FFFFFF"/>
                </a:highlight>
                <a:latin typeface="Courier New"/>
                <a:ea typeface="Courier New"/>
                <a:cs typeface="Courier New"/>
                <a:sym typeface="Courier New"/>
              </a:rPr>
              <a:t>return</a:t>
            </a:r>
            <a:r>
              <a:rPr lang="en" sz="1500">
                <a:solidFill>
                  <a:srgbClr val="3B3B3B"/>
                </a:solidFill>
                <a:highlight>
                  <a:srgbClr val="FFFFFF"/>
                </a:highlight>
                <a:latin typeface="Courier New"/>
                <a:ea typeface="Courier New"/>
                <a:cs typeface="Courier New"/>
                <a:sym typeface="Courier New"/>
              </a:rPr>
              <a:t> </a:t>
            </a:r>
            <a:r>
              <a:rPr lang="en" sz="1500">
                <a:solidFill>
                  <a:srgbClr val="A31515"/>
                </a:solidFill>
                <a:highlight>
                  <a:srgbClr val="FFFFFF"/>
                </a:highlight>
                <a:latin typeface="Courier New"/>
                <a:ea typeface="Courier New"/>
                <a:cs typeface="Courier New"/>
                <a:sym typeface="Courier New"/>
              </a:rPr>
              <a:t>'''</a:t>
            </a:r>
            <a:endParaRPr sz="1500">
              <a:solidFill>
                <a:srgbClr val="A31515"/>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A31515"/>
                </a:solidFill>
                <a:highlight>
                  <a:srgbClr val="FFFFFF"/>
                </a:highlight>
                <a:latin typeface="Courier New"/>
                <a:ea typeface="Courier New"/>
                <a:cs typeface="Courier New"/>
                <a:sym typeface="Courier New"/>
              </a:rPr>
              <a:t>        &lt;h1&gt;Form Submission Successful!&lt;/h1&gt;</a:t>
            </a:r>
            <a:endParaRPr sz="1500">
              <a:solidFill>
                <a:srgbClr val="A31515"/>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A31515"/>
                </a:solidFill>
                <a:highlight>
                  <a:srgbClr val="FFFFFF"/>
                </a:highlight>
                <a:latin typeface="Courier New"/>
                <a:ea typeface="Courier New"/>
                <a:cs typeface="Courier New"/>
                <a:sym typeface="Courier New"/>
              </a:rPr>
              <a:t>        &lt;p&gt;Your data has been processed.&lt;/p&gt;</a:t>
            </a:r>
            <a:endParaRPr sz="1500">
              <a:solidFill>
                <a:srgbClr val="A31515"/>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A31515"/>
                </a:solidFill>
                <a:highlight>
                  <a:srgbClr val="FFFFFF"/>
                </a:highlight>
                <a:latin typeface="Courier New"/>
                <a:ea typeface="Courier New"/>
                <a:cs typeface="Courier New"/>
                <a:sym typeface="Courier New"/>
              </a:rPr>
              <a:t>        &lt;p&gt;&lt;a href="/"&gt;Go to Homepage&lt;/a&gt;&lt;/p&gt;</a:t>
            </a:r>
            <a:endParaRPr sz="1500">
              <a:solidFill>
                <a:srgbClr val="A31515"/>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A31515"/>
                </a:solidFill>
                <a:highlight>
                  <a:srgbClr val="FFFFFF"/>
                </a:highlight>
                <a:latin typeface="Courier New"/>
                <a:ea typeface="Courier New"/>
                <a:cs typeface="Courier New"/>
                <a:sym typeface="Courier New"/>
              </a:rPr>
              <a:t>    '''</a:t>
            </a:r>
            <a:endParaRPr sz="1500">
              <a:solidFill>
                <a:srgbClr val="A31515"/>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t/>
            </a:r>
            <a:endParaRPr sz="1500">
              <a:solidFill>
                <a:srgbClr val="3B3B3B"/>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008000"/>
                </a:solidFill>
                <a:highlight>
                  <a:srgbClr val="FFFFFF"/>
                </a:highlight>
                <a:latin typeface="Courier New"/>
                <a:ea typeface="Courier New"/>
                <a:cs typeface="Courier New"/>
                <a:sym typeface="Courier New"/>
              </a:rPr>
              <a:t>#</a:t>
            </a:r>
            <a:r>
              <a:rPr lang="en" sz="1500">
                <a:solidFill>
                  <a:srgbClr val="008000"/>
                </a:solidFill>
                <a:highlight>
                  <a:srgbClr val="FFFFFF"/>
                </a:highlight>
                <a:latin typeface="Courier New"/>
                <a:ea typeface="Courier New"/>
                <a:cs typeface="Courier New"/>
                <a:sym typeface="Courier New"/>
              </a:rPr>
              <a:t>--- 4. Returning Different Response Types ---</a:t>
            </a:r>
            <a:endParaRPr sz="1500">
              <a:solidFill>
                <a:srgbClr val="008000"/>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795E26"/>
                </a:solidFill>
                <a:highlight>
                  <a:srgbClr val="FFFFFF"/>
                </a:highlight>
                <a:latin typeface="Courier New"/>
                <a:ea typeface="Courier New"/>
                <a:cs typeface="Courier New"/>
                <a:sym typeface="Courier New"/>
              </a:rPr>
              <a:t>@</a:t>
            </a:r>
            <a:r>
              <a:rPr lang="en" sz="1500">
                <a:solidFill>
                  <a:srgbClr val="001080"/>
                </a:solidFill>
                <a:highlight>
                  <a:srgbClr val="FFFFFF"/>
                </a:highlight>
                <a:latin typeface="Courier New"/>
                <a:ea typeface="Courier New"/>
                <a:cs typeface="Courier New"/>
                <a:sym typeface="Courier New"/>
              </a:rPr>
              <a:t>app</a:t>
            </a:r>
            <a:r>
              <a:rPr lang="en" sz="1500">
                <a:solidFill>
                  <a:srgbClr val="795E26"/>
                </a:solidFill>
                <a:highlight>
                  <a:srgbClr val="FFFFFF"/>
                </a:highlight>
                <a:latin typeface="Courier New"/>
                <a:ea typeface="Courier New"/>
                <a:cs typeface="Courier New"/>
                <a:sym typeface="Courier New"/>
              </a:rPr>
              <a:t>.route</a:t>
            </a:r>
            <a:r>
              <a:rPr lang="en" sz="1500">
                <a:solidFill>
                  <a:srgbClr val="3B3B3B"/>
                </a:solidFill>
                <a:highlight>
                  <a:srgbClr val="FFFFFF"/>
                </a:highlight>
                <a:latin typeface="Courier New"/>
                <a:ea typeface="Courier New"/>
                <a:cs typeface="Courier New"/>
                <a:sym typeface="Courier New"/>
              </a:rPr>
              <a:t>(</a:t>
            </a:r>
            <a:r>
              <a:rPr lang="en" sz="1500">
                <a:solidFill>
                  <a:srgbClr val="A31515"/>
                </a:solidFill>
                <a:highlight>
                  <a:srgbClr val="FFFFFF"/>
                </a:highlight>
                <a:latin typeface="Courier New"/>
                <a:ea typeface="Courier New"/>
                <a:cs typeface="Courier New"/>
                <a:sym typeface="Courier New"/>
              </a:rPr>
              <a:t>'/plain_text'</a:t>
            </a:r>
            <a:r>
              <a:rPr lang="en" sz="1500">
                <a:solidFill>
                  <a:srgbClr val="3B3B3B"/>
                </a:solidFill>
                <a:highlight>
                  <a:srgbClr val="FFFFFF"/>
                </a:highlight>
                <a:latin typeface="Courier New"/>
                <a:ea typeface="Courier New"/>
                <a:cs typeface="Courier New"/>
                <a:sym typeface="Courier New"/>
              </a:rPr>
              <a:t>)</a:t>
            </a:r>
            <a:endParaRPr sz="1500">
              <a:solidFill>
                <a:srgbClr val="3B3B3B"/>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0000FF"/>
                </a:solidFill>
                <a:highlight>
                  <a:srgbClr val="FFFFFF"/>
                </a:highlight>
                <a:latin typeface="Courier New"/>
                <a:ea typeface="Courier New"/>
                <a:cs typeface="Courier New"/>
                <a:sym typeface="Courier New"/>
              </a:rPr>
              <a:t>def</a:t>
            </a:r>
            <a:r>
              <a:rPr lang="en" sz="1500">
                <a:solidFill>
                  <a:srgbClr val="3B3B3B"/>
                </a:solidFill>
                <a:highlight>
                  <a:srgbClr val="FFFFFF"/>
                </a:highlight>
                <a:latin typeface="Courier New"/>
                <a:ea typeface="Courier New"/>
                <a:cs typeface="Courier New"/>
                <a:sym typeface="Courier New"/>
              </a:rPr>
              <a:t> </a:t>
            </a:r>
            <a:r>
              <a:rPr lang="en" sz="1500">
                <a:solidFill>
                  <a:srgbClr val="795E26"/>
                </a:solidFill>
                <a:highlight>
                  <a:srgbClr val="FFFFFF"/>
                </a:highlight>
                <a:latin typeface="Courier New"/>
                <a:ea typeface="Courier New"/>
                <a:cs typeface="Courier New"/>
                <a:sym typeface="Courier New"/>
              </a:rPr>
              <a:t>plain_text_response</a:t>
            </a:r>
            <a:r>
              <a:rPr lang="en" sz="1500">
                <a:solidFill>
                  <a:srgbClr val="3B3B3B"/>
                </a:solidFill>
                <a:highlight>
                  <a:srgbClr val="FFFFFF"/>
                </a:highlight>
                <a:latin typeface="Courier New"/>
                <a:ea typeface="Courier New"/>
                <a:cs typeface="Courier New"/>
                <a:sym typeface="Courier New"/>
              </a:rPr>
              <a:t>():</a:t>
            </a:r>
            <a:endParaRPr sz="1500">
              <a:solidFill>
                <a:srgbClr val="3B3B3B"/>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3B3B3B"/>
                </a:solidFill>
                <a:highlight>
                  <a:srgbClr val="FFFFFF"/>
                </a:highlight>
                <a:latin typeface="Courier New"/>
                <a:ea typeface="Courier New"/>
                <a:cs typeface="Courier New"/>
                <a:sym typeface="Courier New"/>
              </a:rPr>
              <a:t>    </a:t>
            </a:r>
            <a:r>
              <a:rPr lang="en" sz="1500">
                <a:solidFill>
                  <a:srgbClr val="AF00DB"/>
                </a:solidFill>
                <a:highlight>
                  <a:srgbClr val="FFFFFF"/>
                </a:highlight>
                <a:latin typeface="Courier New"/>
                <a:ea typeface="Courier New"/>
                <a:cs typeface="Courier New"/>
                <a:sym typeface="Courier New"/>
              </a:rPr>
              <a:t>return</a:t>
            </a:r>
            <a:r>
              <a:rPr lang="en" sz="1500">
                <a:solidFill>
                  <a:srgbClr val="3B3B3B"/>
                </a:solidFill>
                <a:highlight>
                  <a:srgbClr val="FFFFFF"/>
                </a:highlight>
                <a:latin typeface="Courier New"/>
                <a:ea typeface="Courier New"/>
                <a:cs typeface="Courier New"/>
                <a:sym typeface="Courier New"/>
              </a:rPr>
              <a:t> </a:t>
            </a:r>
            <a:r>
              <a:rPr lang="en" sz="1500">
                <a:solidFill>
                  <a:srgbClr val="A31515"/>
                </a:solidFill>
                <a:highlight>
                  <a:srgbClr val="FFFFFF"/>
                </a:highlight>
                <a:latin typeface="Courier New"/>
                <a:ea typeface="Courier New"/>
                <a:cs typeface="Courier New"/>
                <a:sym typeface="Courier New"/>
              </a:rPr>
              <a:t>"This is a plain text response."</a:t>
            </a:r>
            <a:r>
              <a:rPr lang="en" sz="1500">
                <a:solidFill>
                  <a:srgbClr val="3B3B3B"/>
                </a:solidFill>
                <a:highlight>
                  <a:srgbClr val="FFFFFF"/>
                </a:highlight>
                <a:latin typeface="Courier New"/>
                <a:ea typeface="Courier New"/>
                <a:cs typeface="Courier New"/>
                <a:sym typeface="Courier New"/>
              </a:rPr>
              <a:t>, {</a:t>
            </a:r>
            <a:r>
              <a:rPr lang="en" sz="1500">
                <a:solidFill>
                  <a:srgbClr val="A31515"/>
                </a:solidFill>
                <a:highlight>
                  <a:srgbClr val="FFFFFF"/>
                </a:highlight>
                <a:latin typeface="Courier New"/>
                <a:ea typeface="Courier New"/>
                <a:cs typeface="Courier New"/>
                <a:sym typeface="Courier New"/>
              </a:rPr>
              <a:t>'Content-Type'</a:t>
            </a:r>
            <a:r>
              <a:rPr lang="en" sz="1500">
                <a:solidFill>
                  <a:srgbClr val="3B3B3B"/>
                </a:solidFill>
                <a:highlight>
                  <a:srgbClr val="FFFFFF"/>
                </a:highlight>
                <a:latin typeface="Courier New"/>
                <a:ea typeface="Courier New"/>
                <a:cs typeface="Courier New"/>
                <a:sym typeface="Courier New"/>
              </a:rPr>
              <a:t>: </a:t>
            </a:r>
            <a:r>
              <a:rPr lang="en" sz="1500">
                <a:solidFill>
                  <a:srgbClr val="A31515"/>
                </a:solidFill>
                <a:highlight>
                  <a:srgbClr val="FFFFFF"/>
                </a:highlight>
                <a:latin typeface="Courier New"/>
                <a:ea typeface="Courier New"/>
                <a:cs typeface="Courier New"/>
                <a:sym typeface="Courier New"/>
              </a:rPr>
              <a:t>'text/plain'</a:t>
            </a:r>
            <a:r>
              <a:rPr lang="en" sz="1500">
                <a:solidFill>
                  <a:srgbClr val="3B3B3B"/>
                </a:solidFill>
                <a:highlight>
                  <a:srgbClr val="FFFFFF"/>
                </a:highlight>
                <a:latin typeface="Courier New"/>
                <a:ea typeface="Courier New"/>
                <a:cs typeface="Courier New"/>
                <a:sym typeface="Courier New"/>
              </a:rPr>
              <a:t>}</a:t>
            </a:r>
            <a:endParaRPr sz="1500">
              <a:solidFill>
                <a:srgbClr val="3B3B3B"/>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t/>
            </a:r>
            <a:endParaRPr sz="1500">
              <a:solidFill>
                <a:srgbClr val="3B3B3B"/>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795E26"/>
                </a:solidFill>
                <a:highlight>
                  <a:srgbClr val="FFFFFF"/>
                </a:highlight>
                <a:latin typeface="Courier New"/>
                <a:ea typeface="Courier New"/>
                <a:cs typeface="Courier New"/>
                <a:sym typeface="Courier New"/>
              </a:rPr>
              <a:t>@</a:t>
            </a:r>
            <a:r>
              <a:rPr lang="en" sz="1500">
                <a:solidFill>
                  <a:srgbClr val="001080"/>
                </a:solidFill>
                <a:highlight>
                  <a:srgbClr val="FFFFFF"/>
                </a:highlight>
                <a:latin typeface="Courier New"/>
                <a:ea typeface="Courier New"/>
                <a:cs typeface="Courier New"/>
                <a:sym typeface="Courier New"/>
              </a:rPr>
              <a:t>app</a:t>
            </a:r>
            <a:r>
              <a:rPr lang="en" sz="1500">
                <a:solidFill>
                  <a:srgbClr val="795E26"/>
                </a:solidFill>
                <a:highlight>
                  <a:srgbClr val="FFFFFF"/>
                </a:highlight>
                <a:latin typeface="Courier New"/>
                <a:ea typeface="Courier New"/>
                <a:cs typeface="Courier New"/>
                <a:sym typeface="Courier New"/>
              </a:rPr>
              <a:t>.route</a:t>
            </a:r>
            <a:r>
              <a:rPr lang="en" sz="1500">
                <a:solidFill>
                  <a:srgbClr val="3B3B3B"/>
                </a:solidFill>
                <a:highlight>
                  <a:srgbClr val="FFFFFF"/>
                </a:highlight>
                <a:latin typeface="Courier New"/>
                <a:ea typeface="Courier New"/>
                <a:cs typeface="Courier New"/>
                <a:sym typeface="Courier New"/>
              </a:rPr>
              <a:t>(</a:t>
            </a:r>
            <a:r>
              <a:rPr lang="en" sz="1500">
                <a:solidFill>
                  <a:srgbClr val="A31515"/>
                </a:solidFill>
                <a:highlight>
                  <a:srgbClr val="FFFFFF"/>
                </a:highlight>
                <a:latin typeface="Courier New"/>
                <a:ea typeface="Courier New"/>
                <a:cs typeface="Courier New"/>
                <a:sym typeface="Courier New"/>
              </a:rPr>
              <a:t>'/redirect_me'</a:t>
            </a:r>
            <a:r>
              <a:rPr lang="en" sz="1500">
                <a:solidFill>
                  <a:srgbClr val="3B3B3B"/>
                </a:solidFill>
                <a:highlight>
                  <a:srgbClr val="FFFFFF"/>
                </a:highlight>
                <a:latin typeface="Courier New"/>
                <a:ea typeface="Courier New"/>
                <a:cs typeface="Courier New"/>
                <a:sym typeface="Courier New"/>
              </a:rPr>
              <a:t>)</a:t>
            </a:r>
            <a:endParaRPr sz="1500">
              <a:solidFill>
                <a:srgbClr val="3B3B3B"/>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0000FF"/>
                </a:solidFill>
                <a:highlight>
                  <a:srgbClr val="FFFFFF"/>
                </a:highlight>
                <a:latin typeface="Courier New"/>
                <a:ea typeface="Courier New"/>
                <a:cs typeface="Courier New"/>
                <a:sym typeface="Courier New"/>
              </a:rPr>
              <a:t>def</a:t>
            </a:r>
            <a:r>
              <a:rPr lang="en" sz="1500">
                <a:solidFill>
                  <a:srgbClr val="3B3B3B"/>
                </a:solidFill>
                <a:highlight>
                  <a:srgbClr val="FFFFFF"/>
                </a:highlight>
                <a:latin typeface="Courier New"/>
                <a:ea typeface="Courier New"/>
                <a:cs typeface="Courier New"/>
                <a:sym typeface="Courier New"/>
              </a:rPr>
              <a:t> </a:t>
            </a:r>
            <a:r>
              <a:rPr lang="en" sz="1500">
                <a:solidFill>
                  <a:srgbClr val="795E26"/>
                </a:solidFill>
                <a:highlight>
                  <a:srgbClr val="FFFFFF"/>
                </a:highlight>
                <a:latin typeface="Courier New"/>
                <a:ea typeface="Courier New"/>
                <a:cs typeface="Courier New"/>
                <a:sym typeface="Courier New"/>
              </a:rPr>
              <a:t>redirect_to_home</a:t>
            </a:r>
            <a:r>
              <a:rPr lang="en" sz="1500">
                <a:solidFill>
                  <a:srgbClr val="3B3B3B"/>
                </a:solidFill>
                <a:highlight>
                  <a:srgbClr val="FFFFFF"/>
                </a:highlight>
                <a:latin typeface="Courier New"/>
                <a:ea typeface="Courier New"/>
                <a:cs typeface="Courier New"/>
                <a:sym typeface="Courier New"/>
              </a:rPr>
              <a:t>():</a:t>
            </a:r>
            <a:endParaRPr sz="1500">
              <a:solidFill>
                <a:srgbClr val="3B3B3B"/>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3B3B3B"/>
                </a:solidFill>
                <a:highlight>
                  <a:srgbClr val="FFFFFF"/>
                </a:highlight>
                <a:latin typeface="Courier New"/>
                <a:ea typeface="Courier New"/>
                <a:cs typeface="Courier New"/>
                <a:sym typeface="Courier New"/>
              </a:rPr>
              <a:t>    </a:t>
            </a:r>
            <a:r>
              <a:rPr lang="en" sz="1500">
                <a:solidFill>
                  <a:srgbClr val="008000"/>
                </a:solidFill>
                <a:highlight>
                  <a:srgbClr val="FFFFFF"/>
                </a:highlight>
                <a:latin typeface="Courier New"/>
                <a:ea typeface="Courier New"/>
                <a:cs typeface="Courier New"/>
                <a:sym typeface="Courier New"/>
              </a:rPr>
              <a:t># Redirects the user to the homepage ('/')</a:t>
            </a:r>
            <a:endParaRPr sz="1500">
              <a:solidFill>
                <a:srgbClr val="008000"/>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3B3B3B"/>
                </a:solidFill>
                <a:highlight>
                  <a:srgbClr val="FFFFFF"/>
                </a:highlight>
                <a:latin typeface="Courier New"/>
                <a:ea typeface="Courier New"/>
                <a:cs typeface="Courier New"/>
                <a:sym typeface="Courier New"/>
              </a:rPr>
              <a:t>    </a:t>
            </a:r>
            <a:r>
              <a:rPr lang="en" sz="1500">
                <a:solidFill>
                  <a:srgbClr val="AF00DB"/>
                </a:solidFill>
                <a:highlight>
                  <a:srgbClr val="FFFFFF"/>
                </a:highlight>
                <a:latin typeface="Courier New"/>
                <a:ea typeface="Courier New"/>
                <a:cs typeface="Courier New"/>
                <a:sym typeface="Courier New"/>
              </a:rPr>
              <a:t>return</a:t>
            </a:r>
            <a:r>
              <a:rPr lang="en" sz="1500">
                <a:solidFill>
                  <a:srgbClr val="3B3B3B"/>
                </a:solidFill>
                <a:highlight>
                  <a:srgbClr val="FFFFFF"/>
                </a:highlight>
                <a:latin typeface="Courier New"/>
                <a:ea typeface="Courier New"/>
                <a:cs typeface="Courier New"/>
                <a:sym typeface="Courier New"/>
              </a:rPr>
              <a:t> </a:t>
            </a:r>
            <a:r>
              <a:rPr lang="en" sz="1500">
                <a:solidFill>
                  <a:srgbClr val="795E26"/>
                </a:solidFill>
                <a:highlight>
                  <a:srgbClr val="FFFFFF"/>
                </a:highlight>
                <a:latin typeface="Courier New"/>
                <a:ea typeface="Courier New"/>
                <a:cs typeface="Courier New"/>
                <a:sym typeface="Courier New"/>
              </a:rPr>
              <a:t>redirect</a:t>
            </a:r>
            <a:r>
              <a:rPr lang="en" sz="1500">
                <a:solidFill>
                  <a:srgbClr val="3B3B3B"/>
                </a:solidFill>
                <a:highlight>
                  <a:srgbClr val="FFFFFF"/>
                </a:highlight>
                <a:latin typeface="Courier New"/>
                <a:ea typeface="Courier New"/>
                <a:cs typeface="Courier New"/>
                <a:sym typeface="Courier New"/>
              </a:rPr>
              <a:t>(</a:t>
            </a:r>
            <a:r>
              <a:rPr lang="en" sz="1500">
                <a:solidFill>
                  <a:srgbClr val="795E26"/>
                </a:solidFill>
                <a:highlight>
                  <a:srgbClr val="FFFFFF"/>
                </a:highlight>
                <a:latin typeface="Courier New"/>
                <a:ea typeface="Courier New"/>
                <a:cs typeface="Courier New"/>
                <a:sym typeface="Courier New"/>
              </a:rPr>
              <a:t>url_for</a:t>
            </a:r>
            <a:r>
              <a:rPr lang="en" sz="1500">
                <a:solidFill>
                  <a:srgbClr val="3B3B3B"/>
                </a:solidFill>
                <a:highlight>
                  <a:srgbClr val="FFFFFF"/>
                </a:highlight>
                <a:latin typeface="Courier New"/>
                <a:ea typeface="Courier New"/>
                <a:cs typeface="Courier New"/>
                <a:sym typeface="Courier New"/>
              </a:rPr>
              <a:t>(</a:t>
            </a:r>
            <a:r>
              <a:rPr lang="en" sz="1500">
                <a:solidFill>
                  <a:srgbClr val="A31515"/>
                </a:solidFill>
                <a:highlight>
                  <a:srgbClr val="FFFFFF"/>
                </a:highlight>
                <a:latin typeface="Courier New"/>
                <a:ea typeface="Courier New"/>
                <a:cs typeface="Courier New"/>
                <a:sym typeface="Courier New"/>
              </a:rPr>
              <a:t>'homepage'</a:t>
            </a:r>
            <a:r>
              <a:rPr lang="en" sz="1500">
                <a:solidFill>
                  <a:srgbClr val="3B3B3B"/>
                </a:solidFill>
                <a:highlight>
                  <a:srgbClr val="FFFFFF"/>
                </a:highlight>
                <a:latin typeface="Courier New"/>
                <a:ea typeface="Courier New"/>
                <a:cs typeface="Courier New"/>
                <a:sym typeface="Courier New"/>
              </a:rPr>
              <a:t>)) </a:t>
            </a:r>
            <a:r>
              <a:rPr lang="en" sz="1500">
                <a:solidFill>
                  <a:srgbClr val="008000"/>
                </a:solidFill>
                <a:highlight>
                  <a:srgbClr val="FFFFFF"/>
                </a:highlight>
                <a:latin typeface="Courier New"/>
                <a:ea typeface="Courier New"/>
                <a:cs typeface="Courier New"/>
                <a:sym typeface="Courier New"/>
              </a:rPr>
              <a:t># url_for uses the function name, not the path</a:t>
            </a:r>
            <a:endParaRPr sz="1500">
              <a:solidFill>
                <a:srgbClr val="008000"/>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t/>
            </a:r>
            <a:endParaRPr sz="1500">
              <a:solidFill>
                <a:srgbClr val="3B3B3B"/>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008000"/>
                </a:solidFill>
                <a:highlight>
                  <a:srgbClr val="FFFFFF"/>
                </a:highlight>
                <a:latin typeface="Courier New"/>
                <a:ea typeface="Courier New"/>
                <a:cs typeface="Courier New"/>
                <a:sym typeface="Courier New"/>
              </a:rPr>
              <a:t># --- 5. Handling HTTP Methods for a Single Resource ---</a:t>
            </a:r>
            <a:endParaRPr sz="1500">
              <a:solidFill>
                <a:srgbClr val="008000"/>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795E26"/>
                </a:solidFill>
                <a:highlight>
                  <a:srgbClr val="FFFFFF"/>
                </a:highlight>
                <a:latin typeface="Courier New"/>
                <a:ea typeface="Courier New"/>
                <a:cs typeface="Courier New"/>
                <a:sym typeface="Courier New"/>
              </a:rPr>
              <a:t>@</a:t>
            </a:r>
            <a:r>
              <a:rPr lang="en" sz="1500">
                <a:solidFill>
                  <a:srgbClr val="001080"/>
                </a:solidFill>
                <a:highlight>
                  <a:srgbClr val="FFFFFF"/>
                </a:highlight>
                <a:latin typeface="Courier New"/>
                <a:ea typeface="Courier New"/>
                <a:cs typeface="Courier New"/>
                <a:sym typeface="Courier New"/>
              </a:rPr>
              <a:t>app</a:t>
            </a:r>
            <a:r>
              <a:rPr lang="en" sz="1500">
                <a:solidFill>
                  <a:srgbClr val="795E26"/>
                </a:solidFill>
                <a:highlight>
                  <a:srgbClr val="FFFFFF"/>
                </a:highlight>
                <a:latin typeface="Courier New"/>
                <a:ea typeface="Courier New"/>
                <a:cs typeface="Courier New"/>
                <a:sym typeface="Courier New"/>
              </a:rPr>
              <a:t>.route</a:t>
            </a:r>
            <a:r>
              <a:rPr lang="en" sz="1500">
                <a:solidFill>
                  <a:srgbClr val="3B3B3B"/>
                </a:solidFill>
                <a:highlight>
                  <a:srgbClr val="FFFFFF"/>
                </a:highlight>
                <a:latin typeface="Courier New"/>
                <a:ea typeface="Courier New"/>
                <a:cs typeface="Courier New"/>
                <a:sym typeface="Courier New"/>
              </a:rPr>
              <a:t>(</a:t>
            </a:r>
            <a:r>
              <a:rPr lang="en" sz="1500">
                <a:solidFill>
                  <a:srgbClr val="A31515"/>
                </a:solidFill>
                <a:highlight>
                  <a:srgbClr val="FFFFFF"/>
                </a:highlight>
                <a:latin typeface="Courier New"/>
                <a:ea typeface="Courier New"/>
                <a:cs typeface="Courier New"/>
                <a:sym typeface="Courier New"/>
              </a:rPr>
              <a:t>'/resource'</a:t>
            </a:r>
            <a:r>
              <a:rPr lang="en" sz="1500">
                <a:solidFill>
                  <a:srgbClr val="3B3B3B"/>
                </a:solidFill>
                <a:highlight>
                  <a:srgbClr val="FFFFFF"/>
                </a:highlight>
                <a:latin typeface="Courier New"/>
                <a:ea typeface="Courier New"/>
                <a:cs typeface="Courier New"/>
                <a:sym typeface="Courier New"/>
              </a:rPr>
              <a:t>, </a:t>
            </a:r>
            <a:r>
              <a:rPr lang="en" sz="1500">
                <a:solidFill>
                  <a:srgbClr val="001080"/>
                </a:solidFill>
                <a:highlight>
                  <a:srgbClr val="FFFFFF"/>
                </a:highlight>
                <a:latin typeface="Courier New"/>
                <a:ea typeface="Courier New"/>
                <a:cs typeface="Courier New"/>
                <a:sym typeface="Courier New"/>
              </a:rPr>
              <a:t>methods</a:t>
            </a:r>
            <a:r>
              <a:rPr lang="en" sz="1500">
                <a:solidFill>
                  <a:srgbClr val="000000"/>
                </a:solidFill>
                <a:highlight>
                  <a:srgbClr val="FFFFFF"/>
                </a:highlight>
                <a:latin typeface="Courier New"/>
                <a:ea typeface="Courier New"/>
                <a:cs typeface="Courier New"/>
                <a:sym typeface="Courier New"/>
              </a:rPr>
              <a:t>=</a:t>
            </a:r>
            <a:r>
              <a:rPr lang="en" sz="1500">
                <a:solidFill>
                  <a:srgbClr val="3B3B3B"/>
                </a:solidFill>
                <a:highlight>
                  <a:srgbClr val="FFFFFF"/>
                </a:highlight>
                <a:latin typeface="Courier New"/>
                <a:ea typeface="Courier New"/>
                <a:cs typeface="Courier New"/>
                <a:sym typeface="Courier New"/>
              </a:rPr>
              <a:t>[</a:t>
            </a:r>
            <a:r>
              <a:rPr lang="en" sz="1500">
                <a:solidFill>
                  <a:srgbClr val="A31515"/>
                </a:solidFill>
                <a:highlight>
                  <a:srgbClr val="FFFFFF"/>
                </a:highlight>
                <a:latin typeface="Courier New"/>
                <a:ea typeface="Courier New"/>
                <a:cs typeface="Courier New"/>
                <a:sym typeface="Courier New"/>
              </a:rPr>
              <a:t>'GET'</a:t>
            </a:r>
            <a:r>
              <a:rPr lang="en" sz="1500">
                <a:solidFill>
                  <a:srgbClr val="3B3B3B"/>
                </a:solidFill>
                <a:highlight>
                  <a:srgbClr val="FFFFFF"/>
                </a:highlight>
                <a:latin typeface="Courier New"/>
                <a:ea typeface="Courier New"/>
                <a:cs typeface="Courier New"/>
                <a:sym typeface="Courier New"/>
              </a:rPr>
              <a:t>, </a:t>
            </a:r>
            <a:r>
              <a:rPr lang="en" sz="1500">
                <a:solidFill>
                  <a:srgbClr val="A31515"/>
                </a:solidFill>
                <a:highlight>
                  <a:srgbClr val="FFFFFF"/>
                </a:highlight>
                <a:latin typeface="Courier New"/>
                <a:ea typeface="Courier New"/>
                <a:cs typeface="Courier New"/>
                <a:sym typeface="Courier New"/>
              </a:rPr>
              <a:t>'POST'</a:t>
            </a:r>
            <a:r>
              <a:rPr lang="en" sz="1500">
                <a:solidFill>
                  <a:srgbClr val="3B3B3B"/>
                </a:solidFill>
                <a:highlight>
                  <a:srgbClr val="FFFFFF"/>
                </a:highlight>
                <a:latin typeface="Courier New"/>
                <a:ea typeface="Courier New"/>
                <a:cs typeface="Courier New"/>
                <a:sym typeface="Courier New"/>
              </a:rPr>
              <a:t>, </a:t>
            </a:r>
            <a:r>
              <a:rPr lang="en" sz="1500">
                <a:solidFill>
                  <a:srgbClr val="A31515"/>
                </a:solidFill>
                <a:highlight>
                  <a:srgbClr val="FFFFFF"/>
                </a:highlight>
                <a:latin typeface="Courier New"/>
                <a:ea typeface="Courier New"/>
                <a:cs typeface="Courier New"/>
                <a:sym typeface="Courier New"/>
              </a:rPr>
              <a:t>'PUT'</a:t>
            </a:r>
            <a:r>
              <a:rPr lang="en" sz="1500">
                <a:solidFill>
                  <a:srgbClr val="3B3B3B"/>
                </a:solidFill>
                <a:highlight>
                  <a:srgbClr val="FFFFFF"/>
                </a:highlight>
                <a:latin typeface="Courier New"/>
                <a:ea typeface="Courier New"/>
                <a:cs typeface="Courier New"/>
                <a:sym typeface="Courier New"/>
              </a:rPr>
              <a:t>, </a:t>
            </a:r>
            <a:r>
              <a:rPr lang="en" sz="1500">
                <a:solidFill>
                  <a:srgbClr val="A31515"/>
                </a:solidFill>
                <a:highlight>
                  <a:srgbClr val="FFFFFF"/>
                </a:highlight>
                <a:latin typeface="Courier New"/>
                <a:ea typeface="Courier New"/>
                <a:cs typeface="Courier New"/>
                <a:sym typeface="Courier New"/>
              </a:rPr>
              <a:t>'DELETE'</a:t>
            </a:r>
            <a:r>
              <a:rPr lang="en" sz="1500">
                <a:solidFill>
                  <a:srgbClr val="3B3B3B"/>
                </a:solidFill>
                <a:highlight>
                  <a:srgbClr val="FFFFFF"/>
                </a:highlight>
                <a:latin typeface="Courier New"/>
                <a:ea typeface="Courier New"/>
                <a:cs typeface="Courier New"/>
                <a:sym typeface="Courier New"/>
              </a:rPr>
              <a:t>])</a:t>
            </a:r>
            <a:endParaRPr sz="1500">
              <a:solidFill>
                <a:srgbClr val="3B3B3B"/>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0000FF"/>
                </a:solidFill>
                <a:highlight>
                  <a:srgbClr val="FFFFFF"/>
                </a:highlight>
                <a:latin typeface="Courier New"/>
                <a:ea typeface="Courier New"/>
                <a:cs typeface="Courier New"/>
                <a:sym typeface="Courier New"/>
              </a:rPr>
              <a:t>def</a:t>
            </a:r>
            <a:r>
              <a:rPr lang="en" sz="1500">
                <a:solidFill>
                  <a:srgbClr val="3B3B3B"/>
                </a:solidFill>
                <a:highlight>
                  <a:srgbClr val="FFFFFF"/>
                </a:highlight>
                <a:latin typeface="Courier New"/>
                <a:ea typeface="Courier New"/>
                <a:cs typeface="Courier New"/>
                <a:sym typeface="Courier New"/>
              </a:rPr>
              <a:t> </a:t>
            </a:r>
            <a:r>
              <a:rPr lang="en" sz="1500">
                <a:solidFill>
                  <a:srgbClr val="795E26"/>
                </a:solidFill>
                <a:highlight>
                  <a:srgbClr val="FFFFFF"/>
                </a:highlight>
                <a:latin typeface="Courier New"/>
                <a:ea typeface="Courier New"/>
                <a:cs typeface="Courier New"/>
                <a:sym typeface="Courier New"/>
              </a:rPr>
              <a:t>manage_resource</a:t>
            </a:r>
            <a:r>
              <a:rPr lang="en" sz="1500">
                <a:solidFill>
                  <a:srgbClr val="3B3B3B"/>
                </a:solidFill>
                <a:highlight>
                  <a:srgbClr val="FFFFFF"/>
                </a:highlight>
                <a:latin typeface="Courier New"/>
                <a:ea typeface="Courier New"/>
                <a:cs typeface="Courier New"/>
                <a:sym typeface="Courier New"/>
              </a:rPr>
              <a:t>():</a:t>
            </a:r>
            <a:endParaRPr sz="1500">
              <a:solidFill>
                <a:srgbClr val="3B3B3B"/>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3B3B3B"/>
                </a:solidFill>
                <a:highlight>
                  <a:srgbClr val="FFFFFF"/>
                </a:highlight>
                <a:latin typeface="Courier New"/>
                <a:ea typeface="Courier New"/>
                <a:cs typeface="Courier New"/>
                <a:sym typeface="Courier New"/>
              </a:rPr>
              <a:t>    </a:t>
            </a:r>
            <a:r>
              <a:rPr lang="en" sz="1500">
                <a:solidFill>
                  <a:srgbClr val="AF00DB"/>
                </a:solidFill>
                <a:highlight>
                  <a:srgbClr val="FFFFFF"/>
                </a:highlight>
                <a:latin typeface="Courier New"/>
                <a:ea typeface="Courier New"/>
                <a:cs typeface="Courier New"/>
                <a:sym typeface="Courier New"/>
              </a:rPr>
              <a:t>if</a:t>
            </a:r>
            <a:r>
              <a:rPr lang="en" sz="1500">
                <a:solidFill>
                  <a:srgbClr val="3B3B3B"/>
                </a:solidFill>
                <a:highlight>
                  <a:srgbClr val="FFFFFF"/>
                </a:highlight>
                <a:latin typeface="Courier New"/>
                <a:ea typeface="Courier New"/>
                <a:cs typeface="Courier New"/>
                <a:sym typeface="Courier New"/>
              </a:rPr>
              <a:t> </a:t>
            </a:r>
            <a:r>
              <a:rPr lang="en" sz="1500">
                <a:solidFill>
                  <a:srgbClr val="001080"/>
                </a:solidFill>
                <a:highlight>
                  <a:srgbClr val="FFFFFF"/>
                </a:highlight>
                <a:latin typeface="Courier New"/>
                <a:ea typeface="Courier New"/>
                <a:cs typeface="Courier New"/>
                <a:sym typeface="Courier New"/>
              </a:rPr>
              <a:t>request</a:t>
            </a:r>
            <a:r>
              <a:rPr lang="en" sz="1500">
                <a:solidFill>
                  <a:srgbClr val="3B3B3B"/>
                </a:solidFill>
                <a:highlight>
                  <a:srgbClr val="FFFFFF"/>
                </a:highlight>
                <a:latin typeface="Courier New"/>
                <a:ea typeface="Courier New"/>
                <a:cs typeface="Courier New"/>
                <a:sym typeface="Courier New"/>
              </a:rPr>
              <a:t>.</a:t>
            </a:r>
            <a:r>
              <a:rPr lang="en" sz="1500">
                <a:solidFill>
                  <a:srgbClr val="001080"/>
                </a:solidFill>
                <a:highlight>
                  <a:srgbClr val="FFFFFF"/>
                </a:highlight>
                <a:latin typeface="Courier New"/>
                <a:ea typeface="Courier New"/>
                <a:cs typeface="Courier New"/>
                <a:sym typeface="Courier New"/>
              </a:rPr>
              <a:t>method</a:t>
            </a:r>
            <a:r>
              <a:rPr lang="en" sz="1500">
                <a:solidFill>
                  <a:srgbClr val="3B3B3B"/>
                </a:solidFill>
                <a:highlight>
                  <a:srgbClr val="FFFFFF"/>
                </a:highlight>
                <a:latin typeface="Courier New"/>
                <a:ea typeface="Courier New"/>
                <a:cs typeface="Courier New"/>
                <a:sym typeface="Courier New"/>
              </a:rPr>
              <a:t> </a:t>
            </a:r>
            <a:r>
              <a:rPr lang="en" sz="1500">
                <a:solidFill>
                  <a:srgbClr val="000000"/>
                </a:solidFill>
                <a:highlight>
                  <a:srgbClr val="FFFFFF"/>
                </a:highlight>
                <a:latin typeface="Courier New"/>
                <a:ea typeface="Courier New"/>
                <a:cs typeface="Courier New"/>
                <a:sym typeface="Courier New"/>
              </a:rPr>
              <a:t>==</a:t>
            </a:r>
            <a:r>
              <a:rPr lang="en" sz="1500">
                <a:solidFill>
                  <a:srgbClr val="3B3B3B"/>
                </a:solidFill>
                <a:highlight>
                  <a:srgbClr val="FFFFFF"/>
                </a:highlight>
                <a:latin typeface="Courier New"/>
                <a:ea typeface="Courier New"/>
                <a:cs typeface="Courier New"/>
                <a:sym typeface="Courier New"/>
              </a:rPr>
              <a:t> </a:t>
            </a:r>
            <a:r>
              <a:rPr lang="en" sz="1500">
                <a:solidFill>
                  <a:srgbClr val="A31515"/>
                </a:solidFill>
                <a:highlight>
                  <a:srgbClr val="FFFFFF"/>
                </a:highlight>
                <a:latin typeface="Courier New"/>
                <a:ea typeface="Courier New"/>
                <a:cs typeface="Courier New"/>
                <a:sym typeface="Courier New"/>
              </a:rPr>
              <a:t>'GET'</a:t>
            </a:r>
            <a:r>
              <a:rPr lang="en" sz="1500">
                <a:solidFill>
                  <a:srgbClr val="3B3B3B"/>
                </a:solidFill>
                <a:highlight>
                  <a:srgbClr val="FFFFFF"/>
                </a:highlight>
                <a:latin typeface="Courier New"/>
                <a:ea typeface="Courier New"/>
                <a:cs typeface="Courier New"/>
                <a:sym typeface="Courier New"/>
              </a:rPr>
              <a:t>:</a:t>
            </a:r>
            <a:endParaRPr sz="1500">
              <a:solidFill>
                <a:srgbClr val="3B3B3B"/>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3B3B3B"/>
                </a:solidFill>
                <a:highlight>
                  <a:srgbClr val="FFFFFF"/>
                </a:highlight>
                <a:latin typeface="Courier New"/>
                <a:ea typeface="Courier New"/>
                <a:cs typeface="Courier New"/>
                <a:sym typeface="Courier New"/>
              </a:rPr>
              <a:t>        </a:t>
            </a:r>
            <a:r>
              <a:rPr lang="en" sz="1500">
                <a:solidFill>
                  <a:srgbClr val="AF00DB"/>
                </a:solidFill>
                <a:highlight>
                  <a:srgbClr val="FFFFFF"/>
                </a:highlight>
                <a:latin typeface="Courier New"/>
                <a:ea typeface="Courier New"/>
                <a:cs typeface="Courier New"/>
                <a:sym typeface="Courier New"/>
              </a:rPr>
              <a:t>return</a:t>
            </a:r>
            <a:r>
              <a:rPr lang="en" sz="1500">
                <a:solidFill>
                  <a:srgbClr val="3B3B3B"/>
                </a:solidFill>
                <a:highlight>
                  <a:srgbClr val="FFFFFF"/>
                </a:highlight>
                <a:latin typeface="Courier New"/>
                <a:ea typeface="Courier New"/>
                <a:cs typeface="Courier New"/>
                <a:sym typeface="Courier New"/>
              </a:rPr>
              <a:t> </a:t>
            </a:r>
            <a:r>
              <a:rPr lang="en" sz="1500">
                <a:solidFill>
                  <a:srgbClr val="A31515"/>
                </a:solidFill>
                <a:highlight>
                  <a:srgbClr val="FFFFFF"/>
                </a:highlight>
                <a:latin typeface="Courier New"/>
                <a:ea typeface="Courier New"/>
                <a:cs typeface="Courier New"/>
                <a:sym typeface="Courier New"/>
              </a:rPr>
              <a:t>"You accessed the resource via GET. (Retrieving resource data)"</a:t>
            </a:r>
            <a:endParaRPr sz="1500">
              <a:solidFill>
                <a:srgbClr val="A31515"/>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3B3B3B"/>
                </a:solidFill>
                <a:highlight>
                  <a:srgbClr val="FFFFFF"/>
                </a:highlight>
                <a:latin typeface="Courier New"/>
                <a:ea typeface="Courier New"/>
                <a:cs typeface="Courier New"/>
                <a:sym typeface="Courier New"/>
              </a:rPr>
              <a:t>    </a:t>
            </a:r>
            <a:r>
              <a:rPr lang="en" sz="1500">
                <a:solidFill>
                  <a:srgbClr val="AF00DB"/>
                </a:solidFill>
                <a:highlight>
                  <a:srgbClr val="FFFFFF"/>
                </a:highlight>
                <a:latin typeface="Courier New"/>
                <a:ea typeface="Courier New"/>
                <a:cs typeface="Courier New"/>
                <a:sym typeface="Courier New"/>
              </a:rPr>
              <a:t>elif</a:t>
            </a:r>
            <a:r>
              <a:rPr lang="en" sz="1500">
                <a:solidFill>
                  <a:srgbClr val="3B3B3B"/>
                </a:solidFill>
                <a:highlight>
                  <a:srgbClr val="FFFFFF"/>
                </a:highlight>
                <a:latin typeface="Courier New"/>
                <a:ea typeface="Courier New"/>
                <a:cs typeface="Courier New"/>
                <a:sym typeface="Courier New"/>
              </a:rPr>
              <a:t> </a:t>
            </a:r>
            <a:r>
              <a:rPr lang="en" sz="1500">
                <a:solidFill>
                  <a:srgbClr val="001080"/>
                </a:solidFill>
                <a:highlight>
                  <a:srgbClr val="FFFFFF"/>
                </a:highlight>
                <a:latin typeface="Courier New"/>
                <a:ea typeface="Courier New"/>
                <a:cs typeface="Courier New"/>
                <a:sym typeface="Courier New"/>
              </a:rPr>
              <a:t>request</a:t>
            </a:r>
            <a:r>
              <a:rPr lang="en" sz="1500">
                <a:solidFill>
                  <a:srgbClr val="3B3B3B"/>
                </a:solidFill>
                <a:highlight>
                  <a:srgbClr val="FFFFFF"/>
                </a:highlight>
                <a:latin typeface="Courier New"/>
                <a:ea typeface="Courier New"/>
                <a:cs typeface="Courier New"/>
                <a:sym typeface="Courier New"/>
              </a:rPr>
              <a:t>.</a:t>
            </a:r>
            <a:r>
              <a:rPr lang="en" sz="1500">
                <a:solidFill>
                  <a:srgbClr val="001080"/>
                </a:solidFill>
                <a:highlight>
                  <a:srgbClr val="FFFFFF"/>
                </a:highlight>
                <a:latin typeface="Courier New"/>
                <a:ea typeface="Courier New"/>
                <a:cs typeface="Courier New"/>
                <a:sym typeface="Courier New"/>
              </a:rPr>
              <a:t>method</a:t>
            </a:r>
            <a:r>
              <a:rPr lang="en" sz="1500">
                <a:solidFill>
                  <a:srgbClr val="3B3B3B"/>
                </a:solidFill>
                <a:highlight>
                  <a:srgbClr val="FFFFFF"/>
                </a:highlight>
                <a:latin typeface="Courier New"/>
                <a:ea typeface="Courier New"/>
                <a:cs typeface="Courier New"/>
                <a:sym typeface="Courier New"/>
              </a:rPr>
              <a:t> </a:t>
            </a:r>
            <a:r>
              <a:rPr lang="en" sz="1500">
                <a:solidFill>
                  <a:srgbClr val="000000"/>
                </a:solidFill>
                <a:highlight>
                  <a:srgbClr val="FFFFFF"/>
                </a:highlight>
                <a:latin typeface="Courier New"/>
                <a:ea typeface="Courier New"/>
                <a:cs typeface="Courier New"/>
                <a:sym typeface="Courier New"/>
              </a:rPr>
              <a:t>==</a:t>
            </a:r>
            <a:r>
              <a:rPr lang="en" sz="1500">
                <a:solidFill>
                  <a:srgbClr val="3B3B3B"/>
                </a:solidFill>
                <a:highlight>
                  <a:srgbClr val="FFFFFF"/>
                </a:highlight>
                <a:latin typeface="Courier New"/>
                <a:ea typeface="Courier New"/>
                <a:cs typeface="Courier New"/>
                <a:sym typeface="Courier New"/>
              </a:rPr>
              <a:t> </a:t>
            </a:r>
            <a:r>
              <a:rPr lang="en" sz="1500">
                <a:solidFill>
                  <a:srgbClr val="A31515"/>
                </a:solidFill>
                <a:highlight>
                  <a:srgbClr val="FFFFFF"/>
                </a:highlight>
                <a:latin typeface="Courier New"/>
                <a:ea typeface="Courier New"/>
                <a:cs typeface="Courier New"/>
                <a:sym typeface="Courier New"/>
              </a:rPr>
              <a:t>'POST'</a:t>
            </a:r>
            <a:r>
              <a:rPr lang="en" sz="1500">
                <a:solidFill>
                  <a:srgbClr val="3B3B3B"/>
                </a:solidFill>
                <a:highlight>
                  <a:srgbClr val="FFFFFF"/>
                </a:highlight>
                <a:latin typeface="Courier New"/>
                <a:ea typeface="Courier New"/>
                <a:cs typeface="Courier New"/>
                <a:sym typeface="Courier New"/>
              </a:rPr>
              <a:t>:</a:t>
            </a:r>
            <a:endParaRPr sz="1500">
              <a:solidFill>
                <a:srgbClr val="3B3B3B"/>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3B3B3B"/>
                </a:solidFill>
                <a:highlight>
                  <a:srgbClr val="FFFFFF"/>
                </a:highlight>
                <a:latin typeface="Courier New"/>
                <a:ea typeface="Courier New"/>
                <a:cs typeface="Courier New"/>
                <a:sym typeface="Courier New"/>
              </a:rPr>
              <a:t>        </a:t>
            </a:r>
            <a:r>
              <a:rPr lang="en" sz="1500">
                <a:solidFill>
                  <a:srgbClr val="AF00DB"/>
                </a:solidFill>
                <a:highlight>
                  <a:srgbClr val="FFFFFF"/>
                </a:highlight>
                <a:latin typeface="Courier New"/>
                <a:ea typeface="Courier New"/>
                <a:cs typeface="Courier New"/>
                <a:sym typeface="Courier New"/>
              </a:rPr>
              <a:t>return</a:t>
            </a:r>
            <a:r>
              <a:rPr lang="en" sz="1500">
                <a:solidFill>
                  <a:srgbClr val="3B3B3B"/>
                </a:solidFill>
                <a:highlight>
                  <a:srgbClr val="FFFFFF"/>
                </a:highlight>
                <a:latin typeface="Courier New"/>
                <a:ea typeface="Courier New"/>
                <a:cs typeface="Courier New"/>
                <a:sym typeface="Courier New"/>
              </a:rPr>
              <a:t> </a:t>
            </a:r>
            <a:r>
              <a:rPr lang="en" sz="1500">
                <a:solidFill>
                  <a:srgbClr val="A31515"/>
                </a:solidFill>
                <a:highlight>
                  <a:srgbClr val="FFFFFF"/>
                </a:highlight>
                <a:latin typeface="Courier New"/>
                <a:ea typeface="Courier New"/>
                <a:cs typeface="Courier New"/>
                <a:sym typeface="Courier New"/>
              </a:rPr>
              <a:t>"You accessed the resource via POST. (Creating a new resource)"</a:t>
            </a:r>
            <a:endParaRPr sz="1500">
              <a:solidFill>
                <a:srgbClr val="A31515"/>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3B3B3B"/>
                </a:solidFill>
                <a:highlight>
                  <a:srgbClr val="FFFFFF"/>
                </a:highlight>
                <a:latin typeface="Courier New"/>
                <a:ea typeface="Courier New"/>
                <a:cs typeface="Courier New"/>
                <a:sym typeface="Courier New"/>
              </a:rPr>
              <a:t>    </a:t>
            </a:r>
            <a:r>
              <a:rPr lang="en" sz="1500">
                <a:solidFill>
                  <a:srgbClr val="AF00DB"/>
                </a:solidFill>
                <a:highlight>
                  <a:srgbClr val="FFFFFF"/>
                </a:highlight>
                <a:latin typeface="Courier New"/>
                <a:ea typeface="Courier New"/>
                <a:cs typeface="Courier New"/>
                <a:sym typeface="Courier New"/>
              </a:rPr>
              <a:t>elif</a:t>
            </a:r>
            <a:r>
              <a:rPr lang="en" sz="1500">
                <a:solidFill>
                  <a:srgbClr val="3B3B3B"/>
                </a:solidFill>
                <a:highlight>
                  <a:srgbClr val="FFFFFF"/>
                </a:highlight>
                <a:latin typeface="Courier New"/>
                <a:ea typeface="Courier New"/>
                <a:cs typeface="Courier New"/>
                <a:sym typeface="Courier New"/>
              </a:rPr>
              <a:t> </a:t>
            </a:r>
            <a:r>
              <a:rPr lang="en" sz="1500">
                <a:solidFill>
                  <a:srgbClr val="001080"/>
                </a:solidFill>
                <a:highlight>
                  <a:srgbClr val="FFFFFF"/>
                </a:highlight>
                <a:latin typeface="Courier New"/>
                <a:ea typeface="Courier New"/>
                <a:cs typeface="Courier New"/>
                <a:sym typeface="Courier New"/>
              </a:rPr>
              <a:t>request</a:t>
            </a:r>
            <a:r>
              <a:rPr lang="en" sz="1500">
                <a:solidFill>
                  <a:srgbClr val="3B3B3B"/>
                </a:solidFill>
                <a:highlight>
                  <a:srgbClr val="FFFFFF"/>
                </a:highlight>
                <a:latin typeface="Courier New"/>
                <a:ea typeface="Courier New"/>
                <a:cs typeface="Courier New"/>
                <a:sym typeface="Courier New"/>
              </a:rPr>
              <a:t>.</a:t>
            </a:r>
            <a:r>
              <a:rPr lang="en" sz="1500">
                <a:solidFill>
                  <a:srgbClr val="001080"/>
                </a:solidFill>
                <a:highlight>
                  <a:srgbClr val="FFFFFF"/>
                </a:highlight>
                <a:latin typeface="Courier New"/>
                <a:ea typeface="Courier New"/>
                <a:cs typeface="Courier New"/>
                <a:sym typeface="Courier New"/>
              </a:rPr>
              <a:t>method</a:t>
            </a:r>
            <a:r>
              <a:rPr lang="en" sz="1500">
                <a:solidFill>
                  <a:srgbClr val="3B3B3B"/>
                </a:solidFill>
                <a:highlight>
                  <a:srgbClr val="FFFFFF"/>
                </a:highlight>
                <a:latin typeface="Courier New"/>
                <a:ea typeface="Courier New"/>
                <a:cs typeface="Courier New"/>
                <a:sym typeface="Courier New"/>
              </a:rPr>
              <a:t> </a:t>
            </a:r>
            <a:r>
              <a:rPr lang="en" sz="1500">
                <a:solidFill>
                  <a:srgbClr val="000000"/>
                </a:solidFill>
                <a:highlight>
                  <a:srgbClr val="FFFFFF"/>
                </a:highlight>
                <a:latin typeface="Courier New"/>
                <a:ea typeface="Courier New"/>
                <a:cs typeface="Courier New"/>
                <a:sym typeface="Courier New"/>
              </a:rPr>
              <a:t>==</a:t>
            </a:r>
            <a:r>
              <a:rPr lang="en" sz="1500">
                <a:solidFill>
                  <a:srgbClr val="3B3B3B"/>
                </a:solidFill>
                <a:highlight>
                  <a:srgbClr val="FFFFFF"/>
                </a:highlight>
                <a:latin typeface="Courier New"/>
                <a:ea typeface="Courier New"/>
                <a:cs typeface="Courier New"/>
                <a:sym typeface="Courier New"/>
              </a:rPr>
              <a:t> </a:t>
            </a:r>
            <a:r>
              <a:rPr lang="en" sz="1500">
                <a:solidFill>
                  <a:srgbClr val="A31515"/>
                </a:solidFill>
                <a:highlight>
                  <a:srgbClr val="FFFFFF"/>
                </a:highlight>
                <a:latin typeface="Courier New"/>
                <a:ea typeface="Courier New"/>
                <a:cs typeface="Courier New"/>
                <a:sym typeface="Courier New"/>
              </a:rPr>
              <a:t>'PUT'</a:t>
            </a:r>
            <a:r>
              <a:rPr lang="en" sz="1500">
                <a:solidFill>
                  <a:srgbClr val="3B3B3B"/>
                </a:solidFill>
                <a:highlight>
                  <a:srgbClr val="FFFFFF"/>
                </a:highlight>
                <a:latin typeface="Courier New"/>
                <a:ea typeface="Courier New"/>
                <a:cs typeface="Courier New"/>
                <a:sym typeface="Courier New"/>
              </a:rPr>
              <a:t>:</a:t>
            </a:r>
            <a:endParaRPr sz="1500">
              <a:solidFill>
                <a:srgbClr val="3B3B3B"/>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3B3B3B"/>
                </a:solidFill>
                <a:highlight>
                  <a:srgbClr val="FFFFFF"/>
                </a:highlight>
                <a:latin typeface="Courier New"/>
                <a:ea typeface="Courier New"/>
                <a:cs typeface="Courier New"/>
                <a:sym typeface="Courier New"/>
              </a:rPr>
              <a:t>        </a:t>
            </a:r>
            <a:r>
              <a:rPr lang="en" sz="1500">
                <a:solidFill>
                  <a:srgbClr val="AF00DB"/>
                </a:solidFill>
                <a:highlight>
                  <a:srgbClr val="FFFFFF"/>
                </a:highlight>
                <a:latin typeface="Courier New"/>
                <a:ea typeface="Courier New"/>
                <a:cs typeface="Courier New"/>
                <a:sym typeface="Courier New"/>
              </a:rPr>
              <a:t>return</a:t>
            </a:r>
            <a:r>
              <a:rPr lang="en" sz="1500">
                <a:solidFill>
                  <a:srgbClr val="3B3B3B"/>
                </a:solidFill>
                <a:highlight>
                  <a:srgbClr val="FFFFFF"/>
                </a:highlight>
                <a:latin typeface="Courier New"/>
                <a:ea typeface="Courier New"/>
                <a:cs typeface="Courier New"/>
                <a:sym typeface="Courier New"/>
              </a:rPr>
              <a:t> </a:t>
            </a:r>
            <a:r>
              <a:rPr lang="en" sz="1500">
                <a:solidFill>
                  <a:srgbClr val="A31515"/>
                </a:solidFill>
                <a:highlight>
                  <a:srgbClr val="FFFFFF"/>
                </a:highlight>
                <a:latin typeface="Courier New"/>
                <a:ea typeface="Courier New"/>
                <a:cs typeface="Courier New"/>
                <a:sym typeface="Courier New"/>
              </a:rPr>
              <a:t>"You accessed the resource via PUT. (Updating an existing resource)"</a:t>
            </a:r>
            <a:endParaRPr sz="1500">
              <a:solidFill>
                <a:srgbClr val="A31515"/>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3B3B3B"/>
                </a:solidFill>
                <a:highlight>
                  <a:srgbClr val="FFFFFF"/>
                </a:highlight>
                <a:latin typeface="Courier New"/>
                <a:ea typeface="Courier New"/>
                <a:cs typeface="Courier New"/>
                <a:sym typeface="Courier New"/>
              </a:rPr>
              <a:t>    </a:t>
            </a:r>
            <a:r>
              <a:rPr lang="en" sz="1500">
                <a:solidFill>
                  <a:srgbClr val="AF00DB"/>
                </a:solidFill>
                <a:highlight>
                  <a:srgbClr val="FFFFFF"/>
                </a:highlight>
                <a:latin typeface="Courier New"/>
                <a:ea typeface="Courier New"/>
                <a:cs typeface="Courier New"/>
                <a:sym typeface="Courier New"/>
              </a:rPr>
              <a:t>elif</a:t>
            </a:r>
            <a:r>
              <a:rPr lang="en" sz="1500">
                <a:solidFill>
                  <a:srgbClr val="3B3B3B"/>
                </a:solidFill>
                <a:highlight>
                  <a:srgbClr val="FFFFFF"/>
                </a:highlight>
                <a:latin typeface="Courier New"/>
                <a:ea typeface="Courier New"/>
                <a:cs typeface="Courier New"/>
                <a:sym typeface="Courier New"/>
              </a:rPr>
              <a:t> </a:t>
            </a:r>
            <a:r>
              <a:rPr lang="en" sz="1500">
                <a:solidFill>
                  <a:srgbClr val="001080"/>
                </a:solidFill>
                <a:highlight>
                  <a:srgbClr val="FFFFFF"/>
                </a:highlight>
                <a:latin typeface="Courier New"/>
                <a:ea typeface="Courier New"/>
                <a:cs typeface="Courier New"/>
                <a:sym typeface="Courier New"/>
              </a:rPr>
              <a:t>request</a:t>
            </a:r>
            <a:r>
              <a:rPr lang="en" sz="1500">
                <a:solidFill>
                  <a:srgbClr val="3B3B3B"/>
                </a:solidFill>
                <a:highlight>
                  <a:srgbClr val="FFFFFF"/>
                </a:highlight>
                <a:latin typeface="Courier New"/>
                <a:ea typeface="Courier New"/>
                <a:cs typeface="Courier New"/>
                <a:sym typeface="Courier New"/>
              </a:rPr>
              <a:t>.</a:t>
            </a:r>
            <a:r>
              <a:rPr lang="en" sz="1500">
                <a:solidFill>
                  <a:srgbClr val="001080"/>
                </a:solidFill>
                <a:highlight>
                  <a:srgbClr val="FFFFFF"/>
                </a:highlight>
                <a:latin typeface="Courier New"/>
                <a:ea typeface="Courier New"/>
                <a:cs typeface="Courier New"/>
                <a:sym typeface="Courier New"/>
              </a:rPr>
              <a:t>method</a:t>
            </a:r>
            <a:r>
              <a:rPr lang="en" sz="1500">
                <a:solidFill>
                  <a:srgbClr val="3B3B3B"/>
                </a:solidFill>
                <a:highlight>
                  <a:srgbClr val="FFFFFF"/>
                </a:highlight>
                <a:latin typeface="Courier New"/>
                <a:ea typeface="Courier New"/>
                <a:cs typeface="Courier New"/>
                <a:sym typeface="Courier New"/>
              </a:rPr>
              <a:t> </a:t>
            </a:r>
            <a:r>
              <a:rPr lang="en" sz="1500">
                <a:solidFill>
                  <a:srgbClr val="000000"/>
                </a:solidFill>
                <a:highlight>
                  <a:srgbClr val="FFFFFF"/>
                </a:highlight>
                <a:latin typeface="Courier New"/>
                <a:ea typeface="Courier New"/>
                <a:cs typeface="Courier New"/>
                <a:sym typeface="Courier New"/>
              </a:rPr>
              <a:t>==</a:t>
            </a:r>
            <a:r>
              <a:rPr lang="en" sz="1500">
                <a:solidFill>
                  <a:srgbClr val="3B3B3B"/>
                </a:solidFill>
                <a:highlight>
                  <a:srgbClr val="FFFFFF"/>
                </a:highlight>
                <a:latin typeface="Courier New"/>
                <a:ea typeface="Courier New"/>
                <a:cs typeface="Courier New"/>
                <a:sym typeface="Courier New"/>
              </a:rPr>
              <a:t> </a:t>
            </a:r>
            <a:r>
              <a:rPr lang="en" sz="1500">
                <a:solidFill>
                  <a:srgbClr val="A31515"/>
                </a:solidFill>
                <a:highlight>
                  <a:srgbClr val="FFFFFF"/>
                </a:highlight>
                <a:latin typeface="Courier New"/>
                <a:ea typeface="Courier New"/>
                <a:cs typeface="Courier New"/>
                <a:sym typeface="Courier New"/>
              </a:rPr>
              <a:t>'DELETE'</a:t>
            </a:r>
            <a:r>
              <a:rPr lang="en" sz="1500">
                <a:solidFill>
                  <a:srgbClr val="3B3B3B"/>
                </a:solidFill>
                <a:highlight>
                  <a:srgbClr val="FFFFFF"/>
                </a:highlight>
                <a:latin typeface="Courier New"/>
                <a:ea typeface="Courier New"/>
                <a:cs typeface="Courier New"/>
                <a:sym typeface="Courier New"/>
              </a:rPr>
              <a:t>:</a:t>
            </a:r>
            <a:endParaRPr sz="1500">
              <a:solidFill>
                <a:srgbClr val="3B3B3B"/>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3B3B3B"/>
                </a:solidFill>
                <a:highlight>
                  <a:srgbClr val="FFFFFF"/>
                </a:highlight>
                <a:latin typeface="Courier New"/>
                <a:ea typeface="Courier New"/>
                <a:cs typeface="Courier New"/>
                <a:sym typeface="Courier New"/>
              </a:rPr>
              <a:t>        </a:t>
            </a:r>
            <a:r>
              <a:rPr lang="en" sz="1500">
                <a:solidFill>
                  <a:srgbClr val="AF00DB"/>
                </a:solidFill>
                <a:highlight>
                  <a:srgbClr val="FFFFFF"/>
                </a:highlight>
                <a:latin typeface="Courier New"/>
                <a:ea typeface="Courier New"/>
                <a:cs typeface="Courier New"/>
                <a:sym typeface="Courier New"/>
              </a:rPr>
              <a:t>return</a:t>
            </a:r>
            <a:r>
              <a:rPr lang="en" sz="1500">
                <a:solidFill>
                  <a:srgbClr val="3B3B3B"/>
                </a:solidFill>
                <a:highlight>
                  <a:srgbClr val="FFFFFF"/>
                </a:highlight>
                <a:latin typeface="Courier New"/>
                <a:ea typeface="Courier New"/>
                <a:cs typeface="Courier New"/>
                <a:sym typeface="Courier New"/>
              </a:rPr>
              <a:t> </a:t>
            </a:r>
            <a:r>
              <a:rPr lang="en" sz="1500">
                <a:solidFill>
                  <a:srgbClr val="A31515"/>
                </a:solidFill>
                <a:highlight>
                  <a:srgbClr val="FFFFFF"/>
                </a:highlight>
                <a:latin typeface="Courier New"/>
                <a:ea typeface="Courier New"/>
                <a:cs typeface="Courier New"/>
                <a:sym typeface="Courier New"/>
              </a:rPr>
              <a:t>"You accessed the resource via DELETE. (Deleting a resource)"</a:t>
            </a:r>
            <a:endParaRPr sz="1500">
              <a:solidFill>
                <a:srgbClr val="A31515"/>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t/>
            </a:r>
            <a:endParaRPr sz="1500">
              <a:solidFill>
                <a:srgbClr val="3B3B3B"/>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008000"/>
                </a:solidFill>
                <a:highlight>
                  <a:srgbClr val="FFFFFF"/>
                </a:highlight>
                <a:latin typeface="Courier New"/>
                <a:ea typeface="Courier New"/>
                <a:cs typeface="Courier New"/>
                <a:sym typeface="Courier New"/>
              </a:rPr>
              <a:t># --- 6. Basic Error Handling (404 Not Found) ---</a:t>
            </a:r>
            <a:endParaRPr sz="1500">
              <a:solidFill>
                <a:srgbClr val="008000"/>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795E26"/>
                </a:solidFill>
                <a:highlight>
                  <a:srgbClr val="FFFFFF"/>
                </a:highlight>
                <a:latin typeface="Courier New"/>
                <a:ea typeface="Courier New"/>
                <a:cs typeface="Courier New"/>
                <a:sym typeface="Courier New"/>
              </a:rPr>
              <a:t>@</a:t>
            </a:r>
            <a:r>
              <a:rPr lang="en" sz="1500">
                <a:solidFill>
                  <a:srgbClr val="001080"/>
                </a:solidFill>
                <a:highlight>
                  <a:srgbClr val="FFFFFF"/>
                </a:highlight>
                <a:latin typeface="Courier New"/>
                <a:ea typeface="Courier New"/>
                <a:cs typeface="Courier New"/>
                <a:sym typeface="Courier New"/>
              </a:rPr>
              <a:t>app</a:t>
            </a:r>
            <a:r>
              <a:rPr lang="en" sz="1500">
                <a:solidFill>
                  <a:srgbClr val="795E26"/>
                </a:solidFill>
                <a:highlight>
                  <a:srgbClr val="FFFFFF"/>
                </a:highlight>
                <a:latin typeface="Courier New"/>
                <a:ea typeface="Courier New"/>
                <a:cs typeface="Courier New"/>
                <a:sym typeface="Courier New"/>
              </a:rPr>
              <a:t>.errorhandler</a:t>
            </a:r>
            <a:r>
              <a:rPr lang="en" sz="1500">
                <a:solidFill>
                  <a:srgbClr val="3B3B3B"/>
                </a:solidFill>
                <a:highlight>
                  <a:srgbClr val="FFFFFF"/>
                </a:highlight>
                <a:latin typeface="Courier New"/>
                <a:ea typeface="Courier New"/>
                <a:cs typeface="Courier New"/>
                <a:sym typeface="Courier New"/>
              </a:rPr>
              <a:t>(</a:t>
            </a:r>
            <a:r>
              <a:rPr lang="en" sz="1500">
                <a:solidFill>
                  <a:srgbClr val="098658"/>
                </a:solidFill>
                <a:highlight>
                  <a:srgbClr val="FFFFFF"/>
                </a:highlight>
                <a:latin typeface="Courier New"/>
                <a:ea typeface="Courier New"/>
                <a:cs typeface="Courier New"/>
                <a:sym typeface="Courier New"/>
              </a:rPr>
              <a:t>404</a:t>
            </a:r>
            <a:r>
              <a:rPr lang="en" sz="1500">
                <a:solidFill>
                  <a:srgbClr val="3B3B3B"/>
                </a:solidFill>
                <a:highlight>
                  <a:srgbClr val="FFFFFF"/>
                </a:highlight>
                <a:latin typeface="Courier New"/>
                <a:ea typeface="Courier New"/>
                <a:cs typeface="Courier New"/>
                <a:sym typeface="Courier New"/>
              </a:rPr>
              <a:t>)</a:t>
            </a:r>
            <a:endParaRPr sz="1500">
              <a:solidFill>
                <a:srgbClr val="3B3B3B"/>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0000FF"/>
                </a:solidFill>
                <a:highlight>
                  <a:srgbClr val="FFFFFF"/>
                </a:highlight>
                <a:latin typeface="Courier New"/>
                <a:ea typeface="Courier New"/>
                <a:cs typeface="Courier New"/>
                <a:sym typeface="Courier New"/>
              </a:rPr>
              <a:t>def</a:t>
            </a:r>
            <a:r>
              <a:rPr lang="en" sz="1500">
                <a:solidFill>
                  <a:srgbClr val="3B3B3B"/>
                </a:solidFill>
                <a:highlight>
                  <a:srgbClr val="FFFFFF"/>
                </a:highlight>
                <a:latin typeface="Courier New"/>
                <a:ea typeface="Courier New"/>
                <a:cs typeface="Courier New"/>
                <a:sym typeface="Courier New"/>
              </a:rPr>
              <a:t> </a:t>
            </a:r>
            <a:r>
              <a:rPr lang="en" sz="1500">
                <a:solidFill>
                  <a:srgbClr val="795E26"/>
                </a:solidFill>
                <a:highlight>
                  <a:srgbClr val="FFFFFF"/>
                </a:highlight>
                <a:latin typeface="Courier New"/>
                <a:ea typeface="Courier New"/>
                <a:cs typeface="Courier New"/>
                <a:sym typeface="Courier New"/>
              </a:rPr>
              <a:t>page_not_found</a:t>
            </a:r>
            <a:r>
              <a:rPr lang="en" sz="1500">
                <a:solidFill>
                  <a:srgbClr val="3B3B3B"/>
                </a:solidFill>
                <a:highlight>
                  <a:srgbClr val="FFFFFF"/>
                </a:highlight>
                <a:latin typeface="Courier New"/>
                <a:ea typeface="Courier New"/>
                <a:cs typeface="Courier New"/>
                <a:sym typeface="Courier New"/>
              </a:rPr>
              <a:t>(</a:t>
            </a:r>
            <a:r>
              <a:rPr lang="en" sz="1500">
                <a:solidFill>
                  <a:srgbClr val="001080"/>
                </a:solidFill>
                <a:highlight>
                  <a:srgbClr val="FFFFFF"/>
                </a:highlight>
                <a:latin typeface="Courier New"/>
                <a:ea typeface="Courier New"/>
                <a:cs typeface="Courier New"/>
                <a:sym typeface="Courier New"/>
              </a:rPr>
              <a:t>error</a:t>
            </a:r>
            <a:r>
              <a:rPr lang="en" sz="1500">
                <a:solidFill>
                  <a:srgbClr val="3B3B3B"/>
                </a:solidFill>
                <a:highlight>
                  <a:srgbClr val="FFFFFF"/>
                </a:highlight>
                <a:latin typeface="Courier New"/>
                <a:ea typeface="Courier New"/>
                <a:cs typeface="Courier New"/>
                <a:sym typeface="Courier New"/>
              </a:rPr>
              <a:t>):</a:t>
            </a:r>
            <a:endParaRPr sz="1500">
              <a:solidFill>
                <a:srgbClr val="3B3B3B"/>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3B3B3B"/>
                </a:solidFill>
                <a:highlight>
                  <a:srgbClr val="FFFFFF"/>
                </a:highlight>
                <a:latin typeface="Courier New"/>
                <a:ea typeface="Courier New"/>
                <a:cs typeface="Courier New"/>
                <a:sym typeface="Courier New"/>
              </a:rPr>
              <a:t>    </a:t>
            </a:r>
            <a:r>
              <a:rPr lang="en" sz="1500">
                <a:solidFill>
                  <a:srgbClr val="AF00DB"/>
                </a:solidFill>
                <a:highlight>
                  <a:srgbClr val="FFFFFF"/>
                </a:highlight>
                <a:latin typeface="Courier New"/>
                <a:ea typeface="Courier New"/>
                <a:cs typeface="Courier New"/>
                <a:sym typeface="Courier New"/>
              </a:rPr>
              <a:t>return</a:t>
            </a:r>
            <a:r>
              <a:rPr lang="en" sz="1500">
                <a:solidFill>
                  <a:srgbClr val="3B3B3B"/>
                </a:solidFill>
                <a:highlight>
                  <a:srgbClr val="FFFFFF"/>
                </a:highlight>
                <a:latin typeface="Courier New"/>
                <a:ea typeface="Courier New"/>
                <a:cs typeface="Courier New"/>
                <a:sym typeface="Courier New"/>
              </a:rPr>
              <a:t> </a:t>
            </a:r>
            <a:r>
              <a:rPr lang="en" sz="1500">
                <a:solidFill>
                  <a:srgbClr val="A31515"/>
                </a:solidFill>
                <a:highlight>
                  <a:srgbClr val="FFFFFF"/>
                </a:highlight>
                <a:latin typeface="Courier New"/>
                <a:ea typeface="Courier New"/>
                <a:cs typeface="Courier New"/>
                <a:sym typeface="Courier New"/>
              </a:rPr>
              <a:t>"&lt;h1&gt;404 Not Found&lt;/h1&gt;&lt;p&gt;The page you requested could not be found.&lt;/p&gt;"</a:t>
            </a:r>
            <a:r>
              <a:rPr lang="en" sz="1500">
                <a:solidFill>
                  <a:srgbClr val="3B3B3B"/>
                </a:solidFill>
                <a:highlight>
                  <a:srgbClr val="FFFFFF"/>
                </a:highlight>
                <a:latin typeface="Courier New"/>
                <a:ea typeface="Courier New"/>
                <a:cs typeface="Courier New"/>
                <a:sym typeface="Courier New"/>
              </a:rPr>
              <a:t>, </a:t>
            </a:r>
            <a:r>
              <a:rPr lang="en" sz="1500">
                <a:solidFill>
                  <a:srgbClr val="098658"/>
                </a:solidFill>
                <a:highlight>
                  <a:srgbClr val="FFFFFF"/>
                </a:highlight>
                <a:latin typeface="Courier New"/>
                <a:ea typeface="Courier New"/>
                <a:cs typeface="Courier New"/>
                <a:sym typeface="Courier New"/>
              </a:rPr>
              <a:t>404</a:t>
            </a:r>
            <a:endParaRPr sz="1500">
              <a:solidFill>
                <a:srgbClr val="098658"/>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t/>
            </a:r>
            <a:endParaRPr sz="1500">
              <a:solidFill>
                <a:srgbClr val="3B3B3B"/>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AF00DB"/>
                </a:solidFill>
                <a:highlight>
                  <a:srgbClr val="FFFFFF"/>
                </a:highlight>
                <a:latin typeface="Courier New"/>
                <a:ea typeface="Courier New"/>
                <a:cs typeface="Courier New"/>
                <a:sym typeface="Courier New"/>
              </a:rPr>
              <a:t>if</a:t>
            </a:r>
            <a:r>
              <a:rPr lang="en" sz="1500">
                <a:solidFill>
                  <a:srgbClr val="3B3B3B"/>
                </a:solidFill>
                <a:highlight>
                  <a:srgbClr val="FFFFFF"/>
                </a:highlight>
                <a:latin typeface="Courier New"/>
                <a:ea typeface="Courier New"/>
                <a:cs typeface="Courier New"/>
                <a:sym typeface="Courier New"/>
              </a:rPr>
              <a:t> </a:t>
            </a:r>
            <a:r>
              <a:rPr lang="en" sz="1500">
                <a:solidFill>
                  <a:srgbClr val="001080"/>
                </a:solidFill>
                <a:highlight>
                  <a:srgbClr val="FFFFFF"/>
                </a:highlight>
                <a:latin typeface="Courier New"/>
                <a:ea typeface="Courier New"/>
                <a:cs typeface="Courier New"/>
                <a:sym typeface="Courier New"/>
              </a:rPr>
              <a:t>__name__</a:t>
            </a:r>
            <a:r>
              <a:rPr lang="en" sz="1500">
                <a:solidFill>
                  <a:srgbClr val="3B3B3B"/>
                </a:solidFill>
                <a:highlight>
                  <a:srgbClr val="FFFFFF"/>
                </a:highlight>
                <a:latin typeface="Courier New"/>
                <a:ea typeface="Courier New"/>
                <a:cs typeface="Courier New"/>
                <a:sym typeface="Courier New"/>
              </a:rPr>
              <a:t> </a:t>
            </a:r>
            <a:r>
              <a:rPr lang="en" sz="1500">
                <a:solidFill>
                  <a:srgbClr val="000000"/>
                </a:solidFill>
                <a:highlight>
                  <a:srgbClr val="FFFFFF"/>
                </a:highlight>
                <a:latin typeface="Courier New"/>
                <a:ea typeface="Courier New"/>
                <a:cs typeface="Courier New"/>
                <a:sym typeface="Courier New"/>
              </a:rPr>
              <a:t>==</a:t>
            </a:r>
            <a:r>
              <a:rPr lang="en" sz="1500">
                <a:solidFill>
                  <a:srgbClr val="3B3B3B"/>
                </a:solidFill>
                <a:highlight>
                  <a:srgbClr val="FFFFFF"/>
                </a:highlight>
                <a:latin typeface="Courier New"/>
                <a:ea typeface="Courier New"/>
                <a:cs typeface="Courier New"/>
                <a:sym typeface="Courier New"/>
              </a:rPr>
              <a:t> </a:t>
            </a:r>
            <a:r>
              <a:rPr lang="en" sz="1500">
                <a:solidFill>
                  <a:srgbClr val="A31515"/>
                </a:solidFill>
                <a:highlight>
                  <a:srgbClr val="FFFFFF"/>
                </a:highlight>
                <a:latin typeface="Courier New"/>
                <a:ea typeface="Courier New"/>
                <a:cs typeface="Courier New"/>
                <a:sym typeface="Courier New"/>
              </a:rPr>
              <a:t>'__main__'</a:t>
            </a:r>
            <a:r>
              <a:rPr lang="en" sz="1500">
                <a:solidFill>
                  <a:srgbClr val="3B3B3B"/>
                </a:solidFill>
                <a:highlight>
                  <a:srgbClr val="FFFFFF"/>
                </a:highlight>
                <a:latin typeface="Courier New"/>
                <a:ea typeface="Courier New"/>
                <a:cs typeface="Courier New"/>
                <a:sym typeface="Courier New"/>
              </a:rPr>
              <a:t>:</a:t>
            </a:r>
            <a:endParaRPr sz="1500">
              <a:solidFill>
                <a:srgbClr val="3B3B3B"/>
              </a:solidFill>
              <a:highlight>
                <a:srgbClr val="FFFFFF"/>
              </a:highlight>
              <a:latin typeface="Courier New"/>
              <a:ea typeface="Courier New"/>
              <a:cs typeface="Courier New"/>
              <a:sym typeface="Courier New"/>
            </a:endParaRPr>
          </a:p>
          <a:p>
            <a:pPr indent="0" lvl="0" marL="0" rtl="0" algn="l">
              <a:lnSpc>
                <a:spcPct val="115714"/>
              </a:lnSpc>
              <a:spcBef>
                <a:spcPts val="0"/>
              </a:spcBef>
              <a:spcAft>
                <a:spcPts val="0"/>
              </a:spcAft>
              <a:buSzPts val="275"/>
              <a:buNone/>
            </a:pPr>
            <a:r>
              <a:rPr lang="en" sz="1500">
                <a:solidFill>
                  <a:srgbClr val="3B3B3B"/>
                </a:solidFill>
                <a:highlight>
                  <a:srgbClr val="FFFFFF"/>
                </a:highlight>
                <a:latin typeface="Courier New"/>
                <a:ea typeface="Courier New"/>
                <a:cs typeface="Courier New"/>
                <a:sym typeface="Courier New"/>
              </a:rPr>
              <a:t>    </a:t>
            </a:r>
            <a:r>
              <a:rPr lang="en" sz="1500">
                <a:solidFill>
                  <a:srgbClr val="001080"/>
                </a:solidFill>
                <a:highlight>
                  <a:srgbClr val="FFFFFF"/>
                </a:highlight>
                <a:latin typeface="Courier New"/>
                <a:ea typeface="Courier New"/>
                <a:cs typeface="Courier New"/>
                <a:sym typeface="Courier New"/>
              </a:rPr>
              <a:t>app</a:t>
            </a:r>
            <a:r>
              <a:rPr lang="en" sz="1500">
                <a:solidFill>
                  <a:srgbClr val="3B3B3B"/>
                </a:solidFill>
                <a:highlight>
                  <a:srgbClr val="FFFFFF"/>
                </a:highlight>
                <a:latin typeface="Courier New"/>
                <a:ea typeface="Courier New"/>
                <a:cs typeface="Courier New"/>
                <a:sym typeface="Courier New"/>
              </a:rPr>
              <a:t>.</a:t>
            </a:r>
            <a:r>
              <a:rPr lang="en" sz="1500">
                <a:solidFill>
                  <a:srgbClr val="795E26"/>
                </a:solidFill>
                <a:highlight>
                  <a:srgbClr val="FFFFFF"/>
                </a:highlight>
                <a:latin typeface="Courier New"/>
                <a:ea typeface="Courier New"/>
                <a:cs typeface="Courier New"/>
                <a:sym typeface="Courier New"/>
              </a:rPr>
              <a:t>run</a:t>
            </a:r>
            <a:r>
              <a:rPr lang="en" sz="1500">
                <a:solidFill>
                  <a:srgbClr val="3B3B3B"/>
                </a:solidFill>
                <a:highlight>
                  <a:srgbClr val="FFFFFF"/>
                </a:highlight>
                <a:latin typeface="Courier New"/>
                <a:ea typeface="Courier New"/>
                <a:cs typeface="Courier New"/>
                <a:sym typeface="Courier New"/>
              </a:rPr>
              <a:t>(</a:t>
            </a:r>
            <a:r>
              <a:rPr lang="en" sz="1500">
                <a:solidFill>
                  <a:srgbClr val="001080"/>
                </a:solidFill>
                <a:highlight>
                  <a:srgbClr val="FFFFFF"/>
                </a:highlight>
                <a:latin typeface="Courier New"/>
                <a:ea typeface="Courier New"/>
                <a:cs typeface="Courier New"/>
                <a:sym typeface="Courier New"/>
              </a:rPr>
              <a:t>debug</a:t>
            </a:r>
            <a:r>
              <a:rPr lang="en" sz="1500">
                <a:solidFill>
                  <a:srgbClr val="000000"/>
                </a:solidFill>
                <a:highlight>
                  <a:srgbClr val="FFFFFF"/>
                </a:highlight>
                <a:latin typeface="Courier New"/>
                <a:ea typeface="Courier New"/>
                <a:cs typeface="Courier New"/>
                <a:sym typeface="Courier New"/>
              </a:rPr>
              <a:t>=</a:t>
            </a:r>
            <a:r>
              <a:rPr lang="en" sz="1500">
                <a:solidFill>
                  <a:srgbClr val="0000FF"/>
                </a:solidFill>
                <a:highlight>
                  <a:srgbClr val="FFFFFF"/>
                </a:highlight>
                <a:latin typeface="Courier New"/>
                <a:ea typeface="Courier New"/>
                <a:cs typeface="Courier New"/>
                <a:sym typeface="Courier New"/>
              </a:rPr>
              <a:t>True</a:t>
            </a:r>
            <a:r>
              <a:rPr lang="en" sz="1500">
                <a:solidFill>
                  <a:srgbClr val="3B3B3B"/>
                </a:solidFill>
                <a:highlight>
                  <a:srgbClr val="FFFFFF"/>
                </a:highlight>
                <a:latin typeface="Courier New"/>
                <a:ea typeface="Courier New"/>
                <a:cs typeface="Courier New"/>
                <a:sym typeface="Courier New"/>
              </a:rPr>
              <a:t>)</a:t>
            </a:r>
            <a:endParaRPr sz="1500">
              <a:solidFill>
                <a:srgbClr val="3B3B3B"/>
              </a:solidFill>
              <a:highlight>
                <a:srgbClr val="FFFFFF"/>
              </a:highlight>
              <a:latin typeface="Courier New"/>
              <a:ea typeface="Courier New"/>
              <a:cs typeface="Courier New"/>
              <a:sym typeface="Courier New"/>
            </a:endParaRPr>
          </a:p>
          <a:p>
            <a:pPr indent="0" lvl="0" marL="0" rtl="0" algn="l">
              <a:lnSpc>
                <a:spcPct val="95000"/>
              </a:lnSpc>
              <a:spcBef>
                <a:spcPts val="0"/>
              </a:spcBef>
              <a:spcAft>
                <a:spcPts val="1200"/>
              </a:spcAft>
              <a:buSzPts val="275"/>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3.1 Framework Overview</a:t>
            </a:r>
            <a:endParaRPr/>
          </a:p>
        </p:txBody>
      </p:sp>
      <p:sp>
        <p:nvSpPr>
          <p:cNvPr id="75" name="Google Shape;75;p16"/>
          <p:cNvSpPr txBox="1"/>
          <p:nvPr>
            <p:ph idx="1" type="body"/>
          </p:nvPr>
        </p:nvSpPr>
        <p:spPr>
          <a:xfrm>
            <a:off x="155875" y="1076275"/>
            <a:ext cx="8841600" cy="3792600"/>
          </a:xfrm>
          <a:prstGeom prst="rect">
            <a:avLst/>
          </a:prstGeom>
        </p:spPr>
        <p:txBody>
          <a:bodyPr anchorCtr="0" anchor="t" bIns="91425" lIns="91425" spcFirstLastPara="1" rIns="91425" wrap="square" tIns="91425">
            <a:noAutofit/>
          </a:bodyPr>
          <a:lstStyle/>
          <a:p>
            <a:pPr indent="0" lvl="0" marL="0" rtl="0" algn="l">
              <a:lnSpc>
                <a:spcPct val="144444"/>
              </a:lnSpc>
              <a:spcBef>
                <a:spcPts val="1500"/>
              </a:spcBef>
              <a:spcAft>
                <a:spcPts val="0"/>
              </a:spcAft>
              <a:buNone/>
            </a:pPr>
            <a:r>
              <a:rPr lang="en" sz="1400">
                <a:solidFill>
                  <a:srgbClr val="001D35"/>
                </a:solidFill>
                <a:highlight>
                  <a:srgbClr val="FFFFFF"/>
                </a:highlight>
                <a:latin typeface="Arial"/>
                <a:ea typeface="Arial"/>
                <a:cs typeface="Arial"/>
                <a:sym typeface="Arial"/>
              </a:rPr>
              <a:t>Benefits of using frameworks:</a:t>
            </a:r>
            <a:endParaRPr sz="1400">
              <a:solidFill>
                <a:srgbClr val="001D35"/>
              </a:solidFill>
              <a:highlight>
                <a:srgbClr val="FFFFFF"/>
              </a:highlight>
              <a:latin typeface="Arial"/>
              <a:ea typeface="Arial"/>
              <a:cs typeface="Arial"/>
              <a:sym typeface="Arial"/>
            </a:endParaRPr>
          </a:p>
          <a:p>
            <a:pPr indent="-228600" lvl="0" marL="190500" marR="63500" rtl="0" algn="l">
              <a:lnSpc>
                <a:spcPct val="137500"/>
              </a:lnSpc>
              <a:spcBef>
                <a:spcPts val="800"/>
              </a:spcBef>
              <a:spcAft>
                <a:spcPts val="0"/>
              </a:spcAft>
              <a:buClr>
                <a:srgbClr val="001D35"/>
              </a:buClr>
              <a:buSzPts val="1400"/>
              <a:buFont typeface="Arial"/>
              <a:buNone/>
            </a:pPr>
            <a:r>
              <a:rPr b="1" lang="en" sz="1400">
                <a:solidFill>
                  <a:srgbClr val="001D35"/>
                </a:solidFill>
                <a:highlight>
                  <a:srgbClr val="FFFFFF"/>
                </a:highlight>
                <a:latin typeface="Arial"/>
                <a:ea typeface="Arial"/>
                <a:cs typeface="Arial"/>
                <a:sym typeface="Arial"/>
              </a:rPr>
              <a:t>Increased Development Speed:</a:t>
            </a:r>
            <a:br>
              <a:rPr b="1" lang="en" sz="1400">
                <a:solidFill>
                  <a:srgbClr val="001D35"/>
                </a:solidFill>
                <a:highlight>
                  <a:srgbClr val="FFFFFF"/>
                </a:highlight>
                <a:latin typeface="Arial"/>
                <a:ea typeface="Arial"/>
                <a:cs typeface="Arial"/>
                <a:sym typeface="Arial"/>
              </a:rPr>
            </a:br>
            <a:r>
              <a:rPr lang="en" sz="1400">
                <a:solidFill>
                  <a:srgbClr val="001D35"/>
                </a:solidFill>
                <a:highlight>
                  <a:srgbClr val="FFFFFF"/>
                </a:highlight>
                <a:latin typeface="Arial"/>
                <a:ea typeface="Arial"/>
                <a:cs typeface="Arial"/>
                <a:sym typeface="Arial"/>
              </a:rPr>
              <a:t>Frameworks accelerate development by providing pre-written code and standardized structures. </a:t>
            </a:r>
            <a:endParaRPr sz="1400">
              <a:solidFill>
                <a:srgbClr val="001D35"/>
              </a:solidFill>
              <a:highlight>
                <a:srgbClr val="FFFFFF"/>
              </a:highlight>
              <a:latin typeface="Arial"/>
              <a:ea typeface="Arial"/>
              <a:cs typeface="Arial"/>
              <a:sym typeface="Arial"/>
            </a:endParaRPr>
          </a:p>
          <a:p>
            <a:pPr indent="-228600" lvl="0" marL="190500" marR="63500" rtl="0" algn="l">
              <a:lnSpc>
                <a:spcPct val="137500"/>
              </a:lnSpc>
              <a:spcBef>
                <a:spcPts val="0"/>
              </a:spcBef>
              <a:spcAft>
                <a:spcPts val="0"/>
              </a:spcAft>
              <a:buClr>
                <a:srgbClr val="001D35"/>
              </a:buClr>
              <a:buSzPts val="1400"/>
              <a:buFont typeface="Arial"/>
              <a:buNone/>
            </a:pPr>
            <a:r>
              <a:rPr b="1" lang="en" sz="1400">
                <a:solidFill>
                  <a:srgbClr val="001D35"/>
                </a:solidFill>
                <a:highlight>
                  <a:srgbClr val="FFFFFF"/>
                </a:highlight>
                <a:latin typeface="Arial"/>
                <a:ea typeface="Arial"/>
                <a:cs typeface="Arial"/>
                <a:sym typeface="Arial"/>
              </a:rPr>
              <a:t>Improved Code Quality:</a:t>
            </a:r>
            <a:br>
              <a:rPr b="1" lang="en" sz="1400">
                <a:solidFill>
                  <a:srgbClr val="001D35"/>
                </a:solidFill>
                <a:highlight>
                  <a:srgbClr val="FFFFFF"/>
                </a:highlight>
                <a:latin typeface="Arial"/>
                <a:ea typeface="Arial"/>
                <a:cs typeface="Arial"/>
                <a:sym typeface="Arial"/>
              </a:rPr>
            </a:br>
            <a:r>
              <a:rPr lang="en" sz="1400">
                <a:solidFill>
                  <a:srgbClr val="001D35"/>
                </a:solidFill>
                <a:highlight>
                  <a:srgbClr val="FFFFFF"/>
                </a:highlight>
                <a:latin typeface="Arial"/>
                <a:ea typeface="Arial"/>
                <a:cs typeface="Arial"/>
                <a:sym typeface="Arial"/>
              </a:rPr>
              <a:t>Frameworks promote good coding practices and ensure consistency across projects. </a:t>
            </a:r>
            <a:endParaRPr sz="1400">
              <a:solidFill>
                <a:srgbClr val="001D35"/>
              </a:solidFill>
              <a:highlight>
                <a:srgbClr val="FFFFFF"/>
              </a:highlight>
              <a:latin typeface="Arial"/>
              <a:ea typeface="Arial"/>
              <a:cs typeface="Arial"/>
              <a:sym typeface="Arial"/>
            </a:endParaRPr>
          </a:p>
          <a:p>
            <a:pPr indent="-228600" lvl="0" marL="190500" marR="63500" rtl="0" algn="l">
              <a:lnSpc>
                <a:spcPct val="137500"/>
              </a:lnSpc>
              <a:spcBef>
                <a:spcPts val="0"/>
              </a:spcBef>
              <a:spcAft>
                <a:spcPts val="0"/>
              </a:spcAft>
              <a:buClr>
                <a:srgbClr val="001D35"/>
              </a:buClr>
              <a:buSzPts val="1400"/>
              <a:buFont typeface="Arial"/>
              <a:buNone/>
            </a:pPr>
            <a:r>
              <a:rPr b="1" lang="en" sz="1400">
                <a:solidFill>
                  <a:srgbClr val="001D35"/>
                </a:solidFill>
                <a:highlight>
                  <a:srgbClr val="FFFFFF"/>
                </a:highlight>
                <a:latin typeface="Arial"/>
                <a:ea typeface="Arial"/>
                <a:cs typeface="Arial"/>
                <a:sym typeface="Arial"/>
              </a:rPr>
              <a:t>Enhanced Maintainability:</a:t>
            </a:r>
            <a:br>
              <a:rPr b="1" lang="en" sz="1400">
                <a:solidFill>
                  <a:srgbClr val="001D35"/>
                </a:solidFill>
                <a:highlight>
                  <a:srgbClr val="FFFFFF"/>
                </a:highlight>
                <a:latin typeface="Arial"/>
                <a:ea typeface="Arial"/>
                <a:cs typeface="Arial"/>
                <a:sym typeface="Arial"/>
              </a:rPr>
            </a:br>
            <a:r>
              <a:rPr lang="en" sz="1400">
                <a:solidFill>
                  <a:srgbClr val="001D35"/>
                </a:solidFill>
                <a:highlight>
                  <a:srgbClr val="FFFFFF"/>
                </a:highlight>
                <a:latin typeface="Arial"/>
                <a:ea typeface="Arial"/>
                <a:cs typeface="Arial"/>
                <a:sym typeface="Arial"/>
              </a:rPr>
              <a:t>The structured nature of frameworks makes it easier to maintain and update web applications over time. </a:t>
            </a:r>
            <a:endParaRPr sz="1400">
              <a:solidFill>
                <a:srgbClr val="001D35"/>
              </a:solidFill>
              <a:highlight>
                <a:srgbClr val="FFFFFF"/>
              </a:highlight>
              <a:latin typeface="Arial"/>
              <a:ea typeface="Arial"/>
              <a:cs typeface="Arial"/>
              <a:sym typeface="Arial"/>
            </a:endParaRPr>
          </a:p>
          <a:p>
            <a:pPr indent="-228600" lvl="0" marL="190500" marR="63500" rtl="0" algn="l">
              <a:lnSpc>
                <a:spcPct val="137500"/>
              </a:lnSpc>
              <a:spcBef>
                <a:spcPts val="0"/>
              </a:spcBef>
              <a:spcAft>
                <a:spcPts val="0"/>
              </a:spcAft>
              <a:buClr>
                <a:srgbClr val="001D35"/>
              </a:buClr>
              <a:buSzPts val="1400"/>
              <a:buFont typeface="Arial"/>
              <a:buNone/>
            </a:pPr>
            <a:r>
              <a:rPr b="1" lang="en" sz="1400">
                <a:solidFill>
                  <a:srgbClr val="001D35"/>
                </a:solidFill>
                <a:highlight>
                  <a:srgbClr val="FFFFFF"/>
                </a:highlight>
                <a:latin typeface="Arial"/>
                <a:ea typeface="Arial"/>
                <a:cs typeface="Arial"/>
                <a:sym typeface="Arial"/>
              </a:rPr>
              <a:t>Reduced Development Costs:</a:t>
            </a:r>
            <a:br>
              <a:rPr b="1" lang="en" sz="1400">
                <a:solidFill>
                  <a:srgbClr val="001D35"/>
                </a:solidFill>
                <a:highlight>
                  <a:srgbClr val="FFFFFF"/>
                </a:highlight>
                <a:latin typeface="Arial"/>
                <a:ea typeface="Arial"/>
                <a:cs typeface="Arial"/>
                <a:sym typeface="Arial"/>
              </a:rPr>
            </a:br>
            <a:r>
              <a:rPr lang="en" sz="1400">
                <a:solidFill>
                  <a:srgbClr val="001D35"/>
                </a:solidFill>
                <a:highlight>
                  <a:srgbClr val="FFFFFF"/>
                </a:highlight>
                <a:latin typeface="Arial"/>
                <a:ea typeface="Arial"/>
                <a:cs typeface="Arial"/>
                <a:sym typeface="Arial"/>
              </a:rPr>
              <a:t>Frameworks can reduce development time and costs by automating tasks and providing reusable components. </a:t>
            </a:r>
            <a:endParaRPr sz="1400">
              <a:solidFill>
                <a:srgbClr val="001D35"/>
              </a:solidFill>
              <a:highlight>
                <a:srgbClr val="FFFFFF"/>
              </a:highlight>
              <a:latin typeface="Arial"/>
              <a:ea typeface="Arial"/>
              <a:cs typeface="Arial"/>
              <a:sym typeface="Arial"/>
            </a:endParaRPr>
          </a:p>
          <a:p>
            <a:pPr indent="-228600" lvl="0" marL="190500" marR="63500" rtl="0" algn="l">
              <a:lnSpc>
                <a:spcPct val="137500"/>
              </a:lnSpc>
              <a:spcBef>
                <a:spcPts val="0"/>
              </a:spcBef>
              <a:spcAft>
                <a:spcPts val="0"/>
              </a:spcAft>
              <a:buClr>
                <a:srgbClr val="001D35"/>
              </a:buClr>
              <a:buSzPts val="1400"/>
              <a:buFont typeface="Arial"/>
              <a:buNone/>
            </a:pPr>
            <a:r>
              <a:rPr b="1" lang="en" sz="1400">
                <a:solidFill>
                  <a:srgbClr val="001D35"/>
                </a:solidFill>
                <a:highlight>
                  <a:srgbClr val="FFFFFF"/>
                </a:highlight>
                <a:latin typeface="Arial"/>
                <a:ea typeface="Arial"/>
                <a:cs typeface="Arial"/>
                <a:sym typeface="Arial"/>
              </a:rPr>
              <a:t>Easier Collaboration:</a:t>
            </a:r>
            <a:br>
              <a:rPr b="1" lang="en" sz="1400">
                <a:solidFill>
                  <a:srgbClr val="001D35"/>
                </a:solidFill>
                <a:highlight>
                  <a:srgbClr val="FFFFFF"/>
                </a:highlight>
                <a:latin typeface="Arial"/>
                <a:ea typeface="Arial"/>
                <a:cs typeface="Arial"/>
                <a:sym typeface="Arial"/>
              </a:rPr>
            </a:br>
            <a:r>
              <a:rPr lang="en" sz="1400">
                <a:solidFill>
                  <a:srgbClr val="001D35"/>
                </a:solidFill>
                <a:highlight>
                  <a:srgbClr val="FFFFFF"/>
                </a:highlight>
                <a:latin typeface="Arial"/>
                <a:ea typeface="Arial"/>
                <a:cs typeface="Arial"/>
                <a:sym typeface="Arial"/>
              </a:rPr>
              <a:t>Standardized structures and reusable components make it easier for developers to collaborate on projects. </a:t>
            </a:r>
            <a:endParaRPr sz="1400">
              <a:solidFill>
                <a:srgbClr val="001D35"/>
              </a:solidFill>
              <a:highlight>
                <a:srgbClr val="FFFFFF"/>
              </a:highlight>
              <a:latin typeface="Arial"/>
              <a:ea typeface="Arial"/>
              <a:cs typeface="Arial"/>
              <a:sym typeface="Arial"/>
            </a:endParaRPr>
          </a:p>
          <a:p>
            <a:pPr indent="-228600" lvl="0" marL="190500" marR="63500" rtl="0" algn="l">
              <a:lnSpc>
                <a:spcPct val="137500"/>
              </a:lnSpc>
              <a:spcBef>
                <a:spcPts val="0"/>
              </a:spcBef>
              <a:spcAft>
                <a:spcPts val="0"/>
              </a:spcAft>
              <a:buClr>
                <a:srgbClr val="001D35"/>
              </a:buClr>
              <a:buSzPts val="1600"/>
              <a:buFont typeface="Arial"/>
              <a:buNone/>
            </a:pPr>
            <a:r>
              <a:t/>
            </a:r>
            <a:endParaRPr b="1" sz="1600">
              <a:solidFill>
                <a:srgbClr val="001D35"/>
              </a:solidFill>
              <a:highlight>
                <a:srgbClr val="FFFFFF"/>
              </a:highlight>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3.6 Building Basic Web Functionalities</a:t>
            </a:r>
            <a:endParaRPr/>
          </a:p>
        </p:txBody>
      </p:sp>
      <p:sp>
        <p:nvSpPr>
          <p:cNvPr id="291" name="Google Shape;291;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600">
                <a:solidFill>
                  <a:srgbClr val="000000"/>
                </a:solidFill>
                <a:latin typeface="Arial"/>
                <a:ea typeface="Arial"/>
                <a:cs typeface="Arial"/>
                <a:sym typeface="Arial"/>
              </a:rPr>
              <a:t>Two Approaches:</a:t>
            </a:r>
            <a:endParaRPr b="1" sz="1600">
              <a:solidFill>
                <a:srgbClr val="000000"/>
              </a:solidFill>
              <a:latin typeface="Arial"/>
              <a:ea typeface="Arial"/>
              <a:cs typeface="Arial"/>
              <a:sym typeface="Arial"/>
            </a:endParaRPr>
          </a:p>
          <a:p>
            <a:pPr indent="0" lvl="0" marL="0" rtl="0" algn="l">
              <a:spcBef>
                <a:spcPts val="1200"/>
              </a:spcBef>
              <a:spcAft>
                <a:spcPts val="0"/>
              </a:spcAft>
              <a:buNone/>
            </a:pPr>
            <a:r>
              <a:rPr b="1" lang="en" sz="1600">
                <a:solidFill>
                  <a:srgbClr val="000000"/>
                </a:solidFill>
                <a:latin typeface="Arial"/>
                <a:ea typeface="Arial"/>
                <a:cs typeface="Arial"/>
                <a:sym typeface="Arial"/>
              </a:rPr>
              <a:t>1. Manual Validation (Simpler for basic understanding, but less robust)</a:t>
            </a:r>
            <a:endParaRPr b="1"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You write the validation logic directly within your Flask view function.</a:t>
            </a:r>
            <a:endParaRPr sz="1600">
              <a:solidFill>
                <a:srgbClr val="000000"/>
              </a:solidFill>
              <a:latin typeface="Arial"/>
              <a:ea typeface="Arial"/>
              <a:cs typeface="Arial"/>
              <a:sym typeface="Arial"/>
            </a:endParaRPr>
          </a:p>
          <a:p>
            <a:pPr indent="0" lvl="0" marL="0" rtl="0" algn="l">
              <a:spcBef>
                <a:spcPts val="1200"/>
              </a:spcBef>
              <a:spcAft>
                <a:spcPts val="0"/>
              </a:spcAft>
              <a:buNone/>
            </a:pPr>
            <a:r>
              <a:rPr b="1" lang="en" sz="1600">
                <a:solidFill>
                  <a:srgbClr val="000000"/>
                </a:solidFill>
                <a:latin typeface="Arial"/>
                <a:ea typeface="Arial"/>
                <a:cs typeface="Arial"/>
                <a:sym typeface="Arial"/>
              </a:rPr>
              <a:t>HTML Form (e.g., </a:t>
            </a:r>
            <a:r>
              <a:rPr b="1" lang="en" sz="1600">
                <a:solidFill>
                  <a:srgbClr val="188038"/>
                </a:solidFill>
                <a:latin typeface="Arial"/>
                <a:ea typeface="Arial"/>
                <a:cs typeface="Arial"/>
                <a:sym typeface="Arial"/>
              </a:rPr>
              <a:t>templates/register.html</a:t>
            </a:r>
            <a:r>
              <a:rPr b="1" lang="en" sz="1600">
                <a:solidFill>
                  <a:srgbClr val="000000"/>
                </a:solidFill>
                <a:latin typeface="Arial"/>
                <a:ea typeface="Arial"/>
                <a:cs typeface="Arial"/>
                <a:sym typeface="Arial"/>
              </a:rPr>
              <a:t>):</a:t>
            </a:r>
            <a:endParaRPr b="1"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600">
                <a:solidFill>
                  <a:srgbClr val="000000"/>
                </a:solidFill>
                <a:latin typeface="Arial"/>
                <a:ea typeface="Arial"/>
                <a:cs typeface="Arial"/>
                <a:sym typeface="Arial"/>
              </a:rPr>
              <a:t>HTML</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&lt;!DOCTYPE html&gt;</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&lt;html lang="en"&gt;</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&lt;head&gt;</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&lt;meta charset="UTF-8"&gt;</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&lt;meta name="viewport" content="width=device-width, initial-scale=1.0"&gt;</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&lt;title&gt;Manual Register&lt;/title&gt;</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&lt;/head&gt;</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&lt;body&gt;</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&lt;h1&gt;Register (Manual Validation)&lt;/h1&gt;</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 with messages = get_flashed_messages(with_categories=true) %}</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 if messages %}</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 for category, message in messages %}</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&lt;p style="color: {{ 'red' if category == 'error' else 'green' }};"&gt;{{ message }}&lt;/p&gt;</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 endfor %}</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 endif %}</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 endwith %}</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&lt;form method="POST" action="{{ url_for('register_manual') }}"&gt;</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&lt;label for="username"&gt;Username:&lt;/label&gt;&lt;br&gt;</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&lt;input type="text" id="username" name="username" value="{{ username if username is defined else '' }}" required&gt;&lt;br&gt;&lt;br&gt;</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&lt;label for="email"&gt;Email:&lt;/label&gt;&lt;br&gt;</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&lt;input type="email" id="email" name="email" value="{{ email if email is defined else '' }}" required&gt;&lt;br&gt;&lt;br&gt;</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&lt;label for="password"&gt;Password:&lt;/label&gt;&lt;br&gt;</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&lt;input type="password" id="password" name="password" required&gt;&lt;br&gt;&lt;br&gt;</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&lt;label for="confirm_password"&gt;Confirm Password:&lt;/label&gt;&lt;br&gt;</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&lt;input type="password" id="confirm_password" name="confirm_password" required&gt;&lt;br&gt;&lt;br&gt;</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&lt;input type="submit" value="Register"&gt;</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&lt;/form&gt;</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&lt;/body&gt;</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&lt;/html&gt;</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rPr b="1" lang="en" sz="1600">
                <a:solidFill>
                  <a:srgbClr val="000000"/>
                </a:solidFill>
                <a:latin typeface="Arial"/>
                <a:ea typeface="Arial"/>
                <a:cs typeface="Arial"/>
                <a:sym typeface="Arial"/>
              </a:rPr>
              <a:t>Flask Code (</a:t>
            </a:r>
            <a:r>
              <a:rPr b="1" lang="en" sz="1600">
                <a:solidFill>
                  <a:srgbClr val="188038"/>
                </a:solidFill>
                <a:latin typeface="Arial"/>
                <a:ea typeface="Arial"/>
                <a:cs typeface="Arial"/>
                <a:sym typeface="Arial"/>
              </a:rPr>
              <a:t>app.py</a:t>
            </a:r>
            <a:r>
              <a:rPr b="1" lang="en" sz="1600">
                <a:solidFill>
                  <a:srgbClr val="000000"/>
                </a:solidFill>
                <a:latin typeface="Arial"/>
                <a:ea typeface="Arial"/>
                <a:cs typeface="Arial"/>
                <a:sym typeface="Arial"/>
              </a:rPr>
              <a:t>):</a:t>
            </a:r>
            <a:endParaRPr b="1"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Python</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from flask import Flask, render_template, request, redirect, url_for, flash</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from markupsafe import escape # For safely rendering user-provided data</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app = Flask(__name__)</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app.config['SECRET_KEY'] = 'a_very_secret_key_for_sessions' # Required for flash messages</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In-memory "database" for demonstration</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registered_users_manual = {}</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@app.route('/register_manual', methods=['GET', 'POST'])</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def register_manual():</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if request.method == 'POST':</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 1. Retrieve Form Data</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username = request.form.get('username')</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email = request.form.get('email')</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password = request.form.get('password')</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confirm_password = request.form.get('confirm_password')</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errors = [] # To collect validation errors</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 2. Input Validation (Manual Checks)</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if not username:</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errors.append("Username is required.")</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elif len(username) &lt; 4:</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errors.append("Username must be at least 4 characters long.")</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elif username in registered_users_manual:</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errors.append("Username already exists.")</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if not email:</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errors.append("Email is required.")</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elif "@" not in email or "." not in email: # Basic email format check</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errors.append("Invalid email format.")</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if not password:</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errors.append("Password is required.")</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elif len(password) &lt; 6:</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errors.append("Password must be at least 6 characters long.")</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if password != confirm_password:</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errors.append("Passwords do not match.")</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 3. Handle Validation Results</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if errors:</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 If errors exist, flash them and re-render the form with user's input</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for error in errors:</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flash(error, 'error')</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return render_template('register.html',</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username=username,</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email=email), 400 # Return 400 Bad Request</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else:</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 4. Process Valid Data (e.g., save to DB, hash password)</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registered_users_manual[username] = password # Storing for demo</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flash(f"User '{escape(username)}' registered successfully!", 'success')</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 5. Post/Redirect/Get Pattern</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return redirect(url_for('registration_success_manual'))</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 GET request: Display the empty form</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return render_template('register.html')</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@app.route('/registration_success_manual')</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def registration_success_manual():</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return "&lt;h1&gt;Manual Registration Successful!&lt;/h1&gt;&lt;p&gt;You can now log in.&lt;/p&gt;&lt;p&gt;&lt;a href='/register_manual'&gt;Register another user&lt;/a&gt;&lt;/p&gt;"</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 (other routes for Flask-WTF example below)</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rPr b="1" lang="en" sz="1600">
                <a:solidFill>
                  <a:srgbClr val="000000"/>
                </a:solidFill>
                <a:latin typeface="Arial"/>
                <a:ea typeface="Arial"/>
                <a:cs typeface="Arial"/>
                <a:sym typeface="Arial"/>
              </a:rPr>
              <a:t>Pros of Manual Validation:</a:t>
            </a:r>
            <a:endParaRPr b="1" sz="1600">
              <a:solidFill>
                <a:srgbClr val="000000"/>
              </a:solidFill>
              <a:latin typeface="Arial"/>
              <a:ea typeface="Arial"/>
              <a:cs typeface="Arial"/>
              <a:sym typeface="Arial"/>
            </a:endParaRPr>
          </a:p>
          <a:p>
            <a:pPr indent="-330200" lvl="0" marL="457200" rtl="0" algn="l">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No external dependencies other than Flask.</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Complete control over every validation step.</a:t>
            </a:r>
            <a:endParaRPr sz="1600">
              <a:solidFill>
                <a:srgbClr val="000000"/>
              </a:solidFill>
              <a:latin typeface="Arial"/>
              <a:ea typeface="Arial"/>
              <a:cs typeface="Arial"/>
              <a:sym typeface="Arial"/>
            </a:endParaRPr>
          </a:p>
          <a:p>
            <a:pPr indent="0" lvl="0" marL="0" rtl="0" algn="l">
              <a:spcBef>
                <a:spcPts val="1200"/>
              </a:spcBef>
              <a:spcAft>
                <a:spcPts val="0"/>
              </a:spcAft>
              <a:buNone/>
            </a:pPr>
            <a:r>
              <a:rPr b="1" lang="en" sz="1600">
                <a:solidFill>
                  <a:srgbClr val="000000"/>
                </a:solidFill>
                <a:latin typeface="Arial"/>
                <a:ea typeface="Arial"/>
                <a:cs typeface="Arial"/>
                <a:sym typeface="Arial"/>
              </a:rPr>
              <a:t>Cons of Manual Validation:</a:t>
            </a:r>
            <a:endParaRPr b="1" sz="1600">
              <a:solidFill>
                <a:srgbClr val="000000"/>
              </a:solidFill>
              <a:latin typeface="Arial"/>
              <a:ea typeface="Arial"/>
              <a:cs typeface="Arial"/>
              <a:sym typeface="Arial"/>
            </a:endParaRPr>
          </a:p>
          <a:p>
            <a:pPr indent="-330200" lvl="0" marL="457200" rtl="0" algn="l">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Can lead to a lot of repetitive code (boilerplate) for complex forms.</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No built-in Cross-Site Request Forgery (CSRF) protection, which you'd have to implement manually.</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Error messages are managed less elegantly.</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rPr b="1" lang="en" sz="1600">
                <a:solidFill>
                  <a:srgbClr val="000000"/>
                </a:solidFill>
                <a:latin typeface="Arial"/>
                <a:ea typeface="Arial"/>
                <a:cs typeface="Arial"/>
                <a:sym typeface="Arial"/>
              </a:rPr>
              <a:t>2. Using Flask-WTF (Recommended for Real-World Apps)</a:t>
            </a:r>
            <a:endParaRPr b="1"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Flask-WTF is a Flask extension that integrates the powerful WTForms library. It greatly simplifies form handling, validation, and automatically adds crucial security features like CSRF protection.</a:t>
            </a:r>
            <a:endParaRPr sz="1600">
              <a:solidFill>
                <a:srgbClr val="000000"/>
              </a:solidFill>
              <a:latin typeface="Arial"/>
              <a:ea typeface="Arial"/>
              <a:cs typeface="Arial"/>
              <a:sym typeface="Arial"/>
            </a:endParaRPr>
          </a:p>
          <a:p>
            <a:pPr indent="0" lvl="0" marL="0" rtl="0" algn="l">
              <a:spcBef>
                <a:spcPts val="1200"/>
              </a:spcBef>
              <a:spcAft>
                <a:spcPts val="0"/>
              </a:spcAft>
              <a:buNone/>
            </a:pPr>
            <a:r>
              <a:rPr b="1" lang="en" sz="1600">
                <a:solidFill>
                  <a:srgbClr val="000000"/>
                </a:solidFill>
                <a:latin typeface="Arial"/>
                <a:ea typeface="Arial"/>
                <a:cs typeface="Arial"/>
                <a:sym typeface="Arial"/>
              </a:rPr>
              <a:t>1. Install Flask-WTF:</a:t>
            </a:r>
            <a:endParaRPr b="1"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Bash</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pip install Flask-WTF</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rPr b="1" lang="en" sz="1600">
                <a:solidFill>
                  <a:srgbClr val="000000"/>
                </a:solidFill>
                <a:latin typeface="Arial"/>
                <a:ea typeface="Arial"/>
                <a:cs typeface="Arial"/>
                <a:sym typeface="Arial"/>
              </a:rPr>
              <a:t>2. Define a Form Class (e.g., </a:t>
            </a:r>
            <a:r>
              <a:rPr b="1" lang="en" sz="1600">
                <a:solidFill>
                  <a:srgbClr val="188038"/>
                </a:solidFill>
                <a:latin typeface="Arial"/>
                <a:ea typeface="Arial"/>
                <a:cs typeface="Arial"/>
                <a:sym typeface="Arial"/>
              </a:rPr>
              <a:t>forms.py</a:t>
            </a:r>
            <a:r>
              <a:rPr b="1" lang="en" sz="1600">
                <a:solidFill>
                  <a:srgbClr val="000000"/>
                </a:solidFill>
                <a:latin typeface="Arial"/>
                <a:ea typeface="Arial"/>
                <a:cs typeface="Arial"/>
                <a:sym typeface="Arial"/>
              </a:rPr>
              <a:t>):</a:t>
            </a:r>
            <a:endParaRPr b="1"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Python</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forms.py</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from flask_wtf import FlaskForm</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from wtforms import StringField, EmailField, PasswordField, SubmitField</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from wtforms.validators import DataRequired, Email, Length, EqualTo, ValidationError</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class RegistrationFormWTF(FlaskForm):</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username = StringField('Username', validators=[</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DataRequired(message="Username is required."),</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Length(min=4, max=25, message="Username must be between 4 and 25 characters.")</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email = EmailField('Email', validators=[</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DataRequired(message="Email is required."),</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Email(message="Invalid email format.")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password = PasswordField('Password', validators=[</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DataRequired(message="Password is required."),</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Length(min=6, message="Password must be at least 6 characters long.")</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confirm_password = PasswordField('Confirm Password', validators=[</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DataRequired(message="Please confirm your password."),</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EqualTo('password', message='Passwords must match.')</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submit = SubmitField('Register')</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Custom validator for the username field</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def validate_username(self, field):</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Simulate checking if username already exists in a database</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if field.data == 'existing_user_wtf':</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raise ValidationError('This username is already taken. Please choose another.')</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rPr b="1" lang="en" sz="1600">
                <a:solidFill>
                  <a:srgbClr val="000000"/>
                </a:solidFill>
                <a:latin typeface="Arial"/>
                <a:ea typeface="Arial"/>
                <a:cs typeface="Arial"/>
                <a:sym typeface="Arial"/>
              </a:rPr>
              <a:t>3. Flask Code (</a:t>
            </a:r>
            <a:r>
              <a:rPr b="1" lang="en" sz="1600">
                <a:solidFill>
                  <a:srgbClr val="188038"/>
                </a:solidFill>
                <a:latin typeface="Arial"/>
                <a:ea typeface="Arial"/>
                <a:cs typeface="Arial"/>
                <a:sym typeface="Arial"/>
              </a:rPr>
              <a:t>app.py</a:t>
            </a:r>
            <a:r>
              <a:rPr b="1" lang="en" sz="1600">
                <a:solidFill>
                  <a:srgbClr val="000000"/>
                </a:solidFill>
                <a:latin typeface="Arial"/>
                <a:ea typeface="Arial"/>
                <a:cs typeface="Arial"/>
                <a:sym typeface="Arial"/>
              </a:rPr>
              <a:t> - continuing from above):</a:t>
            </a:r>
            <a:endParaRPr b="1"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Python</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 (beginning of app.py from manual validation example)</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from forms import RegistrationFormWTF # Import your form class</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WTForms also uses the SECRET_KEY for CSRF protection</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app.config['WTF_CSRF_ENABLED'] = True # This is True by default for Flask-WTF</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In-memory "database" for demonstration</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registered_users_wtf = {}</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@app.route('/register_wtf', methods=['GET', 'POST'])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def register_wtf():</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form = RegistrationFormWTF() # Create an instance of your form</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form.validate_on_submit() checks:</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1. If request.method is 'POST'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2. If all defined validators for the form fields pass</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if form.validate_on_submit():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Data is valid and ready for processing</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username = form.username.data</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email = form.email.data</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password = form.password.data # Hash this in a real app!</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registered_users_wtf[username] = password # Storing for demo</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flash(f"User '{username}' registered successfully via Flask-WTF!", 'success')</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return redirect(url_for('registration_success_wtf'))</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else:</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If it's a GET request, or if validation failed on POST,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form.errors will automatically contain the validation messages.</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These will be rendered in the template.</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pass</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return render_template('register_wtf.html', form=form)</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@app.route('/registration_success_wtf')</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def registration_success_wtf():</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return "&lt;h1&gt;Flask-WTF Registration Successful!&lt;/h1&gt;&lt;p&gt;You can now log in.&lt;/p&gt;&lt;p&gt;&lt;a href='/register_wtf'&gt;Register another user&lt;/a&gt;&lt;/p&gt;"</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if __name__ == '__main__':</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app.run(debug=True)</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rPr b="1" lang="en" sz="1600">
                <a:solidFill>
                  <a:srgbClr val="000000"/>
                </a:solidFill>
                <a:latin typeface="Arial"/>
                <a:ea typeface="Arial"/>
                <a:cs typeface="Arial"/>
                <a:sym typeface="Arial"/>
              </a:rPr>
              <a:t>4. HTML Template (e.g., </a:t>
            </a:r>
            <a:r>
              <a:rPr b="1" lang="en" sz="1600">
                <a:solidFill>
                  <a:srgbClr val="188038"/>
                </a:solidFill>
                <a:latin typeface="Arial"/>
                <a:ea typeface="Arial"/>
                <a:cs typeface="Arial"/>
                <a:sym typeface="Arial"/>
              </a:rPr>
              <a:t>templates/register_wtf.html</a:t>
            </a:r>
            <a:r>
              <a:rPr b="1" lang="en" sz="1600">
                <a:solidFill>
                  <a:srgbClr val="000000"/>
                </a:solidFill>
                <a:latin typeface="Arial"/>
                <a:ea typeface="Arial"/>
                <a:cs typeface="Arial"/>
                <a:sym typeface="Arial"/>
              </a:rPr>
              <a:t>):</a:t>
            </a:r>
            <a:endParaRPr b="1"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HTML</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&lt;!DOCTYPE html&gt;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&lt;html lang="en"&gt;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&lt;head&gt;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&lt;meta charset="UTF-8"&gt;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&lt;meta name="viewport" content="width=device-width, initial-scale=1.0"&gt;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&lt;title&gt;Register (Flask-WTF)&lt;/title&gt;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&lt;style&gt;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.errorlist { color: red; list-style-type: none; padding-left: 0;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&lt;/style&gt;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&lt;/head&gt;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&lt;body&gt;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&lt;h1&gt;Register (Flask-WTF)&lt;/h1&gt;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with messages = get_flashed_messages(with_categories=true)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if messages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 category, message in messages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&lt;p style="color: {{ 'red' if category == 'error' else 'green' }};"&gt;{{ message }}&lt;/p&gt;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endfor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endif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endwith %}</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&lt;form method="POST" action="{{ url_for('register_wtf') }}"&gt;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form.csrf_token }} {# CRITICAL: Renders the hidden CSRF token for security #}</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&lt;div&gt;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form.username.label }}&lt;br&gt;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form.username(size=30) }} {# Renders the input field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if form.username.errors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&lt;ul class="errorlist"&gt;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 error in form.username.errors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&lt;li&gt;{{ error }}&lt;/li&gt;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endfor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&lt;/ul&gt;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endif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&lt;/div&gt;&lt;br&gt;</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&lt;div&gt;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form.email.label }}&lt;br&gt;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form.email(size=30)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if form.email.errors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&lt;ul class="errorlist"&gt;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 error in form.email.errors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&lt;li&gt;{{ error }}&lt;/li&gt;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endfor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&lt;/ul&gt;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endif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&lt;/div&gt;&lt;br&gt;</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&lt;div&gt;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form.password.label }}&lt;br&gt;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form.password(size=30)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if form.password.errors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&lt;ul class="errorlist"&gt;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 error in form.password.errors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&lt;li&gt;{{ error }}&lt;/li&gt;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endfor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&lt;/ul&gt;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endif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&lt;/div&gt;&lt;br&gt;</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&lt;div&gt;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form.confirm_password.label }}&lt;br&gt;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form.confirm_password(size=30)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if form.confirm_password.errors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&lt;ul class="errorlist"&gt;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 error in form.confirm_password.errors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&lt;li&gt;{{ error }}&lt;/li&gt;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endfor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&lt;/ul&gt;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endif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&lt;/div&gt;&lt;br&gt;</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form.submit()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&lt;/form&gt;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&lt;/body&gt;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&lt;/html&gt;</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400"/>
              </a:spcBef>
              <a:spcAft>
                <a:spcPts val="0"/>
              </a:spcAft>
              <a:buNone/>
            </a:pPr>
            <a:r>
              <a:rPr b="1" lang="en" sz="1600">
                <a:solidFill>
                  <a:srgbClr val="000000"/>
                </a:solidFill>
                <a:latin typeface="Arial"/>
                <a:ea typeface="Arial"/>
                <a:cs typeface="Arial"/>
                <a:sym typeface="Arial"/>
              </a:rPr>
              <a:t>Key Takeaways:</a:t>
            </a:r>
            <a:endParaRPr b="1" sz="1600">
              <a:solidFill>
                <a:srgbClr val="000000"/>
              </a:solidFill>
              <a:latin typeface="Arial"/>
              <a:ea typeface="Arial"/>
              <a:cs typeface="Arial"/>
              <a:sym typeface="Arial"/>
            </a:endParaRPr>
          </a:p>
          <a:p>
            <a:pPr indent="-330200" lvl="0" marL="457200" rtl="0" algn="l">
              <a:spcBef>
                <a:spcPts val="1200"/>
              </a:spcBef>
              <a:spcAft>
                <a:spcPts val="0"/>
              </a:spcAft>
              <a:buClr>
                <a:srgbClr val="000000"/>
              </a:buClr>
              <a:buSzPts val="1600"/>
              <a:buFont typeface="Arial"/>
              <a:buChar char="●"/>
            </a:pPr>
            <a:r>
              <a:rPr b="1" lang="en" sz="1600">
                <a:solidFill>
                  <a:srgbClr val="188038"/>
                </a:solidFill>
                <a:latin typeface="Arial"/>
                <a:ea typeface="Arial"/>
                <a:cs typeface="Arial"/>
                <a:sym typeface="Arial"/>
              </a:rPr>
              <a:t>request.form</a:t>
            </a:r>
            <a:r>
              <a:rPr b="1" lang="en" sz="1600">
                <a:solidFill>
                  <a:srgbClr val="000000"/>
                </a:solidFill>
                <a:latin typeface="Arial"/>
                <a:ea typeface="Arial"/>
                <a:cs typeface="Arial"/>
                <a:sym typeface="Arial"/>
              </a:rPr>
              <a:t>:</a:t>
            </a:r>
            <a:r>
              <a:rPr lang="en" sz="1600">
                <a:solidFill>
                  <a:srgbClr val="000000"/>
                </a:solidFill>
                <a:latin typeface="Arial"/>
                <a:ea typeface="Arial"/>
                <a:cs typeface="Arial"/>
                <a:sym typeface="Arial"/>
              </a:rPr>
              <a:t> The Flask object used to access data from a submitted HTML form.</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188038"/>
                </a:solidFill>
                <a:latin typeface="Arial"/>
                <a:ea typeface="Arial"/>
                <a:cs typeface="Arial"/>
                <a:sym typeface="Arial"/>
              </a:rPr>
              <a:t>flash()</a:t>
            </a:r>
            <a:r>
              <a:rPr b="1" lang="en" sz="1600">
                <a:solidFill>
                  <a:srgbClr val="000000"/>
                </a:solidFill>
                <a:latin typeface="Arial"/>
                <a:ea typeface="Arial"/>
                <a:cs typeface="Arial"/>
                <a:sym typeface="Arial"/>
              </a:rPr>
              <a:t>:</a:t>
            </a:r>
            <a:r>
              <a:rPr lang="en" sz="1600">
                <a:solidFill>
                  <a:srgbClr val="000000"/>
                </a:solidFill>
                <a:latin typeface="Arial"/>
                <a:ea typeface="Arial"/>
                <a:cs typeface="Arial"/>
                <a:sym typeface="Arial"/>
              </a:rPr>
              <a:t> Used to send one-time messages to the user (requires </a:t>
            </a:r>
            <a:r>
              <a:rPr lang="en" sz="1600">
                <a:solidFill>
                  <a:srgbClr val="188038"/>
                </a:solidFill>
                <a:latin typeface="Arial"/>
                <a:ea typeface="Arial"/>
                <a:cs typeface="Arial"/>
                <a:sym typeface="Arial"/>
              </a:rPr>
              <a:t>SECRET_KEY</a:t>
            </a:r>
            <a:r>
              <a:rPr lang="en" sz="1600">
                <a:solidFill>
                  <a:srgbClr val="000000"/>
                </a:solidFill>
                <a:latin typeface="Arial"/>
                <a:ea typeface="Arial"/>
                <a:cs typeface="Arial"/>
                <a:sym typeface="Arial"/>
              </a:rPr>
              <a:t>).</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188038"/>
                </a:solidFill>
                <a:latin typeface="Arial"/>
                <a:ea typeface="Arial"/>
                <a:cs typeface="Arial"/>
                <a:sym typeface="Arial"/>
              </a:rPr>
              <a:t>redirect(url_for('function_name'))</a:t>
            </a:r>
            <a:r>
              <a:rPr b="1" lang="en" sz="1600">
                <a:solidFill>
                  <a:srgbClr val="000000"/>
                </a:solidFill>
                <a:latin typeface="Arial"/>
                <a:ea typeface="Arial"/>
                <a:cs typeface="Arial"/>
                <a:sym typeface="Arial"/>
              </a:rPr>
              <a:t>:</a:t>
            </a:r>
            <a:r>
              <a:rPr lang="en" sz="1600">
                <a:solidFill>
                  <a:srgbClr val="000000"/>
                </a:solidFill>
                <a:latin typeface="Arial"/>
                <a:ea typeface="Arial"/>
                <a:cs typeface="Arial"/>
                <a:sym typeface="Arial"/>
              </a:rPr>
              <a:t> The Post/Redirect/Get (PRG) pattern is crucial for good user experience and preventing duplicate form submissions.</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188038"/>
                </a:solidFill>
                <a:latin typeface="Arial"/>
                <a:ea typeface="Arial"/>
                <a:cs typeface="Arial"/>
                <a:sym typeface="Arial"/>
              </a:rPr>
              <a:t>render_template()</a:t>
            </a:r>
            <a:r>
              <a:rPr b="1" lang="en" sz="1600">
                <a:solidFill>
                  <a:srgbClr val="000000"/>
                </a:solidFill>
                <a:latin typeface="Arial"/>
                <a:ea typeface="Arial"/>
                <a:cs typeface="Arial"/>
                <a:sym typeface="Arial"/>
              </a:rPr>
              <a:t>:</a:t>
            </a:r>
            <a:r>
              <a:rPr lang="en" sz="1600">
                <a:solidFill>
                  <a:srgbClr val="000000"/>
                </a:solidFill>
                <a:latin typeface="Arial"/>
                <a:ea typeface="Arial"/>
                <a:cs typeface="Arial"/>
                <a:sym typeface="Arial"/>
              </a:rPr>
              <a:t> Used to display HTML forms. When validation fails, pass the previously submitted data back to the template to pre-fill fields.</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188038"/>
                </a:solidFill>
                <a:latin typeface="Arial"/>
                <a:ea typeface="Arial"/>
                <a:cs typeface="Arial"/>
                <a:sym typeface="Arial"/>
              </a:rPr>
              <a:t>Flask-WTF</a:t>
            </a:r>
            <a:r>
              <a:rPr b="1" lang="en" sz="1600">
                <a:solidFill>
                  <a:srgbClr val="000000"/>
                </a:solidFill>
                <a:latin typeface="Arial"/>
                <a:ea typeface="Arial"/>
                <a:cs typeface="Arial"/>
                <a:sym typeface="Arial"/>
              </a:rPr>
              <a:t>:</a:t>
            </a:r>
            <a:endParaRPr b="1"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Automates:</a:t>
            </a:r>
            <a:r>
              <a:rPr lang="en" sz="1600">
                <a:solidFill>
                  <a:srgbClr val="000000"/>
                </a:solidFill>
                <a:latin typeface="Arial"/>
                <a:ea typeface="Arial"/>
                <a:cs typeface="Arial"/>
                <a:sym typeface="Arial"/>
              </a:rPr>
              <a:t> Handles boilerplate, CSRF protection, and much of the validation logic.</a:t>
            </a:r>
            <a:endParaRPr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b="1" lang="en" sz="1600">
                <a:solidFill>
                  <a:srgbClr val="188038"/>
                </a:solidFill>
                <a:latin typeface="Arial"/>
                <a:ea typeface="Arial"/>
                <a:cs typeface="Arial"/>
                <a:sym typeface="Arial"/>
              </a:rPr>
              <a:t>FlaskForm</a:t>
            </a:r>
            <a:r>
              <a:rPr b="1" lang="en" sz="1600">
                <a:solidFill>
                  <a:srgbClr val="000000"/>
                </a:solidFill>
                <a:latin typeface="Arial"/>
                <a:ea typeface="Arial"/>
                <a:cs typeface="Arial"/>
                <a:sym typeface="Arial"/>
              </a:rPr>
              <a:t>:</a:t>
            </a:r>
            <a:r>
              <a:rPr lang="en" sz="1600">
                <a:solidFill>
                  <a:srgbClr val="000000"/>
                </a:solidFill>
                <a:latin typeface="Arial"/>
                <a:ea typeface="Arial"/>
                <a:cs typeface="Arial"/>
                <a:sym typeface="Arial"/>
              </a:rPr>
              <a:t> You define your form fields and validators in a Python class.</a:t>
            </a:r>
            <a:endParaRPr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b="1" lang="en" sz="1600">
                <a:solidFill>
                  <a:srgbClr val="188038"/>
                </a:solidFill>
                <a:latin typeface="Arial"/>
                <a:ea typeface="Arial"/>
                <a:cs typeface="Arial"/>
                <a:sym typeface="Arial"/>
              </a:rPr>
              <a:t>form.validate_on_submit()</a:t>
            </a:r>
            <a:r>
              <a:rPr b="1" lang="en" sz="1600">
                <a:solidFill>
                  <a:srgbClr val="000000"/>
                </a:solidFill>
                <a:latin typeface="Arial"/>
                <a:ea typeface="Arial"/>
                <a:cs typeface="Arial"/>
                <a:sym typeface="Arial"/>
              </a:rPr>
              <a:t>:</a:t>
            </a:r>
            <a:r>
              <a:rPr lang="en" sz="1600">
                <a:solidFill>
                  <a:srgbClr val="000000"/>
                </a:solidFill>
                <a:latin typeface="Arial"/>
                <a:ea typeface="Arial"/>
                <a:cs typeface="Arial"/>
                <a:sym typeface="Arial"/>
              </a:rPr>
              <a:t> A convenient method that checks both the request method (</a:t>
            </a:r>
            <a:r>
              <a:rPr lang="en" sz="1600">
                <a:solidFill>
                  <a:srgbClr val="188038"/>
                </a:solidFill>
                <a:latin typeface="Arial"/>
                <a:ea typeface="Arial"/>
                <a:cs typeface="Arial"/>
                <a:sym typeface="Arial"/>
              </a:rPr>
              <a:t>POST</a:t>
            </a:r>
            <a:r>
              <a:rPr lang="en" sz="1600">
                <a:solidFill>
                  <a:srgbClr val="000000"/>
                </a:solidFill>
                <a:latin typeface="Arial"/>
                <a:ea typeface="Arial"/>
                <a:cs typeface="Arial"/>
                <a:sym typeface="Arial"/>
              </a:rPr>
              <a:t>) and runs all form validators.</a:t>
            </a:r>
            <a:endParaRPr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b="1" lang="en" sz="1600">
                <a:solidFill>
                  <a:srgbClr val="188038"/>
                </a:solidFill>
                <a:latin typeface="Arial"/>
                <a:ea typeface="Arial"/>
                <a:cs typeface="Arial"/>
                <a:sym typeface="Arial"/>
              </a:rPr>
              <a:t>form.field.data</a:t>
            </a:r>
            <a:r>
              <a:rPr b="1" lang="en" sz="1600">
                <a:solidFill>
                  <a:srgbClr val="000000"/>
                </a:solidFill>
                <a:latin typeface="Arial"/>
                <a:ea typeface="Arial"/>
                <a:cs typeface="Arial"/>
                <a:sym typeface="Arial"/>
              </a:rPr>
              <a:t>:</a:t>
            </a:r>
            <a:r>
              <a:rPr lang="en" sz="1600">
                <a:solidFill>
                  <a:srgbClr val="000000"/>
                </a:solidFill>
                <a:latin typeface="Arial"/>
                <a:ea typeface="Arial"/>
                <a:cs typeface="Arial"/>
                <a:sym typeface="Arial"/>
              </a:rPr>
              <a:t> Accesses the validated data for a specific field.</a:t>
            </a:r>
            <a:endParaRPr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b="1" lang="en" sz="1600">
                <a:solidFill>
                  <a:srgbClr val="188038"/>
                </a:solidFill>
                <a:latin typeface="Arial"/>
                <a:ea typeface="Arial"/>
                <a:cs typeface="Arial"/>
                <a:sym typeface="Arial"/>
              </a:rPr>
              <a:t>form.field.errors</a:t>
            </a:r>
            <a:r>
              <a:rPr b="1" lang="en" sz="1600">
                <a:solidFill>
                  <a:srgbClr val="000000"/>
                </a:solidFill>
                <a:latin typeface="Arial"/>
                <a:ea typeface="Arial"/>
                <a:cs typeface="Arial"/>
                <a:sym typeface="Arial"/>
              </a:rPr>
              <a:t>:</a:t>
            </a:r>
            <a:r>
              <a:rPr lang="en" sz="1600">
                <a:solidFill>
                  <a:srgbClr val="000000"/>
                </a:solidFill>
                <a:latin typeface="Arial"/>
                <a:ea typeface="Arial"/>
                <a:cs typeface="Arial"/>
                <a:sym typeface="Arial"/>
              </a:rPr>
              <a:t> Provides a list of validation errors for a specific field, easily displayed in the template.</a:t>
            </a:r>
            <a:endParaRPr sz="1600">
              <a:solidFill>
                <a:srgbClr val="000000"/>
              </a:solidFill>
              <a:latin typeface="Arial"/>
              <a:ea typeface="Arial"/>
              <a:cs typeface="Arial"/>
              <a:sym typeface="Arial"/>
            </a:endParaRPr>
          </a:p>
          <a:p>
            <a:pPr indent="0" lvl="0" marL="0" rtl="0" algn="l">
              <a:spcBef>
                <a:spcPts val="1200"/>
              </a:spcBef>
              <a:spcAft>
                <a:spcPts val="1200"/>
              </a:spcAft>
              <a:buNone/>
            </a:pPr>
            <a:r>
              <a:t/>
            </a:r>
            <a:endParaRPr sz="1600">
              <a:latin typeface="Arial"/>
              <a:ea typeface="Arial"/>
              <a:cs typeface="Arial"/>
              <a:sym typeface="Arial"/>
            </a:endParaRPr>
          </a:p>
        </p:txBody>
      </p:sp>
      <p:sp>
        <p:nvSpPr>
          <p:cNvPr id="297" name="Google Shape;297;p53"/>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3.6.1 Implementing Form </a:t>
            </a:r>
            <a:r>
              <a:rPr lang="en"/>
              <a:t>Submission</a:t>
            </a:r>
            <a:r>
              <a:rPr lang="en"/>
              <a:t> and Input Validation</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4"/>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3.6.1 Implementing Form Submission and Input Validation</a:t>
            </a:r>
            <a:endParaRPr/>
          </a:p>
        </p:txBody>
      </p:sp>
      <p:sp>
        <p:nvSpPr>
          <p:cNvPr id="303" name="Google Shape;303;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&lt;body&gt;</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&lt;h1&gt;Register (Manual Validation)&lt;/h1&gt;</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 with messages = get_flashed_messages(with_categories=true) %}</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 if messages %}</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 for category, message in messages %}</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&lt;p style="color: {{ 'red' if category == 'error' else 'green' }};"&gt;{{ message }}&lt;/p&gt;</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 endfor %}</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 endif %}</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 endwith %}</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&lt;form method="POST" action="{{ url_for('register_manual') }}"&gt;</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&lt;label for="username"&gt;Username:&lt;/label&gt;&lt;br&gt;</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&lt;input type="text" id="username" name="username" value="{{ username if username is defined else '' }}" required&gt;&lt;br&gt;&lt;br&gt;</a:t>
            </a:r>
            <a:endParaRPr sz="1600">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5"/>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3.6.1 Implementing Form Submission and Input Validation</a:t>
            </a:r>
            <a:endParaRPr/>
          </a:p>
        </p:txBody>
      </p:sp>
      <p:sp>
        <p:nvSpPr>
          <p:cNvPr id="309" name="Google Shape;309;p55"/>
          <p:cNvSpPr txBox="1"/>
          <p:nvPr>
            <p:ph idx="1" type="body"/>
          </p:nvPr>
        </p:nvSpPr>
        <p:spPr>
          <a:xfrm>
            <a:off x="311700" y="923875"/>
            <a:ext cx="8742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&lt;label for="email"&gt;Email:&lt;/label&gt;&lt;br&gt;</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&lt;input type="email" id="email" name="email" value="{{ email if email is defined else '' }}" required&gt;&lt;br&gt;&lt;br&gt;</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&lt;label for="password"&gt;Password:&lt;/label&gt;&lt;br&gt;</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&lt;input type="password" id="password" name="password" required&gt;&lt;br&gt;&lt;br&gt;</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&lt;label for="confirm_password"&gt;Confirm Password:&lt;/label&gt;&lt;br&gt;</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&lt;input type="password" id="confirm_password" name="confirm_password" required&gt;&lt;br&gt;&lt;br&gt;</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&lt;input type="submit" value="Register"&gt;</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&lt;/form&gt;</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&lt;/body&gt;</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&lt;/html&gt;</a:t>
            </a:r>
            <a:endParaRPr sz="1600">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6"/>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3.6.1 Implementing Form Submission and Input Validation</a:t>
            </a:r>
            <a:endParaRPr/>
          </a:p>
        </p:txBody>
      </p:sp>
      <p:sp>
        <p:nvSpPr>
          <p:cNvPr id="315" name="Google Shape;315;p56"/>
          <p:cNvSpPr txBox="1"/>
          <p:nvPr>
            <p:ph idx="1" type="body"/>
          </p:nvPr>
        </p:nvSpPr>
        <p:spPr>
          <a:xfrm>
            <a:off x="311700" y="984784"/>
            <a:ext cx="8742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600">
                <a:solidFill>
                  <a:srgbClr val="000000"/>
                </a:solidFill>
                <a:latin typeface="Arial"/>
                <a:ea typeface="Arial"/>
                <a:cs typeface="Arial"/>
                <a:sym typeface="Arial"/>
              </a:rPr>
              <a:t>Flask Code (</a:t>
            </a:r>
            <a:r>
              <a:rPr b="1" lang="en" sz="1600">
                <a:solidFill>
                  <a:srgbClr val="188038"/>
                </a:solidFill>
                <a:latin typeface="Arial"/>
                <a:ea typeface="Arial"/>
                <a:cs typeface="Arial"/>
                <a:sym typeface="Arial"/>
              </a:rPr>
              <a:t>app.py</a:t>
            </a:r>
            <a:r>
              <a:rPr b="1" lang="en" sz="1600">
                <a:solidFill>
                  <a:srgbClr val="000000"/>
                </a:solidFill>
                <a:latin typeface="Arial"/>
                <a:ea typeface="Arial"/>
                <a:cs typeface="Arial"/>
                <a:sym typeface="Arial"/>
              </a:rPr>
              <a:t>):</a:t>
            </a:r>
            <a:endParaRPr b="1"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Python</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from flask import Flask, render_template, request, redirect, url_for, flash</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from markupsafe import escape # For safely rendering user-provided data</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app = Flask(__name__)</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app.config['SECRET_KEY'] = 'a_very_secret_key_for_sessions' # Required for flash messages</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In-memory "database" for demonstration</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registered_users_manual = {}</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@app.route('/register_manual', methods=['GET', 'POST'])</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def register_manual():</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if request.method == 'POST':</a:t>
            </a:r>
            <a:endParaRPr sz="1600">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7"/>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3.6.1 Implementing Form Submission and Input Validation</a:t>
            </a:r>
            <a:endParaRPr/>
          </a:p>
        </p:txBody>
      </p:sp>
      <p:sp>
        <p:nvSpPr>
          <p:cNvPr id="321" name="Google Shape;321;p57"/>
          <p:cNvSpPr txBox="1"/>
          <p:nvPr>
            <p:ph idx="1" type="body"/>
          </p:nvPr>
        </p:nvSpPr>
        <p:spPr>
          <a:xfrm>
            <a:off x="311695" y="803654"/>
            <a:ext cx="8742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        # 1. Retrieve Form Data</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username = request.form.get('username')</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email = request.form.get('email')</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password = request.form.get('password')</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confirm_password = request.form.get('confirm_password')</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errors = [] # To collect validation errors</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 2. Input Validation (Manual Checks)</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if not username:</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errors.append("Username is required.")</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elif len(username) &lt; 4:</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errors.append("Username must be at least 4 characters long.")</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elif username in registered_users_manual:</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errors.append("Username already exists.")</a:t>
            </a:r>
            <a:endParaRPr sz="1600">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8"/>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3.6.1 Implementing Form Submission and Input Validation</a:t>
            </a:r>
            <a:endParaRPr/>
          </a:p>
        </p:txBody>
      </p:sp>
      <p:sp>
        <p:nvSpPr>
          <p:cNvPr id="327" name="Google Shape;327;p58"/>
          <p:cNvSpPr txBox="1"/>
          <p:nvPr>
            <p:ph idx="1" type="body"/>
          </p:nvPr>
        </p:nvSpPr>
        <p:spPr>
          <a:xfrm>
            <a:off x="311700" y="923875"/>
            <a:ext cx="8742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        if not email:</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errors.append("Email is required.")</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elif "@" not in email or "." not in email: # Basic email format check</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errors.append("Invalid email format.")</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if not password:</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errors.append("Password is required.")</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elif len(password) &lt; 6:</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errors.append("Password must be at least 6 characters long.")</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if password != confirm_password:</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errors.append("Passwords do not match.")</a:t>
            </a:r>
            <a:endParaRPr sz="1600">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9"/>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3.6.1 Implementing Form Submission and Input Validation</a:t>
            </a:r>
            <a:endParaRPr/>
          </a:p>
        </p:txBody>
      </p:sp>
      <p:sp>
        <p:nvSpPr>
          <p:cNvPr id="333" name="Google Shape;333;p59"/>
          <p:cNvSpPr txBox="1"/>
          <p:nvPr>
            <p:ph idx="1" type="body"/>
          </p:nvPr>
        </p:nvSpPr>
        <p:spPr>
          <a:xfrm>
            <a:off x="311700" y="923875"/>
            <a:ext cx="8742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        # 3. Handle Validation Results</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if errors:</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 If errors exist, flash them and re-render the form with user's input</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for error in errors:</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flash(error, 'error')</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return render_template('register.html',</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username=username,</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email=email), 400 # Return 400 Bad Request</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else:</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 4. Process Valid Data (e.g., save to DB, hash password)</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registered_users_manual[username] = password # Storing for demo</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flash(f"User '{escape(username)}' registered successfully!", 'success')</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 5. Post/Redirect/Get Pattern</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return redirect(url_for('registration_success_manual'))</a:t>
            </a:r>
            <a:endParaRPr sz="1600">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60"/>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3.6.1 Implementing Form Submission and Input Validation</a:t>
            </a:r>
            <a:endParaRPr/>
          </a:p>
        </p:txBody>
      </p:sp>
      <p:sp>
        <p:nvSpPr>
          <p:cNvPr id="339" name="Google Shape;339;p60"/>
          <p:cNvSpPr txBox="1"/>
          <p:nvPr>
            <p:ph idx="1" type="body"/>
          </p:nvPr>
        </p:nvSpPr>
        <p:spPr>
          <a:xfrm>
            <a:off x="311700" y="923875"/>
            <a:ext cx="8742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000000"/>
                </a:solidFill>
                <a:latin typeface="Arial"/>
                <a:ea typeface="Arial"/>
                <a:cs typeface="Arial"/>
                <a:sym typeface="Arial"/>
              </a:rPr>
              <a:t>    # GET request: Display the empty form</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return render_template('register.html')</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@app.route('/registration_success_manual')</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def registration_success_manual():</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return "&lt;h1&gt;Manual Registration Successful!&lt;/h1&gt;&lt;p&gt;You can now log in.&lt;/p&gt;&lt;p&gt;&lt;a href='/register_manual'&gt;Register another user&lt;/a&gt;&lt;/p&gt;"</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 (other routes for Flask-WTF example below)</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rPr b="1" lang="en" sz="1600">
                <a:solidFill>
                  <a:srgbClr val="000000"/>
                </a:solidFill>
                <a:latin typeface="Arial"/>
                <a:ea typeface="Arial"/>
                <a:cs typeface="Arial"/>
                <a:sym typeface="Arial"/>
              </a:rPr>
              <a:t>Pros of Manual Validation:</a:t>
            </a:r>
            <a:endParaRPr b="1" sz="1600">
              <a:solidFill>
                <a:srgbClr val="000000"/>
              </a:solidFill>
              <a:latin typeface="Arial"/>
              <a:ea typeface="Arial"/>
              <a:cs typeface="Arial"/>
              <a:sym typeface="Arial"/>
            </a:endParaRPr>
          </a:p>
          <a:p>
            <a:pPr indent="-330200" lvl="0" marL="457200" rtl="0" algn="l">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No external dependencies other than Flask.</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Complete control over every validation step.</a:t>
            </a:r>
            <a:endParaRPr sz="1600">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61"/>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3.6.1 Implementing Form Submission and Input Validation</a:t>
            </a:r>
            <a:endParaRPr/>
          </a:p>
        </p:txBody>
      </p:sp>
      <p:sp>
        <p:nvSpPr>
          <p:cNvPr id="345" name="Google Shape;345;p61"/>
          <p:cNvSpPr txBox="1"/>
          <p:nvPr>
            <p:ph idx="1" type="body"/>
          </p:nvPr>
        </p:nvSpPr>
        <p:spPr>
          <a:xfrm>
            <a:off x="311700" y="923875"/>
            <a:ext cx="8742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600">
                <a:solidFill>
                  <a:srgbClr val="000000"/>
                </a:solidFill>
                <a:latin typeface="Arial"/>
                <a:ea typeface="Arial"/>
                <a:cs typeface="Arial"/>
                <a:sym typeface="Arial"/>
              </a:rPr>
              <a:t>Cons of Manual Validation:</a:t>
            </a:r>
            <a:endParaRPr b="1" sz="1600">
              <a:solidFill>
                <a:srgbClr val="000000"/>
              </a:solidFill>
              <a:latin typeface="Arial"/>
              <a:ea typeface="Arial"/>
              <a:cs typeface="Arial"/>
              <a:sym typeface="Arial"/>
            </a:endParaRPr>
          </a:p>
          <a:p>
            <a:pPr indent="-330200" lvl="0" marL="457200" rtl="0" algn="l">
              <a:spcBef>
                <a:spcPts val="1200"/>
              </a:spcBef>
              <a:spcAft>
                <a:spcPts val="0"/>
              </a:spcAft>
              <a:buClr>
                <a:srgbClr val="000000"/>
              </a:buClr>
              <a:buSzPts val="1600"/>
              <a:buFont typeface="Arial"/>
              <a:buChar char="●"/>
            </a:pPr>
            <a:r>
              <a:rPr lang="en" sz="1600">
                <a:solidFill>
                  <a:srgbClr val="000000"/>
                </a:solidFill>
                <a:latin typeface="Arial"/>
                <a:ea typeface="Arial"/>
                <a:cs typeface="Arial"/>
                <a:sym typeface="Arial"/>
              </a:rPr>
              <a:t>Can lead to a lot of repetitive code (boilerplate) for complex forms.</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No built-in Cross-Site Request Forgery (CSRF) protection, which you'd have to implement manually.</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Error messages are managed less elegantly.</a:t>
            </a:r>
            <a:endParaRPr sz="16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3.2 Introduction to Flask Framework</a:t>
            </a:r>
            <a:endParaRPr/>
          </a:p>
        </p:txBody>
      </p:sp>
      <p:sp>
        <p:nvSpPr>
          <p:cNvPr id="81" name="Google Shape;81;p17"/>
          <p:cNvSpPr txBox="1"/>
          <p:nvPr>
            <p:ph idx="1" type="body"/>
          </p:nvPr>
        </p:nvSpPr>
        <p:spPr>
          <a:xfrm>
            <a:off x="170025" y="1152475"/>
            <a:ext cx="8799300" cy="377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1D35"/>
                </a:solidFill>
                <a:latin typeface="Arial"/>
                <a:ea typeface="Arial"/>
                <a:cs typeface="Arial"/>
                <a:sym typeface="Arial"/>
              </a:rPr>
              <a:t>Flask is a lightweight micro web framework in Python used for building web applications and APIs. It's known for its simplicity and ease of use, making it a good choice for smaller projects or when you need a flexible, customizable framework. </a:t>
            </a:r>
            <a:endParaRPr sz="1500">
              <a:solidFill>
                <a:srgbClr val="001D35"/>
              </a:solidFill>
              <a:latin typeface="Arial"/>
              <a:ea typeface="Arial"/>
              <a:cs typeface="Arial"/>
              <a:sym typeface="Arial"/>
            </a:endParaRPr>
          </a:p>
          <a:p>
            <a:pPr indent="0" lvl="0" marL="0" rtl="0" algn="l">
              <a:lnSpc>
                <a:spcPct val="144444"/>
              </a:lnSpc>
              <a:spcBef>
                <a:spcPts val="1500"/>
              </a:spcBef>
              <a:spcAft>
                <a:spcPts val="0"/>
              </a:spcAft>
              <a:buNone/>
            </a:pPr>
            <a:r>
              <a:rPr lang="en" sz="1500">
                <a:solidFill>
                  <a:srgbClr val="001D35"/>
                </a:solidFill>
                <a:latin typeface="Arial"/>
                <a:ea typeface="Arial"/>
                <a:cs typeface="Arial"/>
                <a:sym typeface="Arial"/>
              </a:rPr>
              <a:t>Key Features and Concepts:</a:t>
            </a:r>
            <a:endParaRPr sz="1500">
              <a:solidFill>
                <a:srgbClr val="001D35"/>
              </a:solidFill>
              <a:latin typeface="Arial"/>
              <a:ea typeface="Arial"/>
              <a:cs typeface="Arial"/>
              <a:sym typeface="Arial"/>
            </a:endParaRPr>
          </a:p>
          <a:p>
            <a:pPr indent="-228600" lvl="0" marL="190500" marR="63500" rtl="0" algn="l">
              <a:lnSpc>
                <a:spcPct val="137500"/>
              </a:lnSpc>
              <a:spcBef>
                <a:spcPts val="800"/>
              </a:spcBef>
              <a:spcAft>
                <a:spcPts val="0"/>
              </a:spcAft>
              <a:buClr>
                <a:srgbClr val="001D35"/>
              </a:buClr>
              <a:buSzPts val="1500"/>
              <a:buFont typeface="Arial"/>
              <a:buNone/>
            </a:pPr>
            <a:r>
              <a:rPr b="1" lang="en" sz="1500">
                <a:solidFill>
                  <a:srgbClr val="001D35"/>
                </a:solidFill>
                <a:latin typeface="Arial"/>
                <a:ea typeface="Arial"/>
                <a:cs typeface="Arial"/>
                <a:sym typeface="Arial"/>
              </a:rPr>
              <a:t>Microframework:</a:t>
            </a:r>
            <a:br>
              <a:rPr b="1" lang="en" sz="1500">
                <a:solidFill>
                  <a:srgbClr val="001D35"/>
                </a:solidFill>
                <a:latin typeface="Arial"/>
                <a:ea typeface="Arial"/>
                <a:cs typeface="Arial"/>
                <a:sym typeface="Arial"/>
              </a:rPr>
            </a:br>
            <a:r>
              <a:rPr lang="en" sz="1500">
                <a:solidFill>
                  <a:srgbClr val="001D35"/>
                </a:solidFill>
                <a:latin typeface="Arial"/>
                <a:ea typeface="Arial"/>
                <a:cs typeface="Arial"/>
                <a:sym typeface="Arial"/>
              </a:rPr>
              <a:t>Flask is a microframework, meaning it provides a minimal core set of features and relies on extensions for additional functionality. </a:t>
            </a:r>
            <a:endParaRPr sz="1500">
              <a:solidFill>
                <a:srgbClr val="001D35"/>
              </a:solidFill>
              <a:latin typeface="Arial"/>
              <a:ea typeface="Arial"/>
              <a:cs typeface="Arial"/>
              <a:sym typeface="Arial"/>
            </a:endParaRPr>
          </a:p>
          <a:p>
            <a:pPr indent="-228600" lvl="0" marL="190500" marR="63500" rtl="0" algn="l">
              <a:lnSpc>
                <a:spcPct val="137500"/>
              </a:lnSpc>
              <a:spcBef>
                <a:spcPts val="0"/>
              </a:spcBef>
              <a:spcAft>
                <a:spcPts val="0"/>
              </a:spcAft>
              <a:buClr>
                <a:srgbClr val="001D35"/>
              </a:buClr>
              <a:buSzPts val="1500"/>
              <a:buFont typeface="Arial"/>
              <a:buNone/>
            </a:pPr>
            <a:r>
              <a:rPr b="1" lang="en" sz="1500">
                <a:solidFill>
                  <a:srgbClr val="001D35"/>
                </a:solidFill>
                <a:latin typeface="Arial"/>
                <a:ea typeface="Arial"/>
                <a:cs typeface="Arial"/>
                <a:sym typeface="Arial"/>
              </a:rPr>
              <a:t>WSGI:</a:t>
            </a:r>
            <a:br>
              <a:rPr b="1" lang="en" sz="1500">
                <a:solidFill>
                  <a:srgbClr val="001D35"/>
                </a:solidFill>
                <a:latin typeface="Arial"/>
                <a:ea typeface="Arial"/>
                <a:cs typeface="Arial"/>
                <a:sym typeface="Arial"/>
              </a:rPr>
            </a:br>
            <a:r>
              <a:rPr lang="en" sz="1500">
                <a:solidFill>
                  <a:srgbClr val="001D35"/>
                </a:solidFill>
                <a:latin typeface="Arial"/>
                <a:ea typeface="Arial"/>
                <a:cs typeface="Arial"/>
                <a:sym typeface="Arial"/>
              </a:rPr>
              <a:t>Flask is a WSGI (Web Server Gateway Interface) framework, which means it interacts with web servers in a standard way. </a:t>
            </a:r>
            <a:endParaRPr sz="1500">
              <a:solidFill>
                <a:srgbClr val="001D35"/>
              </a:solidFill>
              <a:latin typeface="Arial"/>
              <a:ea typeface="Arial"/>
              <a:cs typeface="Arial"/>
              <a:sym typeface="Arial"/>
            </a:endParaRPr>
          </a:p>
          <a:p>
            <a:pPr indent="0" lvl="0" marL="0" rtl="0" algn="l">
              <a:spcBef>
                <a:spcPts val="2100"/>
              </a:spcBef>
              <a:spcAft>
                <a:spcPts val="1200"/>
              </a:spcAft>
              <a:buNone/>
            </a:pPr>
            <a:r>
              <a:t/>
            </a:r>
            <a:endParaRPr sz="1500">
              <a:solidFill>
                <a:srgbClr val="001D35"/>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9" name="Shape 349"/>
        <p:cNvGrpSpPr/>
        <p:nvPr/>
      </p:nvGrpSpPr>
      <p:grpSpPr>
        <a:xfrm>
          <a:off x="0" y="0"/>
          <a:ext cx="0" cy="0"/>
          <a:chOff x="0" y="0"/>
          <a:chExt cx="0" cy="0"/>
        </a:xfrm>
      </p:grpSpPr>
      <p:sp>
        <p:nvSpPr>
          <p:cNvPr id="350" name="Google Shape;350;p62"/>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3.6.1 Implementing Form Submission and Input Validation</a:t>
            </a:r>
            <a:endParaRPr/>
          </a:p>
        </p:txBody>
      </p:sp>
      <p:sp>
        <p:nvSpPr>
          <p:cNvPr id="351" name="Google Shape;351;p62"/>
          <p:cNvSpPr txBox="1"/>
          <p:nvPr>
            <p:ph idx="1" type="body"/>
          </p:nvPr>
        </p:nvSpPr>
        <p:spPr>
          <a:xfrm>
            <a:off x="311700" y="923875"/>
            <a:ext cx="8742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600">
                <a:solidFill>
                  <a:srgbClr val="000000"/>
                </a:solidFill>
                <a:latin typeface="Arial"/>
                <a:ea typeface="Arial"/>
                <a:cs typeface="Arial"/>
                <a:sym typeface="Arial"/>
              </a:rPr>
              <a:t>2. Using Flask-WTF (Recommended for Real-World Apps)</a:t>
            </a:r>
            <a:endParaRPr b="1"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Flask-WTF is a Flask extension that integrates the powerful WTForms library. It greatly simplifies form handling, validation, and automatically adds crucial security features like CSRF protection.</a:t>
            </a:r>
            <a:endParaRPr sz="1600">
              <a:solidFill>
                <a:srgbClr val="000000"/>
              </a:solidFill>
              <a:latin typeface="Arial"/>
              <a:ea typeface="Arial"/>
              <a:cs typeface="Arial"/>
              <a:sym typeface="Arial"/>
            </a:endParaRPr>
          </a:p>
          <a:p>
            <a:pPr indent="0" lvl="0" marL="0" rtl="0" algn="l">
              <a:spcBef>
                <a:spcPts val="1200"/>
              </a:spcBef>
              <a:spcAft>
                <a:spcPts val="0"/>
              </a:spcAft>
              <a:buNone/>
            </a:pPr>
            <a:r>
              <a:rPr b="1" lang="en" sz="1600">
                <a:solidFill>
                  <a:srgbClr val="000000"/>
                </a:solidFill>
                <a:latin typeface="Arial"/>
                <a:ea typeface="Arial"/>
                <a:cs typeface="Arial"/>
                <a:sym typeface="Arial"/>
              </a:rPr>
              <a:t>1. Install Flask-WTF:</a:t>
            </a:r>
            <a:endParaRPr b="1"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Bash</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pip install Flask-WTF</a:t>
            </a:r>
            <a:endParaRPr sz="1600">
              <a:solidFill>
                <a:srgbClr val="000000"/>
              </a:solidFill>
              <a:latin typeface="Arial"/>
              <a:ea typeface="Arial"/>
              <a:cs typeface="Arial"/>
              <a:sym typeface="Arial"/>
            </a:endParaRPr>
          </a:p>
          <a:p>
            <a:pPr indent="0" lvl="0" marL="0" rtl="0" algn="l">
              <a:spcBef>
                <a:spcPts val="1200"/>
              </a:spcBef>
              <a:spcAft>
                <a:spcPts val="0"/>
              </a:spcAft>
              <a:buNone/>
            </a:pPr>
            <a:r>
              <a:rPr b="1" lang="en" sz="1600">
                <a:solidFill>
                  <a:srgbClr val="000000"/>
                </a:solidFill>
                <a:latin typeface="Arial"/>
                <a:ea typeface="Arial"/>
                <a:cs typeface="Arial"/>
                <a:sym typeface="Arial"/>
              </a:rPr>
              <a:t>2. Define a Form Class (e.g., </a:t>
            </a:r>
            <a:r>
              <a:rPr b="1" lang="en" sz="1600">
                <a:solidFill>
                  <a:srgbClr val="188038"/>
                </a:solidFill>
                <a:latin typeface="Arial"/>
                <a:ea typeface="Arial"/>
                <a:cs typeface="Arial"/>
                <a:sym typeface="Arial"/>
              </a:rPr>
              <a:t>forms.py</a:t>
            </a:r>
            <a:r>
              <a:rPr b="1" lang="en" sz="1600">
                <a:solidFill>
                  <a:srgbClr val="000000"/>
                </a:solidFill>
                <a:latin typeface="Arial"/>
                <a:ea typeface="Arial"/>
                <a:cs typeface="Arial"/>
                <a:sym typeface="Arial"/>
              </a:rPr>
              <a:t>):</a:t>
            </a:r>
            <a:endParaRPr b="1" sz="16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lang="en" sz="1600">
                <a:solidFill>
                  <a:srgbClr val="000000"/>
                </a:solidFill>
                <a:latin typeface="Arial"/>
                <a:ea typeface="Arial"/>
                <a:cs typeface="Arial"/>
                <a:sym typeface="Arial"/>
              </a:rPr>
              <a:t>Python</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forms.py</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from flask_wtf import FlaskForm</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from wtforms import StringField, EmailField, PasswordField, SubmitField</a:t>
            </a:r>
            <a:endParaRPr sz="1600">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5" name="Shape 355"/>
        <p:cNvGrpSpPr/>
        <p:nvPr/>
      </p:nvGrpSpPr>
      <p:grpSpPr>
        <a:xfrm>
          <a:off x="0" y="0"/>
          <a:ext cx="0" cy="0"/>
          <a:chOff x="0" y="0"/>
          <a:chExt cx="0" cy="0"/>
        </a:xfrm>
      </p:grpSpPr>
      <p:sp>
        <p:nvSpPr>
          <p:cNvPr id="356" name="Google Shape;356;p63"/>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3.6.1 Implementing Form Submission and Input Validation</a:t>
            </a:r>
            <a:endParaRPr/>
          </a:p>
        </p:txBody>
      </p:sp>
      <p:sp>
        <p:nvSpPr>
          <p:cNvPr id="357" name="Google Shape;357;p63"/>
          <p:cNvSpPr txBox="1"/>
          <p:nvPr>
            <p:ph idx="1" type="body"/>
          </p:nvPr>
        </p:nvSpPr>
        <p:spPr>
          <a:xfrm>
            <a:off x="311700" y="923875"/>
            <a:ext cx="8742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from wtforms.validators import DataRequired, Email, Length, EqualTo, ValidationError</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class RegistrationFormWTF(FlaskForm):</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username = StringField('Username', validators=[</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DataRequired(message="Username is required."),</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Length(min=4, max=25, message="Username must be between 4 and 25 characters.")</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email = EmailField('Email', validators=[</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DataRequired(message="Email is required."),</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Email(message="Invalid email format.")</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password = PasswordField('Password', validators=[</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DataRequired(message="Password is required."),</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Length(min=6, message="Password must be at least 6 characters long.")</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confirm_password = PasswordField('Confirm Password', validators=[</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DataRequired(message="Please confirm your password."),</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EqualTo('password', message='Passwords must match.')</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submit = SubmitField('Register')</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 Custom validator for the username field</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def validate_username(self, field):</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 Simulate checking if username already exists in a database</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if field.data == 'existing_user_wtf':</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raise ValidationError('This username is already taken. Please choose another.')</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rPr b="1" lang="en" sz="1600">
                <a:solidFill>
                  <a:srgbClr val="000000"/>
                </a:solidFill>
                <a:latin typeface="Arial"/>
                <a:ea typeface="Arial"/>
                <a:cs typeface="Arial"/>
                <a:sym typeface="Arial"/>
              </a:rPr>
              <a:t>3. Flask Code (</a:t>
            </a:r>
            <a:r>
              <a:rPr b="1" lang="en" sz="1600">
                <a:solidFill>
                  <a:srgbClr val="188038"/>
                </a:solidFill>
                <a:latin typeface="Arial"/>
                <a:ea typeface="Arial"/>
                <a:cs typeface="Arial"/>
                <a:sym typeface="Arial"/>
              </a:rPr>
              <a:t>app.py</a:t>
            </a:r>
            <a:r>
              <a:rPr b="1" lang="en" sz="1600">
                <a:solidFill>
                  <a:srgbClr val="000000"/>
                </a:solidFill>
                <a:latin typeface="Arial"/>
                <a:ea typeface="Arial"/>
                <a:cs typeface="Arial"/>
                <a:sym typeface="Arial"/>
              </a:rPr>
              <a:t> - continuing from above):</a:t>
            </a:r>
            <a:endParaRPr b="1"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Python</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 (beginning of app.py from manual validation example)</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from forms import RegistrationFormWTF # Import your form class</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WTForms also uses the SECRET_KEY for CSRF protection</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app.config['WTF_CSRF_ENABLED'] = True # This is True by default for Flask-WTF</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In-memory "database" for demonstration</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registered_users_wtf = {}</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@app.route('/register_wtf', methods=['GET', 'POST'])</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def register_wtf():</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form = RegistrationFormWTF() # Create an instance of your form</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 form.validate_on_submit() checks:</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 1. If request.method is 'POST'</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 2. If all defined validators for the form fields pass</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if form.validate_on_submit():</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 Data is valid and ready for processing</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username = form.username.data</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email = form.email.data</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password = form.password.data # Hash this in a real app!</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registered_users_wtf[username] = password # Storing for demo</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flash(f"User '{username}' registered successfully via Flask-WTF!", 'success')</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return redirect(url_for('registration_success_wtf'))</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else:</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 If it's a GET request, or if validation failed on POST,</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 form.errors will automatically contain the validation messages.</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 These will be rendered in the template.</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pass</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return render_template('register_wtf.html', form=form)</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@app.route('/registration_success_wtf')</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def registration_success_wtf():</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return "&lt;h1&gt;Flask-WTF Registration Successful!&lt;/h1&gt;&lt;p&gt;You can now log in.&lt;/p&gt;&lt;p&gt;&lt;a href='/register_wtf'&gt;Register another user&lt;/a&gt;&lt;/p&gt;"</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if __name__ == '__main__':</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app.run(debug=True)</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rPr b="1" lang="en" sz="1600">
                <a:solidFill>
                  <a:srgbClr val="000000"/>
                </a:solidFill>
                <a:latin typeface="Arial"/>
                <a:ea typeface="Arial"/>
                <a:cs typeface="Arial"/>
                <a:sym typeface="Arial"/>
              </a:rPr>
              <a:t>4. HTML Template (e.g., </a:t>
            </a:r>
            <a:r>
              <a:rPr b="1" lang="en" sz="1600">
                <a:solidFill>
                  <a:srgbClr val="188038"/>
                </a:solidFill>
                <a:latin typeface="Arial"/>
                <a:ea typeface="Arial"/>
                <a:cs typeface="Arial"/>
                <a:sym typeface="Arial"/>
              </a:rPr>
              <a:t>templates/register_wtf.html</a:t>
            </a:r>
            <a:r>
              <a:rPr b="1" lang="en" sz="1600">
                <a:solidFill>
                  <a:srgbClr val="000000"/>
                </a:solidFill>
                <a:latin typeface="Arial"/>
                <a:ea typeface="Arial"/>
                <a:cs typeface="Arial"/>
                <a:sym typeface="Arial"/>
              </a:rPr>
              <a:t>):</a:t>
            </a:r>
            <a:endParaRPr b="1"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HTML</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&lt;!DOCTYPE html&gt;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&lt;html lang="en"&gt;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&lt;head&gt;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&lt;meta charset="UTF-8"&gt;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&lt;meta name="viewport" content="width=device-width, initial-scale=1.0"&gt;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&lt;title&gt;Register (Flask-WTF)&lt;/title&gt;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&lt;style&gt;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.errorlist { color: red; list-style-type: none; padding-left: 0;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&lt;/style&gt;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&lt;/head&gt;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&lt;body&gt;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&lt;h1&gt;Register (Flask-WTF)&lt;/h1&gt;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with messages = get_flashed_messages(with_categories=true)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if messages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 category, message in messages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&lt;p style="color: {{ 'red' if category == 'error' else 'green' }};"&gt;{{ message }}&lt;/p&gt;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endfor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endif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endwith %}</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&lt;form method="POST" action="{{ url_for('register_wtf') }}"&gt;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form.csrf_token }} {# CRITICAL: Renders the hidden CSRF token for security #}</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&lt;div&gt;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form.username.label }}&lt;br&gt;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form.username(size=30) }} {# Renders the input field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if form.username.errors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&lt;ul class="errorlist"&gt;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 error in form.username.errors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&lt;li&gt;{{ error }}&lt;/li&gt;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endfor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&lt;/ul&gt;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endif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&lt;/div&gt;&lt;br&gt;</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&lt;div&gt;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form.email.label }}&lt;br&gt;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form.email(size=30)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if form.email.errors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&lt;ul class="errorlist"&gt;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 error in form.email.errors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&lt;li&gt;{{ error }}&lt;/li&gt;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endfor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&lt;/ul&gt;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endif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&lt;/div&gt;&lt;br&gt;</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&lt;div&gt;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form.password.label }}&lt;br&gt;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form.password(size=30)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if form.password.errors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&lt;ul class="errorlist"&gt;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 error in form.password.errors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&lt;li&gt;{{ error }}&lt;/li&gt;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endfor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&lt;/ul&gt;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endif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&lt;/div&gt;&lt;br&gt;</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&lt;div&gt;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form.confirm_password.label }}&lt;br&gt;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form.confirm_password(size=30)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if form.confirm_password.errors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&lt;ul class="errorlist"&gt;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 error in form.confirm_password.errors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&lt;li&gt;{{ error }}&lt;/li&gt;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endfor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&lt;/ul&gt;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endif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&lt;/div&gt;&lt;br&gt;</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form.submit()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&lt;/form&gt;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&lt;/body&gt;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&lt;/html&gt;</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400"/>
              </a:spcBef>
              <a:spcAft>
                <a:spcPts val="0"/>
              </a:spcAft>
              <a:buNone/>
            </a:pPr>
            <a:r>
              <a:rPr b="1" lang="en" sz="1600">
                <a:solidFill>
                  <a:srgbClr val="000000"/>
                </a:solidFill>
                <a:latin typeface="Arial"/>
                <a:ea typeface="Arial"/>
                <a:cs typeface="Arial"/>
                <a:sym typeface="Arial"/>
              </a:rPr>
              <a:t>Key Takeaways:</a:t>
            </a:r>
            <a:endParaRPr b="1" sz="1600">
              <a:solidFill>
                <a:srgbClr val="000000"/>
              </a:solidFill>
              <a:latin typeface="Arial"/>
              <a:ea typeface="Arial"/>
              <a:cs typeface="Arial"/>
              <a:sym typeface="Arial"/>
            </a:endParaRPr>
          </a:p>
          <a:p>
            <a:pPr indent="-330200" lvl="0" marL="457200" rtl="0" algn="l">
              <a:spcBef>
                <a:spcPts val="1200"/>
              </a:spcBef>
              <a:spcAft>
                <a:spcPts val="0"/>
              </a:spcAft>
              <a:buClr>
                <a:srgbClr val="000000"/>
              </a:buClr>
              <a:buSzPts val="1600"/>
              <a:buFont typeface="Arial"/>
              <a:buChar char="●"/>
            </a:pPr>
            <a:r>
              <a:rPr b="1" lang="en" sz="1600">
                <a:solidFill>
                  <a:srgbClr val="188038"/>
                </a:solidFill>
                <a:latin typeface="Arial"/>
                <a:ea typeface="Arial"/>
                <a:cs typeface="Arial"/>
                <a:sym typeface="Arial"/>
              </a:rPr>
              <a:t>request.form</a:t>
            </a:r>
            <a:r>
              <a:rPr b="1" lang="en" sz="1600">
                <a:solidFill>
                  <a:srgbClr val="000000"/>
                </a:solidFill>
                <a:latin typeface="Arial"/>
                <a:ea typeface="Arial"/>
                <a:cs typeface="Arial"/>
                <a:sym typeface="Arial"/>
              </a:rPr>
              <a:t>:</a:t>
            </a:r>
            <a:r>
              <a:rPr lang="en" sz="1600">
                <a:solidFill>
                  <a:srgbClr val="000000"/>
                </a:solidFill>
                <a:latin typeface="Arial"/>
                <a:ea typeface="Arial"/>
                <a:cs typeface="Arial"/>
                <a:sym typeface="Arial"/>
              </a:rPr>
              <a:t> The Flask object used to access data from a submitted HTML form.</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188038"/>
                </a:solidFill>
                <a:latin typeface="Arial"/>
                <a:ea typeface="Arial"/>
                <a:cs typeface="Arial"/>
                <a:sym typeface="Arial"/>
              </a:rPr>
              <a:t>flash()</a:t>
            </a:r>
            <a:r>
              <a:rPr b="1" lang="en" sz="1600">
                <a:solidFill>
                  <a:srgbClr val="000000"/>
                </a:solidFill>
                <a:latin typeface="Arial"/>
                <a:ea typeface="Arial"/>
                <a:cs typeface="Arial"/>
                <a:sym typeface="Arial"/>
              </a:rPr>
              <a:t>:</a:t>
            </a:r>
            <a:r>
              <a:rPr lang="en" sz="1600">
                <a:solidFill>
                  <a:srgbClr val="000000"/>
                </a:solidFill>
                <a:latin typeface="Arial"/>
                <a:ea typeface="Arial"/>
                <a:cs typeface="Arial"/>
                <a:sym typeface="Arial"/>
              </a:rPr>
              <a:t> Used to send one-time messages to the user (requires </a:t>
            </a:r>
            <a:r>
              <a:rPr lang="en" sz="1600">
                <a:solidFill>
                  <a:srgbClr val="188038"/>
                </a:solidFill>
                <a:latin typeface="Arial"/>
                <a:ea typeface="Arial"/>
                <a:cs typeface="Arial"/>
                <a:sym typeface="Arial"/>
              </a:rPr>
              <a:t>SECRET_KEY</a:t>
            </a:r>
            <a:r>
              <a:rPr lang="en" sz="1600">
                <a:solidFill>
                  <a:srgbClr val="000000"/>
                </a:solidFill>
                <a:latin typeface="Arial"/>
                <a:ea typeface="Arial"/>
                <a:cs typeface="Arial"/>
                <a:sym typeface="Arial"/>
              </a:rPr>
              <a:t>).</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188038"/>
                </a:solidFill>
                <a:latin typeface="Arial"/>
                <a:ea typeface="Arial"/>
                <a:cs typeface="Arial"/>
                <a:sym typeface="Arial"/>
              </a:rPr>
              <a:t>redirect(url_for('function_name'))</a:t>
            </a:r>
            <a:r>
              <a:rPr b="1" lang="en" sz="1600">
                <a:solidFill>
                  <a:srgbClr val="000000"/>
                </a:solidFill>
                <a:latin typeface="Arial"/>
                <a:ea typeface="Arial"/>
                <a:cs typeface="Arial"/>
                <a:sym typeface="Arial"/>
              </a:rPr>
              <a:t>:</a:t>
            </a:r>
            <a:r>
              <a:rPr lang="en" sz="1600">
                <a:solidFill>
                  <a:srgbClr val="000000"/>
                </a:solidFill>
                <a:latin typeface="Arial"/>
                <a:ea typeface="Arial"/>
                <a:cs typeface="Arial"/>
                <a:sym typeface="Arial"/>
              </a:rPr>
              <a:t> The Post/Redirect/Get (PRG) pattern is crucial for good user experience and preventing duplicate form submissions.</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188038"/>
                </a:solidFill>
                <a:latin typeface="Arial"/>
                <a:ea typeface="Arial"/>
                <a:cs typeface="Arial"/>
                <a:sym typeface="Arial"/>
              </a:rPr>
              <a:t>render_template()</a:t>
            </a:r>
            <a:r>
              <a:rPr b="1" lang="en" sz="1600">
                <a:solidFill>
                  <a:srgbClr val="000000"/>
                </a:solidFill>
                <a:latin typeface="Arial"/>
                <a:ea typeface="Arial"/>
                <a:cs typeface="Arial"/>
                <a:sym typeface="Arial"/>
              </a:rPr>
              <a:t>:</a:t>
            </a:r>
            <a:r>
              <a:rPr lang="en" sz="1600">
                <a:solidFill>
                  <a:srgbClr val="000000"/>
                </a:solidFill>
                <a:latin typeface="Arial"/>
                <a:ea typeface="Arial"/>
                <a:cs typeface="Arial"/>
                <a:sym typeface="Arial"/>
              </a:rPr>
              <a:t> Used to display HTML forms. When validation fails, pass the previously submitted data back to the template to pre-fill fields.</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188038"/>
                </a:solidFill>
                <a:latin typeface="Arial"/>
                <a:ea typeface="Arial"/>
                <a:cs typeface="Arial"/>
                <a:sym typeface="Arial"/>
              </a:rPr>
              <a:t>Flask-WTF</a:t>
            </a:r>
            <a:r>
              <a:rPr b="1" lang="en" sz="1600">
                <a:solidFill>
                  <a:srgbClr val="000000"/>
                </a:solidFill>
                <a:latin typeface="Arial"/>
                <a:ea typeface="Arial"/>
                <a:cs typeface="Arial"/>
                <a:sym typeface="Arial"/>
              </a:rPr>
              <a:t>:</a:t>
            </a:r>
            <a:endParaRPr b="1"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Automates:</a:t>
            </a:r>
            <a:r>
              <a:rPr lang="en" sz="1600">
                <a:solidFill>
                  <a:srgbClr val="000000"/>
                </a:solidFill>
                <a:latin typeface="Arial"/>
                <a:ea typeface="Arial"/>
                <a:cs typeface="Arial"/>
                <a:sym typeface="Arial"/>
              </a:rPr>
              <a:t> Handles boilerplate, CSRF protection, and much of the validation logic.</a:t>
            </a:r>
            <a:endParaRPr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b="1" lang="en" sz="1600">
                <a:solidFill>
                  <a:srgbClr val="188038"/>
                </a:solidFill>
                <a:latin typeface="Arial"/>
                <a:ea typeface="Arial"/>
                <a:cs typeface="Arial"/>
                <a:sym typeface="Arial"/>
              </a:rPr>
              <a:t>FlaskForm</a:t>
            </a:r>
            <a:r>
              <a:rPr b="1" lang="en" sz="1600">
                <a:solidFill>
                  <a:srgbClr val="000000"/>
                </a:solidFill>
                <a:latin typeface="Arial"/>
                <a:ea typeface="Arial"/>
                <a:cs typeface="Arial"/>
                <a:sym typeface="Arial"/>
              </a:rPr>
              <a:t>:</a:t>
            </a:r>
            <a:r>
              <a:rPr lang="en" sz="1600">
                <a:solidFill>
                  <a:srgbClr val="000000"/>
                </a:solidFill>
                <a:latin typeface="Arial"/>
                <a:ea typeface="Arial"/>
                <a:cs typeface="Arial"/>
                <a:sym typeface="Arial"/>
              </a:rPr>
              <a:t> You define your form fields and validators in a Python class.</a:t>
            </a:r>
            <a:endParaRPr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b="1" lang="en" sz="1600">
                <a:solidFill>
                  <a:srgbClr val="188038"/>
                </a:solidFill>
                <a:latin typeface="Arial"/>
                <a:ea typeface="Arial"/>
                <a:cs typeface="Arial"/>
                <a:sym typeface="Arial"/>
              </a:rPr>
              <a:t>form.validate_on_submit()</a:t>
            </a:r>
            <a:r>
              <a:rPr b="1" lang="en" sz="1600">
                <a:solidFill>
                  <a:srgbClr val="000000"/>
                </a:solidFill>
                <a:latin typeface="Arial"/>
                <a:ea typeface="Arial"/>
                <a:cs typeface="Arial"/>
                <a:sym typeface="Arial"/>
              </a:rPr>
              <a:t>:</a:t>
            </a:r>
            <a:r>
              <a:rPr lang="en" sz="1600">
                <a:solidFill>
                  <a:srgbClr val="000000"/>
                </a:solidFill>
                <a:latin typeface="Arial"/>
                <a:ea typeface="Arial"/>
                <a:cs typeface="Arial"/>
                <a:sym typeface="Arial"/>
              </a:rPr>
              <a:t> A convenient method that checks both the request method (</a:t>
            </a:r>
            <a:r>
              <a:rPr lang="en" sz="1600">
                <a:solidFill>
                  <a:srgbClr val="188038"/>
                </a:solidFill>
                <a:latin typeface="Arial"/>
                <a:ea typeface="Arial"/>
                <a:cs typeface="Arial"/>
                <a:sym typeface="Arial"/>
              </a:rPr>
              <a:t>POST</a:t>
            </a:r>
            <a:r>
              <a:rPr lang="en" sz="1600">
                <a:solidFill>
                  <a:srgbClr val="000000"/>
                </a:solidFill>
                <a:latin typeface="Arial"/>
                <a:ea typeface="Arial"/>
                <a:cs typeface="Arial"/>
                <a:sym typeface="Arial"/>
              </a:rPr>
              <a:t>) and runs all form validators.</a:t>
            </a:r>
            <a:endParaRPr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b="1" lang="en" sz="1600">
                <a:solidFill>
                  <a:srgbClr val="188038"/>
                </a:solidFill>
                <a:latin typeface="Arial"/>
                <a:ea typeface="Arial"/>
                <a:cs typeface="Arial"/>
                <a:sym typeface="Arial"/>
              </a:rPr>
              <a:t>form.field.data</a:t>
            </a:r>
            <a:r>
              <a:rPr b="1" lang="en" sz="1600">
                <a:solidFill>
                  <a:srgbClr val="000000"/>
                </a:solidFill>
                <a:latin typeface="Arial"/>
                <a:ea typeface="Arial"/>
                <a:cs typeface="Arial"/>
                <a:sym typeface="Arial"/>
              </a:rPr>
              <a:t>:</a:t>
            </a:r>
            <a:r>
              <a:rPr lang="en" sz="1600">
                <a:solidFill>
                  <a:srgbClr val="000000"/>
                </a:solidFill>
                <a:latin typeface="Arial"/>
                <a:ea typeface="Arial"/>
                <a:cs typeface="Arial"/>
                <a:sym typeface="Arial"/>
              </a:rPr>
              <a:t> Accesses the validated data for a specific field.</a:t>
            </a:r>
            <a:endParaRPr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b="1" lang="en" sz="1600">
                <a:solidFill>
                  <a:srgbClr val="188038"/>
                </a:solidFill>
                <a:latin typeface="Arial"/>
                <a:ea typeface="Arial"/>
                <a:cs typeface="Arial"/>
                <a:sym typeface="Arial"/>
              </a:rPr>
              <a:t>form.field.errors</a:t>
            </a:r>
            <a:r>
              <a:rPr b="1" lang="en" sz="1600">
                <a:solidFill>
                  <a:srgbClr val="000000"/>
                </a:solidFill>
                <a:latin typeface="Arial"/>
                <a:ea typeface="Arial"/>
                <a:cs typeface="Arial"/>
                <a:sym typeface="Arial"/>
              </a:rPr>
              <a:t>:</a:t>
            </a:r>
            <a:r>
              <a:rPr lang="en" sz="1600">
                <a:solidFill>
                  <a:srgbClr val="000000"/>
                </a:solidFill>
                <a:latin typeface="Arial"/>
                <a:ea typeface="Arial"/>
                <a:cs typeface="Arial"/>
                <a:sym typeface="Arial"/>
              </a:rPr>
              <a:t> Provides a list of validation errors for a specific field, easily displayed in the template.</a:t>
            </a:r>
            <a:endParaRPr sz="1600">
              <a:solidFill>
                <a:srgbClr val="000000"/>
              </a:solidFill>
              <a:latin typeface="Arial"/>
              <a:ea typeface="Arial"/>
              <a:cs typeface="Arial"/>
              <a:sym typeface="Arial"/>
            </a:endParaRPr>
          </a:p>
          <a:p>
            <a:pPr indent="0" lvl="0" marL="0" rtl="0" algn="l">
              <a:spcBef>
                <a:spcPts val="1200"/>
              </a:spcBef>
              <a:spcAft>
                <a:spcPts val="1200"/>
              </a:spcAft>
              <a:buNone/>
            </a:pPr>
            <a:r>
              <a:t/>
            </a:r>
            <a:endParaRPr sz="1600">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1" name="Shape 361"/>
        <p:cNvGrpSpPr/>
        <p:nvPr/>
      </p:nvGrpSpPr>
      <p:grpSpPr>
        <a:xfrm>
          <a:off x="0" y="0"/>
          <a:ext cx="0" cy="0"/>
          <a:chOff x="0" y="0"/>
          <a:chExt cx="0" cy="0"/>
        </a:xfrm>
      </p:grpSpPr>
      <p:sp>
        <p:nvSpPr>
          <p:cNvPr id="362" name="Google Shape;362;p64"/>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3.6.1 Implementing Form Submission and Input Validation</a:t>
            </a:r>
            <a:endParaRPr/>
          </a:p>
        </p:txBody>
      </p:sp>
      <p:sp>
        <p:nvSpPr>
          <p:cNvPr id="363" name="Google Shape;363;p64"/>
          <p:cNvSpPr txBox="1"/>
          <p:nvPr>
            <p:ph idx="1" type="body"/>
          </p:nvPr>
        </p:nvSpPr>
        <p:spPr>
          <a:xfrm>
            <a:off x="311700" y="923875"/>
            <a:ext cx="8742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confirm_password = PasswordField('Confirm Password', validators=[</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DataRequired(message="Please confirm your password."),</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EqualTo('password', message='Passwords must match.')</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submit = SubmitField('Register')</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 Custom validator for the username field</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def validate_username(self, field):</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 Simulate checking if username already exists in a database</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if field.data == 'existing_user_wtf':</a:t>
            </a:r>
            <a:endParaRPr sz="16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600">
                <a:solidFill>
                  <a:srgbClr val="000000"/>
                </a:solidFill>
                <a:latin typeface="Arial"/>
                <a:ea typeface="Arial"/>
                <a:cs typeface="Arial"/>
                <a:sym typeface="Arial"/>
              </a:rPr>
              <a:t>            raise ValidationError('This username is already taken. Please choose another.')</a:t>
            </a:r>
            <a:endParaRPr sz="1600">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7" name="Shape 367"/>
        <p:cNvGrpSpPr/>
        <p:nvPr/>
      </p:nvGrpSpPr>
      <p:grpSpPr>
        <a:xfrm>
          <a:off x="0" y="0"/>
          <a:ext cx="0" cy="0"/>
          <a:chOff x="0" y="0"/>
          <a:chExt cx="0" cy="0"/>
        </a:xfrm>
      </p:grpSpPr>
      <p:sp>
        <p:nvSpPr>
          <p:cNvPr id="368" name="Google Shape;368;p65"/>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3.6.1 Implementing Form Submission and Input Validation</a:t>
            </a:r>
            <a:endParaRPr/>
          </a:p>
        </p:txBody>
      </p:sp>
      <p:sp>
        <p:nvSpPr>
          <p:cNvPr id="369" name="Google Shape;369;p65"/>
          <p:cNvSpPr txBox="1"/>
          <p:nvPr>
            <p:ph idx="1" type="body"/>
          </p:nvPr>
        </p:nvSpPr>
        <p:spPr>
          <a:xfrm>
            <a:off x="311700" y="923875"/>
            <a:ext cx="8742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600">
                <a:solidFill>
                  <a:srgbClr val="000000"/>
                </a:solidFill>
                <a:latin typeface="Arial"/>
                <a:ea typeface="Arial"/>
                <a:cs typeface="Arial"/>
                <a:sym typeface="Arial"/>
              </a:rPr>
              <a:t>3. Flask Code (</a:t>
            </a:r>
            <a:r>
              <a:rPr b="1" lang="en" sz="1600">
                <a:solidFill>
                  <a:srgbClr val="188038"/>
                </a:solidFill>
                <a:latin typeface="Arial"/>
                <a:ea typeface="Arial"/>
                <a:cs typeface="Arial"/>
                <a:sym typeface="Arial"/>
              </a:rPr>
              <a:t>app.py</a:t>
            </a:r>
            <a:r>
              <a:rPr b="1" lang="en" sz="1600">
                <a:solidFill>
                  <a:srgbClr val="000000"/>
                </a:solidFill>
                <a:latin typeface="Arial"/>
                <a:ea typeface="Arial"/>
                <a:cs typeface="Arial"/>
                <a:sym typeface="Arial"/>
              </a:rPr>
              <a:t> - continuing from above):</a:t>
            </a:r>
            <a:endParaRPr b="1"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Python</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 (beginning of app.py from manual validation example)</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from forms import RegistrationFormWTF # Import your form class</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WTForms also uses the SECRET_KEY for CSRF protection</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app.config['WTF_CSRF_ENABLED'] = True # This is True by default for Flask-WTF</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In-memory "database" for demonstration</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registered_users_wtf = {}</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@app.route('/register_wtf', methods=['GET', 'POST'])</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def register_wtf():</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form = RegistrationFormWTF() # Create an instance of your form</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 form.validate_on_submit() checks:</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 1. If request.method is 'POST'</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 2. If all defined validators for the form fields pass</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if form.validate_on_submit():</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 Data is valid and ready for processing</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username = form.username.data</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email = form.email.data</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password = form.password.data # Hash this in a real app!</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registered_users_wtf[username] = password # Storing for demo</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flash(f"User '{username}' registered successfully via Flask-WTF!", 'success')</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return redirect(url_for('registration_success_wtf'))</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else:</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 If it's a GET request, or if validation failed on POST,</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 form.errors will automatically contain the validation messages.</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 These will be rendered in the template.</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pass</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return render_template('register_wtf.html', form=form)</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@app.route('/registration_success_wtf')</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def registration_success_wtf():</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return "&lt;h1&gt;Flask-WTF Registration Successful!&lt;/h1&gt;&lt;p&gt;You can now log in.&lt;/p&gt;&lt;p&gt;&lt;a href='/register_wtf'&gt;Register another user&lt;/a&gt;&lt;/p&gt;"</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if __name__ == '__main__':</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    app.run(debug=True)</a:t>
            </a:r>
            <a:endParaRPr sz="1600">
              <a:solidFill>
                <a:srgbClr val="000000"/>
              </a:solidFill>
              <a:latin typeface="Arial"/>
              <a:ea typeface="Arial"/>
              <a:cs typeface="Arial"/>
              <a:sym typeface="Arial"/>
            </a:endParaRPr>
          </a:p>
          <a:p>
            <a:pPr indent="0" lvl="0" marL="0" rtl="0" algn="l">
              <a:spcBef>
                <a:spcPts val="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rPr b="1" lang="en" sz="1600">
                <a:solidFill>
                  <a:srgbClr val="000000"/>
                </a:solidFill>
                <a:latin typeface="Arial"/>
                <a:ea typeface="Arial"/>
                <a:cs typeface="Arial"/>
                <a:sym typeface="Arial"/>
              </a:rPr>
              <a:t>4. HTML Template (e.g., </a:t>
            </a:r>
            <a:r>
              <a:rPr b="1" lang="en" sz="1600">
                <a:solidFill>
                  <a:srgbClr val="188038"/>
                </a:solidFill>
                <a:latin typeface="Arial"/>
                <a:ea typeface="Arial"/>
                <a:cs typeface="Arial"/>
                <a:sym typeface="Arial"/>
              </a:rPr>
              <a:t>templates/register_wtf.html</a:t>
            </a:r>
            <a:r>
              <a:rPr b="1" lang="en" sz="1600">
                <a:solidFill>
                  <a:srgbClr val="000000"/>
                </a:solidFill>
                <a:latin typeface="Arial"/>
                <a:ea typeface="Arial"/>
                <a:cs typeface="Arial"/>
                <a:sym typeface="Arial"/>
              </a:rPr>
              <a:t>):</a:t>
            </a:r>
            <a:endParaRPr b="1"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HTML</a:t>
            </a:r>
            <a:endParaRPr sz="1600">
              <a:solidFill>
                <a:srgbClr val="000000"/>
              </a:solidFill>
              <a:latin typeface="Arial"/>
              <a:ea typeface="Arial"/>
              <a:cs typeface="Arial"/>
              <a:sym typeface="Arial"/>
            </a:endParaRPr>
          </a:p>
          <a:p>
            <a:pPr indent="0" lvl="0" marL="0" rtl="0" algn="l">
              <a:spcBef>
                <a:spcPts val="0"/>
              </a:spcBef>
              <a:spcAft>
                <a:spcPts val="0"/>
              </a:spcAft>
              <a:buNone/>
            </a:pPr>
            <a:r>
              <a:rPr lang="en" sz="1600">
                <a:solidFill>
                  <a:srgbClr val="000000"/>
                </a:solidFill>
                <a:latin typeface="Arial"/>
                <a:ea typeface="Arial"/>
                <a:cs typeface="Arial"/>
                <a:sym typeface="Arial"/>
              </a:rPr>
              <a:t>&lt;!DOCTYPE html&gt;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&lt;html lang="en"&gt;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&lt;head&gt;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&lt;meta charset="UTF-8"&gt;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&lt;meta name="viewport" content="width=device-width, initial-scale=1.0"&gt;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&lt;title&gt;Register (Flask-WTF)&lt;/title&gt;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&lt;style&gt;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.errorlist { color: red; list-style-type: none; padding-left: 0;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&lt;/style&gt;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&lt;/head&gt;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&lt;body&gt;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&lt;h1&gt;Register (Flask-WTF)&lt;/h1&gt;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with messages = get_flashed_messages(with_categories=true)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if messages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 category, message in messages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&lt;p style="color: {{ 'red' if category == 'error' else 'green' }};"&gt;{{ message }}&lt;/p&gt;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endfor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endif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endwith %}</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&lt;form method="POST" action="{{ url_for('register_wtf') }}"&gt;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form.csrf_token }} {# CRITICAL: Renders the hidden CSRF token for security #}</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&lt;div&gt;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form.username.label }}&lt;br&gt;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form.username(size=30) }} {# Renders the input field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if form.username.errors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&lt;ul class="errorlist"&gt;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 error in form.username.errors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&lt;li&gt;{{ error }}&lt;/li&gt;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endfor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&lt;/ul&gt;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endif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&lt;/div&gt;&lt;br&gt;</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&lt;div&gt;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form.email.label }}&lt;br&gt;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form.email(size=30)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if form.email.errors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&lt;ul class="errorlist"&gt;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 error in form.email.errors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&lt;li&gt;{{ error }}&lt;/li&gt;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endfor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&lt;/ul&gt;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endif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&lt;/div&gt;&lt;br&gt;</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&lt;div&gt;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form.password.label }}&lt;br&gt;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form.password(size=30)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if form.password.errors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&lt;ul class="errorlist"&gt;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 error in form.password.errors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&lt;li&gt;{{ error }}&lt;/li&gt;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endfor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&lt;/ul&gt;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endif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&lt;/div&gt;&lt;br&gt;</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&lt;div&gt;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form.confirm_password.label }}&lt;br&gt;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form.confirm_password(size=30)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if form.confirm_password.errors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&lt;ul class="errorlist"&gt;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 error in form.confirm_password.errors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&lt;li&gt;{{ error }}&lt;/li&gt;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endfor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&lt;/ul&gt;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endif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&lt;/div&gt;&lt;br&gt;</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 form.submit() }}</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    &lt;/form&gt;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&lt;/body&gt;</a:t>
            </a:r>
            <a:endParaRPr sz="1600">
              <a:solidFill>
                <a:srgbClr val="000000"/>
              </a:solidFill>
              <a:latin typeface="Arial"/>
              <a:ea typeface="Arial"/>
              <a:cs typeface="Arial"/>
              <a:sym typeface="Arial"/>
            </a:endParaRPr>
          </a:p>
          <a:p>
            <a:pPr indent="0" lvl="0" marL="0" rtl="0" algn="l">
              <a:spcBef>
                <a:spcPts val="1200"/>
              </a:spcBef>
              <a:spcAft>
                <a:spcPts val="0"/>
              </a:spcAft>
              <a:buNone/>
            </a:pPr>
            <a:r>
              <a:rPr lang="en" sz="1600">
                <a:solidFill>
                  <a:srgbClr val="000000"/>
                </a:solidFill>
                <a:latin typeface="Arial"/>
                <a:ea typeface="Arial"/>
                <a:cs typeface="Arial"/>
                <a:sym typeface="Arial"/>
              </a:rPr>
              <a:t>&lt;/html&gt;</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200"/>
              </a:spcBef>
              <a:spcAft>
                <a:spcPts val="0"/>
              </a:spcAft>
              <a:buNone/>
            </a:pPr>
            <a:r>
              <a:t/>
            </a:r>
            <a:endParaRPr sz="1600">
              <a:solidFill>
                <a:srgbClr val="000000"/>
              </a:solidFill>
              <a:latin typeface="Arial"/>
              <a:ea typeface="Arial"/>
              <a:cs typeface="Arial"/>
              <a:sym typeface="Arial"/>
            </a:endParaRPr>
          </a:p>
          <a:p>
            <a:pPr indent="0" lvl="0" marL="0" rtl="0" algn="l">
              <a:spcBef>
                <a:spcPts val="1400"/>
              </a:spcBef>
              <a:spcAft>
                <a:spcPts val="0"/>
              </a:spcAft>
              <a:buNone/>
            </a:pPr>
            <a:r>
              <a:rPr b="1" lang="en" sz="1600">
                <a:solidFill>
                  <a:srgbClr val="000000"/>
                </a:solidFill>
                <a:latin typeface="Arial"/>
                <a:ea typeface="Arial"/>
                <a:cs typeface="Arial"/>
                <a:sym typeface="Arial"/>
              </a:rPr>
              <a:t>Key Takeaways:</a:t>
            </a:r>
            <a:endParaRPr b="1" sz="1600">
              <a:solidFill>
                <a:srgbClr val="000000"/>
              </a:solidFill>
              <a:latin typeface="Arial"/>
              <a:ea typeface="Arial"/>
              <a:cs typeface="Arial"/>
              <a:sym typeface="Arial"/>
            </a:endParaRPr>
          </a:p>
          <a:p>
            <a:pPr indent="-330200" lvl="0" marL="457200" rtl="0" algn="l">
              <a:spcBef>
                <a:spcPts val="1200"/>
              </a:spcBef>
              <a:spcAft>
                <a:spcPts val="0"/>
              </a:spcAft>
              <a:buClr>
                <a:srgbClr val="000000"/>
              </a:buClr>
              <a:buSzPts val="1600"/>
              <a:buFont typeface="Arial"/>
              <a:buChar char="●"/>
            </a:pPr>
            <a:r>
              <a:rPr b="1" lang="en" sz="1600">
                <a:solidFill>
                  <a:srgbClr val="188038"/>
                </a:solidFill>
                <a:latin typeface="Arial"/>
                <a:ea typeface="Arial"/>
                <a:cs typeface="Arial"/>
                <a:sym typeface="Arial"/>
              </a:rPr>
              <a:t>request.form</a:t>
            </a:r>
            <a:r>
              <a:rPr b="1" lang="en" sz="1600">
                <a:solidFill>
                  <a:srgbClr val="000000"/>
                </a:solidFill>
                <a:latin typeface="Arial"/>
                <a:ea typeface="Arial"/>
                <a:cs typeface="Arial"/>
                <a:sym typeface="Arial"/>
              </a:rPr>
              <a:t>:</a:t>
            </a:r>
            <a:r>
              <a:rPr lang="en" sz="1600">
                <a:solidFill>
                  <a:srgbClr val="000000"/>
                </a:solidFill>
                <a:latin typeface="Arial"/>
                <a:ea typeface="Arial"/>
                <a:cs typeface="Arial"/>
                <a:sym typeface="Arial"/>
              </a:rPr>
              <a:t> The Flask object used to access data from a submitted HTML form.</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188038"/>
                </a:solidFill>
                <a:latin typeface="Arial"/>
                <a:ea typeface="Arial"/>
                <a:cs typeface="Arial"/>
                <a:sym typeface="Arial"/>
              </a:rPr>
              <a:t>flash()</a:t>
            </a:r>
            <a:r>
              <a:rPr b="1" lang="en" sz="1600">
                <a:solidFill>
                  <a:srgbClr val="000000"/>
                </a:solidFill>
                <a:latin typeface="Arial"/>
                <a:ea typeface="Arial"/>
                <a:cs typeface="Arial"/>
                <a:sym typeface="Arial"/>
              </a:rPr>
              <a:t>:</a:t>
            </a:r>
            <a:r>
              <a:rPr lang="en" sz="1600">
                <a:solidFill>
                  <a:srgbClr val="000000"/>
                </a:solidFill>
                <a:latin typeface="Arial"/>
                <a:ea typeface="Arial"/>
                <a:cs typeface="Arial"/>
                <a:sym typeface="Arial"/>
              </a:rPr>
              <a:t> Used to send one-time messages to the user (requires </a:t>
            </a:r>
            <a:r>
              <a:rPr lang="en" sz="1600">
                <a:solidFill>
                  <a:srgbClr val="188038"/>
                </a:solidFill>
                <a:latin typeface="Arial"/>
                <a:ea typeface="Arial"/>
                <a:cs typeface="Arial"/>
                <a:sym typeface="Arial"/>
              </a:rPr>
              <a:t>SECRET_KEY</a:t>
            </a:r>
            <a:r>
              <a:rPr lang="en" sz="1600">
                <a:solidFill>
                  <a:srgbClr val="000000"/>
                </a:solidFill>
                <a:latin typeface="Arial"/>
                <a:ea typeface="Arial"/>
                <a:cs typeface="Arial"/>
                <a:sym typeface="Arial"/>
              </a:rPr>
              <a:t>).</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188038"/>
                </a:solidFill>
                <a:latin typeface="Arial"/>
                <a:ea typeface="Arial"/>
                <a:cs typeface="Arial"/>
                <a:sym typeface="Arial"/>
              </a:rPr>
              <a:t>redirect(url_for('function_name'))</a:t>
            </a:r>
            <a:r>
              <a:rPr b="1" lang="en" sz="1600">
                <a:solidFill>
                  <a:srgbClr val="000000"/>
                </a:solidFill>
                <a:latin typeface="Arial"/>
                <a:ea typeface="Arial"/>
                <a:cs typeface="Arial"/>
                <a:sym typeface="Arial"/>
              </a:rPr>
              <a:t>:</a:t>
            </a:r>
            <a:r>
              <a:rPr lang="en" sz="1600">
                <a:solidFill>
                  <a:srgbClr val="000000"/>
                </a:solidFill>
                <a:latin typeface="Arial"/>
                <a:ea typeface="Arial"/>
                <a:cs typeface="Arial"/>
                <a:sym typeface="Arial"/>
              </a:rPr>
              <a:t> The Post/Redirect/Get (PRG) pattern is crucial for good user experience and preventing duplicate form submissions.</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188038"/>
                </a:solidFill>
                <a:latin typeface="Arial"/>
                <a:ea typeface="Arial"/>
                <a:cs typeface="Arial"/>
                <a:sym typeface="Arial"/>
              </a:rPr>
              <a:t>render_template()</a:t>
            </a:r>
            <a:r>
              <a:rPr b="1" lang="en" sz="1600">
                <a:solidFill>
                  <a:srgbClr val="000000"/>
                </a:solidFill>
                <a:latin typeface="Arial"/>
                <a:ea typeface="Arial"/>
                <a:cs typeface="Arial"/>
                <a:sym typeface="Arial"/>
              </a:rPr>
              <a:t>:</a:t>
            </a:r>
            <a:r>
              <a:rPr lang="en" sz="1600">
                <a:solidFill>
                  <a:srgbClr val="000000"/>
                </a:solidFill>
                <a:latin typeface="Arial"/>
                <a:ea typeface="Arial"/>
                <a:cs typeface="Arial"/>
                <a:sym typeface="Arial"/>
              </a:rPr>
              <a:t> Used to display HTML forms. When validation fails, pass the previously submitted data back to the template to pre-fill fields.</a:t>
            </a:r>
            <a:endParaRPr sz="1600">
              <a:solidFill>
                <a:srgbClr val="000000"/>
              </a:solidFill>
              <a:latin typeface="Arial"/>
              <a:ea typeface="Arial"/>
              <a:cs typeface="Arial"/>
              <a:sym typeface="Arial"/>
            </a:endParaRPr>
          </a:p>
          <a:p>
            <a:pPr indent="-330200" lvl="0" marL="457200" rtl="0" algn="l">
              <a:spcBef>
                <a:spcPts val="0"/>
              </a:spcBef>
              <a:spcAft>
                <a:spcPts val="0"/>
              </a:spcAft>
              <a:buClr>
                <a:srgbClr val="000000"/>
              </a:buClr>
              <a:buSzPts val="1600"/>
              <a:buFont typeface="Arial"/>
              <a:buChar char="●"/>
            </a:pPr>
            <a:r>
              <a:rPr b="1" lang="en" sz="1600">
                <a:solidFill>
                  <a:srgbClr val="188038"/>
                </a:solidFill>
                <a:latin typeface="Arial"/>
                <a:ea typeface="Arial"/>
                <a:cs typeface="Arial"/>
                <a:sym typeface="Arial"/>
              </a:rPr>
              <a:t>Flask-WTF</a:t>
            </a:r>
            <a:r>
              <a:rPr b="1" lang="en" sz="1600">
                <a:solidFill>
                  <a:srgbClr val="000000"/>
                </a:solidFill>
                <a:latin typeface="Arial"/>
                <a:ea typeface="Arial"/>
                <a:cs typeface="Arial"/>
                <a:sym typeface="Arial"/>
              </a:rPr>
              <a:t>:</a:t>
            </a:r>
            <a:endParaRPr b="1"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b="1" lang="en" sz="1600">
                <a:solidFill>
                  <a:srgbClr val="000000"/>
                </a:solidFill>
                <a:latin typeface="Arial"/>
                <a:ea typeface="Arial"/>
                <a:cs typeface="Arial"/>
                <a:sym typeface="Arial"/>
              </a:rPr>
              <a:t>Automates:</a:t>
            </a:r>
            <a:r>
              <a:rPr lang="en" sz="1600">
                <a:solidFill>
                  <a:srgbClr val="000000"/>
                </a:solidFill>
                <a:latin typeface="Arial"/>
                <a:ea typeface="Arial"/>
                <a:cs typeface="Arial"/>
                <a:sym typeface="Arial"/>
              </a:rPr>
              <a:t> Handles boilerplate, CSRF protection, and much of the validation logic.</a:t>
            </a:r>
            <a:endParaRPr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b="1" lang="en" sz="1600">
                <a:solidFill>
                  <a:srgbClr val="188038"/>
                </a:solidFill>
                <a:latin typeface="Arial"/>
                <a:ea typeface="Arial"/>
                <a:cs typeface="Arial"/>
                <a:sym typeface="Arial"/>
              </a:rPr>
              <a:t>FlaskForm</a:t>
            </a:r>
            <a:r>
              <a:rPr b="1" lang="en" sz="1600">
                <a:solidFill>
                  <a:srgbClr val="000000"/>
                </a:solidFill>
                <a:latin typeface="Arial"/>
                <a:ea typeface="Arial"/>
                <a:cs typeface="Arial"/>
                <a:sym typeface="Arial"/>
              </a:rPr>
              <a:t>:</a:t>
            </a:r>
            <a:r>
              <a:rPr lang="en" sz="1600">
                <a:solidFill>
                  <a:srgbClr val="000000"/>
                </a:solidFill>
                <a:latin typeface="Arial"/>
                <a:ea typeface="Arial"/>
                <a:cs typeface="Arial"/>
                <a:sym typeface="Arial"/>
              </a:rPr>
              <a:t> You define your form fields and validators in a Python class.</a:t>
            </a:r>
            <a:endParaRPr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b="1" lang="en" sz="1600">
                <a:solidFill>
                  <a:srgbClr val="188038"/>
                </a:solidFill>
                <a:latin typeface="Arial"/>
                <a:ea typeface="Arial"/>
                <a:cs typeface="Arial"/>
                <a:sym typeface="Arial"/>
              </a:rPr>
              <a:t>form.validate_on_submit()</a:t>
            </a:r>
            <a:r>
              <a:rPr b="1" lang="en" sz="1600">
                <a:solidFill>
                  <a:srgbClr val="000000"/>
                </a:solidFill>
                <a:latin typeface="Arial"/>
                <a:ea typeface="Arial"/>
                <a:cs typeface="Arial"/>
                <a:sym typeface="Arial"/>
              </a:rPr>
              <a:t>:</a:t>
            </a:r>
            <a:r>
              <a:rPr lang="en" sz="1600">
                <a:solidFill>
                  <a:srgbClr val="000000"/>
                </a:solidFill>
                <a:latin typeface="Arial"/>
                <a:ea typeface="Arial"/>
                <a:cs typeface="Arial"/>
                <a:sym typeface="Arial"/>
              </a:rPr>
              <a:t> A convenient method that checks both the request method (</a:t>
            </a:r>
            <a:r>
              <a:rPr lang="en" sz="1600">
                <a:solidFill>
                  <a:srgbClr val="188038"/>
                </a:solidFill>
                <a:latin typeface="Arial"/>
                <a:ea typeface="Arial"/>
                <a:cs typeface="Arial"/>
                <a:sym typeface="Arial"/>
              </a:rPr>
              <a:t>POST</a:t>
            </a:r>
            <a:r>
              <a:rPr lang="en" sz="1600">
                <a:solidFill>
                  <a:srgbClr val="000000"/>
                </a:solidFill>
                <a:latin typeface="Arial"/>
                <a:ea typeface="Arial"/>
                <a:cs typeface="Arial"/>
                <a:sym typeface="Arial"/>
              </a:rPr>
              <a:t>) and runs all form validators.</a:t>
            </a:r>
            <a:endParaRPr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b="1" lang="en" sz="1600">
                <a:solidFill>
                  <a:srgbClr val="188038"/>
                </a:solidFill>
                <a:latin typeface="Arial"/>
                <a:ea typeface="Arial"/>
                <a:cs typeface="Arial"/>
                <a:sym typeface="Arial"/>
              </a:rPr>
              <a:t>form.field.data</a:t>
            </a:r>
            <a:r>
              <a:rPr b="1" lang="en" sz="1600">
                <a:solidFill>
                  <a:srgbClr val="000000"/>
                </a:solidFill>
                <a:latin typeface="Arial"/>
                <a:ea typeface="Arial"/>
                <a:cs typeface="Arial"/>
                <a:sym typeface="Arial"/>
              </a:rPr>
              <a:t>:</a:t>
            </a:r>
            <a:r>
              <a:rPr lang="en" sz="1600">
                <a:solidFill>
                  <a:srgbClr val="000000"/>
                </a:solidFill>
                <a:latin typeface="Arial"/>
                <a:ea typeface="Arial"/>
                <a:cs typeface="Arial"/>
                <a:sym typeface="Arial"/>
              </a:rPr>
              <a:t> Accesses the validated data for a specific field.</a:t>
            </a:r>
            <a:endParaRPr sz="1600">
              <a:solidFill>
                <a:srgbClr val="000000"/>
              </a:solidFill>
              <a:latin typeface="Arial"/>
              <a:ea typeface="Arial"/>
              <a:cs typeface="Arial"/>
              <a:sym typeface="Arial"/>
            </a:endParaRPr>
          </a:p>
          <a:p>
            <a:pPr indent="-330200" lvl="1" marL="914400" rtl="0" algn="l">
              <a:spcBef>
                <a:spcPts val="0"/>
              </a:spcBef>
              <a:spcAft>
                <a:spcPts val="0"/>
              </a:spcAft>
              <a:buClr>
                <a:srgbClr val="000000"/>
              </a:buClr>
              <a:buSzPts val="1600"/>
              <a:buFont typeface="Arial"/>
              <a:buChar char="○"/>
            </a:pPr>
            <a:r>
              <a:rPr b="1" lang="en" sz="1600">
                <a:solidFill>
                  <a:srgbClr val="188038"/>
                </a:solidFill>
                <a:latin typeface="Arial"/>
                <a:ea typeface="Arial"/>
                <a:cs typeface="Arial"/>
                <a:sym typeface="Arial"/>
              </a:rPr>
              <a:t>form.field.errors</a:t>
            </a:r>
            <a:r>
              <a:rPr b="1" lang="en" sz="1600">
                <a:solidFill>
                  <a:srgbClr val="000000"/>
                </a:solidFill>
                <a:latin typeface="Arial"/>
                <a:ea typeface="Arial"/>
                <a:cs typeface="Arial"/>
                <a:sym typeface="Arial"/>
              </a:rPr>
              <a:t>:</a:t>
            </a:r>
            <a:r>
              <a:rPr lang="en" sz="1600">
                <a:solidFill>
                  <a:srgbClr val="000000"/>
                </a:solidFill>
                <a:latin typeface="Arial"/>
                <a:ea typeface="Arial"/>
                <a:cs typeface="Arial"/>
                <a:sym typeface="Arial"/>
              </a:rPr>
              <a:t> Provides a list of validation errors for a specific field, easily displayed in the template.</a:t>
            </a:r>
            <a:endParaRPr sz="1600">
              <a:solidFill>
                <a:srgbClr val="000000"/>
              </a:solidFill>
              <a:latin typeface="Arial"/>
              <a:ea typeface="Arial"/>
              <a:cs typeface="Arial"/>
              <a:sym typeface="Arial"/>
            </a:endParaRPr>
          </a:p>
          <a:p>
            <a:pPr indent="0" lvl="0" marL="0" rtl="0" algn="l">
              <a:spcBef>
                <a:spcPts val="1200"/>
              </a:spcBef>
              <a:spcAft>
                <a:spcPts val="1200"/>
              </a:spcAft>
              <a:buNone/>
            </a:pPr>
            <a:r>
              <a:t/>
            </a:r>
            <a:endParaRPr sz="1600">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6"/>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3.6.2 Understanding and Managing Cookies and Session</a:t>
            </a:r>
            <a:endParaRPr/>
          </a:p>
        </p:txBody>
      </p:sp>
      <p:sp>
        <p:nvSpPr>
          <p:cNvPr id="375" name="Google Shape;375;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400">
                <a:solidFill>
                  <a:srgbClr val="000000"/>
                </a:solidFill>
                <a:latin typeface="Arial"/>
                <a:ea typeface="Arial"/>
                <a:cs typeface="Arial"/>
                <a:sym typeface="Arial"/>
              </a:rPr>
              <a:t>1. Cookies</a:t>
            </a:r>
            <a:endParaRPr b="1" sz="1400">
              <a:solidFill>
                <a:srgbClr val="000000"/>
              </a:solidFill>
              <a:latin typeface="Arial"/>
              <a:ea typeface="Arial"/>
              <a:cs typeface="Arial"/>
              <a:sym typeface="Arial"/>
            </a:endParaRPr>
          </a:p>
          <a:p>
            <a:pPr indent="0" lvl="0" marL="0" rtl="0" algn="l">
              <a:spcBef>
                <a:spcPts val="1200"/>
              </a:spcBef>
              <a:spcAft>
                <a:spcPts val="0"/>
              </a:spcAft>
              <a:buNone/>
            </a:pPr>
            <a:r>
              <a:rPr b="1" lang="en" sz="1400">
                <a:solidFill>
                  <a:srgbClr val="000000"/>
                </a:solidFill>
                <a:latin typeface="Arial"/>
                <a:ea typeface="Arial"/>
                <a:cs typeface="Arial"/>
                <a:sym typeface="Arial"/>
              </a:rPr>
              <a:t>What they are:</a:t>
            </a:r>
            <a:r>
              <a:rPr lang="en" sz="1400">
                <a:solidFill>
                  <a:srgbClr val="000000"/>
                </a:solidFill>
                <a:latin typeface="Arial"/>
                <a:ea typeface="Arial"/>
                <a:cs typeface="Arial"/>
                <a:sym typeface="Arial"/>
              </a:rPr>
              <a:t> Cookies are small pieces of data that a web server sends to a user's web browser, and the browser stores them. The browser then sends these cookies back to the same server with every subsequent request. They are primarily used for:</a:t>
            </a:r>
            <a:endParaRPr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b="1" lang="en" sz="1400">
                <a:solidFill>
                  <a:srgbClr val="000000"/>
                </a:solidFill>
                <a:latin typeface="Arial"/>
                <a:ea typeface="Arial"/>
                <a:cs typeface="Arial"/>
                <a:sym typeface="Arial"/>
              </a:rPr>
              <a:t>User Tracking:</a:t>
            </a:r>
            <a:r>
              <a:rPr lang="en" sz="1400">
                <a:solidFill>
                  <a:srgbClr val="000000"/>
                </a:solidFill>
                <a:latin typeface="Arial"/>
                <a:ea typeface="Arial"/>
                <a:cs typeface="Arial"/>
                <a:sym typeface="Arial"/>
              </a:rPr>
              <a:t> Remembering user preferences (e.g., dark mode vs. light mode).</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Persistent Login:</a:t>
            </a:r>
            <a:r>
              <a:rPr lang="en" sz="1400">
                <a:solidFill>
                  <a:srgbClr val="000000"/>
                </a:solidFill>
                <a:latin typeface="Arial"/>
                <a:ea typeface="Arial"/>
                <a:cs typeface="Arial"/>
                <a:sym typeface="Arial"/>
              </a:rPr>
              <a:t> Keeping a user logged in for a certain period.</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Shopping Carts:</a:t>
            </a:r>
            <a:r>
              <a:rPr lang="en" sz="1400">
                <a:solidFill>
                  <a:srgbClr val="000000"/>
                </a:solidFill>
                <a:latin typeface="Arial"/>
                <a:ea typeface="Arial"/>
                <a:cs typeface="Arial"/>
                <a:sym typeface="Arial"/>
              </a:rPr>
              <a:t> Storing items in a cart before a user logs in.</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 sz="1400">
                <a:solidFill>
                  <a:srgbClr val="000000"/>
                </a:solidFill>
                <a:latin typeface="Arial"/>
                <a:ea typeface="Arial"/>
                <a:cs typeface="Arial"/>
                <a:sym typeface="Arial"/>
              </a:rPr>
              <a:t>Characteristics:</a:t>
            </a:r>
            <a:endParaRPr b="1"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b="1" lang="en" sz="1400">
                <a:solidFill>
                  <a:srgbClr val="000000"/>
                </a:solidFill>
                <a:latin typeface="Arial"/>
                <a:ea typeface="Arial"/>
                <a:cs typeface="Arial"/>
                <a:sym typeface="Arial"/>
              </a:rPr>
              <a:t>Client-Side Storage:</a:t>
            </a:r>
            <a:r>
              <a:rPr lang="en" sz="1400">
                <a:solidFill>
                  <a:srgbClr val="000000"/>
                </a:solidFill>
                <a:latin typeface="Arial"/>
                <a:ea typeface="Arial"/>
                <a:cs typeface="Arial"/>
                <a:sym typeface="Arial"/>
              </a:rPr>
              <a:t> Stored directly in the user's browser.</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Size Limit:</a:t>
            </a:r>
            <a:r>
              <a:rPr lang="en" sz="1400">
                <a:solidFill>
                  <a:srgbClr val="000000"/>
                </a:solidFill>
                <a:latin typeface="Arial"/>
                <a:ea typeface="Arial"/>
                <a:cs typeface="Arial"/>
                <a:sym typeface="Arial"/>
              </a:rPr>
              <a:t> Typically a small size limit (e.g., 4KB per cookie, 20 cookies per domain).</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Security:</a:t>
            </a:r>
            <a:r>
              <a:rPr lang="en" sz="1400">
                <a:solidFill>
                  <a:srgbClr val="000000"/>
                </a:solidFill>
                <a:latin typeface="Arial"/>
                <a:ea typeface="Arial"/>
                <a:cs typeface="Arial"/>
                <a:sym typeface="Arial"/>
              </a:rPr>
              <a:t> By default, cookies are </a:t>
            </a:r>
            <a:r>
              <a:rPr i="1" lang="en" sz="1400">
                <a:solidFill>
                  <a:srgbClr val="000000"/>
                </a:solidFill>
                <a:latin typeface="Arial"/>
                <a:ea typeface="Arial"/>
                <a:cs typeface="Arial"/>
                <a:sym typeface="Arial"/>
              </a:rPr>
              <a:t>not</a:t>
            </a:r>
            <a:r>
              <a:rPr lang="en" sz="1400">
                <a:solidFill>
                  <a:srgbClr val="000000"/>
                </a:solidFill>
                <a:latin typeface="Arial"/>
                <a:ea typeface="Arial"/>
                <a:cs typeface="Arial"/>
                <a:sym typeface="Arial"/>
              </a:rPr>
              <a:t> signed or encrypted by Flask. This means anyone with access to the user's browser can read and potentially tamper with the cookie data. </a:t>
            </a:r>
            <a:r>
              <a:rPr b="1" lang="en" sz="1400">
                <a:solidFill>
                  <a:srgbClr val="000000"/>
                </a:solidFill>
                <a:latin typeface="Arial"/>
                <a:ea typeface="Arial"/>
                <a:cs typeface="Arial"/>
                <a:sym typeface="Arial"/>
              </a:rPr>
              <a:t>Therefore, never store sensitive information directly in cookies.</a:t>
            </a:r>
            <a:endParaRPr sz="1400">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7"/>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3.6.2 Understanding and Managing Cookies and Session</a:t>
            </a:r>
            <a:endParaRPr/>
          </a:p>
        </p:txBody>
      </p:sp>
      <p:sp>
        <p:nvSpPr>
          <p:cNvPr id="381" name="Google Shape;381;p67"/>
          <p:cNvSpPr txBox="1"/>
          <p:nvPr>
            <p:ph idx="1" type="body"/>
          </p:nvPr>
        </p:nvSpPr>
        <p:spPr>
          <a:xfrm>
            <a:off x="357382" y="1038664"/>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300">
                <a:solidFill>
                  <a:srgbClr val="000000"/>
                </a:solidFill>
                <a:latin typeface="Arial"/>
                <a:ea typeface="Arial"/>
                <a:cs typeface="Arial"/>
                <a:sym typeface="Arial"/>
              </a:rPr>
              <a:t>How to manage cookies in Flask:</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en" sz="1300">
                <a:solidFill>
                  <a:srgbClr val="000000"/>
                </a:solidFill>
                <a:latin typeface="Arial"/>
                <a:ea typeface="Arial"/>
                <a:cs typeface="Arial"/>
                <a:sym typeface="Arial"/>
              </a:rPr>
              <a:t>Flask's </a:t>
            </a:r>
            <a:r>
              <a:rPr lang="en" sz="1300">
                <a:solidFill>
                  <a:srgbClr val="188038"/>
                </a:solidFill>
                <a:latin typeface="Arial"/>
                <a:ea typeface="Arial"/>
                <a:cs typeface="Arial"/>
                <a:sym typeface="Arial"/>
              </a:rPr>
              <a:t>request</a:t>
            </a:r>
            <a:r>
              <a:rPr lang="en" sz="1300">
                <a:solidFill>
                  <a:srgbClr val="000000"/>
                </a:solidFill>
                <a:latin typeface="Arial"/>
                <a:ea typeface="Arial"/>
                <a:cs typeface="Arial"/>
                <a:sym typeface="Arial"/>
              </a:rPr>
              <a:t> object provides access to incoming cookies, and </a:t>
            </a:r>
            <a:r>
              <a:rPr lang="en" sz="1300">
                <a:solidFill>
                  <a:srgbClr val="188038"/>
                </a:solidFill>
                <a:latin typeface="Arial"/>
                <a:ea typeface="Arial"/>
                <a:cs typeface="Arial"/>
                <a:sym typeface="Arial"/>
              </a:rPr>
              <a:t>make_response</a:t>
            </a:r>
            <a:r>
              <a:rPr lang="en" sz="1300">
                <a:solidFill>
                  <a:srgbClr val="000000"/>
                </a:solidFill>
                <a:latin typeface="Arial"/>
                <a:ea typeface="Arial"/>
                <a:cs typeface="Arial"/>
                <a:sym typeface="Arial"/>
              </a:rPr>
              <a:t> is used to set outgoing cookies.</a:t>
            </a:r>
            <a:endParaRPr sz="1300">
              <a:solidFill>
                <a:srgbClr val="000000"/>
              </a:solidFill>
              <a:latin typeface="Arial"/>
              <a:ea typeface="Arial"/>
              <a:cs typeface="Arial"/>
              <a:sym typeface="Arial"/>
            </a:endParaRPr>
          </a:p>
          <a:p>
            <a:pPr indent="0" lvl="0" marL="0" rtl="0" algn="l">
              <a:spcBef>
                <a:spcPts val="1200"/>
              </a:spcBef>
              <a:spcAft>
                <a:spcPts val="0"/>
              </a:spcAft>
              <a:buNone/>
            </a:pPr>
            <a:r>
              <a:rPr b="1" lang="en" sz="1300">
                <a:solidFill>
                  <a:srgbClr val="000000"/>
                </a:solidFill>
                <a:latin typeface="Arial"/>
                <a:ea typeface="Arial"/>
                <a:cs typeface="Arial"/>
                <a:sym typeface="Arial"/>
              </a:rPr>
              <a:t>Python</a:t>
            </a:r>
            <a:endParaRPr b="1" sz="13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350">
                <a:solidFill>
                  <a:srgbClr val="AF00DB"/>
                </a:solidFill>
                <a:latin typeface="Courier New"/>
                <a:ea typeface="Courier New"/>
                <a:cs typeface="Courier New"/>
                <a:sym typeface="Courier New"/>
              </a:rPr>
              <a:t>from</a:t>
            </a:r>
            <a:r>
              <a:rPr lang="en" sz="1350">
                <a:solidFill>
                  <a:srgbClr val="3B3B3B"/>
                </a:solidFill>
                <a:latin typeface="Courier New"/>
                <a:ea typeface="Courier New"/>
                <a:cs typeface="Courier New"/>
                <a:sym typeface="Courier New"/>
              </a:rPr>
              <a:t> </a:t>
            </a:r>
            <a:r>
              <a:rPr lang="en" sz="1350">
                <a:solidFill>
                  <a:srgbClr val="267F99"/>
                </a:solidFill>
                <a:latin typeface="Courier New"/>
                <a:ea typeface="Courier New"/>
                <a:cs typeface="Courier New"/>
                <a:sym typeface="Courier New"/>
              </a:rPr>
              <a:t>flask</a:t>
            </a:r>
            <a:r>
              <a:rPr lang="en" sz="1350">
                <a:solidFill>
                  <a:srgbClr val="3B3B3B"/>
                </a:solidFill>
                <a:latin typeface="Courier New"/>
                <a:ea typeface="Courier New"/>
                <a:cs typeface="Courier New"/>
                <a:sym typeface="Courier New"/>
              </a:rPr>
              <a:t> </a:t>
            </a:r>
            <a:r>
              <a:rPr lang="en" sz="1350">
                <a:solidFill>
                  <a:srgbClr val="AF00DB"/>
                </a:solidFill>
                <a:latin typeface="Courier New"/>
                <a:ea typeface="Courier New"/>
                <a:cs typeface="Courier New"/>
                <a:sym typeface="Courier New"/>
              </a:rPr>
              <a:t>import</a:t>
            </a:r>
            <a:r>
              <a:rPr lang="en" sz="1350">
                <a:solidFill>
                  <a:srgbClr val="3B3B3B"/>
                </a:solidFill>
                <a:latin typeface="Courier New"/>
                <a:ea typeface="Courier New"/>
                <a:cs typeface="Courier New"/>
                <a:sym typeface="Courier New"/>
              </a:rPr>
              <a:t> </a:t>
            </a:r>
            <a:r>
              <a:rPr lang="en" sz="1350">
                <a:solidFill>
                  <a:srgbClr val="267F99"/>
                </a:solidFill>
                <a:latin typeface="Courier New"/>
                <a:ea typeface="Courier New"/>
                <a:cs typeface="Courier New"/>
                <a:sym typeface="Courier New"/>
              </a:rPr>
              <a:t>Flask</a:t>
            </a: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request</a:t>
            </a:r>
            <a:r>
              <a:rPr lang="en" sz="1350">
                <a:solidFill>
                  <a:srgbClr val="3B3B3B"/>
                </a:solidFill>
                <a:latin typeface="Courier New"/>
                <a:ea typeface="Courier New"/>
                <a:cs typeface="Courier New"/>
                <a:sym typeface="Courier New"/>
              </a:rPr>
              <a:t>, </a:t>
            </a:r>
            <a:r>
              <a:rPr lang="en" sz="1350">
                <a:solidFill>
                  <a:srgbClr val="795E26"/>
                </a:solidFill>
                <a:latin typeface="Courier New"/>
                <a:ea typeface="Courier New"/>
                <a:cs typeface="Courier New"/>
                <a:sym typeface="Courier New"/>
              </a:rPr>
              <a:t>make_response</a:t>
            </a:r>
            <a:r>
              <a:rPr lang="en" sz="1350">
                <a:solidFill>
                  <a:srgbClr val="3B3B3B"/>
                </a:solidFill>
                <a:latin typeface="Courier New"/>
                <a:ea typeface="Courier New"/>
                <a:cs typeface="Courier New"/>
                <a:sym typeface="Courier New"/>
              </a:rPr>
              <a:t>, </a:t>
            </a:r>
            <a:r>
              <a:rPr lang="en" sz="1350">
                <a:solidFill>
                  <a:srgbClr val="795E26"/>
                </a:solidFill>
                <a:latin typeface="Courier New"/>
                <a:ea typeface="Courier New"/>
                <a:cs typeface="Courier New"/>
                <a:sym typeface="Courier New"/>
              </a:rPr>
              <a:t>redirect</a:t>
            </a:r>
            <a:r>
              <a:rPr lang="en" sz="1350">
                <a:solidFill>
                  <a:srgbClr val="3B3B3B"/>
                </a:solidFill>
                <a:latin typeface="Courier New"/>
                <a:ea typeface="Courier New"/>
                <a:cs typeface="Courier New"/>
                <a:sym typeface="Courier New"/>
              </a:rPr>
              <a:t>, </a:t>
            </a:r>
            <a:r>
              <a:rPr lang="en" sz="1350">
                <a:solidFill>
                  <a:srgbClr val="795E26"/>
                </a:solidFill>
                <a:latin typeface="Courier New"/>
                <a:ea typeface="Courier New"/>
                <a:cs typeface="Courier New"/>
                <a:sym typeface="Courier New"/>
              </a:rPr>
              <a:t>url_for</a:t>
            </a:r>
            <a:r>
              <a:rPr lang="en" sz="1350">
                <a:solidFill>
                  <a:srgbClr val="3B3B3B"/>
                </a:solidFill>
                <a:latin typeface="Courier New"/>
                <a:ea typeface="Courier New"/>
                <a:cs typeface="Courier New"/>
                <a:sym typeface="Courier New"/>
              </a:rPr>
              <a:t>, </a:t>
            </a:r>
            <a:r>
              <a:rPr lang="en" sz="1350">
                <a:solidFill>
                  <a:srgbClr val="795E26"/>
                </a:solidFill>
                <a:latin typeface="Courier New"/>
                <a:ea typeface="Courier New"/>
                <a:cs typeface="Courier New"/>
                <a:sym typeface="Courier New"/>
              </a:rPr>
              <a:t>render_template_string</a:t>
            </a:r>
            <a:endParaRPr sz="1350">
              <a:solidFill>
                <a:srgbClr val="795E26"/>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F00DB"/>
                </a:solidFill>
                <a:latin typeface="Courier New"/>
                <a:ea typeface="Courier New"/>
                <a:cs typeface="Courier New"/>
                <a:sym typeface="Courier New"/>
              </a:rPr>
              <a:t>import</a:t>
            </a:r>
            <a:r>
              <a:rPr lang="en" sz="1350">
                <a:solidFill>
                  <a:srgbClr val="3B3B3B"/>
                </a:solidFill>
                <a:latin typeface="Courier New"/>
                <a:ea typeface="Courier New"/>
                <a:cs typeface="Courier New"/>
                <a:sym typeface="Courier New"/>
              </a:rPr>
              <a:t> </a:t>
            </a:r>
            <a:r>
              <a:rPr lang="en" sz="1350">
                <a:solidFill>
                  <a:srgbClr val="267F99"/>
                </a:solidFill>
                <a:latin typeface="Courier New"/>
                <a:ea typeface="Courier New"/>
                <a:cs typeface="Courier New"/>
                <a:sym typeface="Courier New"/>
              </a:rPr>
              <a:t>datetime</a:t>
            </a:r>
            <a:endParaRPr sz="1350">
              <a:solidFill>
                <a:srgbClr val="267F99"/>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001080"/>
                </a:solidFill>
                <a:latin typeface="Courier New"/>
                <a:ea typeface="Courier New"/>
                <a:cs typeface="Courier New"/>
                <a:sym typeface="Courier New"/>
              </a:rPr>
              <a:t>app</a:t>
            </a:r>
            <a:r>
              <a:rPr lang="en" sz="1350">
                <a:solidFill>
                  <a:srgbClr val="3B3B3B"/>
                </a:solidFill>
                <a:latin typeface="Courier New"/>
                <a:ea typeface="Courier New"/>
                <a:cs typeface="Courier New"/>
                <a:sym typeface="Courier New"/>
              </a:rPr>
              <a:t> </a:t>
            </a:r>
            <a:r>
              <a:rPr lang="en" sz="1350">
                <a:solidFill>
                  <a:srgbClr val="000000"/>
                </a:solidFill>
                <a:latin typeface="Courier New"/>
                <a:ea typeface="Courier New"/>
                <a:cs typeface="Courier New"/>
                <a:sym typeface="Courier New"/>
              </a:rPr>
              <a:t>=</a:t>
            </a:r>
            <a:r>
              <a:rPr lang="en" sz="1350">
                <a:solidFill>
                  <a:srgbClr val="3B3B3B"/>
                </a:solidFill>
                <a:latin typeface="Courier New"/>
                <a:ea typeface="Courier New"/>
                <a:cs typeface="Courier New"/>
                <a:sym typeface="Courier New"/>
              </a:rPr>
              <a:t> </a:t>
            </a:r>
            <a:r>
              <a:rPr lang="en" sz="1350">
                <a:solidFill>
                  <a:srgbClr val="267F99"/>
                </a:solidFill>
                <a:latin typeface="Courier New"/>
                <a:ea typeface="Courier New"/>
                <a:cs typeface="Courier New"/>
                <a:sym typeface="Courier New"/>
              </a:rPr>
              <a:t>Flask</a:t>
            </a:r>
            <a:r>
              <a:rPr lang="en" sz="1350">
                <a:solidFill>
                  <a:srgbClr val="3B3B3B"/>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__name__</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008000"/>
                </a:solidFill>
                <a:latin typeface="Courier New"/>
                <a:ea typeface="Courier New"/>
                <a:cs typeface="Courier New"/>
                <a:sym typeface="Courier New"/>
              </a:rPr>
              <a:t># --- 1. Setting a Cookie ---</a:t>
            </a:r>
            <a:endParaRPr sz="1350">
              <a:solidFill>
                <a:srgbClr val="008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795E26"/>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app</a:t>
            </a:r>
            <a:r>
              <a:rPr lang="en" sz="1350">
                <a:solidFill>
                  <a:srgbClr val="795E26"/>
                </a:solidFill>
                <a:latin typeface="Courier New"/>
                <a:ea typeface="Courier New"/>
                <a:cs typeface="Courier New"/>
                <a:sym typeface="Courier New"/>
              </a:rPr>
              <a:t>.route</a:t>
            </a:r>
            <a:r>
              <a:rPr lang="en" sz="1350">
                <a:solidFill>
                  <a:srgbClr val="3B3B3B"/>
                </a:solidFill>
                <a:latin typeface="Courier New"/>
                <a:ea typeface="Courier New"/>
                <a:cs typeface="Courier New"/>
                <a:sym typeface="Courier New"/>
              </a:rPr>
              <a:t>(</a:t>
            </a:r>
            <a:r>
              <a:rPr lang="en" sz="1350">
                <a:solidFill>
                  <a:srgbClr val="A31515"/>
                </a:solidFill>
                <a:latin typeface="Courier New"/>
                <a:ea typeface="Courier New"/>
                <a:cs typeface="Courier New"/>
                <a:sym typeface="Courier New"/>
              </a:rPr>
              <a:t>'/set_cookie'</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0000FF"/>
                </a:solidFill>
                <a:latin typeface="Courier New"/>
                <a:ea typeface="Courier New"/>
                <a:cs typeface="Courier New"/>
                <a:sym typeface="Courier New"/>
              </a:rPr>
              <a:t>def</a:t>
            </a:r>
            <a:r>
              <a:rPr lang="en" sz="1350">
                <a:solidFill>
                  <a:srgbClr val="3B3B3B"/>
                </a:solidFill>
                <a:latin typeface="Courier New"/>
                <a:ea typeface="Courier New"/>
                <a:cs typeface="Courier New"/>
                <a:sym typeface="Courier New"/>
              </a:rPr>
              <a:t> </a:t>
            </a:r>
            <a:r>
              <a:rPr lang="en" sz="1350">
                <a:solidFill>
                  <a:srgbClr val="795E26"/>
                </a:solidFill>
                <a:latin typeface="Courier New"/>
                <a:ea typeface="Courier New"/>
                <a:cs typeface="Courier New"/>
                <a:sym typeface="Courier New"/>
              </a:rPr>
              <a:t>set_cookie</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A31515"/>
                </a:solidFill>
                <a:latin typeface="Courier New"/>
                <a:ea typeface="Courier New"/>
                <a:cs typeface="Courier New"/>
                <a:sym typeface="Courier New"/>
              </a:rPr>
              <a: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Sets a simple cookie and a cookie with an expiration date.</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response_content</a:t>
            </a:r>
            <a:r>
              <a:rPr lang="en" sz="1350">
                <a:solidFill>
                  <a:srgbClr val="3B3B3B"/>
                </a:solidFill>
                <a:latin typeface="Courier New"/>
                <a:ea typeface="Courier New"/>
                <a:cs typeface="Courier New"/>
                <a:sym typeface="Courier New"/>
              </a:rPr>
              <a:t> </a:t>
            </a:r>
            <a:r>
              <a:rPr lang="en" sz="1350">
                <a:solidFill>
                  <a:srgbClr val="000000"/>
                </a:solidFill>
                <a:latin typeface="Courier New"/>
                <a:ea typeface="Courier New"/>
                <a:cs typeface="Courier New"/>
                <a:sym typeface="Courier New"/>
              </a:rPr>
              <a:t>=</a:t>
            </a:r>
            <a:r>
              <a:rPr lang="en" sz="1350">
                <a:solidFill>
                  <a:srgbClr val="3B3B3B"/>
                </a:solidFill>
                <a:latin typeface="Courier New"/>
                <a:ea typeface="Courier New"/>
                <a:cs typeface="Courier New"/>
                <a:sym typeface="Courier New"/>
              </a:rPr>
              <a:t> </a:t>
            </a:r>
            <a:r>
              <a:rPr lang="en" sz="1350">
                <a:solidFill>
                  <a:srgbClr val="A31515"/>
                </a:solidFill>
                <a:latin typeface="Courier New"/>
                <a:ea typeface="Courier New"/>
                <a:cs typeface="Courier New"/>
                <a:sym typeface="Courier New"/>
              </a:rPr>
              <a: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&lt;h1&gt;Cookie Management Example&lt;/h1&gt;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&lt;p&gt;Cookie 'username' and 'last_visit' have been set.&lt;/p&gt;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&lt;p&gt;Check your browser's developer tools (Application/Storage tab) to see them.&lt;/p&gt;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&lt;p&gt;&lt;a href="/read_cookie"&gt;Read Cookies&lt;/a&gt;&lt;/p&gt;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&lt;p&gt;&lt;a href="/"&gt;Go Home&lt;/a&gt;&lt;/p&gt;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response</a:t>
            </a:r>
            <a:r>
              <a:rPr lang="en" sz="1350">
                <a:solidFill>
                  <a:srgbClr val="3B3B3B"/>
                </a:solidFill>
                <a:latin typeface="Courier New"/>
                <a:ea typeface="Courier New"/>
                <a:cs typeface="Courier New"/>
                <a:sym typeface="Courier New"/>
              </a:rPr>
              <a:t> </a:t>
            </a:r>
            <a:r>
              <a:rPr lang="en" sz="1350">
                <a:solidFill>
                  <a:srgbClr val="000000"/>
                </a:solidFill>
                <a:latin typeface="Courier New"/>
                <a:ea typeface="Courier New"/>
                <a:cs typeface="Courier New"/>
                <a:sym typeface="Courier New"/>
              </a:rPr>
              <a:t>=</a:t>
            </a:r>
            <a:r>
              <a:rPr lang="en" sz="1350">
                <a:solidFill>
                  <a:srgbClr val="3B3B3B"/>
                </a:solidFill>
                <a:latin typeface="Courier New"/>
                <a:ea typeface="Courier New"/>
                <a:cs typeface="Courier New"/>
                <a:sym typeface="Courier New"/>
              </a:rPr>
              <a:t> </a:t>
            </a:r>
            <a:r>
              <a:rPr lang="en" sz="1350">
                <a:solidFill>
                  <a:srgbClr val="795E26"/>
                </a:solidFill>
                <a:latin typeface="Courier New"/>
                <a:ea typeface="Courier New"/>
                <a:cs typeface="Courier New"/>
                <a:sym typeface="Courier New"/>
              </a:rPr>
              <a:t>make_response</a:t>
            </a:r>
            <a:r>
              <a:rPr lang="en" sz="1350">
                <a:solidFill>
                  <a:srgbClr val="3B3B3B"/>
                </a:solidFill>
                <a:latin typeface="Courier New"/>
                <a:ea typeface="Courier New"/>
                <a:cs typeface="Courier New"/>
                <a:sym typeface="Courier New"/>
              </a:rPr>
              <a:t>(</a:t>
            </a:r>
            <a:r>
              <a:rPr lang="en" sz="1350">
                <a:solidFill>
                  <a:srgbClr val="795E26"/>
                </a:solidFill>
                <a:latin typeface="Courier New"/>
                <a:ea typeface="Courier New"/>
                <a:cs typeface="Courier New"/>
                <a:sym typeface="Courier New"/>
              </a:rPr>
              <a:t>render_template_string</a:t>
            </a:r>
            <a:r>
              <a:rPr lang="en" sz="1350">
                <a:solidFill>
                  <a:srgbClr val="3B3B3B"/>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response_content</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8000"/>
                </a:solidFill>
                <a:latin typeface="Courier New"/>
                <a:ea typeface="Courier New"/>
                <a:cs typeface="Courier New"/>
                <a:sym typeface="Courier New"/>
              </a:rPr>
              <a:t># Set a simple cookie (session cookie - expires when browser closes)</a:t>
            </a:r>
            <a:endParaRPr sz="1350">
              <a:solidFill>
                <a:srgbClr val="008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response</a:t>
            </a:r>
            <a:r>
              <a:rPr lang="en" sz="1350">
                <a:solidFill>
                  <a:srgbClr val="3B3B3B"/>
                </a:solidFill>
                <a:latin typeface="Courier New"/>
                <a:ea typeface="Courier New"/>
                <a:cs typeface="Courier New"/>
                <a:sym typeface="Courier New"/>
              </a:rPr>
              <a:t>.</a:t>
            </a:r>
            <a:r>
              <a:rPr lang="en" sz="1350">
                <a:solidFill>
                  <a:srgbClr val="795E26"/>
                </a:solidFill>
                <a:latin typeface="Courier New"/>
                <a:ea typeface="Courier New"/>
                <a:cs typeface="Courier New"/>
                <a:sym typeface="Courier New"/>
              </a:rPr>
              <a:t>set_cookie</a:t>
            </a:r>
            <a:r>
              <a:rPr lang="en" sz="1350">
                <a:solidFill>
                  <a:srgbClr val="3B3B3B"/>
                </a:solidFill>
                <a:latin typeface="Courier New"/>
                <a:ea typeface="Courier New"/>
                <a:cs typeface="Courier New"/>
                <a:sym typeface="Courier New"/>
              </a:rPr>
              <a:t>(</a:t>
            </a:r>
            <a:r>
              <a:rPr lang="en" sz="1350">
                <a:solidFill>
                  <a:srgbClr val="A31515"/>
                </a:solidFill>
                <a:latin typeface="Courier New"/>
                <a:ea typeface="Courier New"/>
                <a:cs typeface="Courier New"/>
                <a:sym typeface="Courier New"/>
              </a:rPr>
              <a:t>'username'</a:t>
            </a:r>
            <a:r>
              <a:rPr lang="en" sz="1350">
                <a:solidFill>
                  <a:srgbClr val="3B3B3B"/>
                </a:solidFill>
                <a:latin typeface="Courier New"/>
                <a:ea typeface="Courier New"/>
                <a:cs typeface="Courier New"/>
                <a:sym typeface="Courier New"/>
              </a:rPr>
              <a:t>, </a:t>
            </a:r>
            <a:r>
              <a:rPr lang="en" sz="1350">
                <a:solidFill>
                  <a:srgbClr val="A31515"/>
                </a:solidFill>
                <a:latin typeface="Courier New"/>
                <a:ea typeface="Courier New"/>
                <a:cs typeface="Courier New"/>
                <a:sym typeface="Courier New"/>
              </a:rPr>
              <a:t>'Alice'</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8000"/>
                </a:solidFill>
                <a:latin typeface="Courier New"/>
                <a:ea typeface="Courier New"/>
                <a:cs typeface="Courier New"/>
                <a:sym typeface="Courier New"/>
              </a:rPr>
              <a:t># Set a cookie that expires in 7 days</a:t>
            </a:r>
            <a:endParaRPr sz="1350">
              <a:solidFill>
                <a:srgbClr val="008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8000"/>
                </a:solidFill>
                <a:latin typeface="Courier New"/>
                <a:ea typeface="Courier New"/>
                <a:cs typeface="Courier New"/>
                <a:sym typeface="Courier New"/>
              </a:rPr>
              <a:t># 'expires' takes a datetime object</a:t>
            </a:r>
            <a:endParaRPr sz="1350">
              <a:solidFill>
                <a:srgbClr val="008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expires_date</a:t>
            </a:r>
            <a:r>
              <a:rPr lang="en" sz="1350">
                <a:solidFill>
                  <a:srgbClr val="3B3B3B"/>
                </a:solidFill>
                <a:latin typeface="Courier New"/>
                <a:ea typeface="Courier New"/>
                <a:cs typeface="Courier New"/>
                <a:sym typeface="Courier New"/>
              </a:rPr>
              <a:t> </a:t>
            </a:r>
            <a:r>
              <a:rPr lang="en" sz="1350">
                <a:solidFill>
                  <a:srgbClr val="000000"/>
                </a:solidFill>
                <a:latin typeface="Courier New"/>
                <a:ea typeface="Courier New"/>
                <a:cs typeface="Courier New"/>
                <a:sym typeface="Courier New"/>
              </a:rPr>
              <a:t>=</a:t>
            </a:r>
            <a:r>
              <a:rPr lang="en" sz="1350">
                <a:solidFill>
                  <a:srgbClr val="3B3B3B"/>
                </a:solidFill>
                <a:latin typeface="Courier New"/>
                <a:ea typeface="Courier New"/>
                <a:cs typeface="Courier New"/>
                <a:sym typeface="Courier New"/>
              </a:rPr>
              <a:t> </a:t>
            </a:r>
            <a:r>
              <a:rPr lang="en" sz="1350">
                <a:solidFill>
                  <a:srgbClr val="267F99"/>
                </a:solidFill>
                <a:latin typeface="Courier New"/>
                <a:ea typeface="Courier New"/>
                <a:cs typeface="Courier New"/>
                <a:sym typeface="Courier New"/>
              </a:rPr>
              <a:t>datetime</a:t>
            </a:r>
            <a:r>
              <a:rPr lang="en" sz="1350">
                <a:solidFill>
                  <a:srgbClr val="3B3B3B"/>
                </a:solidFill>
                <a:latin typeface="Courier New"/>
                <a:ea typeface="Courier New"/>
                <a:cs typeface="Courier New"/>
                <a:sym typeface="Courier New"/>
              </a:rPr>
              <a:t>.</a:t>
            </a:r>
            <a:r>
              <a:rPr lang="en" sz="1350">
                <a:solidFill>
                  <a:srgbClr val="267F99"/>
                </a:solidFill>
                <a:latin typeface="Courier New"/>
                <a:ea typeface="Courier New"/>
                <a:cs typeface="Courier New"/>
                <a:sym typeface="Courier New"/>
              </a:rPr>
              <a:t>datetime</a:t>
            </a:r>
            <a:r>
              <a:rPr lang="en" sz="1350">
                <a:solidFill>
                  <a:srgbClr val="3B3B3B"/>
                </a:solidFill>
                <a:latin typeface="Courier New"/>
                <a:ea typeface="Courier New"/>
                <a:cs typeface="Courier New"/>
                <a:sym typeface="Courier New"/>
              </a:rPr>
              <a:t>.</a:t>
            </a:r>
            <a:r>
              <a:rPr lang="en" sz="1350">
                <a:solidFill>
                  <a:srgbClr val="795E26"/>
                </a:solidFill>
                <a:latin typeface="Courier New"/>
                <a:ea typeface="Courier New"/>
                <a:cs typeface="Courier New"/>
                <a:sym typeface="Courier New"/>
              </a:rPr>
              <a:t>now</a:t>
            </a:r>
            <a:r>
              <a:rPr lang="en" sz="1350">
                <a:solidFill>
                  <a:srgbClr val="3B3B3B"/>
                </a:solidFill>
                <a:latin typeface="Courier New"/>
                <a:ea typeface="Courier New"/>
                <a:cs typeface="Courier New"/>
                <a:sym typeface="Courier New"/>
              </a:rPr>
              <a:t>() </a:t>
            </a:r>
            <a:r>
              <a:rPr lang="en" sz="1350">
                <a:solidFill>
                  <a:srgbClr val="795E26"/>
                </a:solidFill>
                <a:latin typeface="Courier New"/>
                <a:ea typeface="Courier New"/>
                <a:cs typeface="Courier New"/>
                <a:sym typeface="Courier New"/>
              </a:rPr>
              <a:t>+</a:t>
            </a:r>
            <a:r>
              <a:rPr lang="en" sz="1350">
                <a:solidFill>
                  <a:srgbClr val="3B3B3B"/>
                </a:solidFill>
                <a:latin typeface="Courier New"/>
                <a:ea typeface="Courier New"/>
                <a:cs typeface="Courier New"/>
                <a:sym typeface="Courier New"/>
              </a:rPr>
              <a:t> </a:t>
            </a:r>
            <a:r>
              <a:rPr lang="en" sz="1350">
                <a:solidFill>
                  <a:srgbClr val="267F99"/>
                </a:solidFill>
                <a:latin typeface="Courier New"/>
                <a:ea typeface="Courier New"/>
                <a:cs typeface="Courier New"/>
                <a:sym typeface="Courier New"/>
              </a:rPr>
              <a:t>datetime</a:t>
            </a:r>
            <a:r>
              <a:rPr lang="en" sz="1350">
                <a:solidFill>
                  <a:srgbClr val="3B3B3B"/>
                </a:solidFill>
                <a:latin typeface="Courier New"/>
                <a:ea typeface="Courier New"/>
                <a:cs typeface="Courier New"/>
                <a:sym typeface="Courier New"/>
              </a:rPr>
              <a:t>.</a:t>
            </a:r>
            <a:r>
              <a:rPr lang="en" sz="1350">
                <a:solidFill>
                  <a:srgbClr val="267F99"/>
                </a:solidFill>
                <a:latin typeface="Courier New"/>
                <a:ea typeface="Courier New"/>
                <a:cs typeface="Courier New"/>
                <a:sym typeface="Courier New"/>
              </a:rPr>
              <a:t>timedelta</a:t>
            </a:r>
            <a:r>
              <a:rPr lang="en" sz="1350">
                <a:solidFill>
                  <a:srgbClr val="3B3B3B"/>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days</a:t>
            </a:r>
            <a:r>
              <a:rPr lang="en" sz="1350">
                <a:solidFill>
                  <a:srgbClr val="000000"/>
                </a:solidFill>
                <a:latin typeface="Courier New"/>
                <a:ea typeface="Courier New"/>
                <a:cs typeface="Courier New"/>
                <a:sym typeface="Courier New"/>
              </a:rPr>
              <a:t>=</a:t>
            </a:r>
            <a:r>
              <a:rPr lang="en" sz="1350">
                <a:solidFill>
                  <a:srgbClr val="098658"/>
                </a:solidFill>
                <a:latin typeface="Courier New"/>
                <a:ea typeface="Courier New"/>
                <a:cs typeface="Courier New"/>
                <a:sym typeface="Courier New"/>
              </a:rPr>
              <a:t>7</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response</a:t>
            </a:r>
            <a:r>
              <a:rPr lang="en" sz="1350">
                <a:solidFill>
                  <a:srgbClr val="3B3B3B"/>
                </a:solidFill>
                <a:latin typeface="Courier New"/>
                <a:ea typeface="Courier New"/>
                <a:cs typeface="Courier New"/>
                <a:sym typeface="Courier New"/>
              </a:rPr>
              <a:t>.</a:t>
            </a:r>
            <a:r>
              <a:rPr lang="en" sz="1350">
                <a:solidFill>
                  <a:srgbClr val="795E26"/>
                </a:solidFill>
                <a:latin typeface="Courier New"/>
                <a:ea typeface="Courier New"/>
                <a:cs typeface="Courier New"/>
                <a:sym typeface="Courier New"/>
              </a:rPr>
              <a:t>set_cookie</a:t>
            </a:r>
            <a:r>
              <a:rPr lang="en" sz="1350">
                <a:solidFill>
                  <a:srgbClr val="3B3B3B"/>
                </a:solidFill>
                <a:latin typeface="Courier New"/>
                <a:ea typeface="Courier New"/>
                <a:cs typeface="Courier New"/>
                <a:sym typeface="Courier New"/>
              </a:rPr>
              <a:t>(</a:t>
            </a:r>
            <a:r>
              <a:rPr lang="en" sz="1350">
                <a:solidFill>
                  <a:srgbClr val="A31515"/>
                </a:solidFill>
                <a:latin typeface="Courier New"/>
                <a:ea typeface="Courier New"/>
                <a:cs typeface="Courier New"/>
                <a:sym typeface="Courier New"/>
              </a:rPr>
              <a:t>'last_visit'</a:t>
            </a:r>
            <a:r>
              <a:rPr lang="en" sz="1350">
                <a:solidFill>
                  <a:srgbClr val="3B3B3B"/>
                </a:solidFill>
                <a:latin typeface="Courier New"/>
                <a:ea typeface="Courier New"/>
                <a:cs typeface="Courier New"/>
                <a:sym typeface="Courier New"/>
              </a:rPr>
              <a:t>, </a:t>
            </a:r>
            <a:r>
              <a:rPr lang="en" sz="1350">
                <a:solidFill>
                  <a:srgbClr val="267F99"/>
                </a:solidFill>
                <a:latin typeface="Courier New"/>
                <a:ea typeface="Courier New"/>
                <a:cs typeface="Courier New"/>
                <a:sym typeface="Courier New"/>
              </a:rPr>
              <a:t>datetime</a:t>
            </a:r>
            <a:r>
              <a:rPr lang="en" sz="1350">
                <a:solidFill>
                  <a:srgbClr val="3B3B3B"/>
                </a:solidFill>
                <a:latin typeface="Courier New"/>
                <a:ea typeface="Courier New"/>
                <a:cs typeface="Courier New"/>
                <a:sym typeface="Courier New"/>
              </a:rPr>
              <a:t>.</a:t>
            </a:r>
            <a:r>
              <a:rPr lang="en" sz="1350">
                <a:solidFill>
                  <a:srgbClr val="267F99"/>
                </a:solidFill>
                <a:latin typeface="Courier New"/>
                <a:ea typeface="Courier New"/>
                <a:cs typeface="Courier New"/>
                <a:sym typeface="Courier New"/>
              </a:rPr>
              <a:t>datetime</a:t>
            </a:r>
            <a:r>
              <a:rPr lang="en" sz="1350">
                <a:solidFill>
                  <a:srgbClr val="3B3B3B"/>
                </a:solidFill>
                <a:latin typeface="Courier New"/>
                <a:ea typeface="Courier New"/>
                <a:cs typeface="Courier New"/>
                <a:sym typeface="Courier New"/>
              </a:rPr>
              <a:t>.</a:t>
            </a:r>
            <a:r>
              <a:rPr lang="en" sz="1350">
                <a:solidFill>
                  <a:srgbClr val="795E26"/>
                </a:solidFill>
                <a:latin typeface="Courier New"/>
                <a:ea typeface="Courier New"/>
                <a:cs typeface="Courier New"/>
                <a:sym typeface="Courier New"/>
              </a:rPr>
              <a:t>now</a:t>
            </a:r>
            <a:r>
              <a:rPr lang="en" sz="1350">
                <a:solidFill>
                  <a:srgbClr val="3B3B3B"/>
                </a:solidFill>
                <a:latin typeface="Courier New"/>
                <a:ea typeface="Courier New"/>
                <a:cs typeface="Courier New"/>
                <a:sym typeface="Courier New"/>
              </a:rPr>
              <a:t>().</a:t>
            </a:r>
            <a:r>
              <a:rPr lang="en" sz="1350">
                <a:solidFill>
                  <a:srgbClr val="795E26"/>
                </a:solidFill>
                <a:latin typeface="Courier New"/>
                <a:ea typeface="Courier New"/>
                <a:cs typeface="Courier New"/>
                <a:sym typeface="Courier New"/>
              </a:rPr>
              <a:t>strftime</a:t>
            </a:r>
            <a:r>
              <a:rPr lang="en" sz="1350">
                <a:solidFill>
                  <a:srgbClr val="3B3B3B"/>
                </a:solidFill>
                <a:latin typeface="Courier New"/>
                <a:ea typeface="Courier New"/>
                <a:cs typeface="Courier New"/>
                <a:sym typeface="Courier New"/>
              </a:rPr>
              <a:t>(</a:t>
            </a:r>
            <a:r>
              <a:rPr lang="en" sz="1350">
                <a:solidFill>
                  <a:srgbClr val="A31515"/>
                </a:solidFill>
                <a:latin typeface="Courier New"/>
                <a:ea typeface="Courier New"/>
                <a:cs typeface="Courier New"/>
                <a:sym typeface="Courier New"/>
              </a:rPr>
              <a:t>"%Y-%m-</a:t>
            </a:r>
            <a:r>
              <a:rPr lang="en" sz="1350">
                <a:solidFill>
                  <a:srgbClr val="0000FF"/>
                </a:solidFill>
                <a:latin typeface="Courier New"/>
                <a:ea typeface="Courier New"/>
                <a:cs typeface="Courier New"/>
                <a:sym typeface="Courier New"/>
              </a:rPr>
              <a:t>%d</a:t>
            </a:r>
            <a:r>
              <a:rPr lang="en" sz="1350">
                <a:solidFill>
                  <a:srgbClr val="A31515"/>
                </a:solidFill>
                <a:latin typeface="Courier New"/>
                <a:ea typeface="Courier New"/>
                <a:cs typeface="Courier New"/>
                <a:sym typeface="Courier New"/>
              </a:rPr>
              <a:t> %H:%M:%S"</a:t>
            </a: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expires</a:t>
            </a:r>
            <a:r>
              <a:rPr lang="en" sz="1350">
                <a:solidFill>
                  <a:srgbClr val="000000"/>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expires_date</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8000"/>
                </a:solidFill>
                <a:latin typeface="Courier New"/>
                <a:ea typeface="Courier New"/>
                <a:cs typeface="Courier New"/>
                <a:sym typeface="Courier New"/>
              </a:rPr>
              <a:t># Example of a more secure cookie (for HTTPS only in production!)</a:t>
            </a:r>
            <a:endParaRPr sz="1350">
              <a:solidFill>
                <a:srgbClr val="008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8000"/>
                </a:solidFill>
                <a:latin typeface="Courier New"/>
                <a:ea typeface="Courier New"/>
                <a:cs typeface="Courier New"/>
                <a:sym typeface="Courier New"/>
              </a:rPr>
              <a:t># httponly=True: Prevents JavaScript from accessing the cookie (mitigates XSS)</a:t>
            </a:r>
            <a:endParaRPr sz="1350">
              <a:solidFill>
                <a:srgbClr val="008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8000"/>
                </a:solidFill>
                <a:latin typeface="Courier New"/>
                <a:ea typeface="Courier New"/>
                <a:cs typeface="Courier New"/>
                <a:sym typeface="Courier New"/>
              </a:rPr>
              <a:t># secure=True: Cookie only sent over HTTPS (essential for sensitive data)</a:t>
            </a:r>
            <a:endParaRPr sz="1350">
              <a:solidFill>
                <a:srgbClr val="008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8000"/>
                </a:solidFill>
                <a:latin typeface="Courier New"/>
                <a:ea typeface="Courier New"/>
                <a:cs typeface="Courier New"/>
                <a:sym typeface="Courier New"/>
              </a:rPr>
              <a:t># samesite='Lax' or 'Strict': Helps prevent CSRF attacks</a:t>
            </a:r>
            <a:endParaRPr sz="1350">
              <a:solidFill>
                <a:srgbClr val="008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8000"/>
                </a:solidFill>
                <a:latin typeface="Courier New"/>
                <a:ea typeface="Courier New"/>
                <a:cs typeface="Courier New"/>
                <a:sym typeface="Courier New"/>
              </a:rPr>
              <a:t># response.set_cookie('auth_token', 'some_secret_value', httponly=True, secure=True, samesite='Lax')</a:t>
            </a:r>
            <a:endParaRPr sz="1350">
              <a:solidFill>
                <a:srgbClr val="008000"/>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AF00DB"/>
                </a:solidFill>
                <a:latin typeface="Courier New"/>
                <a:ea typeface="Courier New"/>
                <a:cs typeface="Courier New"/>
                <a:sym typeface="Courier New"/>
              </a:rPr>
              <a:t>return</a:t>
            </a: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response</a:t>
            </a:r>
            <a:endParaRPr sz="1350">
              <a:solidFill>
                <a:srgbClr val="001080"/>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008000"/>
                </a:solidFill>
                <a:latin typeface="Courier New"/>
                <a:ea typeface="Courier New"/>
                <a:cs typeface="Courier New"/>
                <a:sym typeface="Courier New"/>
              </a:rPr>
              <a:t># --- 2. Reading a Cookie ---</a:t>
            </a:r>
            <a:endParaRPr sz="1350">
              <a:solidFill>
                <a:srgbClr val="008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795E26"/>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app</a:t>
            </a:r>
            <a:r>
              <a:rPr lang="en" sz="1350">
                <a:solidFill>
                  <a:srgbClr val="795E26"/>
                </a:solidFill>
                <a:latin typeface="Courier New"/>
                <a:ea typeface="Courier New"/>
                <a:cs typeface="Courier New"/>
                <a:sym typeface="Courier New"/>
              </a:rPr>
              <a:t>.route</a:t>
            </a:r>
            <a:r>
              <a:rPr lang="en" sz="1350">
                <a:solidFill>
                  <a:srgbClr val="3B3B3B"/>
                </a:solidFill>
                <a:latin typeface="Courier New"/>
                <a:ea typeface="Courier New"/>
                <a:cs typeface="Courier New"/>
                <a:sym typeface="Courier New"/>
              </a:rPr>
              <a:t>(</a:t>
            </a:r>
            <a:r>
              <a:rPr lang="en" sz="1350">
                <a:solidFill>
                  <a:srgbClr val="A31515"/>
                </a:solidFill>
                <a:latin typeface="Courier New"/>
                <a:ea typeface="Courier New"/>
                <a:cs typeface="Courier New"/>
                <a:sym typeface="Courier New"/>
              </a:rPr>
              <a:t>'/read_cookie'</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0000FF"/>
                </a:solidFill>
                <a:latin typeface="Courier New"/>
                <a:ea typeface="Courier New"/>
                <a:cs typeface="Courier New"/>
                <a:sym typeface="Courier New"/>
              </a:rPr>
              <a:t>def</a:t>
            </a:r>
            <a:r>
              <a:rPr lang="en" sz="1350">
                <a:solidFill>
                  <a:srgbClr val="3B3B3B"/>
                </a:solidFill>
                <a:latin typeface="Courier New"/>
                <a:ea typeface="Courier New"/>
                <a:cs typeface="Courier New"/>
                <a:sym typeface="Courier New"/>
              </a:rPr>
              <a:t> </a:t>
            </a:r>
            <a:r>
              <a:rPr lang="en" sz="1350">
                <a:solidFill>
                  <a:srgbClr val="795E26"/>
                </a:solidFill>
                <a:latin typeface="Courier New"/>
                <a:ea typeface="Courier New"/>
                <a:cs typeface="Courier New"/>
                <a:sym typeface="Courier New"/>
              </a:rPr>
              <a:t>read_cookie</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A31515"/>
                </a:solidFill>
                <a:latin typeface="Courier New"/>
                <a:ea typeface="Courier New"/>
                <a:cs typeface="Courier New"/>
                <a:sym typeface="Courier New"/>
              </a:rPr>
              <a: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Reads the 'username' and 'last_visit' cookies from the request.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8000"/>
                </a:solidFill>
                <a:latin typeface="Courier New"/>
                <a:ea typeface="Courier New"/>
                <a:cs typeface="Courier New"/>
                <a:sym typeface="Courier New"/>
              </a:rPr>
              <a:t># request.cookies is a dictionary-like object containing all cookies sent by the browser</a:t>
            </a:r>
            <a:endParaRPr sz="1350">
              <a:solidFill>
                <a:srgbClr val="008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username</a:t>
            </a:r>
            <a:r>
              <a:rPr lang="en" sz="1350">
                <a:solidFill>
                  <a:srgbClr val="3B3B3B"/>
                </a:solidFill>
                <a:latin typeface="Courier New"/>
                <a:ea typeface="Courier New"/>
                <a:cs typeface="Courier New"/>
                <a:sym typeface="Courier New"/>
              </a:rPr>
              <a:t> </a:t>
            </a:r>
            <a:r>
              <a:rPr lang="en" sz="1350">
                <a:solidFill>
                  <a:srgbClr val="000000"/>
                </a:solidFill>
                <a:latin typeface="Courier New"/>
                <a:ea typeface="Courier New"/>
                <a:cs typeface="Courier New"/>
                <a:sym typeface="Courier New"/>
              </a:rPr>
              <a:t>=</a:t>
            </a: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request</a:t>
            </a:r>
            <a:r>
              <a:rPr lang="en" sz="1350">
                <a:solidFill>
                  <a:srgbClr val="3B3B3B"/>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cookies</a:t>
            </a:r>
            <a:r>
              <a:rPr lang="en" sz="1350">
                <a:solidFill>
                  <a:srgbClr val="3B3B3B"/>
                </a:solidFill>
                <a:latin typeface="Courier New"/>
                <a:ea typeface="Courier New"/>
                <a:cs typeface="Courier New"/>
                <a:sym typeface="Courier New"/>
              </a:rPr>
              <a:t>.</a:t>
            </a:r>
            <a:r>
              <a:rPr lang="en" sz="1350">
                <a:solidFill>
                  <a:srgbClr val="795E26"/>
                </a:solidFill>
                <a:latin typeface="Courier New"/>
                <a:ea typeface="Courier New"/>
                <a:cs typeface="Courier New"/>
                <a:sym typeface="Courier New"/>
              </a:rPr>
              <a:t>get</a:t>
            </a:r>
            <a:r>
              <a:rPr lang="en" sz="1350">
                <a:solidFill>
                  <a:srgbClr val="3B3B3B"/>
                </a:solidFill>
                <a:latin typeface="Courier New"/>
                <a:ea typeface="Courier New"/>
                <a:cs typeface="Courier New"/>
                <a:sym typeface="Courier New"/>
              </a:rPr>
              <a:t>(</a:t>
            </a:r>
            <a:r>
              <a:rPr lang="en" sz="1350">
                <a:solidFill>
                  <a:srgbClr val="A31515"/>
                </a:solidFill>
                <a:latin typeface="Courier New"/>
                <a:ea typeface="Courier New"/>
                <a:cs typeface="Courier New"/>
                <a:sym typeface="Courier New"/>
              </a:rPr>
              <a:t>'username'</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last_visit</a:t>
            </a:r>
            <a:r>
              <a:rPr lang="en" sz="1350">
                <a:solidFill>
                  <a:srgbClr val="3B3B3B"/>
                </a:solidFill>
                <a:latin typeface="Courier New"/>
                <a:ea typeface="Courier New"/>
                <a:cs typeface="Courier New"/>
                <a:sym typeface="Courier New"/>
              </a:rPr>
              <a:t> </a:t>
            </a:r>
            <a:r>
              <a:rPr lang="en" sz="1350">
                <a:solidFill>
                  <a:srgbClr val="000000"/>
                </a:solidFill>
                <a:latin typeface="Courier New"/>
                <a:ea typeface="Courier New"/>
                <a:cs typeface="Courier New"/>
                <a:sym typeface="Courier New"/>
              </a:rPr>
              <a:t>=</a:t>
            </a: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request</a:t>
            </a:r>
            <a:r>
              <a:rPr lang="en" sz="1350">
                <a:solidFill>
                  <a:srgbClr val="3B3B3B"/>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cookies</a:t>
            </a:r>
            <a:r>
              <a:rPr lang="en" sz="1350">
                <a:solidFill>
                  <a:srgbClr val="3B3B3B"/>
                </a:solidFill>
                <a:latin typeface="Courier New"/>
                <a:ea typeface="Courier New"/>
                <a:cs typeface="Courier New"/>
                <a:sym typeface="Courier New"/>
              </a:rPr>
              <a:t>.</a:t>
            </a:r>
            <a:r>
              <a:rPr lang="en" sz="1350">
                <a:solidFill>
                  <a:srgbClr val="795E26"/>
                </a:solidFill>
                <a:latin typeface="Courier New"/>
                <a:ea typeface="Courier New"/>
                <a:cs typeface="Courier New"/>
                <a:sym typeface="Courier New"/>
              </a:rPr>
              <a:t>get</a:t>
            </a:r>
            <a:r>
              <a:rPr lang="en" sz="1350">
                <a:solidFill>
                  <a:srgbClr val="3B3B3B"/>
                </a:solidFill>
                <a:latin typeface="Courier New"/>
                <a:ea typeface="Courier New"/>
                <a:cs typeface="Courier New"/>
                <a:sym typeface="Courier New"/>
              </a:rPr>
              <a:t>(</a:t>
            </a:r>
            <a:r>
              <a:rPr lang="en" sz="1350">
                <a:solidFill>
                  <a:srgbClr val="A31515"/>
                </a:solidFill>
                <a:latin typeface="Courier New"/>
                <a:ea typeface="Courier New"/>
                <a:cs typeface="Courier New"/>
                <a:sym typeface="Courier New"/>
              </a:rPr>
              <a:t>'last_visit'</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AF00DB"/>
                </a:solidFill>
                <a:latin typeface="Courier New"/>
                <a:ea typeface="Courier New"/>
                <a:cs typeface="Courier New"/>
                <a:sym typeface="Courier New"/>
              </a:rPr>
              <a:t>if</a:t>
            </a: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username</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return_content</a:t>
            </a:r>
            <a:r>
              <a:rPr lang="en" sz="1350">
                <a:solidFill>
                  <a:srgbClr val="3B3B3B"/>
                </a:solidFill>
                <a:latin typeface="Courier New"/>
                <a:ea typeface="Courier New"/>
                <a:cs typeface="Courier New"/>
                <a:sym typeface="Courier New"/>
              </a:rPr>
              <a:t> </a:t>
            </a:r>
            <a:r>
              <a:rPr lang="en" sz="1350">
                <a:solidFill>
                  <a:srgbClr val="000000"/>
                </a:solidFill>
                <a:latin typeface="Courier New"/>
                <a:ea typeface="Courier New"/>
                <a:cs typeface="Courier New"/>
                <a:sym typeface="Courier New"/>
              </a:rPr>
              <a:t>=</a:t>
            </a:r>
            <a:r>
              <a:rPr lang="en" sz="1350">
                <a:solidFill>
                  <a:srgbClr val="3B3B3B"/>
                </a:solidFill>
                <a:latin typeface="Courier New"/>
                <a:ea typeface="Courier New"/>
                <a:cs typeface="Courier New"/>
                <a:sym typeface="Courier New"/>
              </a:rPr>
              <a:t> </a:t>
            </a:r>
            <a:r>
              <a:rPr lang="en" sz="1350">
                <a:solidFill>
                  <a:srgbClr val="0000FF"/>
                </a:solidFill>
                <a:latin typeface="Courier New"/>
                <a:ea typeface="Courier New"/>
                <a:cs typeface="Courier New"/>
                <a:sym typeface="Courier New"/>
              </a:rPr>
              <a:t>f</a:t>
            </a:r>
            <a:r>
              <a:rPr lang="en" sz="1350">
                <a:solidFill>
                  <a:srgbClr val="A31515"/>
                </a:solidFill>
                <a:latin typeface="Courier New"/>
                <a:ea typeface="Courier New"/>
                <a:cs typeface="Courier New"/>
                <a:sym typeface="Courier New"/>
              </a:rPr>
              <a: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&lt;h1&gt;Reading Cookies&lt;/h1&gt;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&lt;p&gt;Hello, &lt;strong&gt;</a:t>
            </a:r>
            <a:r>
              <a:rPr lang="en" sz="1350">
                <a:solidFill>
                  <a:srgbClr val="0000FF"/>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username</a:t>
            </a:r>
            <a:r>
              <a:rPr lang="en" sz="1350">
                <a:solidFill>
                  <a:srgbClr val="0000FF"/>
                </a:solidFill>
                <a:latin typeface="Courier New"/>
                <a:ea typeface="Courier New"/>
                <a:cs typeface="Courier New"/>
                <a:sym typeface="Courier New"/>
              </a:rPr>
              <a:t>}</a:t>
            </a:r>
            <a:r>
              <a:rPr lang="en" sz="1350">
                <a:solidFill>
                  <a:srgbClr val="A31515"/>
                </a:solidFill>
                <a:latin typeface="Courier New"/>
                <a:ea typeface="Courier New"/>
                <a:cs typeface="Courier New"/>
                <a:sym typeface="Courier New"/>
              </a:rPr>
              <a:t>&lt;/strong&gt;!&lt;/p&gt;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&lt;p&gt;Your last visit (from cookie): </a:t>
            </a:r>
            <a:r>
              <a:rPr lang="en" sz="1350">
                <a:solidFill>
                  <a:srgbClr val="0000FF"/>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last_visit</a:t>
            </a:r>
            <a:r>
              <a:rPr lang="en" sz="1350">
                <a:solidFill>
                  <a:srgbClr val="3B3B3B"/>
                </a:solidFill>
                <a:latin typeface="Courier New"/>
                <a:ea typeface="Courier New"/>
                <a:cs typeface="Courier New"/>
                <a:sym typeface="Courier New"/>
              </a:rPr>
              <a:t> </a:t>
            </a:r>
            <a:r>
              <a:rPr lang="en" sz="1350">
                <a:solidFill>
                  <a:srgbClr val="0000FF"/>
                </a:solidFill>
                <a:latin typeface="Courier New"/>
                <a:ea typeface="Courier New"/>
                <a:cs typeface="Courier New"/>
                <a:sym typeface="Courier New"/>
              </a:rPr>
              <a:t>or</a:t>
            </a:r>
            <a:r>
              <a:rPr lang="en" sz="1350">
                <a:solidFill>
                  <a:srgbClr val="3B3B3B"/>
                </a:solidFill>
                <a:latin typeface="Courier New"/>
                <a:ea typeface="Courier New"/>
                <a:cs typeface="Courier New"/>
                <a:sym typeface="Courier New"/>
              </a:rPr>
              <a:t> </a:t>
            </a:r>
            <a:r>
              <a:rPr lang="en" sz="1350">
                <a:solidFill>
                  <a:srgbClr val="A31515"/>
                </a:solidFill>
                <a:latin typeface="Courier New"/>
                <a:ea typeface="Courier New"/>
                <a:cs typeface="Courier New"/>
                <a:sym typeface="Courier New"/>
              </a:rPr>
              <a:t>'Not found'</a:t>
            </a:r>
            <a:r>
              <a:rPr lang="en" sz="1350">
                <a:solidFill>
                  <a:srgbClr val="0000FF"/>
                </a:solidFill>
                <a:latin typeface="Courier New"/>
                <a:ea typeface="Courier New"/>
                <a:cs typeface="Courier New"/>
                <a:sym typeface="Courier New"/>
              </a:rPr>
              <a:t>}</a:t>
            </a:r>
            <a:r>
              <a:rPr lang="en" sz="1350">
                <a:solidFill>
                  <a:srgbClr val="A31515"/>
                </a:solidFill>
                <a:latin typeface="Courier New"/>
                <a:ea typeface="Courier New"/>
                <a:cs typeface="Courier New"/>
                <a:sym typeface="Courier New"/>
              </a:rPr>
              <a:t>&lt;/p&gt;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&lt;p&gt;&lt;a href="/delete_cookie"&gt;Delete 'username' Cookie&lt;/a&gt;&lt;/p&gt;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&lt;p&gt;&lt;a href="/set_cookie"&gt;Set/Update Cookies&lt;/a&gt;&lt;/p&gt;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&lt;p&gt;&lt;a href="/"&gt;Go Home&lt;/a&gt;&lt;/p&gt;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AF00DB"/>
                </a:solidFill>
                <a:latin typeface="Courier New"/>
                <a:ea typeface="Courier New"/>
                <a:cs typeface="Courier New"/>
                <a:sym typeface="Courier New"/>
              </a:rPr>
              <a:t>else</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return_content</a:t>
            </a:r>
            <a:r>
              <a:rPr lang="en" sz="1350">
                <a:solidFill>
                  <a:srgbClr val="3B3B3B"/>
                </a:solidFill>
                <a:latin typeface="Courier New"/>
                <a:ea typeface="Courier New"/>
                <a:cs typeface="Courier New"/>
                <a:sym typeface="Courier New"/>
              </a:rPr>
              <a:t> </a:t>
            </a:r>
            <a:r>
              <a:rPr lang="en" sz="1350">
                <a:solidFill>
                  <a:srgbClr val="000000"/>
                </a:solidFill>
                <a:latin typeface="Courier New"/>
                <a:ea typeface="Courier New"/>
                <a:cs typeface="Courier New"/>
                <a:sym typeface="Courier New"/>
              </a:rPr>
              <a:t>=</a:t>
            </a:r>
            <a:r>
              <a:rPr lang="en" sz="1350">
                <a:solidFill>
                  <a:srgbClr val="3B3B3B"/>
                </a:solidFill>
                <a:latin typeface="Courier New"/>
                <a:ea typeface="Courier New"/>
                <a:cs typeface="Courier New"/>
                <a:sym typeface="Courier New"/>
              </a:rPr>
              <a:t> </a:t>
            </a:r>
            <a:r>
              <a:rPr lang="en" sz="1350">
                <a:solidFill>
                  <a:srgbClr val="A31515"/>
                </a:solidFill>
                <a:latin typeface="Courier New"/>
                <a:ea typeface="Courier New"/>
                <a:cs typeface="Courier New"/>
                <a:sym typeface="Courier New"/>
              </a:rPr>
              <a: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&lt;h1&gt;No 'username' Cookie Found&lt;/h1&gt;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&lt;p&gt;Please &lt;a href="/set_cookie"&gt;set the cookie first&lt;/a&gt;.&lt;/p&gt;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&lt;p&gt;&lt;a href="/"&gt;Go Home&lt;/a&gt;&lt;/p&gt;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AF00DB"/>
                </a:solidFill>
                <a:latin typeface="Courier New"/>
                <a:ea typeface="Courier New"/>
                <a:cs typeface="Courier New"/>
                <a:sym typeface="Courier New"/>
              </a:rPr>
              <a:t>return</a:t>
            </a:r>
            <a:r>
              <a:rPr lang="en" sz="1350">
                <a:solidFill>
                  <a:srgbClr val="3B3B3B"/>
                </a:solidFill>
                <a:latin typeface="Courier New"/>
                <a:ea typeface="Courier New"/>
                <a:cs typeface="Courier New"/>
                <a:sym typeface="Courier New"/>
              </a:rPr>
              <a:t> </a:t>
            </a:r>
            <a:r>
              <a:rPr lang="en" sz="1350">
                <a:solidFill>
                  <a:srgbClr val="795E26"/>
                </a:solidFill>
                <a:latin typeface="Courier New"/>
                <a:ea typeface="Courier New"/>
                <a:cs typeface="Courier New"/>
                <a:sym typeface="Courier New"/>
              </a:rPr>
              <a:t>render_template_string</a:t>
            </a:r>
            <a:r>
              <a:rPr lang="en" sz="1350">
                <a:solidFill>
                  <a:srgbClr val="3B3B3B"/>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return_content</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008000"/>
                </a:solidFill>
                <a:latin typeface="Courier New"/>
                <a:ea typeface="Courier New"/>
                <a:cs typeface="Courier New"/>
                <a:sym typeface="Courier New"/>
              </a:rPr>
              <a:t># --- 3. Deleting a Cookie ---</a:t>
            </a:r>
            <a:endParaRPr sz="1350">
              <a:solidFill>
                <a:srgbClr val="008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795E26"/>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app</a:t>
            </a:r>
            <a:r>
              <a:rPr lang="en" sz="1350">
                <a:solidFill>
                  <a:srgbClr val="795E26"/>
                </a:solidFill>
                <a:latin typeface="Courier New"/>
                <a:ea typeface="Courier New"/>
                <a:cs typeface="Courier New"/>
                <a:sym typeface="Courier New"/>
              </a:rPr>
              <a:t>.route</a:t>
            </a:r>
            <a:r>
              <a:rPr lang="en" sz="1350">
                <a:solidFill>
                  <a:srgbClr val="3B3B3B"/>
                </a:solidFill>
                <a:latin typeface="Courier New"/>
                <a:ea typeface="Courier New"/>
                <a:cs typeface="Courier New"/>
                <a:sym typeface="Courier New"/>
              </a:rPr>
              <a:t>(</a:t>
            </a:r>
            <a:r>
              <a:rPr lang="en" sz="1350">
                <a:solidFill>
                  <a:srgbClr val="A31515"/>
                </a:solidFill>
                <a:latin typeface="Courier New"/>
                <a:ea typeface="Courier New"/>
                <a:cs typeface="Courier New"/>
                <a:sym typeface="Courier New"/>
              </a:rPr>
              <a:t>'/delete_cookie'</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0000FF"/>
                </a:solidFill>
                <a:latin typeface="Courier New"/>
                <a:ea typeface="Courier New"/>
                <a:cs typeface="Courier New"/>
                <a:sym typeface="Courier New"/>
              </a:rPr>
              <a:t>def</a:t>
            </a:r>
            <a:r>
              <a:rPr lang="en" sz="1350">
                <a:solidFill>
                  <a:srgbClr val="3B3B3B"/>
                </a:solidFill>
                <a:latin typeface="Courier New"/>
                <a:ea typeface="Courier New"/>
                <a:cs typeface="Courier New"/>
                <a:sym typeface="Courier New"/>
              </a:rPr>
              <a:t> </a:t>
            </a:r>
            <a:r>
              <a:rPr lang="en" sz="1350">
                <a:solidFill>
                  <a:srgbClr val="795E26"/>
                </a:solidFill>
                <a:latin typeface="Courier New"/>
                <a:ea typeface="Courier New"/>
                <a:cs typeface="Courier New"/>
                <a:sym typeface="Courier New"/>
              </a:rPr>
              <a:t>delete_cookie</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A31515"/>
                </a:solidFill>
                <a:latin typeface="Courier New"/>
                <a:ea typeface="Courier New"/>
                <a:cs typeface="Courier New"/>
                <a:sym typeface="Courier New"/>
              </a:rPr>
              <a: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Deletes the 'username' cookie.</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(Note: Deleting a cookie actually means setting it to expire in the past).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response_content</a:t>
            </a:r>
            <a:r>
              <a:rPr lang="en" sz="1350">
                <a:solidFill>
                  <a:srgbClr val="3B3B3B"/>
                </a:solidFill>
                <a:latin typeface="Courier New"/>
                <a:ea typeface="Courier New"/>
                <a:cs typeface="Courier New"/>
                <a:sym typeface="Courier New"/>
              </a:rPr>
              <a:t> </a:t>
            </a:r>
            <a:r>
              <a:rPr lang="en" sz="1350">
                <a:solidFill>
                  <a:srgbClr val="000000"/>
                </a:solidFill>
                <a:latin typeface="Courier New"/>
                <a:ea typeface="Courier New"/>
                <a:cs typeface="Courier New"/>
                <a:sym typeface="Courier New"/>
              </a:rPr>
              <a:t>=</a:t>
            </a:r>
            <a:r>
              <a:rPr lang="en" sz="1350">
                <a:solidFill>
                  <a:srgbClr val="3B3B3B"/>
                </a:solidFill>
                <a:latin typeface="Courier New"/>
                <a:ea typeface="Courier New"/>
                <a:cs typeface="Courier New"/>
                <a:sym typeface="Courier New"/>
              </a:rPr>
              <a:t> </a:t>
            </a:r>
            <a:r>
              <a:rPr lang="en" sz="1350">
                <a:solidFill>
                  <a:srgbClr val="A31515"/>
                </a:solidFill>
                <a:latin typeface="Courier New"/>
                <a:ea typeface="Courier New"/>
                <a:cs typeface="Courier New"/>
                <a:sym typeface="Courier New"/>
              </a:rPr>
              <a: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&lt;h1&gt;Deleting Cookie&lt;/h1&gt;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&lt;p&gt;'username' cookie has been instructed to delete.&lt;/p&gt;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&lt;p&gt;Check your browser's developer tools.&lt;/p&gt;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&lt;p&gt;&lt;a href="/read_cookie"&gt;Try reading cookies again&lt;/a&gt;&lt;/p&gt;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&lt;p&gt;&lt;a href="/"&gt;Go Home&lt;/a&gt;&lt;/p&gt;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response</a:t>
            </a:r>
            <a:r>
              <a:rPr lang="en" sz="1350">
                <a:solidFill>
                  <a:srgbClr val="3B3B3B"/>
                </a:solidFill>
                <a:latin typeface="Courier New"/>
                <a:ea typeface="Courier New"/>
                <a:cs typeface="Courier New"/>
                <a:sym typeface="Courier New"/>
              </a:rPr>
              <a:t> </a:t>
            </a:r>
            <a:r>
              <a:rPr lang="en" sz="1350">
                <a:solidFill>
                  <a:srgbClr val="000000"/>
                </a:solidFill>
                <a:latin typeface="Courier New"/>
                <a:ea typeface="Courier New"/>
                <a:cs typeface="Courier New"/>
                <a:sym typeface="Courier New"/>
              </a:rPr>
              <a:t>=</a:t>
            </a:r>
            <a:r>
              <a:rPr lang="en" sz="1350">
                <a:solidFill>
                  <a:srgbClr val="3B3B3B"/>
                </a:solidFill>
                <a:latin typeface="Courier New"/>
                <a:ea typeface="Courier New"/>
                <a:cs typeface="Courier New"/>
                <a:sym typeface="Courier New"/>
              </a:rPr>
              <a:t> </a:t>
            </a:r>
            <a:r>
              <a:rPr lang="en" sz="1350">
                <a:solidFill>
                  <a:srgbClr val="795E26"/>
                </a:solidFill>
                <a:latin typeface="Courier New"/>
                <a:ea typeface="Courier New"/>
                <a:cs typeface="Courier New"/>
                <a:sym typeface="Courier New"/>
              </a:rPr>
              <a:t>make_response</a:t>
            </a:r>
            <a:r>
              <a:rPr lang="en" sz="1350">
                <a:solidFill>
                  <a:srgbClr val="3B3B3B"/>
                </a:solidFill>
                <a:latin typeface="Courier New"/>
                <a:ea typeface="Courier New"/>
                <a:cs typeface="Courier New"/>
                <a:sym typeface="Courier New"/>
              </a:rPr>
              <a:t>(</a:t>
            </a:r>
            <a:r>
              <a:rPr lang="en" sz="1350">
                <a:solidFill>
                  <a:srgbClr val="795E26"/>
                </a:solidFill>
                <a:latin typeface="Courier New"/>
                <a:ea typeface="Courier New"/>
                <a:cs typeface="Courier New"/>
                <a:sym typeface="Courier New"/>
              </a:rPr>
              <a:t>render_template_string</a:t>
            </a:r>
            <a:r>
              <a:rPr lang="en" sz="1350">
                <a:solidFill>
                  <a:srgbClr val="3B3B3B"/>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response_content</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8000"/>
                </a:solidFill>
                <a:latin typeface="Courier New"/>
                <a:ea typeface="Courier New"/>
                <a:cs typeface="Courier New"/>
                <a:sym typeface="Courier New"/>
              </a:rPr>
              <a:t># To delete a cookie, you set it with an expiration date in the past.</a:t>
            </a:r>
            <a:endParaRPr sz="1350">
              <a:solidFill>
                <a:srgbClr val="008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8000"/>
                </a:solidFill>
                <a:latin typeface="Courier New"/>
                <a:ea typeface="Courier New"/>
                <a:cs typeface="Courier New"/>
                <a:sym typeface="Courier New"/>
              </a:rPr>
              <a:t># Flask provides a convenient delete_cookie() method for this.</a:t>
            </a:r>
            <a:endParaRPr sz="1350">
              <a:solidFill>
                <a:srgbClr val="008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response</a:t>
            </a:r>
            <a:r>
              <a:rPr lang="en" sz="1350">
                <a:solidFill>
                  <a:srgbClr val="3B3B3B"/>
                </a:solidFill>
                <a:latin typeface="Courier New"/>
                <a:ea typeface="Courier New"/>
                <a:cs typeface="Courier New"/>
                <a:sym typeface="Courier New"/>
              </a:rPr>
              <a:t>.</a:t>
            </a:r>
            <a:r>
              <a:rPr lang="en" sz="1350">
                <a:solidFill>
                  <a:srgbClr val="795E26"/>
                </a:solidFill>
                <a:latin typeface="Courier New"/>
                <a:ea typeface="Courier New"/>
                <a:cs typeface="Courier New"/>
                <a:sym typeface="Courier New"/>
              </a:rPr>
              <a:t>delete_cookie</a:t>
            </a:r>
            <a:r>
              <a:rPr lang="en" sz="1350">
                <a:solidFill>
                  <a:srgbClr val="3B3B3B"/>
                </a:solidFill>
                <a:latin typeface="Courier New"/>
                <a:ea typeface="Courier New"/>
                <a:cs typeface="Courier New"/>
                <a:sym typeface="Courier New"/>
              </a:rPr>
              <a:t>(</a:t>
            </a:r>
            <a:r>
              <a:rPr lang="en" sz="1350">
                <a:solidFill>
                  <a:srgbClr val="A31515"/>
                </a:solidFill>
                <a:latin typeface="Courier New"/>
                <a:ea typeface="Courier New"/>
                <a:cs typeface="Courier New"/>
                <a:sym typeface="Courier New"/>
              </a:rPr>
              <a:t>'username'</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8000"/>
                </a:solidFill>
                <a:latin typeface="Courier New"/>
                <a:ea typeface="Courier New"/>
                <a:cs typeface="Courier New"/>
                <a:sym typeface="Courier New"/>
              </a:rPr>
              <a:t># You can also delete others:</a:t>
            </a:r>
            <a:endParaRPr sz="1350">
              <a:solidFill>
                <a:srgbClr val="008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8000"/>
                </a:solidFill>
                <a:latin typeface="Courier New"/>
                <a:ea typeface="Courier New"/>
                <a:cs typeface="Courier New"/>
                <a:sym typeface="Courier New"/>
              </a:rPr>
              <a:t># response.delete_cookie('last_visit')</a:t>
            </a:r>
            <a:endParaRPr sz="1350">
              <a:solidFill>
                <a:srgbClr val="008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AF00DB"/>
                </a:solidFill>
                <a:latin typeface="Courier New"/>
                <a:ea typeface="Courier New"/>
                <a:cs typeface="Courier New"/>
                <a:sym typeface="Courier New"/>
              </a:rPr>
              <a:t>return</a:t>
            </a: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response</a:t>
            </a:r>
            <a:endParaRPr sz="1350">
              <a:solidFill>
                <a:srgbClr val="001080"/>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008000"/>
                </a:solidFill>
                <a:latin typeface="Courier New"/>
                <a:ea typeface="Courier New"/>
                <a:cs typeface="Courier New"/>
                <a:sym typeface="Courier New"/>
              </a:rPr>
              <a:t># --- Home page for navigation ---</a:t>
            </a:r>
            <a:endParaRPr sz="1350">
              <a:solidFill>
                <a:srgbClr val="008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795E26"/>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app</a:t>
            </a:r>
            <a:r>
              <a:rPr lang="en" sz="1350">
                <a:solidFill>
                  <a:srgbClr val="795E26"/>
                </a:solidFill>
                <a:latin typeface="Courier New"/>
                <a:ea typeface="Courier New"/>
                <a:cs typeface="Courier New"/>
                <a:sym typeface="Courier New"/>
              </a:rPr>
              <a:t>.route</a:t>
            </a:r>
            <a:r>
              <a:rPr lang="en" sz="1350">
                <a:solidFill>
                  <a:srgbClr val="3B3B3B"/>
                </a:solidFill>
                <a:latin typeface="Courier New"/>
                <a:ea typeface="Courier New"/>
                <a:cs typeface="Courier New"/>
                <a:sym typeface="Courier New"/>
              </a:rPr>
              <a:t>(</a:t>
            </a:r>
            <a:r>
              <a:rPr lang="en" sz="1350">
                <a:solidFill>
                  <a:srgbClr val="A31515"/>
                </a:solidFill>
                <a:latin typeface="Courier New"/>
                <a:ea typeface="Courier New"/>
                <a:cs typeface="Courier New"/>
                <a:sym typeface="Courier New"/>
              </a:rPr>
              <a:t>'/'</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0000FF"/>
                </a:solidFill>
                <a:latin typeface="Courier New"/>
                <a:ea typeface="Courier New"/>
                <a:cs typeface="Courier New"/>
                <a:sym typeface="Courier New"/>
              </a:rPr>
              <a:t>def</a:t>
            </a:r>
            <a:r>
              <a:rPr lang="en" sz="1350">
                <a:solidFill>
                  <a:srgbClr val="3B3B3B"/>
                </a:solidFill>
                <a:latin typeface="Courier New"/>
                <a:ea typeface="Courier New"/>
                <a:cs typeface="Courier New"/>
                <a:sym typeface="Courier New"/>
              </a:rPr>
              <a:t> </a:t>
            </a:r>
            <a:r>
              <a:rPr lang="en" sz="1350">
                <a:solidFill>
                  <a:srgbClr val="795E26"/>
                </a:solidFill>
                <a:latin typeface="Courier New"/>
                <a:ea typeface="Courier New"/>
                <a:cs typeface="Courier New"/>
                <a:sym typeface="Courier New"/>
              </a:rPr>
              <a:t>home</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AF00DB"/>
                </a:solidFill>
                <a:latin typeface="Courier New"/>
                <a:ea typeface="Courier New"/>
                <a:cs typeface="Courier New"/>
                <a:sym typeface="Courier New"/>
              </a:rPr>
              <a:t>return</a:t>
            </a:r>
            <a:r>
              <a:rPr lang="en" sz="1350">
                <a:solidFill>
                  <a:srgbClr val="3B3B3B"/>
                </a:solidFill>
                <a:latin typeface="Courier New"/>
                <a:ea typeface="Courier New"/>
                <a:cs typeface="Courier New"/>
                <a:sym typeface="Courier New"/>
              </a:rPr>
              <a:t> </a:t>
            </a:r>
            <a:r>
              <a:rPr lang="en" sz="1350">
                <a:solidFill>
                  <a:srgbClr val="795E26"/>
                </a:solidFill>
                <a:latin typeface="Courier New"/>
                <a:ea typeface="Courier New"/>
                <a:cs typeface="Courier New"/>
                <a:sym typeface="Courier New"/>
              </a:rPr>
              <a:t>render_template_string</a:t>
            </a:r>
            <a:r>
              <a:rPr lang="en" sz="1350">
                <a:solidFill>
                  <a:srgbClr val="3B3B3B"/>
                </a:solidFill>
                <a:latin typeface="Courier New"/>
                <a:ea typeface="Courier New"/>
                <a:cs typeface="Courier New"/>
                <a:sym typeface="Courier New"/>
              </a:rPr>
              <a:t>(</a:t>
            </a:r>
            <a:r>
              <a:rPr lang="en" sz="1350">
                <a:solidFill>
                  <a:srgbClr val="A31515"/>
                </a:solidFill>
                <a:latin typeface="Courier New"/>
                <a:ea typeface="Courier New"/>
                <a:cs typeface="Courier New"/>
                <a:sym typeface="Courier New"/>
              </a:rPr>
              <a: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&lt;!doctype html&gt;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&lt;title&gt;Flask Cookie Demo&lt;/title&gt;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&lt;h1&gt;Welcome to Flask Cookie Demo&lt;/h1&gt;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&lt;p&gt;&lt;a href="/set_cookie"&gt;Set a Cookie&lt;/a&gt;&lt;/p&gt;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&lt;p&gt;&lt;a href="/read_cookie"&gt;Read a Cookie&lt;/a&gt;&lt;/p&gt;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&lt;p&gt;&lt;a href="/delete_cookie"&gt;Delete a Cookie&lt;/a&gt;&lt;/p&gt;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F00DB"/>
                </a:solidFill>
                <a:latin typeface="Courier New"/>
                <a:ea typeface="Courier New"/>
                <a:cs typeface="Courier New"/>
                <a:sym typeface="Courier New"/>
              </a:rPr>
              <a:t>if</a:t>
            </a: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__name__</a:t>
            </a:r>
            <a:r>
              <a:rPr lang="en" sz="1350">
                <a:solidFill>
                  <a:srgbClr val="3B3B3B"/>
                </a:solidFill>
                <a:latin typeface="Courier New"/>
                <a:ea typeface="Courier New"/>
                <a:cs typeface="Courier New"/>
                <a:sym typeface="Courier New"/>
              </a:rPr>
              <a:t> </a:t>
            </a:r>
            <a:r>
              <a:rPr lang="en" sz="1350">
                <a:solidFill>
                  <a:srgbClr val="000000"/>
                </a:solidFill>
                <a:latin typeface="Courier New"/>
                <a:ea typeface="Courier New"/>
                <a:cs typeface="Courier New"/>
                <a:sym typeface="Courier New"/>
              </a:rPr>
              <a:t>==</a:t>
            </a:r>
            <a:r>
              <a:rPr lang="en" sz="1350">
                <a:solidFill>
                  <a:srgbClr val="3B3B3B"/>
                </a:solidFill>
                <a:latin typeface="Courier New"/>
                <a:ea typeface="Courier New"/>
                <a:cs typeface="Courier New"/>
                <a:sym typeface="Courier New"/>
              </a:rPr>
              <a:t> </a:t>
            </a:r>
            <a:r>
              <a:rPr lang="en" sz="1350">
                <a:solidFill>
                  <a:srgbClr val="A31515"/>
                </a:solidFill>
                <a:latin typeface="Courier New"/>
                <a:ea typeface="Courier New"/>
                <a:cs typeface="Courier New"/>
                <a:sym typeface="Courier New"/>
              </a:rPr>
              <a:t>'__main__'</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app</a:t>
            </a:r>
            <a:r>
              <a:rPr lang="en" sz="1350">
                <a:solidFill>
                  <a:srgbClr val="3B3B3B"/>
                </a:solidFill>
                <a:latin typeface="Courier New"/>
                <a:ea typeface="Courier New"/>
                <a:cs typeface="Courier New"/>
                <a:sym typeface="Courier New"/>
              </a:rPr>
              <a:t>.</a:t>
            </a:r>
            <a:r>
              <a:rPr lang="en" sz="1350">
                <a:solidFill>
                  <a:srgbClr val="795E26"/>
                </a:solidFill>
                <a:latin typeface="Courier New"/>
                <a:ea typeface="Courier New"/>
                <a:cs typeface="Courier New"/>
                <a:sym typeface="Courier New"/>
              </a:rPr>
              <a:t>run</a:t>
            </a:r>
            <a:r>
              <a:rPr lang="en" sz="1350">
                <a:solidFill>
                  <a:srgbClr val="3B3B3B"/>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debug</a:t>
            </a:r>
            <a:r>
              <a:rPr lang="en" sz="1350">
                <a:solidFill>
                  <a:srgbClr val="000000"/>
                </a:solidFill>
                <a:latin typeface="Courier New"/>
                <a:ea typeface="Courier New"/>
                <a:cs typeface="Courier New"/>
                <a:sym typeface="Courier New"/>
              </a:rPr>
              <a:t>=</a:t>
            </a:r>
            <a:r>
              <a:rPr lang="en" sz="1350">
                <a:solidFill>
                  <a:srgbClr val="0000FF"/>
                </a:solidFill>
                <a:latin typeface="Courier New"/>
                <a:ea typeface="Courier New"/>
                <a:cs typeface="Courier New"/>
                <a:sym typeface="Courier New"/>
              </a:rPr>
              <a:t>True</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8"/>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3.6.2 Understanding and Managing Cookies and Session</a:t>
            </a:r>
            <a:endParaRPr/>
          </a:p>
        </p:txBody>
      </p:sp>
      <p:sp>
        <p:nvSpPr>
          <p:cNvPr id="387" name="Google Shape;387;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response_content</a:t>
            </a:r>
            <a:r>
              <a:rPr lang="en" sz="1350">
                <a:solidFill>
                  <a:srgbClr val="3B3B3B"/>
                </a:solidFill>
                <a:latin typeface="Courier New"/>
                <a:ea typeface="Courier New"/>
                <a:cs typeface="Courier New"/>
                <a:sym typeface="Courier New"/>
              </a:rPr>
              <a:t> </a:t>
            </a:r>
            <a:r>
              <a:rPr lang="en" sz="1350">
                <a:solidFill>
                  <a:srgbClr val="000000"/>
                </a:solidFill>
                <a:latin typeface="Courier New"/>
                <a:ea typeface="Courier New"/>
                <a:cs typeface="Courier New"/>
                <a:sym typeface="Courier New"/>
              </a:rPr>
              <a:t>=</a:t>
            </a:r>
            <a:r>
              <a:rPr lang="en" sz="1350">
                <a:solidFill>
                  <a:srgbClr val="3B3B3B"/>
                </a:solidFill>
                <a:latin typeface="Courier New"/>
                <a:ea typeface="Courier New"/>
                <a:cs typeface="Courier New"/>
                <a:sym typeface="Courier New"/>
              </a:rPr>
              <a:t> </a:t>
            </a:r>
            <a:r>
              <a:rPr lang="en" sz="1350">
                <a:solidFill>
                  <a:srgbClr val="A31515"/>
                </a:solidFill>
                <a:latin typeface="Courier New"/>
                <a:ea typeface="Courier New"/>
                <a:cs typeface="Courier New"/>
                <a:sym typeface="Courier New"/>
              </a:rPr>
              <a: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&lt;h1&gt;Cookie Management Example&lt;/h1&gt;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&lt;p&gt;Cookie 'username' and 'last_visit' have been set.&lt;/p&gt;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&lt;p&gt;Check your browser's developer tools (Application/Storage tab) to see them.&lt;/p&gt;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&lt;p&gt;&lt;a href="/read_cookie"&gt;Read Cookies&lt;/a&gt;&lt;/p&gt;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&lt;p&gt;&lt;a href="/"&gt;Go Home&lt;/a&gt;&lt;/p&gt;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response</a:t>
            </a:r>
            <a:r>
              <a:rPr lang="en" sz="1350">
                <a:solidFill>
                  <a:srgbClr val="3B3B3B"/>
                </a:solidFill>
                <a:latin typeface="Courier New"/>
                <a:ea typeface="Courier New"/>
                <a:cs typeface="Courier New"/>
                <a:sym typeface="Courier New"/>
              </a:rPr>
              <a:t> </a:t>
            </a:r>
            <a:r>
              <a:rPr lang="en" sz="1350">
                <a:solidFill>
                  <a:srgbClr val="000000"/>
                </a:solidFill>
                <a:latin typeface="Courier New"/>
                <a:ea typeface="Courier New"/>
                <a:cs typeface="Courier New"/>
                <a:sym typeface="Courier New"/>
              </a:rPr>
              <a:t>=</a:t>
            </a:r>
            <a:r>
              <a:rPr lang="en" sz="1350">
                <a:solidFill>
                  <a:srgbClr val="3B3B3B"/>
                </a:solidFill>
                <a:latin typeface="Courier New"/>
                <a:ea typeface="Courier New"/>
                <a:cs typeface="Courier New"/>
                <a:sym typeface="Courier New"/>
              </a:rPr>
              <a:t> </a:t>
            </a:r>
            <a:r>
              <a:rPr lang="en" sz="1350">
                <a:solidFill>
                  <a:srgbClr val="795E26"/>
                </a:solidFill>
                <a:latin typeface="Courier New"/>
                <a:ea typeface="Courier New"/>
                <a:cs typeface="Courier New"/>
                <a:sym typeface="Courier New"/>
              </a:rPr>
              <a:t>make_response</a:t>
            </a:r>
            <a:r>
              <a:rPr lang="en" sz="1350">
                <a:solidFill>
                  <a:srgbClr val="3B3B3B"/>
                </a:solidFill>
                <a:latin typeface="Courier New"/>
                <a:ea typeface="Courier New"/>
                <a:cs typeface="Courier New"/>
                <a:sym typeface="Courier New"/>
              </a:rPr>
              <a:t>(</a:t>
            </a:r>
            <a:r>
              <a:rPr lang="en" sz="1350">
                <a:solidFill>
                  <a:srgbClr val="795E26"/>
                </a:solidFill>
                <a:latin typeface="Courier New"/>
                <a:ea typeface="Courier New"/>
                <a:cs typeface="Courier New"/>
                <a:sym typeface="Courier New"/>
              </a:rPr>
              <a:t>render_template_string</a:t>
            </a:r>
            <a:r>
              <a:rPr lang="en" sz="1350">
                <a:solidFill>
                  <a:srgbClr val="3B3B3B"/>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response_content</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8000"/>
                </a:solidFill>
                <a:latin typeface="Courier New"/>
                <a:ea typeface="Courier New"/>
                <a:cs typeface="Courier New"/>
                <a:sym typeface="Courier New"/>
              </a:rPr>
              <a:t># Set a simple cookie (session cookie - expires when browser closes)</a:t>
            </a:r>
            <a:endParaRPr sz="1350">
              <a:solidFill>
                <a:srgbClr val="008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response</a:t>
            </a:r>
            <a:r>
              <a:rPr lang="en" sz="1350">
                <a:solidFill>
                  <a:srgbClr val="3B3B3B"/>
                </a:solidFill>
                <a:latin typeface="Courier New"/>
                <a:ea typeface="Courier New"/>
                <a:cs typeface="Courier New"/>
                <a:sym typeface="Courier New"/>
              </a:rPr>
              <a:t>.</a:t>
            </a:r>
            <a:r>
              <a:rPr lang="en" sz="1350">
                <a:solidFill>
                  <a:srgbClr val="795E26"/>
                </a:solidFill>
                <a:latin typeface="Courier New"/>
                <a:ea typeface="Courier New"/>
                <a:cs typeface="Courier New"/>
                <a:sym typeface="Courier New"/>
              </a:rPr>
              <a:t>set_cookie</a:t>
            </a:r>
            <a:r>
              <a:rPr lang="en" sz="1350">
                <a:solidFill>
                  <a:srgbClr val="3B3B3B"/>
                </a:solidFill>
                <a:latin typeface="Courier New"/>
                <a:ea typeface="Courier New"/>
                <a:cs typeface="Courier New"/>
                <a:sym typeface="Courier New"/>
              </a:rPr>
              <a:t>(</a:t>
            </a:r>
            <a:r>
              <a:rPr lang="en" sz="1350">
                <a:solidFill>
                  <a:srgbClr val="A31515"/>
                </a:solidFill>
                <a:latin typeface="Courier New"/>
                <a:ea typeface="Courier New"/>
                <a:cs typeface="Courier New"/>
                <a:sym typeface="Courier New"/>
              </a:rPr>
              <a:t>'username'</a:t>
            </a:r>
            <a:r>
              <a:rPr lang="en" sz="1350">
                <a:solidFill>
                  <a:srgbClr val="3B3B3B"/>
                </a:solidFill>
                <a:latin typeface="Courier New"/>
                <a:ea typeface="Courier New"/>
                <a:cs typeface="Courier New"/>
                <a:sym typeface="Courier New"/>
              </a:rPr>
              <a:t>, </a:t>
            </a:r>
            <a:r>
              <a:rPr lang="en" sz="1350">
                <a:solidFill>
                  <a:srgbClr val="A31515"/>
                </a:solidFill>
                <a:latin typeface="Courier New"/>
                <a:ea typeface="Courier New"/>
                <a:cs typeface="Courier New"/>
                <a:sym typeface="Courier New"/>
              </a:rPr>
              <a:t>'Alice'</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8000"/>
                </a:solidFill>
                <a:latin typeface="Courier New"/>
                <a:ea typeface="Courier New"/>
                <a:cs typeface="Courier New"/>
                <a:sym typeface="Courier New"/>
              </a:rPr>
              <a:t># Set a cookie that expires in 7 days</a:t>
            </a:r>
            <a:endParaRPr sz="1350">
              <a:solidFill>
                <a:srgbClr val="008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8000"/>
                </a:solidFill>
                <a:latin typeface="Courier New"/>
                <a:ea typeface="Courier New"/>
                <a:cs typeface="Courier New"/>
                <a:sym typeface="Courier New"/>
              </a:rPr>
              <a:t># 'expires' takes a datetime object</a:t>
            </a:r>
            <a:endParaRPr sz="1350">
              <a:solidFill>
                <a:srgbClr val="008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expires_date</a:t>
            </a:r>
            <a:r>
              <a:rPr lang="en" sz="1350">
                <a:solidFill>
                  <a:srgbClr val="3B3B3B"/>
                </a:solidFill>
                <a:latin typeface="Courier New"/>
                <a:ea typeface="Courier New"/>
                <a:cs typeface="Courier New"/>
                <a:sym typeface="Courier New"/>
              </a:rPr>
              <a:t> </a:t>
            </a:r>
            <a:r>
              <a:rPr lang="en" sz="1350">
                <a:solidFill>
                  <a:srgbClr val="000000"/>
                </a:solidFill>
                <a:latin typeface="Courier New"/>
                <a:ea typeface="Courier New"/>
                <a:cs typeface="Courier New"/>
                <a:sym typeface="Courier New"/>
              </a:rPr>
              <a:t>=</a:t>
            </a:r>
            <a:r>
              <a:rPr lang="en" sz="1350">
                <a:solidFill>
                  <a:srgbClr val="3B3B3B"/>
                </a:solidFill>
                <a:latin typeface="Courier New"/>
                <a:ea typeface="Courier New"/>
                <a:cs typeface="Courier New"/>
                <a:sym typeface="Courier New"/>
              </a:rPr>
              <a:t> </a:t>
            </a:r>
            <a:r>
              <a:rPr lang="en" sz="1350">
                <a:solidFill>
                  <a:srgbClr val="267F99"/>
                </a:solidFill>
                <a:latin typeface="Courier New"/>
                <a:ea typeface="Courier New"/>
                <a:cs typeface="Courier New"/>
                <a:sym typeface="Courier New"/>
              </a:rPr>
              <a:t>datetime</a:t>
            </a:r>
            <a:r>
              <a:rPr lang="en" sz="1350">
                <a:solidFill>
                  <a:srgbClr val="3B3B3B"/>
                </a:solidFill>
                <a:latin typeface="Courier New"/>
                <a:ea typeface="Courier New"/>
                <a:cs typeface="Courier New"/>
                <a:sym typeface="Courier New"/>
              </a:rPr>
              <a:t>.</a:t>
            </a:r>
            <a:r>
              <a:rPr lang="en" sz="1350">
                <a:solidFill>
                  <a:srgbClr val="267F99"/>
                </a:solidFill>
                <a:latin typeface="Courier New"/>
                <a:ea typeface="Courier New"/>
                <a:cs typeface="Courier New"/>
                <a:sym typeface="Courier New"/>
              </a:rPr>
              <a:t>datetime</a:t>
            </a:r>
            <a:r>
              <a:rPr lang="en" sz="1350">
                <a:solidFill>
                  <a:srgbClr val="3B3B3B"/>
                </a:solidFill>
                <a:latin typeface="Courier New"/>
                <a:ea typeface="Courier New"/>
                <a:cs typeface="Courier New"/>
                <a:sym typeface="Courier New"/>
              </a:rPr>
              <a:t>.</a:t>
            </a:r>
            <a:r>
              <a:rPr lang="en" sz="1350">
                <a:solidFill>
                  <a:srgbClr val="795E26"/>
                </a:solidFill>
                <a:latin typeface="Courier New"/>
                <a:ea typeface="Courier New"/>
                <a:cs typeface="Courier New"/>
                <a:sym typeface="Courier New"/>
              </a:rPr>
              <a:t>now</a:t>
            </a:r>
            <a:r>
              <a:rPr lang="en" sz="1350">
                <a:solidFill>
                  <a:srgbClr val="3B3B3B"/>
                </a:solidFill>
                <a:latin typeface="Courier New"/>
                <a:ea typeface="Courier New"/>
                <a:cs typeface="Courier New"/>
                <a:sym typeface="Courier New"/>
              </a:rPr>
              <a:t>() </a:t>
            </a:r>
            <a:r>
              <a:rPr lang="en" sz="1350">
                <a:solidFill>
                  <a:srgbClr val="795E26"/>
                </a:solidFill>
                <a:latin typeface="Courier New"/>
                <a:ea typeface="Courier New"/>
                <a:cs typeface="Courier New"/>
                <a:sym typeface="Courier New"/>
              </a:rPr>
              <a:t>+</a:t>
            </a:r>
            <a:r>
              <a:rPr lang="en" sz="1350">
                <a:solidFill>
                  <a:srgbClr val="3B3B3B"/>
                </a:solidFill>
                <a:latin typeface="Courier New"/>
                <a:ea typeface="Courier New"/>
                <a:cs typeface="Courier New"/>
                <a:sym typeface="Courier New"/>
              </a:rPr>
              <a:t> </a:t>
            </a:r>
            <a:r>
              <a:rPr lang="en" sz="1350">
                <a:solidFill>
                  <a:srgbClr val="267F99"/>
                </a:solidFill>
                <a:latin typeface="Courier New"/>
                <a:ea typeface="Courier New"/>
                <a:cs typeface="Courier New"/>
                <a:sym typeface="Courier New"/>
              </a:rPr>
              <a:t>datetime</a:t>
            </a:r>
            <a:r>
              <a:rPr lang="en" sz="1350">
                <a:solidFill>
                  <a:srgbClr val="3B3B3B"/>
                </a:solidFill>
                <a:latin typeface="Courier New"/>
                <a:ea typeface="Courier New"/>
                <a:cs typeface="Courier New"/>
                <a:sym typeface="Courier New"/>
              </a:rPr>
              <a:t>.</a:t>
            </a:r>
            <a:r>
              <a:rPr lang="en" sz="1350">
                <a:solidFill>
                  <a:srgbClr val="267F99"/>
                </a:solidFill>
                <a:latin typeface="Courier New"/>
                <a:ea typeface="Courier New"/>
                <a:cs typeface="Courier New"/>
                <a:sym typeface="Courier New"/>
              </a:rPr>
              <a:t>timedelta</a:t>
            </a:r>
            <a:r>
              <a:rPr lang="en" sz="1350">
                <a:solidFill>
                  <a:srgbClr val="3B3B3B"/>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days</a:t>
            </a:r>
            <a:r>
              <a:rPr lang="en" sz="1350">
                <a:solidFill>
                  <a:srgbClr val="000000"/>
                </a:solidFill>
                <a:latin typeface="Courier New"/>
                <a:ea typeface="Courier New"/>
                <a:cs typeface="Courier New"/>
                <a:sym typeface="Courier New"/>
              </a:rPr>
              <a:t>=</a:t>
            </a:r>
            <a:r>
              <a:rPr lang="en" sz="1350">
                <a:solidFill>
                  <a:srgbClr val="098658"/>
                </a:solidFill>
                <a:latin typeface="Courier New"/>
                <a:ea typeface="Courier New"/>
                <a:cs typeface="Courier New"/>
                <a:sym typeface="Courier New"/>
              </a:rPr>
              <a:t>7</a:t>
            </a:r>
            <a:r>
              <a:rPr lang="en" sz="1350">
                <a:solidFill>
                  <a:srgbClr val="3B3B3B"/>
                </a:solidFill>
                <a:latin typeface="Courier New"/>
                <a:ea typeface="Courier New"/>
                <a:cs typeface="Courier New"/>
                <a:sym typeface="Courier New"/>
              </a:rPr>
              <a:t>)</a:t>
            </a:r>
            <a:endParaRPr sz="1600">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9"/>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3.6.2 Understanding and Managing Cookies and Session</a:t>
            </a:r>
            <a:endParaRPr/>
          </a:p>
        </p:txBody>
      </p:sp>
      <p:sp>
        <p:nvSpPr>
          <p:cNvPr id="393" name="Google Shape;393;p6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response</a:t>
            </a:r>
            <a:r>
              <a:rPr lang="en" sz="1350">
                <a:solidFill>
                  <a:srgbClr val="3B3B3B"/>
                </a:solidFill>
                <a:latin typeface="Courier New"/>
                <a:ea typeface="Courier New"/>
                <a:cs typeface="Courier New"/>
                <a:sym typeface="Courier New"/>
              </a:rPr>
              <a:t>.</a:t>
            </a:r>
            <a:r>
              <a:rPr lang="en" sz="1350">
                <a:solidFill>
                  <a:srgbClr val="795E26"/>
                </a:solidFill>
                <a:latin typeface="Courier New"/>
                <a:ea typeface="Courier New"/>
                <a:cs typeface="Courier New"/>
                <a:sym typeface="Courier New"/>
              </a:rPr>
              <a:t>set_cookie</a:t>
            </a:r>
            <a:r>
              <a:rPr lang="en" sz="1350">
                <a:solidFill>
                  <a:srgbClr val="3B3B3B"/>
                </a:solidFill>
                <a:latin typeface="Courier New"/>
                <a:ea typeface="Courier New"/>
                <a:cs typeface="Courier New"/>
                <a:sym typeface="Courier New"/>
              </a:rPr>
              <a:t>(</a:t>
            </a:r>
            <a:r>
              <a:rPr lang="en" sz="1350">
                <a:solidFill>
                  <a:srgbClr val="A31515"/>
                </a:solidFill>
                <a:latin typeface="Courier New"/>
                <a:ea typeface="Courier New"/>
                <a:cs typeface="Courier New"/>
                <a:sym typeface="Courier New"/>
              </a:rPr>
              <a:t>'last_visit'</a:t>
            </a:r>
            <a:r>
              <a:rPr lang="en" sz="1350">
                <a:solidFill>
                  <a:srgbClr val="3B3B3B"/>
                </a:solidFill>
                <a:latin typeface="Courier New"/>
                <a:ea typeface="Courier New"/>
                <a:cs typeface="Courier New"/>
                <a:sym typeface="Courier New"/>
              </a:rPr>
              <a:t>, </a:t>
            </a:r>
            <a:r>
              <a:rPr lang="en" sz="1350">
                <a:solidFill>
                  <a:srgbClr val="267F99"/>
                </a:solidFill>
                <a:latin typeface="Courier New"/>
                <a:ea typeface="Courier New"/>
                <a:cs typeface="Courier New"/>
                <a:sym typeface="Courier New"/>
              </a:rPr>
              <a:t>datetime</a:t>
            </a:r>
            <a:r>
              <a:rPr lang="en" sz="1350">
                <a:solidFill>
                  <a:srgbClr val="3B3B3B"/>
                </a:solidFill>
                <a:latin typeface="Courier New"/>
                <a:ea typeface="Courier New"/>
                <a:cs typeface="Courier New"/>
                <a:sym typeface="Courier New"/>
              </a:rPr>
              <a:t>.</a:t>
            </a:r>
            <a:r>
              <a:rPr lang="en" sz="1350">
                <a:solidFill>
                  <a:srgbClr val="267F99"/>
                </a:solidFill>
                <a:latin typeface="Courier New"/>
                <a:ea typeface="Courier New"/>
                <a:cs typeface="Courier New"/>
                <a:sym typeface="Courier New"/>
              </a:rPr>
              <a:t>datetime</a:t>
            </a:r>
            <a:r>
              <a:rPr lang="en" sz="1350">
                <a:solidFill>
                  <a:srgbClr val="3B3B3B"/>
                </a:solidFill>
                <a:latin typeface="Courier New"/>
                <a:ea typeface="Courier New"/>
                <a:cs typeface="Courier New"/>
                <a:sym typeface="Courier New"/>
              </a:rPr>
              <a:t>.</a:t>
            </a:r>
            <a:r>
              <a:rPr lang="en" sz="1350">
                <a:solidFill>
                  <a:srgbClr val="795E26"/>
                </a:solidFill>
                <a:latin typeface="Courier New"/>
                <a:ea typeface="Courier New"/>
                <a:cs typeface="Courier New"/>
                <a:sym typeface="Courier New"/>
              </a:rPr>
              <a:t>now</a:t>
            </a:r>
            <a:r>
              <a:rPr lang="en" sz="1350">
                <a:solidFill>
                  <a:srgbClr val="3B3B3B"/>
                </a:solidFill>
                <a:latin typeface="Courier New"/>
                <a:ea typeface="Courier New"/>
                <a:cs typeface="Courier New"/>
                <a:sym typeface="Courier New"/>
              </a:rPr>
              <a:t>().</a:t>
            </a:r>
            <a:r>
              <a:rPr lang="en" sz="1350">
                <a:solidFill>
                  <a:srgbClr val="795E26"/>
                </a:solidFill>
                <a:latin typeface="Courier New"/>
                <a:ea typeface="Courier New"/>
                <a:cs typeface="Courier New"/>
                <a:sym typeface="Courier New"/>
              </a:rPr>
              <a:t>strftime</a:t>
            </a:r>
            <a:r>
              <a:rPr lang="en" sz="1350">
                <a:solidFill>
                  <a:srgbClr val="3B3B3B"/>
                </a:solidFill>
                <a:latin typeface="Courier New"/>
                <a:ea typeface="Courier New"/>
                <a:cs typeface="Courier New"/>
                <a:sym typeface="Courier New"/>
              </a:rPr>
              <a:t>(</a:t>
            </a:r>
            <a:r>
              <a:rPr lang="en" sz="1350">
                <a:solidFill>
                  <a:srgbClr val="A31515"/>
                </a:solidFill>
                <a:latin typeface="Courier New"/>
                <a:ea typeface="Courier New"/>
                <a:cs typeface="Courier New"/>
                <a:sym typeface="Courier New"/>
              </a:rPr>
              <a:t>"%Y-%m-</a:t>
            </a:r>
            <a:r>
              <a:rPr lang="en" sz="1350">
                <a:solidFill>
                  <a:srgbClr val="0000FF"/>
                </a:solidFill>
                <a:latin typeface="Courier New"/>
                <a:ea typeface="Courier New"/>
                <a:cs typeface="Courier New"/>
                <a:sym typeface="Courier New"/>
              </a:rPr>
              <a:t>%d</a:t>
            </a:r>
            <a:r>
              <a:rPr lang="en" sz="1350">
                <a:solidFill>
                  <a:srgbClr val="A31515"/>
                </a:solidFill>
                <a:latin typeface="Courier New"/>
                <a:ea typeface="Courier New"/>
                <a:cs typeface="Courier New"/>
                <a:sym typeface="Courier New"/>
              </a:rPr>
              <a:t> %H:%M:%S"</a:t>
            </a: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expires</a:t>
            </a:r>
            <a:r>
              <a:rPr lang="en" sz="1350">
                <a:solidFill>
                  <a:srgbClr val="000000"/>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expires_date</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8000"/>
                </a:solidFill>
                <a:latin typeface="Courier New"/>
                <a:ea typeface="Courier New"/>
                <a:cs typeface="Courier New"/>
                <a:sym typeface="Courier New"/>
              </a:rPr>
              <a:t># Example of a more secure cookie (for HTTPS only in production!)</a:t>
            </a:r>
            <a:endParaRPr sz="1350">
              <a:solidFill>
                <a:srgbClr val="008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8000"/>
                </a:solidFill>
                <a:latin typeface="Courier New"/>
                <a:ea typeface="Courier New"/>
                <a:cs typeface="Courier New"/>
                <a:sym typeface="Courier New"/>
              </a:rPr>
              <a:t># httponly=True: Prevents JavaScript from accessing the cookie (mitigates XSS)</a:t>
            </a:r>
            <a:endParaRPr sz="1350">
              <a:solidFill>
                <a:srgbClr val="008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8000"/>
                </a:solidFill>
                <a:latin typeface="Courier New"/>
                <a:ea typeface="Courier New"/>
                <a:cs typeface="Courier New"/>
                <a:sym typeface="Courier New"/>
              </a:rPr>
              <a:t># secure=True: Cookie only sent over HTTPS (essential for sensitive data)</a:t>
            </a:r>
            <a:endParaRPr sz="1350">
              <a:solidFill>
                <a:srgbClr val="008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8000"/>
                </a:solidFill>
                <a:latin typeface="Courier New"/>
                <a:ea typeface="Courier New"/>
                <a:cs typeface="Courier New"/>
                <a:sym typeface="Courier New"/>
              </a:rPr>
              <a:t># samesite='Lax' or 'Strict': Helps prevent CSRF attacks</a:t>
            </a:r>
            <a:endParaRPr sz="1350">
              <a:solidFill>
                <a:srgbClr val="008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8000"/>
                </a:solidFill>
                <a:latin typeface="Courier New"/>
                <a:ea typeface="Courier New"/>
                <a:cs typeface="Courier New"/>
                <a:sym typeface="Courier New"/>
              </a:rPr>
              <a:t># response.set_cookie('auth_token', 'some_secret_value', httponly=True, secure=True, samesite='Lax')</a:t>
            </a:r>
            <a:endParaRPr sz="1350">
              <a:solidFill>
                <a:srgbClr val="008000"/>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AF00DB"/>
                </a:solidFill>
                <a:latin typeface="Courier New"/>
                <a:ea typeface="Courier New"/>
                <a:cs typeface="Courier New"/>
                <a:sym typeface="Courier New"/>
              </a:rPr>
              <a:t>return</a:t>
            </a: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response</a:t>
            </a:r>
            <a:endParaRPr sz="1350">
              <a:solidFill>
                <a:srgbClr val="001080"/>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008000"/>
                </a:solidFill>
                <a:latin typeface="Courier New"/>
                <a:ea typeface="Courier New"/>
                <a:cs typeface="Courier New"/>
                <a:sym typeface="Courier New"/>
              </a:rPr>
              <a:t># --- 2. Reading a Cookie ---</a:t>
            </a:r>
            <a:endParaRPr sz="1350">
              <a:solidFill>
                <a:srgbClr val="008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795E26"/>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app</a:t>
            </a:r>
            <a:r>
              <a:rPr lang="en" sz="1350">
                <a:solidFill>
                  <a:srgbClr val="795E26"/>
                </a:solidFill>
                <a:latin typeface="Courier New"/>
                <a:ea typeface="Courier New"/>
                <a:cs typeface="Courier New"/>
                <a:sym typeface="Courier New"/>
              </a:rPr>
              <a:t>.route</a:t>
            </a:r>
            <a:r>
              <a:rPr lang="en" sz="1350">
                <a:solidFill>
                  <a:srgbClr val="3B3B3B"/>
                </a:solidFill>
                <a:latin typeface="Courier New"/>
                <a:ea typeface="Courier New"/>
                <a:cs typeface="Courier New"/>
                <a:sym typeface="Courier New"/>
              </a:rPr>
              <a:t>(</a:t>
            </a:r>
            <a:r>
              <a:rPr lang="en" sz="1350">
                <a:solidFill>
                  <a:srgbClr val="A31515"/>
                </a:solidFill>
                <a:latin typeface="Courier New"/>
                <a:ea typeface="Courier New"/>
                <a:cs typeface="Courier New"/>
                <a:sym typeface="Courier New"/>
              </a:rPr>
              <a:t>'/read_cookie'</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0000FF"/>
                </a:solidFill>
                <a:latin typeface="Courier New"/>
                <a:ea typeface="Courier New"/>
                <a:cs typeface="Courier New"/>
                <a:sym typeface="Courier New"/>
              </a:rPr>
              <a:t>def</a:t>
            </a:r>
            <a:r>
              <a:rPr lang="en" sz="1350">
                <a:solidFill>
                  <a:srgbClr val="3B3B3B"/>
                </a:solidFill>
                <a:latin typeface="Courier New"/>
                <a:ea typeface="Courier New"/>
                <a:cs typeface="Courier New"/>
                <a:sym typeface="Courier New"/>
              </a:rPr>
              <a:t> </a:t>
            </a:r>
            <a:r>
              <a:rPr lang="en" sz="1350">
                <a:solidFill>
                  <a:srgbClr val="795E26"/>
                </a:solidFill>
                <a:latin typeface="Courier New"/>
                <a:ea typeface="Courier New"/>
                <a:cs typeface="Courier New"/>
                <a:sym typeface="Courier New"/>
              </a:rPr>
              <a:t>read_cookie</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A31515"/>
                </a:solidFill>
                <a:latin typeface="Courier New"/>
                <a:ea typeface="Courier New"/>
                <a:cs typeface="Courier New"/>
                <a:sym typeface="Courier New"/>
              </a:rPr>
              <a:t>"""</a:t>
            </a:r>
            <a:endParaRPr sz="1600">
              <a:solidFill>
                <a:srgbClr val="000000"/>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70"/>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3.6.2 Understanding and Managing Cookies and Session</a:t>
            </a:r>
            <a:endParaRPr/>
          </a:p>
        </p:txBody>
      </p:sp>
      <p:sp>
        <p:nvSpPr>
          <p:cNvPr id="399" name="Google Shape;399;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A31515"/>
                </a:solidFill>
                <a:latin typeface="Courier New"/>
                <a:ea typeface="Courier New"/>
                <a:cs typeface="Courier New"/>
                <a:sym typeface="Courier New"/>
              </a:rPr>
              <a: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Reads the 'username' and 'last_visit' cookies from the request.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8000"/>
                </a:solidFill>
                <a:latin typeface="Courier New"/>
                <a:ea typeface="Courier New"/>
                <a:cs typeface="Courier New"/>
                <a:sym typeface="Courier New"/>
              </a:rPr>
              <a:t># request.cookies is a dictionary-like object containing all cookies sent by the browser</a:t>
            </a:r>
            <a:endParaRPr sz="1350">
              <a:solidFill>
                <a:srgbClr val="008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username</a:t>
            </a:r>
            <a:r>
              <a:rPr lang="en" sz="1350">
                <a:solidFill>
                  <a:srgbClr val="3B3B3B"/>
                </a:solidFill>
                <a:latin typeface="Courier New"/>
                <a:ea typeface="Courier New"/>
                <a:cs typeface="Courier New"/>
                <a:sym typeface="Courier New"/>
              </a:rPr>
              <a:t> </a:t>
            </a:r>
            <a:r>
              <a:rPr lang="en" sz="1350">
                <a:solidFill>
                  <a:srgbClr val="000000"/>
                </a:solidFill>
                <a:latin typeface="Courier New"/>
                <a:ea typeface="Courier New"/>
                <a:cs typeface="Courier New"/>
                <a:sym typeface="Courier New"/>
              </a:rPr>
              <a:t>=</a:t>
            </a: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request</a:t>
            </a:r>
            <a:r>
              <a:rPr lang="en" sz="1350">
                <a:solidFill>
                  <a:srgbClr val="3B3B3B"/>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cookies</a:t>
            </a:r>
            <a:r>
              <a:rPr lang="en" sz="1350">
                <a:solidFill>
                  <a:srgbClr val="3B3B3B"/>
                </a:solidFill>
                <a:latin typeface="Courier New"/>
                <a:ea typeface="Courier New"/>
                <a:cs typeface="Courier New"/>
                <a:sym typeface="Courier New"/>
              </a:rPr>
              <a:t>.</a:t>
            </a:r>
            <a:r>
              <a:rPr lang="en" sz="1350">
                <a:solidFill>
                  <a:srgbClr val="795E26"/>
                </a:solidFill>
                <a:latin typeface="Courier New"/>
                <a:ea typeface="Courier New"/>
                <a:cs typeface="Courier New"/>
                <a:sym typeface="Courier New"/>
              </a:rPr>
              <a:t>get</a:t>
            </a:r>
            <a:r>
              <a:rPr lang="en" sz="1350">
                <a:solidFill>
                  <a:srgbClr val="3B3B3B"/>
                </a:solidFill>
                <a:latin typeface="Courier New"/>
                <a:ea typeface="Courier New"/>
                <a:cs typeface="Courier New"/>
                <a:sym typeface="Courier New"/>
              </a:rPr>
              <a:t>(</a:t>
            </a:r>
            <a:r>
              <a:rPr lang="en" sz="1350">
                <a:solidFill>
                  <a:srgbClr val="A31515"/>
                </a:solidFill>
                <a:latin typeface="Courier New"/>
                <a:ea typeface="Courier New"/>
                <a:cs typeface="Courier New"/>
                <a:sym typeface="Courier New"/>
              </a:rPr>
              <a:t>'username'</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last_visit</a:t>
            </a:r>
            <a:r>
              <a:rPr lang="en" sz="1350">
                <a:solidFill>
                  <a:srgbClr val="3B3B3B"/>
                </a:solidFill>
                <a:latin typeface="Courier New"/>
                <a:ea typeface="Courier New"/>
                <a:cs typeface="Courier New"/>
                <a:sym typeface="Courier New"/>
              </a:rPr>
              <a:t> </a:t>
            </a:r>
            <a:r>
              <a:rPr lang="en" sz="1350">
                <a:solidFill>
                  <a:srgbClr val="000000"/>
                </a:solidFill>
                <a:latin typeface="Courier New"/>
                <a:ea typeface="Courier New"/>
                <a:cs typeface="Courier New"/>
                <a:sym typeface="Courier New"/>
              </a:rPr>
              <a:t>=</a:t>
            </a: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request</a:t>
            </a:r>
            <a:r>
              <a:rPr lang="en" sz="1350">
                <a:solidFill>
                  <a:srgbClr val="3B3B3B"/>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cookies</a:t>
            </a:r>
            <a:r>
              <a:rPr lang="en" sz="1350">
                <a:solidFill>
                  <a:srgbClr val="3B3B3B"/>
                </a:solidFill>
                <a:latin typeface="Courier New"/>
                <a:ea typeface="Courier New"/>
                <a:cs typeface="Courier New"/>
                <a:sym typeface="Courier New"/>
              </a:rPr>
              <a:t>.</a:t>
            </a:r>
            <a:r>
              <a:rPr lang="en" sz="1350">
                <a:solidFill>
                  <a:srgbClr val="795E26"/>
                </a:solidFill>
                <a:latin typeface="Courier New"/>
                <a:ea typeface="Courier New"/>
                <a:cs typeface="Courier New"/>
                <a:sym typeface="Courier New"/>
              </a:rPr>
              <a:t>get</a:t>
            </a:r>
            <a:r>
              <a:rPr lang="en" sz="1350">
                <a:solidFill>
                  <a:srgbClr val="3B3B3B"/>
                </a:solidFill>
                <a:latin typeface="Courier New"/>
                <a:ea typeface="Courier New"/>
                <a:cs typeface="Courier New"/>
                <a:sym typeface="Courier New"/>
              </a:rPr>
              <a:t>(</a:t>
            </a:r>
            <a:r>
              <a:rPr lang="en" sz="1350">
                <a:solidFill>
                  <a:srgbClr val="A31515"/>
                </a:solidFill>
                <a:latin typeface="Courier New"/>
                <a:ea typeface="Courier New"/>
                <a:cs typeface="Courier New"/>
                <a:sym typeface="Courier New"/>
              </a:rPr>
              <a:t>'last_visit'</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AF00DB"/>
                </a:solidFill>
                <a:latin typeface="Courier New"/>
                <a:ea typeface="Courier New"/>
                <a:cs typeface="Courier New"/>
                <a:sym typeface="Courier New"/>
              </a:rPr>
              <a:t>if</a:t>
            </a: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username</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return_content</a:t>
            </a:r>
            <a:r>
              <a:rPr lang="en" sz="1350">
                <a:solidFill>
                  <a:srgbClr val="3B3B3B"/>
                </a:solidFill>
                <a:latin typeface="Courier New"/>
                <a:ea typeface="Courier New"/>
                <a:cs typeface="Courier New"/>
                <a:sym typeface="Courier New"/>
              </a:rPr>
              <a:t> </a:t>
            </a:r>
            <a:r>
              <a:rPr lang="en" sz="1350">
                <a:solidFill>
                  <a:srgbClr val="000000"/>
                </a:solidFill>
                <a:latin typeface="Courier New"/>
                <a:ea typeface="Courier New"/>
                <a:cs typeface="Courier New"/>
                <a:sym typeface="Courier New"/>
              </a:rPr>
              <a:t>=</a:t>
            </a:r>
            <a:r>
              <a:rPr lang="en" sz="1350">
                <a:solidFill>
                  <a:srgbClr val="3B3B3B"/>
                </a:solidFill>
                <a:latin typeface="Courier New"/>
                <a:ea typeface="Courier New"/>
                <a:cs typeface="Courier New"/>
                <a:sym typeface="Courier New"/>
              </a:rPr>
              <a:t> </a:t>
            </a:r>
            <a:r>
              <a:rPr lang="en" sz="1350">
                <a:solidFill>
                  <a:srgbClr val="0000FF"/>
                </a:solidFill>
                <a:latin typeface="Courier New"/>
                <a:ea typeface="Courier New"/>
                <a:cs typeface="Courier New"/>
                <a:sym typeface="Courier New"/>
              </a:rPr>
              <a:t>f</a:t>
            </a:r>
            <a:r>
              <a:rPr lang="en" sz="1350">
                <a:solidFill>
                  <a:srgbClr val="A31515"/>
                </a:solidFill>
                <a:latin typeface="Courier New"/>
                <a:ea typeface="Courier New"/>
                <a:cs typeface="Courier New"/>
                <a:sym typeface="Courier New"/>
              </a:rPr>
              <a: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&lt;h1&gt;Reading Cookies&lt;/h1&gt;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&lt;p&gt;Hello, &lt;strong&gt;</a:t>
            </a:r>
            <a:r>
              <a:rPr lang="en" sz="1350">
                <a:solidFill>
                  <a:srgbClr val="0000FF"/>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username</a:t>
            </a:r>
            <a:r>
              <a:rPr lang="en" sz="1350">
                <a:solidFill>
                  <a:srgbClr val="0000FF"/>
                </a:solidFill>
                <a:latin typeface="Courier New"/>
                <a:ea typeface="Courier New"/>
                <a:cs typeface="Courier New"/>
                <a:sym typeface="Courier New"/>
              </a:rPr>
              <a:t>}</a:t>
            </a:r>
            <a:r>
              <a:rPr lang="en" sz="1350">
                <a:solidFill>
                  <a:srgbClr val="A31515"/>
                </a:solidFill>
                <a:latin typeface="Courier New"/>
                <a:ea typeface="Courier New"/>
                <a:cs typeface="Courier New"/>
                <a:sym typeface="Courier New"/>
              </a:rPr>
              <a:t>&lt;/strong&gt;!&lt;/p&gt;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&lt;p&gt;Your last visit (from cookie): </a:t>
            </a:r>
            <a:r>
              <a:rPr lang="en" sz="1350">
                <a:solidFill>
                  <a:srgbClr val="0000FF"/>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last_visit</a:t>
            </a:r>
            <a:r>
              <a:rPr lang="en" sz="1350">
                <a:solidFill>
                  <a:srgbClr val="3B3B3B"/>
                </a:solidFill>
                <a:latin typeface="Courier New"/>
                <a:ea typeface="Courier New"/>
                <a:cs typeface="Courier New"/>
                <a:sym typeface="Courier New"/>
              </a:rPr>
              <a:t> </a:t>
            </a:r>
            <a:r>
              <a:rPr lang="en" sz="1350">
                <a:solidFill>
                  <a:srgbClr val="0000FF"/>
                </a:solidFill>
                <a:latin typeface="Courier New"/>
                <a:ea typeface="Courier New"/>
                <a:cs typeface="Courier New"/>
                <a:sym typeface="Courier New"/>
              </a:rPr>
              <a:t>or</a:t>
            </a:r>
            <a:r>
              <a:rPr lang="en" sz="1350">
                <a:solidFill>
                  <a:srgbClr val="3B3B3B"/>
                </a:solidFill>
                <a:latin typeface="Courier New"/>
                <a:ea typeface="Courier New"/>
                <a:cs typeface="Courier New"/>
                <a:sym typeface="Courier New"/>
              </a:rPr>
              <a:t> </a:t>
            </a:r>
            <a:r>
              <a:rPr lang="en" sz="1350">
                <a:solidFill>
                  <a:srgbClr val="A31515"/>
                </a:solidFill>
                <a:latin typeface="Courier New"/>
                <a:ea typeface="Courier New"/>
                <a:cs typeface="Courier New"/>
                <a:sym typeface="Courier New"/>
              </a:rPr>
              <a:t>'Not found'</a:t>
            </a:r>
            <a:r>
              <a:rPr lang="en" sz="1350">
                <a:solidFill>
                  <a:srgbClr val="0000FF"/>
                </a:solidFill>
                <a:latin typeface="Courier New"/>
                <a:ea typeface="Courier New"/>
                <a:cs typeface="Courier New"/>
                <a:sym typeface="Courier New"/>
              </a:rPr>
              <a:t>}</a:t>
            </a:r>
            <a:r>
              <a:rPr lang="en" sz="1350">
                <a:solidFill>
                  <a:srgbClr val="A31515"/>
                </a:solidFill>
                <a:latin typeface="Courier New"/>
                <a:ea typeface="Courier New"/>
                <a:cs typeface="Courier New"/>
                <a:sym typeface="Courier New"/>
              </a:rPr>
              <a:t>&lt;/p&gt;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&lt;p&gt;&lt;a href="/delete_cookie"&gt;Delete 'username' Cookie&lt;/a&gt;&lt;/p&gt;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&lt;p&gt;&lt;a href="/set_cookie"&gt;Set/Update Cookies&lt;/a&gt;&lt;/p&gt;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&lt;p&gt;&lt;a href="/"&gt;Go Home&lt;/a&gt;&lt;/p&gt;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a:t>
            </a:r>
            <a:endParaRPr sz="1600">
              <a:solidFill>
                <a:srgbClr val="000000"/>
              </a:solidFill>
              <a:latin typeface="Arial"/>
              <a:ea typeface="Arial"/>
              <a:cs typeface="Arial"/>
              <a:sym typeface="Aria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71"/>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3.6.2 Understanding and Managing Cookies and Session</a:t>
            </a:r>
            <a:endParaRPr/>
          </a:p>
        </p:txBody>
      </p:sp>
      <p:sp>
        <p:nvSpPr>
          <p:cNvPr id="405" name="Google Shape;405;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AF00DB"/>
                </a:solidFill>
                <a:latin typeface="Courier New"/>
                <a:ea typeface="Courier New"/>
                <a:cs typeface="Courier New"/>
                <a:sym typeface="Courier New"/>
              </a:rPr>
              <a:t>else</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return_content</a:t>
            </a:r>
            <a:r>
              <a:rPr lang="en" sz="1350">
                <a:solidFill>
                  <a:srgbClr val="3B3B3B"/>
                </a:solidFill>
                <a:latin typeface="Courier New"/>
                <a:ea typeface="Courier New"/>
                <a:cs typeface="Courier New"/>
                <a:sym typeface="Courier New"/>
              </a:rPr>
              <a:t> </a:t>
            </a:r>
            <a:r>
              <a:rPr lang="en" sz="1350">
                <a:solidFill>
                  <a:srgbClr val="000000"/>
                </a:solidFill>
                <a:latin typeface="Courier New"/>
                <a:ea typeface="Courier New"/>
                <a:cs typeface="Courier New"/>
                <a:sym typeface="Courier New"/>
              </a:rPr>
              <a:t>=</a:t>
            </a:r>
            <a:r>
              <a:rPr lang="en" sz="1350">
                <a:solidFill>
                  <a:srgbClr val="3B3B3B"/>
                </a:solidFill>
                <a:latin typeface="Courier New"/>
                <a:ea typeface="Courier New"/>
                <a:cs typeface="Courier New"/>
                <a:sym typeface="Courier New"/>
              </a:rPr>
              <a:t> </a:t>
            </a:r>
            <a:r>
              <a:rPr lang="en" sz="1350">
                <a:solidFill>
                  <a:srgbClr val="A31515"/>
                </a:solidFill>
                <a:latin typeface="Courier New"/>
                <a:ea typeface="Courier New"/>
                <a:cs typeface="Courier New"/>
                <a:sym typeface="Courier New"/>
              </a:rPr>
              <a: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&lt;h1&gt;No 'username' Cookie Found&lt;/h1&gt;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&lt;p&gt;Please &lt;a href="/set_cookie"&gt;set the cookie first&lt;/a&gt;.&lt;/p&gt;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&lt;p&gt;&lt;a href="/"&gt;Go Home&lt;/a&gt;&lt;/p&gt;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AF00DB"/>
                </a:solidFill>
                <a:latin typeface="Courier New"/>
                <a:ea typeface="Courier New"/>
                <a:cs typeface="Courier New"/>
                <a:sym typeface="Courier New"/>
              </a:rPr>
              <a:t>return</a:t>
            </a:r>
            <a:r>
              <a:rPr lang="en" sz="1350">
                <a:solidFill>
                  <a:srgbClr val="3B3B3B"/>
                </a:solidFill>
                <a:latin typeface="Courier New"/>
                <a:ea typeface="Courier New"/>
                <a:cs typeface="Courier New"/>
                <a:sym typeface="Courier New"/>
              </a:rPr>
              <a:t> </a:t>
            </a:r>
            <a:r>
              <a:rPr lang="en" sz="1350">
                <a:solidFill>
                  <a:srgbClr val="795E26"/>
                </a:solidFill>
                <a:latin typeface="Courier New"/>
                <a:ea typeface="Courier New"/>
                <a:cs typeface="Courier New"/>
                <a:sym typeface="Courier New"/>
              </a:rPr>
              <a:t>render_template_string</a:t>
            </a:r>
            <a:r>
              <a:rPr lang="en" sz="1350">
                <a:solidFill>
                  <a:srgbClr val="3B3B3B"/>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return_content</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008000"/>
                </a:solidFill>
                <a:latin typeface="Courier New"/>
                <a:ea typeface="Courier New"/>
                <a:cs typeface="Courier New"/>
                <a:sym typeface="Courier New"/>
              </a:rPr>
              <a:t># --- 3. Deleting a Cookie ---</a:t>
            </a:r>
            <a:endParaRPr sz="1350">
              <a:solidFill>
                <a:srgbClr val="008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795E26"/>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app</a:t>
            </a:r>
            <a:r>
              <a:rPr lang="en" sz="1350">
                <a:solidFill>
                  <a:srgbClr val="795E26"/>
                </a:solidFill>
                <a:latin typeface="Courier New"/>
                <a:ea typeface="Courier New"/>
                <a:cs typeface="Courier New"/>
                <a:sym typeface="Courier New"/>
              </a:rPr>
              <a:t>.route</a:t>
            </a:r>
            <a:r>
              <a:rPr lang="en" sz="1350">
                <a:solidFill>
                  <a:srgbClr val="3B3B3B"/>
                </a:solidFill>
                <a:latin typeface="Courier New"/>
                <a:ea typeface="Courier New"/>
                <a:cs typeface="Courier New"/>
                <a:sym typeface="Courier New"/>
              </a:rPr>
              <a:t>(</a:t>
            </a:r>
            <a:r>
              <a:rPr lang="en" sz="1350">
                <a:solidFill>
                  <a:srgbClr val="A31515"/>
                </a:solidFill>
                <a:latin typeface="Courier New"/>
                <a:ea typeface="Courier New"/>
                <a:cs typeface="Courier New"/>
                <a:sym typeface="Courier New"/>
              </a:rPr>
              <a:t>'/delete_cookie'</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0000FF"/>
                </a:solidFill>
                <a:latin typeface="Courier New"/>
                <a:ea typeface="Courier New"/>
                <a:cs typeface="Courier New"/>
                <a:sym typeface="Courier New"/>
              </a:rPr>
              <a:t>def</a:t>
            </a:r>
            <a:r>
              <a:rPr lang="en" sz="1350">
                <a:solidFill>
                  <a:srgbClr val="3B3B3B"/>
                </a:solidFill>
                <a:latin typeface="Courier New"/>
                <a:ea typeface="Courier New"/>
                <a:cs typeface="Courier New"/>
                <a:sym typeface="Courier New"/>
              </a:rPr>
              <a:t> </a:t>
            </a:r>
            <a:r>
              <a:rPr lang="en" sz="1350">
                <a:solidFill>
                  <a:srgbClr val="795E26"/>
                </a:solidFill>
                <a:latin typeface="Courier New"/>
                <a:ea typeface="Courier New"/>
                <a:cs typeface="Courier New"/>
                <a:sym typeface="Courier New"/>
              </a:rPr>
              <a:t>delete_cookie</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A31515"/>
                </a:solidFill>
                <a:latin typeface="Courier New"/>
                <a:ea typeface="Courier New"/>
                <a:cs typeface="Courier New"/>
                <a:sym typeface="Courier New"/>
              </a:rPr>
              <a: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Deletes the 'username' cookie.</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(Note: Deleting a cookie actually means setting it to expire in the past).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a:t>
            </a:r>
            <a:endParaRPr sz="1600">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3.2 Introduction to Flask Framework</a:t>
            </a:r>
            <a:endParaRPr/>
          </a:p>
        </p:txBody>
      </p:sp>
      <p:sp>
        <p:nvSpPr>
          <p:cNvPr id="87" name="Google Shape;87;p18"/>
          <p:cNvSpPr txBox="1"/>
          <p:nvPr>
            <p:ph idx="1" type="body"/>
          </p:nvPr>
        </p:nvSpPr>
        <p:spPr>
          <a:xfrm>
            <a:off x="170025" y="1152475"/>
            <a:ext cx="8799300" cy="3778500"/>
          </a:xfrm>
          <a:prstGeom prst="rect">
            <a:avLst/>
          </a:prstGeom>
        </p:spPr>
        <p:txBody>
          <a:bodyPr anchorCtr="0" anchor="t" bIns="91425" lIns="91425" spcFirstLastPara="1" rIns="91425" wrap="square" tIns="91425">
            <a:noAutofit/>
          </a:bodyPr>
          <a:lstStyle/>
          <a:p>
            <a:pPr indent="-228600" lvl="0" marL="190500" marR="63500" rtl="0" algn="l">
              <a:lnSpc>
                <a:spcPct val="137500"/>
              </a:lnSpc>
              <a:spcBef>
                <a:spcPts val="800"/>
              </a:spcBef>
              <a:spcAft>
                <a:spcPts val="0"/>
              </a:spcAft>
              <a:buClr>
                <a:srgbClr val="001D35"/>
              </a:buClr>
              <a:buSzPts val="1500"/>
              <a:buFont typeface="Arial"/>
              <a:buNone/>
            </a:pPr>
            <a:r>
              <a:rPr b="1" lang="en" sz="1500">
                <a:solidFill>
                  <a:srgbClr val="001D35"/>
                </a:solidFill>
                <a:latin typeface="Arial"/>
                <a:ea typeface="Arial"/>
                <a:cs typeface="Arial"/>
                <a:sym typeface="Arial"/>
              </a:rPr>
              <a:t>Routing:</a:t>
            </a:r>
            <a:br>
              <a:rPr b="1" lang="en" sz="1500">
                <a:solidFill>
                  <a:srgbClr val="001D35"/>
                </a:solidFill>
                <a:latin typeface="Arial"/>
                <a:ea typeface="Arial"/>
                <a:cs typeface="Arial"/>
                <a:sym typeface="Arial"/>
              </a:rPr>
            </a:br>
            <a:r>
              <a:rPr lang="en" sz="1500">
                <a:solidFill>
                  <a:srgbClr val="001D35"/>
                </a:solidFill>
                <a:latin typeface="Arial"/>
                <a:ea typeface="Arial"/>
                <a:cs typeface="Arial"/>
                <a:sym typeface="Arial"/>
              </a:rPr>
              <a:t>Flask allows you to map URLs to Python functions, handling different HTTP methods (GET, POST, etc.) and route requests to the appropriate function. </a:t>
            </a:r>
            <a:endParaRPr sz="1500">
              <a:solidFill>
                <a:srgbClr val="001D35"/>
              </a:solidFill>
              <a:latin typeface="Arial"/>
              <a:ea typeface="Arial"/>
              <a:cs typeface="Arial"/>
              <a:sym typeface="Arial"/>
            </a:endParaRPr>
          </a:p>
          <a:p>
            <a:pPr indent="-228600" lvl="0" marL="190500" marR="63500" rtl="0" algn="l">
              <a:lnSpc>
                <a:spcPct val="137500"/>
              </a:lnSpc>
              <a:spcBef>
                <a:spcPts val="0"/>
              </a:spcBef>
              <a:spcAft>
                <a:spcPts val="0"/>
              </a:spcAft>
              <a:buClr>
                <a:srgbClr val="001D35"/>
              </a:buClr>
              <a:buSzPts val="1500"/>
              <a:buFont typeface="Arial"/>
              <a:buNone/>
            </a:pPr>
            <a:r>
              <a:rPr b="1" lang="en" sz="1500">
                <a:solidFill>
                  <a:srgbClr val="001D35"/>
                </a:solidFill>
                <a:latin typeface="Arial"/>
                <a:ea typeface="Arial"/>
                <a:cs typeface="Arial"/>
                <a:sym typeface="Arial"/>
              </a:rPr>
              <a:t>Template Engine:</a:t>
            </a:r>
            <a:br>
              <a:rPr b="1" lang="en" sz="1500">
                <a:solidFill>
                  <a:srgbClr val="001D35"/>
                </a:solidFill>
                <a:latin typeface="Arial"/>
                <a:ea typeface="Arial"/>
                <a:cs typeface="Arial"/>
                <a:sym typeface="Arial"/>
              </a:rPr>
            </a:br>
            <a:r>
              <a:rPr lang="en" sz="1500">
                <a:solidFill>
                  <a:srgbClr val="001D35"/>
                </a:solidFill>
                <a:latin typeface="Arial"/>
                <a:ea typeface="Arial"/>
                <a:cs typeface="Arial"/>
                <a:sym typeface="Arial"/>
              </a:rPr>
              <a:t>Flask uses Jinja2, a powerful and flexible template engine for generating dynamic HTML pages. </a:t>
            </a:r>
            <a:endParaRPr sz="1500">
              <a:solidFill>
                <a:srgbClr val="001D35"/>
              </a:solidFill>
              <a:latin typeface="Arial"/>
              <a:ea typeface="Arial"/>
              <a:cs typeface="Arial"/>
              <a:sym typeface="Arial"/>
            </a:endParaRPr>
          </a:p>
          <a:p>
            <a:pPr indent="-228600" lvl="0" marL="190500" marR="63500" rtl="0" algn="l">
              <a:lnSpc>
                <a:spcPct val="137500"/>
              </a:lnSpc>
              <a:spcBef>
                <a:spcPts val="0"/>
              </a:spcBef>
              <a:spcAft>
                <a:spcPts val="0"/>
              </a:spcAft>
              <a:buClr>
                <a:srgbClr val="001D35"/>
              </a:buClr>
              <a:buSzPts val="1500"/>
              <a:buFont typeface="Arial"/>
              <a:buNone/>
            </a:pPr>
            <a:r>
              <a:rPr b="1" lang="en" sz="1500">
                <a:solidFill>
                  <a:srgbClr val="001D35"/>
                </a:solidFill>
                <a:latin typeface="Arial"/>
                <a:ea typeface="Arial"/>
                <a:cs typeface="Arial"/>
                <a:sym typeface="Arial"/>
              </a:rPr>
              <a:t>Extensibility:</a:t>
            </a:r>
            <a:br>
              <a:rPr b="1" lang="en" sz="1500">
                <a:solidFill>
                  <a:srgbClr val="001D35"/>
                </a:solidFill>
                <a:latin typeface="Arial"/>
                <a:ea typeface="Arial"/>
                <a:cs typeface="Arial"/>
                <a:sym typeface="Arial"/>
              </a:rPr>
            </a:br>
            <a:r>
              <a:rPr lang="en" sz="1500">
                <a:solidFill>
                  <a:srgbClr val="001D35"/>
                </a:solidFill>
                <a:latin typeface="Arial"/>
                <a:ea typeface="Arial"/>
                <a:cs typeface="Arial"/>
                <a:sym typeface="Arial"/>
              </a:rPr>
              <a:t>Flask is designed to be extensible, allowing you to add features like database integration, authentication, and more through extensions. </a:t>
            </a:r>
            <a:endParaRPr sz="1500">
              <a:solidFill>
                <a:srgbClr val="001D35"/>
              </a:solidFill>
              <a:latin typeface="Arial"/>
              <a:ea typeface="Arial"/>
              <a:cs typeface="Arial"/>
              <a:sym typeface="Arial"/>
            </a:endParaRPr>
          </a:p>
          <a:p>
            <a:pPr indent="-228600" lvl="0" marL="190500" marR="63500" rtl="0" algn="l">
              <a:lnSpc>
                <a:spcPct val="137500"/>
              </a:lnSpc>
              <a:spcBef>
                <a:spcPts val="0"/>
              </a:spcBef>
              <a:spcAft>
                <a:spcPts val="0"/>
              </a:spcAft>
              <a:buClr>
                <a:srgbClr val="001D35"/>
              </a:buClr>
              <a:buSzPts val="1500"/>
              <a:buFont typeface="Arial"/>
              <a:buNone/>
            </a:pPr>
            <a:r>
              <a:rPr b="1" lang="en" sz="1500">
                <a:solidFill>
                  <a:srgbClr val="001D35"/>
                </a:solidFill>
                <a:latin typeface="Arial"/>
                <a:ea typeface="Arial"/>
                <a:cs typeface="Arial"/>
                <a:sym typeface="Arial"/>
              </a:rPr>
              <a:t>RESTful APIs:</a:t>
            </a:r>
            <a:br>
              <a:rPr b="1" lang="en" sz="1500">
                <a:solidFill>
                  <a:srgbClr val="001D35"/>
                </a:solidFill>
                <a:latin typeface="Arial"/>
                <a:ea typeface="Arial"/>
                <a:cs typeface="Arial"/>
                <a:sym typeface="Arial"/>
              </a:rPr>
            </a:br>
            <a:r>
              <a:rPr lang="en" sz="1500">
                <a:solidFill>
                  <a:srgbClr val="001D35"/>
                </a:solidFill>
                <a:latin typeface="Arial"/>
                <a:ea typeface="Arial"/>
                <a:cs typeface="Arial"/>
                <a:sym typeface="Arial"/>
              </a:rPr>
              <a:t>Flask is well-suited for building RESTful APIs, enabling communication between different applications. </a:t>
            </a:r>
            <a:endParaRPr sz="1500">
              <a:solidFill>
                <a:srgbClr val="001D35"/>
              </a:solidFill>
              <a:latin typeface="Arial"/>
              <a:ea typeface="Arial"/>
              <a:cs typeface="Arial"/>
              <a:sym typeface="Arial"/>
            </a:endParaRPr>
          </a:p>
          <a:p>
            <a:pPr indent="0" lvl="0" marL="0" rtl="0" algn="l">
              <a:spcBef>
                <a:spcPts val="2100"/>
              </a:spcBef>
              <a:spcAft>
                <a:spcPts val="1200"/>
              </a:spcAft>
              <a:buNone/>
            </a:pPr>
            <a:r>
              <a:t/>
            </a:r>
            <a:endParaRPr sz="1500">
              <a:solidFill>
                <a:srgbClr val="001D35"/>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72"/>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3.6.2 Understanding and Managing Cookies and Session</a:t>
            </a:r>
            <a:endParaRPr/>
          </a:p>
        </p:txBody>
      </p:sp>
      <p:sp>
        <p:nvSpPr>
          <p:cNvPr id="411" name="Google Shape;411;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response_content</a:t>
            </a:r>
            <a:r>
              <a:rPr lang="en" sz="1350">
                <a:solidFill>
                  <a:srgbClr val="3B3B3B"/>
                </a:solidFill>
                <a:latin typeface="Courier New"/>
                <a:ea typeface="Courier New"/>
                <a:cs typeface="Courier New"/>
                <a:sym typeface="Courier New"/>
              </a:rPr>
              <a:t> </a:t>
            </a:r>
            <a:r>
              <a:rPr lang="en" sz="1350">
                <a:solidFill>
                  <a:srgbClr val="000000"/>
                </a:solidFill>
                <a:latin typeface="Courier New"/>
                <a:ea typeface="Courier New"/>
                <a:cs typeface="Courier New"/>
                <a:sym typeface="Courier New"/>
              </a:rPr>
              <a:t>=</a:t>
            </a:r>
            <a:r>
              <a:rPr lang="en" sz="1350">
                <a:solidFill>
                  <a:srgbClr val="3B3B3B"/>
                </a:solidFill>
                <a:latin typeface="Courier New"/>
                <a:ea typeface="Courier New"/>
                <a:cs typeface="Courier New"/>
                <a:sym typeface="Courier New"/>
              </a:rPr>
              <a:t> </a:t>
            </a:r>
            <a:r>
              <a:rPr lang="en" sz="1350">
                <a:solidFill>
                  <a:srgbClr val="A31515"/>
                </a:solidFill>
                <a:latin typeface="Courier New"/>
                <a:ea typeface="Courier New"/>
                <a:cs typeface="Courier New"/>
                <a:sym typeface="Courier New"/>
              </a:rPr>
              <a: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&lt;h1&gt;Deleting Cookie&lt;/h1&gt;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&lt;p&gt;'username' cookie has been instructed to delete.&lt;/p&gt;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&lt;p&gt;Check your browser's developer tools.&lt;/p&gt;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&lt;p&gt;&lt;a href="/read_cookie"&gt;Try reading cookies again&lt;/a&gt;&lt;/p&gt;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&lt;p&gt;&lt;a href="/"&gt;Go Home&lt;/a&gt;&lt;/p&gt;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response</a:t>
            </a:r>
            <a:r>
              <a:rPr lang="en" sz="1350">
                <a:solidFill>
                  <a:srgbClr val="3B3B3B"/>
                </a:solidFill>
                <a:latin typeface="Courier New"/>
                <a:ea typeface="Courier New"/>
                <a:cs typeface="Courier New"/>
                <a:sym typeface="Courier New"/>
              </a:rPr>
              <a:t> </a:t>
            </a:r>
            <a:r>
              <a:rPr lang="en" sz="1350">
                <a:solidFill>
                  <a:srgbClr val="000000"/>
                </a:solidFill>
                <a:latin typeface="Courier New"/>
                <a:ea typeface="Courier New"/>
                <a:cs typeface="Courier New"/>
                <a:sym typeface="Courier New"/>
              </a:rPr>
              <a:t>=</a:t>
            </a:r>
            <a:r>
              <a:rPr lang="en" sz="1350">
                <a:solidFill>
                  <a:srgbClr val="3B3B3B"/>
                </a:solidFill>
                <a:latin typeface="Courier New"/>
                <a:ea typeface="Courier New"/>
                <a:cs typeface="Courier New"/>
                <a:sym typeface="Courier New"/>
              </a:rPr>
              <a:t> </a:t>
            </a:r>
            <a:r>
              <a:rPr lang="en" sz="1350">
                <a:solidFill>
                  <a:srgbClr val="795E26"/>
                </a:solidFill>
                <a:latin typeface="Courier New"/>
                <a:ea typeface="Courier New"/>
                <a:cs typeface="Courier New"/>
                <a:sym typeface="Courier New"/>
              </a:rPr>
              <a:t>make_response</a:t>
            </a:r>
            <a:r>
              <a:rPr lang="en" sz="1350">
                <a:solidFill>
                  <a:srgbClr val="3B3B3B"/>
                </a:solidFill>
                <a:latin typeface="Courier New"/>
                <a:ea typeface="Courier New"/>
                <a:cs typeface="Courier New"/>
                <a:sym typeface="Courier New"/>
              </a:rPr>
              <a:t>(</a:t>
            </a:r>
            <a:r>
              <a:rPr lang="en" sz="1350">
                <a:solidFill>
                  <a:srgbClr val="795E26"/>
                </a:solidFill>
                <a:latin typeface="Courier New"/>
                <a:ea typeface="Courier New"/>
                <a:cs typeface="Courier New"/>
                <a:sym typeface="Courier New"/>
              </a:rPr>
              <a:t>render_template_string</a:t>
            </a:r>
            <a:r>
              <a:rPr lang="en" sz="1350">
                <a:solidFill>
                  <a:srgbClr val="3B3B3B"/>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response_content</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8000"/>
                </a:solidFill>
                <a:latin typeface="Courier New"/>
                <a:ea typeface="Courier New"/>
                <a:cs typeface="Courier New"/>
                <a:sym typeface="Courier New"/>
              </a:rPr>
              <a:t># To delete a cookie, you set it with an expiration date in the past.</a:t>
            </a:r>
            <a:endParaRPr sz="1350">
              <a:solidFill>
                <a:srgbClr val="008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8000"/>
                </a:solidFill>
                <a:latin typeface="Courier New"/>
                <a:ea typeface="Courier New"/>
                <a:cs typeface="Courier New"/>
                <a:sym typeface="Courier New"/>
              </a:rPr>
              <a:t># Flask provides a convenient delete_cookie() method for this.</a:t>
            </a:r>
            <a:endParaRPr sz="1350">
              <a:solidFill>
                <a:srgbClr val="008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response</a:t>
            </a:r>
            <a:r>
              <a:rPr lang="en" sz="1350">
                <a:solidFill>
                  <a:srgbClr val="3B3B3B"/>
                </a:solidFill>
                <a:latin typeface="Courier New"/>
                <a:ea typeface="Courier New"/>
                <a:cs typeface="Courier New"/>
                <a:sym typeface="Courier New"/>
              </a:rPr>
              <a:t>.</a:t>
            </a:r>
            <a:r>
              <a:rPr lang="en" sz="1350">
                <a:solidFill>
                  <a:srgbClr val="795E26"/>
                </a:solidFill>
                <a:latin typeface="Courier New"/>
                <a:ea typeface="Courier New"/>
                <a:cs typeface="Courier New"/>
                <a:sym typeface="Courier New"/>
              </a:rPr>
              <a:t>delete_cookie</a:t>
            </a:r>
            <a:r>
              <a:rPr lang="en" sz="1350">
                <a:solidFill>
                  <a:srgbClr val="3B3B3B"/>
                </a:solidFill>
                <a:latin typeface="Courier New"/>
                <a:ea typeface="Courier New"/>
                <a:cs typeface="Courier New"/>
                <a:sym typeface="Courier New"/>
              </a:rPr>
              <a:t>(</a:t>
            </a:r>
            <a:r>
              <a:rPr lang="en" sz="1350">
                <a:solidFill>
                  <a:srgbClr val="A31515"/>
                </a:solidFill>
                <a:latin typeface="Courier New"/>
                <a:ea typeface="Courier New"/>
                <a:cs typeface="Courier New"/>
                <a:sym typeface="Courier New"/>
              </a:rPr>
              <a:t>'username'</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8000"/>
                </a:solidFill>
                <a:latin typeface="Courier New"/>
                <a:ea typeface="Courier New"/>
                <a:cs typeface="Courier New"/>
                <a:sym typeface="Courier New"/>
              </a:rPr>
              <a:t># You can also delete others:</a:t>
            </a:r>
            <a:endParaRPr sz="1350">
              <a:solidFill>
                <a:srgbClr val="008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8000"/>
                </a:solidFill>
                <a:latin typeface="Courier New"/>
                <a:ea typeface="Courier New"/>
                <a:cs typeface="Courier New"/>
                <a:sym typeface="Courier New"/>
              </a:rPr>
              <a:t># response.delete_cookie('last_visit')</a:t>
            </a:r>
            <a:endParaRPr sz="1350">
              <a:solidFill>
                <a:srgbClr val="008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AF00DB"/>
                </a:solidFill>
                <a:latin typeface="Courier New"/>
                <a:ea typeface="Courier New"/>
                <a:cs typeface="Courier New"/>
                <a:sym typeface="Courier New"/>
              </a:rPr>
              <a:t>return</a:t>
            </a: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response</a:t>
            </a:r>
            <a:endParaRPr sz="1600">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73"/>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3.6.2 Understanding and Managing Cookies and Session</a:t>
            </a:r>
            <a:endParaRPr/>
          </a:p>
        </p:txBody>
      </p:sp>
      <p:sp>
        <p:nvSpPr>
          <p:cNvPr id="417" name="Google Shape;417;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350">
                <a:solidFill>
                  <a:srgbClr val="008000"/>
                </a:solidFill>
                <a:latin typeface="Courier New"/>
                <a:ea typeface="Courier New"/>
                <a:cs typeface="Courier New"/>
                <a:sym typeface="Courier New"/>
              </a:rPr>
              <a:t># --- Home page for navigation ---</a:t>
            </a:r>
            <a:endParaRPr sz="1350">
              <a:solidFill>
                <a:srgbClr val="008000"/>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795E26"/>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app</a:t>
            </a:r>
            <a:r>
              <a:rPr lang="en" sz="1350">
                <a:solidFill>
                  <a:srgbClr val="795E26"/>
                </a:solidFill>
                <a:latin typeface="Courier New"/>
                <a:ea typeface="Courier New"/>
                <a:cs typeface="Courier New"/>
                <a:sym typeface="Courier New"/>
              </a:rPr>
              <a:t>.route</a:t>
            </a:r>
            <a:r>
              <a:rPr lang="en" sz="1350">
                <a:solidFill>
                  <a:srgbClr val="3B3B3B"/>
                </a:solidFill>
                <a:latin typeface="Courier New"/>
                <a:ea typeface="Courier New"/>
                <a:cs typeface="Courier New"/>
                <a:sym typeface="Courier New"/>
              </a:rPr>
              <a:t>(</a:t>
            </a:r>
            <a:r>
              <a:rPr lang="en" sz="1350">
                <a:solidFill>
                  <a:srgbClr val="A31515"/>
                </a:solidFill>
                <a:latin typeface="Courier New"/>
                <a:ea typeface="Courier New"/>
                <a:cs typeface="Courier New"/>
                <a:sym typeface="Courier New"/>
              </a:rPr>
              <a:t>'/'</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0000FF"/>
                </a:solidFill>
                <a:latin typeface="Courier New"/>
                <a:ea typeface="Courier New"/>
                <a:cs typeface="Courier New"/>
                <a:sym typeface="Courier New"/>
              </a:rPr>
              <a:t>def</a:t>
            </a:r>
            <a:r>
              <a:rPr lang="en" sz="1350">
                <a:solidFill>
                  <a:srgbClr val="3B3B3B"/>
                </a:solidFill>
                <a:latin typeface="Courier New"/>
                <a:ea typeface="Courier New"/>
                <a:cs typeface="Courier New"/>
                <a:sym typeface="Courier New"/>
              </a:rPr>
              <a:t> </a:t>
            </a:r>
            <a:r>
              <a:rPr lang="en" sz="1350">
                <a:solidFill>
                  <a:srgbClr val="795E26"/>
                </a:solidFill>
                <a:latin typeface="Courier New"/>
                <a:ea typeface="Courier New"/>
                <a:cs typeface="Courier New"/>
                <a:sym typeface="Courier New"/>
              </a:rPr>
              <a:t>home</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AF00DB"/>
                </a:solidFill>
                <a:latin typeface="Courier New"/>
                <a:ea typeface="Courier New"/>
                <a:cs typeface="Courier New"/>
                <a:sym typeface="Courier New"/>
              </a:rPr>
              <a:t>return</a:t>
            </a:r>
            <a:r>
              <a:rPr lang="en" sz="1350">
                <a:solidFill>
                  <a:srgbClr val="3B3B3B"/>
                </a:solidFill>
                <a:latin typeface="Courier New"/>
                <a:ea typeface="Courier New"/>
                <a:cs typeface="Courier New"/>
                <a:sym typeface="Courier New"/>
              </a:rPr>
              <a:t> </a:t>
            </a:r>
            <a:r>
              <a:rPr lang="en" sz="1350">
                <a:solidFill>
                  <a:srgbClr val="795E26"/>
                </a:solidFill>
                <a:latin typeface="Courier New"/>
                <a:ea typeface="Courier New"/>
                <a:cs typeface="Courier New"/>
                <a:sym typeface="Courier New"/>
              </a:rPr>
              <a:t>render_template_string</a:t>
            </a:r>
            <a:r>
              <a:rPr lang="en" sz="1350">
                <a:solidFill>
                  <a:srgbClr val="3B3B3B"/>
                </a:solidFill>
                <a:latin typeface="Courier New"/>
                <a:ea typeface="Courier New"/>
                <a:cs typeface="Courier New"/>
                <a:sym typeface="Courier New"/>
              </a:rPr>
              <a:t>(</a:t>
            </a:r>
            <a:r>
              <a:rPr lang="en" sz="1350">
                <a:solidFill>
                  <a:srgbClr val="A31515"/>
                </a:solidFill>
                <a:latin typeface="Courier New"/>
                <a:ea typeface="Courier New"/>
                <a:cs typeface="Courier New"/>
                <a:sym typeface="Courier New"/>
              </a:rPr>
              <a: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&lt;!doctype html&gt;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&lt;title&gt;Flask Cookie Demo&lt;/title&gt;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&lt;h1&gt;Welcome to Flask Cookie Demo&lt;/h1&gt;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&lt;p&gt;&lt;a href="/set_cookie"&gt;Set a Cookie&lt;/a&gt;&lt;/p&gt;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&lt;p&gt;&lt;a href="/read_cookie"&gt;Read a Cookie&lt;/a&gt;&lt;/p&gt;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&lt;p&gt;&lt;a href="/delete_cookie"&gt;Delete a Cookie&lt;/a&gt;&lt;/p&gt;</a:t>
            </a:r>
            <a:endParaRPr sz="1350">
              <a:solidFill>
                <a:srgbClr val="A31515"/>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31515"/>
                </a:solidFill>
                <a:latin typeface="Courier New"/>
                <a:ea typeface="Courier New"/>
                <a:cs typeface="Courier New"/>
                <a:sym typeface="Courier New"/>
              </a:rPr>
              <a:t>    """</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AF00DB"/>
                </a:solidFill>
                <a:latin typeface="Courier New"/>
                <a:ea typeface="Courier New"/>
                <a:cs typeface="Courier New"/>
                <a:sym typeface="Courier New"/>
              </a:rPr>
              <a:t>if</a:t>
            </a: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__name__</a:t>
            </a:r>
            <a:r>
              <a:rPr lang="en" sz="1350">
                <a:solidFill>
                  <a:srgbClr val="3B3B3B"/>
                </a:solidFill>
                <a:latin typeface="Courier New"/>
                <a:ea typeface="Courier New"/>
                <a:cs typeface="Courier New"/>
                <a:sym typeface="Courier New"/>
              </a:rPr>
              <a:t> </a:t>
            </a:r>
            <a:r>
              <a:rPr lang="en" sz="1350">
                <a:solidFill>
                  <a:srgbClr val="000000"/>
                </a:solidFill>
                <a:latin typeface="Courier New"/>
                <a:ea typeface="Courier New"/>
                <a:cs typeface="Courier New"/>
                <a:sym typeface="Courier New"/>
              </a:rPr>
              <a:t>==</a:t>
            </a:r>
            <a:r>
              <a:rPr lang="en" sz="1350">
                <a:solidFill>
                  <a:srgbClr val="3B3B3B"/>
                </a:solidFill>
                <a:latin typeface="Courier New"/>
                <a:ea typeface="Courier New"/>
                <a:cs typeface="Courier New"/>
                <a:sym typeface="Courier New"/>
              </a:rPr>
              <a:t> </a:t>
            </a:r>
            <a:r>
              <a:rPr lang="en" sz="1350">
                <a:solidFill>
                  <a:srgbClr val="A31515"/>
                </a:solidFill>
                <a:latin typeface="Courier New"/>
                <a:ea typeface="Courier New"/>
                <a:cs typeface="Courier New"/>
                <a:sym typeface="Courier New"/>
              </a:rPr>
              <a:t>'__main__'</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app</a:t>
            </a:r>
            <a:r>
              <a:rPr lang="en" sz="1350">
                <a:solidFill>
                  <a:srgbClr val="3B3B3B"/>
                </a:solidFill>
                <a:latin typeface="Courier New"/>
                <a:ea typeface="Courier New"/>
                <a:cs typeface="Courier New"/>
                <a:sym typeface="Courier New"/>
              </a:rPr>
              <a:t>.</a:t>
            </a:r>
            <a:r>
              <a:rPr lang="en" sz="1350">
                <a:solidFill>
                  <a:srgbClr val="795E26"/>
                </a:solidFill>
                <a:latin typeface="Courier New"/>
                <a:ea typeface="Courier New"/>
                <a:cs typeface="Courier New"/>
                <a:sym typeface="Courier New"/>
              </a:rPr>
              <a:t>run</a:t>
            </a:r>
            <a:r>
              <a:rPr lang="en" sz="1350">
                <a:solidFill>
                  <a:srgbClr val="3B3B3B"/>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debug</a:t>
            </a:r>
            <a:r>
              <a:rPr lang="en" sz="1350">
                <a:solidFill>
                  <a:srgbClr val="000000"/>
                </a:solidFill>
                <a:latin typeface="Courier New"/>
                <a:ea typeface="Courier New"/>
                <a:cs typeface="Courier New"/>
                <a:sym typeface="Courier New"/>
              </a:rPr>
              <a:t>=</a:t>
            </a:r>
            <a:r>
              <a:rPr lang="en" sz="1350">
                <a:solidFill>
                  <a:srgbClr val="0000FF"/>
                </a:solidFill>
                <a:latin typeface="Courier New"/>
                <a:ea typeface="Courier New"/>
                <a:cs typeface="Courier New"/>
                <a:sym typeface="Courier New"/>
              </a:rPr>
              <a:t>True</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15000"/>
              </a:lnSpc>
              <a:spcBef>
                <a:spcPts val="0"/>
              </a:spcBef>
              <a:spcAft>
                <a:spcPts val="0"/>
              </a:spcAft>
              <a:buNone/>
            </a:pPr>
            <a:r>
              <a:t/>
            </a:r>
            <a:endParaRPr sz="1600">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74"/>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3.6.2 Understanding and Managing Cookies and Session</a:t>
            </a:r>
            <a:endParaRPr/>
          </a:p>
        </p:txBody>
      </p:sp>
      <p:sp>
        <p:nvSpPr>
          <p:cNvPr id="423" name="Google Shape;423;p74"/>
          <p:cNvSpPr txBox="1"/>
          <p:nvPr>
            <p:ph idx="1" type="body"/>
          </p:nvPr>
        </p:nvSpPr>
        <p:spPr>
          <a:xfrm>
            <a:off x="311700" y="1152475"/>
            <a:ext cx="88323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300">
                <a:solidFill>
                  <a:srgbClr val="000000"/>
                </a:solidFill>
                <a:latin typeface="Arial"/>
                <a:ea typeface="Arial"/>
                <a:cs typeface="Arial"/>
                <a:sym typeface="Arial"/>
              </a:rPr>
              <a:t>Important Cookie Attributes:</a:t>
            </a:r>
            <a:endParaRPr b="1" sz="1300">
              <a:solidFill>
                <a:srgbClr val="000000"/>
              </a:solidFill>
              <a:latin typeface="Arial"/>
              <a:ea typeface="Arial"/>
              <a:cs typeface="Arial"/>
              <a:sym typeface="Arial"/>
            </a:endParaRPr>
          </a:p>
          <a:p>
            <a:pPr indent="-301625" lvl="0" marL="457200" rtl="0" algn="l">
              <a:spcBef>
                <a:spcPts val="1200"/>
              </a:spcBef>
              <a:spcAft>
                <a:spcPts val="0"/>
              </a:spcAft>
              <a:buClr>
                <a:srgbClr val="000000"/>
              </a:buClr>
              <a:buSzPts val="1150"/>
              <a:buFont typeface="Arial"/>
              <a:buChar char="●"/>
            </a:pPr>
            <a:r>
              <a:rPr b="1" lang="en" sz="1150">
                <a:solidFill>
                  <a:srgbClr val="188038"/>
                </a:solidFill>
                <a:latin typeface="Arial"/>
                <a:ea typeface="Arial"/>
                <a:cs typeface="Arial"/>
                <a:sym typeface="Arial"/>
              </a:rPr>
              <a:t>expires</a:t>
            </a:r>
            <a:r>
              <a:rPr b="1" lang="en" sz="1150">
                <a:solidFill>
                  <a:srgbClr val="000000"/>
                </a:solidFill>
                <a:latin typeface="Arial"/>
                <a:ea typeface="Arial"/>
                <a:cs typeface="Arial"/>
                <a:sym typeface="Arial"/>
              </a:rPr>
              <a:t> / </a:t>
            </a:r>
            <a:r>
              <a:rPr b="1" lang="en" sz="1150">
                <a:solidFill>
                  <a:srgbClr val="188038"/>
                </a:solidFill>
                <a:latin typeface="Arial"/>
                <a:ea typeface="Arial"/>
                <a:cs typeface="Arial"/>
                <a:sym typeface="Arial"/>
              </a:rPr>
              <a:t>max_age</a:t>
            </a:r>
            <a:r>
              <a:rPr lang="en" sz="1150">
                <a:solidFill>
                  <a:srgbClr val="000000"/>
                </a:solidFill>
                <a:latin typeface="Arial"/>
                <a:ea typeface="Arial"/>
                <a:cs typeface="Arial"/>
                <a:sym typeface="Arial"/>
              </a:rPr>
              <a:t>: Defines how long the cookie should persist. If not set, it's a "session cookie" that expires when the browser closes.</a:t>
            </a:r>
            <a:endParaRPr sz="1150">
              <a:solidFill>
                <a:srgbClr val="000000"/>
              </a:solidFill>
              <a:latin typeface="Arial"/>
              <a:ea typeface="Arial"/>
              <a:cs typeface="Arial"/>
              <a:sym typeface="Arial"/>
            </a:endParaRPr>
          </a:p>
          <a:p>
            <a:pPr indent="-301625" lvl="0" marL="457200" rtl="0" algn="l">
              <a:spcBef>
                <a:spcPts val="0"/>
              </a:spcBef>
              <a:spcAft>
                <a:spcPts val="0"/>
              </a:spcAft>
              <a:buClr>
                <a:srgbClr val="000000"/>
              </a:buClr>
              <a:buSzPts val="1150"/>
              <a:buFont typeface="Arial"/>
              <a:buChar char="●"/>
            </a:pPr>
            <a:r>
              <a:rPr b="1" lang="en" sz="1150">
                <a:solidFill>
                  <a:srgbClr val="188038"/>
                </a:solidFill>
                <a:latin typeface="Arial"/>
                <a:ea typeface="Arial"/>
                <a:cs typeface="Arial"/>
                <a:sym typeface="Arial"/>
              </a:rPr>
              <a:t>path</a:t>
            </a:r>
            <a:r>
              <a:rPr lang="en" sz="1150">
                <a:solidFill>
                  <a:srgbClr val="000000"/>
                </a:solidFill>
                <a:latin typeface="Arial"/>
                <a:ea typeface="Arial"/>
                <a:cs typeface="Arial"/>
                <a:sym typeface="Arial"/>
              </a:rPr>
              <a:t>: The path within your domain for which the cookie is valid.</a:t>
            </a:r>
            <a:endParaRPr sz="1150">
              <a:solidFill>
                <a:srgbClr val="000000"/>
              </a:solidFill>
              <a:latin typeface="Arial"/>
              <a:ea typeface="Arial"/>
              <a:cs typeface="Arial"/>
              <a:sym typeface="Arial"/>
            </a:endParaRPr>
          </a:p>
          <a:p>
            <a:pPr indent="-301625" lvl="0" marL="457200" rtl="0" algn="l">
              <a:spcBef>
                <a:spcPts val="0"/>
              </a:spcBef>
              <a:spcAft>
                <a:spcPts val="0"/>
              </a:spcAft>
              <a:buClr>
                <a:srgbClr val="000000"/>
              </a:buClr>
              <a:buSzPts val="1150"/>
              <a:buFont typeface="Arial"/>
              <a:buChar char="●"/>
            </a:pPr>
            <a:r>
              <a:rPr b="1" lang="en" sz="1150">
                <a:solidFill>
                  <a:srgbClr val="188038"/>
                </a:solidFill>
                <a:latin typeface="Arial"/>
                <a:ea typeface="Arial"/>
                <a:cs typeface="Arial"/>
                <a:sym typeface="Arial"/>
              </a:rPr>
              <a:t>domain</a:t>
            </a:r>
            <a:r>
              <a:rPr lang="en" sz="1150">
                <a:solidFill>
                  <a:srgbClr val="000000"/>
                </a:solidFill>
                <a:latin typeface="Arial"/>
                <a:ea typeface="Arial"/>
                <a:cs typeface="Arial"/>
                <a:sym typeface="Arial"/>
              </a:rPr>
              <a:t>: The domain for which the cookie is valid.</a:t>
            </a:r>
            <a:endParaRPr sz="1150">
              <a:solidFill>
                <a:srgbClr val="000000"/>
              </a:solidFill>
              <a:latin typeface="Arial"/>
              <a:ea typeface="Arial"/>
              <a:cs typeface="Arial"/>
              <a:sym typeface="Arial"/>
            </a:endParaRPr>
          </a:p>
          <a:p>
            <a:pPr indent="-301625" lvl="0" marL="457200" rtl="0" algn="l">
              <a:spcBef>
                <a:spcPts val="0"/>
              </a:spcBef>
              <a:spcAft>
                <a:spcPts val="0"/>
              </a:spcAft>
              <a:buClr>
                <a:srgbClr val="000000"/>
              </a:buClr>
              <a:buSzPts val="1150"/>
              <a:buFont typeface="Arial"/>
              <a:buChar char="●"/>
            </a:pPr>
            <a:r>
              <a:rPr b="1" lang="en" sz="1150">
                <a:solidFill>
                  <a:srgbClr val="188038"/>
                </a:solidFill>
                <a:latin typeface="Arial"/>
                <a:ea typeface="Arial"/>
                <a:cs typeface="Arial"/>
                <a:sym typeface="Arial"/>
              </a:rPr>
              <a:t>secure=True</a:t>
            </a:r>
            <a:r>
              <a:rPr lang="en" sz="1150">
                <a:solidFill>
                  <a:srgbClr val="000000"/>
                </a:solidFill>
                <a:latin typeface="Arial"/>
                <a:ea typeface="Arial"/>
                <a:cs typeface="Arial"/>
                <a:sym typeface="Arial"/>
              </a:rPr>
              <a:t>: The cookie will only be sent over HTTPS connections. </a:t>
            </a:r>
            <a:r>
              <a:rPr b="1" lang="en" sz="1150">
                <a:solidFill>
                  <a:srgbClr val="000000"/>
                </a:solidFill>
                <a:latin typeface="Arial"/>
                <a:ea typeface="Arial"/>
                <a:cs typeface="Arial"/>
                <a:sym typeface="Arial"/>
              </a:rPr>
              <a:t>Always use this for sensitive cookies in production.</a:t>
            </a:r>
            <a:endParaRPr b="1" sz="1150">
              <a:solidFill>
                <a:srgbClr val="000000"/>
              </a:solidFill>
              <a:latin typeface="Arial"/>
              <a:ea typeface="Arial"/>
              <a:cs typeface="Arial"/>
              <a:sym typeface="Arial"/>
            </a:endParaRPr>
          </a:p>
          <a:p>
            <a:pPr indent="-301625" lvl="0" marL="457200" rtl="0" algn="l">
              <a:spcBef>
                <a:spcPts val="0"/>
              </a:spcBef>
              <a:spcAft>
                <a:spcPts val="0"/>
              </a:spcAft>
              <a:buClr>
                <a:srgbClr val="000000"/>
              </a:buClr>
              <a:buSzPts val="1150"/>
              <a:buFont typeface="Arial"/>
              <a:buChar char="●"/>
            </a:pPr>
            <a:r>
              <a:rPr b="1" lang="en" sz="1150">
                <a:solidFill>
                  <a:srgbClr val="188038"/>
                </a:solidFill>
                <a:latin typeface="Arial"/>
                <a:ea typeface="Arial"/>
                <a:cs typeface="Arial"/>
                <a:sym typeface="Arial"/>
              </a:rPr>
              <a:t>httponly=True</a:t>
            </a:r>
            <a:r>
              <a:rPr lang="en" sz="1150">
                <a:solidFill>
                  <a:srgbClr val="000000"/>
                </a:solidFill>
                <a:latin typeface="Arial"/>
                <a:ea typeface="Arial"/>
                <a:cs typeface="Arial"/>
                <a:sym typeface="Arial"/>
              </a:rPr>
              <a:t>: Prevents client-side JavaScript from accessing the cookie. This helps mitigate Cross-Site Scripting (XSS) attacks. </a:t>
            </a:r>
            <a:r>
              <a:rPr b="1" lang="en" sz="1150">
                <a:solidFill>
                  <a:srgbClr val="000000"/>
                </a:solidFill>
                <a:latin typeface="Arial"/>
                <a:ea typeface="Arial"/>
                <a:cs typeface="Arial"/>
                <a:sym typeface="Arial"/>
              </a:rPr>
              <a:t>Always use this for sensitive cookies.</a:t>
            </a:r>
            <a:endParaRPr b="1" sz="1150">
              <a:solidFill>
                <a:srgbClr val="000000"/>
              </a:solidFill>
              <a:latin typeface="Arial"/>
              <a:ea typeface="Arial"/>
              <a:cs typeface="Arial"/>
              <a:sym typeface="Arial"/>
            </a:endParaRPr>
          </a:p>
          <a:p>
            <a:pPr indent="-301625" lvl="0" marL="457200" rtl="0" algn="l">
              <a:spcBef>
                <a:spcPts val="0"/>
              </a:spcBef>
              <a:spcAft>
                <a:spcPts val="0"/>
              </a:spcAft>
              <a:buClr>
                <a:srgbClr val="000000"/>
              </a:buClr>
              <a:buSzPts val="1150"/>
              <a:buFont typeface="Arial"/>
              <a:buChar char="●"/>
            </a:pPr>
            <a:r>
              <a:rPr b="1" lang="en" sz="1150">
                <a:solidFill>
                  <a:srgbClr val="188038"/>
                </a:solidFill>
                <a:latin typeface="Arial"/>
                <a:ea typeface="Arial"/>
                <a:cs typeface="Arial"/>
                <a:sym typeface="Arial"/>
              </a:rPr>
              <a:t>samesite</a:t>
            </a:r>
            <a:r>
              <a:rPr lang="en" sz="1150">
                <a:solidFill>
                  <a:srgbClr val="000000"/>
                </a:solidFill>
                <a:latin typeface="Arial"/>
                <a:ea typeface="Arial"/>
                <a:cs typeface="Arial"/>
                <a:sym typeface="Arial"/>
              </a:rPr>
              <a:t>: Controls how cookies are sent with cross-site requests. Options like </a:t>
            </a:r>
            <a:r>
              <a:rPr lang="en" sz="1150">
                <a:solidFill>
                  <a:srgbClr val="188038"/>
                </a:solidFill>
                <a:latin typeface="Arial"/>
                <a:ea typeface="Arial"/>
                <a:cs typeface="Arial"/>
                <a:sym typeface="Arial"/>
              </a:rPr>
              <a:t>'Lax'</a:t>
            </a:r>
            <a:r>
              <a:rPr lang="en" sz="1150">
                <a:solidFill>
                  <a:srgbClr val="000000"/>
                </a:solidFill>
                <a:latin typeface="Arial"/>
                <a:ea typeface="Arial"/>
                <a:cs typeface="Arial"/>
                <a:sym typeface="Arial"/>
              </a:rPr>
              <a:t> or </a:t>
            </a:r>
            <a:r>
              <a:rPr lang="en" sz="1150">
                <a:solidFill>
                  <a:srgbClr val="188038"/>
                </a:solidFill>
                <a:latin typeface="Arial"/>
                <a:ea typeface="Arial"/>
                <a:cs typeface="Arial"/>
                <a:sym typeface="Arial"/>
              </a:rPr>
              <a:t>'Strict'</a:t>
            </a:r>
            <a:r>
              <a:rPr lang="en" sz="1150">
                <a:solidFill>
                  <a:srgbClr val="000000"/>
                </a:solidFill>
                <a:latin typeface="Arial"/>
                <a:ea typeface="Arial"/>
                <a:cs typeface="Arial"/>
                <a:sym typeface="Arial"/>
              </a:rPr>
              <a:t> help prevent Cross-Site Request Forgery (CSRF) attacks. Default is often </a:t>
            </a:r>
            <a:r>
              <a:rPr lang="en" sz="1150">
                <a:solidFill>
                  <a:srgbClr val="188038"/>
                </a:solidFill>
                <a:latin typeface="Arial"/>
                <a:ea typeface="Arial"/>
                <a:cs typeface="Arial"/>
                <a:sym typeface="Arial"/>
              </a:rPr>
              <a:t>'Lax'</a:t>
            </a:r>
            <a:r>
              <a:rPr lang="en" sz="1150">
                <a:solidFill>
                  <a:srgbClr val="000000"/>
                </a:solidFill>
                <a:latin typeface="Arial"/>
                <a:ea typeface="Arial"/>
                <a:cs typeface="Arial"/>
                <a:sym typeface="Arial"/>
              </a:rPr>
              <a:t>.</a:t>
            </a:r>
            <a:endParaRPr sz="1300">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5"/>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3.6.2 Understanding and Managing Cookies and Session</a:t>
            </a:r>
            <a:endParaRPr/>
          </a:p>
        </p:txBody>
      </p:sp>
      <p:sp>
        <p:nvSpPr>
          <p:cNvPr id="429" name="Google Shape;429;p75"/>
          <p:cNvSpPr txBox="1"/>
          <p:nvPr>
            <p:ph idx="1" type="body"/>
          </p:nvPr>
        </p:nvSpPr>
        <p:spPr>
          <a:xfrm>
            <a:off x="311700" y="923875"/>
            <a:ext cx="88323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300">
                <a:solidFill>
                  <a:srgbClr val="000000"/>
                </a:solidFill>
                <a:latin typeface="Arial"/>
                <a:ea typeface="Arial"/>
                <a:cs typeface="Arial"/>
                <a:sym typeface="Arial"/>
              </a:rPr>
              <a:t>2. Sessions (Flask's Signed Client-Side Sessions)</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en" sz="1300">
                <a:solidFill>
                  <a:srgbClr val="000000"/>
                </a:solidFill>
                <a:latin typeface="Arial"/>
                <a:ea typeface="Arial"/>
                <a:cs typeface="Arial"/>
                <a:sym typeface="Arial"/>
              </a:rPr>
              <a:t>What they are:</a:t>
            </a:r>
            <a:r>
              <a:rPr lang="en" sz="1300">
                <a:solidFill>
                  <a:srgbClr val="000000"/>
                </a:solidFill>
                <a:latin typeface="Arial"/>
                <a:ea typeface="Arial"/>
                <a:cs typeface="Arial"/>
                <a:sym typeface="Arial"/>
              </a:rPr>
              <a:t> Flask's built-in session management (by default) uses </a:t>
            </a:r>
            <a:r>
              <a:rPr b="1" lang="en" sz="1300">
                <a:solidFill>
                  <a:srgbClr val="000000"/>
                </a:solidFill>
                <a:latin typeface="Arial"/>
                <a:ea typeface="Arial"/>
                <a:cs typeface="Arial"/>
                <a:sym typeface="Arial"/>
              </a:rPr>
              <a:t>signed cookies</a:t>
            </a:r>
            <a:r>
              <a:rPr lang="en" sz="1300">
                <a:solidFill>
                  <a:srgbClr val="000000"/>
                </a:solidFill>
                <a:latin typeface="Arial"/>
                <a:ea typeface="Arial"/>
                <a:cs typeface="Arial"/>
                <a:sym typeface="Arial"/>
              </a:rPr>
              <a:t>. This means the actual session data is stored in a cookie on the client's browser, but it's cryptographically </a:t>
            </a:r>
            <a:r>
              <a:rPr b="1" lang="en" sz="1300">
                <a:solidFill>
                  <a:srgbClr val="000000"/>
                </a:solidFill>
                <a:latin typeface="Arial"/>
                <a:ea typeface="Arial"/>
                <a:cs typeface="Arial"/>
                <a:sym typeface="Arial"/>
              </a:rPr>
              <a:t>signed</a:t>
            </a:r>
            <a:r>
              <a:rPr lang="en" sz="1300">
                <a:solidFill>
                  <a:srgbClr val="000000"/>
                </a:solidFill>
                <a:latin typeface="Arial"/>
                <a:ea typeface="Arial"/>
                <a:cs typeface="Arial"/>
                <a:sym typeface="Arial"/>
              </a:rPr>
              <a:t> by your Flask application's </a:t>
            </a:r>
            <a:r>
              <a:rPr lang="en" sz="1300">
                <a:solidFill>
                  <a:srgbClr val="188038"/>
                </a:solidFill>
                <a:latin typeface="Arial"/>
                <a:ea typeface="Arial"/>
                <a:cs typeface="Arial"/>
                <a:sym typeface="Arial"/>
              </a:rPr>
              <a:t>SECRET_KEY</a:t>
            </a:r>
            <a:r>
              <a:rPr lang="en" sz="1300">
                <a:solidFill>
                  <a:srgbClr val="000000"/>
                </a:solidFill>
                <a:latin typeface="Arial"/>
                <a:ea typeface="Arial"/>
                <a:cs typeface="Arial"/>
                <a:sym typeface="Arial"/>
              </a:rPr>
              <a:t>.</a:t>
            </a:r>
            <a:endParaRPr sz="1300">
              <a:solidFill>
                <a:srgbClr val="000000"/>
              </a:solidFill>
              <a:latin typeface="Arial"/>
              <a:ea typeface="Arial"/>
              <a:cs typeface="Arial"/>
              <a:sym typeface="Arial"/>
            </a:endParaRPr>
          </a:p>
          <a:p>
            <a:pPr indent="0" lvl="0" marL="0" rtl="0" algn="l">
              <a:spcBef>
                <a:spcPts val="1200"/>
              </a:spcBef>
              <a:spcAft>
                <a:spcPts val="0"/>
              </a:spcAft>
              <a:buNone/>
            </a:pPr>
            <a:r>
              <a:rPr b="1" lang="en" sz="1300">
                <a:solidFill>
                  <a:srgbClr val="000000"/>
                </a:solidFill>
                <a:latin typeface="Arial"/>
                <a:ea typeface="Arial"/>
                <a:cs typeface="Arial"/>
                <a:sym typeface="Arial"/>
              </a:rPr>
              <a:t>Characteristics:</a:t>
            </a:r>
            <a:endParaRPr b="1" sz="1300">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rPr b="1" lang="en" sz="1300">
                <a:solidFill>
                  <a:srgbClr val="000000"/>
                </a:solidFill>
                <a:latin typeface="Arial"/>
                <a:ea typeface="Arial"/>
                <a:cs typeface="Arial"/>
                <a:sym typeface="Arial"/>
              </a:rPr>
              <a:t>Client-Side Storage (signed):</a:t>
            </a:r>
            <a:r>
              <a:rPr lang="en" sz="1300">
                <a:solidFill>
                  <a:srgbClr val="000000"/>
                </a:solidFill>
                <a:latin typeface="Arial"/>
                <a:ea typeface="Arial"/>
                <a:cs typeface="Arial"/>
                <a:sym typeface="Arial"/>
              </a:rPr>
              <a:t> Data is on the client, but it's signed by the server. Flask verifies the signature on every request.</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Integrity Protected:</a:t>
            </a:r>
            <a:r>
              <a:rPr lang="en" sz="1300">
                <a:solidFill>
                  <a:srgbClr val="000000"/>
                </a:solidFill>
                <a:latin typeface="Arial"/>
                <a:ea typeface="Arial"/>
                <a:cs typeface="Arial"/>
                <a:sym typeface="Arial"/>
              </a:rPr>
              <a:t> An attacker cannot </a:t>
            </a:r>
            <a:r>
              <a:rPr i="1" lang="en" sz="1300">
                <a:solidFill>
                  <a:srgbClr val="000000"/>
                </a:solidFill>
                <a:latin typeface="Arial"/>
                <a:ea typeface="Arial"/>
                <a:cs typeface="Arial"/>
                <a:sym typeface="Arial"/>
              </a:rPr>
              <a:t>tamper</a:t>
            </a:r>
            <a:r>
              <a:rPr lang="en" sz="1300">
                <a:solidFill>
                  <a:srgbClr val="000000"/>
                </a:solidFill>
                <a:latin typeface="Arial"/>
                <a:ea typeface="Arial"/>
                <a:cs typeface="Arial"/>
                <a:sym typeface="Arial"/>
              </a:rPr>
              <a:t> with the data in the session cookie without invalidating the signature. If the signature doesn't match, Flask rejects the session.</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Not Encrypted by Default:</a:t>
            </a:r>
            <a:r>
              <a:rPr lang="en" sz="1300">
                <a:solidFill>
                  <a:srgbClr val="000000"/>
                </a:solidFill>
                <a:latin typeface="Arial"/>
                <a:ea typeface="Arial"/>
                <a:cs typeface="Arial"/>
                <a:sym typeface="Arial"/>
              </a:rPr>
              <a:t> The data in the session cookie is </a:t>
            </a:r>
            <a:r>
              <a:rPr b="1" lang="en" sz="1300">
                <a:solidFill>
                  <a:srgbClr val="000000"/>
                </a:solidFill>
                <a:latin typeface="Arial"/>
                <a:ea typeface="Arial"/>
                <a:cs typeface="Arial"/>
                <a:sym typeface="Arial"/>
              </a:rPr>
              <a:t>encoded</a:t>
            </a:r>
            <a:r>
              <a:rPr lang="en" sz="1300">
                <a:solidFill>
                  <a:srgbClr val="000000"/>
                </a:solidFill>
                <a:latin typeface="Arial"/>
                <a:ea typeface="Arial"/>
                <a:cs typeface="Arial"/>
                <a:sym typeface="Arial"/>
              </a:rPr>
              <a:t> (Base64), not encrypted. This means an attacker can </a:t>
            </a:r>
            <a:r>
              <a:rPr i="1" lang="en" sz="1300">
                <a:solidFill>
                  <a:srgbClr val="000000"/>
                </a:solidFill>
                <a:latin typeface="Arial"/>
                <a:ea typeface="Arial"/>
                <a:cs typeface="Arial"/>
                <a:sym typeface="Arial"/>
              </a:rPr>
              <a:t>read</a:t>
            </a:r>
            <a:r>
              <a:rPr lang="en" sz="1300">
                <a:solidFill>
                  <a:srgbClr val="000000"/>
                </a:solidFill>
                <a:latin typeface="Arial"/>
                <a:ea typeface="Arial"/>
                <a:cs typeface="Arial"/>
                <a:sym typeface="Arial"/>
              </a:rPr>
              <a:t> the data if they get access to the cookie.</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Size Limit:</a:t>
            </a:r>
            <a:r>
              <a:rPr lang="en" sz="1300">
                <a:solidFill>
                  <a:srgbClr val="000000"/>
                </a:solidFill>
                <a:latin typeface="Arial"/>
                <a:ea typeface="Arial"/>
                <a:cs typeface="Arial"/>
                <a:sym typeface="Arial"/>
              </a:rPr>
              <a:t> Still constrained by cookie size limits (e.g., 4KB).</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Security:</a:t>
            </a:r>
            <a:r>
              <a:rPr lang="en" sz="1300">
                <a:solidFill>
                  <a:srgbClr val="000000"/>
                </a:solidFill>
                <a:latin typeface="Arial"/>
                <a:ea typeface="Arial"/>
                <a:cs typeface="Arial"/>
                <a:sym typeface="Arial"/>
              </a:rPr>
              <a:t> More secure than raw cookies for integrity, but </a:t>
            </a:r>
            <a:r>
              <a:rPr b="1" lang="en" sz="1300">
                <a:solidFill>
                  <a:srgbClr val="000000"/>
                </a:solidFill>
                <a:latin typeface="Arial"/>
                <a:ea typeface="Arial"/>
                <a:cs typeface="Arial"/>
                <a:sym typeface="Arial"/>
              </a:rPr>
              <a:t>still avoid storing highly sensitive information</a:t>
            </a:r>
            <a:r>
              <a:rPr lang="en" sz="1300">
                <a:solidFill>
                  <a:srgbClr val="000000"/>
                </a:solidFill>
                <a:latin typeface="Arial"/>
                <a:ea typeface="Arial"/>
                <a:cs typeface="Arial"/>
                <a:sym typeface="Arial"/>
              </a:rPr>
              <a:t> (like plaintext passwords or confidential personal data) directly in the session, as it's readable by anyone who inspects the cookie. Typically, you'd store identifiers (like a user ID) in the session, and then use that ID to fetch sensitive data from a secure server-side database.</a:t>
            </a:r>
            <a:endParaRPr sz="1300">
              <a:latin typeface="Arial"/>
              <a:ea typeface="Arial"/>
              <a:cs typeface="Arial"/>
              <a:sym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6"/>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3.6.2 Understanding and Managing Cookies and Session</a:t>
            </a:r>
            <a:endParaRPr/>
          </a:p>
        </p:txBody>
      </p:sp>
      <p:sp>
        <p:nvSpPr>
          <p:cNvPr id="435" name="Google Shape;435;p76"/>
          <p:cNvSpPr txBox="1"/>
          <p:nvPr>
            <p:ph idx="1" type="body"/>
          </p:nvPr>
        </p:nvSpPr>
        <p:spPr>
          <a:xfrm>
            <a:off x="311707" y="3851325"/>
            <a:ext cx="88323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300">
                <a:solidFill>
                  <a:srgbClr val="000000"/>
                </a:solidFill>
                <a:latin typeface="Arial"/>
                <a:ea typeface="Arial"/>
                <a:cs typeface="Arial"/>
                <a:sym typeface="Arial"/>
              </a:rPr>
              <a:t>How to manage sessions in Flask:</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en" sz="1300">
                <a:solidFill>
                  <a:srgbClr val="000000"/>
                </a:solidFill>
                <a:latin typeface="Arial"/>
                <a:ea typeface="Arial"/>
                <a:cs typeface="Arial"/>
                <a:sym typeface="Arial"/>
              </a:rPr>
              <a:t>Flask provides a global </a:t>
            </a:r>
            <a:r>
              <a:rPr lang="en" sz="1300">
                <a:solidFill>
                  <a:srgbClr val="188038"/>
                </a:solidFill>
                <a:latin typeface="Arial"/>
                <a:ea typeface="Arial"/>
                <a:cs typeface="Arial"/>
                <a:sym typeface="Arial"/>
              </a:rPr>
              <a:t>session</a:t>
            </a:r>
            <a:r>
              <a:rPr lang="en" sz="1300">
                <a:solidFill>
                  <a:srgbClr val="000000"/>
                </a:solidFill>
                <a:latin typeface="Arial"/>
                <a:ea typeface="Arial"/>
                <a:cs typeface="Arial"/>
                <a:sym typeface="Arial"/>
              </a:rPr>
              <a:t> object (a dictionary-like object) that you can simply read from and write to.</a:t>
            </a:r>
            <a:endParaRPr sz="1300">
              <a:solidFill>
                <a:srgbClr val="000000"/>
              </a:solidFill>
              <a:latin typeface="Arial"/>
              <a:ea typeface="Arial"/>
              <a:cs typeface="Arial"/>
              <a:sym typeface="Arial"/>
            </a:endParaRPr>
          </a:p>
          <a:p>
            <a:pPr indent="0" lvl="0" marL="0" rtl="0" algn="l">
              <a:spcBef>
                <a:spcPts val="1200"/>
              </a:spcBef>
              <a:spcAft>
                <a:spcPts val="0"/>
              </a:spcAft>
              <a:buNone/>
            </a:pPr>
            <a:r>
              <a:rPr b="1" lang="en" sz="1300">
                <a:solidFill>
                  <a:srgbClr val="000000"/>
                </a:solidFill>
                <a:latin typeface="Arial"/>
                <a:ea typeface="Arial"/>
                <a:cs typeface="Arial"/>
                <a:sym typeface="Arial"/>
              </a:rPr>
              <a:t>Python</a:t>
            </a:r>
            <a:endParaRPr b="1" sz="1300">
              <a:solidFill>
                <a:srgbClr val="000000"/>
              </a:solidFill>
              <a:latin typeface="Arial"/>
              <a:ea typeface="Arial"/>
              <a:cs typeface="Arial"/>
              <a:sym typeface="Arial"/>
            </a:endParaRPr>
          </a:p>
          <a:p>
            <a:pPr indent="0" lvl="0" marL="0" rtl="0" algn="l">
              <a:lnSpc>
                <a:spcPct val="135714"/>
              </a:lnSpc>
              <a:spcBef>
                <a:spcPts val="0"/>
              </a:spcBef>
              <a:spcAft>
                <a:spcPts val="0"/>
              </a:spcAft>
              <a:buNone/>
            </a:pPr>
            <a:r>
              <a:rPr lang="en" sz="1250">
                <a:solidFill>
                  <a:srgbClr val="AF00DB"/>
                </a:solidFill>
                <a:latin typeface="Courier New"/>
                <a:ea typeface="Courier New"/>
                <a:cs typeface="Courier New"/>
                <a:sym typeface="Courier New"/>
              </a:rPr>
              <a:t>from</a:t>
            </a:r>
            <a:r>
              <a:rPr lang="en" sz="1250">
                <a:solidFill>
                  <a:srgbClr val="3B3B3B"/>
                </a:solidFill>
                <a:latin typeface="Courier New"/>
                <a:ea typeface="Courier New"/>
                <a:cs typeface="Courier New"/>
                <a:sym typeface="Courier New"/>
              </a:rPr>
              <a:t> </a:t>
            </a:r>
            <a:r>
              <a:rPr lang="en" sz="1250">
                <a:solidFill>
                  <a:srgbClr val="267F99"/>
                </a:solidFill>
                <a:latin typeface="Courier New"/>
                <a:ea typeface="Courier New"/>
                <a:cs typeface="Courier New"/>
                <a:sym typeface="Courier New"/>
              </a:rPr>
              <a:t>flask</a:t>
            </a:r>
            <a:r>
              <a:rPr lang="en" sz="1250">
                <a:solidFill>
                  <a:srgbClr val="3B3B3B"/>
                </a:solidFill>
                <a:latin typeface="Courier New"/>
                <a:ea typeface="Courier New"/>
                <a:cs typeface="Courier New"/>
                <a:sym typeface="Courier New"/>
              </a:rPr>
              <a:t> </a:t>
            </a:r>
            <a:r>
              <a:rPr lang="en" sz="1250">
                <a:solidFill>
                  <a:srgbClr val="AF00DB"/>
                </a:solidFill>
                <a:latin typeface="Courier New"/>
                <a:ea typeface="Courier New"/>
                <a:cs typeface="Courier New"/>
                <a:sym typeface="Courier New"/>
              </a:rPr>
              <a:t>import</a:t>
            </a:r>
            <a:r>
              <a:rPr lang="en" sz="1250">
                <a:solidFill>
                  <a:srgbClr val="3B3B3B"/>
                </a:solidFill>
                <a:latin typeface="Courier New"/>
                <a:ea typeface="Courier New"/>
                <a:cs typeface="Courier New"/>
                <a:sym typeface="Courier New"/>
              </a:rPr>
              <a:t> </a:t>
            </a:r>
            <a:r>
              <a:rPr lang="en" sz="1250">
                <a:solidFill>
                  <a:srgbClr val="267F99"/>
                </a:solidFill>
                <a:latin typeface="Courier New"/>
                <a:ea typeface="Courier New"/>
                <a:cs typeface="Courier New"/>
                <a:sym typeface="Courier New"/>
              </a:rPr>
              <a:t>Flask</a:t>
            </a: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session</a:t>
            </a:r>
            <a:r>
              <a:rPr lang="en" sz="1250">
                <a:solidFill>
                  <a:srgbClr val="3B3B3B"/>
                </a:solidFill>
                <a:latin typeface="Courier New"/>
                <a:ea typeface="Courier New"/>
                <a:cs typeface="Courier New"/>
                <a:sym typeface="Courier New"/>
              </a:rPr>
              <a:t>, </a:t>
            </a:r>
            <a:r>
              <a:rPr lang="en" sz="1250">
                <a:solidFill>
                  <a:srgbClr val="795E26"/>
                </a:solidFill>
                <a:latin typeface="Courier New"/>
                <a:ea typeface="Courier New"/>
                <a:cs typeface="Courier New"/>
                <a:sym typeface="Courier New"/>
              </a:rPr>
              <a:t>redirect</a:t>
            </a:r>
            <a:r>
              <a:rPr lang="en" sz="1250">
                <a:solidFill>
                  <a:srgbClr val="3B3B3B"/>
                </a:solidFill>
                <a:latin typeface="Courier New"/>
                <a:ea typeface="Courier New"/>
                <a:cs typeface="Courier New"/>
                <a:sym typeface="Courier New"/>
              </a:rPr>
              <a:t>, </a:t>
            </a:r>
            <a:r>
              <a:rPr lang="en" sz="1250">
                <a:solidFill>
                  <a:srgbClr val="795E26"/>
                </a:solidFill>
                <a:latin typeface="Courier New"/>
                <a:ea typeface="Courier New"/>
                <a:cs typeface="Courier New"/>
                <a:sym typeface="Courier New"/>
              </a:rPr>
              <a:t>url_for</a:t>
            </a: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request</a:t>
            </a:r>
            <a:r>
              <a:rPr lang="en" sz="1250">
                <a:solidFill>
                  <a:srgbClr val="3B3B3B"/>
                </a:solidFill>
                <a:latin typeface="Courier New"/>
                <a:ea typeface="Courier New"/>
                <a:cs typeface="Courier New"/>
                <a:sym typeface="Courier New"/>
              </a:rPr>
              <a:t>, </a:t>
            </a:r>
            <a:r>
              <a:rPr lang="en" sz="1250">
                <a:solidFill>
                  <a:srgbClr val="795E26"/>
                </a:solidFill>
                <a:latin typeface="Courier New"/>
                <a:ea typeface="Courier New"/>
                <a:cs typeface="Courier New"/>
                <a:sym typeface="Courier New"/>
              </a:rPr>
              <a:t>flash</a:t>
            </a:r>
            <a:r>
              <a:rPr lang="en" sz="1250">
                <a:solidFill>
                  <a:srgbClr val="3B3B3B"/>
                </a:solidFill>
                <a:latin typeface="Courier New"/>
                <a:ea typeface="Courier New"/>
                <a:cs typeface="Courier New"/>
                <a:sym typeface="Courier New"/>
              </a:rPr>
              <a:t>, </a:t>
            </a:r>
            <a:r>
              <a:rPr lang="en" sz="1250">
                <a:solidFill>
                  <a:srgbClr val="795E26"/>
                </a:solidFill>
                <a:latin typeface="Courier New"/>
                <a:ea typeface="Courier New"/>
                <a:cs typeface="Courier New"/>
                <a:sym typeface="Courier New"/>
              </a:rPr>
              <a:t>render_template_string</a:t>
            </a:r>
            <a:endParaRPr sz="1250">
              <a:solidFill>
                <a:srgbClr val="795E2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F00DB"/>
                </a:solidFill>
                <a:latin typeface="Courier New"/>
                <a:ea typeface="Courier New"/>
                <a:cs typeface="Courier New"/>
                <a:sym typeface="Courier New"/>
              </a:rPr>
              <a:t>import</a:t>
            </a:r>
            <a:r>
              <a:rPr lang="en" sz="1250">
                <a:solidFill>
                  <a:srgbClr val="3B3B3B"/>
                </a:solidFill>
                <a:latin typeface="Courier New"/>
                <a:ea typeface="Courier New"/>
                <a:cs typeface="Courier New"/>
                <a:sym typeface="Courier New"/>
              </a:rPr>
              <a:t> </a:t>
            </a:r>
            <a:r>
              <a:rPr lang="en" sz="1250">
                <a:solidFill>
                  <a:srgbClr val="267F99"/>
                </a:solidFill>
                <a:latin typeface="Courier New"/>
                <a:ea typeface="Courier New"/>
                <a:cs typeface="Courier New"/>
                <a:sym typeface="Courier New"/>
              </a:rPr>
              <a:t>os</a:t>
            </a:r>
            <a:endParaRPr sz="1250">
              <a:solidFill>
                <a:srgbClr val="267F99"/>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F00DB"/>
                </a:solidFill>
                <a:latin typeface="Courier New"/>
                <a:ea typeface="Courier New"/>
                <a:cs typeface="Courier New"/>
                <a:sym typeface="Courier New"/>
              </a:rPr>
              <a:t>import</a:t>
            </a:r>
            <a:r>
              <a:rPr lang="en" sz="1250">
                <a:solidFill>
                  <a:srgbClr val="3B3B3B"/>
                </a:solidFill>
                <a:latin typeface="Courier New"/>
                <a:ea typeface="Courier New"/>
                <a:cs typeface="Courier New"/>
                <a:sym typeface="Courier New"/>
              </a:rPr>
              <a:t> </a:t>
            </a:r>
            <a:r>
              <a:rPr lang="en" sz="1250">
                <a:solidFill>
                  <a:srgbClr val="267F99"/>
                </a:solidFill>
                <a:latin typeface="Courier New"/>
                <a:ea typeface="Courier New"/>
                <a:cs typeface="Courier New"/>
                <a:sym typeface="Courier New"/>
              </a:rPr>
              <a:t>datetime</a:t>
            </a:r>
            <a:endParaRPr sz="1250">
              <a:solidFill>
                <a:srgbClr val="267F99"/>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001080"/>
                </a:solidFill>
                <a:latin typeface="Courier New"/>
                <a:ea typeface="Courier New"/>
                <a:cs typeface="Courier New"/>
                <a:sym typeface="Courier New"/>
              </a:rPr>
              <a:t>app</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267F99"/>
                </a:solidFill>
                <a:latin typeface="Courier New"/>
                <a:ea typeface="Courier New"/>
                <a:cs typeface="Courier New"/>
                <a:sym typeface="Courier New"/>
              </a:rPr>
              <a:t>Flask</a:t>
            </a:r>
            <a:r>
              <a:rPr lang="en" sz="1250">
                <a:solidFill>
                  <a:srgbClr val="3B3B3B"/>
                </a:solidFill>
                <a:latin typeface="Courier New"/>
                <a:ea typeface="Courier New"/>
                <a:cs typeface="Courier New"/>
                <a:sym typeface="Courier New"/>
              </a:rPr>
              <a:t>(</a:t>
            </a:r>
            <a:r>
              <a:rPr lang="en" sz="1250">
                <a:solidFill>
                  <a:srgbClr val="001080"/>
                </a:solidFill>
                <a:latin typeface="Courier New"/>
                <a:ea typeface="Courier New"/>
                <a:cs typeface="Courier New"/>
                <a:sym typeface="Courier New"/>
              </a:rPr>
              <a:t>__name__</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008000"/>
                </a:solidFill>
                <a:latin typeface="Courier New"/>
                <a:ea typeface="Courier New"/>
                <a:cs typeface="Courier New"/>
                <a:sym typeface="Courier New"/>
              </a:rPr>
              <a:t># --- Configuration for Flask (SECRET_KEY is CRITICAL for sessions) ---</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008000"/>
                </a:solidFill>
                <a:latin typeface="Courier New"/>
                <a:ea typeface="Courier New"/>
                <a:cs typeface="Courier New"/>
                <a:sym typeface="Courier New"/>
              </a:rPr>
              <a:t># In a real application, set this as an environment variable:</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008000"/>
                </a:solidFill>
                <a:latin typeface="Courier New"/>
                <a:ea typeface="Courier New"/>
                <a:cs typeface="Courier New"/>
                <a:sym typeface="Courier New"/>
              </a:rPr>
              <a:t># export FLASK_SECRET_KEY='your_super_long_random_and_secret_key_here'</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001080"/>
                </a:solidFill>
                <a:latin typeface="Courier New"/>
                <a:ea typeface="Courier New"/>
                <a:cs typeface="Courier New"/>
                <a:sym typeface="Courier New"/>
              </a:rPr>
              <a:t>app</a:t>
            </a:r>
            <a:r>
              <a:rPr lang="en" sz="1250">
                <a:solidFill>
                  <a:srgbClr val="3B3B3B"/>
                </a:solidFill>
                <a:latin typeface="Courier New"/>
                <a:ea typeface="Courier New"/>
                <a:cs typeface="Courier New"/>
                <a:sym typeface="Courier New"/>
              </a:rPr>
              <a:t>.</a:t>
            </a:r>
            <a:r>
              <a:rPr lang="en" sz="1250">
                <a:solidFill>
                  <a:srgbClr val="001080"/>
                </a:solidFill>
                <a:latin typeface="Courier New"/>
                <a:ea typeface="Courier New"/>
                <a:cs typeface="Courier New"/>
                <a:sym typeface="Courier New"/>
              </a:rPr>
              <a:t>config</a:t>
            </a:r>
            <a:r>
              <a:rPr lang="en" sz="1250">
                <a:solidFill>
                  <a:srgbClr val="3B3B3B"/>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'SECRET_KEY'</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267F99"/>
                </a:solidFill>
                <a:latin typeface="Courier New"/>
                <a:ea typeface="Courier New"/>
                <a:cs typeface="Courier New"/>
                <a:sym typeface="Courier New"/>
              </a:rPr>
              <a:t>os</a:t>
            </a:r>
            <a:r>
              <a:rPr lang="en" sz="1250">
                <a:solidFill>
                  <a:srgbClr val="3B3B3B"/>
                </a:solidFill>
                <a:latin typeface="Courier New"/>
                <a:ea typeface="Courier New"/>
                <a:cs typeface="Courier New"/>
                <a:sym typeface="Courier New"/>
              </a:rPr>
              <a:t>.</a:t>
            </a:r>
            <a:r>
              <a:rPr lang="en" sz="1250">
                <a:solidFill>
                  <a:srgbClr val="001080"/>
                </a:solidFill>
                <a:latin typeface="Courier New"/>
                <a:ea typeface="Courier New"/>
                <a:cs typeface="Courier New"/>
                <a:sym typeface="Courier New"/>
              </a:rPr>
              <a:t>environ</a:t>
            </a:r>
            <a:r>
              <a:rPr lang="en" sz="1250">
                <a:solidFill>
                  <a:srgbClr val="3B3B3B"/>
                </a:solidFill>
                <a:latin typeface="Courier New"/>
                <a:ea typeface="Courier New"/>
                <a:cs typeface="Courier New"/>
                <a:sym typeface="Courier New"/>
              </a:rPr>
              <a:t>.</a:t>
            </a:r>
            <a:r>
              <a:rPr lang="en" sz="1250">
                <a:solidFill>
                  <a:srgbClr val="795E26"/>
                </a:solidFill>
                <a:latin typeface="Courier New"/>
                <a:ea typeface="Courier New"/>
                <a:cs typeface="Courier New"/>
                <a:sym typeface="Courier New"/>
              </a:rPr>
              <a:t>get</a:t>
            </a:r>
            <a:r>
              <a:rPr lang="en" sz="1250">
                <a:solidFill>
                  <a:srgbClr val="3B3B3B"/>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'FLASK_SECRET_KEY'</a:t>
            </a: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'a_default_secret_key_for_dev_ONLY'</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008000"/>
                </a:solidFill>
                <a:latin typeface="Courier New"/>
                <a:ea typeface="Courier New"/>
                <a:cs typeface="Courier New"/>
                <a:sym typeface="Courier New"/>
              </a:rPr>
              <a:t># Optional: Make sessions permanent (default is session expires when browser closes)</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008000"/>
                </a:solidFill>
                <a:latin typeface="Courier New"/>
                <a:ea typeface="Courier New"/>
                <a:cs typeface="Courier New"/>
                <a:sym typeface="Courier New"/>
              </a:rPr>
              <a:t># If set to True, you also need to set app.permanent_session_lifetime</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008000"/>
                </a:solidFill>
                <a:latin typeface="Courier New"/>
                <a:ea typeface="Courier New"/>
                <a:cs typeface="Courier New"/>
                <a:sym typeface="Courier New"/>
              </a:rPr>
              <a:t># app.config['PERMANENT_SESSION_LIFETIME'] = datetime.timedelta(minutes=30)</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008000"/>
                </a:solidFill>
                <a:latin typeface="Courier New"/>
                <a:ea typeface="Courier New"/>
                <a:cs typeface="Courier New"/>
                <a:sym typeface="Courier New"/>
              </a:rPr>
              <a:t># app.permanent_session_lifetime = datetime.timedelta(minutes=30) # Redundant with config</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008000"/>
                </a:solidFill>
                <a:latin typeface="Courier New"/>
                <a:ea typeface="Courier New"/>
                <a:cs typeface="Courier New"/>
                <a:sym typeface="Courier New"/>
              </a:rPr>
              <a:t># --- In-memory "User Store" for demonstration ---</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0070C1"/>
                </a:solidFill>
                <a:latin typeface="Courier New"/>
                <a:ea typeface="Courier New"/>
                <a:cs typeface="Courier New"/>
                <a:sym typeface="Courier New"/>
              </a:rPr>
              <a:t>VALID_USERNAME</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"Binayak"</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0070C1"/>
                </a:solidFill>
                <a:latin typeface="Courier New"/>
                <a:ea typeface="Courier New"/>
                <a:cs typeface="Courier New"/>
                <a:sym typeface="Courier New"/>
              </a:rPr>
              <a:t>VALID_PASSWORD</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"b984190m"</a:t>
            </a:r>
            <a:r>
              <a:rPr lang="en" sz="1250">
                <a:solidFill>
                  <a:srgbClr val="3B3B3B"/>
                </a:solidFill>
                <a:latin typeface="Courier New"/>
                <a:ea typeface="Courier New"/>
                <a:cs typeface="Courier New"/>
                <a:sym typeface="Courier New"/>
              </a:rPr>
              <a:t> </a:t>
            </a:r>
            <a:r>
              <a:rPr lang="en" sz="1250">
                <a:solidFill>
                  <a:srgbClr val="008000"/>
                </a:solidFill>
                <a:latin typeface="Courier New"/>
                <a:ea typeface="Courier New"/>
                <a:cs typeface="Courier New"/>
                <a:sym typeface="Courier New"/>
              </a:rPr>
              <a:t># In a real app, hash this!</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008000"/>
                </a:solidFill>
                <a:latin typeface="Courier New"/>
                <a:ea typeface="Courier New"/>
                <a:cs typeface="Courier New"/>
                <a:sym typeface="Courier New"/>
              </a:rPr>
              <a:t># --- Routes ---</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795E26"/>
                </a:solidFill>
                <a:latin typeface="Courier New"/>
                <a:ea typeface="Courier New"/>
                <a:cs typeface="Courier New"/>
                <a:sym typeface="Courier New"/>
              </a:rPr>
              <a:t>@</a:t>
            </a:r>
            <a:r>
              <a:rPr lang="en" sz="1250">
                <a:solidFill>
                  <a:srgbClr val="001080"/>
                </a:solidFill>
                <a:latin typeface="Courier New"/>
                <a:ea typeface="Courier New"/>
                <a:cs typeface="Courier New"/>
                <a:sym typeface="Courier New"/>
              </a:rPr>
              <a:t>app</a:t>
            </a:r>
            <a:r>
              <a:rPr lang="en" sz="1250">
                <a:solidFill>
                  <a:srgbClr val="795E26"/>
                </a:solidFill>
                <a:latin typeface="Courier New"/>
                <a:ea typeface="Courier New"/>
                <a:cs typeface="Courier New"/>
                <a:sym typeface="Courier New"/>
              </a:rPr>
              <a:t>.route</a:t>
            </a:r>
            <a:r>
              <a:rPr lang="en" sz="1250">
                <a:solidFill>
                  <a:srgbClr val="3B3B3B"/>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0000FF"/>
                </a:solidFill>
                <a:latin typeface="Courier New"/>
                <a:ea typeface="Courier New"/>
                <a:cs typeface="Courier New"/>
                <a:sym typeface="Courier New"/>
              </a:rPr>
              <a:t>def</a:t>
            </a:r>
            <a:r>
              <a:rPr lang="en" sz="1250">
                <a:solidFill>
                  <a:srgbClr val="3B3B3B"/>
                </a:solidFill>
                <a:latin typeface="Courier New"/>
                <a:ea typeface="Courier New"/>
                <a:cs typeface="Courier New"/>
                <a:sym typeface="Courier New"/>
              </a:rPr>
              <a:t> </a:t>
            </a:r>
            <a:r>
              <a:rPr lang="en" sz="1250">
                <a:solidFill>
                  <a:srgbClr val="795E26"/>
                </a:solidFill>
                <a:latin typeface="Courier New"/>
                <a:ea typeface="Courier New"/>
                <a:cs typeface="Courier New"/>
                <a:sym typeface="Courier New"/>
              </a:rPr>
              <a:t>index</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Homepage - checks if user is logged in and displays appropriate links.</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8000"/>
                </a:solidFill>
                <a:latin typeface="Courier New"/>
                <a:ea typeface="Courier New"/>
                <a:cs typeface="Courier New"/>
                <a:sym typeface="Courier New"/>
              </a:rPr>
              <a:t># Check if 'username' is in the session</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AF00DB"/>
                </a:solidFill>
                <a:latin typeface="Courier New"/>
                <a:ea typeface="Courier New"/>
                <a:cs typeface="Courier New"/>
                <a:sym typeface="Courier New"/>
              </a:rPr>
              <a:t>if</a:t>
            </a: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'username'</a:t>
            </a:r>
            <a:r>
              <a:rPr lang="en" sz="1250">
                <a:solidFill>
                  <a:srgbClr val="3B3B3B"/>
                </a:solidFill>
                <a:latin typeface="Courier New"/>
                <a:ea typeface="Courier New"/>
                <a:cs typeface="Courier New"/>
                <a:sym typeface="Courier New"/>
              </a:rPr>
              <a:t> </a:t>
            </a:r>
            <a:r>
              <a:rPr lang="en" sz="1250">
                <a:solidFill>
                  <a:srgbClr val="0000FF"/>
                </a:solidFill>
                <a:latin typeface="Courier New"/>
                <a:ea typeface="Courier New"/>
                <a:cs typeface="Courier New"/>
                <a:sym typeface="Courier New"/>
              </a:rPr>
              <a:t>in</a:t>
            </a: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session</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username</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session</a:t>
            </a:r>
            <a:r>
              <a:rPr lang="en" sz="1250">
                <a:solidFill>
                  <a:srgbClr val="3B3B3B"/>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'username'</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logged_in_time</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session</a:t>
            </a:r>
            <a:r>
              <a:rPr lang="en" sz="1250">
                <a:solidFill>
                  <a:srgbClr val="3B3B3B"/>
                </a:solidFill>
                <a:latin typeface="Courier New"/>
                <a:ea typeface="Courier New"/>
                <a:cs typeface="Courier New"/>
                <a:sym typeface="Courier New"/>
              </a:rPr>
              <a:t>.</a:t>
            </a:r>
            <a:r>
              <a:rPr lang="en" sz="1250">
                <a:solidFill>
                  <a:srgbClr val="795E26"/>
                </a:solidFill>
                <a:latin typeface="Courier New"/>
                <a:ea typeface="Courier New"/>
                <a:cs typeface="Courier New"/>
                <a:sym typeface="Courier New"/>
              </a:rPr>
              <a:t>get</a:t>
            </a:r>
            <a:r>
              <a:rPr lang="en" sz="1250">
                <a:solidFill>
                  <a:srgbClr val="3B3B3B"/>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'logged_in_time'</a:t>
            </a: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'N/A'</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return_html</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0000FF"/>
                </a:solidFill>
                <a:latin typeface="Courier New"/>
                <a:ea typeface="Courier New"/>
                <a:cs typeface="Courier New"/>
                <a:sym typeface="Courier New"/>
              </a:rPr>
              <a:t>f</a:t>
            </a:r>
            <a:r>
              <a:rPr lang="en" sz="1250">
                <a:solidFill>
                  <a:srgbClr val="A31515"/>
                </a:solidFill>
                <a:latin typeface="Courier New"/>
                <a:ea typeface="Courier New"/>
                <a:cs typeface="Courier New"/>
                <a:sym typeface="Courier New"/>
              </a:rPr>
              <a: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&lt;h1&gt;Welcome, </a:t>
            </a:r>
            <a:r>
              <a:rPr lang="en" sz="1250">
                <a:solidFill>
                  <a:srgbClr val="0000FF"/>
                </a:solidFill>
                <a:latin typeface="Courier New"/>
                <a:ea typeface="Courier New"/>
                <a:cs typeface="Courier New"/>
                <a:sym typeface="Courier New"/>
              </a:rPr>
              <a:t>{</a:t>
            </a:r>
            <a:r>
              <a:rPr lang="en" sz="1250">
                <a:solidFill>
                  <a:srgbClr val="001080"/>
                </a:solidFill>
                <a:latin typeface="Courier New"/>
                <a:ea typeface="Courier New"/>
                <a:cs typeface="Courier New"/>
                <a:sym typeface="Courier New"/>
              </a:rPr>
              <a:t>username</a:t>
            </a:r>
            <a:r>
              <a:rPr lang="en" sz="1250">
                <a:solidFill>
                  <a:srgbClr val="0000FF"/>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!&lt;/h1&gt;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&lt;p&gt;You logged in at: </a:t>
            </a:r>
            <a:r>
              <a:rPr lang="en" sz="1250">
                <a:solidFill>
                  <a:srgbClr val="0000FF"/>
                </a:solidFill>
                <a:latin typeface="Courier New"/>
                <a:ea typeface="Courier New"/>
                <a:cs typeface="Courier New"/>
                <a:sym typeface="Courier New"/>
              </a:rPr>
              <a:t>{</a:t>
            </a:r>
            <a:r>
              <a:rPr lang="en" sz="1250">
                <a:solidFill>
                  <a:srgbClr val="001080"/>
                </a:solidFill>
                <a:latin typeface="Courier New"/>
                <a:ea typeface="Courier New"/>
                <a:cs typeface="Courier New"/>
                <a:sym typeface="Courier New"/>
              </a:rPr>
              <a:t>logged_in_time</a:t>
            </a:r>
            <a:r>
              <a:rPr lang="en" sz="1250">
                <a:solidFill>
                  <a:srgbClr val="0000FF"/>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&lt;/p&gt;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&lt;p&gt;Your session ID (debug info): </a:t>
            </a:r>
            <a:r>
              <a:rPr lang="en" sz="1250">
                <a:solidFill>
                  <a:srgbClr val="0000FF"/>
                </a:solidFill>
                <a:latin typeface="Courier New"/>
                <a:ea typeface="Courier New"/>
                <a:cs typeface="Courier New"/>
                <a:sym typeface="Courier New"/>
              </a:rPr>
              <a:t>{</a:t>
            </a:r>
            <a:r>
              <a:rPr lang="en" sz="1250">
                <a:solidFill>
                  <a:srgbClr val="001080"/>
                </a:solidFill>
                <a:latin typeface="Courier New"/>
                <a:ea typeface="Courier New"/>
                <a:cs typeface="Courier New"/>
                <a:sym typeface="Courier New"/>
              </a:rPr>
              <a:t>request</a:t>
            </a:r>
            <a:r>
              <a:rPr lang="en" sz="1250">
                <a:solidFill>
                  <a:srgbClr val="3B3B3B"/>
                </a:solidFill>
                <a:latin typeface="Courier New"/>
                <a:ea typeface="Courier New"/>
                <a:cs typeface="Courier New"/>
                <a:sym typeface="Courier New"/>
              </a:rPr>
              <a:t>.</a:t>
            </a:r>
            <a:r>
              <a:rPr lang="en" sz="1250">
                <a:solidFill>
                  <a:srgbClr val="001080"/>
                </a:solidFill>
                <a:latin typeface="Courier New"/>
                <a:ea typeface="Courier New"/>
                <a:cs typeface="Courier New"/>
                <a:sym typeface="Courier New"/>
              </a:rPr>
              <a:t>cookies</a:t>
            </a:r>
            <a:r>
              <a:rPr lang="en" sz="1250">
                <a:solidFill>
                  <a:srgbClr val="3B3B3B"/>
                </a:solidFill>
                <a:latin typeface="Courier New"/>
                <a:ea typeface="Courier New"/>
                <a:cs typeface="Courier New"/>
                <a:sym typeface="Courier New"/>
              </a:rPr>
              <a:t>.</a:t>
            </a:r>
            <a:r>
              <a:rPr lang="en" sz="1250">
                <a:solidFill>
                  <a:srgbClr val="795E26"/>
                </a:solidFill>
                <a:latin typeface="Courier New"/>
                <a:ea typeface="Courier New"/>
                <a:cs typeface="Courier New"/>
                <a:sym typeface="Courier New"/>
              </a:rPr>
              <a:t>get</a:t>
            </a:r>
            <a:r>
              <a:rPr lang="en" sz="1250">
                <a:solidFill>
                  <a:srgbClr val="3B3B3B"/>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'session'</a:t>
            </a: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'N/A'</a:t>
            </a:r>
            <a:r>
              <a:rPr lang="en" sz="1250">
                <a:solidFill>
                  <a:srgbClr val="3B3B3B"/>
                </a:solidFill>
                <a:latin typeface="Courier New"/>
                <a:ea typeface="Courier New"/>
                <a:cs typeface="Courier New"/>
                <a:sym typeface="Courier New"/>
              </a:rPr>
              <a:t>)</a:t>
            </a:r>
            <a:r>
              <a:rPr lang="en" sz="1250">
                <a:solidFill>
                  <a:srgbClr val="0000FF"/>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&lt;/p&gt;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&lt;p&gt;&lt;a href="/logout"&gt;Logout&lt;/a&gt;&lt;/p&gt;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AF00DB"/>
                </a:solidFill>
                <a:latin typeface="Courier New"/>
                <a:ea typeface="Courier New"/>
                <a:cs typeface="Courier New"/>
                <a:sym typeface="Courier New"/>
              </a:rPr>
              <a:t>else</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return_html</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&lt;h1&gt;Welcome, Guest!&lt;/h1&gt;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&lt;p&gt;Please &lt;a href="/login"&gt;Login&lt;/a&gt; to access your profile.&lt;/p&gt;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AF00DB"/>
                </a:solidFill>
                <a:latin typeface="Courier New"/>
                <a:ea typeface="Courier New"/>
                <a:cs typeface="Courier New"/>
                <a:sym typeface="Courier New"/>
              </a:rPr>
              <a:t>return</a:t>
            </a:r>
            <a:r>
              <a:rPr lang="en" sz="1250">
                <a:solidFill>
                  <a:srgbClr val="3B3B3B"/>
                </a:solidFill>
                <a:latin typeface="Courier New"/>
                <a:ea typeface="Courier New"/>
                <a:cs typeface="Courier New"/>
                <a:sym typeface="Courier New"/>
              </a:rPr>
              <a:t> </a:t>
            </a:r>
            <a:r>
              <a:rPr lang="en" sz="1250">
                <a:solidFill>
                  <a:srgbClr val="795E26"/>
                </a:solidFill>
                <a:latin typeface="Courier New"/>
                <a:ea typeface="Courier New"/>
                <a:cs typeface="Courier New"/>
                <a:sym typeface="Courier New"/>
              </a:rPr>
              <a:t>render_template_string</a:t>
            </a:r>
            <a:r>
              <a:rPr lang="en" sz="1250">
                <a:solidFill>
                  <a:srgbClr val="3B3B3B"/>
                </a:solidFill>
                <a:latin typeface="Courier New"/>
                <a:ea typeface="Courier New"/>
                <a:cs typeface="Courier New"/>
                <a:sym typeface="Courier New"/>
              </a:rPr>
              <a:t>(</a:t>
            </a:r>
            <a:r>
              <a:rPr lang="en" sz="1250">
                <a:solidFill>
                  <a:srgbClr val="001080"/>
                </a:solidFill>
                <a:latin typeface="Courier New"/>
                <a:ea typeface="Courier New"/>
                <a:cs typeface="Courier New"/>
                <a:sym typeface="Courier New"/>
              </a:rPr>
              <a:t>return_html</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795E26"/>
                </a:solidFill>
                <a:latin typeface="Courier New"/>
                <a:ea typeface="Courier New"/>
                <a:cs typeface="Courier New"/>
                <a:sym typeface="Courier New"/>
              </a:rPr>
              <a:t>get_flashed_html</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795E26"/>
                </a:solidFill>
                <a:latin typeface="Courier New"/>
                <a:ea typeface="Courier New"/>
                <a:cs typeface="Courier New"/>
                <a:sym typeface="Courier New"/>
              </a:rPr>
              <a:t>@</a:t>
            </a:r>
            <a:r>
              <a:rPr lang="en" sz="1250">
                <a:solidFill>
                  <a:srgbClr val="001080"/>
                </a:solidFill>
                <a:latin typeface="Courier New"/>
                <a:ea typeface="Courier New"/>
                <a:cs typeface="Courier New"/>
                <a:sym typeface="Courier New"/>
              </a:rPr>
              <a:t>app</a:t>
            </a:r>
            <a:r>
              <a:rPr lang="en" sz="1250">
                <a:solidFill>
                  <a:srgbClr val="795E26"/>
                </a:solidFill>
                <a:latin typeface="Courier New"/>
                <a:ea typeface="Courier New"/>
                <a:cs typeface="Courier New"/>
                <a:sym typeface="Courier New"/>
              </a:rPr>
              <a:t>.route</a:t>
            </a:r>
            <a:r>
              <a:rPr lang="en" sz="1250">
                <a:solidFill>
                  <a:srgbClr val="3B3B3B"/>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'/login'</a:t>
            </a: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methods</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'GET'</a:t>
            </a: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'POST'</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0000FF"/>
                </a:solidFill>
                <a:latin typeface="Courier New"/>
                <a:ea typeface="Courier New"/>
                <a:cs typeface="Courier New"/>
                <a:sym typeface="Courier New"/>
              </a:rPr>
              <a:t>def</a:t>
            </a:r>
            <a:r>
              <a:rPr lang="en" sz="1250">
                <a:solidFill>
                  <a:srgbClr val="3B3B3B"/>
                </a:solidFill>
                <a:latin typeface="Courier New"/>
                <a:ea typeface="Courier New"/>
                <a:cs typeface="Courier New"/>
                <a:sym typeface="Courier New"/>
              </a:rPr>
              <a:t> </a:t>
            </a:r>
            <a:r>
              <a:rPr lang="en" sz="1250">
                <a:solidFill>
                  <a:srgbClr val="795E26"/>
                </a:solidFill>
                <a:latin typeface="Courier New"/>
                <a:ea typeface="Courier New"/>
                <a:cs typeface="Courier New"/>
                <a:sym typeface="Courier New"/>
              </a:rPr>
              <a:t>login</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Handles user login. Stores username and login time in session on success.</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AF00DB"/>
                </a:solidFill>
                <a:latin typeface="Courier New"/>
                <a:ea typeface="Courier New"/>
                <a:cs typeface="Courier New"/>
                <a:sym typeface="Courier New"/>
              </a:rPr>
              <a:t>if</a:t>
            </a: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request</a:t>
            </a:r>
            <a:r>
              <a:rPr lang="en" sz="1250">
                <a:solidFill>
                  <a:srgbClr val="3B3B3B"/>
                </a:solidFill>
                <a:latin typeface="Courier New"/>
                <a:ea typeface="Courier New"/>
                <a:cs typeface="Courier New"/>
                <a:sym typeface="Courier New"/>
              </a:rPr>
              <a:t>.</a:t>
            </a:r>
            <a:r>
              <a:rPr lang="en" sz="1250">
                <a:solidFill>
                  <a:srgbClr val="001080"/>
                </a:solidFill>
                <a:latin typeface="Courier New"/>
                <a:ea typeface="Courier New"/>
                <a:cs typeface="Courier New"/>
                <a:sym typeface="Courier New"/>
              </a:rPr>
              <a:t>method</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'POST'</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username_attempt</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request</a:t>
            </a:r>
            <a:r>
              <a:rPr lang="en" sz="1250">
                <a:solidFill>
                  <a:srgbClr val="3B3B3B"/>
                </a:solidFill>
                <a:latin typeface="Courier New"/>
                <a:ea typeface="Courier New"/>
                <a:cs typeface="Courier New"/>
                <a:sym typeface="Courier New"/>
              </a:rPr>
              <a:t>.</a:t>
            </a:r>
            <a:r>
              <a:rPr lang="en" sz="1250">
                <a:solidFill>
                  <a:srgbClr val="001080"/>
                </a:solidFill>
                <a:latin typeface="Courier New"/>
                <a:ea typeface="Courier New"/>
                <a:cs typeface="Courier New"/>
                <a:sym typeface="Courier New"/>
              </a:rPr>
              <a:t>form</a:t>
            </a:r>
            <a:r>
              <a:rPr lang="en" sz="1250">
                <a:solidFill>
                  <a:srgbClr val="3B3B3B"/>
                </a:solidFill>
                <a:latin typeface="Courier New"/>
                <a:ea typeface="Courier New"/>
                <a:cs typeface="Courier New"/>
                <a:sym typeface="Courier New"/>
              </a:rPr>
              <a:t>.</a:t>
            </a:r>
            <a:r>
              <a:rPr lang="en" sz="1250">
                <a:solidFill>
                  <a:srgbClr val="795E26"/>
                </a:solidFill>
                <a:latin typeface="Courier New"/>
                <a:ea typeface="Courier New"/>
                <a:cs typeface="Courier New"/>
                <a:sym typeface="Courier New"/>
              </a:rPr>
              <a:t>get</a:t>
            </a:r>
            <a:r>
              <a:rPr lang="en" sz="1250">
                <a:solidFill>
                  <a:srgbClr val="3B3B3B"/>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'username'</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password_attempt</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request</a:t>
            </a:r>
            <a:r>
              <a:rPr lang="en" sz="1250">
                <a:solidFill>
                  <a:srgbClr val="3B3B3B"/>
                </a:solidFill>
                <a:latin typeface="Courier New"/>
                <a:ea typeface="Courier New"/>
                <a:cs typeface="Courier New"/>
                <a:sym typeface="Courier New"/>
              </a:rPr>
              <a:t>.</a:t>
            </a:r>
            <a:r>
              <a:rPr lang="en" sz="1250">
                <a:solidFill>
                  <a:srgbClr val="001080"/>
                </a:solidFill>
                <a:latin typeface="Courier New"/>
                <a:ea typeface="Courier New"/>
                <a:cs typeface="Courier New"/>
                <a:sym typeface="Courier New"/>
              </a:rPr>
              <a:t>form</a:t>
            </a:r>
            <a:r>
              <a:rPr lang="en" sz="1250">
                <a:solidFill>
                  <a:srgbClr val="3B3B3B"/>
                </a:solidFill>
                <a:latin typeface="Courier New"/>
                <a:ea typeface="Courier New"/>
                <a:cs typeface="Courier New"/>
                <a:sym typeface="Courier New"/>
              </a:rPr>
              <a:t>.</a:t>
            </a:r>
            <a:r>
              <a:rPr lang="en" sz="1250">
                <a:solidFill>
                  <a:srgbClr val="795E26"/>
                </a:solidFill>
                <a:latin typeface="Courier New"/>
                <a:ea typeface="Courier New"/>
                <a:cs typeface="Courier New"/>
                <a:sym typeface="Courier New"/>
              </a:rPr>
              <a:t>get</a:t>
            </a:r>
            <a:r>
              <a:rPr lang="en" sz="1250">
                <a:solidFill>
                  <a:srgbClr val="3B3B3B"/>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'password'</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AF00DB"/>
                </a:solidFill>
                <a:latin typeface="Courier New"/>
                <a:ea typeface="Courier New"/>
                <a:cs typeface="Courier New"/>
                <a:sym typeface="Courier New"/>
              </a:rPr>
              <a:t>if</a:t>
            </a: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username_attempt</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0070C1"/>
                </a:solidFill>
                <a:latin typeface="Courier New"/>
                <a:ea typeface="Courier New"/>
                <a:cs typeface="Courier New"/>
                <a:sym typeface="Courier New"/>
              </a:rPr>
              <a:t>VALID_USERNAME</a:t>
            </a:r>
            <a:r>
              <a:rPr lang="en" sz="1250">
                <a:solidFill>
                  <a:srgbClr val="3B3B3B"/>
                </a:solidFill>
                <a:latin typeface="Courier New"/>
                <a:ea typeface="Courier New"/>
                <a:cs typeface="Courier New"/>
                <a:sym typeface="Courier New"/>
              </a:rPr>
              <a:t> </a:t>
            </a:r>
            <a:r>
              <a:rPr lang="en" sz="1250">
                <a:solidFill>
                  <a:srgbClr val="0000FF"/>
                </a:solidFill>
                <a:latin typeface="Courier New"/>
                <a:ea typeface="Courier New"/>
                <a:cs typeface="Courier New"/>
                <a:sym typeface="Courier New"/>
              </a:rPr>
              <a:t>and</a:t>
            </a: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password_attempt</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0070C1"/>
                </a:solidFill>
                <a:latin typeface="Courier New"/>
                <a:ea typeface="Courier New"/>
                <a:cs typeface="Courier New"/>
                <a:sym typeface="Courier New"/>
              </a:rPr>
              <a:t>VALID_PASSWORD</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8000"/>
                </a:solidFill>
                <a:latin typeface="Courier New"/>
                <a:ea typeface="Courier New"/>
                <a:cs typeface="Courier New"/>
                <a:sym typeface="Courier New"/>
              </a:rPr>
              <a:t># Store data in the session</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session</a:t>
            </a:r>
            <a:r>
              <a:rPr lang="en" sz="1250">
                <a:solidFill>
                  <a:srgbClr val="3B3B3B"/>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'username'</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username_attempt</a:t>
            </a:r>
            <a:endParaRPr sz="1250">
              <a:solidFill>
                <a:srgbClr val="001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session</a:t>
            </a:r>
            <a:r>
              <a:rPr lang="en" sz="1250">
                <a:solidFill>
                  <a:srgbClr val="3B3B3B"/>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'logged_in_time'</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267F99"/>
                </a:solidFill>
                <a:latin typeface="Courier New"/>
                <a:ea typeface="Courier New"/>
                <a:cs typeface="Courier New"/>
                <a:sym typeface="Courier New"/>
              </a:rPr>
              <a:t>datetime</a:t>
            </a:r>
            <a:r>
              <a:rPr lang="en" sz="1250">
                <a:solidFill>
                  <a:srgbClr val="3B3B3B"/>
                </a:solidFill>
                <a:latin typeface="Courier New"/>
                <a:ea typeface="Courier New"/>
                <a:cs typeface="Courier New"/>
                <a:sym typeface="Courier New"/>
              </a:rPr>
              <a:t>.</a:t>
            </a:r>
            <a:r>
              <a:rPr lang="en" sz="1250">
                <a:solidFill>
                  <a:srgbClr val="267F99"/>
                </a:solidFill>
                <a:latin typeface="Courier New"/>
                <a:ea typeface="Courier New"/>
                <a:cs typeface="Courier New"/>
                <a:sym typeface="Courier New"/>
              </a:rPr>
              <a:t>datetime</a:t>
            </a:r>
            <a:r>
              <a:rPr lang="en" sz="1250">
                <a:solidFill>
                  <a:srgbClr val="3B3B3B"/>
                </a:solidFill>
                <a:latin typeface="Courier New"/>
                <a:ea typeface="Courier New"/>
                <a:cs typeface="Courier New"/>
                <a:sym typeface="Courier New"/>
              </a:rPr>
              <a:t>.</a:t>
            </a:r>
            <a:r>
              <a:rPr lang="en" sz="1250">
                <a:solidFill>
                  <a:srgbClr val="795E26"/>
                </a:solidFill>
                <a:latin typeface="Courier New"/>
                <a:ea typeface="Courier New"/>
                <a:cs typeface="Courier New"/>
                <a:sym typeface="Courier New"/>
              </a:rPr>
              <a:t>now</a:t>
            </a:r>
            <a:r>
              <a:rPr lang="en" sz="1250">
                <a:solidFill>
                  <a:srgbClr val="3B3B3B"/>
                </a:solidFill>
                <a:latin typeface="Courier New"/>
                <a:ea typeface="Courier New"/>
                <a:cs typeface="Courier New"/>
                <a:sym typeface="Courier New"/>
              </a:rPr>
              <a:t>().</a:t>
            </a:r>
            <a:r>
              <a:rPr lang="en" sz="1250">
                <a:solidFill>
                  <a:srgbClr val="795E26"/>
                </a:solidFill>
                <a:latin typeface="Courier New"/>
                <a:ea typeface="Courier New"/>
                <a:cs typeface="Courier New"/>
                <a:sym typeface="Courier New"/>
              </a:rPr>
              <a:t>strftime</a:t>
            </a:r>
            <a:r>
              <a:rPr lang="en" sz="1250">
                <a:solidFill>
                  <a:srgbClr val="3B3B3B"/>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"%H:%M:%S"</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8000"/>
                </a:solidFill>
                <a:latin typeface="Courier New"/>
                <a:ea typeface="Courier New"/>
                <a:cs typeface="Courier New"/>
                <a:sym typeface="Courier New"/>
              </a:rPr>
              <a:t># Optional: Make the session permanent (longer-lived)</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8000"/>
                </a:solidFill>
                <a:latin typeface="Courier New"/>
                <a:ea typeface="Courier New"/>
                <a:cs typeface="Courier New"/>
                <a:sym typeface="Courier New"/>
              </a:rPr>
              <a:t># session.permanent = True</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795E26"/>
                </a:solidFill>
                <a:latin typeface="Courier New"/>
                <a:ea typeface="Courier New"/>
                <a:cs typeface="Courier New"/>
                <a:sym typeface="Courier New"/>
              </a:rPr>
              <a:t>flash</a:t>
            </a:r>
            <a:r>
              <a:rPr lang="en" sz="1250">
                <a:solidFill>
                  <a:srgbClr val="3B3B3B"/>
                </a:solidFill>
                <a:latin typeface="Courier New"/>
                <a:ea typeface="Courier New"/>
                <a:cs typeface="Courier New"/>
                <a:sym typeface="Courier New"/>
              </a:rPr>
              <a:t>(</a:t>
            </a:r>
            <a:r>
              <a:rPr lang="en" sz="1250">
                <a:solidFill>
                  <a:srgbClr val="0000FF"/>
                </a:solidFill>
                <a:latin typeface="Courier New"/>
                <a:ea typeface="Courier New"/>
                <a:cs typeface="Courier New"/>
                <a:sym typeface="Courier New"/>
              </a:rPr>
              <a:t>f</a:t>
            </a:r>
            <a:r>
              <a:rPr lang="en" sz="1250">
                <a:solidFill>
                  <a:srgbClr val="A31515"/>
                </a:solidFill>
                <a:latin typeface="Courier New"/>
                <a:ea typeface="Courier New"/>
                <a:cs typeface="Courier New"/>
                <a:sym typeface="Courier New"/>
              </a:rPr>
              <a:t>"Logged in as </a:t>
            </a:r>
            <a:r>
              <a:rPr lang="en" sz="1250">
                <a:solidFill>
                  <a:srgbClr val="0000FF"/>
                </a:solidFill>
                <a:latin typeface="Courier New"/>
                <a:ea typeface="Courier New"/>
                <a:cs typeface="Courier New"/>
                <a:sym typeface="Courier New"/>
              </a:rPr>
              <a:t>{</a:t>
            </a:r>
            <a:r>
              <a:rPr lang="en" sz="1250">
                <a:solidFill>
                  <a:srgbClr val="001080"/>
                </a:solidFill>
                <a:latin typeface="Courier New"/>
                <a:ea typeface="Courier New"/>
                <a:cs typeface="Courier New"/>
                <a:sym typeface="Courier New"/>
              </a:rPr>
              <a:t>username_attempt</a:t>
            </a:r>
            <a:r>
              <a:rPr lang="en" sz="1250">
                <a:solidFill>
                  <a:srgbClr val="0000FF"/>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 successfully!"</a:t>
            </a: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'success'</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AF00DB"/>
                </a:solidFill>
                <a:latin typeface="Courier New"/>
                <a:ea typeface="Courier New"/>
                <a:cs typeface="Courier New"/>
                <a:sym typeface="Courier New"/>
              </a:rPr>
              <a:t>return</a:t>
            </a:r>
            <a:r>
              <a:rPr lang="en" sz="1250">
                <a:solidFill>
                  <a:srgbClr val="3B3B3B"/>
                </a:solidFill>
                <a:latin typeface="Courier New"/>
                <a:ea typeface="Courier New"/>
                <a:cs typeface="Courier New"/>
                <a:sym typeface="Courier New"/>
              </a:rPr>
              <a:t> </a:t>
            </a:r>
            <a:r>
              <a:rPr lang="en" sz="1250">
                <a:solidFill>
                  <a:srgbClr val="795E26"/>
                </a:solidFill>
                <a:latin typeface="Courier New"/>
                <a:ea typeface="Courier New"/>
                <a:cs typeface="Courier New"/>
                <a:sym typeface="Courier New"/>
              </a:rPr>
              <a:t>redirect</a:t>
            </a:r>
            <a:r>
              <a:rPr lang="en" sz="1250">
                <a:solidFill>
                  <a:srgbClr val="3B3B3B"/>
                </a:solidFill>
                <a:latin typeface="Courier New"/>
                <a:ea typeface="Courier New"/>
                <a:cs typeface="Courier New"/>
                <a:sym typeface="Courier New"/>
              </a:rPr>
              <a:t>(</a:t>
            </a:r>
            <a:r>
              <a:rPr lang="en" sz="1250">
                <a:solidFill>
                  <a:srgbClr val="795E26"/>
                </a:solidFill>
                <a:latin typeface="Courier New"/>
                <a:ea typeface="Courier New"/>
                <a:cs typeface="Courier New"/>
                <a:sym typeface="Courier New"/>
              </a:rPr>
              <a:t>url_for</a:t>
            </a:r>
            <a:r>
              <a:rPr lang="en" sz="1250">
                <a:solidFill>
                  <a:srgbClr val="3B3B3B"/>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'index'</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AF00DB"/>
                </a:solidFill>
                <a:latin typeface="Courier New"/>
                <a:ea typeface="Courier New"/>
                <a:cs typeface="Courier New"/>
                <a:sym typeface="Courier New"/>
              </a:rPr>
              <a:t>else</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795E26"/>
                </a:solidFill>
                <a:latin typeface="Courier New"/>
                <a:ea typeface="Courier New"/>
                <a:cs typeface="Courier New"/>
                <a:sym typeface="Courier New"/>
              </a:rPr>
              <a:t>flash</a:t>
            </a:r>
            <a:r>
              <a:rPr lang="en" sz="1250">
                <a:solidFill>
                  <a:srgbClr val="3B3B3B"/>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"Invalid username or password."</a:t>
            </a: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'error'</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8000"/>
                </a:solidFill>
                <a:latin typeface="Courier New"/>
                <a:ea typeface="Courier New"/>
                <a:cs typeface="Courier New"/>
                <a:sym typeface="Courier New"/>
              </a:rPr>
              <a:t># Re-render login page with error message</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AF00DB"/>
                </a:solidFill>
                <a:latin typeface="Courier New"/>
                <a:ea typeface="Courier New"/>
                <a:cs typeface="Courier New"/>
                <a:sym typeface="Courier New"/>
              </a:rPr>
              <a:t>return</a:t>
            </a:r>
            <a:r>
              <a:rPr lang="en" sz="1250">
                <a:solidFill>
                  <a:srgbClr val="3B3B3B"/>
                </a:solidFill>
                <a:latin typeface="Courier New"/>
                <a:ea typeface="Courier New"/>
                <a:cs typeface="Courier New"/>
                <a:sym typeface="Courier New"/>
              </a:rPr>
              <a:t> </a:t>
            </a:r>
            <a:r>
              <a:rPr lang="en" sz="1250">
                <a:solidFill>
                  <a:srgbClr val="795E26"/>
                </a:solidFill>
                <a:latin typeface="Courier New"/>
                <a:ea typeface="Courier New"/>
                <a:cs typeface="Courier New"/>
                <a:sym typeface="Courier New"/>
              </a:rPr>
              <a:t>render_template_string</a:t>
            </a:r>
            <a:r>
              <a:rPr lang="en" sz="1250">
                <a:solidFill>
                  <a:srgbClr val="3B3B3B"/>
                </a:solidFill>
                <a:latin typeface="Courier New"/>
                <a:ea typeface="Courier New"/>
                <a:cs typeface="Courier New"/>
                <a:sym typeface="Courier New"/>
              </a:rPr>
              <a:t>(</a:t>
            </a:r>
            <a:r>
              <a:rPr lang="en" sz="1250">
                <a:solidFill>
                  <a:srgbClr val="0070C1"/>
                </a:solidFill>
                <a:latin typeface="Courier New"/>
                <a:ea typeface="Courier New"/>
                <a:cs typeface="Courier New"/>
                <a:sym typeface="Courier New"/>
              </a:rPr>
              <a:t>LOGIN_FORM_TEMPLATE</a:t>
            </a: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username</a:t>
            </a:r>
            <a:r>
              <a:rPr lang="en" sz="1250">
                <a:solidFill>
                  <a:srgbClr val="000000"/>
                </a:solidFill>
                <a:latin typeface="Courier New"/>
                <a:ea typeface="Courier New"/>
                <a:cs typeface="Courier New"/>
                <a:sym typeface="Courier New"/>
              </a:rPr>
              <a:t>=</a:t>
            </a:r>
            <a:r>
              <a:rPr lang="en" sz="1250">
                <a:solidFill>
                  <a:srgbClr val="001080"/>
                </a:solidFill>
                <a:latin typeface="Courier New"/>
                <a:ea typeface="Courier New"/>
                <a:cs typeface="Courier New"/>
                <a:sym typeface="Courier New"/>
              </a:rPr>
              <a:t>username_attempt</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AF00DB"/>
                </a:solidFill>
                <a:latin typeface="Courier New"/>
                <a:ea typeface="Courier New"/>
                <a:cs typeface="Courier New"/>
                <a:sym typeface="Courier New"/>
              </a:rPr>
              <a:t>else</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8000"/>
                </a:solidFill>
                <a:latin typeface="Courier New"/>
                <a:ea typeface="Courier New"/>
                <a:cs typeface="Courier New"/>
                <a:sym typeface="Courier New"/>
              </a:rPr>
              <a:t># GET request: Display the login form</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AF00DB"/>
                </a:solidFill>
                <a:latin typeface="Courier New"/>
                <a:ea typeface="Courier New"/>
                <a:cs typeface="Courier New"/>
                <a:sym typeface="Courier New"/>
              </a:rPr>
              <a:t>return</a:t>
            </a:r>
            <a:r>
              <a:rPr lang="en" sz="1250">
                <a:solidFill>
                  <a:srgbClr val="3B3B3B"/>
                </a:solidFill>
                <a:latin typeface="Courier New"/>
                <a:ea typeface="Courier New"/>
                <a:cs typeface="Courier New"/>
                <a:sym typeface="Courier New"/>
              </a:rPr>
              <a:t> </a:t>
            </a:r>
            <a:r>
              <a:rPr lang="en" sz="1250">
                <a:solidFill>
                  <a:srgbClr val="795E26"/>
                </a:solidFill>
                <a:latin typeface="Courier New"/>
                <a:ea typeface="Courier New"/>
                <a:cs typeface="Courier New"/>
                <a:sym typeface="Courier New"/>
              </a:rPr>
              <a:t>render_template_string</a:t>
            </a:r>
            <a:r>
              <a:rPr lang="en" sz="1250">
                <a:solidFill>
                  <a:srgbClr val="3B3B3B"/>
                </a:solidFill>
                <a:latin typeface="Courier New"/>
                <a:ea typeface="Courier New"/>
                <a:cs typeface="Courier New"/>
                <a:sym typeface="Courier New"/>
              </a:rPr>
              <a:t>(</a:t>
            </a:r>
            <a:r>
              <a:rPr lang="en" sz="1250">
                <a:solidFill>
                  <a:srgbClr val="0070C1"/>
                </a:solidFill>
                <a:latin typeface="Courier New"/>
                <a:ea typeface="Courier New"/>
                <a:cs typeface="Courier New"/>
                <a:sym typeface="Courier New"/>
              </a:rPr>
              <a:t>LOGIN_FORM_TEMPLATE</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795E26"/>
                </a:solidFill>
                <a:latin typeface="Courier New"/>
                <a:ea typeface="Courier New"/>
                <a:cs typeface="Courier New"/>
                <a:sym typeface="Courier New"/>
              </a:rPr>
              <a:t>@</a:t>
            </a:r>
            <a:r>
              <a:rPr lang="en" sz="1250">
                <a:solidFill>
                  <a:srgbClr val="001080"/>
                </a:solidFill>
                <a:latin typeface="Courier New"/>
                <a:ea typeface="Courier New"/>
                <a:cs typeface="Courier New"/>
                <a:sym typeface="Courier New"/>
              </a:rPr>
              <a:t>app</a:t>
            </a:r>
            <a:r>
              <a:rPr lang="en" sz="1250">
                <a:solidFill>
                  <a:srgbClr val="795E26"/>
                </a:solidFill>
                <a:latin typeface="Courier New"/>
                <a:ea typeface="Courier New"/>
                <a:cs typeface="Courier New"/>
                <a:sym typeface="Courier New"/>
              </a:rPr>
              <a:t>.route</a:t>
            </a:r>
            <a:r>
              <a:rPr lang="en" sz="1250">
                <a:solidFill>
                  <a:srgbClr val="3B3B3B"/>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'/logout'</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0000FF"/>
                </a:solidFill>
                <a:latin typeface="Courier New"/>
                <a:ea typeface="Courier New"/>
                <a:cs typeface="Courier New"/>
                <a:sym typeface="Courier New"/>
              </a:rPr>
              <a:t>def</a:t>
            </a:r>
            <a:r>
              <a:rPr lang="en" sz="1250">
                <a:solidFill>
                  <a:srgbClr val="3B3B3B"/>
                </a:solidFill>
                <a:latin typeface="Courier New"/>
                <a:ea typeface="Courier New"/>
                <a:cs typeface="Courier New"/>
                <a:sym typeface="Courier New"/>
              </a:rPr>
              <a:t> </a:t>
            </a:r>
            <a:r>
              <a:rPr lang="en" sz="1250">
                <a:solidFill>
                  <a:srgbClr val="795E26"/>
                </a:solidFill>
                <a:latin typeface="Courier New"/>
                <a:ea typeface="Courier New"/>
                <a:cs typeface="Courier New"/>
                <a:sym typeface="Courier New"/>
              </a:rPr>
              <a:t>logout</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Logs out the user by removing items from the session.</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8000"/>
                </a:solidFill>
                <a:latin typeface="Courier New"/>
                <a:ea typeface="Courier New"/>
                <a:cs typeface="Courier New"/>
                <a:sym typeface="Courier New"/>
              </a:rPr>
              <a:t># Remove specific items from the session</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session</a:t>
            </a:r>
            <a:r>
              <a:rPr lang="en" sz="1250">
                <a:solidFill>
                  <a:srgbClr val="3B3B3B"/>
                </a:solidFill>
                <a:latin typeface="Courier New"/>
                <a:ea typeface="Courier New"/>
                <a:cs typeface="Courier New"/>
                <a:sym typeface="Courier New"/>
              </a:rPr>
              <a:t>.</a:t>
            </a:r>
            <a:r>
              <a:rPr lang="en" sz="1250">
                <a:solidFill>
                  <a:srgbClr val="795E26"/>
                </a:solidFill>
                <a:latin typeface="Courier New"/>
                <a:ea typeface="Courier New"/>
                <a:cs typeface="Courier New"/>
                <a:sym typeface="Courier New"/>
              </a:rPr>
              <a:t>pop</a:t>
            </a:r>
            <a:r>
              <a:rPr lang="en" sz="1250">
                <a:solidFill>
                  <a:srgbClr val="3B3B3B"/>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'username'</a:t>
            </a:r>
            <a:r>
              <a:rPr lang="en" sz="1250">
                <a:solidFill>
                  <a:srgbClr val="3B3B3B"/>
                </a:solidFill>
                <a:latin typeface="Courier New"/>
                <a:ea typeface="Courier New"/>
                <a:cs typeface="Courier New"/>
                <a:sym typeface="Courier New"/>
              </a:rPr>
              <a:t>, </a:t>
            </a:r>
            <a:r>
              <a:rPr lang="en" sz="1250">
                <a:solidFill>
                  <a:srgbClr val="0000FF"/>
                </a:solidFill>
                <a:latin typeface="Courier New"/>
                <a:ea typeface="Courier New"/>
                <a:cs typeface="Courier New"/>
                <a:sym typeface="Courier New"/>
              </a:rPr>
              <a:t>None</a:t>
            </a:r>
            <a:r>
              <a:rPr lang="en" sz="1250">
                <a:solidFill>
                  <a:srgbClr val="3B3B3B"/>
                </a:solidFill>
                <a:latin typeface="Courier New"/>
                <a:ea typeface="Courier New"/>
                <a:cs typeface="Courier New"/>
                <a:sym typeface="Courier New"/>
              </a:rPr>
              <a:t>) </a:t>
            </a:r>
            <a:r>
              <a:rPr lang="en" sz="1250">
                <a:solidFill>
                  <a:srgbClr val="008000"/>
                </a:solidFill>
                <a:latin typeface="Courier New"/>
                <a:ea typeface="Courier New"/>
                <a:cs typeface="Courier New"/>
                <a:sym typeface="Courier New"/>
              </a:rPr>
              <a:t># 'None' is the default if 'username' isn't found</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session</a:t>
            </a:r>
            <a:r>
              <a:rPr lang="en" sz="1250">
                <a:solidFill>
                  <a:srgbClr val="3B3B3B"/>
                </a:solidFill>
                <a:latin typeface="Courier New"/>
                <a:ea typeface="Courier New"/>
                <a:cs typeface="Courier New"/>
                <a:sym typeface="Courier New"/>
              </a:rPr>
              <a:t>.</a:t>
            </a:r>
            <a:r>
              <a:rPr lang="en" sz="1250">
                <a:solidFill>
                  <a:srgbClr val="795E26"/>
                </a:solidFill>
                <a:latin typeface="Courier New"/>
                <a:ea typeface="Courier New"/>
                <a:cs typeface="Courier New"/>
                <a:sym typeface="Courier New"/>
              </a:rPr>
              <a:t>pop</a:t>
            </a:r>
            <a:r>
              <a:rPr lang="en" sz="1250">
                <a:solidFill>
                  <a:srgbClr val="3B3B3B"/>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'logged_in_time'</a:t>
            </a:r>
            <a:r>
              <a:rPr lang="en" sz="1250">
                <a:solidFill>
                  <a:srgbClr val="3B3B3B"/>
                </a:solidFill>
                <a:latin typeface="Courier New"/>
                <a:ea typeface="Courier New"/>
                <a:cs typeface="Courier New"/>
                <a:sym typeface="Courier New"/>
              </a:rPr>
              <a:t>, </a:t>
            </a:r>
            <a:r>
              <a:rPr lang="en" sz="1250">
                <a:solidFill>
                  <a:srgbClr val="0000FF"/>
                </a:solidFill>
                <a:latin typeface="Courier New"/>
                <a:ea typeface="Courier New"/>
                <a:cs typeface="Courier New"/>
                <a:sym typeface="Courier New"/>
              </a:rPr>
              <a:t>None</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8000"/>
                </a:solidFill>
                <a:latin typeface="Courier New"/>
                <a:ea typeface="Courier New"/>
                <a:cs typeface="Courier New"/>
                <a:sym typeface="Courier New"/>
              </a:rPr>
              <a:t># Alternatively, to clear ALL session data:</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8000"/>
                </a:solidFill>
                <a:latin typeface="Courier New"/>
                <a:ea typeface="Courier New"/>
                <a:cs typeface="Courier New"/>
                <a:sym typeface="Courier New"/>
              </a:rPr>
              <a:t># session.clear()</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795E26"/>
                </a:solidFill>
                <a:latin typeface="Courier New"/>
                <a:ea typeface="Courier New"/>
                <a:cs typeface="Courier New"/>
                <a:sym typeface="Courier New"/>
              </a:rPr>
              <a:t>flash</a:t>
            </a:r>
            <a:r>
              <a:rPr lang="en" sz="1250">
                <a:solidFill>
                  <a:srgbClr val="3B3B3B"/>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"You have been logged out."</a:t>
            </a: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'info'</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AF00DB"/>
                </a:solidFill>
                <a:latin typeface="Courier New"/>
                <a:ea typeface="Courier New"/>
                <a:cs typeface="Courier New"/>
                <a:sym typeface="Courier New"/>
              </a:rPr>
              <a:t>return</a:t>
            </a:r>
            <a:r>
              <a:rPr lang="en" sz="1250">
                <a:solidFill>
                  <a:srgbClr val="3B3B3B"/>
                </a:solidFill>
                <a:latin typeface="Courier New"/>
                <a:ea typeface="Courier New"/>
                <a:cs typeface="Courier New"/>
                <a:sym typeface="Courier New"/>
              </a:rPr>
              <a:t> </a:t>
            </a:r>
            <a:r>
              <a:rPr lang="en" sz="1250">
                <a:solidFill>
                  <a:srgbClr val="795E26"/>
                </a:solidFill>
                <a:latin typeface="Courier New"/>
                <a:ea typeface="Courier New"/>
                <a:cs typeface="Courier New"/>
                <a:sym typeface="Courier New"/>
              </a:rPr>
              <a:t>redirect</a:t>
            </a:r>
            <a:r>
              <a:rPr lang="en" sz="1250">
                <a:solidFill>
                  <a:srgbClr val="3B3B3B"/>
                </a:solidFill>
                <a:latin typeface="Courier New"/>
                <a:ea typeface="Courier New"/>
                <a:cs typeface="Courier New"/>
                <a:sym typeface="Courier New"/>
              </a:rPr>
              <a:t>(</a:t>
            </a:r>
            <a:r>
              <a:rPr lang="en" sz="1250">
                <a:solidFill>
                  <a:srgbClr val="795E26"/>
                </a:solidFill>
                <a:latin typeface="Courier New"/>
                <a:ea typeface="Courier New"/>
                <a:cs typeface="Courier New"/>
                <a:sym typeface="Courier New"/>
              </a:rPr>
              <a:t>url_for</a:t>
            </a:r>
            <a:r>
              <a:rPr lang="en" sz="1250">
                <a:solidFill>
                  <a:srgbClr val="3B3B3B"/>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'index'</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008000"/>
                </a:solidFill>
                <a:latin typeface="Courier New"/>
                <a:ea typeface="Courier New"/>
                <a:cs typeface="Courier New"/>
                <a:sym typeface="Courier New"/>
              </a:rPr>
              <a:t># Helper function to render flashed messages for the templates (for simplicity)</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008000"/>
                </a:solidFill>
                <a:latin typeface="Courier New"/>
                <a:ea typeface="Courier New"/>
                <a:cs typeface="Courier New"/>
                <a:sym typeface="Courier New"/>
              </a:rPr>
              <a:t># IMPORTANT: flash_get_flashed_messages avoids recursion with Flask's flash()</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F00DB"/>
                </a:solidFill>
                <a:latin typeface="Courier New"/>
                <a:ea typeface="Courier New"/>
                <a:cs typeface="Courier New"/>
                <a:sym typeface="Courier New"/>
              </a:rPr>
              <a:t>from</a:t>
            </a:r>
            <a:r>
              <a:rPr lang="en" sz="1250">
                <a:solidFill>
                  <a:srgbClr val="3B3B3B"/>
                </a:solidFill>
                <a:latin typeface="Courier New"/>
                <a:ea typeface="Courier New"/>
                <a:cs typeface="Courier New"/>
                <a:sym typeface="Courier New"/>
              </a:rPr>
              <a:t> </a:t>
            </a:r>
            <a:r>
              <a:rPr lang="en" sz="1250">
                <a:solidFill>
                  <a:srgbClr val="267F99"/>
                </a:solidFill>
                <a:latin typeface="Courier New"/>
                <a:ea typeface="Courier New"/>
                <a:cs typeface="Courier New"/>
                <a:sym typeface="Courier New"/>
              </a:rPr>
              <a:t>flask</a:t>
            </a:r>
            <a:r>
              <a:rPr lang="en" sz="1250">
                <a:solidFill>
                  <a:srgbClr val="3B3B3B"/>
                </a:solidFill>
                <a:latin typeface="Courier New"/>
                <a:ea typeface="Courier New"/>
                <a:cs typeface="Courier New"/>
                <a:sym typeface="Courier New"/>
              </a:rPr>
              <a:t> </a:t>
            </a:r>
            <a:r>
              <a:rPr lang="en" sz="1250">
                <a:solidFill>
                  <a:srgbClr val="AF00DB"/>
                </a:solidFill>
                <a:latin typeface="Courier New"/>
                <a:ea typeface="Courier New"/>
                <a:cs typeface="Courier New"/>
                <a:sym typeface="Courier New"/>
              </a:rPr>
              <a:t>import</a:t>
            </a:r>
            <a:r>
              <a:rPr lang="en" sz="1250">
                <a:solidFill>
                  <a:srgbClr val="3B3B3B"/>
                </a:solidFill>
                <a:latin typeface="Courier New"/>
                <a:ea typeface="Courier New"/>
                <a:cs typeface="Courier New"/>
                <a:sym typeface="Courier New"/>
              </a:rPr>
              <a:t> </a:t>
            </a:r>
            <a:r>
              <a:rPr lang="en" sz="1250">
                <a:solidFill>
                  <a:srgbClr val="795E26"/>
                </a:solidFill>
                <a:latin typeface="Courier New"/>
                <a:ea typeface="Courier New"/>
                <a:cs typeface="Courier New"/>
                <a:sym typeface="Courier New"/>
              </a:rPr>
              <a:t>get_flashed_messages</a:t>
            </a:r>
            <a:r>
              <a:rPr lang="en" sz="1250">
                <a:solidFill>
                  <a:srgbClr val="3B3B3B"/>
                </a:solidFill>
                <a:latin typeface="Courier New"/>
                <a:ea typeface="Courier New"/>
                <a:cs typeface="Courier New"/>
                <a:sym typeface="Courier New"/>
              </a:rPr>
              <a:t> </a:t>
            </a:r>
            <a:r>
              <a:rPr lang="en" sz="1250">
                <a:solidFill>
                  <a:srgbClr val="AF00DB"/>
                </a:solidFill>
                <a:latin typeface="Courier New"/>
                <a:ea typeface="Courier New"/>
                <a:cs typeface="Courier New"/>
                <a:sym typeface="Courier New"/>
              </a:rPr>
              <a:t>as</a:t>
            </a:r>
            <a:r>
              <a:rPr lang="en" sz="1250">
                <a:solidFill>
                  <a:srgbClr val="3B3B3B"/>
                </a:solidFill>
                <a:latin typeface="Courier New"/>
                <a:ea typeface="Courier New"/>
                <a:cs typeface="Courier New"/>
                <a:sym typeface="Courier New"/>
              </a:rPr>
              <a:t> </a:t>
            </a:r>
            <a:r>
              <a:rPr lang="en" sz="1250">
                <a:solidFill>
                  <a:srgbClr val="795E26"/>
                </a:solidFill>
                <a:latin typeface="Courier New"/>
                <a:ea typeface="Courier New"/>
                <a:cs typeface="Courier New"/>
                <a:sym typeface="Courier New"/>
              </a:rPr>
              <a:t>flash_get_flashed_messages</a:t>
            </a:r>
            <a:endParaRPr sz="1250">
              <a:solidFill>
                <a:srgbClr val="795E2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0000FF"/>
                </a:solidFill>
                <a:latin typeface="Courier New"/>
                <a:ea typeface="Courier New"/>
                <a:cs typeface="Courier New"/>
                <a:sym typeface="Courier New"/>
              </a:rPr>
              <a:t>def</a:t>
            </a:r>
            <a:r>
              <a:rPr lang="en" sz="1250">
                <a:solidFill>
                  <a:srgbClr val="3B3B3B"/>
                </a:solidFill>
                <a:latin typeface="Courier New"/>
                <a:ea typeface="Courier New"/>
                <a:cs typeface="Courier New"/>
                <a:sym typeface="Courier New"/>
              </a:rPr>
              <a:t> </a:t>
            </a:r>
            <a:r>
              <a:rPr lang="en" sz="1250">
                <a:solidFill>
                  <a:srgbClr val="795E26"/>
                </a:solidFill>
                <a:latin typeface="Courier New"/>
                <a:ea typeface="Courier New"/>
                <a:cs typeface="Courier New"/>
                <a:sym typeface="Courier New"/>
              </a:rPr>
              <a:t>get_flashed_html</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messages</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795E26"/>
                </a:solidFill>
                <a:latin typeface="Courier New"/>
                <a:ea typeface="Courier New"/>
                <a:cs typeface="Courier New"/>
                <a:sym typeface="Courier New"/>
              </a:rPr>
              <a:t>flash_get_flashed_messages</a:t>
            </a:r>
            <a:r>
              <a:rPr lang="en" sz="1250">
                <a:solidFill>
                  <a:srgbClr val="3B3B3B"/>
                </a:solidFill>
                <a:latin typeface="Courier New"/>
                <a:ea typeface="Courier New"/>
                <a:cs typeface="Courier New"/>
                <a:sym typeface="Courier New"/>
              </a:rPr>
              <a:t>(</a:t>
            </a:r>
            <a:r>
              <a:rPr lang="en" sz="1250">
                <a:solidFill>
                  <a:srgbClr val="001080"/>
                </a:solidFill>
                <a:latin typeface="Courier New"/>
                <a:ea typeface="Courier New"/>
                <a:cs typeface="Courier New"/>
                <a:sym typeface="Courier New"/>
              </a:rPr>
              <a:t>with_categories</a:t>
            </a:r>
            <a:r>
              <a:rPr lang="en" sz="1250">
                <a:solidFill>
                  <a:srgbClr val="000000"/>
                </a:solidFill>
                <a:latin typeface="Courier New"/>
                <a:ea typeface="Courier New"/>
                <a:cs typeface="Courier New"/>
                <a:sym typeface="Courier New"/>
              </a:rPr>
              <a:t>=</a:t>
            </a:r>
            <a:r>
              <a:rPr lang="en" sz="1250">
                <a:solidFill>
                  <a:srgbClr val="0000FF"/>
                </a:solidFill>
                <a:latin typeface="Courier New"/>
                <a:ea typeface="Courier New"/>
                <a:cs typeface="Courier New"/>
                <a:sym typeface="Courier New"/>
              </a:rPr>
              <a:t>True</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html</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AF00DB"/>
                </a:solidFill>
                <a:latin typeface="Courier New"/>
                <a:ea typeface="Courier New"/>
                <a:cs typeface="Courier New"/>
                <a:sym typeface="Courier New"/>
              </a:rPr>
              <a:t>if</a:t>
            </a: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messages</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html</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'&lt;ul style="list-style: none; padding: 0;"&gt;'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AF00DB"/>
                </a:solidFill>
                <a:latin typeface="Courier New"/>
                <a:ea typeface="Courier New"/>
                <a:cs typeface="Courier New"/>
                <a:sym typeface="Courier New"/>
              </a:rPr>
              <a:t>for</a:t>
            </a: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category</a:t>
            </a: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message</a:t>
            </a:r>
            <a:r>
              <a:rPr lang="en" sz="1250">
                <a:solidFill>
                  <a:srgbClr val="3B3B3B"/>
                </a:solidFill>
                <a:latin typeface="Courier New"/>
                <a:ea typeface="Courier New"/>
                <a:cs typeface="Courier New"/>
                <a:sym typeface="Courier New"/>
              </a:rPr>
              <a:t> </a:t>
            </a:r>
            <a:r>
              <a:rPr lang="en" sz="1250">
                <a:solidFill>
                  <a:srgbClr val="AF00DB"/>
                </a:solidFill>
                <a:latin typeface="Courier New"/>
                <a:ea typeface="Courier New"/>
                <a:cs typeface="Courier New"/>
                <a:sym typeface="Courier New"/>
              </a:rPr>
              <a:t>in</a:t>
            </a: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messages</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color</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'green'</a:t>
            </a:r>
            <a:r>
              <a:rPr lang="en" sz="1250">
                <a:solidFill>
                  <a:srgbClr val="3B3B3B"/>
                </a:solidFill>
                <a:latin typeface="Courier New"/>
                <a:ea typeface="Courier New"/>
                <a:cs typeface="Courier New"/>
                <a:sym typeface="Courier New"/>
              </a:rPr>
              <a:t> </a:t>
            </a:r>
            <a:r>
              <a:rPr lang="en" sz="1250">
                <a:solidFill>
                  <a:srgbClr val="AF00DB"/>
                </a:solidFill>
                <a:latin typeface="Courier New"/>
                <a:ea typeface="Courier New"/>
                <a:cs typeface="Courier New"/>
                <a:sym typeface="Courier New"/>
              </a:rPr>
              <a:t>if</a:t>
            </a: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category</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'success'</a:t>
            </a:r>
            <a:r>
              <a:rPr lang="en" sz="1250">
                <a:solidFill>
                  <a:srgbClr val="3B3B3B"/>
                </a:solidFill>
                <a:latin typeface="Courier New"/>
                <a:ea typeface="Courier New"/>
                <a:cs typeface="Courier New"/>
                <a:sym typeface="Courier New"/>
              </a:rPr>
              <a:t> </a:t>
            </a:r>
            <a:r>
              <a:rPr lang="en" sz="1250">
                <a:solidFill>
                  <a:srgbClr val="AF00DB"/>
                </a:solidFill>
                <a:latin typeface="Courier New"/>
                <a:ea typeface="Courier New"/>
                <a:cs typeface="Courier New"/>
                <a:sym typeface="Courier New"/>
              </a:rPr>
              <a:t>else</a:t>
            </a: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'red'</a:t>
            </a:r>
            <a:r>
              <a:rPr lang="en" sz="1250">
                <a:solidFill>
                  <a:srgbClr val="3B3B3B"/>
                </a:solidFill>
                <a:latin typeface="Courier New"/>
                <a:ea typeface="Courier New"/>
                <a:cs typeface="Courier New"/>
                <a:sym typeface="Courier New"/>
              </a:rPr>
              <a:t> </a:t>
            </a:r>
            <a:r>
              <a:rPr lang="en" sz="1250">
                <a:solidFill>
                  <a:srgbClr val="AF00DB"/>
                </a:solidFill>
                <a:latin typeface="Courier New"/>
                <a:ea typeface="Courier New"/>
                <a:cs typeface="Courier New"/>
                <a:sym typeface="Courier New"/>
              </a:rPr>
              <a:t>if</a:t>
            </a: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category</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'error'</a:t>
            </a:r>
            <a:r>
              <a:rPr lang="en" sz="1250">
                <a:solidFill>
                  <a:srgbClr val="3B3B3B"/>
                </a:solidFill>
                <a:latin typeface="Courier New"/>
                <a:ea typeface="Courier New"/>
                <a:cs typeface="Courier New"/>
                <a:sym typeface="Courier New"/>
              </a:rPr>
              <a:t> </a:t>
            </a:r>
            <a:r>
              <a:rPr lang="en" sz="1250">
                <a:solidFill>
                  <a:srgbClr val="AF00DB"/>
                </a:solidFill>
                <a:latin typeface="Courier New"/>
                <a:ea typeface="Courier New"/>
                <a:cs typeface="Courier New"/>
                <a:sym typeface="Courier New"/>
              </a:rPr>
              <a:t>else</a:t>
            </a: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'blue'</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html</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0000FF"/>
                </a:solidFill>
                <a:latin typeface="Courier New"/>
                <a:ea typeface="Courier New"/>
                <a:cs typeface="Courier New"/>
                <a:sym typeface="Courier New"/>
              </a:rPr>
              <a:t>f</a:t>
            </a:r>
            <a:r>
              <a:rPr lang="en" sz="1250">
                <a:solidFill>
                  <a:srgbClr val="A31515"/>
                </a:solidFill>
                <a:latin typeface="Courier New"/>
                <a:ea typeface="Courier New"/>
                <a:cs typeface="Courier New"/>
                <a:sym typeface="Courier New"/>
              </a:rPr>
              <a:t>'&lt;li style="background-color: </a:t>
            </a:r>
            <a:r>
              <a:rPr lang="en" sz="1250">
                <a:solidFill>
                  <a:srgbClr val="0000FF"/>
                </a:solidFill>
                <a:latin typeface="Courier New"/>
                <a:ea typeface="Courier New"/>
                <a:cs typeface="Courier New"/>
                <a:sym typeface="Courier New"/>
              </a:rPr>
              <a:t>{</a:t>
            </a:r>
            <a:r>
              <a:rPr lang="en" sz="1250">
                <a:solidFill>
                  <a:srgbClr val="001080"/>
                </a:solidFill>
                <a:latin typeface="Courier New"/>
                <a:ea typeface="Courier New"/>
                <a:cs typeface="Courier New"/>
                <a:sym typeface="Courier New"/>
              </a:rPr>
              <a:t>color</a:t>
            </a:r>
            <a:r>
              <a:rPr lang="en" sz="1250">
                <a:solidFill>
                  <a:srgbClr val="0000FF"/>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 color: white; padding: 10px; margin-bottom: 5px; border-radius: 5px;"&gt;</a:t>
            </a:r>
            <a:r>
              <a:rPr lang="en" sz="1250">
                <a:solidFill>
                  <a:srgbClr val="0000FF"/>
                </a:solidFill>
                <a:latin typeface="Courier New"/>
                <a:ea typeface="Courier New"/>
                <a:cs typeface="Courier New"/>
                <a:sym typeface="Courier New"/>
              </a:rPr>
              <a:t>{</a:t>
            </a:r>
            <a:r>
              <a:rPr lang="en" sz="1250">
                <a:solidFill>
                  <a:srgbClr val="001080"/>
                </a:solidFill>
                <a:latin typeface="Courier New"/>
                <a:ea typeface="Courier New"/>
                <a:cs typeface="Courier New"/>
                <a:sym typeface="Courier New"/>
              </a:rPr>
              <a:t>message</a:t>
            </a:r>
            <a:r>
              <a:rPr lang="en" sz="1250">
                <a:solidFill>
                  <a:srgbClr val="0000FF"/>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&lt;/li&gt;'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html</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'&lt;/ul&gt;'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AF00DB"/>
                </a:solidFill>
                <a:latin typeface="Courier New"/>
                <a:ea typeface="Courier New"/>
                <a:cs typeface="Courier New"/>
                <a:sym typeface="Courier New"/>
              </a:rPr>
              <a:t>return</a:t>
            </a: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html</a:t>
            </a:r>
            <a:endParaRPr sz="1250">
              <a:solidFill>
                <a:srgbClr val="00108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008000"/>
                </a:solidFill>
                <a:latin typeface="Courier New"/>
                <a:ea typeface="Courier New"/>
                <a:cs typeface="Courier New"/>
                <a:sym typeface="Courier New"/>
              </a:rPr>
              <a:t># --- HTML Template Strings (for simplicity in this single file example) ---</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0070C1"/>
                </a:solidFill>
                <a:latin typeface="Courier New"/>
                <a:ea typeface="Courier New"/>
                <a:cs typeface="Courier New"/>
                <a:sym typeface="Courier New"/>
              </a:rPr>
              <a:t>LOGIN_FORM_TEMPLATE</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&lt;!doctype html&gt;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&lt;title&gt;Login&lt;/title&gt;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&lt;style&gt;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body { font-family: sans-serif; margin: 2em; }</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.form-group { margin-bottom: 1em; }</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label { display: block; margin-bottom: 0.5em; font-weight: bold; }</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input[type="text"], input[type="password"] {</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width: 100%; padding: 8px; border: 1px solid #ccc; border-radius: 4px; box-sizing: border-box;</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input[type="submit"] {</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background-color: #007bff; color: white; padding: 10px 15px; border: none; border-radius: 4px; cursor: pointer; font-size: 1em;</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input[type="submit"]:hover { background-color: #0056b3; }</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.flash-message { padding: 10px; margin-bottom: 1em; border-radius: 5px; }</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.flash-message.error { background-color: #f8d7da; color: #721c24; border: 1px solid #f5c6cb; }</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.flash-message.success { background-color: #d4edda; color: #155724; border: 1px solid #c3e6cb; }</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.flash-message.info { background-color: #d1ecf1; color: #0c5460; border: 1px solid #bee5eb; }</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&lt;/style&gt;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&lt;body&gt;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&lt;h1&gt;Login&lt;/h1&gt;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 flashed_messages | safe }} {# Render flashed messages #}</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&lt;form method="POST" action="{{ url_for('login') }}"&gt;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&lt;div class="form-group"&gt;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&lt;label for="username"&gt;Username:&lt;/label&gt;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&lt;input type="text" id="username" name="username" value="{{ username if username is defined else '' }}"&gt;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&lt;/div&gt;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&lt;div class="form-group"&gt;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&lt;label for="password"&gt;Password:&lt;/label&gt;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&lt;input type="password" id="password" name="password"&gt;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&lt;/div&gt;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&lt;input type="submit" value="Log In"&gt;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&lt;/form&gt;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&lt;p&gt;&lt;a href="/"&gt;Go to Homepage&lt;/a&gt;&lt;/p&gt;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&lt;/body&gt;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F00DB"/>
                </a:solidFill>
                <a:latin typeface="Courier New"/>
                <a:ea typeface="Courier New"/>
                <a:cs typeface="Courier New"/>
                <a:sym typeface="Courier New"/>
              </a:rPr>
              <a:t>if</a:t>
            </a: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__name__</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'__main__'</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8000"/>
                </a:solidFill>
                <a:latin typeface="Courier New"/>
                <a:ea typeface="Courier New"/>
                <a:cs typeface="Courier New"/>
                <a:sym typeface="Courier New"/>
              </a:rPr>
              <a:t># Set the secret key for local development if not using environment variables</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8000"/>
                </a:solidFill>
                <a:latin typeface="Courier New"/>
                <a:ea typeface="Courier New"/>
                <a:cs typeface="Courier New"/>
                <a:sym typeface="Courier New"/>
              </a:rPr>
              <a:t># os.environ['FLASK_SECRET_KEY'] = 'my_super_secret_dev_key_456'</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app</a:t>
            </a:r>
            <a:r>
              <a:rPr lang="en" sz="1250">
                <a:solidFill>
                  <a:srgbClr val="3B3B3B"/>
                </a:solidFill>
                <a:latin typeface="Courier New"/>
                <a:ea typeface="Courier New"/>
                <a:cs typeface="Courier New"/>
                <a:sym typeface="Courier New"/>
              </a:rPr>
              <a:t>.</a:t>
            </a:r>
            <a:r>
              <a:rPr lang="en" sz="1250">
                <a:solidFill>
                  <a:srgbClr val="795E26"/>
                </a:solidFill>
                <a:latin typeface="Courier New"/>
                <a:ea typeface="Courier New"/>
                <a:cs typeface="Courier New"/>
                <a:sym typeface="Courier New"/>
              </a:rPr>
              <a:t>run</a:t>
            </a:r>
            <a:r>
              <a:rPr lang="en" sz="1250">
                <a:solidFill>
                  <a:srgbClr val="3B3B3B"/>
                </a:solidFill>
                <a:latin typeface="Courier New"/>
                <a:ea typeface="Courier New"/>
                <a:cs typeface="Courier New"/>
                <a:sym typeface="Courier New"/>
              </a:rPr>
              <a:t>(</a:t>
            </a:r>
            <a:r>
              <a:rPr lang="en" sz="1250">
                <a:solidFill>
                  <a:srgbClr val="001080"/>
                </a:solidFill>
                <a:latin typeface="Courier New"/>
                <a:ea typeface="Courier New"/>
                <a:cs typeface="Courier New"/>
                <a:sym typeface="Courier New"/>
              </a:rPr>
              <a:t>debug</a:t>
            </a:r>
            <a:r>
              <a:rPr lang="en" sz="1250">
                <a:solidFill>
                  <a:srgbClr val="000000"/>
                </a:solidFill>
                <a:latin typeface="Courier New"/>
                <a:ea typeface="Courier New"/>
                <a:cs typeface="Courier New"/>
                <a:sym typeface="Courier New"/>
              </a:rPr>
              <a:t>=</a:t>
            </a:r>
            <a:r>
              <a:rPr lang="en" sz="1250">
                <a:solidFill>
                  <a:srgbClr val="0000FF"/>
                </a:solidFill>
                <a:latin typeface="Courier New"/>
                <a:ea typeface="Courier New"/>
                <a:cs typeface="Courier New"/>
                <a:sym typeface="Courier New"/>
              </a:rPr>
              <a:t>True</a:t>
            </a:r>
            <a:r>
              <a:rPr lang="en" sz="1250">
                <a:solidFill>
                  <a:srgbClr val="3B3B3B"/>
                </a:solidFill>
                <a:latin typeface="Courier New"/>
                <a:ea typeface="Courier New"/>
                <a:cs typeface="Courier New"/>
                <a:sym typeface="Courier New"/>
              </a:rPr>
              <a:t>) </a:t>
            </a:r>
            <a:r>
              <a:rPr lang="en" sz="1250">
                <a:solidFill>
                  <a:srgbClr val="008000"/>
                </a:solidFill>
                <a:latin typeface="Courier New"/>
                <a:ea typeface="Courier New"/>
                <a:cs typeface="Courier New"/>
                <a:sym typeface="Courier New"/>
              </a:rPr>
              <a:t># debug=True enables auto-reload and debugger</a:t>
            </a:r>
            <a:endParaRPr sz="1250">
              <a:solidFill>
                <a:srgbClr val="008000"/>
              </a:solidFill>
              <a:latin typeface="Courier New"/>
              <a:ea typeface="Courier New"/>
              <a:cs typeface="Courier New"/>
              <a:sym typeface="Courier New"/>
            </a:endParaRPr>
          </a:p>
          <a:p>
            <a:pPr indent="0" lvl="0" marL="0" rtl="0" algn="l">
              <a:spcBef>
                <a:spcPts val="0"/>
              </a:spcBef>
              <a:spcAft>
                <a:spcPts val="1200"/>
              </a:spcAft>
              <a:buNone/>
            </a:pPr>
            <a:r>
              <a:t/>
            </a:r>
            <a:endParaRPr sz="1500">
              <a:solidFill>
                <a:srgbClr val="000000"/>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77"/>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3.6.2 Understanding and Managing Cookies and Session</a:t>
            </a:r>
            <a:endParaRPr/>
          </a:p>
        </p:txBody>
      </p:sp>
      <p:sp>
        <p:nvSpPr>
          <p:cNvPr id="441" name="Google Shape;441;p77"/>
          <p:cNvSpPr txBox="1"/>
          <p:nvPr>
            <p:ph idx="1" type="body"/>
          </p:nvPr>
        </p:nvSpPr>
        <p:spPr>
          <a:xfrm>
            <a:off x="311700" y="923875"/>
            <a:ext cx="88323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50">
                <a:solidFill>
                  <a:srgbClr val="008000"/>
                </a:solidFill>
                <a:latin typeface="Courier New"/>
                <a:ea typeface="Courier New"/>
                <a:cs typeface="Courier New"/>
                <a:sym typeface="Courier New"/>
              </a:rPr>
              <a:t># Optional: Make sessions permanent (default is session expires when browser closes)</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008000"/>
                </a:solidFill>
                <a:latin typeface="Courier New"/>
                <a:ea typeface="Courier New"/>
                <a:cs typeface="Courier New"/>
                <a:sym typeface="Courier New"/>
              </a:rPr>
              <a:t># If set to True, you also need to set app.permanent_session_lifetime</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008000"/>
                </a:solidFill>
                <a:latin typeface="Courier New"/>
                <a:ea typeface="Courier New"/>
                <a:cs typeface="Courier New"/>
                <a:sym typeface="Courier New"/>
              </a:rPr>
              <a:t># app.config['PERMANENT_SESSION_LIFETIME'] = datetime.timedelta(minutes=30)</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008000"/>
                </a:solidFill>
                <a:latin typeface="Courier New"/>
                <a:ea typeface="Courier New"/>
                <a:cs typeface="Courier New"/>
                <a:sym typeface="Courier New"/>
              </a:rPr>
              <a:t># app.permanent_session_lifetime = datetime.timedelta(minutes=30) # Redundant with config</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008000"/>
                </a:solidFill>
                <a:latin typeface="Courier New"/>
                <a:ea typeface="Courier New"/>
                <a:cs typeface="Courier New"/>
                <a:sym typeface="Courier New"/>
              </a:rPr>
              <a:t># --- In-memory "User Store" for demonstration ---</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0070C1"/>
                </a:solidFill>
                <a:latin typeface="Courier New"/>
                <a:ea typeface="Courier New"/>
                <a:cs typeface="Courier New"/>
                <a:sym typeface="Courier New"/>
              </a:rPr>
              <a:t>VALID_USERNAME</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"Binayak"</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0070C1"/>
                </a:solidFill>
                <a:latin typeface="Courier New"/>
                <a:ea typeface="Courier New"/>
                <a:cs typeface="Courier New"/>
                <a:sym typeface="Courier New"/>
              </a:rPr>
              <a:t>VALID_PASSWORD</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"b984190m"</a:t>
            </a:r>
            <a:r>
              <a:rPr lang="en" sz="1250">
                <a:solidFill>
                  <a:srgbClr val="3B3B3B"/>
                </a:solidFill>
                <a:latin typeface="Courier New"/>
                <a:ea typeface="Courier New"/>
                <a:cs typeface="Courier New"/>
                <a:sym typeface="Courier New"/>
              </a:rPr>
              <a:t> </a:t>
            </a:r>
            <a:r>
              <a:rPr lang="en" sz="1250">
                <a:solidFill>
                  <a:srgbClr val="008000"/>
                </a:solidFill>
                <a:latin typeface="Courier New"/>
                <a:ea typeface="Courier New"/>
                <a:cs typeface="Courier New"/>
                <a:sym typeface="Courier New"/>
              </a:rPr>
              <a:t># In a real app, hash this!</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008000"/>
                </a:solidFill>
                <a:latin typeface="Courier New"/>
                <a:ea typeface="Courier New"/>
                <a:cs typeface="Courier New"/>
                <a:sym typeface="Courier New"/>
              </a:rPr>
              <a:t># --- Routes ---</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795E26"/>
                </a:solidFill>
                <a:latin typeface="Courier New"/>
                <a:ea typeface="Courier New"/>
                <a:cs typeface="Courier New"/>
                <a:sym typeface="Courier New"/>
              </a:rPr>
              <a:t>@</a:t>
            </a:r>
            <a:r>
              <a:rPr lang="en" sz="1250">
                <a:solidFill>
                  <a:srgbClr val="001080"/>
                </a:solidFill>
                <a:latin typeface="Courier New"/>
                <a:ea typeface="Courier New"/>
                <a:cs typeface="Courier New"/>
                <a:sym typeface="Courier New"/>
              </a:rPr>
              <a:t>app</a:t>
            </a:r>
            <a:r>
              <a:rPr lang="en" sz="1250">
                <a:solidFill>
                  <a:srgbClr val="795E26"/>
                </a:solidFill>
                <a:latin typeface="Courier New"/>
                <a:ea typeface="Courier New"/>
                <a:cs typeface="Courier New"/>
                <a:sym typeface="Courier New"/>
              </a:rPr>
              <a:t>.route</a:t>
            </a:r>
            <a:r>
              <a:rPr lang="en" sz="1250">
                <a:solidFill>
                  <a:srgbClr val="3B3B3B"/>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0000FF"/>
                </a:solidFill>
                <a:latin typeface="Courier New"/>
                <a:ea typeface="Courier New"/>
                <a:cs typeface="Courier New"/>
                <a:sym typeface="Courier New"/>
              </a:rPr>
              <a:t>def</a:t>
            </a:r>
            <a:r>
              <a:rPr lang="en" sz="1250">
                <a:solidFill>
                  <a:srgbClr val="3B3B3B"/>
                </a:solidFill>
                <a:latin typeface="Courier New"/>
                <a:ea typeface="Courier New"/>
                <a:cs typeface="Courier New"/>
                <a:sym typeface="Courier New"/>
              </a:rPr>
              <a:t> </a:t>
            </a:r>
            <a:r>
              <a:rPr lang="en" sz="1250">
                <a:solidFill>
                  <a:srgbClr val="795E26"/>
                </a:solidFill>
                <a:latin typeface="Courier New"/>
                <a:ea typeface="Courier New"/>
                <a:cs typeface="Courier New"/>
                <a:sym typeface="Courier New"/>
              </a:rPr>
              <a:t>index</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Homepage - checks if user is logged in and displays appropriate links.</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a:t>
            </a:r>
            <a:endParaRPr sz="1500">
              <a:solidFill>
                <a:srgbClr val="000000"/>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78"/>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3.6.2 Understanding and Managing Cookies and Session</a:t>
            </a:r>
            <a:endParaRPr/>
          </a:p>
        </p:txBody>
      </p:sp>
      <p:sp>
        <p:nvSpPr>
          <p:cNvPr id="447" name="Google Shape;447;p78"/>
          <p:cNvSpPr txBox="1"/>
          <p:nvPr>
            <p:ph idx="1" type="body"/>
          </p:nvPr>
        </p:nvSpPr>
        <p:spPr>
          <a:xfrm>
            <a:off x="311700" y="923875"/>
            <a:ext cx="88323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8000"/>
                </a:solidFill>
                <a:latin typeface="Courier New"/>
                <a:ea typeface="Courier New"/>
                <a:cs typeface="Courier New"/>
                <a:sym typeface="Courier New"/>
              </a:rPr>
              <a:t># Check if 'username' is in the session</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AF00DB"/>
                </a:solidFill>
                <a:latin typeface="Courier New"/>
                <a:ea typeface="Courier New"/>
                <a:cs typeface="Courier New"/>
                <a:sym typeface="Courier New"/>
              </a:rPr>
              <a:t>if</a:t>
            </a: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'username'</a:t>
            </a:r>
            <a:r>
              <a:rPr lang="en" sz="1250">
                <a:solidFill>
                  <a:srgbClr val="3B3B3B"/>
                </a:solidFill>
                <a:latin typeface="Courier New"/>
                <a:ea typeface="Courier New"/>
                <a:cs typeface="Courier New"/>
                <a:sym typeface="Courier New"/>
              </a:rPr>
              <a:t> </a:t>
            </a:r>
            <a:r>
              <a:rPr lang="en" sz="1250">
                <a:solidFill>
                  <a:srgbClr val="0000FF"/>
                </a:solidFill>
                <a:latin typeface="Courier New"/>
                <a:ea typeface="Courier New"/>
                <a:cs typeface="Courier New"/>
                <a:sym typeface="Courier New"/>
              </a:rPr>
              <a:t>in</a:t>
            </a: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session</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username</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session</a:t>
            </a:r>
            <a:r>
              <a:rPr lang="en" sz="1250">
                <a:solidFill>
                  <a:srgbClr val="3B3B3B"/>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'username'</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logged_in_time</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session</a:t>
            </a:r>
            <a:r>
              <a:rPr lang="en" sz="1250">
                <a:solidFill>
                  <a:srgbClr val="3B3B3B"/>
                </a:solidFill>
                <a:latin typeface="Courier New"/>
                <a:ea typeface="Courier New"/>
                <a:cs typeface="Courier New"/>
                <a:sym typeface="Courier New"/>
              </a:rPr>
              <a:t>.</a:t>
            </a:r>
            <a:r>
              <a:rPr lang="en" sz="1250">
                <a:solidFill>
                  <a:srgbClr val="795E26"/>
                </a:solidFill>
                <a:latin typeface="Courier New"/>
                <a:ea typeface="Courier New"/>
                <a:cs typeface="Courier New"/>
                <a:sym typeface="Courier New"/>
              </a:rPr>
              <a:t>get</a:t>
            </a:r>
            <a:r>
              <a:rPr lang="en" sz="1250">
                <a:solidFill>
                  <a:srgbClr val="3B3B3B"/>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'logged_in_time'</a:t>
            </a: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'N/A'</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return_html</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0000FF"/>
                </a:solidFill>
                <a:latin typeface="Courier New"/>
                <a:ea typeface="Courier New"/>
                <a:cs typeface="Courier New"/>
                <a:sym typeface="Courier New"/>
              </a:rPr>
              <a:t>f</a:t>
            </a:r>
            <a:r>
              <a:rPr lang="en" sz="1250">
                <a:solidFill>
                  <a:srgbClr val="A31515"/>
                </a:solidFill>
                <a:latin typeface="Courier New"/>
                <a:ea typeface="Courier New"/>
                <a:cs typeface="Courier New"/>
                <a:sym typeface="Courier New"/>
              </a:rPr>
              <a: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&lt;h1&gt;Welcome, </a:t>
            </a:r>
            <a:r>
              <a:rPr lang="en" sz="1250">
                <a:solidFill>
                  <a:srgbClr val="0000FF"/>
                </a:solidFill>
                <a:latin typeface="Courier New"/>
                <a:ea typeface="Courier New"/>
                <a:cs typeface="Courier New"/>
                <a:sym typeface="Courier New"/>
              </a:rPr>
              <a:t>{</a:t>
            </a:r>
            <a:r>
              <a:rPr lang="en" sz="1250">
                <a:solidFill>
                  <a:srgbClr val="001080"/>
                </a:solidFill>
                <a:latin typeface="Courier New"/>
                <a:ea typeface="Courier New"/>
                <a:cs typeface="Courier New"/>
                <a:sym typeface="Courier New"/>
              </a:rPr>
              <a:t>username</a:t>
            </a:r>
            <a:r>
              <a:rPr lang="en" sz="1250">
                <a:solidFill>
                  <a:srgbClr val="0000FF"/>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!&lt;/h1&gt;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&lt;p&gt;You logged in at: </a:t>
            </a:r>
            <a:r>
              <a:rPr lang="en" sz="1250">
                <a:solidFill>
                  <a:srgbClr val="0000FF"/>
                </a:solidFill>
                <a:latin typeface="Courier New"/>
                <a:ea typeface="Courier New"/>
                <a:cs typeface="Courier New"/>
                <a:sym typeface="Courier New"/>
              </a:rPr>
              <a:t>{</a:t>
            </a:r>
            <a:r>
              <a:rPr lang="en" sz="1250">
                <a:solidFill>
                  <a:srgbClr val="001080"/>
                </a:solidFill>
                <a:latin typeface="Courier New"/>
                <a:ea typeface="Courier New"/>
                <a:cs typeface="Courier New"/>
                <a:sym typeface="Courier New"/>
              </a:rPr>
              <a:t>logged_in_time</a:t>
            </a:r>
            <a:r>
              <a:rPr lang="en" sz="1250">
                <a:solidFill>
                  <a:srgbClr val="0000FF"/>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&lt;/p&gt;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&lt;p&gt;Your session ID (debug info): </a:t>
            </a:r>
            <a:r>
              <a:rPr lang="en" sz="1250">
                <a:solidFill>
                  <a:srgbClr val="0000FF"/>
                </a:solidFill>
                <a:latin typeface="Courier New"/>
                <a:ea typeface="Courier New"/>
                <a:cs typeface="Courier New"/>
                <a:sym typeface="Courier New"/>
              </a:rPr>
              <a:t>{</a:t>
            </a:r>
            <a:r>
              <a:rPr lang="en" sz="1250">
                <a:solidFill>
                  <a:srgbClr val="001080"/>
                </a:solidFill>
                <a:latin typeface="Courier New"/>
                <a:ea typeface="Courier New"/>
                <a:cs typeface="Courier New"/>
                <a:sym typeface="Courier New"/>
              </a:rPr>
              <a:t>request</a:t>
            </a:r>
            <a:r>
              <a:rPr lang="en" sz="1250">
                <a:solidFill>
                  <a:srgbClr val="3B3B3B"/>
                </a:solidFill>
                <a:latin typeface="Courier New"/>
                <a:ea typeface="Courier New"/>
                <a:cs typeface="Courier New"/>
                <a:sym typeface="Courier New"/>
              </a:rPr>
              <a:t>.</a:t>
            </a:r>
            <a:r>
              <a:rPr lang="en" sz="1250">
                <a:solidFill>
                  <a:srgbClr val="001080"/>
                </a:solidFill>
                <a:latin typeface="Courier New"/>
                <a:ea typeface="Courier New"/>
                <a:cs typeface="Courier New"/>
                <a:sym typeface="Courier New"/>
              </a:rPr>
              <a:t>cookies</a:t>
            </a:r>
            <a:r>
              <a:rPr lang="en" sz="1250">
                <a:solidFill>
                  <a:srgbClr val="3B3B3B"/>
                </a:solidFill>
                <a:latin typeface="Courier New"/>
                <a:ea typeface="Courier New"/>
                <a:cs typeface="Courier New"/>
                <a:sym typeface="Courier New"/>
              </a:rPr>
              <a:t>.</a:t>
            </a:r>
            <a:r>
              <a:rPr lang="en" sz="1250">
                <a:solidFill>
                  <a:srgbClr val="795E26"/>
                </a:solidFill>
                <a:latin typeface="Courier New"/>
                <a:ea typeface="Courier New"/>
                <a:cs typeface="Courier New"/>
                <a:sym typeface="Courier New"/>
              </a:rPr>
              <a:t>get</a:t>
            </a:r>
            <a:r>
              <a:rPr lang="en" sz="1250">
                <a:solidFill>
                  <a:srgbClr val="3B3B3B"/>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'session'</a:t>
            </a: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'N/A'</a:t>
            </a:r>
            <a:r>
              <a:rPr lang="en" sz="1250">
                <a:solidFill>
                  <a:srgbClr val="3B3B3B"/>
                </a:solidFill>
                <a:latin typeface="Courier New"/>
                <a:ea typeface="Courier New"/>
                <a:cs typeface="Courier New"/>
                <a:sym typeface="Courier New"/>
              </a:rPr>
              <a:t>)</a:t>
            </a:r>
            <a:r>
              <a:rPr lang="en" sz="1250">
                <a:solidFill>
                  <a:srgbClr val="0000FF"/>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&lt;/p&gt;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&lt;p&gt;&lt;a href="/logout"&gt;Logout&lt;/a&gt;&lt;/p&gt;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AF00DB"/>
                </a:solidFill>
                <a:latin typeface="Courier New"/>
                <a:ea typeface="Courier New"/>
                <a:cs typeface="Courier New"/>
                <a:sym typeface="Courier New"/>
              </a:rPr>
              <a:t>else</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return_html</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&lt;h1&gt;Welcome, Guest!&lt;/h1&gt;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&lt;p&gt;Please &lt;a href="/login"&gt;Login&lt;/a&gt; to access your profile.&lt;/p&gt;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AF00DB"/>
                </a:solidFill>
                <a:latin typeface="Courier New"/>
                <a:ea typeface="Courier New"/>
                <a:cs typeface="Courier New"/>
                <a:sym typeface="Courier New"/>
              </a:rPr>
              <a:t>return</a:t>
            </a:r>
            <a:r>
              <a:rPr lang="en" sz="1250">
                <a:solidFill>
                  <a:srgbClr val="3B3B3B"/>
                </a:solidFill>
                <a:latin typeface="Courier New"/>
                <a:ea typeface="Courier New"/>
                <a:cs typeface="Courier New"/>
                <a:sym typeface="Courier New"/>
              </a:rPr>
              <a:t> </a:t>
            </a:r>
            <a:r>
              <a:rPr lang="en" sz="1250">
                <a:solidFill>
                  <a:srgbClr val="795E26"/>
                </a:solidFill>
                <a:latin typeface="Courier New"/>
                <a:ea typeface="Courier New"/>
                <a:cs typeface="Courier New"/>
                <a:sym typeface="Courier New"/>
              </a:rPr>
              <a:t>render_template_string</a:t>
            </a:r>
            <a:r>
              <a:rPr lang="en" sz="1250">
                <a:solidFill>
                  <a:srgbClr val="3B3B3B"/>
                </a:solidFill>
                <a:latin typeface="Courier New"/>
                <a:ea typeface="Courier New"/>
                <a:cs typeface="Courier New"/>
                <a:sym typeface="Courier New"/>
              </a:rPr>
              <a:t>(</a:t>
            </a:r>
            <a:r>
              <a:rPr lang="en" sz="1250">
                <a:solidFill>
                  <a:srgbClr val="001080"/>
                </a:solidFill>
                <a:latin typeface="Courier New"/>
                <a:ea typeface="Courier New"/>
                <a:cs typeface="Courier New"/>
                <a:sym typeface="Courier New"/>
              </a:rPr>
              <a:t>return_html</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795E26"/>
                </a:solidFill>
                <a:latin typeface="Courier New"/>
                <a:ea typeface="Courier New"/>
                <a:cs typeface="Courier New"/>
                <a:sym typeface="Courier New"/>
              </a:rPr>
              <a:t>get_flashed_html</a:t>
            </a:r>
            <a:r>
              <a:rPr lang="en" sz="1250">
                <a:solidFill>
                  <a:srgbClr val="3B3B3B"/>
                </a:solidFill>
                <a:latin typeface="Courier New"/>
                <a:ea typeface="Courier New"/>
                <a:cs typeface="Courier New"/>
                <a:sym typeface="Courier New"/>
              </a:rPr>
              <a:t>())</a:t>
            </a:r>
            <a:endParaRPr sz="1500">
              <a:solidFill>
                <a:srgbClr val="000000"/>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79"/>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3.6.2 Understanding and Managing Cookies and Session</a:t>
            </a:r>
            <a:endParaRPr/>
          </a:p>
        </p:txBody>
      </p:sp>
      <p:sp>
        <p:nvSpPr>
          <p:cNvPr id="453" name="Google Shape;453;p79"/>
          <p:cNvSpPr txBox="1"/>
          <p:nvPr>
            <p:ph idx="1" type="body"/>
          </p:nvPr>
        </p:nvSpPr>
        <p:spPr>
          <a:xfrm>
            <a:off x="311700" y="923875"/>
            <a:ext cx="88323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50">
                <a:solidFill>
                  <a:srgbClr val="795E26"/>
                </a:solidFill>
                <a:latin typeface="Courier New"/>
                <a:ea typeface="Courier New"/>
                <a:cs typeface="Courier New"/>
                <a:sym typeface="Courier New"/>
              </a:rPr>
              <a:t>@</a:t>
            </a:r>
            <a:r>
              <a:rPr lang="en" sz="1250">
                <a:solidFill>
                  <a:srgbClr val="001080"/>
                </a:solidFill>
                <a:latin typeface="Courier New"/>
                <a:ea typeface="Courier New"/>
                <a:cs typeface="Courier New"/>
                <a:sym typeface="Courier New"/>
              </a:rPr>
              <a:t>app</a:t>
            </a:r>
            <a:r>
              <a:rPr lang="en" sz="1250">
                <a:solidFill>
                  <a:srgbClr val="795E26"/>
                </a:solidFill>
                <a:latin typeface="Courier New"/>
                <a:ea typeface="Courier New"/>
                <a:cs typeface="Courier New"/>
                <a:sym typeface="Courier New"/>
              </a:rPr>
              <a:t>.route</a:t>
            </a:r>
            <a:r>
              <a:rPr lang="en" sz="1250">
                <a:solidFill>
                  <a:srgbClr val="3B3B3B"/>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'/login'</a:t>
            </a: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methods</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'GET'</a:t>
            </a: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'POST'</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0000FF"/>
                </a:solidFill>
                <a:latin typeface="Courier New"/>
                <a:ea typeface="Courier New"/>
                <a:cs typeface="Courier New"/>
                <a:sym typeface="Courier New"/>
              </a:rPr>
              <a:t>def</a:t>
            </a:r>
            <a:r>
              <a:rPr lang="en" sz="1250">
                <a:solidFill>
                  <a:srgbClr val="3B3B3B"/>
                </a:solidFill>
                <a:latin typeface="Courier New"/>
                <a:ea typeface="Courier New"/>
                <a:cs typeface="Courier New"/>
                <a:sym typeface="Courier New"/>
              </a:rPr>
              <a:t> </a:t>
            </a:r>
            <a:r>
              <a:rPr lang="en" sz="1250">
                <a:solidFill>
                  <a:srgbClr val="795E26"/>
                </a:solidFill>
                <a:latin typeface="Courier New"/>
                <a:ea typeface="Courier New"/>
                <a:cs typeface="Courier New"/>
                <a:sym typeface="Courier New"/>
              </a:rPr>
              <a:t>login</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Handles user login. Stores username and login time in session on success.</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AF00DB"/>
                </a:solidFill>
                <a:latin typeface="Courier New"/>
                <a:ea typeface="Courier New"/>
                <a:cs typeface="Courier New"/>
                <a:sym typeface="Courier New"/>
              </a:rPr>
              <a:t>if</a:t>
            </a: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request</a:t>
            </a:r>
            <a:r>
              <a:rPr lang="en" sz="1250">
                <a:solidFill>
                  <a:srgbClr val="3B3B3B"/>
                </a:solidFill>
                <a:latin typeface="Courier New"/>
                <a:ea typeface="Courier New"/>
                <a:cs typeface="Courier New"/>
                <a:sym typeface="Courier New"/>
              </a:rPr>
              <a:t>.</a:t>
            </a:r>
            <a:r>
              <a:rPr lang="en" sz="1250">
                <a:solidFill>
                  <a:srgbClr val="001080"/>
                </a:solidFill>
                <a:latin typeface="Courier New"/>
                <a:ea typeface="Courier New"/>
                <a:cs typeface="Courier New"/>
                <a:sym typeface="Courier New"/>
              </a:rPr>
              <a:t>method</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'POST'</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username_attempt</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request</a:t>
            </a:r>
            <a:r>
              <a:rPr lang="en" sz="1250">
                <a:solidFill>
                  <a:srgbClr val="3B3B3B"/>
                </a:solidFill>
                <a:latin typeface="Courier New"/>
                <a:ea typeface="Courier New"/>
                <a:cs typeface="Courier New"/>
                <a:sym typeface="Courier New"/>
              </a:rPr>
              <a:t>.</a:t>
            </a:r>
            <a:r>
              <a:rPr lang="en" sz="1250">
                <a:solidFill>
                  <a:srgbClr val="001080"/>
                </a:solidFill>
                <a:latin typeface="Courier New"/>
                <a:ea typeface="Courier New"/>
                <a:cs typeface="Courier New"/>
                <a:sym typeface="Courier New"/>
              </a:rPr>
              <a:t>form</a:t>
            </a:r>
            <a:r>
              <a:rPr lang="en" sz="1250">
                <a:solidFill>
                  <a:srgbClr val="3B3B3B"/>
                </a:solidFill>
                <a:latin typeface="Courier New"/>
                <a:ea typeface="Courier New"/>
                <a:cs typeface="Courier New"/>
                <a:sym typeface="Courier New"/>
              </a:rPr>
              <a:t>.</a:t>
            </a:r>
            <a:r>
              <a:rPr lang="en" sz="1250">
                <a:solidFill>
                  <a:srgbClr val="795E26"/>
                </a:solidFill>
                <a:latin typeface="Courier New"/>
                <a:ea typeface="Courier New"/>
                <a:cs typeface="Courier New"/>
                <a:sym typeface="Courier New"/>
              </a:rPr>
              <a:t>get</a:t>
            </a:r>
            <a:r>
              <a:rPr lang="en" sz="1250">
                <a:solidFill>
                  <a:srgbClr val="3B3B3B"/>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'username'</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password_attempt</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request</a:t>
            </a:r>
            <a:r>
              <a:rPr lang="en" sz="1250">
                <a:solidFill>
                  <a:srgbClr val="3B3B3B"/>
                </a:solidFill>
                <a:latin typeface="Courier New"/>
                <a:ea typeface="Courier New"/>
                <a:cs typeface="Courier New"/>
                <a:sym typeface="Courier New"/>
              </a:rPr>
              <a:t>.</a:t>
            </a:r>
            <a:r>
              <a:rPr lang="en" sz="1250">
                <a:solidFill>
                  <a:srgbClr val="001080"/>
                </a:solidFill>
                <a:latin typeface="Courier New"/>
                <a:ea typeface="Courier New"/>
                <a:cs typeface="Courier New"/>
                <a:sym typeface="Courier New"/>
              </a:rPr>
              <a:t>form</a:t>
            </a:r>
            <a:r>
              <a:rPr lang="en" sz="1250">
                <a:solidFill>
                  <a:srgbClr val="3B3B3B"/>
                </a:solidFill>
                <a:latin typeface="Courier New"/>
                <a:ea typeface="Courier New"/>
                <a:cs typeface="Courier New"/>
                <a:sym typeface="Courier New"/>
              </a:rPr>
              <a:t>.</a:t>
            </a:r>
            <a:r>
              <a:rPr lang="en" sz="1250">
                <a:solidFill>
                  <a:srgbClr val="795E26"/>
                </a:solidFill>
                <a:latin typeface="Courier New"/>
                <a:ea typeface="Courier New"/>
                <a:cs typeface="Courier New"/>
                <a:sym typeface="Courier New"/>
              </a:rPr>
              <a:t>get</a:t>
            </a:r>
            <a:r>
              <a:rPr lang="en" sz="1250">
                <a:solidFill>
                  <a:srgbClr val="3B3B3B"/>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'password'</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AF00DB"/>
                </a:solidFill>
                <a:latin typeface="Courier New"/>
                <a:ea typeface="Courier New"/>
                <a:cs typeface="Courier New"/>
                <a:sym typeface="Courier New"/>
              </a:rPr>
              <a:t>if</a:t>
            </a: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username_attempt</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0070C1"/>
                </a:solidFill>
                <a:latin typeface="Courier New"/>
                <a:ea typeface="Courier New"/>
                <a:cs typeface="Courier New"/>
                <a:sym typeface="Courier New"/>
              </a:rPr>
              <a:t>VALID_USERNAME</a:t>
            </a:r>
            <a:r>
              <a:rPr lang="en" sz="1250">
                <a:solidFill>
                  <a:srgbClr val="3B3B3B"/>
                </a:solidFill>
                <a:latin typeface="Courier New"/>
                <a:ea typeface="Courier New"/>
                <a:cs typeface="Courier New"/>
                <a:sym typeface="Courier New"/>
              </a:rPr>
              <a:t> </a:t>
            </a:r>
            <a:r>
              <a:rPr lang="en" sz="1250">
                <a:solidFill>
                  <a:srgbClr val="0000FF"/>
                </a:solidFill>
                <a:latin typeface="Courier New"/>
                <a:ea typeface="Courier New"/>
                <a:cs typeface="Courier New"/>
                <a:sym typeface="Courier New"/>
              </a:rPr>
              <a:t>and</a:t>
            </a: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password_attempt</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0070C1"/>
                </a:solidFill>
                <a:latin typeface="Courier New"/>
                <a:ea typeface="Courier New"/>
                <a:cs typeface="Courier New"/>
                <a:sym typeface="Courier New"/>
              </a:rPr>
              <a:t>VALID_PASSWORD</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8000"/>
                </a:solidFill>
                <a:latin typeface="Courier New"/>
                <a:ea typeface="Courier New"/>
                <a:cs typeface="Courier New"/>
                <a:sym typeface="Courier New"/>
              </a:rPr>
              <a:t># Store data in the session</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session</a:t>
            </a:r>
            <a:r>
              <a:rPr lang="en" sz="1250">
                <a:solidFill>
                  <a:srgbClr val="3B3B3B"/>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'username'</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username_attempt</a:t>
            </a:r>
            <a:endParaRPr sz="1250">
              <a:solidFill>
                <a:srgbClr val="00108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session</a:t>
            </a:r>
            <a:r>
              <a:rPr lang="en" sz="1250">
                <a:solidFill>
                  <a:srgbClr val="3B3B3B"/>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'logged_in_time'</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267F99"/>
                </a:solidFill>
                <a:latin typeface="Courier New"/>
                <a:ea typeface="Courier New"/>
                <a:cs typeface="Courier New"/>
                <a:sym typeface="Courier New"/>
              </a:rPr>
              <a:t>datetime</a:t>
            </a:r>
            <a:r>
              <a:rPr lang="en" sz="1250">
                <a:solidFill>
                  <a:srgbClr val="3B3B3B"/>
                </a:solidFill>
                <a:latin typeface="Courier New"/>
                <a:ea typeface="Courier New"/>
                <a:cs typeface="Courier New"/>
                <a:sym typeface="Courier New"/>
              </a:rPr>
              <a:t>.</a:t>
            </a:r>
            <a:r>
              <a:rPr lang="en" sz="1250">
                <a:solidFill>
                  <a:srgbClr val="267F99"/>
                </a:solidFill>
                <a:latin typeface="Courier New"/>
                <a:ea typeface="Courier New"/>
                <a:cs typeface="Courier New"/>
                <a:sym typeface="Courier New"/>
              </a:rPr>
              <a:t>datetime</a:t>
            </a:r>
            <a:r>
              <a:rPr lang="en" sz="1250">
                <a:solidFill>
                  <a:srgbClr val="3B3B3B"/>
                </a:solidFill>
                <a:latin typeface="Courier New"/>
                <a:ea typeface="Courier New"/>
                <a:cs typeface="Courier New"/>
                <a:sym typeface="Courier New"/>
              </a:rPr>
              <a:t>.</a:t>
            </a:r>
            <a:r>
              <a:rPr lang="en" sz="1250">
                <a:solidFill>
                  <a:srgbClr val="795E26"/>
                </a:solidFill>
                <a:latin typeface="Courier New"/>
                <a:ea typeface="Courier New"/>
                <a:cs typeface="Courier New"/>
                <a:sym typeface="Courier New"/>
              </a:rPr>
              <a:t>now</a:t>
            </a:r>
            <a:r>
              <a:rPr lang="en" sz="1250">
                <a:solidFill>
                  <a:srgbClr val="3B3B3B"/>
                </a:solidFill>
                <a:latin typeface="Courier New"/>
                <a:ea typeface="Courier New"/>
                <a:cs typeface="Courier New"/>
                <a:sym typeface="Courier New"/>
              </a:rPr>
              <a:t>().</a:t>
            </a:r>
            <a:r>
              <a:rPr lang="en" sz="1250">
                <a:solidFill>
                  <a:srgbClr val="795E26"/>
                </a:solidFill>
                <a:latin typeface="Courier New"/>
                <a:ea typeface="Courier New"/>
                <a:cs typeface="Courier New"/>
                <a:sym typeface="Courier New"/>
              </a:rPr>
              <a:t>strftime</a:t>
            </a:r>
            <a:r>
              <a:rPr lang="en" sz="1250">
                <a:solidFill>
                  <a:srgbClr val="3B3B3B"/>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"%H:%M:%S"</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8000"/>
                </a:solidFill>
                <a:latin typeface="Courier New"/>
                <a:ea typeface="Courier New"/>
                <a:cs typeface="Courier New"/>
                <a:sym typeface="Courier New"/>
              </a:rPr>
              <a:t># Optional: Make the session permanent (longer-lived)</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8000"/>
                </a:solidFill>
                <a:latin typeface="Courier New"/>
                <a:ea typeface="Courier New"/>
                <a:cs typeface="Courier New"/>
                <a:sym typeface="Courier New"/>
              </a:rPr>
              <a:t># session.permanent = True</a:t>
            </a:r>
            <a:endParaRPr sz="1500">
              <a:solidFill>
                <a:srgbClr val="000000"/>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80"/>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3.6.2 Understanding and Managing Cookies and Session</a:t>
            </a:r>
            <a:endParaRPr/>
          </a:p>
        </p:txBody>
      </p:sp>
      <p:sp>
        <p:nvSpPr>
          <p:cNvPr id="459" name="Google Shape;459;p80"/>
          <p:cNvSpPr txBox="1"/>
          <p:nvPr>
            <p:ph idx="1" type="body"/>
          </p:nvPr>
        </p:nvSpPr>
        <p:spPr>
          <a:xfrm>
            <a:off x="311700" y="923875"/>
            <a:ext cx="88323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795E26"/>
                </a:solidFill>
                <a:latin typeface="Courier New"/>
                <a:ea typeface="Courier New"/>
                <a:cs typeface="Courier New"/>
                <a:sym typeface="Courier New"/>
              </a:rPr>
              <a:t>flash</a:t>
            </a:r>
            <a:r>
              <a:rPr lang="en" sz="1250">
                <a:solidFill>
                  <a:srgbClr val="3B3B3B"/>
                </a:solidFill>
                <a:latin typeface="Courier New"/>
                <a:ea typeface="Courier New"/>
                <a:cs typeface="Courier New"/>
                <a:sym typeface="Courier New"/>
              </a:rPr>
              <a:t>(</a:t>
            </a:r>
            <a:r>
              <a:rPr lang="en" sz="1250">
                <a:solidFill>
                  <a:srgbClr val="0000FF"/>
                </a:solidFill>
                <a:latin typeface="Courier New"/>
                <a:ea typeface="Courier New"/>
                <a:cs typeface="Courier New"/>
                <a:sym typeface="Courier New"/>
              </a:rPr>
              <a:t>f</a:t>
            </a:r>
            <a:r>
              <a:rPr lang="en" sz="1250">
                <a:solidFill>
                  <a:srgbClr val="A31515"/>
                </a:solidFill>
                <a:latin typeface="Courier New"/>
                <a:ea typeface="Courier New"/>
                <a:cs typeface="Courier New"/>
                <a:sym typeface="Courier New"/>
              </a:rPr>
              <a:t>"Logged in as </a:t>
            </a:r>
            <a:r>
              <a:rPr lang="en" sz="1250">
                <a:solidFill>
                  <a:srgbClr val="0000FF"/>
                </a:solidFill>
                <a:latin typeface="Courier New"/>
                <a:ea typeface="Courier New"/>
                <a:cs typeface="Courier New"/>
                <a:sym typeface="Courier New"/>
              </a:rPr>
              <a:t>{</a:t>
            </a:r>
            <a:r>
              <a:rPr lang="en" sz="1250">
                <a:solidFill>
                  <a:srgbClr val="001080"/>
                </a:solidFill>
                <a:latin typeface="Courier New"/>
                <a:ea typeface="Courier New"/>
                <a:cs typeface="Courier New"/>
                <a:sym typeface="Courier New"/>
              </a:rPr>
              <a:t>username_attempt</a:t>
            </a:r>
            <a:r>
              <a:rPr lang="en" sz="1250">
                <a:solidFill>
                  <a:srgbClr val="0000FF"/>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 successfully!"</a:t>
            </a: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'success'</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AF00DB"/>
                </a:solidFill>
                <a:latin typeface="Courier New"/>
                <a:ea typeface="Courier New"/>
                <a:cs typeface="Courier New"/>
                <a:sym typeface="Courier New"/>
              </a:rPr>
              <a:t>return</a:t>
            </a:r>
            <a:r>
              <a:rPr lang="en" sz="1250">
                <a:solidFill>
                  <a:srgbClr val="3B3B3B"/>
                </a:solidFill>
                <a:latin typeface="Courier New"/>
                <a:ea typeface="Courier New"/>
                <a:cs typeface="Courier New"/>
                <a:sym typeface="Courier New"/>
              </a:rPr>
              <a:t> </a:t>
            </a:r>
            <a:r>
              <a:rPr lang="en" sz="1250">
                <a:solidFill>
                  <a:srgbClr val="795E26"/>
                </a:solidFill>
                <a:latin typeface="Courier New"/>
                <a:ea typeface="Courier New"/>
                <a:cs typeface="Courier New"/>
                <a:sym typeface="Courier New"/>
              </a:rPr>
              <a:t>redirect</a:t>
            </a:r>
            <a:r>
              <a:rPr lang="en" sz="1250">
                <a:solidFill>
                  <a:srgbClr val="3B3B3B"/>
                </a:solidFill>
                <a:latin typeface="Courier New"/>
                <a:ea typeface="Courier New"/>
                <a:cs typeface="Courier New"/>
                <a:sym typeface="Courier New"/>
              </a:rPr>
              <a:t>(</a:t>
            </a:r>
            <a:r>
              <a:rPr lang="en" sz="1250">
                <a:solidFill>
                  <a:srgbClr val="795E26"/>
                </a:solidFill>
                <a:latin typeface="Courier New"/>
                <a:ea typeface="Courier New"/>
                <a:cs typeface="Courier New"/>
                <a:sym typeface="Courier New"/>
              </a:rPr>
              <a:t>url_for</a:t>
            </a:r>
            <a:r>
              <a:rPr lang="en" sz="1250">
                <a:solidFill>
                  <a:srgbClr val="3B3B3B"/>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'index'</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AF00DB"/>
                </a:solidFill>
                <a:latin typeface="Courier New"/>
                <a:ea typeface="Courier New"/>
                <a:cs typeface="Courier New"/>
                <a:sym typeface="Courier New"/>
              </a:rPr>
              <a:t>else</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795E26"/>
                </a:solidFill>
                <a:latin typeface="Courier New"/>
                <a:ea typeface="Courier New"/>
                <a:cs typeface="Courier New"/>
                <a:sym typeface="Courier New"/>
              </a:rPr>
              <a:t>flash</a:t>
            </a:r>
            <a:r>
              <a:rPr lang="en" sz="1250">
                <a:solidFill>
                  <a:srgbClr val="3B3B3B"/>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"Invalid username or password."</a:t>
            </a: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'error'</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8000"/>
                </a:solidFill>
                <a:latin typeface="Courier New"/>
                <a:ea typeface="Courier New"/>
                <a:cs typeface="Courier New"/>
                <a:sym typeface="Courier New"/>
              </a:rPr>
              <a:t># Re-render login page with error message</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AF00DB"/>
                </a:solidFill>
                <a:latin typeface="Courier New"/>
                <a:ea typeface="Courier New"/>
                <a:cs typeface="Courier New"/>
                <a:sym typeface="Courier New"/>
              </a:rPr>
              <a:t>return</a:t>
            </a:r>
            <a:r>
              <a:rPr lang="en" sz="1250">
                <a:solidFill>
                  <a:srgbClr val="3B3B3B"/>
                </a:solidFill>
                <a:latin typeface="Courier New"/>
                <a:ea typeface="Courier New"/>
                <a:cs typeface="Courier New"/>
                <a:sym typeface="Courier New"/>
              </a:rPr>
              <a:t> </a:t>
            </a:r>
            <a:r>
              <a:rPr lang="en" sz="1250">
                <a:solidFill>
                  <a:srgbClr val="795E26"/>
                </a:solidFill>
                <a:latin typeface="Courier New"/>
                <a:ea typeface="Courier New"/>
                <a:cs typeface="Courier New"/>
                <a:sym typeface="Courier New"/>
              </a:rPr>
              <a:t>render_template_string</a:t>
            </a:r>
            <a:r>
              <a:rPr lang="en" sz="1250">
                <a:solidFill>
                  <a:srgbClr val="3B3B3B"/>
                </a:solidFill>
                <a:latin typeface="Courier New"/>
                <a:ea typeface="Courier New"/>
                <a:cs typeface="Courier New"/>
                <a:sym typeface="Courier New"/>
              </a:rPr>
              <a:t>(</a:t>
            </a:r>
            <a:r>
              <a:rPr lang="en" sz="1250">
                <a:solidFill>
                  <a:srgbClr val="0070C1"/>
                </a:solidFill>
                <a:latin typeface="Courier New"/>
                <a:ea typeface="Courier New"/>
                <a:cs typeface="Courier New"/>
                <a:sym typeface="Courier New"/>
              </a:rPr>
              <a:t>LOGIN_FORM_TEMPLATE</a:t>
            </a: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username</a:t>
            </a:r>
            <a:r>
              <a:rPr lang="en" sz="1250">
                <a:solidFill>
                  <a:srgbClr val="000000"/>
                </a:solidFill>
                <a:latin typeface="Courier New"/>
                <a:ea typeface="Courier New"/>
                <a:cs typeface="Courier New"/>
                <a:sym typeface="Courier New"/>
              </a:rPr>
              <a:t>=</a:t>
            </a:r>
            <a:r>
              <a:rPr lang="en" sz="1250">
                <a:solidFill>
                  <a:srgbClr val="001080"/>
                </a:solidFill>
                <a:latin typeface="Courier New"/>
                <a:ea typeface="Courier New"/>
                <a:cs typeface="Courier New"/>
                <a:sym typeface="Courier New"/>
              </a:rPr>
              <a:t>username_attempt</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AF00DB"/>
                </a:solidFill>
                <a:latin typeface="Courier New"/>
                <a:ea typeface="Courier New"/>
                <a:cs typeface="Courier New"/>
                <a:sym typeface="Courier New"/>
              </a:rPr>
              <a:t>else</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8000"/>
                </a:solidFill>
                <a:latin typeface="Courier New"/>
                <a:ea typeface="Courier New"/>
                <a:cs typeface="Courier New"/>
                <a:sym typeface="Courier New"/>
              </a:rPr>
              <a:t># GET request: Display the login form</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AF00DB"/>
                </a:solidFill>
                <a:latin typeface="Courier New"/>
                <a:ea typeface="Courier New"/>
                <a:cs typeface="Courier New"/>
                <a:sym typeface="Courier New"/>
              </a:rPr>
              <a:t>return</a:t>
            </a:r>
            <a:r>
              <a:rPr lang="en" sz="1250">
                <a:solidFill>
                  <a:srgbClr val="3B3B3B"/>
                </a:solidFill>
                <a:latin typeface="Courier New"/>
                <a:ea typeface="Courier New"/>
                <a:cs typeface="Courier New"/>
                <a:sym typeface="Courier New"/>
              </a:rPr>
              <a:t> </a:t>
            </a:r>
            <a:r>
              <a:rPr lang="en" sz="1250">
                <a:solidFill>
                  <a:srgbClr val="795E26"/>
                </a:solidFill>
                <a:latin typeface="Courier New"/>
                <a:ea typeface="Courier New"/>
                <a:cs typeface="Courier New"/>
                <a:sym typeface="Courier New"/>
              </a:rPr>
              <a:t>render_template_string</a:t>
            </a:r>
            <a:r>
              <a:rPr lang="en" sz="1250">
                <a:solidFill>
                  <a:srgbClr val="3B3B3B"/>
                </a:solidFill>
                <a:latin typeface="Courier New"/>
                <a:ea typeface="Courier New"/>
                <a:cs typeface="Courier New"/>
                <a:sym typeface="Courier New"/>
              </a:rPr>
              <a:t>(</a:t>
            </a:r>
            <a:r>
              <a:rPr lang="en" sz="1250">
                <a:solidFill>
                  <a:srgbClr val="0070C1"/>
                </a:solidFill>
                <a:latin typeface="Courier New"/>
                <a:ea typeface="Courier New"/>
                <a:cs typeface="Courier New"/>
                <a:sym typeface="Courier New"/>
              </a:rPr>
              <a:t>LOGIN_FORM_TEMPLATE</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795E26"/>
                </a:solidFill>
                <a:latin typeface="Courier New"/>
                <a:ea typeface="Courier New"/>
                <a:cs typeface="Courier New"/>
                <a:sym typeface="Courier New"/>
              </a:rPr>
              <a:t>@</a:t>
            </a:r>
            <a:r>
              <a:rPr lang="en" sz="1250">
                <a:solidFill>
                  <a:srgbClr val="001080"/>
                </a:solidFill>
                <a:latin typeface="Courier New"/>
                <a:ea typeface="Courier New"/>
                <a:cs typeface="Courier New"/>
                <a:sym typeface="Courier New"/>
              </a:rPr>
              <a:t>app</a:t>
            </a:r>
            <a:r>
              <a:rPr lang="en" sz="1250">
                <a:solidFill>
                  <a:srgbClr val="795E26"/>
                </a:solidFill>
                <a:latin typeface="Courier New"/>
                <a:ea typeface="Courier New"/>
                <a:cs typeface="Courier New"/>
                <a:sym typeface="Courier New"/>
              </a:rPr>
              <a:t>.route</a:t>
            </a:r>
            <a:r>
              <a:rPr lang="en" sz="1250">
                <a:solidFill>
                  <a:srgbClr val="3B3B3B"/>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'/logout'</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0000FF"/>
                </a:solidFill>
                <a:latin typeface="Courier New"/>
                <a:ea typeface="Courier New"/>
                <a:cs typeface="Courier New"/>
                <a:sym typeface="Courier New"/>
              </a:rPr>
              <a:t>def</a:t>
            </a:r>
            <a:r>
              <a:rPr lang="en" sz="1250">
                <a:solidFill>
                  <a:srgbClr val="3B3B3B"/>
                </a:solidFill>
                <a:latin typeface="Courier New"/>
                <a:ea typeface="Courier New"/>
                <a:cs typeface="Courier New"/>
                <a:sym typeface="Courier New"/>
              </a:rPr>
              <a:t> </a:t>
            </a:r>
            <a:r>
              <a:rPr lang="en" sz="1250">
                <a:solidFill>
                  <a:srgbClr val="795E26"/>
                </a:solidFill>
                <a:latin typeface="Courier New"/>
                <a:ea typeface="Courier New"/>
                <a:cs typeface="Courier New"/>
                <a:sym typeface="Courier New"/>
              </a:rPr>
              <a:t>logout</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Logs out the user by removing items from the session.</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8000"/>
                </a:solidFill>
                <a:latin typeface="Courier New"/>
                <a:ea typeface="Courier New"/>
                <a:cs typeface="Courier New"/>
                <a:sym typeface="Courier New"/>
              </a:rPr>
              <a:t># Remove specific items from the session</a:t>
            </a:r>
            <a:endParaRPr sz="1500">
              <a:solidFill>
                <a:srgbClr val="000000"/>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81"/>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3.6.2 Understanding and Managing Cookies and Session</a:t>
            </a:r>
            <a:endParaRPr/>
          </a:p>
        </p:txBody>
      </p:sp>
      <p:sp>
        <p:nvSpPr>
          <p:cNvPr id="465" name="Google Shape;465;p81"/>
          <p:cNvSpPr txBox="1"/>
          <p:nvPr>
            <p:ph idx="1" type="body"/>
          </p:nvPr>
        </p:nvSpPr>
        <p:spPr>
          <a:xfrm>
            <a:off x="311700" y="923875"/>
            <a:ext cx="88323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session</a:t>
            </a:r>
            <a:r>
              <a:rPr lang="en" sz="1250">
                <a:solidFill>
                  <a:srgbClr val="3B3B3B"/>
                </a:solidFill>
                <a:latin typeface="Courier New"/>
                <a:ea typeface="Courier New"/>
                <a:cs typeface="Courier New"/>
                <a:sym typeface="Courier New"/>
              </a:rPr>
              <a:t>.</a:t>
            </a:r>
            <a:r>
              <a:rPr lang="en" sz="1250">
                <a:solidFill>
                  <a:srgbClr val="795E26"/>
                </a:solidFill>
                <a:latin typeface="Courier New"/>
                <a:ea typeface="Courier New"/>
                <a:cs typeface="Courier New"/>
                <a:sym typeface="Courier New"/>
              </a:rPr>
              <a:t>pop</a:t>
            </a:r>
            <a:r>
              <a:rPr lang="en" sz="1250">
                <a:solidFill>
                  <a:srgbClr val="3B3B3B"/>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'username'</a:t>
            </a:r>
            <a:r>
              <a:rPr lang="en" sz="1250">
                <a:solidFill>
                  <a:srgbClr val="3B3B3B"/>
                </a:solidFill>
                <a:latin typeface="Courier New"/>
                <a:ea typeface="Courier New"/>
                <a:cs typeface="Courier New"/>
                <a:sym typeface="Courier New"/>
              </a:rPr>
              <a:t>, </a:t>
            </a:r>
            <a:r>
              <a:rPr lang="en" sz="1250">
                <a:solidFill>
                  <a:srgbClr val="0000FF"/>
                </a:solidFill>
                <a:latin typeface="Courier New"/>
                <a:ea typeface="Courier New"/>
                <a:cs typeface="Courier New"/>
                <a:sym typeface="Courier New"/>
              </a:rPr>
              <a:t>None</a:t>
            </a:r>
            <a:r>
              <a:rPr lang="en" sz="1250">
                <a:solidFill>
                  <a:srgbClr val="3B3B3B"/>
                </a:solidFill>
                <a:latin typeface="Courier New"/>
                <a:ea typeface="Courier New"/>
                <a:cs typeface="Courier New"/>
                <a:sym typeface="Courier New"/>
              </a:rPr>
              <a:t>) </a:t>
            </a:r>
            <a:r>
              <a:rPr lang="en" sz="1250">
                <a:solidFill>
                  <a:srgbClr val="008000"/>
                </a:solidFill>
                <a:latin typeface="Courier New"/>
                <a:ea typeface="Courier New"/>
                <a:cs typeface="Courier New"/>
                <a:sym typeface="Courier New"/>
              </a:rPr>
              <a:t># 'None' is the default if 'username' isn't found</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session</a:t>
            </a:r>
            <a:r>
              <a:rPr lang="en" sz="1250">
                <a:solidFill>
                  <a:srgbClr val="3B3B3B"/>
                </a:solidFill>
                <a:latin typeface="Courier New"/>
                <a:ea typeface="Courier New"/>
                <a:cs typeface="Courier New"/>
                <a:sym typeface="Courier New"/>
              </a:rPr>
              <a:t>.</a:t>
            </a:r>
            <a:r>
              <a:rPr lang="en" sz="1250">
                <a:solidFill>
                  <a:srgbClr val="795E26"/>
                </a:solidFill>
                <a:latin typeface="Courier New"/>
                <a:ea typeface="Courier New"/>
                <a:cs typeface="Courier New"/>
                <a:sym typeface="Courier New"/>
              </a:rPr>
              <a:t>pop</a:t>
            </a:r>
            <a:r>
              <a:rPr lang="en" sz="1250">
                <a:solidFill>
                  <a:srgbClr val="3B3B3B"/>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'logged_in_time'</a:t>
            </a:r>
            <a:r>
              <a:rPr lang="en" sz="1250">
                <a:solidFill>
                  <a:srgbClr val="3B3B3B"/>
                </a:solidFill>
                <a:latin typeface="Courier New"/>
                <a:ea typeface="Courier New"/>
                <a:cs typeface="Courier New"/>
                <a:sym typeface="Courier New"/>
              </a:rPr>
              <a:t>, </a:t>
            </a:r>
            <a:r>
              <a:rPr lang="en" sz="1250">
                <a:solidFill>
                  <a:srgbClr val="0000FF"/>
                </a:solidFill>
                <a:latin typeface="Courier New"/>
                <a:ea typeface="Courier New"/>
                <a:cs typeface="Courier New"/>
                <a:sym typeface="Courier New"/>
              </a:rPr>
              <a:t>None</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8000"/>
                </a:solidFill>
                <a:latin typeface="Courier New"/>
                <a:ea typeface="Courier New"/>
                <a:cs typeface="Courier New"/>
                <a:sym typeface="Courier New"/>
              </a:rPr>
              <a:t># Alternatively, to clear ALL session data:</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8000"/>
                </a:solidFill>
                <a:latin typeface="Courier New"/>
                <a:ea typeface="Courier New"/>
                <a:cs typeface="Courier New"/>
                <a:sym typeface="Courier New"/>
              </a:rPr>
              <a:t># session.clear()</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795E26"/>
                </a:solidFill>
                <a:latin typeface="Courier New"/>
                <a:ea typeface="Courier New"/>
                <a:cs typeface="Courier New"/>
                <a:sym typeface="Courier New"/>
              </a:rPr>
              <a:t>flash</a:t>
            </a:r>
            <a:r>
              <a:rPr lang="en" sz="1250">
                <a:solidFill>
                  <a:srgbClr val="3B3B3B"/>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"You have been logged out."</a:t>
            </a: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'info'</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AF00DB"/>
                </a:solidFill>
                <a:latin typeface="Courier New"/>
                <a:ea typeface="Courier New"/>
                <a:cs typeface="Courier New"/>
                <a:sym typeface="Courier New"/>
              </a:rPr>
              <a:t>return</a:t>
            </a:r>
            <a:r>
              <a:rPr lang="en" sz="1250">
                <a:solidFill>
                  <a:srgbClr val="3B3B3B"/>
                </a:solidFill>
                <a:latin typeface="Courier New"/>
                <a:ea typeface="Courier New"/>
                <a:cs typeface="Courier New"/>
                <a:sym typeface="Courier New"/>
              </a:rPr>
              <a:t> </a:t>
            </a:r>
            <a:r>
              <a:rPr lang="en" sz="1250">
                <a:solidFill>
                  <a:srgbClr val="795E26"/>
                </a:solidFill>
                <a:latin typeface="Courier New"/>
                <a:ea typeface="Courier New"/>
                <a:cs typeface="Courier New"/>
                <a:sym typeface="Courier New"/>
              </a:rPr>
              <a:t>redirect</a:t>
            </a:r>
            <a:r>
              <a:rPr lang="en" sz="1250">
                <a:solidFill>
                  <a:srgbClr val="3B3B3B"/>
                </a:solidFill>
                <a:latin typeface="Courier New"/>
                <a:ea typeface="Courier New"/>
                <a:cs typeface="Courier New"/>
                <a:sym typeface="Courier New"/>
              </a:rPr>
              <a:t>(</a:t>
            </a:r>
            <a:r>
              <a:rPr lang="en" sz="1250">
                <a:solidFill>
                  <a:srgbClr val="795E26"/>
                </a:solidFill>
                <a:latin typeface="Courier New"/>
                <a:ea typeface="Courier New"/>
                <a:cs typeface="Courier New"/>
                <a:sym typeface="Courier New"/>
              </a:rPr>
              <a:t>url_for</a:t>
            </a:r>
            <a:r>
              <a:rPr lang="en" sz="1250">
                <a:solidFill>
                  <a:srgbClr val="3B3B3B"/>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'index'</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008000"/>
                </a:solidFill>
                <a:latin typeface="Courier New"/>
                <a:ea typeface="Courier New"/>
                <a:cs typeface="Courier New"/>
                <a:sym typeface="Courier New"/>
              </a:rPr>
              <a:t># Helper function to render flashed messages for the templates (for simplicity)</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008000"/>
                </a:solidFill>
                <a:latin typeface="Courier New"/>
                <a:ea typeface="Courier New"/>
                <a:cs typeface="Courier New"/>
                <a:sym typeface="Courier New"/>
              </a:rPr>
              <a:t># IMPORTANT: flash_get_flashed_messages avoids recursion with Flask's flash()</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F00DB"/>
                </a:solidFill>
                <a:latin typeface="Courier New"/>
                <a:ea typeface="Courier New"/>
                <a:cs typeface="Courier New"/>
                <a:sym typeface="Courier New"/>
              </a:rPr>
              <a:t>from</a:t>
            </a:r>
            <a:r>
              <a:rPr lang="en" sz="1250">
                <a:solidFill>
                  <a:srgbClr val="3B3B3B"/>
                </a:solidFill>
                <a:latin typeface="Courier New"/>
                <a:ea typeface="Courier New"/>
                <a:cs typeface="Courier New"/>
                <a:sym typeface="Courier New"/>
              </a:rPr>
              <a:t> </a:t>
            </a:r>
            <a:r>
              <a:rPr lang="en" sz="1250">
                <a:solidFill>
                  <a:srgbClr val="267F99"/>
                </a:solidFill>
                <a:latin typeface="Courier New"/>
                <a:ea typeface="Courier New"/>
                <a:cs typeface="Courier New"/>
                <a:sym typeface="Courier New"/>
              </a:rPr>
              <a:t>flask</a:t>
            </a:r>
            <a:r>
              <a:rPr lang="en" sz="1250">
                <a:solidFill>
                  <a:srgbClr val="3B3B3B"/>
                </a:solidFill>
                <a:latin typeface="Courier New"/>
                <a:ea typeface="Courier New"/>
                <a:cs typeface="Courier New"/>
                <a:sym typeface="Courier New"/>
              </a:rPr>
              <a:t> </a:t>
            </a:r>
            <a:r>
              <a:rPr lang="en" sz="1250">
                <a:solidFill>
                  <a:srgbClr val="AF00DB"/>
                </a:solidFill>
                <a:latin typeface="Courier New"/>
                <a:ea typeface="Courier New"/>
                <a:cs typeface="Courier New"/>
                <a:sym typeface="Courier New"/>
              </a:rPr>
              <a:t>import</a:t>
            </a:r>
            <a:r>
              <a:rPr lang="en" sz="1250">
                <a:solidFill>
                  <a:srgbClr val="3B3B3B"/>
                </a:solidFill>
                <a:latin typeface="Courier New"/>
                <a:ea typeface="Courier New"/>
                <a:cs typeface="Courier New"/>
                <a:sym typeface="Courier New"/>
              </a:rPr>
              <a:t> </a:t>
            </a:r>
            <a:r>
              <a:rPr lang="en" sz="1250">
                <a:solidFill>
                  <a:srgbClr val="795E26"/>
                </a:solidFill>
                <a:latin typeface="Courier New"/>
                <a:ea typeface="Courier New"/>
                <a:cs typeface="Courier New"/>
                <a:sym typeface="Courier New"/>
              </a:rPr>
              <a:t>get_flashed_messages</a:t>
            </a:r>
            <a:r>
              <a:rPr lang="en" sz="1250">
                <a:solidFill>
                  <a:srgbClr val="3B3B3B"/>
                </a:solidFill>
                <a:latin typeface="Courier New"/>
                <a:ea typeface="Courier New"/>
                <a:cs typeface="Courier New"/>
                <a:sym typeface="Courier New"/>
              </a:rPr>
              <a:t> </a:t>
            </a:r>
            <a:r>
              <a:rPr lang="en" sz="1250">
                <a:solidFill>
                  <a:srgbClr val="AF00DB"/>
                </a:solidFill>
                <a:latin typeface="Courier New"/>
                <a:ea typeface="Courier New"/>
                <a:cs typeface="Courier New"/>
                <a:sym typeface="Courier New"/>
              </a:rPr>
              <a:t>as</a:t>
            </a:r>
            <a:r>
              <a:rPr lang="en" sz="1250">
                <a:solidFill>
                  <a:srgbClr val="3B3B3B"/>
                </a:solidFill>
                <a:latin typeface="Courier New"/>
                <a:ea typeface="Courier New"/>
                <a:cs typeface="Courier New"/>
                <a:sym typeface="Courier New"/>
              </a:rPr>
              <a:t> </a:t>
            </a:r>
            <a:r>
              <a:rPr lang="en" sz="1250">
                <a:solidFill>
                  <a:srgbClr val="795E26"/>
                </a:solidFill>
                <a:latin typeface="Courier New"/>
                <a:ea typeface="Courier New"/>
                <a:cs typeface="Courier New"/>
                <a:sym typeface="Courier New"/>
              </a:rPr>
              <a:t>flash_get_flashed_messages</a:t>
            </a:r>
            <a:endParaRPr sz="1250">
              <a:solidFill>
                <a:srgbClr val="795E26"/>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0000FF"/>
                </a:solidFill>
                <a:latin typeface="Courier New"/>
                <a:ea typeface="Courier New"/>
                <a:cs typeface="Courier New"/>
                <a:sym typeface="Courier New"/>
              </a:rPr>
              <a:t>def</a:t>
            </a:r>
            <a:r>
              <a:rPr lang="en" sz="1250">
                <a:solidFill>
                  <a:srgbClr val="3B3B3B"/>
                </a:solidFill>
                <a:latin typeface="Courier New"/>
                <a:ea typeface="Courier New"/>
                <a:cs typeface="Courier New"/>
                <a:sym typeface="Courier New"/>
              </a:rPr>
              <a:t> </a:t>
            </a:r>
            <a:r>
              <a:rPr lang="en" sz="1250">
                <a:solidFill>
                  <a:srgbClr val="795E26"/>
                </a:solidFill>
                <a:latin typeface="Courier New"/>
                <a:ea typeface="Courier New"/>
                <a:cs typeface="Courier New"/>
                <a:sym typeface="Courier New"/>
              </a:rPr>
              <a:t>get_flashed_html</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messages</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795E26"/>
                </a:solidFill>
                <a:latin typeface="Courier New"/>
                <a:ea typeface="Courier New"/>
                <a:cs typeface="Courier New"/>
                <a:sym typeface="Courier New"/>
              </a:rPr>
              <a:t>flash_get_flashed_messages</a:t>
            </a:r>
            <a:r>
              <a:rPr lang="en" sz="1250">
                <a:solidFill>
                  <a:srgbClr val="3B3B3B"/>
                </a:solidFill>
                <a:latin typeface="Courier New"/>
                <a:ea typeface="Courier New"/>
                <a:cs typeface="Courier New"/>
                <a:sym typeface="Courier New"/>
              </a:rPr>
              <a:t>(</a:t>
            </a:r>
            <a:r>
              <a:rPr lang="en" sz="1250">
                <a:solidFill>
                  <a:srgbClr val="001080"/>
                </a:solidFill>
                <a:latin typeface="Courier New"/>
                <a:ea typeface="Courier New"/>
                <a:cs typeface="Courier New"/>
                <a:sym typeface="Courier New"/>
              </a:rPr>
              <a:t>with_categories</a:t>
            </a:r>
            <a:r>
              <a:rPr lang="en" sz="1250">
                <a:solidFill>
                  <a:srgbClr val="000000"/>
                </a:solidFill>
                <a:latin typeface="Courier New"/>
                <a:ea typeface="Courier New"/>
                <a:cs typeface="Courier New"/>
                <a:sym typeface="Courier New"/>
              </a:rPr>
              <a:t>=</a:t>
            </a:r>
            <a:r>
              <a:rPr lang="en" sz="1250">
                <a:solidFill>
                  <a:srgbClr val="0000FF"/>
                </a:solidFill>
                <a:latin typeface="Courier New"/>
                <a:ea typeface="Courier New"/>
                <a:cs typeface="Courier New"/>
                <a:sym typeface="Courier New"/>
              </a:rPr>
              <a:t>True</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html</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AF00DB"/>
                </a:solidFill>
                <a:latin typeface="Courier New"/>
                <a:ea typeface="Courier New"/>
                <a:cs typeface="Courier New"/>
                <a:sym typeface="Courier New"/>
              </a:rPr>
              <a:t>if</a:t>
            </a: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messages</a:t>
            </a:r>
            <a:r>
              <a:rPr lang="en" sz="1250">
                <a:solidFill>
                  <a:srgbClr val="3B3B3B"/>
                </a:solidFill>
                <a:latin typeface="Courier New"/>
                <a:ea typeface="Courier New"/>
                <a:cs typeface="Courier New"/>
                <a:sym typeface="Courier New"/>
              </a:rPr>
              <a:t>:</a:t>
            </a:r>
            <a:endParaRPr sz="150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3.2 Introduction to Flask Framework</a:t>
            </a:r>
            <a:endParaRPr/>
          </a:p>
        </p:txBody>
      </p:sp>
      <p:sp>
        <p:nvSpPr>
          <p:cNvPr id="93" name="Google Shape;93;p19"/>
          <p:cNvSpPr txBox="1"/>
          <p:nvPr>
            <p:ph idx="1" type="body"/>
          </p:nvPr>
        </p:nvSpPr>
        <p:spPr>
          <a:xfrm>
            <a:off x="170025" y="1152475"/>
            <a:ext cx="8799300" cy="3778500"/>
          </a:xfrm>
          <a:prstGeom prst="rect">
            <a:avLst/>
          </a:prstGeom>
        </p:spPr>
        <p:txBody>
          <a:bodyPr anchorCtr="0" anchor="t" bIns="91425" lIns="91425" spcFirstLastPara="1" rIns="91425" wrap="square" tIns="91425">
            <a:noAutofit/>
          </a:bodyPr>
          <a:lstStyle/>
          <a:p>
            <a:pPr indent="-228600" lvl="0" marL="190500" marR="63500" rtl="0" algn="l">
              <a:lnSpc>
                <a:spcPct val="137500"/>
              </a:lnSpc>
              <a:spcBef>
                <a:spcPts val="800"/>
              </a:spcBef>
              <a:spcAft>
                <a:spcPts val="0"/>
              </a:spcAft>
              <a:buClr>
                <a:srgbClr val="001D35"/>
              </a:buClr>
              <a:buSzPts val="1500"/>
              <a:buFont typeface="Arial"/>
              <a:buNone/>
            </a:pPr>
            <a:r>
              <a:rPr b="1" lang="en" sz="1500">
                <a:solidFill>
                  <a:srgbClr val="001D35"/>
                </a:solidFill>
                <a:latin typeface="Arial"/>
                <a:ea typeface="Arial"/>
                <a:cs typeface="Arial"/>
                <a:sym typeface="Arial"/>
              </a:rPr>
              <a:t>No ORM:</a:t>
            </a:r>
            <a:br>
              <a:rPr b="1" lang="en" sz="1500">
                <a:solidFill>
                  <a:srgbClr val="001D35"/>
                </a:solidFill>
                <a:latin typeface="Arial"/>
                <a:ea typeface="Arial"/>
                <a:cs typeface="Arial"/>
                <a:sym typeface="Arial"/>
              </a:rPr>
            </a:br>
            <a:r>
              <a:rPr lang="en" sz="1500">
                <a:solidFill>
                  <a:srgbClr val="001D35"/>
                </a:solidFill>
                <a:latin typeface="Arial"/>
                <a:ea typeface="Arial"/>
                <a:cs typeface="Arial"/>
                <a:sym typeface="Arial"/>
              </a:rPr>
              <a:t>Flask doesn't include a built-in Object-Relational Mapper (ORM), allowing for flexibility in choosing a database and how to interact with it. </a:t>
            </a:r>
            <a:endParaRPr sz="1500">
              <a:solidFill>
                <a:srgbClr val="001D35"/>
              </a:solidFill>
              <a:latin typeface="Arial"/>
              <a:ea typeface="Arial"/>
              <a:cs typeface="Arial"/>
              <a:sym typeface="Arial"/>
            </a:endParaRPr>
          </a:p>
          <a:p>
            <a:pPr indent="-228600" lvl="0" marL="190500" marR="63500" rtl="0" algn="l">
              <a:lnSpc>
                <a:spcPct val="137500"/>
              </a:lnSpc>
              <a:spcBef>
                <a:spcPts val="0"/>
              </a:spcBef>
              <a:spcAft>
                <a:spcPts val="0"/>
              </a:spcAft>
              <a:buClr>
                <a:srgbClr val="001D35"/>
              </a:buClr>
              <a:buSzPts val="1500"/>
              <a:buFont typeface="Arial"/>
              <a:buNone/>
            </a:pPr>
            <a:r>
              <a:rPr b="1" lang="en" sz="1500">
                <a:solidFill>
                  <a:srgbClr val="001D35"/>
                </a:solidFill>
                <a:latin typeface="Arial"/>
                <a:ea typeface="Arial"/>
                <a:cs typeface="Arial"/>
                <a:sym typeface="Arial"/>
              </a:rPr>
              <a:t>Dependencies:</a:t>
            </a:r>
            <a:br>
              <a:rPr b="1" lang="en" sz="1500">
                <a:solidFill>
                  <a:srgbClr val="001D35"/>
                </a:solidFill>
                <a:latin typeface="Arial"/>
                <a:ea typeface="Arial"/>
                <a:cs typeface="Arial"/>
                <a:sym typeface="Arial"/>
              </a:rPr>
            </a:br>
            <a:r>
              <a:rPr lang="en" sz="1500">
                <a:solidFill>
                  <a:srgbClr val="001D35"/>
                </a:solidFill>
                <a:latin typeface="Arial"/>
                <a:ea typeface="Arial"/>
                <a:cs typeface="Arial"/>
                <a:sym typeface="Arial"/>
              </a:rPr>
              <a:t>Flask has minimal dependencies, making it easy to set up and manage. </a:t>
            </a:r>
            <a:endParaRPr sz="1500">
              <a:solidFill>
                <a:srgbClr val="001D35"/>
              </a:solidFill>
              <a:latin typeface="Arial"/>
              <a:ea typeface="Arial"/>
              <a:cs typeface="Arial"/>
              <a:sym typeface="Arial"/>
            </a:endParaRPr>
          </a:p>
          <a:p>
            <a:pPr indent="-228600" lvl="0" marL="190500" marR="63500" rtl="0" algn="l">
              <a:lnSpc>
                <a:spcPct val="137500"/>
              </a:lnSpc>
              <a:spcBef>
                <a:spcPts val="0"/>
              </a:spcBef>
              <a:spcAft>
                <a:spcPts val="0"/>
              </a:spcAft>
              <a:buClr>
                <a:srgbClr val="001D35"/>
              </a:buClr>
              <a:buSzPts val="1500"/>
              <a:buFont typeface="Arial"/>
              <a:buNone/>
            </a:pPr>
            <a:r>
              <a:rPr b="1" lang="en" sz="1500">
                <a:solidFill>
                  <a:srgbClr val="001D35"/>
                </a:solidFill>
                <a:latin typeface="Arial"/>
                <a:ea typeface="Arial"/>
                <a:cs typeface="Arial"/>
                <a:sym typeface="Arial"/>
              </a:rPr>
              <a:t>Static Files:</a:t>
            </a:r>
            <a:br>
              <a:rPr b="1" lang="en" sz="1500">
                <a:solidFill>
                  <a:srgbClr val="001D35"/>
                </a:solidFill>
                <a:latin typeface="Arial"/>
                <a:ea typeface="Arial"/>
                <a:cs typeface="Arial"/>
                <a:sym typeface="Arial"/>
              </a:rPr>
            </a:br>
            <a:r>
              <a:rPr lang="en" sz="1500">
                <a:solidFill>
                  <a:srgbClr val="001D35"/>
                </a:solidFill>
                <a:latin typeface="Arial"/>
                <a:ea typeface="Arial"/>
                <a:cs typeface="Arial"/>
                <a:sym typeface="Arial"/>
              </a:rPr>
              <a:t>Flask can easily serve static files like CSS, JavaScript, and images. </a:t>
            </a:r>
            <a:endParaRPr sz="1500">
              <a:solidFill>
                <a:srgbClr val="001D35"/>
              </a:solidFill>
              <a:latin typeface="Arial"/>
              <a:ea typeface="Arial"/>
              <a:cs typeface="Arial"/>
              <a:sym typeface="Arial"/>
            </a:endParaRPr>
          </a:p>
          <a:p>
            <a:pPr indent="0" lvl="0" marL="0" rtl="0" algn="l">
              <a:spcBef>
                <a:spcPts val="1500"/>
              </a:spcBef>
              <a:spcAft>
                <a:spcPts val="1200"/>
              </a:spcAft>
              <a:buNone/>
            </a:pPr>
            <a:r>
              <a:t/>
            </a:r>
            <a:endParaRPr sz="1500">
              <a:solidFill>
                <a:srgbClr val="001D35"/>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82"/>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3.6.2 Understanding and Managing Cookies and Session</a:t>
            </a:r>
            <a:endParaRPr/>
          </a:p>
        </p:txBody>
      </p:sp>
      <p:sp>
        <p:nvSpPr>
          <p:cNvPr id="471" name="Google Shape;471;p82"/>
          <p:cNvSpPr txBox="1"/>
          <p:nvPr>
            <p:ph idx="1" type="body"/>
          </p:nvPr>
        </p:nvSpPr>
        <p:spPr>
          <a:xfrm>
            <a:off x="311700" y="923875"/>
            <a:ext cx="88323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html</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'&lt;ul style="list-style: none; padding: 0;"&gt;'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AF00DB"/>
                </a:solidFill>
                <a:latin typeface="Courier New"/>
                <a:ea typeface="Courier New"/>
                <a:cs typeface="Courier New"/>
                <a:sym typeface="Courier New"/>
              </a:rPr>
              <a:t>for</a:t>
            </a: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category</a:t>
            </a: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message</a:t>
            </a:r>
            <a:r>
              <a:rPr lang="en" sz="1250">
                <a:solidFill>
                  <a:srgbClr val="3B3B3B"/>
                </a:solidFill>
                <a:latin typeface="Courier New"/>
                <a:ea typeface="Courier New"/>
                <a:cs typeface="Courier New"/>
                <a:sym typeface="Courier New"/>
              </a:rPr>
              <a:t> </a:t>
            </a:r>
            <a:r>
              <a:rPr lang="en" sz="1250">
                <a:solidFill>
                  <a:srgbClr val="AF00DB"/>
                </a:solidFill>
                <a:latin typeface="Courier New"/>
                <a:ea typeface="Courier New"/>
                <a:cs typeface="Courier New"/>
                <a:sym typeface="Courier New"/>
              </a:rPr>
              <a:t>in</a:t>
            </a: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messages</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color</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'green'</a:t>
            </a:r>
            <a:r>
              <a:rPr lang="en" sz="1250">
                <a:solidFill>
                  <a:srgbClr val="3B3B3B"/>
                </a:solidFill>
                <a:latin typeface="Courier New"/>
                <a:ea typeface="Courier New"/>
                <a:cs typeface="Courier New"/>
                <a:sym typeface="Courier New"/>
              </a:rPr>
              <a:t> </a:t>
            </a:r>
            <a:r>
              <a:rPr lang="en" sz="1250">
                <a:solidFill>
                  <a:srgbClr val="AF00DB"/>
                </a:solidFill>
                <a:latin typeface="Courier New"/>
                <a:ea typeface="Courier New"/>
                <a:cs typeface="Courier New"/>
                <a:sym typeface="Courier New"/>
              </a:rPr>
              <a:t>if</a:t>
            </a: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category</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'success'</a:t>
            </a:r>
            <a:r>
              <a:rPr lang="en" sz="1250">
                <a:solidFill>
                  <a:srgbClr val="3B3B3B"/>
                </a:solidFill>
                <a:latin typeface="Courier New"/>
                <a:ea typeface="Courier New"/>
                <a:cs typeface="Courier New"/>
                <a:sym typeface="Courier New"/>
              </a:rPr>
              <a:t> </a:t>
            </a:r>
            <a:r>
              <a:rPr lang="en" sz="1250">
                <a:solidFill>
                  <a:srgbClr val="AF00DB"/>
                </a:solidFill>
                <a:latin typeface="Courier New"/>
                <a:ea typeface="Courier New"/>
                <a:cs typeface="Courier New"/>
                <a:sym typeface="Courier New"/>
              </a:rPr>
              <a:t>else</a:t>
            </a: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'red'</a:t>
            </a:r>
            <a:r>
              <a:rPr lang="en" sz="1250">
                <a:solidFill>
                  <a:srgbClr val="3B3B3B"/>
                </a:solidFill>
                <a:latin typeface="Courier New"/>
                <a:ea typeface="Courier New"/>
                <a:cs typeface="Courier New"/>
                <a:sym typeface="Courier New"/>
              </a:rPr>
              <a:t> </a:t>
            </a:r>
            <a:r>
              <a:rPr lang="en" sz="1250">
                <a:solidFill>
                  <a:srgbClr val="AF00DB"/>
                </a:solidFill>
                <a:latin typeface="Courier New"/>
                <a:ea typeface="Courier New"/>
                <a:cs typeface="Courier New"/>
                <a:sym typeface="Courier New"/>
              </a:rPr>
              <a:t>if</a:t>
            </a: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category</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'error'</a:t>
            </a:r>
            <a:r>
              <a:rPr lang="en" sz="1250">
                <a:solidFill>
                  <a:srgbClr val="3B3B3B"/>
                </a:solidFill>
                <a:latin typeface="Courier New"/>
                <a:ea typeface="Courier New"/>
                <a:cs typeface="Courier New"/>
                <a:sym typeface="Courier New"/>
              </a:rPr>
              <a:t> </a:t>
            </a:r>
            <a:r>
              <a:rPr lang="en" sz="1250">
                <a:solidFill>
                  <a:srgbClr val="AF00DB"/>
                </a:solidFill>
                <a:latin typeface="Courier New"/>
                <a:ea typeface="Courier New"/>
                <a:cs typeface="Courier New"/>
                <a:sym typeface="Courier New"/>
              </a:rPr>
              <a:t>else</a:t>
            </a: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'blue'</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html</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0000FF"/>
                </a:solidFill>
                <a:latin typeface="Courier New"/>
                <a:ea typeface="Courier New"/>
                <a:cs typeface="Courier New"/>
                <a:sym typeface="Courier New"/>
              </a:rPr>
              <a:t>f</a:t>
            </a:r>
            <a:r>
              <a:rPr lang="en" sz="1250">
                <a:solidFill>
                  <a:srgbClr val="A31515"/>
                </a:solidFill>
                <a:latin typeface="Courier New"/>
                <a:ea typeface="Courier New"/>
                <a:cs typeface="Courier New"/>
                <a:sym typeface="Courier New"/>
              </a:rPr>
              <a:t>'&lt;li style="background-color: </a:t>
            </a:r>
            <a:r>
              <a:rPr lang="en" sz="1250">
                <a:solidFill>
                  <a:srgbClr val="0000FF"/>
                </a:solidFill>
                <a:latin typeface="Courier New"/>
                <a:ea typeface="Courier New"/>
                <a:cs typeface="Courier New"/>
                <a:sym typeface="Courier New"/>
              </a:rPr>
              <a:t>{</a:t>
            </a:r>
            <a:r>
              <a:rPr lang="en" sz="1250">
                <a:solidFill>
                  <a:srgbClr val="001080"/>
                </a:solidFill>
                <a:latin typeface="Courier New"/>
                <a:ea typeface="Courier New"/>
                <a:cs typeface="Courier New"/>
                <a:sym typeface="Courier New"/>
              </a:rPr>
              <a:t>color</a:t>
            </a:r>
            <a:r>
              <a:rPr lang="en" sz="1250">
                <a:solidFill>
                  <a:srgbClr val="0000FF"/>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 color: white; padding: 10px; margin-bottom: 5px; border-radius: 5px;"&gt;</a:t>
            </a:r>
            <a:r>
              <a:rPr lang="en" sz="1250">
                <a:solidFill>
                  <a:srgbClr val="0000FF"/>
                </a:solidFill>
                <a:latin typeface="Courier New"/>
                <a:ea typeface="Courier New"/>
                <a:cs typeface="Courier New"/>
                <a:sym typeface="Courier New"/>
              </a:rPr>
              <a:t>{</a:t>
            </a:r>
            <a:r>
              <a:rPr lang="en" sz="1250">
                <a:solidFill>
                  <a:srgbClr val="001080"/>
                </a:solidFill>
                <a:latin typeface="Courier New"/>
                <a:ea typeface="Courier New"/>
                <a:cs typeface="Courier New"/>
                <a:sym typeface="Courier New"/>
              </a:rPr>
              <a:t>message</a:t>
            </a:r>
            <a:r>
              <a:rPr lang="en" sz="1250">
                <a:solidFill>
                  <a:srgbClr val="0000FF"/>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&lt;/li&gt;'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html</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'&lt;/ul&gt;'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AF00DB"/>
                </a:solidFill>
                <a:latin typeface="Courier New"/>
                <a:ea typeface="Courier New"/>
                <a:cs typeface="Courier New"/>
                <a:sym typeface="Courier New"/>
              </a:rPr>
              <a:t>return</a:t>
            </a: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html</a:t>
            </a:r>
            <a:endParaRPr sz="1250">
              <a:solidFill>
                <a:srgbClr val="00108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008000"/>
                </a:solidFill>
                <a:latin typeface="Courier New"/>
                <a:ea typeface="Courier New"/>
                <a:cs typeface="Courier New"/>
                <a:sym typeface="Courier New"/>
              </a:rPr>
              <a:t># --- HTML Template Strings (for simplicity in this single file example) ---</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0070C1"/>
                </a:solidFill>
                <a:latin typeface="Courier New"/>
                <a:ea typeface="Courier New"/>
                <a:cs typeface="Courier New"/>
                <a:sym typeface="Courier New"/>
              </a:rPr>
              <a:t>LOGIN_FORM_TEMPLATE</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&lt;!doctype html&gt;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&lt;title&gt;Login&lt;/title&gt;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&lt;style&gt;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body { font-family: sans-serif; margin: 2em; }</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.form-group { margin-bottom: 1em; }</a:t>
            </a:r>
            <a:endParaRPr sz="1500">
              <a:solidFill>
                <a:srgbClr val="000000"/>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83"/>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3.6.2 Understanding and Managing Cookies and Session</a:t>
            </a:r>
            <a:endParaRPr/>
          </a:p>
        </p:txBody>
      </p:sp>
      <p:sp>
        <p:nvSpPr>
          <p:cNvPr id="477" name="Google Shape;477;p83"/>
          <p:cNvSpPr txBox="1"/>
          <p:nvPr>
            <p:ph idx="1" type="body"/>
          </p:nvPr>
        </p:nvSpPr>
        <p:spPr>
          <a:xfrm>
            <a:off x="311700" y="923875"/>
            <a:ext cx="88323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label { display: block; margin-bottom: 0.5em; font-weight: bold; }</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input[type="text"], input[type="password"] {</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width: 100%; padding: 8px; border: 1px solid #ccc; border-radius: 4px; box-sizing: border-box;</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input[type="submit"] {</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background-color: #007bff; color: white; padding: 10px 15px; border: none; border-radius: 4px; cursor: pointer; font-size: 1em;</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input[type="submit"]:hover { background-color: #0056b3; }</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.flash-message { padding: 10px; margin-bottom: 1em; border-radius: 5px; }</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.flash-message.error { background-color: #f8d7da; color: #721c24; border: 1px solid #f5c6cb; }</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.flash-message.success { background-color: #d4edda; color: #155724; border: 1px solid #c3e6cb; }</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.flash-message.info { background-color: #d1ecf1; color: #0c5460; border: 1px solid </a:t>
            </a:r>
            <a:endParaRPr sz="1500">
              <a:solidFill>
                <a:srgbClr val="000000"/>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84"/>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3.6.2 Understanding and Managing Cookies and Session</a:t>
            </a:r>
            <a:endParaRPr/>
          </a:p>
        </p:txBody>
      </p:sp>
      <p:sp>
        <p:nvSpPr>
          <p:cNvPr id="483" name="Google Shape;483;p84"/>
          <p:cNvSpPr txBox="1"/>
          <p:nvPr>
            <p:ph idx="1" type="body"/>
          </p:nvPr>
        </p:nvSpPr>
        <p:spPr>
          <a:xfrm>
            <a:off x="311700" y="923875"/>
            <a:ext cx="88323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a:t>
            </a:r>
            <a:r>
              <a:rPr lang="en" sz="1250">
                <a:solidFill>
                  <a:srgbClr val="A31515"/>
                </a:solidFill>
                <a:latin typeface="Courier New"/>
                <a:ea typeface="Courier New"/>
                <a:cs typeface="Courier New"/>
                <a:sym typeface="Courier New"/>
              </a:rPr>
              <a:t>bee5eb; }</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&lt;/style&gt;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&lt;body&gt;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&lt;h1&gt;Login&lt;/h1&gt;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 flashed_messages | safe }} {# Render flashed messages #}</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&lt;form method="POST" action="{{ url_for('login') }}"&gt;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&lt;div class="form-group"&gt;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&lt;label for="username"&gt;Username:&lt;/label&gt;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&lt;input type="text" id="username" name="username" value="{{ username if username is defined else '' }}"&gt;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&lt;/div&gt;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&lt;div class="form-group"&gt;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&lt;label for="password"&gt;Password:&lt;/label&gt;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&lt;input type="password" id="password" name="password"&gt;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&lt;/div&gt;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&lt;input type="submit" value="Log In"&gt;</a:t>
            </a:r>
            <a:endParaRPr sz="1500">
              <a:solidFill>
                <a:srgbClr val="000000"/>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85"/>
          <p:cNvSpPr txBox="1"/>
          <p:nvPr>
            <p:ph type="title"/>
          </p:nvPr>
        </p:nvSpPr>
        <p:spPr>
          <a:xfrm>
            <a:off x="311700" y="64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3.6.2 Understanding and Managing Cookies and Session</a:t>
            </a:r>
            <a:endParaRPr/>
          </a:p>
        </p:txBody>
      </p:sp>
      <p:sp>
        <p:nvSpPr>
          <p:cNvPr id="489" name="Google Shape;489;p85"/>
          <p:cNvSpPr txBox="1"/>
          <p:nvPr>
            <p:ph idx="1" type="body"/>
          </p:nvPr>
        </p:nvSpPr>
        <p:spPr>
          <a:xfrm>
            <a:off x="311700" y="923875"/>
            <a:ext cx="88323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&lt;/form&gt;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    &lt;p&gt;&lt;a href="/"&gt;Go to Homepage&lt;/a&gt;&lt;/p&gt;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&lt;/body&gt;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31515"/>
                </a:solidFill>
                <a:latin typeface="Courier New"/>
                <a:ea typeface="Courier New"/>
                <a:cs typeface="Courier New"/>
                <a:sym typeface="Courier New"/>
              </a:rPr>
              <a:t>"""</a:t>
            </a:r>
            <a:endParaRPr sz="12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AF00DB"/>
                </a:solidFill>
                <a:latin typeface="Courier New"/>
                <a:ea typeface="Courier New"/>
                <a:cs typeface="Courier New"/>
                <a:sym typeface="Courier New"/>
              </a:rPr>
              <a:t>if</a:t>
            </a: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__name__</a:t>
            </a:r>
            <a:r>
              <a:rPr lang="en" sz="1250">
                <a:solidFill>
                  <a:srgbClr val="3B3B3B"/>
                </a:solidFill>
                <a:latin typeface="Courier New"/>
                <a:ea typeface="Courier New"/>
                <a:cs typeface="Courier New"/>
                <a:sym typeface="Courier New"/>
              </a:rPr>
              <a:t> </a:t>
            </a:r>
            <a:r>
              <a:rPr lang="en" sz="1250">
                <a:solidFill>
                  <a:srgbClr val="000000"/>
                </a:solidFill>
                <a:latin typeface="Courier New"/>
                <a:ea typeface="Courier New"/>
                <a:cs typeface="Courier New"/>
                <a:sym typeface="Courier New"/>
              </a:rPr>
              <a:t>==</a:t>
            </a:r>
            <a:r>
              <a:rPr lang="en" sz="1250">
                <a:solidFill>
                  <a:srgbClr val="3B3B3B"/>
                </a:solidFill>
                <a:latin typeface="Courier New"/>
                <a:ea typeface="Courier New"/>
                <a:cs typeface="Courier New"/>
                <a:sym typeface="Courier New"/>
              </a:rPr>
              <a:t> </a:t>
            </a:r>
            <a:r>
              <a:rPr lang="en" sz="1250">
                <a:solidFill>
                  <a:srgbClr val="A31515"/>
                </a:solidFill>
                <a:latin typeface="Courier New"/>
                <a:ea typeface="Courier New"/>
                <a:cs typeface="Courier New"/>
                <a:sym typeface="Courier New"/>
              </a:rPr>
              <a:t>'__main__'</a:t>
            </a:r>
            <a:r>
              <a:rPr lang="en" sz="1250">
                <a:solidFill>
                  <a:srgbClr val="3B3B3B"/>
                </a:solidFill>
                <a:latin typeface="Courier New"/>
                <a:ea typeface="Courier New"/>
                <a:cs typeface="Courier New"/>
                <a:sym typeface="Courier New"/>
              </a:rPr>
              <a:t>:</a:t>
            </a:r>
            <a:endParaRPr sz="12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8000"/>
                </a:solidFill>
                <a:latin typeface="Courier New"/>
                <a:ea typeface="Courier New"/>
                <a:cs typeface="Courier New"/>
                <a:sym typeface="Courier New"/>
              </a:rPr>
              <a:t># Set the secret key for local development if not using environment variables</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8000"/>
                </a:solidFill>
                <a:latin typeface="Courier New"/>
                <a:ea typeface="Courier New"/>
                <a:cs typeface="Courier New"/>
                <a:sym typeface="Courier New"/>
              </a:rPr>
              <a:t># os.environ['FLASK_SECRET_KEY'] = 'my_super_secret_dev_key_456'</a:t>
            </a:r>
            <a:endParaRPr sz="12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250">
                <a:solidFill>
                  <a:srgbClr val="3B3B3B"/>
                </a:solidFill>
                <a:latin typeface="Courier New"/>
                <a:ea typeface="Courier New"/>
                <a:cs typeface="Courier New"/>
                <a:sym typeface="Courier New"/>
              </a:rPr>
              <a:t>    </a:t>
            </a:r>
            <a:r>
              <a:rPr lang="en" sz="1250">
                <a:solidFill>
                  <a:srgbClr val="001080"/>
                </a:solidFill>
                <a:latin typeface="Courier New"/>
                <a:ea typeface="Courier New"/>
                <a:cs typeface="Courier New"/>
                <a:sym typeface="Courier New"/>
              </a:rPr>
              <a:t>app</a:t>
            </a:r>
            <a:r>
              <a:rPr lang="en" sz="1250">
                <a:solidFill>
                  <a:srgbClr val="3B3B3B"/>
                </a:solidFill>
                <a:latin typeface="Courier New"/>
                <a:ea typeface="Courier New"/>
                <a:cs typeface="Courier New"/>
                <a:sym typeface="Courier New"/>
              </a:rPr>
              <a:t>.</a:t>
            </a:r>
            <a:r>
              <a:rPr lang="en" sz="1250">
                <a:solidFill>
                  <a:srgbClr val="795E26"/>
                </a:solidFill>
                <a:latin typeface="Courier New"/>
                <a:ea typeface="Courier New"/>
                <a:cs typeface="Courier New"/>
                <a:sym typeface="Courier New"/>
              </a:rPr>
              <a:t>run</a:t>
            </a:r>
            <a:r>
              <a:rPr lang="en" sz="1250">
                <a:solidFill>
                  <a:srgbClr val="3B3B3B"/>
                </a:solidFill>
                <a:latin typeface="Courier New"/>
                <a:ea typeface="Courier New"/>
                <a:cs typeface="Courier New"/>
                <a:sym typeface="Courier New"/>
              </a:rPr>
              <a:t>(</a:t>
            </a:r>
            <a:r>
              <a:rPr lang="en" sz="1250">
                <a:solidFill>
                  <a:srgbClr val="001080"/>
                </a:solidFill>
                <a:latin typeface="Courier New"/>
                <a:ea typeface="Courier New"/>
                <a:cs typeface="Courier New"/>
                <a:sym typeface="Courier New"/>
              </a:rPr>
              <a:t>debug</a:t>
            </a:r>
            <a:r>
              <a:rPr lang="en" sz="1250">
                <a:solidFill>
                  <a:srgbClr val="000000"/>
                </a:solidFill>
                <a:latin typeface="Courier New"/>
                <a:ea typeface="Courier New"/>
                <a:cs typeface="Courier New"/>
                <a:sym typeface="Courier New"/>
              </a:rPr>
              <a:t>=</a:t>
            </a:r>
            <a:r>
              <a:rPr lang="en" sz="1250">
                <a:solidFill>
                  <a:srgbClr val="0000FF"/>
                </a:solidFill>
                <a:latin typeface="Courier New"/>
                <a:ea typeface="Courier New"/>
                <a:cs typeface="Courier New"/>
                <a:sym typeface="Courier New"/>
              </a:rPr>
              <a:t>True</a:t>
            </a:r>
            <a:r>
              <a:rPr lang="en" sz="1250">
                <a:solidFill>
                  <a:srgbClr val="3B3B3B"/>
                </a:solidFill>
                <a:latin typeface="Courier New"/>
                <a:ea typeface="Courier New"/>
                <a:cs typeface="Courier New"/>
                <a:sym typeface="Courier New"/>
              </a:rPr>
              <a:t>) </a:t>
            </a:r>
            <a:r>
              <a:rPr lang="en" sz="1250">
                <a:solidFill>
                  <a:srgbClr val="008000"/>
                </a:solidFill>
                <a:latin typeface="Courier New"/>
                <a:ea typeface="Courier New"/>
                <a:cs typeface="Courier New"/>
                <a:sym typeface="Courier New"/>
              </a:rPr>
              <a:t># debug=True enables auto-reload and debugger</a:t>
            </a:r>
            <a:endParaRPr sz="1250">
              <a:solidFill>
                <a:srgbClr val="008000"/>
              </a:solidFill>
              <a:latin typeface="Courier New"/>
              <a:ea typeface="Courier New"/>
              <a:cs typeface="Courier New"/>
              <a:sym typeface="Courier New"/>
            </a:endParaRPr>
          </a:p>
          <a:p>
            <a:pPr indent="0" lvl="0" marL="0" rtl="0" algn="l">
              <a:spcBef>
                <a:spcPts val="0"/>
              </a:spcBef>
              <a:spcAft>
                <a:spcPts val="1200"/>
              </a:spcAft>
              <a:buNone/>
            </a:pPr>
            <a:r>
              <a:t/>
            </a:r>
            <a:endParaRPr sz="1500">
              <a:solidFill>
                <a:srgbClr val="000000"/>
              </a:solidFill>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86"/>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3.7 Flask Redirect, Message Flashing, File Upload</a:t>
            </a:r>
            <a:endParaRPr/>
          </a:p>
        </p:txBody>
      </p:sp>
      <p:sp>
        <p:nvSpPr>
          <p:cNvPr id="495" name="Google Shape;495;p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300">
                <a:solidFill>
                  <a:srgbClr val="000000"/>
                </a:solidFill>
                <a:latin typeface="Arial"/>
                <a:ea typeface="Arial"/>
                <a:cs typeface="Arial"/>
                <a:sym typeface="Arial"/>
              </a:rPr>
              <a:t>1. Flask </a:t>
            </a:r>
            <a:r>
              <a:rPr b="1" lang="en" sz="1300">
                <a:solidFill>
                  <a:srgbClr val="188038"/>
                </a:solidFill>
                <a:latin typeface="Arial"/>
                <a:ea typeface="Arial"/>
                <a:cs typeface="Arial"/>
                <a:sym typeface="Arial"/>
              </a:rPr>
              <a:t>redirect()</a:t>
            </a:r>
            <a:endParaRPr b="1" sz="1300">
              <a:solidFill>
                <a:srgbClr val="188038"/>
              </a:solidFill>
              <a:latin typeface="Arial"/>
              <a:ea typeface="Arial"/>
              <a:cs typeface="Arial"/>
              <a:sym typeface="Arial"/>
            </a:endParaRPr>
          </a:p>
          <a:p>
            <a:pPr indent="0" lvl="0" marL="0" rtl="0" algn="l">
              <a:spcBef>
                <a:spcPts val="1200"/>
              </a:spcBef>
              <a:spcAft>
                <a:spcPts val="0"/>
              </a:spcAft>
              <a:buNone/>
            </a:pPr>
            <a:r>
              <a:rPr b="1" lang="en" sz="1300">
                <a:solidFill>
                  <a:srgbClr val="000000"/>
                </a:solidFill>
                <a:latin typeface="Arial"/>
                <a:ea typeface="Arial"/>
                <a:cs typeface="Arial"/>
                <a:sym typeface="Arial"/>
              </a:rPr>
              <a:t>What it is:</a:t>
            </a:r>
            <a:r>
              <a:rPr lang="en" sz="1300">
                <a:solidFill>
                  <a:srgbClr val="000000"/>
                </a:solidFill>
                <a:latin typeface="Arial"/>
                <a:ea typeface="Arial"/>
                <a:cs typeface="Arial"/>
                <a:sym typeface="Arial"/>
              </a:rPr>
              <a:t> In Flask, </a:t>
            </a:r>
            <a:r>
              <a:rPr lang="en" sz="1300">
                <a:solidFill>
                  <a:srgbClr val="188038"/>
                </a:solidFill>
                <a:latin typeface="Arial"/>
                <a:ea typeface="Arial"/>
                <a:cs typeface="Arial"/>
                <a:sym typeface="Arial"/>
              </a:rPr>
              <a:t>redirect()</a:t>
            </a:r>
            <a:r>
              <a:rPr lang="en" sz="1300">
                <a:solidFill>
                  <a:srgbClr val="000000"/>
                </a:solidFill>
                <a:latin typeface="Arial"/>
                <a:ea typeface="Arial"/>
                <a:cs typeface="Arial"/>
                <a:sym typeface="Arial"/>
              </a:rPr>
              <a:t> is a function that tells a user's web browser to go to a </a:t>
            </a:r>
            <a:r>
              <a:rPr i="1" lang="en" sz="1300">
                <a:solidFill>
                  <a:srgbClr val="000000"/>
                </a:solidFill>
                <a:latin typeface="Arial"/>
                <a:ea typeface="Arial"/>
                <a:cs typeface="Arial"/>
                <a:sym typeface="Arial"/>
              </a:rPr>
              <a:t>different</a:t>
            </a:r>
            <a:r>
              <a:rPr lang="en" sz="1300">
                <a:solidFill>
                  <a:srgbClr val="000000"/>
                </a:solidFill>
                <a:latin typeface="Arial"/>
                <a:ea typeface="Arial"/>
                <a:cs typeface="Arial"/>
                <a:sym typeface="Arial"/>
              </a:rPr>
              <a:t> URL. When your Flask application returns a </a:t>
            </a:r>
            <a:r>
              <a:rPr lang="en" sz="1300">
                <a:solidFill>
                  <a:srgbClr val="188038"/>
                </a:solidFill>
                <a:latin typeface="Arial"/>
                <a:ea typeface="Arial"/>
                <a:cs typeface="Arial"/>
                <a:sym typeface="Arial"/>
              </a:rPr>
              <a:t>redirect()</a:t>
            </a:r>
            <a:r>
              <a:rPr lang="en" sz="1300">
                <a:solidFill>
                  <a:srgbClr val="000000"/>
                </a:solidFill>
                <a:latin typeface="Arial"/>
                <a:ea typeface="Arial"/>
                <a:cs typeface="Arial"/>
                <a:sym typeface="Arial"/>
              </a:rPr>
              <a:t> response, it doesn't send the content of a new page directly; instead, it sends an HTTP status code (like </a:t>
            </a:r>
            <a:r>
              <a:rPr lang="en" sz="1300">
                <a:solidFill>
                  <a:srgbClr val="188038"/>
                </a:solidFill>
                <a:latin typeface="Arial"/>
                <a:ea typeface="Arial"/>
                <a:cs typeface="Arial"/>
                <a:sym typeface="Arial"/>
              </a:rPr>
              <a:t>302 Found</a:t>
            </a:r>
            <a:r>
              <a:rPr lang="en" sz="1300">
                <a:solidFill>
                  <a:srgbClr val="000000"/>
                </a:solidFill>
                <a:latin typeface="Arial"/>
                <a:ea typeface="Arial"/>
                <a:cs typeface="Arial"/>
                <a:sym typeface="Arial"/>
              </a:rPr>
              <a:t> for a temporary redirect) along with the new URL. The browser then receives this and automatically makes a new request to the specified new URL.</a:t>
            </a:r>
            <a:endParaRPr sz="1300">
              <a:solidFill>
                <a:srgbClr val="000000"/>
              </a:solidFill>
              <a:latin typeface="Arial"/>
              <a:ea typeface="Arial"/>
              <a:cs typeface="Arial"/>
              <a:sym typeface="Arial"/>
            </a:endParaRPr>
          </a:p>
          <a:p>
            <a:pPr indent="0" lvl="0" marL="0" rtl="0" algn="l">
              <a:spcBef>
                <a:spcPts val="1200"/>
              </a:spcBef>
              <a:spcAft>
                <a:spcPts val="0"/>
              </a:spcAft>
              <a:buNone/>
            </a:pPr>
            <a:r>
              <a:rPr b="1" lang="en" sz="1300">
                <a:solidFill>
                  <a:srgbClr val="000000"/>
                </a:solidFill>
                <a:latin typeface="Arial"/>
                <a:ea typeface="Arial"/>
                <a:cs typeface="Arial"/>
                <a:sym typeface="Arial"/>
              </a:rPr>
              <a:t>Purpose/When to use it:</a:t>
            </a:r>
            <a:endParaRPr b="1" sz="1300">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rPr b="1" lang="en" sz="1300">
                <a:solidFill>
                  <a:srgbClr val="000000"/>
                </a:solidFill>
                <a:latin typeface="Arial"/>
                <a:ea typeface="Arial"/>
                <a:cs typeface="Arial"/>
                <a:sym typeface="Arial"/>
              </a:rPr>
              <a:t>Post/Redirect/Get (PRG) Pattern:</a:t>
            </a:r>
            <a:r>
              <a:rPr lang="en" sz="1300">
                <a:solidFill>
                  <a:srgbClr val="000000"/>
                </a:solidFill>
                <a:latin typeface="Arial"/>
                <a:ea typeface="Arial"/>
                <a:cs typeface="Arial"/>
                <a:sym typeface="Arial"/>
              </a:rPr>
              <a:t> This is its most common and crucial use. After a user submits a form (a </a:t>
            </a:r>
            <a:r>
              <a:rPr lang="en" sz="1300">
                <a:solidFill>
                  <a:srgbClr val="188038"/>
                </a:solidFill>
                <a:latin typeface="Arial"/>
                <a:ea typeface="Arial"/>
                <a:cs typeface="Arial"/>
                <a:sym typeface="Arial"/>
              </a:rPr>
              <a:t>POST</a:t>
            </a:r>
            <a:r>
              <a:rPr lang="en" sz="1300">
                <a:solidFill>
                  <a:srgbClr val="000000"/>
                </a:solidFill>
                <a:latin typeface="Arial"/>
                <a:ea typeface="Arial"/>
                <a:cs typeface="Arial"/>
                <a:sym typeface="Arial"/>
              </a:rPr>
              <a:t> request), you process the data (e.g., save to a database). Instead of rendering a template directly, you </a:t>
            </a:r>
            <a:r>
              <a:rPr lang="en" sz="1300">
                <a:solidFill>
                  <a:srgbClr val="188038"/>
                </a:solidFill>
                <a:latin typeface="Arial"/>
                <a:ea typeface="Arial"/>
                <a:cs typeface="Arial"/>
                <a:sym typeface="Arial"/>
              </a:rPr>
              <a:t>redirect()</a:t>
            </a:r>
            <a:r>
              <a:rPr lang="en" sz="1300">
                <a:solidFill>
                  <a:srgbClr val="000000"/>
                </a:solidFill>
                <a:latin typeface="Arial"/>
                <a:ea typeface="Arial"/>
                <a:cs typeface="Arial"/>
                <a:sym typeface="Arial"/>
              </a:rPr>
              <a:t> the user to a </a:t>
            </a:r>
            <a:r>
              <a:rPr i="1" lang="en" sz="1300">
                <a:solidFill>
                  <a:srgbClr val="000000"/>
                </a:solidFill>
                <a:latin typeface="Arial"/>
                <a:ea typeface="Arial"/>
                <a:cs typeface="Arial"/>
                <a:sym typeface="Arial"/>
              </a:rPr>
              <a:t>new</a:t>
            </a:r>
            <a:r>
              <a:rPr lang="en" sz="1300">
                <a:solidFill>
                  <a:srgbClr val="000000"/>
                </a:solidFill>
                <a:latin typeface="Arial"/>
                <a:ea typeface="Arial"/>
                <a:cs typeface="Arial"/>
                <a:sym typeface="Arial"/>
              </a:rPr>
              <a:t> page (which is loaded via a </a:t>
            </a:r>
            <a:r>
              <a:rPr lang="en" sz="1300">
                <a:solidFill>
                  <a:srgbClr val="188038"/>
                </a:solidFill>
                <a:latin typeface="Arial"/>
                <a:ea typeface="Arial"/>
                <a:cs typeface="Arial"/>
                <a:sym typeface="Arial"/>
              </a:rPr>
              <a:t>GET</a:t>
            </a:r>
            <a:r>
              <a:rPr lang="en" sz="1300">
                <a:solidFill>
                  <a:srgbClr val="000000"/>
                </a:solidFill>
                <a:latin typeface="Arial"/>
                <a:ea typeface="Arial"/>
                <a:cs typeface="Arial"/>
                <a:sym typeface="Arial"/>
              </a:rPr>
              <a:t> request). This prevents issues like:</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Duplicate form submissions if the user refreshes the page.</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Warning messages from the browser asking to resubmit data when navigating back.</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Changing URLs:</a:t>
            </a:r>
            <a:r>
              <a:rPr lang="en" sz="1300">
                <a:solidFill>
                  <a:srgbClr val="000000"/>
                </a:solidFill>
                <a:latin typeface="Arial"/>
                <a:ea typeface="Arial"/>
                <a:cs typeface="Arial"/>
                <a:sym typeface="Arial"/>
              </a:rPr>
              <a:t> If a page's URL has changed, you can </a:t>
            </a:r>
            <a:r>
              <a:rPr lang="en" sz="1300">
                <a:solidFill>
                  <a:srgbClr val="188038"/>
                </a:solidFill>
                <a:latin typeface="Arial"/>
                <a:ea typeface="Arial"/>
                <a:cs typeface="Arial"/>
                <a:sym typeface="Arial"/>
              </a:rPr>
              <a:t>redirect()</a:t>
            </a:r>
            <a:r>
              <a:rPr lang="en" sz="1300">
                <a:solidFill>
                  <a:srgbClr val="000000"/>
                </a:solidFill>
                <a:latin typeface="Arial"/>
                <a:ea typeface="Arial"/>
                <a:cs typeface="Arial"/>
                <a:sym typeface="Arial"/>
              </a:rPr>
              <a:t> users from the old URL to the new one (often using a </a:t>
            </a:r>
            <a:r>
              <a:rPr lang="en" sz="1300">
                <a:solidFill>
                  <a:srgbClr val="188038"/>
                </a:solidFill>
                <a:latin typeface="Arial"/>
                <a:ea typeface="Arial"/>
                <a:cs typeface="Arial"/>
                <a:sym typeface="Arial"/>
              </a:rPr>
              <a:t>301 Moved Permanently</a:t>
            </a:r>
            <a:r>
              <a:rPr lang="en" sz="1300">
                <a:solidFill>
                  <a:srgbClr val="000000"/>
                </a:solidFill>
                <a:latin typeface="Arial"/>
                <a:ea typeface="Arial"/>
                <a:cs typeface="Arial"/>
                <a:sym typeface="Arial"/>
              </a:rPr>
              <a:t> status code for SEO).</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Controlling Flow:</a:t>
            </a:r>
            <a:r>
              <a:rPr lang="en" sz="1300">
                <a:solidFill>
                  <a:srgbClr val="000000"/>
                </a:solidFill>
                <a:latin typeface="Arial"/>
                <a:ea typeface="Arial"/>
                <a:cs typeface="Arial"/>
                <a:sym typeface="Arial"/>
              </a:rPr>
              <a:t> Guiding users to different parts of your application based on their actions or status (e.g., redirecting unauthenticated users to a login page).</a:t>
            </a:r>
            <a:endParaRPr sz="1300">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87"/>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3.7 Flask Redirect, Message Flashing, File Upload</a:t>
            </a:r>
            <a:endParaRPr/>
          </a:p>
        </p:txBody>
      </p:sp>
      <p:sp>
        <p:nvSpPr>
          <p:cNvPr id="501" name="Google Shape;501;p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300">
                <a:solidFill>
                  <a:srgbClr val="000000"/>
                </a:solidFill>
                <a:latin typeface="Arial"/>
                <a:ea typeface="Arial"/>
                <a:cs typeface="Arial"/>
                <a:sym typeface="Arial"/>
              </a:rPr>
              <a:t>Key Flask Component:</a:t>
            </a:r>
            <a:endParaRPr b="1" sz="1300">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rPr lang="en" sz="1300">
                <a:solidFill>
                  <a:srgbClr val="188038"/>
                </a:solidFill>
                <a:latin typeface="Arial"/>
                <a:ea typeface="Arial"/>
                <a:cs typeface="Arial"/>
                <a:sym typeface="Arial"/>
              </a:rPr>
              <a:t>flask.redirect(location, code=302)</a:t>
            </a:r>
            <a:r>
              <a:rPr lang="en" sz="1300">
                <a:solidFill>
                  <a:srgbClr val="000000"/>
                </a:solidFill>
                <a:latin typeface="Arial"/>
                <a:ea typeface="Arial"/>
                <a:cs typeface="Arial"/>
                <a:sym typeface="Arial"/>
              </a:rPr>
              <a:t>: The function itself.</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sz="1300">
                <a:solidFill>
                  <a:srgbClr val="188038"/>
                </a:solidFill>
                <a:latin typeface="Arial"/>
                <a:ea typeface="Arial"/>
                <a:cs typeface="Arial"/>
                <a:sym typeface="Arial"/>
              </a:rPr>
              <a:t>flask.url_for('view_function_name')</a:t>
            </a:r>
            <a:r>
              <a:rPr lang="en" sz="1300">
                <a:solidFill>
                  <a:srgbClr val="000000"/>
                </a:solidFill>
                <a:latin typeface="Arial"/>
                <a:ea typeface="Arial"/>
                <a:cs typeface="Arial"/>
                <a:sym typeface="Arial"/>
              </a:rPr>
              <a:t>: Used to dynamically generate the URL for a specific view function, making your redirects robust to URL changes.</a:t>
            </a:r>
            <a:endParaRPr sz="1300">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88"/>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3.7 Flask Redirect, Message Flashing, File Upload</a:t>
            </a:r>
            <a:endParaRPr/>
          </a:p>
        </p:txBody>
      </p:sp>
      <p:sp>
        <p:nvSpPr>
          <p:cNvPr id="507" name="Google Shape;507;p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200">
                <a:solidFill>
                  <a:srgbClr val="000000"/>
                </a:solidFill>
                <a:latin typeface="Arial"/>
                <a:ea typeface="Arial"/>
                <a:cs typeface="Arial"/>
                <a:sym typeface="Arial"/>
              </a:rPr>
              <a:t>S</a:t>
            </a:r>
            <a:r>
              <a:rPr b="1" lang="en" sz="1200">
                <a:solidFill>
                  <a:srgbClr val="000000"/>
                </a:solidFill>
                <a:latin typeface="Arial"/>
                <a:ea typeface="Arial"/>
                <a:cs typeface="Arial"/>
                <a:sym typeface="Arial"/>
              </a:rPr>
              <a:t>yntax:</a:t>
            </a:r>
            <a:endParaRPr b="1" sz="12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rPr b="1" lang="en" sz="1200">
                <a:solidFill>
                  <a:srgbClr val="000000"/>
                </a:solidFill>
                <a:latin typeface="Arial"/>
                <a:ea typeface="Arial"/>
                <a:cs typeface="Arial"/>
                <a:sym typeface="Arial"/>
              </a:rPr>
              <a:t>Python</a:t>
            </a:r>
            <a:endParaRPr b="1"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200">
                <a:solidFill>
                  <a:srgbClr val="000000"/>
                </a:solidFill>
                <a:latin typeface="Arial"/>
                <a:ea typeface="Arial"/>
                <a:cs typeface="Arial"/>
                <a:sym typeface="Arial"/>
              </a:rPr>
              <a:t>from flask import redirect, url_for</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200">
                <a:solidFill>
                  <a:srgbClr val="000000"/>
                </a:solidFill>
                <a:latin typeface="Arial"/>
                <a:ea typeface="Arial"/>
                <a:cs typeface="Arial"/>
                <a:sym typeface="Arial"/>
              </a:rPr>
              <a:t>@app.route('/old_path')</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200">
                <a:solidFill>
                  <a:srgbClr val="000000"/>
                </a:solidFill>
                <a:latin typeface="Arial"/>
                <a:ea typeface="Arial"/>
                <a:cs typeface="Arial"/>
                <a:sym typeface="Arial"/>
              </a:rPr>
              <a:t>def old_page():</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200">
                <a:solidFill>
                  <a:srgbClr val="000000"/>
                </a:solidFill>
                <a:latin typeface="Arial"/>
                <a:ea typeface="Arial"/>
                <a:cs typeface="Arial"/>
                <a:sym typeface="Arial"/>
              </a:rPr>
              <a:t>    # Sends a 302 Found (temporary redirect) response, telling the browser to go to '/new_destination'</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200">
                <a:solidFill>
                  <a:srgbClr val="000000"/>
                </a:solidFill>
                <a:latin typeface="Arial"/>
                <a:ea typeface="Arial"/>
                <a:cs typeface="Arial"/>
                <a:sym typeface="Arial"/>
              </a:rPr>
              <a:t>    return redirect(url_for('new_destination_function'))</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200">
                <a:solidFill>
                  <a:srgbClr val="000000"/>
                </a:solidFill>
                <a:latin typeface="Arial"/>
                <a:ea typeface="Arial"/>
                <a:cs typeface="Arial"/>
                <a:sym typeface="Arial"/>
              </a:rPr>
              <a:t>@app.route('/new_destination')</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200">
                <a:solidFill>
                  <a:srgbClr val="000000"/>
                </a:solidFill>
                <a:latin typeface="Arial"/>
                <a:ea typeface="Arial"/>
                <a:cs typeface="Arial"/>
                <a:sym typeface="Arial"/>
              </a:rPr>
              <a:t>def new_destination_function():</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200">
                <a:solidFill>
                  <a:srgbClr val="000000"/>
                </a:solidFill>
                <a:latin typeface="Arial"/>
                <a:ea typeface="Arial"/>
                <a:cs typeface="Arial"/>
                <a:sym typeface="Arial"/>
              </a:rPr>
              <a:t>    return "You've been redirected to the new destination!"</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200">
                <a:solidFill>
                  <a:srgbClr val="000000"/>
                </a:solidFill>
                <a:latin typeface="Arial"/>
                <a:ea typeface="Arial"/>
                <a:cs typeface="Arial"/>
                <a:sym typeface="Arial"/>
              </a:rPr>
              <a:t># You can also specify the status code (e.g., 301 for permanent redirect)</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200">
                <a:solidFill>
                  <a:srgbClr val="000000"/>
                </a:solidFill>
                <a:latin typeface="Arial"/>
                <a:ea typeface="Arial"/>
                <a:cs typeface="Arial"/>
                <a:sym typeface="Arial"/>
              </a:rPr>
              <a:t>@app.route('/permanent_old_path')</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200">
                <a:solidFill>
                  <a:srgbClr val="000000"/>
                </a:solidFill>
                <a:latin typeface="Arial"/>
                <a:ea typeface="Arial"/>
                <a:cs typeface="Arial"/>
                <a:sym typeface="Arial"/>
              </a:rPr>
              <a:t>def permanent_old_page():</a:t>
            </a:r>
            <a:endParaRPr sz="1200">
              <a:solidFill>
                <a:srgbClr val="000000"/>
              </a:solidFill>
              <a:latin typeface="Arial"/>
              <a:ea typeface="Arial"/>
              <a:cs typeface="Arial"/>
              <a:sym typeface="Arial"/>
            </a:endParaRPr>
          </a:p>
          <a:p>
            <a:pPr indent="0" lvl="0" marL="0" rtl="0" algn="l">
              <a:lnSpc>
                <a:spcPct val="115000"/>
              </a:lnSpc>
              <a:spcBef>
                <a:spcPts val="0"/>
              </a:spcBef>
              <a:spcAft>
                <a:spcPts val="0"/>
              </a:spcAft>
              <a:buNone/>
            </a:pPr>
            <a:r>
              <a:rPr lang="en" sz="1200">
                <a:solidFill>
                  <a:srgbClr val="000000"/>
                </a:solidFill>
                <a:latin typeface="Arial"/>
                <a:ea typeface="Arial"/>
                <a:cs typeface="Arial"/>
                <a:sym typeface="Arial"/>
              </a:rPr>
              <a:t>    return redirect(url_for('new_destination_function'), code=301) # 301 Moved Permanently</a:t>
            </a:r>
            <a:endParaRPr sz="1200">
              <a:solidFill>
                <a:srgbClr val="000000"/>
              </a:solidFill>
              <a:latin typeface="Arial"/>
              <a:ea typeface="Arial"/>
              <a:cs typeface="Arial"/>
              <a:sym typeface="Arial"/>
            </a:endParaRPr>
          </a:p>
          <a:p>
            <a:pPr indent="0" lvl="0" marL="0" rtl="0" algn="l">
              <a:spcBef>
                <a:spcPts val="0"/>
              </a:spcBef>
              <a:spcAft>
                <a:spcPts val="0"/>
              </a:spcAft>
              <a:buNone/>
            </a:pPr>
            <a:r>
              <a:t/>
            </a:r>
            <a:endParaRPr sz="1200">
              <a:solidFill>
                <a:srgbClr val="000000"/>
              </a:solidFill>
              <a:latin typeface="Arial"/>
              <a:ea typeface="Arial"/>
              <a:cs typeface="Arial"/>
              <a:sym typeface="Arial"/>
            </a:endParaRPr>
          </a:p>
          <a:p>
            <a:pPr indent="0" lvl="0" marL="0" rtl="0" algn="l">
              <a:spcBef>
                <a:spcPts val="1200"/>
              </a:spcBef>
              <a:spcAft>
                <a:spcPts val="1200"/>
              </a:spcAft>
              <a:buNone/>
            </a:pPr>
            <a:r>
              <a:t/>
            </a:r>
            <a:endParaRPr sz="1200">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9"/>
          <p:cNvSpPr txBox="1"/>
          <p:nvPr>
            <p:ph idx="1" type="body"/>
          </p:nvPr>
        </p:nvSpPr>
        <p:spPr>
          <a:xfrm>
            <a:off x="311700" y="856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400">
                <a:solidFill>
                  <a:srgbClr val="000000"/>
                </a:solidFill>
                <a:latin typeface="Arial"/>
                <a:ea typeface="Arial"/>
                <a:cs typeface="Arial"/>
                <a:sym typeface="Arial"/>
              </a:rPr>
              <a:t>Explanation:</a:t>
            </a:r>
            <a:endParaRPr b="1"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b="1" lang="en" sz="1400">
                <a:solidFill>
                  <a:srgbClr val="188038"/>
                </a:solidFill>
                <a:latin typeface="Arial"/>
                <a:ea typeface="Arial"/>
                <a:cs typeface="Arial"/>
                <a:sym typeface="Arial"/>
              </a:rPr>
              <a:t>redirect(location, code=302)</a:t>
            </a:r>
            <a:r>
              <a:rPr lang="en" sz="1400">
                <a:solidFill>
                  <a:srgbClr val="000000"/>
                </a:solidFill>
                <a:latin typeface="Arial"/>
                <a:ea typeface="Arial"/>
                <a:cs typeface="Arial"/>
                <a:sym typeface="Arial"/>
              </a:rPr>
              <a:t>: The core function. </a:t>
            </a:r>
            <a:r>
              <a:rPr lang="en" sz="1400">
                <a:solidFill>
                  <a:srgbClr val="188038"/>
                </a:solidFill>
                <a:latin typeface="Arial"/>
                <a:ea typeface="Arial"/>
                <a:cs typeface="Arial"/>
                <a:sym typeface="Arial"/>
              </a:rPr>
              <a:t>location</a:t>
            </a:r>
            <a:r>
              <a:rPr lang="en" sz="1400">
                <a:solidFill>
                  <a:srgbClr val="000000"/>
                </a:solidFill>
                <a:latin typeface="Arial"/>
                <a:ea typeface="Arial"/>
                <a:cs typeface="Arial"/>
                <a:sym typeface="Arial"/>
              </a:rPr>
              <a:t> is the URL to redirect to. </a:t>
            </a:r>
            <a:r>
              <a:rPr lang="en" sz="1400">
                <a:solidFill>
                  <a:srgbClr val="188038"/>
                </a:solidFill>
                <a:latin typeface="Arial"/>
                <a:ea typeface="Arial"/>
                <a:cs typeface="Arial"/>
                <a:sym typeface="Arial"/>
              </a:rPr>
              <a:t>code</a:t>
            </a:r>
            <a:r>
              <a:rPr lang="en" sz="1400">
                <a:solidFill>
                  <a:srgbClr val="000000"/>
                </a:solidFill>
                <a:latin typeface="Arial"/>
                <a:ea typeface="Arial"/>
                <a:cs typeface="Arial"/>
                <a:sym typeface="Arial"/>
              </a:rPr>
              <a:t> is the HTTP status code (default is 302 Found).</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188038"/>
                </a:solidFill>
                <a:latin typeface="Arial"/>
                <a:ea typeface="Arial"/>
                <a:cs typeface="Arial"/>
                <a:sym typeface="Arial"/>
              </a:rPr>
              <a:t>url_for('function_name', **kwargs)</a:t>
            </a:r>
            <a:r>
              <a:rPr lang="en" sz="1400">
                <a:solidFill>
                  <a:srgbClr val="000000"/>
                </a:solidFill>
                <a:latin typeface="Arial"/>
                <a:ea typeface="Arial"/>
                <a:cs typeface="Arial"/>
                <a:sym typeface="Arial"/>
              </a:rPr>
              <a:t>: Highly recommended for generating URLs. Instead of hardcoding </a:t>
            </a:r>
            <a:r>
              <a:rPr lang="en" sz="1400">
                <a:solidFill>
                  <a:srgbClr val="188038"/>
                </a:solidFill>
                <a:latin typeface="Arial"/>
                <a:ea typeface="Arial"/>
                <a:cs typeface="Arial"/>
                <a:sym typeface="Arial"/>
              </a:rPr>
              <a:t>/new_destination</a:t>
            </a:r>
            <a:r>
              <a:rPr lang="en" sz="1400">
                <a:solidFill>
                  <a:srgbClr val="000000"/>
                </a:solidFill>
                <a:latin typeface="Arial"/>
                <a:ea typeface="Arial"/>
                <a:cs typeface="Arial"/>
                <a:sym typeface="Arial"/>
              </a:rPr>
              <a:t>, you pass the </a:t>
            </a:r>
            <a:r>
              <a:rPr i="1" lang="en" sz="1400">
                <a:solidFill>
                  <a:srgbClr val="000000"/>
                </a:solidFill>
                <a:latin typeface="Arial"/>
                <a:ea typeface="Arial"/>
                <a:cs typeface="Arial"/>
                <a:sym typeface="Arial"/>
              </a:rPr>
              <a:t>name of the view function</a:t>
            </a:r>
            <a:r>
              <a:rPr lang="en" sz="1400">
                <a:solidFill>
                  <a:srgbClr val="000000"/>
                </a:solidFill>
                <a:latin typeface="Arial"/>
                <a:ea typeface="Arial"/>
                <a:cs typeface="Arial"/>
                <a:sym typeface="Arial"/>
              </a:rPr>
              <a:t> (</a:t>
            </a:r>
            <a:r>
              <a:rPr lang="en" sz="1400">
                <a:solidFill>
                  <a:srgbClr val="188038"/>
                </a:solidFill>
                <a:latin typeface="Arial"/>
                <a:ea typeface="Arial"/>
                <a:cs typeface="Arial"/>
                <a:sym typeface="Arial"/>
              </a:rPr>
              <a:t>new_destination_function</a:t>
            </a:r>
            <a:r>
              <a:rPr lang="en" sz="1400">
                <a:solidFill>
                  <a:srgbClr val="000000"/>
                </a:solidFill>
                <a:latin typeface="Arial"/>
                <a:ea typeface="Arial"/>
                <a:cs typeface="Arial"/>
                <a:sym typeface="Arial"/>
              </a:rPr>
              <a:t>). This makes your code more robust; if you change the URL path for </a:t>
            </a:r>
            <a:r>
              <a:rPr lang="en" sz="1400">
                <a:solidFill>
                  <a:srgbClr val="188038"/>
                </a:solidFill>
                <a:latin typeface="Arial"/>
                <a:ea typeface="Arial"/>
                <a:cs typeface="Arial"/>
                <a:sym typeface="Arial"/>
              </a:rPr>
              <a:t>new_destination_function</a:t>
            </a:r>
            <a:r>
              <a:rPr lang="en" sz="1400">
                <a:solidFill>
                  <a:srgbClr val="000000"/>
                </a:solidFill>
                <a:latin typeface="Arial"/>
                <a:ea typeface="Arial"/>
                <a:cs typeface="Arial"/>
                <a:sym typeface="Arial"/>
              </a:rPr>
              <a:t> later, </a:t>
            </a:r>
            <a:r>
              <a:rPr lang="en" sz="1400">
                <a:solidFill>
                  <a:srgbClr val="188038"/>
                </a:solidFill>
                <a:latin typeface="Arial"/>
                <a:ea typeface="Arial"/>
                <a:cs typeface="Arial"/>
                <a:sym typeface="Arial"/>
              </a:rPr>
              <a:t>url_for</a:t>
            </a:r>
            <a:r>
              <a:rPr lang="en" sz="1400">
                <a:solidFill>
                  <a:srgbClr val="000000"/>
                </a:solidFill>
                <a:latin typeface="Arial"/>
                <a:ea typeface="Arial"/>
                <a:cs typeface="Arial"/>
                <a:sym typeface="Arial"/>
              </a:rPr>
              <a:t> will automatically generate the correct new URL.</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000000"/>
                </a:solidFill>
                <a:latin typeface="Arial"/>
                <a:ea typeface="Arial"/>
                <a:cs typeface="Arial"/>
                <a:sym typeface="Arial"/>
              </a:rPr>
              <a:t>Post/Redirect/Get (PRG) Pattern:</a:t>
            </a:r>
            <a:r>
              <a:rPr lang="en" sz="1400">
                <a:solidFill>
                  <a:srgbClr val="000000"/>
                </a:solidFill>
                <a:latin typeface="Arial"/>
                <a:ea typeface="Arial"/>
                <a:cs typeface="Arial"/>
                <a:sym typeface="Arial"/>
              </a:rPr>
              <a:t> After a successful form submission (POST request), it's best practice to </a:t>
            </a:r>
            <a:r>
              <a:rPr lang="en" sz="1400">
                <a:solidFill>
                  <a:srgbClr val="188038"/>
                </a:solidFill>
                <a:latin typeface="Arial"/>
                <a:ea typeface="Arial"/>
                <a:cs typeface="Arial"/>
                <a:sym typeface="Arial"/>
              </a:rPr>
              <a:t>redirect</a:t>
            </a:r>
            <a:r>
              <a:rPr lang="en" sz="1400">
                <a:solidFill>
                  <a:srgbClr val="000000"/>
                </a:solidFill>
                <a:latin typeface="Arial"/>
                <a:ea typeface="Arial"/>
                <a:cs typeface="Arial"/>
                <a:sym typeface="Arial"/>
              </a:rPr>
              <a:t> the user to a GET request page. This prevents issues like:</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Browser "Confirm Form Resubmission" dialog when refreshing.</a:t>
            </a:r>
            <a:endParaRPr>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a:solidFill>
                  <a:srgbClr val="000000"/>
                </a:solidFill>
                <a:latin typeface="Arial"/>
                <a:ea typeface="Arial"/>
                <a:cs typeface="Arial"/>
                <a:sym typeface="Arial"/>
              </a:rPr>
              <a:t>Duplicate data creation if the user navigates back and forth.</a:t>
            </a:r>
            <a:endParaRPr>
              <a:solidFill>
                <a:srgbClr val="000000"/>
              </a:solidFill>
              <a:latin typeface="Arial"/>
              <a:ea typeface="Arial"/>
              <a:cs typeface="Arial"/>
              <a:sym typeface="Arial"/>
            </a:endParaRPr>
          </a:p>
          <a:p>
            <a:pPr indent="0" lvl="0" marL="0" rtl="0" algn="l">
              <a:spcBef>
                <a:spcPts val="1200"/>
              </a:spcBef>
              <a:spcAft>
                <a:spcPts val="1200"/>
              </a:spcAft>
              <a:buNone/>
            </a:pPr>
            <a:r>
              <a:t/>
            </a:r>
            <a:endParaRPr sz="1400">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90"/>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3.7 Flask Redirect, Message Flashing, File Upload</a:t>
            </a:r>
            <a:endParaRPr/>
          </a:p>
        </p:txBody>
      </p:sp>
      <p:sp>
        <p:nvSpPr>
          <p:cNvPr id="518" name="Google Shape;518;p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300">
                <a:solidFill>
                  <a:srgbClr val="000000"/>
                </a:solidFill>
                <a:latin typeface="Arial"/>
                <a:ea typeface="Arial"/>
                <a:cs typeface="Arial"/>
                <a:sym typeface="Arial"/>
              </a:rPr>
              <a:t>2. Message Flashing (</a:t>
            </a:r>
            <a:r>
              <a:rPr b="1" lang="en" sz="1300">
                <a:solidFill>
                  <a:srgbClr val="188038"/>
                </a:solidFill>
                <a:latin typeface="Arial"/>
                <a:ea typeface="Arial"/>
                <a:cs typeface="Arial"/>
                <a:sym typeface="Arial"/>
              </a:rPr>
              <a:t>flash()</a:t>
            </a:r>
            <a:r>
              <a:rPr b="1" lang="en" sz="1300">
                <a:solidFill>
                  <a:srgbClr val="000000"/>
                </a:solidFill>
                <a:latin typeface="Arial"/>
                <a:ea typeface="Arial"/>
                <a:cs typeface="Arial"/>
                <a:sym typeface="Arial"/>
              </a:rPr>
              <a:t>)</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en" sz="1300">
                <a:solidFill>
                  <a:srgbClr val="000000"/>
                </a:solidFill>
                <a:latin typeface="Arial"/>
                <a:ea typeface="Arial"/>
                <a:cs typeface="Arial"/>
                <a:sym typeface="Arial"/>
              </a:rPr>
              <a:t>What it is:</a:t>
            </a:r>
            <a:r>
              <a:rPr lang="en" sz="1300">
                <a:solidFill>
                  <a:srgbClr val="000000"/>
                </a:solidFill>
                <a:latin typeface="Arial"/>
                <a:ea typeface="Arial"/>
                <a:cs typeface="Arial"/>
                <a:sym typeface="Arial"/>
              </a:rPr>
              <a:t> Message flashing is a mechanism in Flask to display one-time messages to the user. These messages are typically used to provide feedback about an action that just occurred (e.g., "Login successful!", "Item added to cart", "Form submission failed"). The messages are temporarily stored in the user's session and are retrieved and cleared after they've been displayed on a page.</a:t>
            </a:r>
            <a:endParaRPr sz="1300">
              <a:solidFill>
                <a:srgbClr val="000000"/>
              </a:solidFill>
              <a:latin typeface="Arial"/>
              <a:ea typeface="Arial"/>
              <a:cs typeface="Arial"/>
              <a:sym typeface="Arial"/>
            </a:endParaRPr>
          </a:p>
          <a:p>
            <a:pPr indent="0" lvl="0" marL="0" rtl="0" algn="l">
              <a:spcBef>
                <a:spcPts val="1200"/>
              </a:spcBef>
              <a:spcAft>
                <a:spcPts val="0"/>
              </a:spcAft>
              <a:buNone/>
            </a:pPr>
            <a:r>
              <a:rPr b="1" lang="en" sz="1300">
                <a:solidFill>
                  <a:srgbClr val="000000"/>
                </a:solidFill>
                <a:latin typeface="Arial"/>
                <a:ea typeface="Arial"/>
                <a:cs typeface="Arial"/>
                <a:sym typeface="Arial"/>
              </a:rPr>
              <a:t>Purpose/When to use it:</a:t>
            </a:r>
            <a:endParaRPr b="1" sz="1300">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rPr b="1" lang="en" sz="1300">
                <a:solidFill>
                  <a:srgbClr val="000000"/>
                </a:solidFill>
                <a:latin typeface="Arial"/>
                <a:ea typeface="Arial"/>
                <a:cs typeface="Arial"/>
                <a:sym typeface="Arial"/>
              </a:rPr>
              <a:t>User Feedback:</a:t>
            </a:r>
            <a:r>
              <a:rPr lang="en" sz="1300">
                <a:solidFill>
                  <a:srgbClr val="000000"/>
                </a:solidFill>
                <a:latin typeface="Arial"/>
                <a:ea typeface="Arial"/>
                <a:cs typeface="Arial"/>
                <a:sym typeface="Arial"/>
              </a:rPr>
              <a:t> Providing immediate and clear feedback to the user after they perform an action.</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One-Time Notifications:</a:t>
            </a:r>
            <a:r>
              <a:rPr lang="en" sz="1300">
                <a:solidFill>
                  <a:srgbClr val="000000"/>
                </a:solidFill>
                <a:latin typeface="Arial"/>
                <a:ea typeface="Arial"/>
                <a:cs typeface="Arial"/>
                <a:sym typeface="Arial"/>
              </a:rPr>
              <a:t> Ideal for transient messages that don't need to persist across multiple page views.</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Integration with PRG:</a:t>
            </a:r>
            <a:r>
              <a:rPr lang="en" sz="1300">
                <a:solidFill>
                  <a:srgbClr val="000000"/>
                </a:solidFill>
                <a:latin typeface="Arial"/>
                <a:ea typeface="Arial"/>
                <a:cs typeface="Arial"/>
                <a:sym typeface="Arial"/>
              </a:rPr>
              <a:t> Often used in conjunction with </a:t>
            </a:r>
            <a:r>
              <a:rPr lang="en" sz="1300">
                <a:solidFill>
                  <a:srgbClr val="188038"/>
                </a:solidFill>
                <a:latin typeface="Arial"/>
                <a:ea typeface="Arial"/>
                <a:cs typeface="Arial"/>
                <a:sym typeface="Arial"/>
              </a:rPr>
              <a:t>redirect()</a:t>
            </a:r>
            <a:r>
              <a:rPr lang="en" sz="1300">
                <a:solidFill>
                  <a:srgbClr val="000000"/>
                </a:solidFill>
                <a:latin typeface="Arial"/>
                <a:ea typeface="Arial"/>
                <a:cs typeface="Arial"/>
                <a:sym typeface="Arial"/>
              </a:rPr>
              <a:t>. You </a:t>
            </a:r>
            <a:r>
              <a:rPr lang="en" sz="1300">
                <a:solidFill>
                  <a:srgbClr val="188038"/>
                </a:solidFill>
                <a:latin typeface="Arial"/>
                <a:ea typeface="Arial"/>
                <a:cs typeface="Arial"/>
                <a:sym typeface="Arial"/>
              </a:rPr>
              <a:t>flash()</a:t>
            </a:r>
            <a:r>
              <a:rPr lang="en" sz="1300">
                <a:solidFill>
                  <a:srgbClr val="000000"/>
                </a:solidFill>
                <a:latin typeface="Arial"/>
                <a:ea typeface="Arial"/>
                <a:cs typeface="Arial"/>
                <a:sym typeface="Arial"/>
              </a:rPr>
              <a:t> a message </a:t>
            </a:r>
            <a:r>
              <a:rPr i="1" lang="en" sz="1300">
                <a:solidFill>
                  <a:srgbClr val="000000"/>
                </a:solidFill>
                <a:latin typeface="Arial"/>
                <a:ea typeface="Arial"/>
                <a:cs typeface="Arial"/>
                <a:sym typeface="Arial"/>
              </a:rPr>
              <a:t>before</a:t>
            </a:r>
            <a:r>
              <a:rPr lang="en" sz="1300">
                <a:solidFill>
                  <a:srgbClr val="000000"/>
                </a:solidFill>
                <a:latin typeface="Arial"/>
                <a:ea typeface="Arial"/>
                <a:cs typeface="Arial"/>
                <a:sym typeface="Arial"/>
              </a:rPr>
              <a:t> a </a:t>
            </a:r>
            <a:r>
              <a:rPr lang="en" sz="1300">
                <a:solidFill>
                  <a:srgbClr val="188038"/>
                </a:solidFill>
                <a:latin typeface="Arial"/>
                <a:ea typeface="Arial"/>
                <a:cs typeface="Arial"/>
                <a:sym typeface="Arial"/>
              </a:rPr>
              <a:t>redirect()</a:t>
            </a:r>
            <a:r>
              <a:rPr lang="en" sz="1300">
                <a:solidFill>
                  <a:srgbClr val="000000"/>
                </a:solidFill>
                <a:latin typeface="Arial"/>
                <a:ea typeface="Arial"/>
                <a:cs typeface="Arial"/>
                <a:sym typeface="Arial"/>
              </a:rPr>
              <a:t>, and the message then appears on the page the user is redirected to.</a:t>
            </a:r>
            <a:endParaRPr sz="1300">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91"/>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3.7 Flask Redirect, Message Flashing, File Upload</a:t>
            </a:r>
            <a:endParaRPr/>
          </a:p>
        </p:txBody>
      </p:sp>
      <p:sp>
        <p:nvSpPr>
          <p:cNvPr id="524" name="Google Shape;524;p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300">
                <a:solidFill>
                  <a:srgbClr val="000000"/>
                </a:solidFill>
                <a:latin typeface="Arial"/>
                <a:ea typeface="Arial"/>
                <a:cs typeface="Arial"/>
                <a:sym typeface="Arial"/>
              </a:rPr>
              <a:t>Key Flask Components:</a:t>
            </a:r>
            <a:endParaRPr b="1" sz="1300">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rPr lang="en" sz="1300">
                <a:solidFill>
                  <a:srgbClr val="188038"/>
                </a:solidFill>
                <a:latin typeface="Arial"/>
                <a:ea typeface="Arial"/>
                <a:cs typeface="Arial"/>
                <a:sym typeface="Arial"/>
              </a:rPr>
              <a:t>flask.flash('Your message text', 'optional_category')</a:t>
            </a:r>
            <a:r>
              <a:rPr lang="en" sz="1300">
                <a:solidFill>
                  <a:srgbClr val="000000"/>
                </a:solidFill>
                <a:latin typeface="Arial"/>
                <a:ea typeface="Arial"/>
                <a:cs typeface="Arial"/>
                <a:sym typeface="Arial"/>
              </a:rPr>
              <a:t>: Stores the message in the user's session. The </a:t>
            </a:r>
            <a:r>
              <a:rPr lang="en" sz="1300">
                <a:solidFill>
                  <a:srgbClr val="188038"/>
                </a:solidFill>
                <a:latin typeface="Arial"/>
                <a:ea typeface="Arial"/>
                <a:cs typeface="Arial"/>
                <a:sym typeface="Arial"/>
              </a:rPr>
              <a:t>optional_category</a:t>
            </a:r>
            <a:r>
              <a:rPr lang="en" sz="1300">
                <a:solidFill>
                  <a:srgbClr val="000000"/>
                </a:solidFill>
                <a:latin typeface="Arial"/>
                <a:ea typeface="Arial"/>
                <a:cs typeface="Arial"/>
                <a:sym typeface="Arial"/>
              </a:rPr>
              <a:t> (e.g., 'success', 'error', 'info') is used for styling the message on the frontend.</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sz="1300">
                <a:solidFill>
                  <a:srgbClr val="188038"/>
                </a:solidFill>
                <a:latin typeface="Arial"/>
                <a:ea typeface="Arial"/>
                <a:cs typeface="Arial"/>
                <a:sym typeface="Arial"/>
              </a:rPr>
              <a:t>app.config['SECRET_KEY']</a:t>
            </a:r>
            <a:r>
              <a:rPr lang="en" sz="1300">
                <a:solidFill>
                  <a:srgbClr val="000000"/>
                </a:solidFill>
                <a:latin typeface="Arial"/>
                <a:ea typeface="Arial"/>
                <a:cs typeface="Arial"/>
                <a:sym typeface="Arial"/>
              </a:rPr>
              <a:t>: </a:t>
            </a:r>
            <a:r>
              <a:rPr b="1" lang="en" sz="1300">
                <a:solidFill>
                  <a:srgbClr val="000000"/>
                </a:solidFill>
                <a:latin typeface="Arial"/>
                <a:ea typeface="Arial"/>
                <a:cs typeface="Arial"/>
                <a:sym typeface="Arial"/>
              </a:rPr>
              <a:t>Mandatory</a:t>
            </a:r>
            <a:r>
              <a:rPr lang="en" sz="1300">
                <a:solidFill>
                  <a:srgbClr val="000000"/>
                </a:solidFill>
                <a:latin typeface="Arial"/>
                <a:ea typeface="Arial"/>
                <a:cs typeface="Arial"/>
                <a:sym typeface="Arial"/>
              </a:rPr>
              <a:t>. Flashing relies on sessions, and Flask sessions are cryptographically signed using this secret key to prevent tampering.</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sz="1300">
                <a:solidFill>
                  <a:srgbClr val="188038"/>
                </a:solidFill>
                <a:latin typeface="Arial"/>
                <a:ea typeface="Arial"/>
                <a:cs typeface="Arial"/>
                <a:sym typeface="Arial"/>
              </a:rPr>
              <a:t>flask.get_flashed_messages(with_categories=True)</a:t>
            </a:r>
            <a:r>
              <a:rPr lang="en" sz="1300">
                <a:solidFill>
                  <a:srgbClr val="000000"/>
                </a:solidFill>
                <a:latin typeface="Arial"/>
                <a:ea typeface="Arial"/>
                <a:cs typeface="Arial"/>
                <a:sym typeface="Arial"/>
              </a:rPr>
              <a:t>: Used in your Jinja2 templates to retrieve and display the messages. It automatically clears them from the session after retrieval.</a:t>
            </a:r>
            <a:endParaRPr sz="13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3.3 Setting up a Flask </a:t>
            </a:r>
            <a:r>
              <a:rPr lang="en"/>
              <a:t>Environment</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700">
                <a:solidFill>
                  <a:srgbClr val="001D35"/>
                </a:solidFill>
                <a:latin typeface="Arial"/>
                <a:ea typeface="Arial"/>
                <a:cs typeface="Arial"/>
                <a:sym typeface="Arial"/>
              </a:rPr>
              <a:t>Setting up a robust development environment for Flask usually involves:</a:t>
            </a:r>
            <a:endParaRPr sz="1700">
              <a:solidFill>
                <a:srgbClr val="001D35"/>
              </a:solidFill>
              <a:latin typeface="Arial"/>
              <a:ea typeface="Arial"/>
              <a:cs typeface="Arial"/>
              <a:sym typeface="Arial"/>
            </a:endParaRPr>
          </a:p>
          <a:p>
            <a:pPr indent="-336550" lvl="0" marL="457200" rtl="0" algn="l">
              <a:spcBef>
                <a:spcPts val="1200"/>
              </a:spcBef>
              <a:spcAft>
                <a:spcPts val="0"/>
              </a:spcAft>
              <a:buClr>
                <a:srgbClr val="001D35"/>
              </a:buClr>
              <a:buSzPts val="1700"/>
              <a:buFont typeface="Arial"/>
              <a:buAutoNum type="arabicPeriod"/>
            </a:pPr>
            <a:r>
              <a:rPr b="1" lang="en" sz="1700">
                <a:solidFill>
                  <a:srgbClr val="001D35"/>
                </a:solidFill>
                <a:latin typeface="Arial"/>
                <a:ea typeface="Arial"/>
                <a:cs typeface="Arial"/>
                <a:sym typeface="Arial"/>
              </a:rPr>
              <a:t>Installing Python (if not already present)</a:t>
            </a:r>
            <a:endParaRPr b="1" sz="1700">
              <a:solidFill>
                <a:srgbClr val="001D35"/>
              </a:solidFill>
              <a:latin typeface="Arial"/>
              <a:ea typeface="Arial"/>
              <a:cs typeface="Arial"/>
              <a:sym typeface="Arial"/>
            </a:endParaRPr>
          </a:p>
          <a:p>
            <a:pPr indent="-336550" lvl="0" marL="457200" rtl="0" algn="l">
              <a:spcBef>
                <a:spcPts val="0"/>
              </a:spcBef>
              <a:spcAft>
                <a:spcPts val="0"/>
              </a:spcAft>
              <a:buClr>
                <a:srgbClr val="001D35"/>
              </a:buClr>
              <a:buSzPts val="1700"/>
              <a:buFont typeface="Arial"/>
              <a:buAutoNum type="arabicPeriod"/>
            </a:pPr>
            <a:r>
              <a:rPr b="1" lang="en" sz="1700">
                <a:solidFill>
                  <a:srgbClr val="001D35"/>
                </a:solidFill>
                <a:latin typeface="Arial"/>
                <a:ea typeface="Arial"/>
                <a:cs typeface="Arial"/>
                <a:sym typeface="Arial"/>
              </a:rPr>
              <a:t>Creating a Virtual Environment (Highly Recommended!)</a:t>
            </a:r>
            <a:endParaRPr b="1" sz="1700">
              <a:solidFill>
                <a:srgbClr val="001D35"/>
              </a:solidFill>
              <a:latin typeface="Arial"/>
              <a:ea typeface="Arial"/>
              <a:cs typeface="Arial"/>
              <a:sym typeface="Arial"/>
            </a:endParaRPr>
          </a:p>
          <a:p>
            <a:pPr indent="-336550" lvl="0" marL="457200" rtl="0" algn="l">
              <a:spcBef>
                <a:spcPts val="0"/>
              </a:spcBef>
              <a:spcAft>
                <a:spcPts val="0"/>
              </a:spcAft>
              <a:buClr>
                <a:srgbClr val="001D35"/>
              </a:buClr>
              <a:buSzPts val="1700"/>
              <a:buFont typeface="Arial"/>
              <a:buAutoNum type="arabicPeriod"/>
            </a:pPr>
            <a:r>
              <a:rPr b="1" lang="en" sz="1700">
                <a:solidFill>
                  <a:srgbClr val="001D35"/>
                </a:solidFill>
                <a:latin typeface="Arial"/>
                <a:ea typeface="Arial"/>
                <a:cs typeface="Arial"/>
                <a:sym typeface="Arial"/>
              </a:rPr>
              <a:t>Installing Flask</a:t>
            </a:r>
            <a:endParaRPr b="1" sz="1700">
              <a:solidFill>
                <a:srgbClr val="001D35"/>
              </a:solidFill>
              <a:latin typeface="Arial"/>
              <a:ea typeface="Arial"/>
              <a:cs typeface="Arial"/>
              <a:sym typeface="Arial"/>
            </a:endParaRPr>
          </a:p>
          <a:p>
            <a:pPr indent="-336550" lvl="0" marL="457200" rtl="0" algn="l">
              <a:spcBef>
                <a:spcPts val="0"/>
              </a:spcBef>
              <a:spcAft>
                <a:spcPts val="0"/>
              </a:spcAft>
              <a:buClr>
                <a:srgbClr val="001D35"/>
              </a:buClr>
              <a:buSzPts val="1700"/>
              <a:buFont typeface="Arial"/>
              <a:buAutoNum type="arabicPeriod"/>
            </a:pPr>
            <a:r>
              <a:rPr b="1" lang="en" sz="1700">
                <a:solidFill>
                  <a:srgbClr val="001D35"/>
                </a:solidFill>
                <a:latin typeface="Arial"/>
                <a:ea typeface="Arial"/>
                <a:cs typeface="Arial"/>
                <a:sym typeface="Arial"/>
              </a:rPr>
              <a:t>Creating your First Flask App</a:t>
            </a:r>
            <a:endParaRPr b="1" sz="1700">
              <a:solidFill>
                <a:srgbClr val="001D35"/>
              </a:solidFill>
              <a:latin typeface="Arial"/>
              <a:ea typeface="Arial"/>
              <a:cs typeface="Arial"/>
              <a:sym typeface="Arial"/>
            </a:endParaRPr>
          </a:p>
          <a:p>
            <a:pPr indent="-336550" lvl="0" marL="457200" rtl="0" algn="l">
              <a:spcBef>
                <a:spcPts val="0"/>
              </a:spcBef>
              <a:spcAft>
                <a:spcPts val="0"/>
              </a:spcAft>
              <a:buClr>
                <a:srgbClr val="001D35"/>
              </a:buClr>
              <a:buSzPts val="1700"/>
              <a:buFont typeface="Arial"/>
              <a:buAutoNum type="arabicPeriod"/>
            </a:pPr>
            <a:r>
              <a:rPr b="1" lang="en" sz="1700">
                <a:solidFill>
                  <a:srgbClr val="001D35"/>
                </a:solidFill>
                <a:latin typeface="Arial"/>
                <a:ea typeface="Arial"/>
                <a:cs typeface="Arial"/>
                <a:sym typeface="Arial"/>
              </a:rPr>
              <a:t>Running the Flask App</a:t>
            </a:r>
            <a:endParaRPr b="1" sz="1700">
              <a:solidFill>
                <a:srgbClr val="001D35"/>
              </a:solidFill>
              <a:latin typeface="Arial"/>
              <a:ea typeface="Arial"/>
              <a:cs typeface="Arial"/>
              <a:sym typeface="Arial"/>
            </a:endParaRPr>
          </a:p>
          <a:p>
            <a:pPr indent="0" lvl="0" marL="0" rtl="0" algn="l">
              <a:spcBef>
                <a:spcPts val="1200"/>
              </a:spcBef>
              <a:spcAft>
                <a:spcPts val="1200"/>
              </a:spcAft>
              <a:buNone/>
            </a:pPr>
            <a:r>
              <a:t/>
            </a:r>
            <a:endParaRPr sz="1700">
              <a:solidFill>
                <a:srgbClr val="001D35"/>
              </a:solidFill>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92"/>
          <p:cNvSpPr txBox="1"/>
          <p:nvPr>
            <p:ph idx="1" type="body"/>
          </p:nvPr>
        </p:nvSpPr>
        <p:spPr>
          <a:xfrm>
            <a:off x="311700" y="856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400">
                <a:solidFill>
                  <a:srgbClr val="000000"/>
                </a:solidFill>
                <a:latin typeface="Arial"/>
                <a:ea typeface="Arial"/>
                <a:cs typeface="Arial"/>
                <a:sym typeface="Arial"/>
              </a:rPr>
              <a:t>Syntax (in Python):</a:t>
            </a:r>
            <a:endParaRPr b="1" sz="14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from flask import Flask, flash, redirect, url_for, render_template_string, request</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app = Flask(__name__)</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app.config['SECRET_KEY'] = 'a_very_secret_key_for_flash_messages'</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@app.route('/perform_action', methods=['POST'])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def perform_action():</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 Simulate an action (e.g., saving data)</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success = True # or False based on logic</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if success:</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flash('Your action was completed successfully!', 'success') # 'success' is a category</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return redirect(url_for('show_status'))</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else:</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flash('An error occurred during the action.', 'error') # 'error' is another category</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return redirect(url_for('show_status'))</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@app.route('/status')</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def show_status():</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 The messages will be retrieved and cleared from the session here</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return render_template_string('''</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&lt;!doctype html&gt;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&lt;title&gt;Status&lt;/title&gt;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&lt;style&gt;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.flash-message { padding: 10px; margin-bottom: 1em; border-radius: 5px;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.flash-message.success { background-color: #d4edda; color: #155724; border: 1px solid #c3e6cb;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.flash-message.error { background-color: #f8d7da; color: #721c24; border: 1px solid #f5c6cb;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&lt;/style&gt;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&lt;body&gt;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&lt;h1&gt;Action Status&lt;/h1&gt;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 with messages = get_flashed_messages(with_categories=true)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 if messages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&lt;ul class="flashes"&gt;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 for category, message in messages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&lt;li class="flash-message {{ category }}"&gt;{{ message }}&lt;/li&gt;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 endfor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&lt;/ul&gt;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 endif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 endwith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&lt;p&gt;&lt;a href="/"&gt;Go Home&lt;/a&gt;&lt;/p&gt;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&lt;form method="POST" action="/perform_action"&gt;&lt;button type="submit"&gt;Perform Another Action&lt;/button&gt;&lt;/form&gt;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&lt;/body&gt;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@app.route('/')</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def home():</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return render_template_string('&lt;a href="/status"&gt;Check Status&lt;/a&gt;&lt;br&gt;&lt;form method="POST" action="/perform_action"&gt;&lt;button type="submit"&gt;Perform Action&lt;/button&gt;&lt;/form&gt;')</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 sz="1400">
                <a:solidFill>
                  <a:srgbClr val="000000"/>
                </a:solidFill>
                <a:latin typeface="Arial"/>
                <a:ea typeface="Arial"/>
                <a:cs typeface="Arial"/>
                <a:sym typeface="Arial"/>
              </a:rPr>
              <a:t>Explanation:</a:t>
            </a:r>
            <a:endParaRPr b="1"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b="1" lang="en" sz="1400">
                <a:solidFill>
                  <a:srgbClr val="188038"/>
                </a:solidFill>
                <a:latin typeface="Arial"/>
                <a:ea typeface="Arial"/>
                <a:cs typeface="Arial"/>
                <a:sym typeface="Arial"/>
              </a:rPr>
              <a:t>flash('Your message here', 'category')</a:t>
            </a:r>
            <a:r>
              <a:rPr lang="en" sz="1400">
                <a:solidFill>
                  <a:srgbClr val="000000"/>
                </a:solidFill>
                <a:latin typeface="Arial"/>
                <a:ea typeface="Arial"/>
                <a:cs typeface="Arial"/>
                <a:sym typeface="Arial"/>
              </a:rPr>
              <a:t>: Stores the message in the session. The optional </a:t>
            </a:r>
            <a:r>
              <a:rPr lang="en" sz="1400">
                <a:solidFill>
                  <a:srgbClr val="188038"/>
                </a:solidFill>
                <a:latin typeface="Arial"/>
                <a:ea typeface="Arial"/>
                <a:cs typeface="Arial"/>
                <a:sym typeface="Arial"/>
              </a:rPr>
              <a:t>category</a:t>
            </a:r>
            <a:r>
              <a:rPr lang="en" sz="1400">
                <a:solidFill>
                  <a:srgbClr val="000000"/>
                </a:solidFill>
                <a:latin typeface="Arial"/>
                <a:ea typeface="Arial"/>
                <a:cs typeface="Arial"/>
                <a:sym typeface="Arial"/>
              </a:rPr>
              <a:t> (e.g., 'success', 'error', 'info') is useful for styling.</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188038"/>
                </a:solidFill>
                <a:latin typeface="Arial"/>
                <a:ea typeface="Arial"/>
                <a:cs typeface="Arial"/>
                <a:sym typeface="Arial"/>
              </a:rPr>
              <a:t>{% with messages = get_flashed_messages(with_categories=true) %}</a:t>
            </a:r>
            <a:r>
              <a:rPr lang="en" sz="1400">
                <a:solidFill>
                  <a:srgbClr val="000000"/>
                </a:solidFill>
                <a:latin typeface="Arial"/>
                <a:ea typeface="Arial"/>
                <a:cs typeface="Arial"/>
                <a:sym typeface="Arial"/>
              </a:rPr>
              <a:t>: In your Jinja2 template, this block retrieves all flashed messages.</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a:solidFill>
                  <a:srgbClr val="188038"/>
                </a:solidFill>
                <a:latin typeface="Arial"/>
                <a:ea typeface="Arial"/>
                <a:cs typeface="Arial"/>
                <a:sym typeface="Arial"/>
              </a:rPr>
              <a:t>get_flashed_messages()</a:t>
            </a:r>
            <a:r>
              <a:rPr lang="en">
                <a:solidFill>
                  <a:srgbClr val="000000"/>
                </a:solidFill>
                <a:latin typeface="Arial"/>
                <a:ea typeface="Arial"/>
                <a:cs typeface="Arial"/>
                <a:sym typeface="Arial"/>
              </a:rPr>
              <a:t>: A Flask function that fetches messages. It automatically clears them from the session after retrieval.</a:t>
            </a:r>
            <a:endParaRPr>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a:solidFill>
                  <a:srgbClr val="188038"/>
                </a:solidFill>
                <a:latin typeface="Arial"/>
                <a:ea typeface="Arial"/>
                <a:cs typeface="Arial"/>
                <a:sym typeface="Arial"/>
              </a:rPr>
              <a:t>with_categories=true</a:t>
            </a:r>
            <a:r>
              <a:rPr lang="en">
                <a:solidFill>
                  <a:srgbClr val="000000"/>
                </a:solidFill>
                <a:latin typeface="Arial"/>
                <a:ea typeface="Arial"/>
                <a:cs typeface="Arial"/>
                <a:sym typeface="Arial"/>
              </a:rPr>
              <a:t>: If categories were used when flashing, this returns </a:t>
            </a:r>
            <a:r>
              <a:rPr lang="en">
                <a:solidFill>
                  <a:srgbClr val="188038"/>
                </a:solidFill>
                <a:latin typeface="Arial"/>
                <a:ea typeface="Arial"/>
                <a:cs typeface="Arial"/>
                <a:sym typeface="Arial"/>
              </a:rPr>
              <a:t>(category, message)</a:t>
            </a:r>
            <a:r>
              <a:rPr lang="en">
                <a:solidFill>
                  <a:srgbClr val="000000"/>
                </a:solidFill>
                <a:latin typeface="Arial"/>
                <a:ea typeface="Arial"/>
                <a:cs typeface="Arial"/>
                <a:sym typeface="Arial"/>
              </a:rPr>
              <a:t> tuples.</a:t>
            </a:r>
            <a:endParaRPr>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188038"/>
                </a:solidFill>
                <a:latin typeface="Arial"/>
                <a:ea typeface="Arial"/>
                <a:cs typeface="Arial"/>
                <a:sym typeface="Arial"/>
              </a:rPr>
              <a:t>{% if messages %}</a:t>
            </a:r>
            <a:r>
              <a:rPr lang="en" sz="1400">
                <a:solidFill>
                  <a:srgbClr val="000000"/>
                </a:solidFill>
                <a:latin typeface="Arial"/>
                <a:ea typeface="Arial"/>
                <a:cs typeface="Arial"/>
                <a:sym typeface="Arial"/>
              </a:rPr>
              <a:t>: Checks if there are any messages to display.</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188038"/>
                </a:solidFill>
                <a:latin typeface="Arial"/>
                <a:ea typeface="Arial"/>
                <a:cs typeface="Arial"/>
                <a:sym typeface="Arial"/>
              </a:rPr>
              <a:t>{% for category, message in messages %}</a:t>
            </a:r>
            <a:r>
              <a:rPr lang="en" sz="1400">
                <a:solidFill>
                  <a:srgbClr val="000000"/>
                </a:solidFill>
                <a:latin typeface="Arial"/>
                <a:ea typeface="Arial"/>
                <a:cs typeface="Arial"/>
                <a:sym typeface="Arial"/>
              </a:rPr>
              <a:t>: Loops through each message and its category.</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188038"/>
                </a:solidFill>
                <a:latin typeface="Arial"/>
                <a:ea typeface="Arial"/>
                <a:cs typeface="Arial"/>
                <a:sym typeface="Arial"/>
              </a:rPr>
              <a:t>{{ message }}</a:t>
            </a:r>
            <a:r>
              <a:rPr lang="en" sz="1400">
                <a:solidFill>
                  <a:srgbClr val="000000"/>
                </a:solidFill>
                <a:latin typeface="Arial"/>
                <a:ea typeface="Arial"/>
                <a:cs typeface="Arial"/>
                <a:sym typeface="Arial"/>
              </a:rPr>
              <a:t>: Displays the actual message content.</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188038"/>
                </a:solidFill>
                <a:latin typeface="Arial"/>
                <a:ea typeface="Arial"/>
                <a:cs typeface="Arial"/>
                <a:sym typeface="Arial"/>
              </a:rPr>
              <a:t>{{ category }}</a:t>
            </a:r>
            <a:r>
              <a:rPr lang="en" sz="1400">
                <a:solidFill>
                  <a:srgbClr val="000000"/>
                </a:solidFill>
                <a:latin typeface="Arial"/>
                <a:ea typeface="Arial"/>
                <a:cs typeface="Arial"/>
                <a:sym typeface="Arial"/>
              </a:rPr>
              <a:t>: Allows you to apply different CSS classes (e.g., </a:t>
            </a:r>
            <a:r>
              <a:rPr lang="en" sz="1400">
                <a:solidFill>
                  <a:srgbClr val="188038"/>
                </a:solidFill>
                <a:latin typeface="Arial"/>
                <a:ea typeface="Arial"/>
                <a:cs typeface="Arial"/>
                <a:sym typeface="Arial"/>
              </a:rPr>
              <a:t>flash-message success</a:t>
            </a:r>
            <a:r>
              <a:rPr lang="en" sz="1400">
                <a:solidFill>
                  <a:srgbClr val="000000"/>
                </a:solidFill>
                <a:latin typeface="Arial"/>
                <a:ea typeface="Arial"/>
                <a:cs typeface="Arial"/>
                <a:sym typeface="Arial"/>
              </a:rPr>
              <a:t> or </a:t>
            </a:r>
            <a:r>
              <a:rPr lang="en" sz="1400">
                <a:solidFill>
                  <a:srgbClr val="188038"/>
                </a:solidFill>
                <a:latin typeface="Arial"/>
                <a:ea typeface="Arial"/>
                <a:cs typeface="Arial"/>
                <a:sym typeface="Arial"/>
              </a:rPr>
              <a:t>flash-message error</a:t>
            </a:r>
            <a:r>
              <a:rPr lang="en" sz="1400">
                <a:solidFill>
                  <a:srgbClr val="000000"/>
                </a:solidFill>
                <a:latin typeface="Arial"/>
                <a:ea typeface="Arial"/>
                <a:cs typeface="Arial"/>
                <a:sym typeface="Arial"/>
              </a:rPr>
              <a:t>) for distinct styling.</a:t>
            </a:r>
            <a:endParaRPr sz="1400">
              <a:solidFill>
                <a:srgbClr val="000000"/>
              </a:solidFill>
              <a:latin typeface="Arial"/>
              <a:ea typeface="Arial"/>
              <a:cs typeface="Arial"/>
              <a:sym typeface="Arial"/>
            </a:endParaRPr>
          </a:p>
          <a:p>
            <a:pPr indent="0" lvl="0" marL="0" rtl="0" algn="l">
              <a:spcBef>
                <a:spcPts val="1200"/>
              </a:spcBef>
              <a:spcAft>
                <a:spcPts val="0"/>
              </a:spcAft>
              <a:buNone/>
            </a:pPr>
            <a:r>
              <a:t/>
            </a:r>
            <a:endParaRPr sz="1400">
              <a:solidFill>
                <a:srgbClr val="000000"/>
              </a:solidFill>
              <a:latin typeface="Arial"/>
              <a:ea typeface="Arial"/>
              <a:cs typeface="Arial"/>
              <a:sym typeface="Arial"/>
            </a:endParaRPr>
          </a:p>
          <a:p>
            <a:pPr indent="0" lvl="0" marL="0" rtl="0" algn="l">
              <a:spcBef>
                <a:spcPts val="1800"/>
              </a:spcBef>
              <a:spcAft>
                <a:spcPts val="0"/>
              </a:spcAft>
              <a:buNone/>
            </a:pPr>
            <a:r>
              <a:rPr b="1" lang="en" sz="1400">
                <a:solidFill>
                  <a:srgbClr val="000000"/>
                </a:solidFill>
                <a:latin typeface="Arial"/>
                <a:ea typeface="Arial"/>
                <a:cs typeface="Arial"/>
                <a:sym typeface="Arial"/>
              </a:rPr>
              <a:t>3. File Uploads</a:t>
            </a:r>
            <a:endParaRPr b="1" sz="14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Flask handles file uploads by exposing uploaded files via the </a:t>
            </a:r>
            <a:r>
              <a:rPr lang="en" sz="1400">
                <a:solidFill>
                  <a:srgbClr val="188038"/>
                </a:solidFill>
                <a:latin typeface="Arial"/>
                <a:ea typeface="Arial"/>
                <a:cs typeface="Arial"/>
                <a:sym typeface="Arial"/>
              </a:rPr>
              <a:t>request.files</a:t>
            </a:r>
            <a:r>
              <a:rPr lang="en" sz="1400">
                <a:solidFill>
                  <a:srgbClr val="000000"/>
                </a:solidFill>
                <a:latin typeface="Arial"/>
                <a:ea typeface="Arial"/>
                <a:cs typeface="Arial"/>
                <a:sym typeface="Arial"/>
              </a:rPr>
              <a:t> object.</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 sz="1400">
                <a:solidFill>
                  <a:srgbClr val="000000"/>
                </a:solidFill>
                <a:latin typeface="Arial"/>
                <a:ea typeface="Arial"/>
                <a:cs typeface="Arial"/>
                <a:sym typeface="Arial"/>
              </a:rPr>
              <a:t>Steps:</a:t>
            </a:r>
            <a:endParaRPr b="1"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AutoNum type="arabicPeriod"/>
            </a:pPr>
            <a:r>
              <a:rPr b="1" lang="en" sz="1400">
                <a:solidFill>
                  <a:srgbClr val="000000"/>
                </a:solidFill>
                <a:latin typeface="Arial"/>
                <a:ea typeface="Arial"/>
                <a:cs typeface="Arial"/>
                <a:sym typeface="Arial"/>
              </a:rPr>
              <a:t>HTML Form:</a:t>
            </a:r>
            <a:r>
              <a:rPr lang="en" sz="1400">
                <a:solidFill>
                  <a:srgbClr val="000000"/>
                </a:solidFill>
                <a:latin typeface="Arial"/>
                <a:ea typeface="Arial"/>
                <a:cs typeface="Arial"/>
                <a:sym typeface="Arial"/>
              </a:rPr>
              <a:t> The form must use </a:t>
            </a:r>
            <a:r>
              <a:rPr lang="en" sz="1400">
                <a:solidFill>
                  <a:srgbClr val="188038"/>
                </a:solidFill>
                <a:latin typeface="Arial"/>
                <a:ea typeface="Arial"/>
                <a:cs typeface="Arial"/>
                <a:sym typeface="Arial"/>
              </a:rPr>
              <a:t>method="POST"</a:t>
            </a:r>
            <a:r>
              <a:rPr lang="en" sz="1400">
                <a:solidFill>
                  <a:srgbClr val="000000"/>
                </a:solidFill>
                <a:latin typeface="Arial"/>
                <a:ea typeface="Arial"/>
                <a:cs typeface="Arial"/>
                <a:sym typeface="Arial"/>
              </a:rPr>
              <a:t> and </a:t>
            </a:r>
            <a:r>
              <a:rPr lang="en" sz="1400">
                <a:solidFill>
                  <a:srgbClr val="188038"/>
                </a:solidFill>
                <a:latin typeface="Arial"/>
                <a:ea typeface="Arial"/>
                <a:cs typeface="Arial"/>
                <a:sym typeface="Arial"/>
              </a:rPr>
              <a:t>enctype="multipart/form-data"</a:t>
            </a:r>
            <a:r>
              <a:rPr lang="en" sz="1400">
                <a:solidFill>
                  <a:srgbClr val="000000"/>
                </a:solidFill>
                <a:latin typeface="Arial"/>
                <a:ea typeface="Arial"/>
                <a:cs typeface="Arial"/>
                <a:sym typeface="Arial"/>
              </a:rPr>
              <a:t>. The file input field must have a </a:t>
            </a:r>
            <a:r>
              <a:rPr lang="en" sz="1400">
                <a:solidFill>
                  <a:srgbClr val="188038"/>
                </a:solidFill>
                <a:latin typeface="Arial"/>
                <a:ea typeface="Arial"/>
                <a:cs typeface="Arial"/>
                <a:sym typeface="Arial"/>
              </a:rPr>
              <a:t>name</a:t>
            </a:r>
            <a:r>
              <a:rPr lang="en" sz="1400">
                <a:solidFill>
                  <a:srgbClr val="000000"/>
                </a:solidFill>
                <a:latin typeface="Arial"/>
                <a:ea typeface="Arial"/>
                <a:cs typeface="Arial"/>
                <a:sym typeface="Arial"/>
              </a:rPr>
              <a:t> attribute.</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b="1" lang="en" sz="1400">
                <a:solidFill>
                  <a:srgbClr val="000000"/>
                </a:solidFill>
                <a:latin typeface="Arial"/>
                <a:ea typeface="Arial"/>
                <a:cs typeface="Arial"/>
                <a:sym typeface="Arial"/>
              </a:rPr>
              <a:t>Flask Route:</a:t>
            </a:r>
            <a:r>
              <a:rPr lang="en" sz="1400">
                <a:solidFill>
                  <a:srgbClr val="000000"/>
                </a:solidFill>
                <a:latin typeface="Arial"/>
                <a:ea typeface="Arial"/>
                <a:cs typeface="Arial"/>
                <a:sym typeface="Arial"/>
              </a:rPr>
              <a:t> A POST route to handle the submission.</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b="1" lang="en" sz="1400">
                <a:solidFill>
                  <a:srgbClr val="000000"/>
                </a:solidFill>
                <a:latin typeface="Arial"/>
                <a:ea typeface="Arial"/>
                <a:cs typeface="Arial"/>
                <a:sym typeface="Arial"/>
              </a:rPr>
              <a:t>Accessing File:</a:t>
            </a:r>
            <a:r>
              <a:rPr lang="en" sz="1400">
                <a:solidFill>
                  <a:srgbClr val="000000"/>
                </a:solidFill>
                <a:latin typeface="Arial"/>
                <a:ea typeface="Arial"/>
                <a:cs typeface="Arial"/>
                <a:sym typeface="Arial"/>
              </a:rPr>
              <a:t> Retrieve the </a:t>
            </a:r>
            <a:r>
              <a:rPr lang="en" sz="1400">
                <a:solidFill>
                  <a:srgbClr val="188038"/>
                </a:solidFill>
                <a:latin typeface="Arial"/>
                <a:ea typeface="Arial"/>
                <a:cs typeface="Arial"/>
                <a:sym typeface="Arial"/>
              </a:rPr>
              <a:t>FileStorage</a:t>
            </a:r>
            <a:r>
              <a:rPr lang="en" sz="1400">
                <a:solidFill>
                  <a:srgbClr val="000000"/>
                </a:solidFill>
                <a:latin typeface="Arial"/>
                <a:ea typeface="Arial"/>
                <a:cs typeface="Arial"/>
                <a:sym typeface="Arial"/>
              </a:rPr>
              <a:t> object from </a:t>
            </a:r>
            <a:r>
              <a:rPr lang="en" sz="1400">
                <a:solidFill>
                  <a:srgbClr val="188038"/>
                </a:solidFill>
                <a:latin typeface="Arial"/>
                <a:ea typeface="Arial"/>
                <a:cs typeface="Arial"/>
                <a:sym typeface="Arial"/>
              </a:rPr>
              <a:t>request.files</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b="1" lang="en" sz="1400">
                <a:solidFill>
                  <a:srgbClr val="000000"/>
                </a:solidFill>
                <a:latin typeface="Arial"/>
                <a:ea typeface="Arial"/>
                <a:cs typeface="Arial"/>
                <a:sym typeface="Arial"/>
              </a:rPr>
              <a:t>Saving File:</a:t>
            </a:r>
            <a:r>
              <a:rPr lang="en" sz="1400">
                <a:solidFill>
                  <a:srgbClr val="000000"/>
                </a:solidFill>
                <a:latin typeface="Arial"/>
                <a:ea typeface="Arial"/>
                <a:cs typeface="Arial"/>
                <a:sym typeface="Arial"/>
              </a:rPr>
              <a:t> Use the </a:t>
            </a:r>
            <a:r>
              <a:rPr lang="en" sz="1400">
                <a:solidFill>
                  <a:srgbClr val="188038"/>
                </a:solidFill>
                <a:latin typeface="Arial"/>
                <a:ea typeface="Arial"/>
                <a:cs typeface="Arial"/>
                <a:sym typeface="Arial"/>
              </a:rPr>
              <a:t>save()</a:t>
            </a:r>
            <a:r>
              <a:rPr lang="en" sz="1400">
                <a:solidFill>
                  <a:srgbClr val="000000"/>
                </a:solidFill>
                <a:latin typeface="Arial"/>
                <a:ea typeface="Arial"/>
                <a:cs typeface="Arial"/>
                <a:sym typeface="Arial"/>
              </a:rPr>
              <a:t> method of the </a:t>
            </a:r>
            <a:r>
              <a:rPr lang="en" sz="1400">
                <a:solidFill>
                  <a:srgbClr val="188038"/>
                </a:solidFill>
                <a:latin typeface="Arial"/>
                <a:ea typeface="Arial"/>
                <a:cs typeface="Arial"/>
                <a:sym typeface="Arial"/>
              </a:rPr>
              <a:t>FileStorage</a:t>
            </a:r>
            <a:r>
              <a:rPr lang="en" sz="1400">
                <a:solidFill>
                  <a:srgbClr val="000000"/>
                </a:solidFill>
                <a:latin typeface="Arial"/>
                <a:ea typeface="Arial"/>
                <a:cs typeface="Arial"/>
                <a:sym typeface="Arial"/>
              </a:rPr>
              <a:t> object.</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 sz="1400">
                <a:solidFill>
                  <a:srgbClr val="000000"/>
                </a:solidFill>
                <a:latin typeface="Arial"/>
                <a:ea typeface="Arial"/>
                <a:cs typeface="Arial"/>
                <a:sym typeface="Arial"/>
              </a:rPr>
              <a:t>Syntax (Python):</a:t>
            </a:r>
            <a:endParaRPr b="1" sz="14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from flask import Flask, request, redirect, url_for, flash, render_template_string</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import os</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from werkzeug.utils import secure_filename # For sanitizing filenames</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app = Flask(__name__)</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app.config['SECRET_KEY'] = 'another_very_secret_key_for_file_uploads'</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app.config['UPLOAD_FOLDER'] = 'uploads' # Directory to save uploaded files</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app.config['ALLOWED_EXTENSIONS'] = {'txt', 'pdf', 'png', 'jpg', 'jpeg', 'gif'}</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Ensure the upload folder exists</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os.makedirs(app.config['UPLOAD_FOLDER'], exist_ok=True)</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def allowed_file(filename):</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"""Checks if the file extension is allowed."""</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return '.' in filename and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filename.rsplit('.', 1)[1].lower() in app.config['ALLOWED_EXTENSIONS']</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@app.route('/upload_file', methods=['GET', 'POST'])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def upload_file():</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if request.method == 'POST':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 Check if the 'file' part is in the request (matching input's name)</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if 'file' not in request.files:</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flash('No file part', 'error')</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return redirect(request.url) # Redirect back to the upload page</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file = request.files['file']</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 If user does not select file, browser also submits an empty part without filename</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if file.filename ==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flash('No selected file', 'error')</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return redirect(request.url)</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if file and allowed_file(file.filename):</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 Sanitize filename for security</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filename = secure_filename(file.filename)</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file_path = os.path.join(app.config['UPLOAD_FOLDER'], filename)</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file.save(file_path) # Save the file to the specified folder</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flash(f'File "{filename}" uploaded successfully!', 'success')</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return redirect(url_for('upload_file')) # PRG pattern</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else:</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flash('File type not allowed!', 'error')</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return redirect(request.url)</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 GET request: Display the upload form</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return render_template_string('''</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&lt;!doctype html&gt;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&lt;title&gt;Upload File&lt;/title&gt;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&lt;style&gt;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.flash-message { padding: 10px; margin-bottom: 1em; border-radius: 5px;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.flash-message.success { background-color: #d4edda; color: #155724; border: 1px solid #c3e6cb;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.flash-message.error { background-color: #f8d7da; color: #721c24; border: 1px solid #f5c6cb;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&lt;/style&gt;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&lt;body&gt;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&lt;h1&gt;Upload a File&lt;/h1&gt;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 with messages = get_flashed_messages(with_categories=true)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 if messages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&lt;ul class="flashes"&gt;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 for category, message in messages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&lt;li class="flash-message {{ category }}"&gt;{{ message }}&lt;/li&gt;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 endfor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&lt;/ul&gt;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 endif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 endwith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&lt;form method="post" enctype="multipart/form-data"&gt;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&lt;input type="file" name="file"&gt;&lt;br&gt;&lt;br&gt;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&lt;input type="submit" value="Upload"&gt;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&lt;/form&gt;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&lt;/body&gt;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You can run this app similar to previous examples</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Ensure 'uploads' directory exists in the same place as app.py</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 sz="1400">
                <a:solidFill>
                  <a:srgbClr val="000000"/>
                </a:solidFill>
                <a:latin typeface="Arial"/>
                <a:ea typeface="Arial"/>
                <a:cs typeface="Arial"/>
                <a:sym typeface="Arial"/>
              </a:rPr>
              <a:t>Explanation:</a:t>
            </a:r>
            <a:endParaRPr b="1"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b="1" lang="en" sz="1400">
                <a:solidFill>
                  <a:srgbClr val="188038"/>
                </a:solidFill>
                <a:latin typeface="Arial"/>
                <a:ea typeface="Arial"/>
                <a:cs typeface="Arial"/>
                <a:sym typeface="Arial"/>
              </a:rPr>
              <a:t>enctype="multipart/form-data"</a:t>
            </a:r>
            <a:r>
              <a:rPr b="1" lang="en" sz="1400">
                <a:solidFill>
                  <a:srgbClr val="000000"/>
                </a:solidFill>
                <a:latin typeface="Arial"/>
                <a:ea typeface="Arial"/>
                <a:cs typeface="Arial"/>
                <a:sym typeface="Arial"/>
              </a:rPr>
              <a:t>:</a:t>
            </a:r>
            <a:r>
              <a:rPr lang="en" sz="1400">
                <a:solidFill>
                  <a:srgbClr val="000000"/>
                </a:solidFill>
                <a:latin typeface="Arial"/>
                <a:ea typeface="Arial"/>
                <a:cs typeface="Arial"/>
                <a:sym typeface="Arial"/>
              </a:rPr>
              <a:t> </a:t>
            </a:r>
            <a:r>
              <a:rPr b="1" lang="en" sz="1400">
                <a:solidFill>
                  <a:srgbClr val="000000"/>
                </a:solidFill>
                <a:latin typeface="Arial"/>
                <a:ea typeface="Arial"/>
                <a:cs typeface="Arial"/>
                <a:sym typeface="Arial"/>
              </a:rPr>
              <a:t>Crucial</a:t>
            </a:r>
            <a:r>
              <a:rPr lang="en" sz="1400">
                <a:solidFill>
                  <a:srgbClr val="000000"/>
                </a:solidFill>
                <a:latin typeface="Arial"/>
                <a:ea typeface="Arial"/>
                <a:cs typeface="Arial"/>
                <a:sym typeface="Arial"/>
              </a:rPr>
              <a:t> for file upload forms. Without this, the browser won't correctly encode the file data for transmission.</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188038"/>
                </a:solidFill>
                <a:latin typeface="Arial"/>
                <a:ea typeface="Arial"/>
                <a:cs typeface="Arial"/>
                <a:sym typeface="Arial"/>
              </a:rPr>
              <a:t>request.files</a:t>
            </a:r>
            <a:r>
              <a:rPr b="1" lang="en" sz="1400">
                <a:solidFill>
                  <a:srgbClr val="000000"/>
                </a:solidFill>
                <a:latin typeface="Arial"/>
                <a:ea typeface="Arial"/>
                <a:cs typeface="Arial"/>
                <a:sym typeface="Arial"/>
              </a:rPr>
              <a:t>:</a:t>
            </a:r>
            <a:r>
              <a:rPr lang="en" sz="1400">
                <a:solidFill>
                  <a:srgbClr val="000000"/>
                </a:solidFill>
                <a:latin typeface="Arial"/>
                <a:ea typeface="Arial"/>
                <a:cs typeface="Arial"/>
                <a:sym typeface="Arial"/>
              </a:rPr>
              <a:t> A </a:t>
            </a:r>
            <a:r>
              <a:rPr lang="en" sz="1400">
                <a:solidFill>
                  <a:srgbClr val="188038"/>
                </a:solidFill>
                <a:latin typeface="Arial"/>
                <a:ea typeface="Arial"/>
                <a:cs typeface="Arial"/>
                <a:sym typeface="Arial"/>
              </a:rPr>
              <a:t>MultiDict</a:t>
            </a:r>
            <a:r>
              <a:rPr lang="en" sz="1400">
                <a:solidFill>
                  <a:srgbClr val="000000"/>
                </a:solidFill>
                <a:latin typeface="Arial"/>
                <a:ea typeface="Arial"/>
                <a:cs typeface="Arial"/>
                <a:sym typeface="Arial"/>
              </a:rPr>
              <a:t> containing </a:t>
            </a:r>
            <a:r>
              <a:rPr lang="en" sz="1400">
                <a:solidFill>
                  <a:srgbClr val="188038"/>
                </a:solidFill>
                <a:latin typeface="Arial"/>
                <a:ea typeface="Arial"/>
                <a:cs typeface="Arial"/>
                <a:sym typeface="Arial"/>
              </a:rPr>
              <a:t>FileStorage</a:t>
            </a:r>
            <a:r>
              <a:rPr lang="en" sz="1400">
                <a:solidFill>
                  <a:srgbClr val="000000"/>
                </a:solidFill>
                <a:latin typeface="Arial"/>
                <a:ea typeface="Arial"/>
                <a:cs typeface="Arial"/>
                <a:sym typeface="Arial"/>
              </a:rPr>
              <a:t> objects for each uploaded file. The key is the </a:t>
            </a:r>
            <a:r>
              <a:rPr lang="en" sz="1400">
                <a:solidFill>
                  <a:srgbClr val="188038"/>
                </a:solidFill>
                <a:latin typeface="Arial"/>
                <a:ea typeface="Arial"/>
                <a:cs typeface="Arial"/>
                <a:sym typeface="Arial"/>
              </a:rPr>
              <a:t>name</a:t>
            </a:r>
            <a:r>
              <a:rPr lang="en" sz="1400">
                <a:solidFill>
                  <a:srgbClr val="000000"/>
                </a:solidFill>
                <a:latin typeface="Arial"/>
                <a:ea typeface="Arial"/>
                <a:cs typeface="Arial"/>
                <a:sym typeface="Arial"/>
              </a:rPr>
              <a:t> attribute of your HTML </a:t>
            </a:r>
            <a:r>
              <a:rPr lang="en" sz="1400">
                <a:solidFill>
                  <a:srgbClr val="188038"/>
                </a:solidFill>
                <a:latin typeface="Arial"/>
                <a:ea typeface="Arial"/>
                <a:cs typeface="Arial"/>
                <a:sym typeface="Arial"/>
              </a:rPr>
              <a:t>&lt;input type="file"&gt;</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188038"/>
                </a:solidFill>
                <a:latin typeface="Arial"/>
                <a:ea typeface="Arial"/>
                <a:cs typeface="Arial"/>
                <a:sym typeface="Arial"/>
              </a:rPr>
              <a:t>FileStorage</a:t>
            </a:r>
            <a:r>
              <a:rPr b="1" lang="en" sz="1400">
                <a:solidFill>
                  <a:srgbClr val="000000"/>
                </a:solidFill>
                <a:latin typeface="Arial"/>
                <a:ea typeface="Arial"/>
                <a:cs typeface="Arial"/>
                <a:sym typeface="Arial"/>
              </a:rPr>
              <a:t> object:</a:t>
            </a:r>
            <a:r>
              <a:rPr lang="en" sz="1400">
                <a:solidFill>
                  <a:srgbClr val="000000"/>
                </a:solidFill>
                <a:latin typeface="Arial"/>
                <a:ea typeface="Arial"/>
                <a:cs typeface="Arial"/>
                <a:sym typeface="Arial"/>
              </a:rPr>
              <a:t> Represents the uploaded file. It has properties like </a:t>
            </a:r>
            <a:r>
              <a:rPr lang="en" sz="1400">
                <a:solidFill>
                  <a:srgbClr val="188038"/>
                </a:solidFill>
                <a:latin typeface="Arial"/>
                <a:ea typeface="Arial"/>
                <a:cs typeface="Arial"/>
                <a:sym typeface="Arial"/>
              </a:rPr>
              <a:t>filename</a:t>
            </a:r>
            <a:r>
              <a:rPr lang="en" sz="1400">
                <a:solidFill>
                  <a:srgbClr val="000000"/>
                </a:solidFill>
                <a:latin typeface="Arial"/>
                <a:ea typeface="Arial"/>
                <a:cs typeface="Arial"/>
                <a:sym typeface="Arial"/>
              </a:rPr>
              <a:t> and methods like </a:t>
            </a:r>
            <a:r>
              <a:rPr lang="en" sz="1400">
                <a:solidFill>
                  <a:srgbClr val="188038"/>
                </a:solidFill>
                <a:latin typeface="Arial"/>
                <a:ea typeface="Arial"/>
                <a:cs typeface="Arial"/>
                <a:sym typeface="Arial"/>
              </a:rPr>
              <a:t>save()</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188038"/>
                </a:solidFill>
                <a:latin typeface="Arial"/>
                <a:ea typeface="Arial"/>
                <a:cs typeface="Arial"/>
                <a:sym typeface="Arial"/>
              </a:rPr>
              <a:t>secure_filename(filename)</a:t>
            </a:r>
            <a:r>
              <a:rPr b="1" lang="en" sz="1400">
                <a:solidFill>
                  <a:srgbClr val="000000"/>
                </a:solidFill>
                <a:latin typeface="Arial"/>
                <a:ea typeface="Arial"/>
                <a:cs typeface="Arial"/>
                <a:sym typeface="Arial"/>
              </a:rPr>
              <a:t>:</a:t>
            </a:r>
            <a:r>
              <a:rPr lang="en" sz="1400">
                <a:solidFill>
                  <a:srgbClr val="000000"/>
                </a:solidFill>
                <a:latin typeface="Arial"/>
                <a:ea typeface="Arial"/>
                <a:cs typeface="Arial"/>
                <a:sym typeface="Arial"/>
              </a:rPr>
              <a:t> From </a:t>
            </a:r>
            <a:r>
              <a:rPr lang="en" sz="1400">
                <a:solidFill>
                  <a:srgbClr val="188038"/>
                </a:solidFill>
                <a:latin typeface="Arial"/>
                <a:ea typeface="Arial"/>
                <a:cs typeface="Arial"/>
                <a:sym typeface="Arial"/>
              </a:rPr>
              <a:t>werkzeug.utils</a:t>
            </a:r>
            <a:r>
              <a:rPr lang="en" sz="1400">
                <a:solidFill>
                  <a:srgbClr val="000000"/>
                </a:solidFill>
                <a:latin typeface="Arial"/>
                <a:ea typeface="Arial"/>
                <a:cs typeface="Arial"/>
                <a:sym typeface="Arial"/>
              </a:rPr>
              <a:t>. </a:t>
            </a:r>
            <a:r>
              <a:rPr b="1" lang="en" sz="1400">
                <a:solidFill>
                  <a:srgbClr val="000000"/>
                </a:solidFill>
                <a:latin typeface="Arial"/>
                <a:ea typeface="Arial"/>
                <a:cs typeface="Arial"/>
                <a:sym typeface="Arial"/>
              </a:rPr>
              <a:t>Extremely important for security!</a:t>
            </a:r>
            <a:r>
              <a:rPr lang="en" sz="1400">
                <a:solidFill>
                  <a:srgbClr val="000000"/>
                </a:solidFill>
                <a:latin typeface="Arial"/>
                <a:ea typeface="Arial"/>
                <a:cs typeface="Arial"/>
                <a:sym typeface="Arial"/>
              </a:rPr>
              <a:t> It sanitizes the filename, removing any potentially malicious characters (</a:t>
            </a:r>
            <a:r>
              <a:rPr lang="en" sz="1400">
                <a:solidFill>
                  <a:srgbClr val="188038"/>
                </a:solidFill>
                <a:latin typeface="Arial"/>
                <a:ea typeface="Arial"/>
                <a:cs typeface="Arial"/>
                <a:sym typeface="Arial"/>
              </a:rPr>
              <a:t>../</a:t>
            </a:r>
            <a:r>
              <a:rPr lang="en" sz="1400">
                <a:solidFill>
                  <a:srgbClr val="000000"/>
                </a:solidFill>
                <a:latin typeface="Arial"/>
                <a:ea typeface="Arial"/>
                <a:cs typeface="Arial"/>
                <a:sym typeface="Arial"/>
              </a:rPr>
              <a:t>, etc.) that an attacker might use to write files outside your intended </a:t>
            </a:r>
            <a:r>
              <a:rPr lang="en" sz="1400">
                <a:solidFill>
                  <a:srgbClr val="188038"/>
                </a:solidFill>
                <a:latin typeface="Arial"/>
                <a:ea typeface="Arial"/>
                <a:cs typeface="Arial"/>
                <a:sym typeface="Arial"/>
              </a:rPr>
              <a:t>UPLOAD_FOLDER</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188038"/>
                </a:solidFill>
                <a:latin typeface="Arial"/>
                <a:ea typeface="Arial"/>
                <a:cs typeface="Arial"/>
                <a:sym typeface="Arial"/>
              </a:rPr>
              <a:t>file.save(path)</a:t>
            </a:r>
            <a:r>
              <a:rPr b="1" lang="en" sz="1400">
                <a:solidFill>
                  <a:srgbClr val="000000"/>
                </a:solidFill>
                <a:latin typeface="Arial"/>
                <a:ea typeface="Arial"/>
                <a:cs typeface="Arial"/>
                <a:sym typeface="Arial"/>
              </a:rPr>
              <a:t>:</a:t>
            </a:r>
            <a:r>
              <a:rPr lang="en" sz="1400">
                <a:solidFill>
                  <a:srgbClr val="000000"/>
                </a:solidFill>
                <a:latin typeface="Arial"/>
                <a:ea typeface="Arial"/>
                <a:cs typeface="Arial"/>
                <a:sym typeface="Arial"/>
              </a:rPr>
              <a:t> Saves the uploaded file to the specified path on your server.</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188038"/>
                </a:solidFill>
                <a:latin typeface="Arial"/>
                <a:ea typeface="Arial"/>
                <a:cs typeface="Arial"/>
                <a:sym typeface="Arial"/>
              </a:rPr>
              <a:t>ALLOWED_EXTENSIONS</a:t>
            </a:r>
            <a:r>
              <a:rPr b="1" lang="en" sz="1400">
                <a:solidFill>
                  <a:srgbClr val="000000"/>
                </a:solidFill>
                <a:latin typeface="Arial"/>
                <a:ea typeface="Arial"/>
                <a:cs typeface="Arial"/>
                <a:sym typeface="Arial"/>
              </a:rPr>
              <a:t>:</a:t>
            </a:r>
            <a:r>
              <a:rPr lang="en" sz="1400">
                <a:solidFill>
                  <a:srgbClr val="000000"/>
                </a:solidFill>
                <a:latin typeface="Arial"/>
                <a:ea typeface="Arial"/>
                <a:cs typeface="Arial"/>
                <a:sym typeface="Arial"/>
              </a:rPr>
              <a:t> It's vital to validate file types based on their content or, at minimum, their extension, to prevent users from uploading malicious scripts or executables.</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sz="1400">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93"/>
          <p:cNvSpPr txBox="1"/>
          <p:nvPr>
            <p:ph idx="1" type="body"/>
          </p:nvPr>
        </p:nvSpPr>
        <p:spPr>
          <a:xfrm>
            <a:off x="311700" y="856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    # The messages will be retrieved and cleared from the session here</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return render_template_string('''</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&lt;!doctype html&gt;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&lt;title&gt;Status&lt;/title&gt;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&lt;style&gt;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.flash-message { padding: 10px; margin-bottom: 1em; border-radius: 5px;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.flash-message.success { background-color: #d4edda; color: #155724; border: 1px solid #c3e6cb;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.flash-message.error { background-color: #f8d7da; color: #721c24; border: 1px solid #f5c6cb;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&lt;/style&gt;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&lt;body&gt;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&lt;h1&gt;Action Status&lt;/h1&gt;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 with messages = get_flashed_messages(with_categories=true)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 if messages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&lt;ul class="flashes"&gt;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 for category, message in messages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&lt;li class="flash-message {{ category }}"&gt;{{ message }}&lt;/li&gt;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 endfor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&lt;/ul&gt;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 endif %}</a:t>
            </a:r>
            <a:endParaRPr sz="1400">
              <a:latin typeface="Arial"/>
              <a:ea typeface="Arial"/>
              <a:cs typeface="Arial"/>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94"/>
          <p:cNvSpPr txBox="1"/>
          <p:nvPr>
            <p:ph idx="1" type="body"/>
          </p:nvPr>
        </p:nvSpPr>
        <p:spPr>
          <a:xfrm>
            <a:off x="311700" y="856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            {% endwith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&lt;p&gt;&lt;a href="/"&gt;Go Home&lt;/a&gt;&lt;/p&gt;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&lt;form method="POST" action="/perform_action"&gt;&lt;button type="submit"&gt;Perform Another Action&lt;/button&gt;&lt;/form&gt;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&lt;/body&gt;</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@app.route('/')</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def home():</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return render_template_string('&lt;a href="/status"&gt;Check Status&lt;/a&gt;&lt;br&gt;&lt;form method="POST" action="/perform_action"&gt;&lt;button type="submit"&gt;Perform Action&lt;/button&gt;&lt;/form&gt;')</a:t>
            </a:r>
            <a:endParaRPr sz="1400">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95"/>
          <p:cNvSpPr txBox="1"/>
          <p:nvPr>
            <p:ph idx="1" type="body"/>
          </p:nvPr>
        </p:nvSpPr>
        <p:spPr>
          <a:xfrm>
            <a:off x="311700" y="856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400">
                <a:solidFill>
                  <a:srgbClr val="000000"/>
                </a:solidFill>
                <a:latin typeface="Arial"/>
                <a:ea typeface="Arial"/>
                <a:cs typeface="Arial"/>
                <a:sym typeface="Arial"/>
              </a:rPr>
              <a:t>Explanation:</a:t>
            </a:r>
            <a:endParaRPr b="1"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b="1" lang="en" sz="1400">
                <a:solidFill>
                  <a:srgbClr val="188038"/>
                </a:solidFill>
                <a:latin typeface="Arial"/>
                <a:ea typeface="Arial"/>
                <a:cs typeface="Arial"/>
                <a:sym typeface="Arial"/>
              </a:rPr>
              <a:t>flash('Your message here', 'category')</a:t>
            </a:r>
            <a:r>
              <a:rPr lang="en" sz="1400">
                <a:solidFill>
                  <a:srgbClr val="000000"/>
                </a:solidFill>
                <a:latin typeface="Arial"/>
                <a:ea typeface="Arial"/>
                <a:cs typeface="Arial"/>
                <a:sym typeface="Arial"/>
              </a:rPr>
              <a:t>: Stores the message in the session. The optional </a:t>
            </a:r>
            <a:r>
              <a:rPr lang="en" sz="1400">
                <a:solidFill>
                  <a:srgbClr val="188038"/>
                </a:solidFill>
                <a:latin typeface="Arial"/>
                <a:ea typeface="Arial"/>
                <a:cs typeface="Arial"/>
                <a:sym typeface="Arial"/>
              </a:rPr>
              <a:t>category</a:t>
            </a:r>
            <a:r>
              <a:rPr lang="en" sz="1400">
                <a:solidFill>
                  <a:srgbClr val="000000"/>
                </a:solidFill>
                <a:latin typeface="Arial"/>
                <a:ea typeface="Arial"/>
                <a:cs typeface="Arial"/>
                <a:sym typeface="Arial"/>
              </a:rPr>
              <a:t> (e.g., 'success', 'error', 'info') is useful for styling.</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188038"/>
                </a:solidFill>
                <a:latin typeface="Arial"/>
                <a:ea typeface="Arial"/>
                <a:cs typeface="Arial"/>
                <a:sym typeface="Arial"/>
              </a:rPr>
              <a:t>{% with messages = get_flashed_messages(with_categories=true) %}</a:t>
            </a:r>
            <a:r>
              <a:rPr lang="en" sz="1400">
                <a:solidFill>
                  <a:srgbClr val="000000"/>
                </a:solidFill>
                <a:latin typeface="Arial"/>
                <a:ea typeface="Arial"/>
                <a:cs typeface="Arial"/>
                <a:sym typeface="Arial"/>
              </a:rPr>
              <a:t>: In your Jinja2 template, this block retrieves all flashed messages.</a:t>
            </a:r>
            <a:endParaRPr sz="1400">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a:solidFill>
                  <a:srgbClr val="188038"/>
                </a:solidFill>
                <a:latin typeface="Arial"/>
                <a:ea typeface="Arial"/>
                <a:cs typeface="Arial"/>
                <a:sym typeface="Arial"/>
              </a:rPr>
              <a:t>get_flashed_messages()</a:t>
            </a:r>
            <a:r>
              <a:rPr lang="en">
                <a:solidFill>
                  <a:srgbClr val="000000"/>
                </a:solidFill>
                <a:latin typeface="Arial"/>
                <a:ea typeface="Arial"/>
                <a:cs typeface="Arial"/>
                <a:sym typeface="Arial"/>
              </a:rPr>
              <a:t>: A Flask function that fetches messages. It automatically clears them from the session after retrieval.</a:t>
            </a:r>
            <a:endParaRPr>
              <a:solidFill>
                <a:srgbClr val="000000"/>
              </a:solidFill>
              <a:latin typeface="Arial"/>
              <a:ea typeface="Arial"/>
              <a:cs typeface="Arial"/>
              <a:sym typeface="Arial"/>
            </a:endParaRPr>
          </a:p>
          <a:p>
            <a:pPr indent="-317500" lvl="1" marL="914400" rtl="0" algn="l">
              <a:spcBef>
                <a:spcPts val="0"/>
              </a:spcBef>
              <a:spcAft>
                <a:spcPts val="0"/>
              </a:spcAft>
              <a:buClr>
                <a:srgbClr val="000000"/>
              </a:buClr>
              <a:buSzPts val="1400"/>
              <a:buFont typeface="Arial"/>
              <a:buChar char="○"/>
            </a:pPr>
            <a:r>
              <a:rPr lang="en">
                <a:solidFill>
                  <a:srgbClr val="188038"/>
                </a:solidFill>
                <a:latin typeface="Arial"/>
                <a:ea typeface="Arial"/>
                <a:cs typeface="Arial"/>
                <a:sym typeface="Arial"/>
              </a:rPr>
              <a:t>with_categories=true</a:t>
            </a:r>
            <a:r>
              <a:rPr lang="en">
                <a:solidFill>
                  <a:srgbClr val="000000"/>
                </a:solidFill>
                <a:latin typeface="Arial"/>
                <a:ea typeface="Arial"/>
                <a:cs typeface="Arial"/>
                <a:sym typeface="Arial"/>
              </a:rPr>
              <a:t>: If categories were used when flashing, this returns </a:t>
            </a:r>
            <a:r>
              <a:rPr lang="en">
                <a:solidFill>
                  <a:srgbClr val="188038"/>
                </a:solidFill>
                <a:latin typeface="Arial"/>
                <a:ea typeface="Arial"/>
                <a:cs typeface="Arial"/>
                <a:sym typeface="Arial"/>
              </a:rPr>
              <a:t>(category, message)</a:t>
            </a:r>
            <a:r>
              <a:rPr lang="en">
                <a:solidFill>
                  <a:srgbClr val="000000"/>
                </a:solidFill>
                <a:latin typeface="Arial"/>
                <a:ea typeface="Arial"/>
                <a:cs typeface="Arial"/>
                <a:sym typeface="Arial"/>
              </a:rPr>
              <a:t> tuples.</a:t>
            </a:r>
            <a:endParaRPr>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188038"/>
                </a:solidFill>
                <a:latin typeface="Arial"/>
                <a:ea typeface="Arial"/>
                <a:cs typeface="Arial"/>
                <a:sym typeface="Arial"/>
              </a:rPr>
              <a:t>{% if messages %}</a:t>
            </a:r>
            <a:r>
              <a:rPr lang="en" sz="1400">
                <a:solidFill>
                  <a:srgbClr val="000000"/>
                </a:solidFill>
                <a:latin typeface="Arial"/>
                <a:ea typeface="Arial"/>
                <a:cs typeface="Arial"/>
                <a:sym typeface="Arial"/>
              </a:rPr>
              <a:t>: Checks if there are any messages to display.</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188038"/>
                </a:solidFill>
                <a:latin typeface="Arial"/>
                <a:ea typeface="Arial"/>
                <a:cs typeface="Arial"/>
                <a:sym typeface="Arial"/>
              </a:rPr>
              <a:t>{% for category, message in messages %}</a:t>
            </a:r>
            <a:r>
              <a:rPr lang="en" sz="1400">
                <a:solidFill>
                  <a:srgbClr val="000000"/>
                </a:solidFill>
                <a:latin typeface="Arial"/>
                <a:ea typeface="Arial"/>
                <a:cs typeface="Arial"/>
                <a:sym typeface="Arial"/>
              </a:rPr>
              <a:t>: Loops through each message and its category.</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188038"/>
                </a:solidFill>
                <a:latin typeface="Arial"/>
                <a:ea typeface="Arial"/>
                <a:cs typeface="Arial"/>
                <a:sym typeface="Arial"/>
              </a:rPr>
              <a:t>{{ message }}</a:t>
            </a:r>
            <a:r>
              <a:rPr lang="en" sz="1400">
                <a:solidFill>
                  <a:srgbClr val="000000"/>
                </a:solidFill>
                <a:latin typeface="Arial"/>
                <a:ea typeface="Arial"/>
                <a:cs typeface="Arial"/>
                <a:sym typeface="Arial"/>
              </a:rPr>
              <a:t>: Displays the actual message content.</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188038"/>
                </a:solidFill>
                <a:latin typeface="Arial"/>
                <a:ea typeface="Arial"/>
                <a:cs typeface="Arial"/>
                <a:sym typeface="Arial"/>
              </a:rPr>
              <a:t>{{ category }}</a:t>
            </a:r>
            <a:r>
              <a:rPr lang="en" sz="1400">
                <a:solidFill>
                  <a:srgbClr val="000000"/>
                </a:solidFill>
                <a:latin typeface="Arial"/>
                <a:ea typeface="Arial"/>
                <a:cs typeface="Arial"/>
                <a:sym typeface="Arial"/>
              </a:rPr>
              <a:t>: Allows you to apply different CSS classes (e.g., </a:t>
            </a:r>
            <a:r>
              <a:rPr lang="en" sz="1400">
                <a:solidFill>
                  <a:srgbClr val="188038"/>
                </a:solidFill>
                <a:latin typeface="Arial"/>
                <a:ea typeface="Arial"/>
                <a:cs typeface="Arial"/>
                <a:sym typeface="Arial"/>
              </a:rPr>
              <a:t>flash-message success</a:t>
            </a:r>
            <a:r>
              <a:rPr lang="en" sz="1400">
                <a:solidFill>
                  <a:srgbClr val="000000"/>
                </a:solidFill>
                <a:latin typeface="Arial"/>
                <a:ea typeface="Arial"/>
                <a:cs typeface="Arial"/>
                <a:sym typeface="Arial"/>
              </a:rPr>
              <a:t> or </a:t>
            </a:r>
            <a:r>
              <a:rPr lang="en" sz="1400">
                <a:solidFill>
                  <a:srgbClr val="188038"/>
                </a:solidFill>
                <a:latin typeface="Arial"/>
                <a:ea typeface="Arial"/>
                <a:cs typeface="Arial"/>
                <a:sym typeface="Arial"/>
              </a:rPr>
              <a:t>flash-message error</a:t>
            </a:r>
            <a:r>
              <a:rPr lang="en" sz="1400">
                <a:solidFill>
                  <a:srgbClr val="000000"/>
                </a:solidFill>
                <a:latin typeface="Arial"/>
                <a:ea typeface="Arial"/>
                <a:cs typeface="Arial"/>
                <a:sym typeface="Arial"/>
              </a:rPr>
              <a:t>) for distinct styling.</a:t>
            </a:r>
            <a:endParaRPr sz="1400">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96"/>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3.7 Flask Redirect, Message Flashing, File Upload</a:t>
            </a:r>
            <a:endParaRPr/>
          </a:p>
        </p:txBody>
      </p:sp>
      <p:sp>
        <p:nvSpPr>
          <p:cNvPr id="550" name="Google Shape;550;p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300">
                <a:solidFill>
                  <a:srgbClr val="000000"/>
                </a:solidFill>
                <a:latin typeface="Arial"/>
                <a:ea typeface="Arial"/>
                <a:cs typeface="Arial"/>
                <a:sym typeface="Arial"/>
              </a:rPr>
              <a:t>3. File Uploads</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b="1" lang="en" sz="1300">
                <a:solidFill>
                  <a:srgbClr val="000000"/>
                </a:solidFill>
                <a:latin typeface="Arial"/>
                <a:ea typeface="Arial"/>
                <a:cs typeface="Arial"/>
                <a:sym typeface="Arial"/>
              </a:rPr>
              <a:t>What it is:</a:t>
            </a:r>
            <a:r>
              <a:rPr lang="en" sz="1300">
                <a:solidFill>
                  <a:srgbClr val="000000"/>
                </a:solidFill>
                <a:latin typeface="Arial"/>
                <a:ea typeface="Arial"/>
                <a:cs typeface="Arial"/>
                <a:sym typeface="Arial"/>
              </a:rPr>
              <a:t> Flask provides tools to handle file uploads from HTML forms, allowing users to send files (like images, documents, videos) from their local computer to your web server.</a:t>
            </a:r>
            <a:endParaRPr sz="1300">
              <a:solidFill>
                <a:srgbClr val="000000"/>
              </a:solidFill>
              <a:latin typeface="Arial"/>
              <a:ea typeface="Arial"/>
              <a:cs typeface="Arial"/>
              <a:sym typeface="Arial"/>
            </a:endParaRPr>
          </a:p>
          <a:p>
            <a:pPr indent="0" lvl="0" marL="0" rtl="0" algn="l">
              <a:spcBef>
                <a:spcPts val="1200"/>
              </a:spcBef>
              <a:spcAft>
                <a:spcPts val="0"/>
              </a:spcAft>
              <a:buNone/>
            </a:pPr>
            <a:r>
              <a:rPr b="1" lang="en" sz="1300">
                <a:solidFill>
                  <a:srgbClr val="000000"/>
                </a:solidFill>
                <a:latin typeface="Arial"/>
                <a:ea typeface="Arial"/>
                <a:cs typeface="Arial"/>
                <a:sym typeface="Arial"/>
              </a:rPr>
              <a:t>Purpose/When to use it:</a:t>
            </a:r>
            <a:endParaRPr b="1" sz="1300">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rPr b="1" lang="en" sz="1300">
                <a:solidFill>
                  <a:srgbClr val="000000"/>
                </a:solidFill>
                <a:latin typeface="Arial"/>
                <a:ea typeface="Arial"/>
                <a:cs typeface="Arial"/>
                <a:sym typeface="Arial"/>
              </a:rPr>
              <a:t>User-Generated Content:</a:t>
            </a:r>
            <a:r>
              <a:rPr lang="en" sz="1300">
                <a:solidFill>
                  <a:srgbClr val="000000"/>
                </a:solidFill>
                <a:latin typeface="Arial"/>
                <a:ea typeface="Arial"/>
                <a:cs typeface="Arial"/>
                <a:sym typeface="Arial"/>
              </a:rPr>
              <a:t> Allowing users to upload profile pictures, avatars, resumes, documents, or other media.</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Data Import:</a:t>
            </a:r>
            <a:r>
              <a:rPr lang="en" sz="1300">
                <a:solidFill>
                  <a:srgbClr val="000000"/>
                </a:solidFill>
                <a:latin typeface="Arial"/>
                <a:ea typeface="Arial"/>
                <a:cs typeface="Arial"/>
                <a:sym typeface="Arial"/>
              </a:rPr>
              <a:t> Enabling users to upload CSV files or other data formats for processing by your application.</a:t>
            </a:r>
            <a:endParaRPr sz="1300">
              <a:latin typeface="Arial"/>
              <a:ea typeface="Arial"/>
              <a:cs typeface="Arial"/>
              <a:sym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97"/>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3.7 Flask Redirect, Message Flashing, File Upload</a:t>
            </a:r>
            <a:endParaRPr/>
          </a:p>
        </p:txBody>
      </p:sp>
      <p:sp>
        <p:nvSpPr>
          <p:cNvPr id="556" name="Google Shape;556;p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300">
                <a:solidFill>
                  <a:srgbClr val="000000"/>
                </a:solidFill>
                <a:latin typeface="Arial"/>
                <a:ea typeface="Arial"/>
                <a:cs typeface="Arial"/>
                <a:sym typeface="Arial"/>
              </a:rPr>
              <a:t>Key Flask Components:</a:t>
            </a:r>
            <a:endParaRPr b="1" sz="1300">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rPr b="1" lang="en" sz="1300">
                <a:solidFill>
                  <a:srgbClr val="000000"/>
                </a:solidFill>
                <a:latin typeface="Arial"/>
                <a:ea typeface="Arial"/>
                <a:cs typeface="Arial"/>
                <a:sym typeface="Arial"/>
              </a:rPr>
              <a:t>HTML Form (</a:t>
            </a:r>
            <a:r>
              <a:rPr b="1" lang="en" sz="1300">
                <a:solidFill>
                  <a:srgbClr val="188038"/>
                </a:solidFill>
                <a:latin typeface="Arial"/>
                <a:ea typeface="Arial"/>
                <a:cs typeface="Arial"/>
                <a:sym typeface="Arial"/>
              </a:rPr>
              <a:t>enctype="multipart/form-data"</a:t>
            </a:r>
            <a:r>
              <a:rPr b="1" lang="en" sz="1300">
                <a:solidFill>
                  <a:srgbClr val="000000"/>
                </a:solidFill>
                <a:latin typeface="Arial"/>
                <a:ea typeface="Arial"/>
                <a:cs typeface="Arial"/>
                <a:sym typeface="Arial"/>
              </a:rPr>
              <a:t>):</a:t>
            </a:r>
            <a:r>
              <a:rPr lang="en" sz="1300">
                <a:solidFill>
                  <a:srgbClr val="000000"/>
                </a:solidFill>
                <a:latin typeface="Arial"/>
                <a:ea typeface="Arial"/>
                <a:cs typeface="Arial"/>
                <a:sym typeface="Arial"/>
              </a:rPr>
              <a:t> The HTML form must have </a:t>
            </a:r>
            <a:r>
              <a:rPr lang="en" sz="1300">
                <a:solidFill>
                  <a:srgbClr val="188038"/>
                </a:solidFill>
                <a:latin typeface="Arial"/>
                <a:ea typeface="Arial"/>
                <a:cs typeface="Arial"/>
                <a:sym typeface="Arial"/>
              </a:rPr>
              <a:t>method="POST"</a:t>
            </a:r>
            <a:r>
              <a:rPr lang="en" sz="1300">
                <a:solidFill>
                  <a:srgbClr val="000000"/>
                </a:solidFill>
                <a:latin typeface="Arial"/>
                <a:ea typeface="Arial"/>
                <a:cs typeface="Arial"/>
                <a:sym typeface="Arial"/>
              </a:rPr>
              <a:t> and, crucially, </a:t>
            </a:r>
            <a:r>
              <a:rPr lang="en" sz="1300">
                <a:solidFill>
                  <a:srgbClr val="188038"/>
                </a:solidFill>
                <a:latin typeface="Arial"/>
                <a:ea typeface="Arial"/>
                <a:cs typeface="Arial"/>
                <a:sym typeface="Arial"/>
              </a:rPr>
              <a:t>enctype="multipart/form-data"</a:t>
            </a:r>
            <a:r>
              <a:rPr lang="en" sz="1300">
                <a:solidFill>
                  <a:srgbClr val="000000"/>
                </a:solidFill>
                <a:latin typeface="Arial"/>
                <a:ea typeface="Arial"/>
                <a:cs typeface="Arial"/>
                <a:sym typeface="Arial"/>
              </a:rPr>
              <a:t> for browsers to correctly encode and send file data. The file input field must have a </a:t>
            </a:r>
            <a:r>
              <a:rPr lang="en" sz="1300">
                <a:solidFill>
                  <a:srgbClr val="188038"/>
                </a:solidFill>
                <a:latin typeface="Arial"/>
                <a:ea typeface="Arial"/>
                <a:cs typeface="Arial"/>
                <a:sym typeface="Arial"/>
              </a:rPr>
              <a:t>name</a:t>
            </a:r>
            <a:r>
              <a:rPr lang="en" sz="1300">
                <a:solidFill>
                  <a:srgbClr val="000000"/>
                </a:solidFill>
                <a:latin typeface="Arial"/>
                <a:ea typeface="Arial"/>
                <a:cs typeface="Arial"/>
                <a:sym typeface="Arial"/>
              </a:rPr>
              <a:t> attribute (e.g., </a:t>
            </a:r>
            <a:r>
              <a:rPr lang="en" sz="1300">
                <a:solidFill>
                  <a:srgbClr val="188038"/>
                </a:solidFill>
                <a:latin typeface="Arial"/>
                <a:ea typeface="Arial"/>
                <a:cs typeface="Arial"/>
                <a:sym typeface="Arial"/>
              </a:rPr>
              <a:t>&lt;input type="file" name="my_file"&gt;</a:t>
            </a:r>
            <a:r>
              <a:rPr lang="en" sz="1300">
                <a:solidFill>
                  <a:srgbClr val="000000"/>
                </a:solidFill>
                <a:latin typeface="Arial"/>
                <a:ea typeface="Arial"/>
                <a:cs typeface="Arial"/>
                <a:sym typeface="Arial"/>
              </a:rPr>
              <a:t>).</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sz="1300">
                <a:solidFill>
                  <a:srgbClr val="188038"/>
                </a:solidFill>
                <a:latin typeface="Arial"/>
                <a:ea typeface="Arial"/>
                <a:cs typeface="Arial"/>
                <a:sym typeface="Arial"/>
              </a:rPr>
              <a:t>flask.request.files</a:t>
            </a:r>
            <a:r>
              <a:rPr lang="en" sz="1300">
                <a:solidFill>
                  <a:srgbClr val="000000"/>
                </a:solidFill>
                <a:latin typeface="Arial"/>
                <a:ea typeface="Arial"/>
                <a:cs typeface="Arial"/>
                <a:sym typeface="Arial"/>
              </a:rPr>
              <a:t>: This is a dictionary-like object that contains all uploaded files. Each item in </a:t>
            </a:r>
            <a:r>
              <a:rPr lang="en" sz="1300">
                <a:solidFill>
                  <a:srgbClr val="188038"/>
                </a:solidFill>
                <a:latin typeface="Arial"/>
                <a:ea typeface="Arial"/>
                <a:cs typeface="Arial"/>
                <a:sym typeface="Arial"/>
              </a:rPr>
              <a:t>request.files</a:t>
            </a:r>
            <a:r>
              <a:rPr lang="en" sz="1300">
                <a:solidFill>
                  <a:srgbClr val="000000"/>
                </a:solidFill>
                <a:latin typeface="Arial"/>
                <a:ea typeface="Arial"/>
                <a:cs typeface="Arial"/>
                <a:sym typeface="Arial"/>
              </a:rPr>
              <a:t> is a </a:t>
            </a:r>
            <a:r>
              <a:rPr lang="en" sz="1300">
                <a:solidFill>
                  <a:srgbClr val="188038"/>
                </a:solidFill>
                <a:latin typeface="Arial"/>
                <a:ea typeface="Arial"/>
                <a:cs typeface="Arial"/>
                <a:sym typeface="Arial"/>
              </a:rPr>
              <a:t>FileStorage</a:t>
            </a:r>
            <a:r>
              <a:rPr lang="en" sz="1300">
                <a:solidFill>
                  <a:srgbClr val="000000"/>
                </a:solidFill>
                <a:latin typeface="Arial"/>
                <a:ea typeface="Arial"/>
                <a:cs typeface="Arial"/>
                <a:sym typeface="Arial"/>
              </a:rPr>
              <a:t> object.</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sz="1300">
                <a:solidFill>
                  <a:srgbClr val="188038"/>
                </a:solidFill>
                <a:latin typeface="Arial"/>
                <a:ea typeface="Arial"/>
                <a:cs typeface="Arial"/>
                <a:sym typeface="Arial"/>
              </a:rPr>
              <a:t>FileStorage</a:t>
            </a:r>
            <a:r>
              <a:rPr lang="en" sz="1300">
                <a:solidFill>
                  <a:srgbClr val="000000"/>
                </a:solidFill>
                <a:latin typeface="Arial"/>
                <a:ea typeface="Arial"/>
                <a:cs typeface="Arial"/>
                <a:sym typeface="Arial"/>
              </a:rPr>
              <a:t> object: Represents the uploaded file. It has properties like </a:t>
            </a:r>
            <a:r>
              <a:rPr lang="en" sz="1300">
                <a:solidFill>
                  <a:srgbClr val="188038"/>
                </a:solidFill>
                <a:latin typeface="Arial"/>
                <a:ea typeface="Arial"/>
                <a:cs typeface="Arial"/>
                <a:sym typeface="Arial"/>
              </a:rPr>
              <a:t>filename</a:t>
            </a:r>
            <a:r>
              <a:rPr lang="en" sz="1300">
                <a:solidFill>
                  <a:srgbClr val="000000"/>
                </a:solidFill>
                <a:latin typeface="Arial"/>
                <a:ea typeface="Arial"/>
                <a:cs typeface="Arial"/>
                <a:sym typeface="Arial"/>
              </a:rPr>
              <a:t> (the original filename) and methods like </a:t>
            </a:r>
            <a:r>
              <a:rPr lang="en" sz="1300">
                <a:solidFill>
                  <a:srgbClr val="188038"/>
                </a:solidFill>
                <a:latin typeface="Arial"/>
                <a:ea typeface="Arial"/>
                <a:cs typeface="Arial"/>
                <a:sym typeface="Arial"/>
              </a:rPr>
              <a:t>save()</a:t>
            </a:r>
            <a:r>
              <a:rPr lang="en" sz="1300">
                <a:solidFill>
                  <a:srgbClr val="000000"/>
                </a:solidFill>
                <a:latin typeface="Arial"/>
                <a:ea typeface="Arial"/>
                <a:cs typeface="Arial"/>
                <a:sym typeface="Arial"/>
              </a:rPr>
              <a:t> (to save the file to a specified path on your server).</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sz="1300">
                <a:solidFill>
                  <a:srgbClr val="188038"/>
                </a:solidFill>
                <a:latin typeface="Arial"/>
                <a:ea typeface="Arial"/>
                <a:cs typeface="Arial"/>
                <a:sym typeface="Arial"/>
              </a:rPr>
              <a:t>werkzeug.utils.secure_filename()</a:t>
            </a:r>
            <a:r>
              <a:rPr lang="en" sz="1300">
                <a:solidFill>
                  <a:srgbClr val="000000"/>
                </a:solidFill>
                <a:latin typeface="Arial"/>
                <a:ea typeface="Arial"/>
                <a:cs typeface="Arial"/>
                <a:sym typeface="Arial"/>
              </a:rPr>
              <a:t>: </a:t>
            </a:r>
            <a:r>
              <a:rPr b="1" lang="en" sz="1300">
                <a:solidFill>
                  <a:srgbClr val="000000"/>
                </a:solidFill>
                <a:latin typeface="Arial"/>
                <a:ea typeface="Arial"/>
                <a:cs typeface="Arial"/>
                <a:sym typeface="Arial"/>
              </a:rPr>
              <a:t>Highly Recommended for Security!</a:t>
            </a:r>
            <a:r>
              <a:rPr lang="en" sz="1300">
                <a:solidFill>
                  <a:srgbClr val="000000"/>
                </a:solidFill>
                <a:latin typeface="Arial"/>
                <a:ea typeface="Arial"/>
                <a:cs typeface="Arial"/>
                <a:sym typeface="Arial"/>
              </a:rPr>
              <a:t> This function sanitizes the filename provided by the user, removing any potentially dangerous characters (</a:t>
            </a:r>
            <a:r>
              <a:rPr lang="en" sz="1300">
                <a:solidFill>
                  <a:srgbClr val="188038"/>
                </a:solidFill>
                <a:latin typeface="Arial"/>
                <a:ea typeface="Arial"/>
                <a:cs typeface="Arial"/>
                <a:sym typeface="Arial"/>
              </a:rPr>
              <a:t>../</a:t>
            </a:r>
            <a:r>
              <a:rPr lang="en" sz="1300">
                <a:solidFill>
                  <a:srgbClr val="000000"/>
                </a:solidFill>
                <a:latin typeface="Arial"/>
                <a:ea typeface="Arial"/>
                <a:cs typeface="Arial"/>
                <a:sym typeface="Arial"/>
              </a:rPr>
              <a:t>, special characters) that could be used for directory traversal attacks. Always use it before saving uploaded files to your file system.</a:t>
            </a:r>
            <a:endParaRPr sz="1300">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98"/>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3.7 Flask Redirect, Message Flashing, File Upload</a:t>
            </a:r>
            <a:endParaRPr/>
          </a:p>
        </p:txBody>
      </p:sp>
      <p:sp>
        <p:nvSpPr>
          <p:cNvPr id="562" name="Google Shape;562;p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300">
                <a:solidFill>
                  <a:srgbClr val="000000"/>
                </a:solidFill>
                <a:latin typeface="Arial"/>
                <a:ea typeface="Arial"/>
                <a:cs typeface="Arial"/>
                <a:sym typeface="Arial"/>
              </a:rPr>
              <a:t>Security Considerations for File Uploads:</a:t>
            </a:r>
            <a:endParaRPr b="1" sz="1300">
              <a:solidFill>
                <a:srgbClr val="000000"/>
              </a:solidFill>
              <a:latin typeface="Arial"/>
              <a:ea typeface="Arial"/>
              <a:cs typeface="Arial"/>
              <a:sym typeface="Arial"/>
            </a:endParaRPr>
          </a:p>
          <a:p>
            <a:pPr indent="-311150" lvl="0" marL="457200" rtl="0" algn="l">
              <a:spcBef>
                <a:spcPts val="1200"/>
              </a:spcBef>
              <a:spcAft>
                <a:spcPts val="0"/>
              </a:spcAft>
              <a:buClr>
                <a:srgbClr val="000000"/>
              </a:buClr>
              <a:buSzPts val="1300"/>
              <a:buFont typeface="Arial"/>
              <a:buChar char="●"/>
            </a:pPr>
            <a:r>
              <a:rPr b="1" lang="en" sz="1300">
                <a:solidFill>
                  <a:srgbClr val="000000"/>
                </a:solidFill>
                <a:latin typeface="Arial"/>
                <a:ea typeface="Arial"/>
                <a:cs typeface="Arial"/>
                <a:sym typeface="Arial"/>
              </a:rPr>
              <a:t>Validation:</a:t>
            </a:r>
            <a:r>
              <a:rPr lang="en" sz="1300">
                <a:solidFill>
                  <a:srgbClr val="000000"/>
                </a:solidFill>
                <a:latin typeface="Arial"/>
                <a:ea typeface="Arial"/>
                <a:cs typeface="Arial"/>
                <a:sym typeface="Arial"/>
              </a:rPr>
              <a:t> Always validate uploaded files:</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File Extension/Type:</a:t>
            </a:r>
            <a:r>
              <a:rPr lang="en" sz="1300">
                <a:solidFill>
                  <a:srgbClr val="000000"/>
                </a:solidFill>
                <a:latin typeface="Arial"/>
                <a:ea typeface="Arial"/>
                <a:cs typeface="Arial"/>
                <a:sym typeface="Arial"/>
              </a:rPr>
              <a:t> Check if the file's extension is allowed (</a:t>
            </a:r>
            <a:r>
              <a:rPr lang="en" sz="1300">
                <a:solidFill>
                  <a:srgbClr val="188038"/>
                </a:solidFill>
                <a:latin typeface="Arial"/>
                <a:ea typeface="Arial"/>
                <a:cs typeface="Arial"/>
                <a:sym typeface="Arial"/>
              </a:rPr>
              <a:t>.jpg</a:t>
            </a:r>
            <a:r>
              <a:rPr lang="en" sz="1300">
                <a:solidFill>
                  <a:srgbClr val="000000"/>
                </a:solidFill>
                <a:latin typeface="Arial"/>
                <a:ea typeface="Arial"/>
                <a:cs typeface="Arial"/>
                <a:sym typeface="Arial"/>
              </a:rPr>
              <a:t>, </a:t>
            </a:r>
            <a:r>
              <a:rPr lang="en" sz="1300">
                <a:solidFill>
                  <a:srgbClr val="188038"/>
                </a:solidFill>
                <a:latin typeface="Arial"/>
                <a:ea typeface="Arial"/>
                <a:cs typeface="Arial"/>
                <a:sym typeface="Arial"/>
              </a:rPr>
              <a:t>.png</a:t>
            </a:r>
            <a:r>
              <a:rPr lang="en" sz="1300">
                <a:solidFill>
                  <a:srgbClr val="000000"/>
                </a:solidFill>
                <a:latin typeface="Arial"/>
                <a:ea typeface="Arial"/>
                <a:cs typeface="Arial"/>
                <a:sym typeface="Arial"/>
              </a:rPr>
              <a:t>, </a:t>
            </a:r>
            <a:r>
              <a:rPr lang="en" sz="1300">
                <a:solidFill>
                  <a:srgbClr val="188038"/>
                </a:solidFill>
                <a:latin typeface="Arial"/>
                <a:ea typeface="Arial"/>
                <a:cs typeface="Arial"/>
                <a:sym typeface="Arial"/>
              </a:rPr>
              <a:t>.pdf</a:t>
            </a:r>
            <a:r>
              <a:rPr lang="en" sz="1300">
                <a:solidFill>
                  <a:srgbClr val="000000"/>
                </a:solidFill>
                <a:latin typeface="Arial"/>
                <a:ea typeface="Arial"/>
                <a:cs typeface="Arial"/>
                <a:sym typeface="Arial"/>
              </a:rPr>
              <a:t>, etc.) to prevent execution of malicious scripts.</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File Size:</a:t>
            </a:r>
            <a:r>
              <a:rPr lang="en" sz="1300">
                <a:solidFill>
                  <a:srgbClr val="000000"/>
                </a:solidFill>
                <a:latin typeface="Arial"/>
                <a:ea typeface="Arial"/>
                <a:cs typeface="Arial"/>
                <a:sym typeface="Arial"/>
              </a:rPr>
              <a:t> Limit the size of uploads to prevent denial-of-service attacks or excessive resource consumption.</a:t>
            </a:r>
            <a:endParaRPr sz="1300">
              <a:solidFill>
                <a:srgbClr val="000000"/>
              </a:solidFill>
              <a:latin typeface="Arial"/>
              <a:ea typeface="Arial"/>
              <a:cs typeface="Arial"/>
              <a:sym typeface="Arial"/>
            </a:endParaRPr>
          </a:p>
          <a:p>
            <a:pPr indent="-311150" lvl="1" marL="914400" rtl="0" algn="l">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Content Inspection (advanced):</a:t>
            </a:r>
            <a:r>
              <a:rPr lang="en" sz="1300">
                <a:solidFill>
                  <a:srgbClr val="000000"/>
                </a:solidFill>
                <a:latin typeface="Arial"/>
                <a:ea typeface="Arial"/>
                <a:cs typeface="Arial"/>
                <a:sym typeface="Arial"/>
              </a:rPr>
              <a:t> For critical applications, you might even inspect the </a:t>
            </a:r>
            <a:r>
              <a:rPr i="1" lang="en" sz="1300">
                <a:solidFill>
                  <a:srgbClr val="000000"/>
                </a:solidFill>
                <a:latin typeface="Arial"/>
                <a:ea typeface="Arial"/>
                <a:cs typeface="Arial"/>
                <a:sym typeface="Arial"/>
              </a:rPr>
              <a:t>actual content</a:t>
            </a:r>
            <a:r>
              <a:rPr lang="en" sz="1300">
                <a:solidFill>
                  <a:srgbClr val="000000"/>
                </a:solidFill>
                <a:latin typeface="Arial"/>
                <a:ea typeface="Arial"/>
                <a:cs typeface="Arial"/>
                <a:sym typeface="Arial"/>
              </a:rPr>
              <a:t> of the file (e.g., using libraries to verify image headers) to ensure it's not a renamed malicious file.</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 sz="1300">
                <a:solidFill>
                  <a:srgbClr val="000000"/>
                </a:solidFill>
                <a:latin typeface="Arial"/>
                <a:ea typeface="Arial"/>
                <a:cs typeface="Arial"/>
                <a:sym typeface="Arial"/>
              </a:rPr>
              <a:t>Storage Location:</a:t>
            </a:r>
            <a:r>
              <a:rPr lang="en" sz="1300">
                <a:solidFill>
                  <a:srgbClr val="000000"/>
                </a:solidFill>
                <a:latin typeface="Arial"/>
                <a:ea typeface="Arial"/>
                <a:cs typeface="Arial"/>
                <a:sym typeface="Arial"/>
              </a:rPr>
              <a:t> Save uploaded files to a secure, non-public directory on your server if they don't need to be publicly accessible, or serve them through a controlled route.</a:t>
            </a: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b="1" lang="en" sz="1300">
                <a:solidFill>
                  <a:srgbClr val="188038"/>
                </a:solidFill>
                <a:latin typeface="Arial"/>
                <a:ea typeface="Arial"/>
                <a:cs typeface="Arial"/>
                <a:sym typeface="Arial"/>
              </a:rPr>
              <a:t>secure_filename</a:t>
            </a:r>
            <a:r>
              <a:rPr b="1" lang="en" sz="1300">
                <a:solidFill>
                  <a:srgbClr val="000000"/>
                </a:solidFill>
                <a:latin typeface="Arial"/>
                <a:ea typeface="Arial"/>
                <a:cs typeface="Arial"/>
                <a:sym typeface="Arial"/>
              </a:rPr>
              <a:t>:</a:t>
            </a:r>
            <a:r>
              <a:rPr lang="en" sz="1300">
                <a:solidFill>
                  <a:srgbClr val="000000"/>
                </a:solidFill>
                <a:latin typeface="Arial"/>
                <a:ea typeface="Arial"/>
                <a:cs typeface="Arial"/>
                <a:sym typeface="Arial"/>
              </a:rPr>
              <a:t> As mentioned, use this to sanitize filenames.</a:t>
            </a:r>
            <a:endParaRPr sz="1300">
              <a:solidFill>
                <a:srgbClr val="000000"/>
              </a:solidFill>
              <a:latin typeface="Arial"/>
              <a:ea typeface="Arial"/>
              <a:cs typeface="Arial"/>
              <a:sym typeface="Arial"/>
            </a:endParaRPr>
          </a:p>
          <a:p>
            <a:pPr indent="0" lvl="0" marL="0" rtl="0" algn="l">
              <a:spcBef>
                <a:spcPts val="1200"/>
              </a:spcBef>
              <a:spcAft>
                <a:spcPts val="1200"/>
              </a:spcAft>
              <a:buNone/>
            </a:pPr>
            <a:r>
              <a:t/>
            </a:r>
            <a:endParaRPr sz="1300">
              <a:latin typeface="Arial"/>
              <a:ea typeface="Arial"/>
              <a:cs typeface="Arial"/>
              <a:sym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99"/>
          <p:cNvSpPr txBox="1"/>
          <p:nvPr>
            <p:ph idx="1" type="body"/>
          </p:nvPr>
        </p:nvSpPr>
        <p:spPr>
          <a:xfrm>
            <a:off x="311700" y="856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1400">
                <a:solidFill>
                  <a:srgbClr val="000000"/>
                </a:solidFill>
                <a:latin typeface="Arial"/>
                <a:ea typeface="Arial"/>
                <a:cs typeface="Arial"/>
                <a:sym typeface="Arial"/>
              </a:rPr>
              <a:t>3. File Uploads</a:t>
            </a:r>
            <a:endParaRPr b="1" sz="1400">
              <a:solidFill>
                <a:srgbClr val="000000"/>
              </a:solidFill>
              <a:latin typeface="Arial"/>
              <a:ea typeface="Arial"/>
              <a:cs typeface="Arial"/>
              <a:sym typeface="Arial"/>
            </a:endParaRPr>
          </a:p>
          <a:p>
            <a:pPr indent="0" lvl="0" marL="0" rtl="0" algn="l">
              <a:spcBef>
                <a:spcPts val="1200"/>
              </a:spcBef>
              <a:spcAft>
                <a:spcPts val="0"/>
              </a:spcAft>
              <a:buNone/>
            </a:pPr>
            <a:r>
              <a:rPr lang="en" sz="1400">
                <a:solidFill>
                  <a:srgbClr val="000000"/>
                </a:solidFill>
                <a:latin typeface="Arial"/>
                <a:ea typeface="Arial"/>
                <a:cs typeface="Arial"/>
                <a:sym typeface="Arial"/>
              </a:rPr>
              <a:t>Flask handles file uploads by exposing uploaded files via the </a:t>
            </a:r>
            <a:r>
              <a:rPr lang="en" sz="1400">
                <a:solidFill>
                  <a:srgbClr val="188038"/>
                </a:solidFill>
                <a:latin typeface="Arial"/>
                <a:ea typeface="Arial"/>
                <a:cs typeface="Arial"/>
                <a:sym typeface="Arial"/>
              </a:rPr>
              <a:t>request.files</a:t>
            </a:r>
            <a:r>
              <a:rPr lang="en" sz="1400">
                <a:solidFill>
                  <a:srgbClr val="000000"/>
                </a:solidFill>
                <a:latin typeface="Arial"/>
                <a:ea typeface="Arial"/>
                <a:cs typeface="Arial"/>
                <a:sym typeface="Arial"/>
              </a:rPr>
              <a:t> object.</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 sz="1400">
                <a:solidFill>
                  <a:srgbClr val="000000"/>
                </a:solidFill>
                <a:latin typeface="Arial"/>
                <a:ea typeface="Arial"/>
                <a:cs typeface="Arial"/>
                <a:sym typeface="Arial"/>
              </a:rPr>
              <a:t>Steps:</a:t>
            </a:r>
            <a:endParaRPr b="1"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AutoNum type="arabicPeriod"/>
            </a:pPr>
            <a:r>
              <a:rPr b="1" lang="en" sz="1400">
                <a:solidFill>
                  <a:srgbClr val="000000"/>
                </a:solidFill>
                <a:latin typeface="Arial"/>
                <a:ea typeface="Arial"/>
                <a:cs typeface="Arial"/>
                <a:sym typeface="Arial"/>
              </a:rPr>
              <a:t>HTML Form:</a:t>
            </a:r>
            <a:r>
              <a:rPr lang="en" sz="1400">
                <a:solidFill>
                  <a:srgbClr val="000000"/>
                </a:solidFill>
                <a:latin typeface="Arial"/>
                <a:ea typeface="Arial"/>
                <a:cs typeface="Arial"/>
                <a:sym typeface="Arial"/>
              </a:rPr>
              <a:t> The form must use </a:t>
            </a:r>
            <a:r>
              <a:rPr lang="en" sz="1400">
                <a:solidFill>
                  <a:srgbClr val="188038"/>
                </a:solidFill>
                <a:latin typeface="Arial"/>
                <a:ea typeface="Arial"/>
                <a:cs typeface="Arial"/>
                <a:sym typeface="Arial"/>
              </a:rPr>
              <a:t>method="POST"</a:t>
            </a:r>
            <a:r>
              <a:rPr lang="en" sz="1400">
                <a:solidFill>
                  <a:srgbClr val="000000"/>
                </a:solidFill>
                <a:latin typeface="Arial"/>
                <a:ea typeface="Arial"/>
                <a:cs typeface="Arial"/>
                <a:sym typeface="Arial"/>
              </a:rPr>
              <a:t> and </a:t>
            </a:r>
            <a:r>
              <a:rPr lang="en" sz="1400">
                <a:solidFill>
                  <a:srgbClr val="188038"/>
                </a:solidFill>
                <a:latin typeface="Arial"/>
                <a:ea typeface="Arial"/>
                <a:cs typeface="Arial"/>
                <a:sym typeface="Arial"/>
              </a:rPr>
              <a:t>enctype="multipart/form-data"</a:t>
            </a:r>
            <a:r>
              <a:rPr lang="en" sz="1400">
                <a:solidFill>
                  <a:srgbClr val="000000"/>
                </a:solidFill>
                <a:latin typeface="Arial"/>
                <a:ea typeface="Arial"/>
                <a:cs typeface="Arial"/>
                <a:sym typeface="Arial"/>
              </a:rPr>
              <a:t>. The file input field must have a </a:t>
            </a:r>
            <a:r>
              <a:rPr lang="en" sz="1400">
                <a:solidFill>
                  <a:srgbClr val="188038"/>
                </a:solidFill>
                <a:latin typeface="Arial"/>
                <a:ea typeface="Arial"/>
                <a:cs typeface="Arial"/>
                <a:sym typeface="Arial"/>
              </a:rPr>
              <a:t>name</a:t>
            </a:r>
            <a:r>
              <a:rPr lang="en" sz="1400">
                <a:solidFill>
                  <a:srgbClr val="000000"/>
                </a:solidFill>
                <a:latin typeface="Arial"/>
                <a:ea typeface="Arial"/>
                <a:cs typeface="Arial"/>
                <a:sym typeface="Arial"/>
              </a:rPr>
              <a:t> attribute.</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b="1" lang="en" sz="1400">
                <a:solidFill>
                  <a:srgbClr val="000000"/>
                </a:solidFill>
                <a:latin typeface="Arial"/>
                <a:ea typeface="Arial"/>
                <a:cs typeface="Arial"/>
                <a:sym typeface="Arial"/>
              </a:rPr>
              <a:t>Flask Route:</a:t>
            </a:r>
            <a:r>
              <a:rPr lang="en" sz="1400">
                <a:solidFill>
                  <a:srgbClr val="000000"/>
                </a:solidFill>
                <a:latin typeface="Arial"/>
                <a:ea typeface="Arial"/>
                <a:cs typeface="Arial"/>
                <a:sym typeface="Arial"/>
              </a:rPr>
              <a:t> A POST route to handle the submission.</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b="1" lang="en" sz="1400">
                <a:solidFill>
                  <a:srgbClr val="000000"/>
                </a:solidFill>
                <a:latin typeface="Arial"/>
                <a:ea typeface="Arial"/>
                <a:cs typeface="Arial"/>
                <a:sym typeface="Arial"/>
              </a:rPr>
              <a:t>Accessing File:</a:t>
            </a:r>
            <a:r>
              <a:rPr lang="en" sz="1400">
                <a:solidFill>
                  <a:srgbClr val="000000"/>
                </a:solidFill>
                <a:latin typeface="Arial"/>
                <a:ea typeface="Arial"/>
                <a:cs typeface="Arial"/>
                <a:sym typeface="Arial"/>
              </a:rPr>
              <a:t> Retrieve the </a:t>
            </a:r>
            <a:r>
              <a:rPr lang="en" sz="1400">
                <a:solidFill>
                  <a:srgbClr val="188038"/>
                </a:solidFill>
                <a:latin typeface="Arial"/>
                <a:ea typeface="Arial"/>
                <a:cs typeface="Arial"/>
                <a:sym typeface="Arial"/>
              </a:rPr>
              <a:t>FileStorage</a:t>
            </a:r>
            <a:r>
              <a:rPr lang="en" sz="1400">
                <a:solidFill>
                  <a:srgbClr val="000000"/>
                </a:solidFill>
                <a:latin typeface="Arial"/>
                <a:ea typeface="Arial"/>
                <a:cs typeface="Arial"/>
                <a:sym typeface="Arial"/>
              </a:rPr>
              <a:t> object from </a:t>
            </a:r>
            <a:r>
              <a:rPr lang="en" sz="1400">
                <a:solidFill>
                  <a:srgbClr val="188038"/>
                </a:solidFill>
                <a:latin typeface="Arial"/>
                <a:ea typeface="Arial"/>
                <a:cs typeface="Arial"/>
                <a:sym typeface="Arial"/>
              </a:rPr>
              <a:t>request.files</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AutoNum type="arabicPeriod"/>
            </a:pPr>
            <a:r>
              <a:rPr b="1" lang="en" sz="1400">
                <a:solidFill>
                  <a:srgbClr val="000000"/>
                </a:solidFill>
                <a:latin typeface="Arial"/>
                <a:ea typeface="Arial"/>
                <a:cs typeface="Arial"/>
                <a:sym typeface="Arial"/>
              </a:rPr>
              <a:t>Saving File:</a:t>
            </a:r>
            <a:r>
              <a:rPr lang="en" sz="1400">
                <a:solidFill>
                  <a:srgbClr val="000000"/>
                </a:solidFill>
                <a:latin typeface="Arial"/>
                <a:ea typeface="Arial"/>
                <a:cs typeface="Arial"/>
                <a:sym typeface="Arial"/>
              </a:rPr>
              <a:t> Use the </a:t>
            </a:r>
            <a:r>
              <a:rPr lang="en" sz="1400">
                <a:solidFill>
                  <a:srgbClr val="188038"/>
                </a:solidFill>
                <a:latin typeface="Arial"/>
                <a:ea typeface="Arial"/>
                <a:cs typeface="Arial"/>
                <a:sym typeface="Arial"/>
              </a:rPr>
              <a:t>save()</a:t>
            </a:r>
            <a:r>
              <a:rPr lang="en" sz="1400">
                <a:solidFill>
                  <a:srgbClr val="000000"/>
                </a:solidFill>
                <a:latin typeface="Arial"/>
                <a:ea typeface="Arial"/>
                <a:cs typeface="Arial"/>
                <a:sym typeface="Arial"/>
              </a:rPr>
              <a:t> method of the </a:t>
            </a:r>
            <a:r>
              <a:rPr lang="en" sz="1400">
                <a:solidFill>
                  <a:srgbClr val="188038"/>
                </a:solidFill>
                <a:latin typeface="Arial"/>
                <a:ea typeface="Arial"/>
                <a:cs typeface="Arial"/>
                <a:sym typeface="Arial"/>
              </a:rPr>
              <a:t>FileStorage</a:t>
            </a:r>
            <a:r>
              <a:rPr lang="en" sz="1400">
                <a:solidFill>
                  <a:srgbClr val="000000"/>
                </a:solidFill>
                <a:latin typeface="Arial"/>
                <a:ea typeface="Arial"/>
                <a:cs typeface="Arial"/>
                <a:sym typeface="Arial"/>
              </a:rPr>
              <a:t> object.</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 sz="1400">
                <a:solidFill>
                  <a:srgbClr val="000000"/>
                </a:solidFill>
                <a:latin typeface="Arial"/>
                <a:ea typeface="Arial"/>
                <a:cs typeface="Arial"/>
                <a:sym typeface="Arial"/>
              </a:rPr>
              <a:t>Syntax (Python):</a:t>
            </a:r>
            <a:endParaRPr b="1" sz="1400">
              <a:solidFill>
                <a:srgbClr val="000000"/>
              </a:solidFill>
              <a:latin typeface="Arial"/>
              <a:ea typeface="Arial"/>
              <a:cs typeface="Arial"/>
              <a:sym typeface="Arial"/>
            </a:endParaRPr>
          </a:p>
          <a:p>
            <a:pPr indent="0" lvl="0" marL="0" rtl="0" algn="l">
              <a:lnSpc>
                <a:spcPct val="135714"/>
              </a:lnSpc>
              <a:spcBef>
                <a:spcPts val="1200"/>
              </a:spcBef>
              <a:spcAft>
                <a:spcPts val="0"/>
              </a:spcAft>
              <a:buNone/>
            </a:pPr>
            <a:r>
              <a:rPr lang="en" sz="1350">
                <a:solidFill>
                  <a:srgbClr val="AF00DB"/>
                </a:solidFill>
                <a:latin typeface="Courier New"/>
                <a:ea typeface="Courier New"/>
                <a:cs typeface="Courier New"/>
                <a:sym typeface="Courier New"/>
              </a:rPr>
              <a:t>import</a:t>
            </a:r>
            <a:r>
              <a:rPr lang="en" sz="1350">
                <a:solidFill>
                  <a:srgbClr val="3B3B3B"/>
                </a:solidFill>
                <a:latin typeface="Courier New"/>
                <a:ea typeface="Courier New"/>
                <a:cs typeface="Courier New"/>
                <a:sym typeface="Courier New"/>
              </a:rPr>
              <a:t> </a:t>
            </a:r>
            <a:r>
              <a:rPr lang="en" sz="1350">
                <a:solidFill>
                  <a:srgbClr val="267F99"/>
                </a:solidFill>
                <a:latin typeface="Courier New"/>
                <a:ea typeface="Courier New"/>
                <a:cs typeface="Courier New"/>
                <a:sym typeface="Courier New"/>
              </a:rPr>
              <a:t>os</a:t>
            </a:r>
            <a:endParaRPr sz="1350">
              <a:solidFill>
                <a:srgbClr val="267F99"/>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AF00DB"/>
                </a:solidFill>
                <a:latin typeface="Courier New"/>
                <a:ea typeface="Courier New"/>
                <a:cs typeface="Courier New"/>
                <a:sym typeface="Courier New"/>
              </a:rPr>
              <a:t>from</a:t>
            </a:r>
            <a:r>
              <a:rPr lang="en" sz="1350">
                <a:solidFill>
                  <a:srgbClr val="3B3B3B"/>
                </a:solidFill>
                <a:latin typeface="Courier New"/>
                <a:ea typeface="Courier New"/>
                <a:cs typeface="Courier New"/>
                <a:sym typeface="Courier New"/>
              </a:rPr>
              <a:t> </a:t>
            </a:r>
            <a:r>
              <a:rPr lang="en" sz="1350">
                <a:solidFill>
                  <a:srgbClr val="267F99"/>
                </a:solidFill>
                <a:latin typeface="Courier New"/>
                <a:ea typeface="Courier New"/>
                <a:cs typeface="Courier New"/>
                <a:sym typeface="Courier New"/>
              </a:rPr>
              <a:t>flask</a:t>
            </a:r>
            <a:r>
              <a:rPr lang="en" sz="1350">
                <a:solidFill>
                  <a:srgbClr val="3B3B3B"/>
                </a:solidFill>
                <a:latin typeface="Courier New"/>
                <a:ea typeface="Courier New"/>
                <a:cs typeface="Courier New"/>
                <a:sym typeface="Courier New"/>
              </a:rPr>
              <a:t> </a:t>
            </a:r>
            <a:r>
              <a:rPr lang="en" sz="1350">
                <a:solidFill>
                  <a:srgbClr val="AF00DB"/>
                </a:solidFill>
                <a:latin typeface="Courier New"/>
                <a:ea typeface="Courier New"/>
                <a:cs typeface="Courier New"/>
                <a:sym typeface="Courier New"/>
              </a:rPr>
              <a:t>import</a:t>
            </a:r>
            <a:r>
              <a:rPr lang="en" sz="1350">
                <a:solidFill>
                  <a:srgbClr val="3B3B3B"/>
                </a:solidFill>
                <a:latin typeface="Courier New"/>
                <a:ea typeface="Courier New"/>
                <a:cs typeface="Courier New"/>
                <a:sym typeface="Courier New"/>
              </a:rPr>
              <a:t> </a:t>
            </a:r>
            <a:r>
              <a:rPr lang="en" sz="1350">
                <a:solidFill>
                  <a:srgbClr val="267F99"/>
                </a:solidFill>
                <a:latin typeface="Courier New"/>
                <a:ea typeface="Courier New"/>
                <a:cs typeface="Courier New"/>
                <a:sym typeface="Courier New"/>
              </a:rPr>
              <a:t>Flask</a:t>
            </a: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request</a:t>
            </a:r>
            <a:r>
              <a:rPr lang="en" sz="1350">
                <a:solidFill>
                  <a:srgbClr val="3B3B3B"/>
                </a:solidFill>
                <a:latin typeface="Courier New"/>
                <a:ea typeface="Courier New"/>
                <a:cs typeface="Courier New"/>
                <a:sym typeface="Courier New"/>
              </a:rPr>
              <a:t>, </a:t>
            </a:r>
            <a:r>
              <a:rPr lang="en" sz="1350">
                <a:solidFill>
                  <a:srgbClr val="795E26"/>
                </a:solidFill>
                <a:latin typeface="Courier New"/>
                <a:ea typeface="Courier New"/>
                <a:cs typeface="Courier New"/>
                <a:sym typeface="Courier New"/>
              </a:rPr>
              <a:t>redirect</a:t>
            </a:r>
            <a:r>
              <a:rPr lang="en" sz="1350">
                <a:solidFill>
                  <a:srgbClr val="3B3B3B"/>
                </a:solidFill>
                <a:latin typeface="Courier New"/>
                <a:ea typeface="Courier New"/>
                <a:cs typeface="Courier New"/>
                <a:sym typeface="Courier New"/>
              </a:rPr>
              <a:t>, </a:t>
            </a:r>
            <a:r>
              <a:rPr lang="en" sz="1350">
                <a:solidFill>
                  <a:srgbClr val="795E26"/>
                </a:solidFill>
                <a:latin typeface="Courier New"/>
                <a:ea typeface="Courier New"/>
                <a:cs typeface="Courier New"/>
                <a:sym typeface="Courier New"/>
              </a:rPr>
              <a:t>url_for</a:t>
            </a:r>
            <a:r>
              <a:rPr lang="en" sz="1350">
                <a:solidFill>
                  <a:srgbClr val="3B3B3B"/>
                </a:solidFill>
                <a:latin typeface="Courier New"/>
                <a:ea typeface="Courier New"/>
                <a:cs typeface="Courier New"/>
                <a:sym typeface="Courier New"/>
              </a:rPr>
              <a:t>, </a:t>
            </a:r>
            <a:r>
              <a:rPr lang="en" sz="1350">
                <a:solidFill>
                  <a:srgbClr val="795E26"/>
                </a:solidFill>
                <a:latin typeface="Courier New"/>
                <a:ea typeface="Courier New"/>
                <a:cs typeface="Courier New"/>
                <a:sym typeface="Courier New"/>
              </a:rPr>
              <a:t>render_template</a:t>
            </a:r>
            <a:r>
              <a:rPr lang="en" sz="1350">
                <a:solidFill>
                  <a:srgbClr val="3B3B3B"/>
                </a:solidFill>
                <a:latin typeface="Courier New"/>
                <a:ea typeface="Courier New"/>
                <a:cs typeface="Courier New"/>
                <a:sym typeface="Courier New"/>
              </a:rPr>
              <a:t>, </a:t>
            </a:r>
            <a:r>
              <a:rPr lang="en" sz="1350">
                <a:solidFill>
                  <a:srgbClr val="795E26"/>
                </a:solidFill>
                <a:latin typeface="Courier New"/>
                <a:ea typeface="Courier New"/>
                <a:cs typeface="Courier New"/>
                <a:sym typeface="Courier New"/>
              </a:rPr>
              <a:t>flash</a:t>
            </a:r>
            <a:endParaRPr sz="1350">
              <a:solidFill>
                <a:srgbClr val="795E2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001080"/>
                </a:solidFill>
                <a:latin typeface="Courier New"/>
                <a:ea typeface="Courier New"/>
                <a:cs typeface="Courier New"/>
                <a:sym typeface="Courier New"/>
              </a:rPr>
              <a:t>app</a:t>
            </a:r>
            <a:r>
              <a:rPr lang="en" sz="1350">
                <a:solidFill>
                  <a:srgbClr val="3B3B3B"/>
                </a:solidFill>
                <a:latin typeface="Courier New"/>
                <a:ea typeface="Courier New"/>
                <a:cs typeface="Courier New"/>
                <a:sym typeface="Courier New"/>
              </a:rPr>
              <a:t> </a:t>
            </a:r>
            <a:r>
              <a:rPr lang="en" sz="1350">
                <a:solidFill>
                  <a:srgbClr val="000000"/>
                </a:solidFill>
                <a:latin typeface="Courier New"/>
                <a:ea typeface="Courier New"/>
                <a:cs typeface="Courier New"/>
                <a:sym typeface="Courier New"/>
              </a:rPr>
              <a:t>=</a:t>
            </a:r>
            <a:r>
              <a:rPr lang="en" sz="1350">
                <a:solidFill>
                  <a:srgbClr val="3B3B3B"/>
                </a:solidFill>
                <a:latin typeface="Courier New"/>
                <a:ea typeface="Courier New"/>
                <a:cs typeface="Courier New"/>
                <a:sym typeface="Courier New"/>
              </a:rPr>
              <a:t> </a:t>
            </a:r>
            <a:r>
              <a:rPr lang="en" sz="1350">
                <a:solidFill>
                  <a:srgbClr val="267F99"/>
                </a:solidFill>
                <a:latin typeface="Courier New"/>
                <a:ea typeface="Courier New"/>
                <a:cs typeface="Courier New"/>
                <a:sym typeface="Courier New"/>
              </a:rPr>
              <a:t>Flask</a:t>
            </a:r>
            <a:r>
              <a:rPr lang="en" sz="1350">
                <a:solidFill>
                  <a:srgbClr val="3B3B3B"/>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__name__</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001080"/>
                </a:solidFill>
                <a:latin typeface="Courier New"/>
                <a:ea typeface="Courier New"/>
                <a:cs typeface="Courier New"/>
                <a:sym typeface="Courier New"/>
              </a:rPr>
              <a:t>app</a:t>
            </a:r>
            <a:r>
              <a:rPr lang="en" sz="1350">
                <a:solidFill>
                  <a:srgbClr val="3B3B3B"/>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secret_key</a:t>
            </a:r>
            <a:r>
              <a:rPr lang="en" sz="1350">
                <a:solidFill>
                  <a:srgbClr val="3B3B3B"/>
                </a:solidFill>
                <a:latin typeface="Courier New"/>
                <a:ea typeface="Courier New"/>
                <a:cs typeface="Courier New"/>
                <a:sym typeface="Courier New"/>
              </a:rPr>
              <a:t> </a:t>
            </a:r>
            <a:r>
              <a:rPr lang="en" sz="1350">
                <a:solidFill>
                  <a:srgbClr val="000000"/>
                </a:solidFill>
                <a:latin typeface="Courier New"/>
                <a:ea typeface="Courier New"/>
                <a:cs typeface="Courier New"/>
                <a:sym typeface="Courier New"/>
              </a:rPr>
              <a:t>=</a:t>
            </a:r>
            <a:r>
              <a:rPr lang="en" sz="1350">
                <a:solidFill>
                  <a:srgbClr val="3B3B3B"/>
                </a:solidFill>
                <a:latin typeface="Courier New"/>
                <a:ea typeface="Courier New"/>
                <a:cs typeface="Courier New"/>
                <a:sym typeface="Courier New"/>
              </a:rPr>
              <a:t> </a:t>
            </a:r>
            <a:r>
              <a:rPr lang="en" sz="1350">
                <a:solidFill>
                  <a:srgbClr val="A31515"/>
                </a:solidFill>
                <a:latin typeface="Courier New"/>
                <a:ea typeface="Courier New"/>
                <a:cs typeface="Courier New"/>
                <a:sym typeface="Courier New"/>
              </a:rPr>
              <a:t>'your_secret_key'</a:t>
            </a:r>
            <a:r>
              <a:rPr lang="en" sz="1350">
                <a:solidFill>
                  <a:srgbClr val="3B3B3B"/>
                </a:solidFill>
                <a:latin typeface="Courier New"/>
                <a:ea typeface="Courier New"/>
                <a:cs typeface="Courier New"/>
                <a:sym typeface="Courier New"/>
              </a:rPr>
              <a:t>  </a:t>
            </a:r>
            <a:r>
              <a:rPr lang="en" sz="1350">
                <a:solidFill>
                  <a:srgbClr val="008000"/>
                </a:solidFill>
                <a:latin typeface="Courier New"/>
                <a:ea typeface="Courier New"/>
                <a:cs typeface="Courier New"/>
                <a:sym typeface="Courier New"/>
              </a:rPr>
              <a:t># Required for flash messages</a:t>
            </a:r>
            <a:endParaRPr sz="13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008000"/>
                </a:solidFill>
                <a:latin typeface="Courier New"/>
                <a:ea typeface="Courier New"/>
                <a:cs typeface="Courier New"/>
                <a:sym typeface="Courier New"/>
              </a:rPr>
              <a:t># Configure upload folder</a:t>
            </a:r>
            <a:endParaRPr sz="13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0070C1"/>
                </a:solidFill>
                <a:latin typeface="Courier New"/>
                <a:ea typeface="Courier New"/>
                <a:cs typeface="Courier New"/>
                <a:sym typeface="Courier New"/>
              </a:rPr>
              <a:t>UPLOAD_FOLDER</a:t>
            </a:r>
            <a:r>
              <a:rPr lang="en" sz="1350">
                <a:solidFill>
                  <a:srgbClr val="3B3B3B"/>
                </a:solidFill>
                <a:latin typeface="Courier New"/>
                <a:ea typeface="Courier New"/>
                <a:cs typeface="Courier New"/>
                <a:sym typeface="Courier New"/>
              </a:rPr>
              <a:t> </a:t>
            </a:r>
            <a:r>
              <a:rPr lang="en" sz="1350">
                <a:solidFill>
                  <a:srgbClr val="000000"/>
                </a:solidFill>
                <a:latin typeface="Courier New"/>
                <a:ea typeface="Courier New"/>
                <a:cs typeface="Courier New"/>
                <a:sym typeface="Courier New"/>
              </a:rPr>
              <a:t>=</a:t>
            </a:r>
            <a:r>
              <a:rPr lang="en" sz="1350">
                <a:solidFill>
                  <a:srgbClr val="3B3B3B"/>
                </a:solidFill>
                <a:latin typeface="Courier New"/>
                <a:ea typeface="Courier New"/>
                <a:cs typeface="Courier New"/>
                <a:sym typeface="Courier New"/>
              </a:rPr>
              <a:t> </a:t>
            </a:r>
            <a:r>
              <a:rPr lang="en" sz="1350">
                <a:solidFill>
                  <a:srgbClr val="A31515"/>
                </a:solidFill>
                <a:latin typeface="Courier New"/>
                <a:ea typeface="Courier New"/>
                <a:cs typeface="Courier New"/>
                <a:sym typeface="Courier New"/>
              </a:rPr>
              <a:t>'uploads'</a:t>
            </a:r>
            <a:endParaRPr sz="13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0070C1"/>
                </a:solidFill>
                <a:latin typeface="Courier New"/>
                <a:ea typeface="Courier New"/>
                <a:cs typeface="Courier New"/>
                <a:sym typeface="Courier New"/>
              </a:rPr>
              <a:t>ALLOWED_EXTENSIONS</a:t>
            </a:r>
            <a:r>
              <a:rPr lang="en" sz="1350">
                <a:solidFill>
                  <a:srgbClr val="3B3B3B"/>
                </a:solidFill>
                <a:latin typeface="Courier New"/>
                <a:ea typeface="Courier New"/>
                <a:cs typeface="Courier New"/>
                <a:sym typeface="Courier New"/>
              </a:rPr>
              <a:t> </a:t>
            </a:r>
            <a:r>
              <a:rPr lang="en" sz="1350">
                <a:solidFill>
                  <a:srgbClr val="000000"/>
                </a:solidFill>
                <a:latin typeface="Courier New"/>
                <a:ea typeface="Courier New"/>
                <a:cs typeface="Courier New"/>
                <a:sym typeface="Courier New"/>
              </a:rPr>
              <a:t>=</a:t>
            </a:r>
            <a:r>
              <a:rPr lang="en" sz="1350">
                <a:solidFill>
                  <a:srgbClr val="3B3B3B"/>
                </a:solidFill>
                <a:latin typeface="Courier New"/>
                <a:ea typeface="Courier New"/>
                <a:cs typeface="Courier New"/>
                <a:sym typeface="Courier New"/>
              </a:rPr>
              <a:t> {</a:t>
            </a:r>
            <a:r>
              <a:rPr lang="en" sz="1350">
                <a:solidFill>
                  <a:srgbClr val="A31515"/>
                </a:solidFill>
                <a:latin typeface="Courier New"/>
                <a:ea typeface="Courier New"/>
                <a:cs typeface="Courier New"/>
                <a:sym typeface="Courier New"/>
              </a:rPr>
              <a:t>'txt'</a:t>
            </a:r>
            <a:r>
              <a:rPr lang="en" sz="1350">
                <a:solidFill>
                  <a:srgbClr val="3B3B3B"/>
                </a:solidFill>
                <a:latin typeface="Courier New"/>
                <a:ea typeface="Courier New"/>
                <a:cs typeface="Courier New"/>
                <a:sym typeface="Courier New"/>
              </a:rPr>
              <a:t>, </a:t>
            </a:r>
            <a:r>
              <a:rPr lang="en" sz="1350">
                <a:solidFill>
                  <a:srgbClr val="A31515"/>
                </a:solidFill>
                <a:latin typeface="Courier New"/>
                <a:ea typeface="Courier New"/>
                <a:cs typeface="Courier New"/>
                <a:sym typeface="Courier New"/>
              </a:rPr>
              <a:t>'pdf'</a:t>
            </a:r>
            <a:r>
              <a:rPr lang="en" sz="1350">
                <a:solidFill>
                  <a:srgbClr val="3B3B3B"/>
                </a:solidFill>
                <a:latin typeface="Courier New"/>
                <a:ea typeface="Courier New"/>
                <a:cs typeface="Courier New"/>
                <a:sym typeface="Courier New"/>
              </a:rPr>
              <a:t>, </a:t>
            </a:r>
            <a:r>
              <a:rPr lang="en" sz="1350">
                <a:solidFill>
                  <a:srgbClr val="A31515"/>
                </a:solidFill>
                <a:latin typeface="Courier New"/>
                <a:ea typeface="Courier New"/>
                <a:cs typeface="Courier New"/>
                <a:sym typeface="Courier New"/>
              </a:rPr>
              <a:t>'png'</a:t>
            </a:r>
            <a:r>
              <a:rPr lang="en" sz="1350">
                <a:solidFill>
                  <a:srgbClr val="3B3B3B"/>
                </a:solidFill>
                <a:latin typeface="Courier New"/>
                <a:ea typeface="Courier New"/>
                <a:cs typeface="Courier New"/>
                <a:sym typeface="Courier New"/>
              </a:rPr>
              <a:t>, </a:t>
            </a:r>
            <a:r>
              <a:rPr lang="en" sz="1350">
                <a:solidFill>
                  <a:srgbClr val="A31515"/>
                </a:solidFill>
                <a:latin typeface="Courier New"/>
                <a:ea typeface="Courier New"/>
                <a:cs typeface="Courier New"/>
                <a:sym typeface="Courier New"/>
              </a:rPr>
              <a:t>'jpg'</a:t>
            </a:r>
            <a:r>
              <a:rPr lang="en" sz="1350">
                <a:solidFill>
                  <a:srgbClr val="3B3B3B"/>
                </a:solidFill>
                <a:latin typeface="Courier New"/>
                <a:ea typeface="Courier New"/>
                <a:cs typeface="Courier New"/>
                <a:sym typeface="Courier New"/>
              </a:rPr>
              <a:t>, </a:t>
            </a:r>
            <a:r>
              <a:rPr lang="en" sz="1350">
                <a:solidFill>
                  <a:srgbClr val="A31515"/>
                </a:solidFill>
                <a:latin typeface="Courier New"/>
                <a:ea typeface="Courier New"/>
                <a:cs typeface="Courier New"/>
                <a:sym typeface="Courier New"/>
              </a:rPr>
              <a:t>'jpeg'</a:t>
            </a:r>
            <a:r>
              <a:rPr lang="en" sz="1350">
                <a:solidFill>
                  <a:srgbClr val="3B3B3B"/>
                </a:solidFill>
                <a:latin typeface="Courier New"/>
                <a:ea typeface="Courier New"/>
                <a:cs typeface="Courier New"/>
                <a:sym typeface="Courier New"/>
              </a:rPr>
              <a:t>, </a:t>
            </a:r>
            <a:r>
              <a:rPr lang="en" sz="1350">
                <a:solidFill>
                  <a:srgbClr val="A31515"/>
                </a:solidFill>
                <a:latin typeface="Courier New"/>
                <a:ea typeface="Courier New"/>
                <a:cs typeface="Courier New"/>
                <a:sym typeface="Courier New"/>
              </a:rPr>
              <a:t>'gif'</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001080"/>
                </a:solidFill>
                <a:latin typeface="Courier New"/>
                <a:ea typeface="Courier New"/>
                <a:cs typeface="Courier New"/>
                <a:sym typeface="Courier New"/>
              </a:rPr>
              <a:t>app</a:t>
            </a:r>
            <a:r>
              <a:rPr lang="en" sz="1350">
                <a:solidFill>
                  <a:srgbClr val="3B3B3B"/>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config</a:t>
            </a:r>
            <a:r>
              <a:rPr lang="en" sz="1350">
                <a:solidFill>
                  <a:srgbClr val="3B3B3B"/>
                </a:solidFill>
                <a:latin typeface="Courier New"/>
                <a:ea typeface="Courier New"/>
                <a:cs typeface="Courier New"/>
                <a:sym typeface="Courier New"/>
              </a:rPr>
              <a:t>[</a:t>
            </a:r>
            <a:r>
              <a:rPr lang="en" sz="1350">
                <a:solidFill>
                  <a:srgbClr val="A31515"/>
                </a:solidFill>
                <a:latin typeface="Courier New"/>
                <a:ea typeface="Courier New"/>
                <a:cs typeface="Courier New"/>
                <a:sym typeface="Courier New"/>
              </a:rPr>
              <a:t>'UPLOAD_FOLDER'</a:t>
            </a:r>
            <a:r>
              <a:rPr lang="en" sz="1350">
                <a:solidFill>
                  <a:srgbClr val="3B3B3B"/>
                </a:solidFill>
                <a:latin typeface="Courier New"/>
                <a:ea typeface="Courier New"/>
                <a:cs typeface="Courier New"/>
                <a:sym typeface="Courier New"/>
              </a:rPr>
              <a:t>] </a:t>
            </a:r>
            <a:r>
              <a:rPr lang="en" sz="1350">
                <a:solidFill>
                  <a:srgbClr val="000000"/>
                </a:solidFill>
                <a:latin typeface="Courier New"/>
                <a:ea typeface="Courier New"/>
                <a:cs typeface="Courier New"/>
                <a:sym typeface="Courier New"/>
              </a:rPr>
              <a:t>=</a:t>
            </a:r>
            <a:r>
              <a:rPr lang="en" sz="1350">
                <a:solidFill>
                  <a:srgbClr val="3B3B3B"/>
                </a:solidFill>
                <a:latin typeface="Courier New"/>
                <a:ea typeface="Courier New"/>
                <a:cs typeface="Courier New"/>
                <a:sym typeface="Courier New"/>
              </a:rPr>
              <a:t> </a:t>
            </a:r>
            <a:r>
              <a:rPr lang="en" sz="1350">
                <a:solidFill>
                  <a:srgbClr val="0070C1"/>
                </a:solidFill>
                <a:latin typeface="Courier New"/>
                <a:ea typeface="Courier New"/>
                <a:cs typeface="Courier New"/>
                <a:sym typeface="Courier New"/>
              </a:rPr>
              <a:t>UPLOAD_FOLDER</a:t>
            </a:r>
            <a:endParaRPr sz="1350">
              <a:solidFill>
                <a:srgbClr val="0070C1"/>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008000"/>
                </a:solidFill>
                <a:latin typeface="Courier New"/>
                <a:ea typeface="Courier New"/>
                <a:cs typeface="Courier New"/>
                <a:sym typeface="Courier New"/>
              </a:rPr>
              <a:t># Create the upload folder if it doesn't exist</a:t>
            </a:r>
            <a:endParaRPr sz="13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267F99"/>
                </a:solidFill>
                <a:latin typeface="Courier New"/>
                <a:ea typeface="Courier New"/>
                <a:cs typeface="Courier New"/>
                <a:sym typeface="Courier New"/>
              </a:rPr>
              <a:t>os</a:t>
            </a:r>
            <a:r>
              <a:rPr lang="en" sz="1350">
                <a:solidFill>
                  <a:srgbClr val="3B3B3B"/>
                </a:solidFill>
                <a:latin typeface="Courier New"/>
                <a:ea typeface="Courier New"/>
                <a:cs typeface="Courier New"/>
                <a:sym typeface="Courier New"/>
              </a:rPr>
              <a:t>.</a:t>
            </a:r>
            <a:r>
              <a:rPr lang="en" sz="1350">
                <a:solidFill>
                  <a:srgbClr val="795E26"/>
                </a:solidFill>
                <a:latin typeface="Courier New"/>
                <a:ea typeface="Courier New"/>
                <a:cs typeface="Courier New"/>
                <a:sym typeface="Courier New"/>
              </a:rPr>
              <a:t>makedirs</a:t>
            </a:r>
            <a:r>
              <a:rPr lang="en" sz="1350">
                <a:solidFill>
                  <a:srgbClr val="3B3B3B"/>
                </a:solidFill>
                <a:latin typeface="Courier New"/>
                <a:ea typeface="Courier New"/>
                <a:cs typeface="Courier New"/>
                <a:sym typeface="Courier New"/>
              </a:rPr>
              <a:t>(</a:t>
            </a:r>
            <a:r>
              <a:rPr lang="en" sz="1350">
                <a:solidFill>
                  <a:srgbClr val="0070C1"/>
                </a:solidFill>
                <a:latin typeface="Courier New"/>
                <a:ea typeface="Courier New"/>
                <a:cs typeface="Courier New"/>
                <a:sym typeface="Courier New"/>
              </a:rPr>
              <a:t>UPLOAD_FOLDER</a:t>
            </a: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exist_ok</a:t>
            </a:r>
            <a:r>
              <a:rPr lang="en" sz="1350">
                <a:solidFill>
                  <a:srgbClr val="000000"/>
                </a:solidFill>
                <a:latin typeface="Courier New"/>
                <a:ea typeface="Courier New"/>
                <a:cs typeface="Courier New"/>
                <a:sym typeface="Courier New"/>
              </a:rPr>
              <a:t>=</a:t>
            </a:r>
            <a:r>
              <a:rPr lang="en" sz="1350">
                <a:solidFill>
                  <a:srgbClr val="0000FF"/>
                </a:solidFill>
                <a:latin typeface="Courier New"/>
                <a:ea typeface="Courier New"/>
                <a:cs typeface="Courier New"/>
                <a:sym typeface="Courier New"/>
              </a:rPr>
              <a:t>True</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0000FF"/>
                </a:solidFill>
                <a:latin typeface="Courier New"/>
                <a:ea typeface="Courier New"/>
                <a:cs typeface="Courier New"/>
                <a:sym typeface="Courier New"/>
              </a:rPr>
              <a:t>def</a:t>
            </a:r>
            <a:r>
              <a:rPr lang="en" sz="1350">
                <a:solidFill>
                  <a:srgbClr val="3B3B3B"/>
                </a:solidFill>
                <a:latin typeface="Courier New"/>
                <a:ea typeface="Courier New"/>
                <a:cs typeface="Courier New"/>
                <a:sym typeface="Courier New"/>
              </a:rPr>
              <a:t> </a:t>
            </a:r>
            <a:r>
              <a:rPr lang="en" sz="1350">
                <a:solidFill>
                  <a:srgbClr val="795E26"/>
                </a:solidFill>
                <a:latin typeface="Courier New"/>
                <a:ea typeface="Courier New"/>
                <a:cs typeface="Courier New"/>
                <a:sym typeface="Courier New"/>
              </a:rPr>
              <a:t>allowed_file</a:t>
            </a:r>
            <a:r>
              <a:rPr lang="en" sz="1350">
                <a:solidFill>
                  <a:srgbClr val="3B3B3B"/>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filename</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AF00DB"/>
                </a:solidFill>
                <a:latin typeface="Courier New"/>
                <a:ea typeface="Courier New"/>
                <a:cs typeface="Courier New"/>
                <a:sym typeface="Courier New"/>
              </a:rPr>
              <a:t>return</a:t>
            </a:r>
            <a:r>
              <a:rPr lang="en" sz="1350">
                <a:solidFill>
                  <a:srgbClr val="3B3B3B"/>
                </a:solidFill>
                <a:latin typeface="Courier New"/>
                <a:ea typeface="Courier New"/>
                <a:cs typeface="Courier New"/>
                <a:sym typeface="Courier New"/>
              </a:rPr>
              <a:t> </a:t>
            </a:r>
            <a:r>
              <a:rPr lang="en" sz="1350">
                <a:solidFill>
                  <a:srgbClr val="A31515"/>
                </a:solidFill>
                <a:latin typeface="Courier New"/>
                <a:ea typeface="Courier New"/>
                <a:cs typeface="Courier New"/>
                <a:sym typeface="Courier New"/>
              </a:rPr>
              <a:t>'.'</a:t>
            </a:r>
            <a:r>
              <a:rPr lang="en" sz="1350">
                <a:solidFill>
                  <a:srgbClr val="3B3B3B"/>
                </a:solidFill>
                <a:latin typeface="Courier New"/>
                <a:ea typeface="Courier New"/>
                <a:cs typeface="Courier New"/>
                <a:sym typeface="Courier New"/>
              </a:rPr>
              <a:t> </a:t>
            </a:r>
            <a:r>
              <a:rPr lang="en" sz="1350">
                <a:solidFill>
                  <a:srgbClr val="0000FF"/>
                </a:solidFill>
                <a:latin typeface="Courier New"/>
                <a:ea typeface="Courier New"/>
                <a:cs typeface="Courier New"/>
                <a:sym typeface="Courier New"/>
              </a:rPr>
              <a:t>in</a:t>
            </a: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filename</a:t>
            </a:r>
            <a:r>
              <a:rPr lang="en" sz="1350">
                <a:solidFill>
                  <a:srgbClr val="3B3B3B"/>
                </a:solidFill>
                <a:latin typeface="Courier New"/>
                <a:ea typeface="Courier New"/>
                <a:cs typeface="Courier New"/>
                <a:sym typeface="Courier New"/>
              </a:rPr>
              <a:t> </a:t>
            </a:r>
            <a:r>
              <a:rPr lang="en" sz="1350">
                <a:solidFill>
                  <a:srgbClr val="0000FF"/>
                </a:solidFill>
                <a:latin typeface="Courier New"/>
                <a:ea typeface="Courier New"/>
                <a:cs typeface="Courier New"/>
                <a:sym typeface="Courier New"/>
              </a:rPr>
              <a:t>and</a:t>
            </a:r>
            <a:r>
              <a:rPr lang="en" sz="1350">
                <a:solidFill>
                  <a:srgbClr val="3B3B3B"/>
                </a:solidFill>
                <a:latin typeface="Courier New"/>
                <a:ea typeface="Courier New"/>
                <a:cs typeface="Courier New"/>
                <a:sym typeface="Courier New"/>
              </a:rPr>
              <a:t> \</a:t>
            </a:r>
            <a:endParaRPr sz="13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filename</a:t>
            </a:r>
            <a:r>
              <a:rPr lang="en" sz="1350">
                <a:solidFill>
                  <a:srgbClr val="3B3B3B"/>
                </a:solidFill>
                <a:latin typeface="Courier New"/>
                <a:ea typeface="Courier New"/>
                <a:cs typeface="Courier New"/>
                <a:sym typeface="Courier New"/>
              </a:rPr>
              <a:t>.rsplit(</a:t>
            </a:r>
            <a:r>
              <a:rPr lang="en" sz="1350">
                <a:solidFill>
                  <a:srgbClr val="A31515"/>
                </a:solidFill>
                <a:latin typeface="Courier New"/>
                <a:ea typeface="Courier New"/>
                <a:cs typeface="Courier New"/>
                <a:sym typeface="Courier New"/>
              </a:rPr>
              <a:t>'.'</a:t>
            </a:r>
            <a:r>
              <a:rPr lang="en" sz="1350">
                <a:solidFill>
                  <a:srgbClr val="3B3B3B"/>
                </a:solidFill>
                <a:latin typeface="Courier New"/>
                <a:ea typeface="Courier New"/>
                <a:cs typeface="Courier New"/>
                <a:sym typeface="Courier New"/>
              </a:rPr>
              <a:t>, </a:t>
            </a:r>
            <a:r>
              <a:rPr lang="en" sz="1350">
                <a:solidFill>
                  <a:srgbClr val="098658"/>
                </a:solidFill>
                <a:latin typeface="Courier New"/>
                <a:ea typeface="Courier New"/>
                <a:cs typeface="Courier New"/>
                <a:sym typeface="Courier New"/>
              </a:rPr>
              <a:t>1</a:t>
            </a:r>
            <a:r>
              <a:rPr lang="en" sz="1350">
                <a:solidFill>
                  <a:srgbClr val="3B3B3B"/>
                </a:solidFill>
                <a:latin typeface="Courier New"/>
                <a:ea typeface="Courier New"/>
                <a:cs typeface="Courier New"/>
                <a:sym typeface="Courier New"/>
              </a:rPr>
              <a:t>)[</a:t>
            </a:r>
            <a:r>
              <a:rPr lang="en" sz="1350">
                <a:solidFill>
                  <a:srgbClr val="098658"/>
                </a:solidFill>
                <a:latin typeface="Courier New"/>
                <a:ea typeface="Courier New"/>
                <a:cs typeface="Courier New"/>
                <a:sym typeface="Courier New"/>
              </a:rPr>
              <a:t>1</a:t>
            </a:r>
            <a:r>
              <a:rPr lang="en" sz="1350">
                <a:solidFill>
                  <a:srgbClr val="3B3B3B"/>
                </a:solidFill>
                <a:latin typeface="Courier New"/>
                <a:ea typeface="Courier New"/>
                <a:cs typeface="Courier New"/>
                <a:sym typeface="Courier New"/>
              </a:rPr>
              <a:t>].lower() </a:t>
            </a:r>
            <a:r>
              <a:rPr lang="en" sz="1350">
                <a:solidFill>
                  <a:srgbClr val="0000FF"/>
                </a:solidFill>
                <a:latin typeface="Courier New"/>
                <a:ea typeface="Courier New"/>
                <a:cs typeface="Courier New"/>
                <a:sym typeface="Courier New"/>
              </a:rPr>
              <a:t>in</a:t>
            </a:r>
            <a:r>
              <a:rPr lang="en" sz="1350">
                <a:solidFill>
                  <a:srgbClr val="3B3B3B"/>
                </a:solidFill>
                <a:latin typeface="Courier New"/>
                <a:ea typeface="Courier New"/>
                <a:cs typeface="Courier New"/>
                <a:sym typeface="Courier New"/>
              </a:rPr>
              <a:t> </a:t>
            </a:r>
            <a:r>
              <a:rPr lang="en" sz="1350">
                <a:solidFill>
                  <a:srgbClr val="0070C1"/>
                </a:solidFill>
                <a:latin typeface="Courier New"/>
                <a:ea typeface="Courier New"/>
                <a:cs typeface="Courier New"/>
                <a:sym typeface="Courier New"/>
              </a:rPr>
              <a:t>ALLOWED_EXTENSIONS</a:t>
            </a:r>
            <a:endParaRPr sz="1350">
              <a:solidFill>
                <a:srgbClr val="0070C1"/>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795E26"/>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app</a:t>
            </a:r>
            <a:r>
              <a:rPr lang="en" sz="1350">
                <a:solidFill>
                  <a:srgbClr val="795E26"/>
                </a:solidFill>
                <a:latin typeface="Courier New"/>
                <a:ea typeface="Courier New"/>
                <a:cs typeface="Courier New"/>
                <a:sym typeface="Courier New"/>
              </a:rPr>
              <a:t>.route</a:t>
            </a:r>
            <a:r>
              <a:rPr lang="en" sz="1350">
                <a:solidFill>
                  <a:srgbClr val="3B3B3B"/>
                </a:solidFill>
                <a:latin typeface="Courier New"/>
                <a:ea typeface="Courier New"/>
                <a:cs typeface="Courier New"/>
                <a:sym typeface="Courier New"/>
              </a:rPr>
              <a:t>(</a:t>
            </a:r>
            <a:r>
              <a:rPr lang="en" sz="1350">
                <a:solidFill>
                  <a:srgbClr val="A31515"/>
                </a:solidFill>
                <a:latin typeface="Courier New"/>
                <a:ea typeface="Courier New"/>
                <a:cs typeface="Courier New"/>
                <a:sym typeface="Courier New"/>
              </a:rPr>
              <a:t>'/'</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0000FF"/>
                </a:solidFill>
                <a:latin typeface="Courier New"/>
                <a:ea typeface="Courier New"/>
                <a:cs typeface="Courier New"/>
                <a:sym typeface="Courier New"/>
              </a:rPr>
              <a:t>def</a:t>
            </a:r>
            <a:r>
              <a:rPr lang="en" sz="1350">
                <a:solidFill>
                  <a:srgbClr val="3B3B3B"/>
                </a:solidFill>
                <a:latin typeface="Courier New"/>
                <a:ea typeface="Courier New"/>
                <a:cs typeface="Courier New"/>
                <a:sym typeface="Courier New"/>
              </a:rPr>
              <a:t> </a:t>
            </a:r>
            <a:r>
              <a:rPr lang="en" sz="1350">
                <a:solidFill>
                  <a:srgbClr val="795E26"/>
                </a:solidFill>
                <a:latin typeface="Courier New"/>
                <a:ea typeface="Courier New"/>
                <a:cs typeface="Courier New"/>
                <a:sym typeface="Courier New"/>
              </a:rPr>
              <a:t>upload_form</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AF00DB"/>
                </a:solidFill>
                <a:latin typeface="Courier New"/>
                <a:ea typeface="Courier New"/>
                <a:cs typeface="Courier New"/>
                <a:sym typeface="Courier New"/>
              </a:rPr>
              <a:t>return</a:t>
            </a:r>
            <a:r>
              <a:rPr lang="en" sz="1350">
                <a:solidFill>
                  <a:srgbClr val="3B3B3B"/>
                </a:solidFill>
                <a:latin typeface="Courier New"/>
                <a:ea typeface="Courier New"/>
                <a:cs typeface="Courier New"/>
                <a:sym typeface="Courier New"/>
              </a:rPr>
              <a:t> </a:t>
            </a:r>
            <a:r>
              <a:rPr lang="en" sz="1350">
                <a:solidFill>
                  <a:srgbClr val="795E26"/>
                </a:solidFill>
                <a:latin typeface="Courier New"/>
                <a:ea typeface="Courier New"/>
                <a:cs typeface="Courier New"/>
                <a:sym typeface="Courier New"/>
              </a:rPr>
              <a:t>render_template</a:t>
            </a:r>
            <a:r>
              <a:rPr lang="en" sz="1350">
                <a:solidFill>
                  <a:srgbClr val="3B3B3B"/>
                </a:solidFill>
                <a:latin typeface="Courier New"/>
                <a:ea typeface="Courier New"/>
                <a:cs typeface="Courier New"/>
                <a:sym typeface="Courier New"/>
              </a:rPr>
              <a:t>(</a:t>
            </a:r>
            <a:r>
              <a:rPr lang="en" sz="1350">
                <a:solidFill>
                  <a:srgbClr val="A31515"/>
                </a:solidFill>
                <a:latin typeface="Courier New"/>
                <a:ea typeface="Courier New"/>
                <a:cs typeface="Courier New"/>
                <a:sym typeface="Courier New"/>
              </a:rPr>
              <a:t>'upload.html'</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795E26"/>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app</a:t>
            </a:r>
            <a:r>
              <a:rPr lang="en" sz="1350">
                <a:solidFill>
                  <a:srgbClr val="795E26"/>
                </a:solidFill>
                <a:latin typeface="Courier New"/>
                <a:ea typeface="Courier New"/>
                <a:cs typeface="Courier New"/>
                <a:sym typeface="Courier New"/>
              </a:rPr>
              <a:t>.route</a:t>
            </a:r>
            <a:r>
              <a:rPr lang="en" sz="1350">
                <a:solidFill>
                  <a:srgbClr val="3B3B3B"/>
                </a:solidFill>
                <a:latin typeface="Courier New"/>
                <a:ea typeface="Courier New"/>
                <a:cs typeface="Courier New"/>
                <a:sym typeface="Courier New"/>
              </a:rPr>
              <a:t>(</a:t>
            </a:r>
            <a:r>
              <a:rPr lang="en" sz="1350">
                <a:solidFill>
                  <a:srgbClr val="A31515"/>
                </a:solidFill>
                <a:latin typeface="Courier New"/>
                <a:ea typeface="Courier New"/>
                <a:cs typeface="Courier New"/>
                <a:sym typeface="Courier New"/>
              </a:rPr>
              <a:t>'/upload'</a:t>
            </a: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methods</a:t>
            </a:r>
            <a:r>
              <a:rPr lang="en" sz="1350">
                <a:solidFill>
                  <a:srgbClr val="000000"/>
                </a:solidFill>
                <a:latin typeface="Courier New"/>
                <a:ea typeface="Courier New"/>
                <a:cs typeface="Courier New"/>
                <a:sym typeface="Courier New"/>
              </a:rPr>
              <a:t>=</a:t>
            </a:r>
            <a:r>
              <a:rPr lang="en" sz="1350">
                <a:solidFill>
                  <a:srgbClr val="3B3B3B"/>
                </a:solidFill>
                <a:latin typeface="Courier New"/>
                <a:ea typeface="Courier New"/>
                <a:cs typeface="Courier New"/>
                <a:sym typeface="Courier New"/>
              </a:rPr>
              <a:t>[</a:t>
            </a:r>
            <a:r>
              <a:rPr lang="en" sz="1350">
                <a:solidFill>
                  <a:srgbClr val="A31515"/>
                </a:solidFill>
                <a:latin typeface="Courier New"/>
                <a:ea typeface="Courier New"/>
                <a:cs typeface="Courier New"/>
                <a:sym typeface="Courier New"/>
              </a:rPr>
              <a:t>'POST'</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0000FF"/>
                </a:solidFill>
                <a:latin typeface="Courier New"/>
                <a:ea typeface="Courier New"/>
                <a:cs typeface="Courier New"/>
                <a:sym typeface="Courier New"/>
              </a:rPr>
              <a:t>def</a:t>
            </a:r>
            <a:r>
              <a:rPr lang="en" sz="1350">
                <a:solidFill>
                  <a:srgbClr val="3B3B3B"/>
                </a:solidFill>
                <a:latin typeface="Courier New"/>
                <a:ea typeface="Courier New"/>
                <a:cs typeface="Courier New"/>
                <a:sym typeface="Courier New"/>
              </a:rPr>
              <a:t> </a:t>
            </a:r>
            <a:r>
              <a:rPr lang="en" sz="1350">
                <a:solidFill>
                  <a:srgbClr val="795E26"/>
                </a:solidFill>
                <a:latin typeface="Courier New"/>
                <a:ea typeface="Courier New"/>
                <a:cs typeface="Courier New"/>
                <a:sym typeface="Courier New"/>
              </a:rPr>
              <a:t>upload_file</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AF00DB"/>
                </a:solidFill>
                <a:latin typeface="Courier New"/>
                <a:ea typeface="Courier New"/>
                <a:cs typeface="Courier New"/>
                <a:sym typeface="Courier New"/>
              </a:rPr>
              <a:t>if</a:t>
            </a:r>
            <a:r>
              <a:rPr lang="en" sz="1350">
                <a:solidFill>
                  <a:srgbClr val="3B3B3B"/>
                </a:solidFill>
                <a:latin typeface="Courier New"/>
                <a:ea typeface="Courier New"/>
                <a:cs typeface="Courier New"/>
                <a:sym typeface="Courier New"/>
              </a:rPr>
              <a:t> </a:t>
            </a:r>
            <a:r>
              <a:rPr lang="en" sz="1350">
                <a:solidFill>
                  <a:srgbClr val="A31515"/>
                </a:solidFill>
                <a:latin typeface="Courier New"/>
                <a:ea typeface="Courier New"/>
                <a:cs typeface="Courier New"/>
                <a:sym typeface="Courier New"/>
              </a:rPr>
              <a:t>'file'</a:t>
            </a:r>
            <a:r>
              <a:rPr lang="en" sz="1350">
                <a:solidFill>
                  <a:srgbClr val="3B3B3B"/>
                </a:solidFill>
                <a:latin typeface="Courier New"/>
                <a:ea typeface="Courier New"/>
                <a:cs typeface="Courier New"/>
                <a:sym typeface="Courier New"/>
              </a:rPr>
              <a:t> </a:t>
            </a:r>
            <a:r>
              <a:rPr lang="en" sz="1350">
                <a:solidFill>
                  <a:srgbClr val="0000FF"/>
                </a:solidFill>
                <a:latin typeface="Courier New"/>
                <a:ea typeface="Courier New"/>
                <a:cs typeface="Courier New"/>
                <a:sym typeface="Courier New"/>
              </a:rPr>
              <a:t>not</a:t>
            </a:r>
            <a:r>
              <a:rPr lang="en" sz="1350">
                <a:solidFill>
                  <a:srgbClr val="3B3B3B"/>
                </a:solidFill>
                <a:latin typeface="Courier New"/>
                <a:ea typeface="Courier New"/>
                <a:cs typeface="Courier New"/>
                <a:sym typeface="Courier New"/>
              </a:rPr>
              <a:t> </a:t>
            </a:r>
            <a:r>
              <a:rPr lang="en" sz="1350">
                <a:solidFill>
                  <a:srgbClr val="0000FF"/>
                </a:solidFill>
                <a:latin typeface="Courier New"/>
                <a:ea typeface="Courier New"/>
                <a:cs typeface="Courier New"/>
                <a:sym typeface="Courier New"/>
              </a:rPr>
              <a:t>in</a:t>
            </a: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request</a:t>
            </a:r>
            <a:r>
              <a:rPr lang="en" sz="1350">
                <a:solidFill>
                  <a:srgbClr val="3B3B3B"/>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files</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795E26"/>
                </a:solidFill>
                <a:latin typeface="Courier New"/>
                <a:ea typeface="Courier New"/>
                <a:cs typeface="Courier New"/>
                <a:sym typeface="Courier New"/>
              </a:rPr>
              <a:t>flash</a:t>
            </a:r>
            <a:r>
              <a:rPr lang="en" sz="1350">
                <a:solidFill>
                  <a:srgbClr val="3B3B3B"/>
                </a:solidFill>
                <a:latin typeface="Courier New"/>
                <a:ea typeface="Courier New"/>
                <a:cs typeface="Courier New"/>
                <a:sym typeface="Courier New"/>
              </a:rPr>
              <a:t>(</a:t>
            </a:r>
            <a:r>
              <a:rPr lang="en" sz="1350">
                <a:solidFill>
                  <a:srgbClr val="A31515"/>
                </a:solidFill>
                <a:latin typeface="Courier New"/>
                <a:ea typeface="Courier New"/>
                <a:cs typeface="Courier New"/>
                <a:sym typeface="Courier New"/>
              </a:rPr>
              <a:t>'No file part'</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AF00DB"/>
                </a:solidFill>
                <a:latin typeface="Courier New"/>
                <a:ea typeface="Courier New"/>
                <a:cs typeface="Courier New"/>
                <a:sym typeface="Courier New"/>
              </a:rPr>
              <a:t>return</a:t>
            </a:r>
            <a:r>
              <a:rPr lang="en" sz="1350">
                <a:solidFill>
                  <a:srgbClr val="3B3B3B"/>
                </a:solidFill>
                <a:latin typeface="Courier New"/>
                <a:ea typeface="Courier New"/>
                <a:cs typeface="Courier New"/>
                <a:sym typeface="Courier New"/>
              </a:rPr>
              <a:t> </a:t>
            </a:r>
            <a:r>
              <a:rPr lang="en" sz="1350">
                <a:solidFill>
                  <a:srgbClr val="795E26"/>
                </a:solidFill>
                <a:latin typeface="Courier New"/>
                <a:ea typeface="Courier New"/>
                <a:cs typeface="Courier New"/>
                <a:sym typeface="Courier New"/>
              </a:rPr>
              <a:t>redirect</a:t>
            </a:r>
            <a:r>
              <a:rPr lang="en" sz="1350">
                <a:solidFill>
                  <a:srgbClr val="3B3B3B"/>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request</a:t>
            </a:r>
            <a:r>
              <a:rPr lang="en" sz="1350">
                <a:solidFill>
                  <a:srgbClr val="3B3B3B"/>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url</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3B3B3B"/>
                </a:solidFill>
                <a:latin typeface="Courier New"/>
                <a:ea typeface="Courier New"/>
                <a:cs typeface="Courier New"/>
                <a:sym typeface="Courier New"/>
              </a:rPr>
              <a:t>   </a:t>
            </a:r>
            <a:endParaRPr sz="13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file</a:t>
            </a:r>
            <a:r>
              <a:rPr lang="en" sz="1350">
                <a:solidFill>
                  <a:srgbClr val="3B3B3B"/>
                </a:solidFill>
                <a:latin typeface="Courier New"/>
                <a:ea typeface="Courier New"/>
                <a:cs typeface="Courier New"/>
                <a:sym typeface="Courier New"/>
              </a:rPr>
              <a:t> </a:t>
            </a:r>
            <a:r>
              <a:rPr lang="en" sz="1350">
                <a:solidFill>
                  <a:srgbClr val="000000"/>
                </a:solidFill>
                <a:latin typeface="Courier New"/>
                <a:ea typeface="Courier New"/>
                <a:cs typeface="Courier New"/>
                <a:sym typeface="Courier New"/>
              </a:rPr>
              <a:t>=</a:t>
            </a: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request</a:t>
            </a:r>
            <a:r>
              <a:rPr lang="en" sz="1350">
                <a:solidFill>
                  <a:srgbClr val="3B3B3B"/>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files</a:t>
            </a:r>
            <a:r>
              <a:rPr lang="en" sz="1350">
                <a:solidFill>
                  <a:srgbClr val="3B3B3B"/>
                </a:solidFill>
                <a:latin typeface="Courier New"/>
                <a:ea typeface="Courier New"/>
                <a:cs typeface="Courier New"/>
                <a:sym typeface="Courier New"/>
              </a:rPr>
              <a:t>[</a:t>
            </a:r>
            <a:r>
              <a:rPr lang="en" sz="1350">
                <a:solidFill>
                  <a:srgbClr val="A31515"/>
                </a:solidFill>
                <a:latin typeface="Courier New"/>
                <a:ea typeface="Courier New"/>
                <a:cs typeface="Courier New"/>
                <a:sym typeface="Courier New"/>
              </a:rPr>
              <a:t>'file'</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3B3B3B"/>
                </a:solidFill>
                <a:latin typeface="Courier New"/>
                <a:ea typeface="Courier New"/>
                <a:cs typeface="Courier New"/>
                <a:sym typeface="Courier New"/>
              </a:rPr>
              <a:t>   </a:t>
            </a:r>
            <a:endParaRPr sz="13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AF00DB"/>
                </a:solidFill>
                <a:latin typeface="Courier New"/>
                <a:ea typeface="Courier New"/>
                <a:cs typeface="Courier New"/>
                <a:sym typeface="Courier New"/>
              </a:rPr>
              <a:t>if</a:t>
            </a: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file</a:t>
            </a:r>
            <a:r>
              <a:rPr lang="en" sz="1350">
                <a:solidFill>
                  <a:srgbClr val="3B3B3B"/>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filename</a:t>
            </a:r>
            <a:r>
              <a:rPr lang="en" sz="1350">
                <a:solidFill>
                  <a:srgbClr val="3B3B3B"/>
                </a:solidFill>
                <a:latin typeface="Courier New"/>
                <a:ea typeface="Courier New"/>
                <a:cs typeface="Courier New"/>
                <a:sym typeface="Courier New"/>
              </a:rPr>
              <a:t> </a:t>
            </a:r>
            <a:r>
              <a:rPr lang="en" sz="1350">
                <a:solidFill>
                  <a:srgbClr val="000000"/>
                </a:solidFill>
                <a:latin typeface="Courier New"/>
                <a:ea typeface="Courier New"/>
                <a:cs typeface="Courier New"/>
                <a:sym typeface="Courier New"/>
              </a:rPr>
              <a:t>==</a:t>
            </a:r>
            <a:r>
              <a:rPr lang="en" sz="1350">
                <a:solidFill>
                  <a:srgbClr val="3B3B3B"/>
                </a:solidFill>
                <a:latin typeface="Courier New"/>
                <a:ea typeface="Courier New"/>
                <a:cs typeface="Courier New"/>
                <a:sym typeface="Courier New"/>
              </a:rPr>
              <a:t> </a:t>
            </a:r>
            <a:r>
              <a:rPr lang="en" sz="1350">
                <a:solidFill>
                  <a:srgbClr val="A31515"/>
                </a:solidFill>
                <a:latin typeface="Courier New"/>
                <a:ea typeface="Courier New"/>
                <a:cs typeface="Courier New"/>
                <a:sym typeface="Courier New"/>
              </a:rPr>
              <a:t>''</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795E26"/>
                </a:solidFill>
                <a:latin typeface="Courier New"/>
                <a:ea typeface="Courier New"/>
                <a:cs typeface="Courier New"/>
                <a:sym typeface="Courier New"/>
              </a:rPr>
              <a:t>flash</a:t>
            </a:r>
            <a:r>
              <a:rPr lang="en" sz="1350">
                <a:solidFill>
                  <a:srgbClr val="3B3B3B"/>
                </a:solidFill>
                <a:latin typeface="Courier New"/>
                <a:ea typeface="Courier New"/>
                <a:cs typeface="Courier New"/>
                <a:sym typeface="Courier New"/>
              </a:rPr>
              <a:t>(</a:t>
            </a:r>
            <a:r>
              <a:rPr lang="en" sz="1350">
                <a:solidFill>
                  <a:srgbClr val="A31515"/>
                </a:solidFill>
                <a:latin typeface="Courier New"/>
                <a:ea typeface="Courier New"/>
                <a:cs typeface="Courier New"/>
                <a:sym typeface="Courier New"/>
              </a:rPr>
              <a:t>'No selected file'</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AF00DB"/>
                </a:solidFill>
                <a:latin typeface="Courier New"/>
                <a:ea typeface="Courier New"/>
                <a:cs typeface="Courier New"/>
                <a:sym typeface="Courier New"/>
              </a:rPr>
              <a:t>return</a:t>
            </a:r>
            <a:r>
              <a:rPr lang="en" sz="1350">
                <a:solidFill>
                  <a:srgbClr val="3B3B3B"/>
                </a:solidFill>
                <a:latin typeface="Courier New"/>
                <a:ea typeface="Courier New"/>
                <a:cs typeface="Courier New"/>
                <a:sym typeface="Courier New"/>
              </a:rPr>
              <a:t> </a:t>
            </a:r>
            <a:r>
              <a:rPr lang="en" sz="1350">
                <a:solidFill>
                  <a:srgbClr val="795E26"/>
                </a:solidFill>
                <a:latin typeface="Courier New"/>
                <a:ea typeface="Courier New"/>
                <a:cs typeface="Courier New"/>
                <a:sym typeface="Courier New"/>
              </a:rPr>
              <a:t>redirect</a:t>
            </a:r>
            <a:r>
              <a:rPr lang="en" sz="1350">
                <a:solidFill>
                  <a:srgbClr val="3B3B3B"/>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request</a:t>
            </a:r>
            <a:r>
              <a:rPr lang="en" sz="1350">
                <a:solidFill>
                  <a:srgbClr val="3B3B3B"/>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url</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3B3B3B"/>
                </a:solidFill>
                <a:latin typeface="Courier New"/>
                <a:ea typeface="Courier New"/>
                <a:cs typeface="Courier New"/>
                <a:sym typeface="Courier New"/>
              </a:rPr>
              <a:t>   </a:t>
            </a:r>
            <a:endParaRPr sz="13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AF00DB"/>
                </a:solidFill>
                <a:latin typeface="Courier New"/>
                <a:ea typeface="Courier New"/>
                <a:cs typeface="Courier New"/>
                <a:sym typeface="Courier New"/>
              </a:rPr>
              <a:t>if</a:t>
            </a: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file</a:t>
            </a:r>
            <a:r>
              <a:rPr lang="en" sz="1350">
                <a:solidFill>
                  <a:srgbClr val="3B3B3B"/>
                </a:solidFill>
                <a:latin typeface="Courier New"/>
                <a:ea typeface="Courier New"/>
                <a:cs typeface="Courier New"/>
                <a:sym typeface="Courier New"/>
              </a:rPr>
              <a:t> </a:t>
            </a:r>
            <a:r>
              <a:rPr lang="en" sz="1350">
                <a:solidFill>
                  <a:srgbClr val="0000FF"/>
                </a:solidFill>
                <a:latin typeface="Courier New"/>
                <a:ea typeface="Courier New"/>
                <a:cs typeface="Courier New"/>
                <a:sym typeface="Courier New"/>
              </a:rPr>
              <a:t>and</a:t>
            </a:r>
            <a:r>
              <a:rPr lang="en" sz="1350">
                <a:solidFill>
                  <a:srgbClr val="3B3B3B"/>
                </a:solidFill>
                <a:latin typeface="Courier New"/>
                <a:ea typeface="Courier New"/>
                <a:cs typeface="Courier New"/>
                <a:sym typeface="Courier New"/>
              </a:rPr>
              <a:t> </a:t>
            </a:r>
            <a:r>
              <a:rPr lang="en" sz="1350">
                <a:solidFill>
                  <a:srgbClr val="795E26"/>
                </a:solidFill>
                <a:latin typeface="Courier New"/>
                <a:ea typeface="Courier New"/>
                <a:cs typeface="Courier New"/>
                <a:sym typeface="Courier New"/>
              </a:rPr>
              <a:t>allowed_file</a:t>
            </a:r>
            <a:r>
              <a:rPr lang="en" sz="1350">
                <a:solidFill>
                  <a:srgbClr val="3B3B3B"/>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file</a:t>
            </a:r>
            <a:r>
              <a:rPr lang="en" sz="1350">
                <a:solidFill>
                  <a:srgbClr val="3B3B3B"/>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filename</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filepath</a:t>
            </a:r>
            <a:r>
              <a:rPr lang="en" sz="1350">
                <a:solidFill>
                  <a:srgbClr val="3B3B3B"/>
                </a:solidFill>
                <a:latin typeface="Courier New"/>
                <a:ea typeface="Courier New"/>
                <a:cs typeface="Courier New"/>
                <a:sym typeface="Courier New"/>
              </a:rPr>
              <a:t> </a:t>
            </a:r>
            <a:r>
              <a:rPr lang="en" sz="1350">
                <a:solidFill>
                  <a:srgbClr val="000000"/>
                </a:solidFill>
                <a:latin typeface="Courier New"/>
                <a:ea typeface="Courier New"/>
                <a:cs typeface="Courier New"/>
                <a:sym typeface="Courier New"/>
              </a:rPr>
              <a:t>=</a:t>
            </a:r>
            <a:r>
              <a:rPr lang="en" sz="1350">
                <a:solidFill>
                  <a:srgbClr val="3B3B3B"/>
                </a:solidFill>
                <a:latin typeface="Courier New"/>
                <a:ea typeface="Courier New"/>
                <a:cs typeface="Courier New"/>
                <a:sym typeface="Courier New"/>
              </a:rPr>
              <a:t> </a:t>
            </a:r>
            <a:r>
              <a:rPr lang="en" sz="1350">
                <a:solidFill>
                  <a:srgbClr val="267F99"/>
                </a:solidFill>
                <a:latin typeface="Courier New"/>
                <a:ea typeface="Courier New"/>
                <a:cs typeface="Courier New"/>
                <a:sym typeface="Courier New"/>
              </a:rPr>
              <a:t>os</a:t>
            </a:r>
            <a:r>
              <a:rPr lang="en" sz="1350">
                <a:solidFill>
                  <a:srgbClr val="3B3B3B"/>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path</a:t>
            </a:r>
            <a:r>
              <a:rPr lang="en" sz="1350">
                <a:solidFill>
                  <a:srgbClr val="3B3B3B"/>
                </a:solidFill>
                <a:latin typeface="Courier New"/>
                <a:ea typeface="Courier New"/>
                <a:cs typeface="Courier New"/>
                <a:sym typeface="Courier New"/>
              </a:rPr>
              <a:t>.</a:t>
            </a:r>
            <a:r>
              <a:rPr lang="en" sz="1350">
                <a:solidFill>
                  <a:srgbClr val="795E26"/>
                </a:solidFill>
                <a:latin typeface="Courier New"/>
                <a:ea typeface="Courier New"/>
                <a:cs typeface="Courier New"/>
                <a:sym typeface="Courier New"/>
              </a:rPr>
              <a:t>join</a:t>
            </a:r>
            <a:r>
              <a:rPr lang="en" sz="1350">
                <a:solidFill>
                  <a:srgbClr val="3B3B3B"/>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app</a:t>
            </a:r>
            <a:r>
              <a:rPr lang="en" sz="1350">
                <a:solidFill>
                  <a:srgbClr val="3B3B3B"/>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config</a:t>
            </a:r>
            <a:r>
              <a:rPr lang="en" sz="1350">
                <a:solidFill>
                  <a:srgbClr val="3B3B3B"/>
                </a:solidFill>
                <a:latin typeface="Courier New"/>
                <a:ea typeface="Courier New"/>
                <a:cs typeface="Courier New"/>
                <a:sym typeface="Courier New"/>
              </a:rPr>
              <a:t>[</a:t>
            </a:r>
            <a:r>
              <a:rPr lang="en" sz="1350">
                <a:solidFill>
                  <a:srgbClr val="A31515"/>
                </a:solidFill>
                <a:latin typeface="Courier New"/>
                <a:ea typeface="Courier New"/>
                <a:cs typeface="Courier New"/>
                <a:sym typeface="Courier New"/>
              </a:rPr>
              <a:t>'UPLOAD_FOLDER'</a:t>
            </a: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file</a:t>
            </a:r>
            <a:r>
              <a:rPr lang="en" sz="1350">
                <a:solidFill>
                  <a:srgbClr val="3B3B3B"/>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filename</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file</a:t>
            </a:r>
            <a:r>
              <a:rPr lang="en" sz="1350">
                <a:solidFill>
                  <a:srgbClr val="3B3B3B"/>
                </a:solidFill>
                <a:latin typeface="Courier New"/>
                <a:ea typeface="Courier New"/>
                <a:cs typeface="Courier New"/>
                <a:sym typeface="Courier New"/>
              </a:rPr>
              <a:t>.</a:t>
            </a:r>
            <a:r>
              <a:rPr lang="en" sz="1350">
                <a:solidFill>
                  <a:srgbClr val="795E26"/>
                </a:solidFill>
                <a:latin typeface="Courier New"/>
                <a:ea typeface="Courier New"/>
                <a:cs typeface="Courier New"/>
                <a:sym typeface="Courier New"/>
              </a:rPr>
              <a:t>save</a:t>
            </a:r>
            <a:r>
              <a:rPr lang="en" sz="1350">
                <a:solidFill>
                  <a:srgbClr val="3B3B3B"/>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filepath</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AF00DB"/>
                </a:solidFill>
                <a:latin typeface="Courier New"/>
                <a:ea typeface="Courier New"/>
                <a:cs typeface="Courier New"/>
                <a:sym typeface="Courier New"/>
              </a:rPr>
              <a:t>return</a:t>
            </a:r>
            <a:r>
              <a:rPr lang="en" sz="1350">
                <a:solidFill>
                  <a:srgbClr val="3B3B3B"/>
                </a:solidFill>
                <a:latin typeface="Courier New"/>
                <a:ea typeface="Courier New"/>
                <a:cs typeface="Courier New"/>
                <a:sym typeface="Courier New"/>
              </a:rPr>
              <a:t> </a:t>
            </a:r>
            <a:r>
              <a:rPr lang="en" sz="1350">
                <a:solidFill>
                  <a:srgbClr val="0000FF"/>
                </a:solidFill>
                <a:latin typeface="Courier New"/>
                <a:ea typeface="Courier New"/>
                <a:cs typeface="Courier New"/>
                <a:sym typeface="Courier New"/>
              </a:rPr>
              <a:t>f</a:t>
            </a:r>
            <a:r>
              <a:rPr lang="en" sz="1350">
                <a:solidFill>
                  <a:srgbClr val="A31515"/>
                </a:solidFill>
                <a:latin typeface="Courier New"/>
                <a:ea typeface="Courier New"/>
                <a:cs typeface="Courier New"/>
                <a:sym typeface="Courier New"/>
              </a:rPr>
              <a:t>"File uploaded successfully: </a:t>
            </a:r>
            <a:r>
              <a:rPr lang="en" sz="1350">
                <a:solidFill>
                  <a:srgbClr val="0000FF"/>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file</a:t>
            </a:r>
            <a:r>
              <a:rPr lang="en" sz="1350">
                <a:solidFill>
                  <a:srgbClr val="3B3B3B"/>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filename</a:t>
            </a:r>
            <a:r>
              <a:rPr lang="en" sz="1350">
                <a:solidFill>
                  <a:srgbClr val="0000FF"/>
                </a:solidFill>
                <a:latin typeface="Courier New"/>
                <a:ea typeface="Courier New"/>
                <a:cs typeface="Courier New"/>
                <a:sym typeface="Courier New"/>
              </a:rPr>
              <a:t>}</a:t>
            </a:r>
            <a:r>
              <a:rPr lang="en" sz="1350">
                <a:solidFill>
                  <a:srgbClr val="A31515"/>
                </a:solidFill>
                <a:latin typeface="Courier New"/>
                <a:ea typeface="Courier New"/>
                <a:cs typeface="Courier New"/>
                <a:sym typeface="Courier New"/>
              </a:rPr>
              <a:t>"</a:t>
            </a:r>
            <a:endParaRPr sz="13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3B3B3B"/>
                </a:solidFill>
                <a:latin typeface="Courier New"/>
                <a:ea typeface="Courier New"/>
                <a:cs typeface="Courier New"/>
                <a:sym typeface="Courier New"/>
              </a:rPr>
              <a:t>   </a:t>
            </a:r>
            <a:endParaRPr sz="13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AF00DB"/>
                </a:solidFill>
                <a:latin typeface="Courier New"/>
                <a:ea typeface="Courier New"/>
                <a:cs typeface="Courier New"/>
                <a:sym typeface="Courier New"/>
              </a:rPr>
              <a:t>return</a:t>
            </a:r>
            <a:r>
              <a:rPr lang="en" sz="1350">
                <a:solidFill>
                  <a:srgbClr val="3B3B3B"/>
                </a:solidFill>
                <a:latin typeface="Courier New"/>
                <a:ea typeface="Courier New"/>
                <a:cs typeface="Courier New"/>
                <a:sym typeface="Courier New"/>
              </a:rPr>
              <a:t> </a:t>
            </a:r>
            <a:r>
              <a:rPr lang="en" sz="1350">
                <a:solidFill>
                  <a:srgbClr val="A31515"/>
                </a:solidFill>
                <a:latin typeface="Courier New"/>
                <a:ea typeface="Courier New"/>
                <a:cs typeface="Courier New"/>
                <a:sym typeface="Courier New"/>
              </a:rPr>
              <a:t>"Invalid file type"</a:t>
            </a:r>
            <a:endParaRPr sz="13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AF00DB"/>
                </a:solidFill>
                <a:latin typeface="Courier New"/>
                <a:ea typeface="Courier New"/>
                <a:cs typeface="Courier New"/>
                <a:sym typeface="Courier New"/>
              </a:rPr>
              <a:t>if</a:t>
            </a: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__name__</a:t>
            </a:r>
            <a:r>
              <a:rPr lang="en" sz="1350">
                <a:solidFill>
                  <a:srgbClr val="3B3B3B"/>
                </a:solidFill>
                <a:latin typeface="Courier New"/>
                <a:ea typeface="Courier New"/>
                <a:cs typeface="Courier New"/>
                <a:sym typeface="Courier New"/>
              </a:rPr>
              <a:t> </a:t>
            </a:r>
            <a:r>
              <a:rPr lang="en" sz="1350">
                <a:solidFill>
                  <a:srgbClr val="000000"/>
                </a:solidFill>
                <a:latin typeface="Courier New"/>
                <a:ea typeface="Courier New"/>
                <a:cs typeface="Courier New"/>
                <a:sym typeface="Courier New"/>
              </a:rPr>
              <a:t>==</a:t>
            </a:r>
            <a:r>
              <a:rPr lang="en" sz="1350">
                <a:solidFill>
                  <a:srgbClr val="3B3B3B"/>
                </a:solidFill>
                <a:latin typeface="Courier New"/>
                <a:ea typeface="Courier New"/>
                <a:cs typeface="Courier New"/>
                <a:sym typeface="Courier New"/>
              </a:rPr>
              <a:t> </a:t>
            </a:r>
            <a:r>
              <a:rPr lang="en" sz="1350">
                <a:solidFill>
                  <a:srgbClr val="A31515"/>
                </a:solidFill>
                <a:latin typeface="Courier New"/>
                <a:ea typeface="Courier New"/>
                <a:cs typeface="Courier New"/>
                <a:sym typeface="Courier New"/>
              </a:rPr>
              <a:t>'__main__'</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1350">
                <a:solidFill>
                  <a:srgbClr val="3B3B3B"/>
                </a:solidFill>
                <a:latin typeface="Courier New"/>
                <a:ea typeface="Courier New"/>
                <a:cs typeface="Courier New"/>
                <a:sym typeface="Courier New"/>
              </a:rPr>
              <a:t>    </a:t>
            </a:r>
            <a:r>
              <a:rPr lang="en" sz="1350">
                <a:solidFill>
                  <a:srgbClr val="001080"/>
                </a:solidFill>
                <a:latin typeface="Courier New"/>
                <a:ea typeface="Courier New"/>
                <a:cs typeface="Courier New"/>
                <a:sym typeface="Courier New"/>
              </a:rPr>
              <a:t>app</a:t>
            </a:r>
            <a:r>
              <a:rPr lang="en" sz="1350">
                <a:solidFill>
                  <a:srgbClr val="3B3B3B"/>
                </a:solidFill>
                <a:latin typeface="Courier New"/>
                <a:ea typeface="Courier New"/>
                <a:cs typeface="Courier New"/>
                <a:sym typeface="Courier New"/>
              </a:rPr>
              <a:t>.</a:t>
            </a:r>
            <a:r>
              <a:rPr lang="en" sz="1350">
                <a:solidFill>
                  <a:srgbClr val="795E26"/>
                </a:solidFill>
                <a:latin typeface="Courier New"/>
                <a:ea typeface="Courier New"/>
                <a:cs typeface="Courier New"/>
                <a:sym typeface="Courier New"/>
              </a:rPr>
              <a:t>run</a:t>
            </a:r>
            <a:r>
              <a:rPr lang="en" sz="1350">
                <a:solidFill>
                  <a:srgbClr val="3B3B3B"/>
                </a:solidFill>
                <a:latin typeface="Courier New"/>
                <a:ea typeface="Courier New"/>
                <a:cs typeface="Courier New"/>
                <a:sym typeface="Courier New"/>
              </a:rPr>
              <a:t>(</a:t>
            </a:r>
            <a:r>
              <a:rPr lang="en" sz="1350">
                <a:solidFill>
                  <a:srgbClr val="001080"/>
                </a:solidFill>
                <a:latin typeface="Courier New"/>
                <a:ea typeface="Courier New"/>
                <a:cs typeface="Courier New"/>
                <a:sym typeface="Courier New"/>
              </a:rPr>
              <a:t>debug</a:t>
            </a:r>
            <a:r>
              <a:rPr lang="en" sz="1350">
                <a:solidFill>
                  <a:srgbClr val="000000"/>
                </a:solidFill>
                <a:latin typeface="Courier New"/>
                <a:ea typeface="Courier New"/>
                <a:cs typeface="Courier New"/>
                <a:sym typeface="Courier New"/>
              </a:rPr>
              <a:t>=</a:t>
            </a:r>
            <a:r>
              <a:rPr lang="en" sz="1350">
                <a:solidFill>
                  <a:srgbClr val="0000FF"/>
                </a:solidFill>
                <a:latin typeface="Courier New"/>
                <a:ea typeface="Courier New"/>
                <a:cs typeface="Courier New"/>
                <a:sym typeface="Courier New"/>
              </a:rPr>
              <a:t>True</a:t>
            </a:r>
            <a:r>
              <a:rPr lang="en" sz="1350">
                <a:solidFill>
                  <a:srgbClr val="3B3B3B"/>
                </a:solidFill>
                <a:latin typeface="Courier New"/>
                <a:ea typeface="Courier New"/>
                <a:cs typeface="Courier New"/>
                <a:sym typeface="Courier New"/>
              </a:rPr>
              <a:t>)</a:t>
            </a:r>
            <a:endParaRPr sz="13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50">
              <a:solidFill>
                <a:srgbClr val="3B3B3B"/>
              </a:solidFill>
              <a:latin typeface="Courier New"/>
              <a:ea typeface="Courier New"/>
              <a:cs typeface="Courier New"/>
              <a:sym typeface="Courier New"/>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 sz="1400">
                <a:solidFill>
                  <a:srgbClr val="000000"/>
                </a:solidFill>
                <a:latin typeface="Arial"/>
                <a:ea typeface="Arial"/>
                <a:cs typeface="Arial"/>
                <a:sym typeface="Arial"/>
              </a:rPr>
              <a:t>Explanation:</a:t>
            </a:r>
            <a:endParaRPr b="1"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b="1" lang="en" sz="1400">
                <a:solidFill>
                  <a:srgbClr val="188038"/>
                </a:solidFill>
                <a:latin typeface="Arial"/>
                <a:ea typeface="Arial"/>
                <a:cs typeface="Arial"/>
                <a:sym typeface="Arial"/>
              </a:rPr>
              <a:t>enctype="multipart/form-data"</a:t>
            </a:r>
            <a:r>
              <a:rPr b="1" lang="en" sz="1400">
                <a:solidFill>
                  <a:srgbClr val="000000"/>
                </a:solidFill>
                <a:latin typeface="Arial"/>
                <a:ea typeface="Arial"/>
                <a:cs typeface="Arial"/>
                <a:sym typeface="Arial"/>
              </a:rPr>
              <a:t>:</a:t>
            </a:r>
            <a:r>
              <a:rPr lang="en" sz="1400">
                <a:solidFill>
                  <a:srgbClr val="000000"/>
                </a:solidFill>
                <a:latin typeface="Arial"/>
                <a:ea typeface="Arial"/>
                <a:cs typeface="Arial"/>
                <a:sym typeface="Arial"/>
              </a:rPr>
              <a:t> </a:t>
            </a:r>
            <a:r>
              <a:rPr b="1" lang="en" sz="1400">
                <a:solidFill>
                  <a:srgbClr val="000000"/>
                </a:solidFill>
                <a:latin typeface="Arial"/>
                <a:ea typeface="Arial"/>
                <a:cs typeface="Arial"/>
                <a:sym typeface="Arial"/>
              </a:rPr>
              <a:t>Crucial</a:t>
            </a:r>
            <a:r>
              <a:rPr lang="en" sz="1400">
                <a:solidFill>
                  <a:srgbClr val="000000"/>
                </a:solidFill>
                <a:latin typeface="Arial"/>
                <a:ea typeface="Arial"/>
                <a:cs typeface="Arial"/>
                <a:sym typeface="Arial"/>
              </a:rPr>
              <a:t> for file upload forms. Without this, the browser won't correctly encode the file data for transmission.</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188038"/>
                </a:solidFill>
                <a:latin typeface="Arial"/>
                <a:ea typeface="Arial"/>
                <a:cs typeface="Arial"/>
                <a:sym typeface="Arial"/>
              </a:rPr>
              <a:t>request.files</a:t>
            </a:r>
            <a:r>
              <a:rPr b="1" lang="en" sz="1400">
                <a:solidFill>
                  <a:srgbClr val="000000"/>
                </a:solidFill>
                <a:latin typeface="Arial"/>
                <a:ea typeface="Arial"/>
                <a:cs typeface="Arial"/>
                <a:sym typeface="Arial"/>
              </a:rPr>
              <a:t>:</a:t>
            </a:r>
            <a:r>
              <a:rPr lang="en" sz="1400">
                <a:solidFill>
                  <a:srgbClr val="000000"/>
                </a:solidFill>
                <a:latin typeface="Arial"/>
                <a:ea typeface="Arial"/>
                <a:cs typeface="Arial"/>
                <a:sym typeface="Arial"/>
              </a:rPr>
              <a:t> A </a:t>
            </a:r>
            <a:r>
              <a:rPr lang="en" sz="1400">
                <a:solidFill>
                  <a:srgbClr val="188038"/>
                </a:solidFill>
                <a:latin typeface="Arial"/>
                <a:ea typeface="Arial"/>
                <a:cs typeface="Arial"/>
                <a:sym typeface="Arial"/>
              </a:rPr>
              <a:t>MultiDict</a:t>
            </a:r>
            <a:r>
              <a:rPr lang="en" sz="1400">
                <a:solidFill>
                  <a:srgbClr val="000000"/>
                </a:solidFill>
                <a:latin typeface="Arial"/>
                <a:ea typeface="Arial"/>
                <a:cs typeface="Arial"/>
                <a:sym typeface="Arial"/>
              </a:rPr>
              <a:t> containing </a:t>
            </a:r>
            <a:r>
              <a:rPr lang="en" sz="1400">
                <a:solidFill>
                  <a:srgbClr val="188038"/>
                </a:solidFill>
                <a:latin typeface="Arial"/>
                <a:ea typeface="Arial"/>
                <a:cs typeface="Arial"/>
                <a:sym typeface="Arial"/>
              </a:rPr>
              <a:t>FileStorage</a:t>
            </a:r>
            <a:r>
              <a:rPr lang="en" sz="1400">
                <a:solidFill>
                  <a:srgbClr val="000000"/>
                </a:solidFill>
                <a:latin typeface="Arial"/>
                <a:ea typeface="Arial"/>
                <a:cs typeface="Arial"/>
                <a:sym typeface="Arial"/>
              </a:rPr>
              <a:t> objects for each uploaded file. The key is the </a:t>
            </a:r>
            <a:r>
              <a:rPr lang="en" sz="1400">
                <a:solidFill>
                  <a:srgbClr val="188038"/>
                </a:solidFill>
                <a:latin typeface="Arial"/>
                <a:ea typeface="Arial"/>
                <a:cs typeface="Arial"/>
                <a:sym typeface="Arial"/>
              </a:rPr>
              <a:t>name</a:t>
            </a:r>
            <a:r>
              <a:rPr lang="en" sz="1400">
                <a:solidFill>
                  <a:srgbClr val="000000"/>
                </a:solidFill>
                <a:latin typeface="Arial"/>
                <a:ea typeface="Arial"/>
                <a:cs typeface="Arial"/>
                <a:sym typeface="Arial"/>
              </a:rPr>
              <a:t> attribute of your HTML </a:t>
            </a:r>
            <a:r>
              <a:rPr lang="en" sz="1400">
                <a:solidFill>
                  <a:srgbClr val="188038"/>
                </a:solidFill>
                <a:latin typeface="Arial"/>
                <a:ea typeface="Arial"/>
                <a:cs typeface="Arial"/>
                <a:sym typeface="Arial"/>
              </a:rPr>
              <a:t>&lt;input type="file"&gt;</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188038"/>
                </a:solidFill>
                <a:latin typeface="Arial"/>
                <a:ea typeface="Arial"/>
                <a:cs typeface="Arial"/>
                <a:sym typeface="Arial"/>
              </a:rPr>
              <a:t>FileStorage</a:t>
            </a:r>
            <a:r>
              <a:rPr b="1" lang="en" sz="1400">
                <a:solidFill>
                  <a:srgbClr val="000000"/>
                </a:solidFill>
                <a:latin typeface="Arial"/>
                <a:ea typeface="Arial"/>
                <a:cs typeface="Arial"/>
                <a:sym typeface="Arial"/>
              </a:rPr>
              <a:t> object:</a:t>
            </a:r>
            <a:r>
              <a:rPr lang="en" sz="1400">
                <a:solidFill>
                  <a:srgbClr val="000000"/>
                </a:solidFill>
                <a:latin typeface="Arial"/>
                <a:ea typeface="Arial"/>
                <a:cs typeface="Arial"/>
                <a:sym typeface="Arial"/>
              </a:rPr>
              <a:t> Represents the uploaded file. It has properties like </a:t>
            </a:r>
            <a:r>
              <a:rPr lang="en" sz="1400">
                <a:solidFill>
                  <a:srgbClr val="188038"/>
                </a:solidFill>
                <a:latin typeface="Arial"/>
                <a:ea typeface="Arial"/>
                <a:cs typeface="Arial"/>
                <a:sym typeface="Arial"/>
              </a:rPr>
              <a:t>filename</a:t>
            </a:r>
            <a:r>
              <a:rPr lang="en" sz="1400">
                <a:solidFill>
                  <a:srgbClr val="000000"/>
                </a:solidFill>
                <a:latin typeface="Arial"/>
                <a:ea typeface="Arial"/>
                <a:cs typeface="Arial"/>
                <a:sym typeface="Arial"/>
              </a:rPr>
              <a:t> and methods like </a:t>
            </a:r>
            <a:r>
              <a:rPr lang="en" sz="1400">
                <a:solidFill>
                  <a:srgbClr val="188038"/>
                </a:solidFill>
                <a:latin typeface="Arial"/>
                <a:ea typeface="Arial"/>
                <a:cs typeface="Arial"/>
                <a:sym typeface="Arial"/>
              </a:rPr>
              <a:t>save()</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188038"/>
                </a:solidFill>
                <a:latin typeface="Arial"/>
                <a:ea typeface="Arial"/>
                <a:cs typeface="Arial"/>
                <a:sym typeface="Arial"/>
              </a:rPr>
              <a:t>secure_filename(filename)</a:t>
            </a:r>
            <a:r>
              <a:rPr b="1" lang="en" sz="1400">
                <a:solidFill>
                  <a:srgbClr val="000000"/>
                </a:solidFill>
                <a:latin typeface="Arial"/>
                <a:ea typeface="Arial"/>
                <a:cs typeface="Arial"/>
                <a:sym typeface="Arial"/>
              </a:rPr>
              <a:t>:</a:t>
            </a:r>
            <a:r>
              <a:rPr lang="en" sz="1400">
                <a:solidFill>
                  <a:srgbClr val="000000"/>
                </a:solidFill>
                <a:latin typeface="Arial"/>
                <a:ea typeface="Arial"/>
                <a:cs typeface="Arial"/>
                <a:sym typeface="Arial"/>
              </a:rPr>
              <a:t> From </a:t>
            </a:r>
            <a:r>
              <a:rPr lang="en" sz="1400">
                <a:solidFill>
                  <a:srgbClr val="188038"/>
                </a:solidFill>
                <a:latin typeface="Arial"/>
                <a:ea typeface="Arial"/>
                <a:cs typeface="Arial"/>
                <a:sym typeface="Arial"/>
              </a:rPr>
              <a:t>werkzeug.utils</a:t>
            </a:r>
            <a:r>
              <a:rPr lang="en" sz="1400">
                <a:solidFill>
                  <a:srgbClr val="000000"/>
                </a:solidFill>
                <a:latin typeface="Arial"/>
                <a:ea typeface="Arial"/>
                <a:cs typeface="Arial"/>
                <a:sym typeface="Arial"/>
              </a:rPr>
              <a:t>. </a:t>
            </a:r>
            <a:r>
              <a:rPr b="1" lang="en" sz="1400">
                <a:solidFill>
                  <a:srgbClr val="000000"/>
                </a:solidFill>
                <a:latin typeface="Arial"/>
                <a:ea typeface="Arial"/>
                <a:cs typeface="Arial"/>
                <a:sym typeface="Arial"/>
              </a:rPr>
              <a:t>Extremely important for security!</a:t>
            </a:r>
            <a:r>
              <a:rPr lang="en" sz="1400">
                <a:solidFill>
                  <a:srgbClr val="000000"/>
                </a:solidFill>
                <a:latin typeface="Arial"/>
                <a:ea typeface="Arial"/>
                <a:cs typeface="Arial"/>
                <a:sym typeface="Arial"/>
              </a:rPr>
              <a:t> It sanitizes the filename, removing any potentially malicious characters (</a:t>
            </a:r>
            <a:r>
              <a:rPr lang="en" sz="1400">
                <a:solidFill>
                  <a:srgbClr val="188038"/>
                </a:solidFill>
                <a:latin typeface="Arial"/>
                <a:ea typeface="Arial"/>
                <a:cs typeface="Arial"/>
                <a:sym typeface="Arial"/>
              </a:rPr>
              <a:t>../</a:t>
            </a:r>
            <a:r>
              <a:rPr lang="en" sz="1400">
                <a:solidFill>
                  <a:srgbClr val="000000"/>
                </a:solidFill>
                <a:latin typeface="Arial"/>
                <a:ea typeface="Arial"/>
                <a:cs typeface="Arial"/>
                <a:sym typeface="Arial"/>
              </a:rPr>
              <a:t>, etc.) that an attacker might use to write files outside your intended </a:t>
            </a:r>
            <a:r>
              <a:rPr lang="en" sz="1400">
                <a:solidFill>
                  <a:srgbClr val="188038"/>
                </a:solidFill>
                <a:latin typeface="Arial"/>
                <a:ea typeface="Arial"/>
                <a:cs typeface="Arial"/>
                <a:sym typeface="Arial"/>
              </a:rPr>
              <a:t>UPLOAD_FOLDER</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188038"/>
                </a:solidFill>
                <a:latin typeface="Arial"/>
                <a:ea typeface="Arial"/>
                <a:cs typeface="Arial"/>
                <a:sym typeface="Arial"/>
              </a:rPr>
              <a:t>file.save(path)</a:t>
            </a:r>
            <a:r>
              <a:rPr b="1" lang="en" sz="1400">
                <a:solidFill>
                  <a:srgbClr val="000000"/>
                </a:solidFill>
                <a:latin typeface="Arial"/>
                <a:ea typeface="Arial"/>
                <a:cs typeface="Arial"/>
                <a:sym typeface="Arial"/>
              </a:rPr>
              <a:t>:</a:t>
            </a:r>
            <a:r>
              <a:rPr lang="en" sz="1400">
                <a:solidFill>
                  <a:srgbClr val="000000"/>
                </a:solidFill>
                <a:latin typeface="Arial"/>
                <a:ea typeface="Arial"/>
                <a:cs typeface="Arial"/>
                <a:sym typeface="Arial"/>
              </a:rPr>
              <a:t> Saves the uploaded file to the specified path on your server.</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188038"/>
                </a:solidFill>
                <a:latin typeface="Arial"/>
                <a:ea typeface="Arial"/>
                <a:cs typeface="Arial"/>
                <a:sym typeface="Arial"/>
              </a:rPr>
              <a:t>ALLOWED_EXTENSIONS</a:t>
            </a:r>
            <a:r>
              <a:rPr b="1" lang="en" sz="1400">
                <a:solidFill>
                  <a:srgbClr val="000000"/>
                </a:solidFill>
                <a:latin typeface="Arial"/>
                <a:ea typeface="Arial"/>
                <a:cs typeface="Arial"/>
                <a:sym typeface="Arial"/>
              </a:rPr>
              <a:t>:</a:t>
            </a:r>
            <a:r>
              <a:rPr lang="en" sz="1400">
                <a:solidFill>
                  <a:srgbClr val="000000"/>
                </a:solidFill>
                <a:latin typeface="Arial"/>
                <a:ea typeface="Arial"/>
                <a:cs typeface="Arial"/>
                <a:sym typeface="Arial"/>
              </a:rPr>
              <a:t> It's vital to validate file types based on their content or, at minimum, their extension, to prevent users from uploading malicious scripts or executables.</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sz="1400">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100"/>
          <p:cNvSpPr txBox="1"/>
          <p:nvPr>
            <p:ph idx="1" type="body"/>
          </p:nvPr>
        </p:nvSpPr>
        <p:spPr>
          <a:xfrm>
            <a:off x="311700" y="85675"/>
            <a:ext cx="42603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400">
                <a:solidFill>
                  <a:srgbClr val="000000"/>
                </a:solidFill>
                <a:latin typeface="Arial"/>
                <a:ea typeface="Arial"/>
                <a:cs typeface="Arial"/>
                <a:sym typeface="Arial"/>
              </a:rPr>
              <a:t>Syntax (Python):</a:t>
            </a:r>
            <a:endParaRPr b="1" sz="1400">
              <a:solidFill>
                <a:srgbClr val="000000"/>
              </a:solidFill>
              <a:latin typeface="Arial"/>
              <a:ea typeface="Arial"/>
              <a:cs typeface="Arial"/>
              <a:sym typeface="Arial"/>
            </a:endParaRPr>
          </a:p>
          <a:p>
            <a:pPr indent="0" lvl="0" marL="0" rtl="0" algn="l">
              <a:lnSpc>
                <a:spcPct val="135714"/>
              </a:lnSpc>
              <a:spcBef>
                <a:spcPts val="1200"/>
              </a:spcBef>
              <a:spcAft>
                <a:spcPts val="0"/>
              </a:spcAft>
              <a:buNone/>
            </a:pPr>
            <a:r>
              <a:rPr lang="en" sz="850">
                <a:solidFill>
                  <a:srgbClr val="AF00DB"/>
                </a:solidFill>
                <a:latin typeface="Courier New"/>
                <a:ea typeface="Courier New"/>
                <a:cs typeface="Courier New"/>
                <a:sym typeface="Courier New"/>
              </a:rPr>
              <a:t>import</a:t>
            </a:r>
            <a:r>
              <a:rPr lang="en" sz="850">
                <a:solidFill>
                  <a:srgbClr val="3B3B3B"/>
                </a:solidFill>
                <a:latin typeface="Courier New"/>
                <a:ea typeface="Courier New"/>
                <a:cs typeface="Courier New"/>
                <a:sym typeface="Courier New"/>
              </a:rPr>
              <a:t> </a:t>
            </a:r>
            <a:r>
              <a:rPr lang="en" sz="850">
                <a:solidFill>
                  <a:srgbClr val="267F99"/>
                </a:solidFill>
                <a:latin typeface="Courier New"/>
                <a:ea typeface="Courier New"/>
                <a:cs typeface="Courier New"/>
                <a:sym typeface="Courier New"/>
              </a:rPr>
              <a:t>os</a:t>
            </a:r>
            <a:endParaRPr sz="850">
              <a:solidFill>
                <a:srgbClr val="267F99"/>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AF00DB"/>
                </a:solidFill>
                <a:latin typeface="Courier New"/>
                <a:ea typeface="Courier New"/>
                <a:cs typeface="Courier New"/>
                <a:sym typeface="Courier New"/>
              </a:rPr>
              <a:t>from</a:t>
            </a:r>
            <a:r>
              <a:rPr lang="en" sz="850">
                <a:solidFill>
                  <a:srgbClr val="3B3B3B"/>
                </a:solidFill>
                <a:latin typeface="Courier New"/>
                <a:ea typeface="Courier New"/>
                <a:cs typeface="Courier New"/>
                <a:sym typeface="Courier New"/>
              </a:rPr>
              <a:t> </a:t>
            </a:r>
            <a:r>
              <a:rPr lang="en" sz="850">
                <a:solidFill>
                  <a:srgbClr val="267F99"/>
                </a:solidFill>
                <a:latin typeface="Courier New"/>
                <a:ea typeface="Courier New"/>
                <a:cs typeface="Courier New"/>
                <a:sym typeface="Courier New"/>
              </a:rPr>
              <a:t>flask</a:t>
            </a: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import</a:t>
            </a:r>
            <a:r>
              <a:rPr lang="en" sz="850">
                <a:solidFill>
                  <a:srgbClr val="3B3B3B"/>
                </a:solidFill>
                <a:latin typeface="Courier New"/>
                <a:ea typeface="Courier New"/>
                <a:cs typeface="Courier New"/>
                <a:sym typeface="Courier New"/>
              </a:rPr>
              <a:t> </a:t>
            </a:r>
            <a:r>
              <a:rPr lang="en" sz="850">
                <a:solidFill>
                  <a:srgbClr val="267F99"/>
                </a:solidFill>
                <a:latin typeface="Courier New"/>
                <a:ea typeface="Courier New"/>
                <a:cs typeface="Courier New"/>
                <a:sym typeface="Courier New"/>
              </a:rPr>
              <a:t>Flask</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request</a:t>
            </a:r>
            <a:r>
              <a:rPr lang="en" sz="850">
                <a:solidFill>
                  <a:srgbClr val="3B3B3B"/>
                </a:solidFill>
                <a:latin typeface="Courier New"/>
                <a:ea typeface="Courier New"/>
                <a:cs typeface="Courier New"/>
                <a:sym typeface="Courier New"/>
              </a:rPr>
              <a:t>, </a:t>
            </a:r>
            <a:r>
              <a:rPr lang="en" sz="850">
                <a:solidFill>
                  <a:srgbClr val="795E26"/>
                </a:solidFill>
                <a:latin typeface="Courier New"/>
                <a:ea typeface="Courier New"/>
                <a:cs typeface="Courier New"/>
                <a:sym typeface="Courier New"/>
              </a:rPr>
              <a:t>redirect</a:t>
            </a:r>
            <a:r>
              <a:rPr lang="en" sz="850">
                <a:solidFill>
                  <a:srgbClr val="3B3B3B"/>
                </a:solidFill>
                <a:latin typeface="Courier New"/>
                <a:ea typeface="Courier New"/>
                <a:cs typeface="Courier New"/>
                <a:sym typeface="Courier New"/>
              </a:rPr>
              <a:t>, </a:t>
            </a:r>
            <a:r>
              <a:rPr lang="en" sz="850">
                <a:solidFill>
                  <a:srgbClr val="795E26"/>
                </a:solidFill>
                <a:latin typeface="Courier New"/>
                <a:ea typeface="Courier New"/>
                <a:cs typeface="Courier New"/>
                <a:sym typeface="Courier New"/>
              </a:rPr>
              <a:t>url_for</a:t>
            </a:r>
            <a:r>
              <a:rPr lang="en" sz="850">
                <a:solidFill>
                  <a:srgbClr val="3B3B3B"/>
                </a:solidFill>
                <a:latin typeface="Courier New"/>
                <a:ea typeface="Courier New"/>
                <a:cs typeface="Courier New"/>
                <a:sym typeface="Courier New"/>
              </a:rPr>
              <a:t>, </a:t>
            </a:r>
            <a:r>
              <a:rPr lang="en" sz="850">
                <a:solidFill>
                  <a:srgbClr val="795E26"/>
                </a:solidFill>
                <a:latin typeface="Courier New"/>
                <a:ea typeface="Courier New"/>
                <a:cs typeface="Courier New"/>
                <a:sym typeface="Courier New"/>
              </a:rPr>
              <a:t>render_template</a:t>
            </a:r>
            <a:r>
              <a:rPr lang="en" sz="850">
                <a:solidFill>
                  <a:srgbClr val="3B3B3B"/>
                </a:solidFill>
                <a:latin typeface="Courier New"/>
                <a:ea typeface="Courier New"/>
                <a:cs typeface="Courier New"/>
                <a:sym typeface="Courier New"/>
              </a:rPr>
              <a:t>, </a:t>
            </a:r>
            <a:r>
              <a:rPr lang="en" sz="850">
                <a:solidFill>
                  <a:srgbClr val="795E26"/>
                </a:solidFill>
                <a:latin typeface="Courier New"/>
                <a:ea typeface="Courier New"/>
                <a:cs typeface="Courier New"/>
                <a:sym typeface="Courier New"/>
              </a:rPr>
              <a:t>flash</a:t>
            </a:r>
            <a:endParaRPr sz="850">
              <a:solidFill>
                <a:srgbClr val="795E26"/>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001080"/>
                </a:solidFill>
                <a:latin typeface="Courier New"/>
                <a:ea typeface="Courier New"/>
                <a:cs typeface="Courier New"/>
                <a:sym typeface="Courier New"/>
              </a:rPr>
              <a:t>app</a:t>
            </a:r>
            <a:r>
              <a:rPr lang="en" sz="850">
                <a:solidFill>
                  <a:srgbClr val="3B3B3B"/>
                </a:solidFill>
                <a:latin typeface="Courier New"/>
                <a:ea typeface="Courier New"/>
                <a:cs typeface="Courier New"/>
                <a:sym typeface="Courier New"/>
              </a:rPr>
              <a:t> </a:t>
            </a:r>
            <a:r>
              <a:rPr lang="en" sz="850">
                <a:solidFill>
                  <a:srgbClr val="000000"/>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 </a:t>
            </a:r>
            <a:r>
              <a:rPr lang="en" sz="850">
                <a:solidFill>
                  <a:srgbClr val="267F99"/>
                </a:solidFill>
                <a:latin typeface="Courier New"/>
                <a:ea typeface="Courier New"/>
                <a:cs typeface="Courier New"/>
                <a:sym typeface="Courier New"/>
              </a:rPr>
              <a:t>Flask</a:t>
            </a:r>
            <a:r>
              <a:rPr lang="en" sz="850">
                <a:solidFill>
                  <a:srgbClr val="3B3B3B"/>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__name__</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001080"/>
                </a:solidFill>
                <a:latin typeface="Courier New"/>
                <a:ea typeface="Courier New"/>
                <a:cs typeface="Courier New"/>
                <a:sym typeface="Courier New"/>
              </a:rPr>
              <a:t>app</a:t>
            </a:r>
            <a:r>
              <a:rPr lang="en" sz="850">
                <a:solidFill>
                  <a:srgbClr val="3B3B3B"/>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secret_key</a:t>
            </a:r>
            <a:r>
              <a:rPr lang="en" sz="850">
                <a:solidFill>
                  <a:srgbClr val="3B3B3B"/>
                </a:solidFill>
                <a:latin typeface="Courier New"/>
                <a:ea typeface="Courier New"/>
                <a:cs typeface="Courier New"/>
                <a:sym typeface="Courier New"/>
              </a:rPr>
              <a:t> </a:t>
            </a:r>
            <a:r>
              <a:rPr lang="en" sz="850">
                <a:solidFill>
                  <a:srgbClr val="000000"/>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 </a:t>
            </a:r>
            <a:r>
              <a:rPr lang="en" sz="850">
                <a:solidFill>
                  <a:srgbClr val="A31515"/>
                </a:solidFill>
                <a:latin typeface="Courier New"/>
                <a:ea typeface="Courier New"/>
                <a:cs typeface="Courier New"/>
                <a:sym typeface="Courier New"/>
              </a:rPr>
              <a:t>'your_secret_key'</a:t>
            </a:r>
            <a:r>
              <a:rPr lang="en" sz="850">
                <a:solidFill>
                  <a:srgbClr val="3B3B3B"/>
                </a:solidFill>
                <a:latin typeface="Courier New"/>
                <a:ea typeface="Courier New"/>
                <a:cs typeface="Courier New"/>
                <a:sym typeface="Courier New"/>
              </a:rPr>
              <a:t>  </a:t>
            </a:r>
            <a:r>
              <a:rPr lang="en" sz="850">
                <a:solidFill>
                  <a:srgbClr val="008000"/>
                </a:solidFill>
                <a:latin typeface="Courier New"/>
                <a:ea typeface="Courier New"/>
                <a:cs typeface="Courier New"/>
                <a:sym typeface="Courier New"/>
              </a:rPr>
              <a:t># Required for flash messages</a:t>
            </a:r>
            <a:endParaRPr sz="8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008000"/>
                </a:solidFill>
                <a:latin typeface="Courier New"/>
                <a:ea typeface="Courier New"/>
                <a:cs typeface="Courier New"/>
                <a:sym typeface="Courier New"/>
              </a:rPr>
              <a:t># Configure upload folder</a:t>
            </a:r>
            <a:endParaRPr sz="8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0070C1"/>
                </a:solidFill>
                <a:latin typeface="Courier New"/>
                <a:ea typeface="Courier New"/>
                <a:cs typeface="Courier New"/>
                <a:sym typeface="Courier New"/>
              </a:rPr>
              <a:t>UPLOAD_FOLDER</a:t>
            </a:r>
            <a:r>
              <a:rPr lang="en" sz="850">
                <a:solidFill>
                  <a:srgbClr val="3B3B3B"/>
                </a:solidFill>
                <a:latin typeface="Courier New"/>
                <a:ea typeface="Courier New"/>
                <a:cs typeface="Courier New"/>
                <a:sym typeface="Courier New"/>
              </a:rPr>
              <a:t> </a:t>
            </a:r>
            <a:r>
              <a:rPr lang="en" sz="850">
                <a:solidFill>
                  <a:srgbClr val="000000"/>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 </a:t>
            </a:r>
            <a:r>
              <a:rPr lang="en" sz="850">
                <a:solidFill>
                  <a:srgbClr val="A31515"/>
                </a:solidFill>
                <a:latin typeface="Courier New"/>
                <a:ea typeface="Courier New"/>
                <a:cs typeface="Courier New"/>
                <a:sym typeface="Courier New"/>
              </a:rPr>
              <a:t>'uploads'</a:t>
            </a:r>
            <a:endParaRPr sz="8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0070C1"/>
                </a:solidFill>
                <a:latin typeface="Courier New"/>
                <a:ea typeface="Courier New"/>
                <a:cs typeface="Courier New"/>
                <a:sym typeface="Courier New"/>
              </a:rPr>
              <a:t>ALLOWED_EXTENSIONS</a:t>
            </a:r>
            <a:r>
              <a:rPr lang="en" sz="850">
                <a:solidFill>
                  <a:srgbClr val="3B3B3B"/>
                </a:solidFill>
                <a:latin typeface="Courier New"/>
                <a:ea typeface="Courier New"/>
                <a:cs typeface="Courier New"/>
                <a:sym typeface="Courier New"/>
              </a:rPr>
              <a:t> </a:t>
            </a:r>
            <a:r>
              <a:rPr lang="en" sz="850">
                <a:solidFill>
                  <a:srgbClr val="000000"/>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 {</a:t>
            </a:r>
            <a:r>
              <a:rPr lang="en" sz="850">
                <a:solidFill>
                  <a:srgbClr val="A31515"/>
                </a:solidFill>
                <a:latin typeface="Courier New"/>
                <a:ea typeface="Courier New"/>
                <a:cs typeface="Courier New"/>
                <a:sym typeface="Courier New"/>
              </a:rPr>
              <a:t>'txt'</a:t>
            </a:r>
            <a:r>
              <a:rPr lang="en" sz="850">
                <a:solidFill>
                  <a:srgbClr val="3B3B3B"/>
                </a:solidFill>
                <a:latin typeface="Courier New"/>
                <a:ea typeface="Courier New"/>
                <a:cs typeface="Courier New"/>
                <a:sym typeface="Courier New"/>
              </a:rPr>
              <a:t>, </a:t>
            </a:r>
            <a:r>
              <a:rPr lang="en" sz="850">
                <a:solidFill>
                  <a:srgbClr val="A31515"/>
                </a:solidFill>
                <a:latin typeface="Courier New"/>
                <a:ea typeface="Courier New"/>
                <a:cs typeface="Courier New"/>
                <a:sym typeface="Courier New"/>
              </a:rPr>
              <a:t>'pdf'</a:t>
            </a:r>
            <a:r>
              <a:rPr lang="en" sz="850">
                <a:solidFill>
                  <a:srgbClr val="3B3B3B"/>
                </a:solidFill>
                <a:latin typeface="Courier New"/>
                <a:ea typeface="Courier New"/>
                <a:cs typeface="Courier New"/>
                <a:sym typeface="Courier New"/>
              </a:rPr>
              <a:t>, </a:t>
            </a:r>
            <a:r>
              <a:rPr lang="en" sz="850">
                <a:solidFill>
                  <a:srgbClr val="A31515"/>
                </a:solidFill>
                <a:latin typeface="Courier New"/>
                <a:ea typeface="Courier New"/>
                <a:cs typeface="Courier New"/>
                <a:sym typeface="Courier New"/>
              </a:rPr>
              <a:t>'png'</a:t>
            </a:r>
            <a:r>
              <a:rPr lang="en" sz="850">
                <a:solidFill>
                  <a:srgbClr val="3B3B3B"/>
                </a:solidFill>
                <a:latin typeface="Courier New"/>
                <a:ea typeface="Courier New"/>
                <a:cs typeface="Courier New"/>
                <a:sym typeface="Courier New"/>
              </a:rPr>
              <a:t>, </a:t>
            </a:r>
            <a:r>
              <a:rPr lang="en" sz="850">
                <a:solidFill>
                  <a:srgbClr val="A31515"/>
                </a:solidFill>
                <a:latin typeface="Courier New"/>
                <a:ea typeface="Courier New"/>
                <a:cs typeface="Courier New"/>
                <a:sym typeface="Courier New"/>
              </a:rPr>
              <a:t>'jpg'</a:t>
            </a:r>
            <a:r>
              <a:rPr lang="en" sz="850">
                <a:solidFill>
                  <a:srgbClr val="3B3B3B"/>
                </a:solidFill>
                <a:latin typeface="Courier New"/>
                <a:ea typeface="Courier New"/>
                <a:cs typeface="Courier New"/>
                <a:sym typeface="Courier New"/>
              </a:rPr>
              <a:t>, </a:t>
            </a:r>
            <a:r>
              <a:rPr lang="en" sz="850">
                <a:solidFill>
                  <a:srgbClr val="A31515"/>
                </a:solidFill>
                <a:latin typeface="Courier New"/>
                <a:ea typeface="Courier New"/>
                <a:cs typeface="Courier New"/>
                <a:sym typeface="Courier New"/>
              </a:rPr>
              <a:t>'jpeg'</a:t>
            </a:r>
            <a:r>
              <a:rPr lang="en" sz="850">
                <a:solidFill>
                  <a:srgbClr val="3B3B3B"/>
                </a:solidFill>
                <a:latin typeface="Courier New"/>
                <a:ea typeface="Courier New"/>
                <a:cs typeface="Courier New"/>
                <a:sym typeface="Courier New"/>
              </a:rPr>
              <a:t>, </a:t>
            </a:r>
            <a:r>
              <a:rPr lang="en" sz="850">
                <a:solidFill>
                  <a:srgbClr val="A31515"/>
                </a:solidFill>
                <a:latin typeface="Courier New"/>
                <a:ea typeface="Courier New"/>
                <a:cs typeface="Courier New"/>
                <a:sym typeface="Courier New"/>
              </a:rPr>
              <a:t>'gif'</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001080"/>
                </a:solidFill>
                <a:latin typeface="Courier New"/>
                <a:ea typeface="Courier New"/>
                <a:cs typeface="Courier New"/>
                <a:sym typeface="Courier New"/>
              </a:rPr>
              <a:t>app</a:t>
            </a:r>
            <a:r>
              <a:rPr lang="en" sz="850">
                <a:solidFill>
                  <a:srgbClr val="3B3B3B"/>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config</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'UPLOAD_FOLDER'</a:t>
            </a:r>
            <a:r>
              <a:rPr lang="en" sz="850">
                <a:solidFill>
                  <a:srgbClr val="3B3B3B"/>
                </a:solidFill>
                <a:latin typeface="Courier New"/>
                <a:ea typeface="Courier New"/>
                <a:cs typeface="Courier New"/>
                <a:sym typeface="Courier New"/>
              </a:rPr>
              <a:t>] </a:t>
            </a:r>
            <a:r>
              <a:rPr lang="en" sz="850">
                <a:solidFill>
                  <a:srgbClr val="000000"/>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 </a:t>
            </a:r>
            <a:r>
              <a:rPr lang="en" sz="850">
                <a:solidFill>
                  <a:srgbClr val="0070C1"/>
                </a:solidFill>
                <a:latin typeface="Courier New"/>
                <a:ea typeface="Courier New"/>
                <a:cs typeface="Courier New"/>
                <a:sym typeface="Courier New"/>
              </a:rPr>
              <a:t>UPLOAD_FOLDER</a:t>
            </a:r>
            <a:endParaRPr sz="850">
              <a:solidFill>
                <a:srgbClr val="0070C1"/>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008000"/>
                </a:solidFill>
                <a:latin typeface="Courier New"/>
                <a:ea typeface="Courier New"/>
                <a:cs typeface="Courier New"/>
                <a:sym typeface="Courier New"/>
              </a:rPr>
              <a:t># Create the upload folder if it doesn't exist</a:t>
            </a:r>
            <a:endParaRPr sz="850">
              <a:solidFill>
                <a:srgbClr val="008000"/>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267F99"/>
                </a:solidFill>
                <a:latin typeface="Courier New"/>
                <a:ea typeface="Courier New"/>
                <a:cs typeface="Courier New"/>
                <a:sym typeface="Courier New"/>
              </a:rPr>
              <a:t>os</a:t>
            </a:r>
            <a:r>
              <a:rPr lang="en" sz="850">
                <a:solidFill>
                  <a:srgbClr val="3B3B3B"/>
                </a:solidFill>
                <a:latin typeface="Courier New"/>
                <a:ea typeface="Courier New"/>
                <a:cs typeface="Courier New"/>
                <a:sym typeface="Courier New"/>
              </a:rPr>
              <a:t>.</a:t>
            </a:r>
            <a:r>
              <a:rPr lang="en" sz="850">
                <a:solidFill>
                  <a:srgbClr val="795E26"/>
                </a:solidFill>
                <a:latin typeface="Courier New"/>
                <a:ea typeface="Courier New"/>
                <a:cs typeface="Courier New"/>
                <a:sym typeface="Courier New"/>
              </a:rPr>
              <a:t>makedirs</a:t>
            </a:r>
            <a:r>
              <a:rPr lang="en" sz="850">
                <a:solidFill>
                  <a:srgbClr val="3B3B3B"/>
                </a:solidFill>
                <a:latin typeface="Courier New"/>
                <a:ea typeface="Courier New"/>
                <a:cs typeface="Courier New"/>
                <a:sym typeface="Courier New"/>
              </a:rPr>
              <a:t>(</a:t>
            </a:r>
            <a:r>
              <a:rPr lang="en" sz="850">
                <a:solidFill>
                  <a:srgbClr val="0070C1"/>
                </a:solidFill>
                <a:latin typeface="Courier New"/>
                <a:ea typeface="Courier New"/>
                <a:cs typeface="Courier New"/>
                <a:sym typeface="Courier New"/>
              </a:rPr>
              <a:t>UPLOAD_FOLDER</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exist_ok</a:t>
            </a:r>
            <a:r>
              <a:rPr lang="en" sz="850">
                <a:solidFill>
                  <a:srgbClr val="000000"/>
                </a:solidFill>
                <a:latin typeface="Courier New"/>
                <a:ea typeface="Courier New"/>
                <a:cs typeface="Courier New"/>
                <a:sym typeface="Courier New"/>
              </a:rPr>
              <a:t>=</a:t>
            </a:r>
            <a:r>
              <a:rPr lang="en" sz="850">
                <a:solidFill>
                  <a:srgbClr val="0000FF"/>
                </a:solidFill>
                <a:latin typeface="Courier New"/>
                <a:ea typeface="Courier New"/>
                <a:cs typeface="Courier New"/>
                <a:sym typeface="Courier New"/>
              </a:rPr>
              <a:t>True</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0000FF"/>
                </a:solidFill>
                <a:latin typeface="Courier New"/>
                <a:ea typeface="Courier New"/>
                <a:cs typeface="Courier New"/>
                <a:sym typeface="Courier New"/>
              </a:rPr>
              <a:t>def</a:t>
            </a:r>
            <a:r>
              <a:rPr lang="en" sz="850">
                <a:solidFill>
                  <a:srgbClr val="3B3B3B"/>
                </a:solidFill>
                <a:latin typeface="Courier New"/>
                <a:ea typeface="Courier New"/>
                <a:cs typeface="Courier New"/>
                <a:sym typeface="Courier New"/>
              </a:rPr>
              <a:t> </a:t>
            </a:r>
            <a:r>
              <a:rPr lang="en" sz="850">
                <a:solidFill>
                  <a:srgbClr val="795E26"/>
                </a:solidFill>
                <a:latin typeface="Courier New"/>
                <a:ea typeface="Courier New"/>
                <a:cs typeface="Courier New"/>
                <a:sym typeface="Courier New"/>
              </a:rPr>
              <a:t>allowed_file</a:t>
            </a:r>
            <a:r>
              <a:rPr lang="en" sz="850">
                <a:solidFill>
                  <a:srgbClr val="3B3B3B"/>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filename</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return</a:t>
            </a:r>
            <a:r>
              <a:rPr lang="en" sz="850">
                <a:solidFill>
                  <a:srgbClr val="3B3B3B"/>
                </a:solidFill>
                <a:latin typeface="Courier New"/>
                <a:ea typeface="Courier New"/>
                <a:cs typeface="Courier New"/>
                <a:sym typeface="Courier New"/>
              </a:rPr>
              <a:t> </a:t>
            </a:r>
            <a:r>
              <a:rPr lang="en" sz="850">
                <a:solidFill>
                  <a:srgbClr val="A31515"/>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 </a:t>
            </a:r>
            <a:r>
              <a:rPr lang="en" sz="850">
                <a:solidFill>
                  <a:srgbClr val="0000FF"/>
                </a:solidFill>
                <a:latin typeface="Courier New"/>
                <a:ea typeface="Courier New"/>
                <a:cs typeface="Courier New"/>
                <a:sym typeface="Courier New"/>
              </a:rPr>
              <a:t>in</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filename</a:t>
            </a:r>
            <a:r>
              <a:rPr lang="en" sz="850">
                <a:solidFill>
                  <a:srgbClr val="3B3B3B"/>
                </a:solidFill>
                <a:latin typeface="Courier New"/>
                <a:ea typeface="Courier New"/>
                <a:cs typeface="Courier New"/>
                <a:sym typeface="Courier New"/>
              </a:rPr>
              <a:t> </a:t>
            </a:r>
            <a:r>
              <a:rPr lang="en" sz="850">
                <a:solidFill>
                  <a:srgbClr val="0000FF"/>
                </a:solidFill>
                <a:latin typeface="Courier New"/>
                <a:ea typeface="Courier New"/>
                <a:cs typeface="Courier New"/>
                <a:sym typeface="Courier New"/>
              </a:rPr>
              <a:t>and</a:t>
            </a:r>
            <a:r>
              <a:rPr lang="en" sz="850">
                <a:solidFill>
                  <a:srgbClr val="3B3B3B"/>
                </a:solidFill>
                <a:latin typeface="Courier New"/>
                <a:ea typeface="Courier New"/>
                <a:cs typeface="Courier New"/>
                <a:sym typeface="Courier New"/>
              </a:rPr>
              <a:t> \</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filename</a:t>
            </a:r>
            <a:r>
              <a:rPr lang="en" sz="850">
                <a:solidFill>
                  <a:srgbClr val="3B3B3B"/>
                </a:solidFill>
                <a:latin typeface="Courier New"/>
                <a:ea typeface="Courier New"/>
                <a:cs typeface="Courier New"/>
                <a:sym typeface="Courier New"/>
              </a:rPr>
              <a:t>.rsplit(</a:t>
            </a:r>
            <a:r>
              <a:rPr lang="en" sz="850">
                <a:solidFill>
                  <a:srgbClr val="A31515"/>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 </a:t>
            </a:r>
            <a:r>
              <a:rPr lang="en" sz="850">
                <a:solidFill>
                  <a:srgbClr val="098658"/>
                </a:solidFill>
                <a:latin typeface="Courier New"/>
                <a:ea typeface="Courier New"/>
                <a:cs typeface="Courier New"/>
                <a:sym typeface="Courier New"/>
              </a:rPr>
              <a:t>1</a:t>
            </a:r>
            <a:r>
              <a:rPr lang="en" sz="850">
                <a:solidFill>
                  <a:srgbClr val="3B3B3B"/>
                </a:solidFill>
                <a:latin typeface="Courier New"/>
                <a:ea typeface="Courier New"/>
                <a:cs typeface="Courier New"/>
                <a:sym typeface="Courier New"/>
              </a:rPr>
              <a:t>)[</a:t>
            </a:r>
            <a:r>
              <a:rPr lang="en" sz="850">
                <a:solidFill>
                  <a:srgbClr val="098658"/>
                </a:solidFill>
                <a:latin typeface="Courier New"/>
                <a:ea typeface="Courier New"/>
                <a:cs typeface="Courier New"/>
                <a:sym typeface="Courier New"/>
              </a:rPr>
              <a:t>1</a:t>
            </a:r>
            <a:r>
              <a:rPr lang="en" sz="850">
                <a:solidFill>
                  <a:srgbClr val="3B3B3B"/>
                </a:solidFill>
                <a:latin typeface="Courier New"/>
                <a:ea typeface="Courier New"/>
                <a:cs typeface="Courier New"/>
                <a:sym typeface="Courier New"/>
              </a:rPr>
              <a:t>].lower() </a:t>
            </a:r>
            <a:r>
              <a:rPr lang="en" sz="850">
                <a:solidFill>
                  <a:srgbClr val="0000FF"/>
                </a:solidFill>
                <a:latin typeface="Courier New"/>
                <a:ea typeface="Courier New"/>
                <a:cs typeface="Courier New"/>
                <a:sym typeface="Courier New"/>
              </a:rPr>
              <a:t>in</a:t>
            </a:r>
            <a:r>
              <a:rPr lang="en" sz="850">
                <a:solidFill>
                  <a:srgbClr val="3B3B3B"/>
                </a:solidFill>
                <a:latin typeface="Courier New"/>
                <a:ea typeface="Courier New"/>
                <a:cs typeface="Courier New"/>
                <a:sym typeface="Courier New"/>
              </a:rPr>
              <a:t> </a:t>
            </a:r>
            <a:r>
              <a:rPr lang="en" sz="850">
                <a:solidFill>
                  <a:srgbClr val="0070C1"/>
                </a:solidFill>
                <a:latin typeface="Courier New"/>
                <a:ea typeface="Courier New"/>
                <a:cs typeface="Courier New"/>
                <a:sym typeface="Courier New"/>
              </a:rPr>
              <a:t>ALLOWED_EXTENSIONS</a:t>
            </a:r>
            <a:endParaRPr sz="850">
              <a:solidFill>
                <a:srgbClr val="0070C1"/>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795E26"/>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app</a:t>
            </a:r>
            <a:r>
              <a:rPr lang="en" sz="850">
                <a:solidFill>
                  <a:srgbClr val="795E26"/>
                </a:solidFill>
                <a:latin typeface="Courier New"/>
                <a:ea typeface="Courier New"/>
                <a:cs typeface="Courier New"/>
                <a:sym typeface="Courier New"/>
              </a:rPr>
              <a:t>.route</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0000FF"/>
                </a:solidFill>
                <a:latin typeface="Courier New"/>
                <a:ea typeface="Courier New"/>
                <a:cs typeface="Courier New"/>
                <a:sym typeface="Courier New"/>
              </a:rPr>
              <a:t>def</a:t>
            </a:r>
            <a:r>
              <a:rPr lang="en" sz="850">
                <a:solidFill>
                  <a:srgbClr val="3B3B3B"/>
                </a:solidFill>
                <a:latin typeface="Courier New"/>
                <a:ea typeface="Courier New"/>
                <a:cs typeface="Courier New"/>
                <a:sym typeface="Courier New"/>
              </a:rPr>
              <a:t> </a:t>
            </a:r>
            <a:r>
              <a:rPr lang="en" sz="850">
                <a:solidFill>
                  <a:srgbClr val="795E26"/>
                </a:solidFill>
                <a:latin typeface="Courier New"/>
                <a:ea typeface="Courier New"/>
                <a:cs typeface="Courier New"/>
                <a:sym typeface="Courier New"/>
              </a:rPr>
              <a:t>upload_form</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return</a:t>
            </a:r>
            <a:r>
              <a:rPr lang="en" sz="850">
                <a:solidFill>
                  <a:srgbClr val="3B3B3B"/>
                </a:solidFill>
                <a:latin typeface="Courier New"/>
                <a:ea typeface="Courier New"/>
                <a:cs typeface="Courier New"/>
                <a:sym typeface="Courier New"/>
              </a:rPr>
              <a:t> </a:t>
            </a:r>
            <a:r>
              <a:rPr lang="en" sz="850">
                <a:solidFill>
                  <a:srgbClr val="795E26"/>
                </a:solidFill>
                <a:latin typeface="Courier New"/>
                <a:ea typeface="Courier New"/>
                <a:cs typeface="Courier New"/>
                <a:sym typeface="Courier New"/>
              </a:rPr>
              <a:t>render_template</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'upload.html'</a:t>
            </a:r>
            <a:r>
              <a:rPr lang="en" sz="850">
                <a:solidFill>
                  <a:srgbClr val="3B3B3B"/>
                </a:solidFill>
                <a:latin typeface="Courier New"/>
                <a:ea typeface="Courier New"/>
                <a:cs typeface="Courier New"/>
                <a:sym typeface="Courier New"/>
              </a:rPr>
              <a:t>)</a:t>
            </a:r>
            <a:endParaRPr sz="850">
              <a:latin typeface="Arial"/>
              <a:ea typeface="Arial"/>
              <a:cs typeface="Arial"/>
              <a:sym typeface="Arial"/>
            </a:endParaRPr>
          </a:p>
        </p:txBody>
      </p:sp>
      <p:sp>
        <p:nvSpPr>
          <p:cNvPr id="573" name="Google Shape;573;p100"/>
          <p:cNvSpPr txBox="1"/>
          <p:nvPr>
            <p:ph idx="1" type="body"/>
          </p:nvPr>
        </p:nvSpPr>
        <p:spPr>
          <a:xfrm>
            <a:off x="4731300" y="85675"/>
            <a:ext cx="42603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b="1" sz="1400">
              <a:solidFill>
                <a:srgbClr val="000000"/>
              </a:solidFill>
              <a:latin typeface="Arial"/>
              <a:ea typeface="Arial"/>
              <a:cs typeface="Arial"/>
              <a:sym typeface="Arial"/>
            </a:endParaRPr>
          </a:p>
          <a:p>
            <a:pPr indent="0" lvl="0" marL="0" rtl="0" algn="l">
              <a:lnSpc>
                <a:spcPct val="135714"/>
              </a:lnSpc>
              <a:spcBef>
                <a:spcPts val="1200"/>
              </a:spcBef>
              <a:spcAft>
                <a:spcPts val="0"/>
              </a:spcAft>
              <a:buNone/>
            </a:pPr>
            <a:r>
              <a:rPr lang="en" sz="850">
                <a:solidFill>
                  <a:srgbClr val="795E26"/>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app</a:t>
            </a:r>
            <a:r>
              <a:rPr lang="en" sz="850">
                <a:solidFill>
                  <a:srgbClr val="795E26"/>
                </a:solidFill>
                <a:latin typeface="Courier New"/>
                <a:ea typeface="Courier New"/>
                <a:cs typeface="Courier New"/>
                <a:sym typeface="Courier New"/>
              </a:rPr>
              <a:t>.route</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'/upload'</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methods</a:t>
            </a:r>
            <a:r>
              <a:rPr lang="en" sz="850">
                <a:solidFill>
                  <a:srgbClr val="000000"/>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'POST'</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0000FF"/>
                </a:solidFill>
                <a:latin typeface="Courier New"/>
                <a:ea typeface="Courier New"/>
                <a:cs typeface="Courier New"/>
                <a:sym typeface="Courier New"/>
              </a:rPr>
              <a:t>def</a:t>
            </a:r>
            <a:r>
              <a:rPr lang="en" sz="850">
                <a:solidFill>
                  <a:srgbClr val="3B3B3B"/>
                </a:solidFill>
                <a:latin typeface="Courier New"/>
                <a:ea typeface="Courier New"/>
                <a:cs typeface="Courier New"/>
                <a:sym typeface="Courier New"/>
              </a:rPr>
              <a:t> </a:t>
            </a:r>
            <a:r>
              <a:rPr lang="en" sz="850">
                <a:solidFill>
                  <a:srgbClr val="795E26"/>
                </a:solidFill>
                <a:latin typeface="Courier New"/>
                <a:ea typeface="Courier New"/>
                <a:cs typeface="Courier New"/>
                <a:sym typeface="Courier New"/>
              </a:rPr>
              <a:t>upload_file</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if</a:t>
            </a:r>
            <a:r>
              <a:rPr lang="en" sz="850">
                <a:solidFill>
                  <a:srgbClr val="3B3B3B"/>
                </a:solidFill>
                <a:latin typeface="Courier New"/>
                <a:ea typeface="Courier New"/>
                <a:cs typeface="Courier New"/>
                <a:sym typeface="Courier New"/>
              </a:rPr>
              <a:t> </a:t>
            </a:r>
            <a:r>
              <a:rPr lang="en" sz="850">
                <a:solidFill>
                  <a:srgbClr val="A31515"/>
                </a:solidFill>
                <a:latin typeface="Courier New"/>
                <a:ea typeface="Courier New"/>
                <a:cs typeface="Courier New"/>
                <a:sym typeface="Courier New"/>
              </a:rPr>
              <a:t>'file'</a:t>
            </a:r>
            <a:r>
              <a:rPr lang="en" sz="850">
                <a:solidFill>
                  <a:srgbClr val="3B3B3B"/>
                </a:solidFill>
                <a:latin typeface="Courier New"/>
                <a:ea typeface="Courier New"/>
                <a:cs typeface="Courier New"/>
                <a:sym typeface="Courier New"/>
              </a:rPr>
              <a:t> </a:t>
            </a:r>
            <a:r>
              <a:rPr lang="en" sz="850">
                <a:solidFill>
                  <a:srgbClr val="0000FF"/>
                </a:solidFill>
                <a:latin typeface="Courier New"/>
                <a:ea typeface="Courier New"/>
                <a:cs typeface="Courier New"/>
                <a:sym typeface="Courier New"/>
              </a:rPr>
              <a:t>not</a:t>
            </a:r>
            <a:r>
              <a:rPr lang="en" sz="850">
                <a:solidFill>
                  <a:srgbClr val="3B3B3B"/>
                </a:solidFill>
                <a:latin typeface="Courier New"/>
                <a:ea typeface="Courier New"/>
                <a:cs typeface="Courier New"/>
                <a:sym typeface="Courier New"/>
              </a:rPr>
              <a:t> </a:t>
            </a:r>
            <a:r>
              <a:rPr lang="en" sz="850">
                <a:solidFill>
                  <a:srgbClr val="0000FF"/>
                </a:solidFill>
                <a:latin typeface="Courier New"/>
                <a:ea typeface="Courier New"/>
                <a:cs typeface="Courier New"/>
                <a:sym typeface="Courier New"/>
              </a:rPr>
              <a:t>in</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request</a:t>
            </a:r>
            <a:r>
              <a:rPr lang="en" sz="850">
                <a:solidFill>
                  <a:srgbClr val="3B3B3B"/>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files</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795E26"/>
                </a:solidFill>
                <a:latin typeface="Courier New"/>
                <a:ea typeface="Courier New"/>
                <a:cs typeface="Courier New"/>
                <a:sym typeface="Courier New"/>
              </a:rPr>
              <a:t>flash</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'No file part'</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return</a:t>
            </a:r>
            <a:r>
              <a:rPr lang="en" sz="850">
                <a:solidFill>
                  <a:srgbClr val="3B3B3B"/>
                </a:solidFill>
                <a:latin typeface="Courier New"/>
                <a:ea typeface="Courier New"/>
                <a:cs typeface="Courier New"/>
                <a:sym typeface="Courier New"/>
              </a:rPr>
              <a:t> </a:t>
            </a:r>
            <a:r>
              <a:rPr lang="en" sz="850">
                <a:solidFill>
                  <a:srgbClr val="795E26"/>
                </a:solidFill>
                <a:latin typeface="Courier New"/>
                <a:ea typeface="Courier New"/>
                <a:cs typeface="Courier New"/>
                <a:sym typeface="Courier New"/>
              </a:rPr>
              <a:t>redirect</a:t>
            </a:r>
            <a:r>
              <a:rPr lang="en" sz="850">
                <a:solidFill>
                  <a:srgbClr val="3B3B3B"/>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request</a:t>
            </a:r>
            <a:r>
              <a:rPr lang="en" sz="850">
                <a:solidFill>
                  <a:srgbClr val="3B3B3B"/>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url</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file</a:t>
            </a:r>
            <a:r>
              <a:rPr lang="en" sz="850">
                <a:solidFill>
                  <a:srgbClr val="3B3B3B"/>
                </a:solidFill>
                <a:latin typeface="Courier New"/>
                <a:ea typeface="Courier New"/>
                <a:cs typeface="Courier New"/>
                <a:sym typeface="Courier New"/>
              </a:rPr>
              <a:t> </a:t>
            </a:r>
            <a:r>
              <a:rPr lang="en" sz="850">
                <a:solidFill>
                  <a:srgbClr val="000000"/>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request</a:t>
            </a:r>
            <a:r>
              <a:rPr lang="en" sz="850">
                <a:solidFill>
                  <a:srgbClr val="3B3B3B"/>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files</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'file'</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if</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file</a:t>
            </a:r>
            <a:r>
              <a:rPr lang="en" sz="850">
                <a:solidFill>
                  <a:srgbClr val="3B3B3B"/>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filename</a:t>
            </a:r>
            <a:r>
              <a:rPr lang="en" sz="850">
                <a:solidFill>
                  <a:srgbClr val="3B3B3B"/>
                </a:solidFill>
                <a:latin typeface="Courier New"/>
                <a:ea typeface="Courier New"/>
                <a:cs typeface="Courier New"/>
                <a:sym typeface="Courier New"/>
              </a:rPr>
              <a:t> </a:t>
            </a:r>
            <a:r>
              <a:rPr lang="en" sz="850">
                <a:solidFill>
                  <a:srgbClr val="000000"/>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 </a:t>
            </a:r>
            <a:r>
              <a:rPr lang="en" sz="850">
                <a:solidFill>
                  <a:srgbClr val="A31515"/>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795E26"/>
                </a:solidFill>
                <a:latin typeface="Courier New"/>
                <a:ea typeface="Courier New"/>
                <a:cs typeface="Courier New"/>
                <a:sym typeface="Courier New"/>
              </a:rPr>
              <a:t>flash</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'No selected file'</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return</a:t>
            </a:r>
            <a:r>
              <a:rPr lang="en" sz="850">
                <a:solidFill>
                  <a:srgbClr val="3B3B3B"/>
                </a:solidFill>
                <a:latin typeface="Courier New"/>
                <a:ea typeface="Courier New"/>
                <a:cs typeface="Courier New"/>
                <a:sym typeface="Courier New"/>
              </a:rPr>
              <a:t> </a:t>
            </a:r>
            <a:r>
              <a:rPr lang="en" sz="850">
                <a:solidFill>
                  <a:srgbClr val="795E26"/>
                </a:solidFill>
                <a:latin typeface="Courier New"/>
                <a:ea typeface="Courier New"/>
                <a:cs typeface="Courier New"/>
                <a:sym typeface="Courier New"/>
              </a:rPr>
              <a:t>redirect</a:t>
            </a:r>
            <a:r>
              <a:rPr lang="en" sz="850">
                <a:solidFill>
                  <a:srgbClr val="3B3B3B"/>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request</a:t>
            </a:r>
            <a:r>
              <a:rPr lang="en" sz="850">
                <a:solidFill>
                  <a:srgbClr val="3B3B3B"/>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url</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if</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file</a:t>
            </a:r>
            <a:r>
              <a:rPr lang="en" sz="850">
                <a:solidFill>
                  <a:srgbClr val="3B3B3B"/>
                </a:solidFill>
                <a:latin typeface="Courier New"/>
                <a:ea typeface="Courier New"/>
                <a:cs typeface="Courier New"/>
                <a:sym typeface="Courier New"/>
              </a:rPr>
              <a:t> </a:t>
            </a:r>
            <a:r>
              <a:rPr lang="en" sz="850">
                <a:solidFill>
                  <a:srgbClr val="0000FF"/>
                </a:solidFill>
                <a:latin typeface="Courier New"/>
                <a:ea typeface="Courier New"/>
                <a:cs typeface="Courier New"/>
                <a:sym typeface="Courier New"/>
              </a:rPr>
              <a:t>and</a:t>
            </a:r>
            <a:r>
              <a:rPr lang="en" sz="850">
                <a:solidFill>
                  <a:srgbClr val="3B3B3B"/>
                </a:solidFill>
                <a:latin typeface="Courier New"/>
                <a:ea typeface="Courier New"/>
                <a:cs typeface="Courier New"/>
                <a:sym typeface="Courier New"/>
              </a:rPr>
              <a:t> </a:t>
            </a:r>
            <a:r>
              <a:rPr lang="en" sz="850">
                <a:solidFill>
                  <a:srgbClr val="795E26"/>
                </a:solidFill>
                <a:latin typeface="Courier New"/>
                <a:ea typeface="Courier New"/>
                <a:cs typeface="Courier New"/>
                <a:sym typeface="Courier New"/>
              </a:rPr>
              <a:t>allowed_file</a:t>
            </a:r>
            <a:r>
              <a:rPr lang="en" sz="850">
                <a:solidFill>
                  <a:srgbClr val="3B3B3B"/>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file</a:t>
            </a:r>
            <a:r>
              <a:rPr lang="en" sz="850">
                <a:solidFill>
                  <a:srgbClr val="3B3B3B"/>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filename</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filepath</a:t>
            </a:r>
            <a:r>
              <a:rPr lang="en" sz="850">
                <a:solidFill>
                  <a:srgbClr val="3B3B3B"/>
                </a:solidFill>
                <a:latin typeface="Courier New"/>
                <a:ea typeface="Courier New"/>
                <a:cs typeface="Courier New"/>
                <a:sym typeface="Courier New"/>
              </a:rPr>
              <a:t> </a:t>
            </a:r>
            <a:r>
              <a:rPr lang="en" sz="850">
                <a:solidFill>
                  <a:srgbClr val="000000"/>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 </a:t>
            </a:r>
            <a:r>
              <a:rPr lang="en" sz="850">
                <a:solidFill>
                  <a:srgbClr val="267F99"/>
                </a:solidFill>
                <a:latin typeface="Courier New"/>
                <a:ea typeface="Courier New"/>
                <a:cs typeface="Courier New"/>
                <a:sym typeface="Courier New"/>
              </a:rPr>
              <a:t>os</a:t>
            </a:r>
            <a:r>
              <a:rPr lang="en" sz="850">
                <a:solidFill>
                  <a:srgbClr val="3B3B3B"/>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path</a:t>
            </a:r>
            <a:r>
              <a:rPr lang="en" sz="850">
                <a:solidFill>
                  <a:srgbClr val="3B3B3B"/>
                </a:solidFill>
                <a:latin typeface="Courier New"/>
                <a:ea typeface="Courier New"/>
                <a:cs typeface="Courier New"/>
                <a:sym typeface="Courier New"/>
              </a:rPr>
              <a:t>.</a:t>
            </a:r>
            <a:r>
              <a:rPr lang="en" sz="850">
                <a:solidFill>
                  <a:srgbClr val="795E26"/>
                </a:solidFill>
                <a:latin typeface="Courier New"/>
                <a:ea typeface="Courier New"/>
                <a:cs typeface="Courier New"/>
                <a:sym typeface="Courier New"/>
              </a:rPr>
              <a:t>join</a:t>
            </a:r>
            <a:r>
              <a:rPr lang="en" sz="850">
                <a:solidFill>
                  <a:srgbClr val="3B3B3B"/>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app</a:t>
            </a:r>
            <a:r>
              <a:rPr lang="en" sz="850">
                <a:solidFill>
                  <a:srgbClr val="3B3B3B"/>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config</a:t>
            </a:r>
            <a:r>
              <a:rPr lang="en" sz="850">
                <a:solidFill>
                  <a:srgbClr val="3B3B3B"/>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'UPLOAD_FOLDER'</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file</a:t>
            </a:r>
            <a:r>
              <a:rPr lang="en" sz="850">
                <a:solidFill>
                  <a:srgbClr val="3B3B3B"/>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filename</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file</a:t>
            </a:r>
            <a:r>
              <a:rPr lang="en" sz="850">
                <a:solidFill>
                  <a:srgbClr val="3B3B3B"/>
                </a:solidFill>
                <a:latin typeface="Courier New"/>
                <a:ea typeface="Courier New"/>
                <a:cs typeface="Courier New"/>
                <a:sym typeface="Courier New"/>
              </a:rPr>
              <a:t>.</a:t>
            </a:r>
            <a:r>
              <a:rPr lang="en" sz="850">
                <a:solidFill>
                  <a:srgbClr val="795E26"/>
                </a:solidFill>
                <a:latin typeface="Courier New"/>
                <a:ea typeface="Courier New"/>
                <a:cs typeface="Courier New"/>
                <a:sym typeface="Courier New"/>
              </a:rPr>
              <a:t>save</a:t>
            </a:r>
            <a:r>
              <a:rPr lang="en" sz="850">
                <a:solidFill>
                  <a:srgbClr val="3B3B3B"/>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filepath</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return</a:t>
            </a:r>
            <a:r>
              <a:rPr lang="en" sz="850">
                <a:solidFill>
                  <a:srgbClr val="3B3B3B"/>
                </a:solidFill>
                <a:latin typeface="Courier New"/>
                <a:ea typeface="Courier New"/>
                <a:cs typeface="Courier New"/>
                <a:sym typeface="Courier New"/>
              </a:rPr>
              <a:t> </a:t>
            </a:r>
            <a:r>
              <a:rPr lang="en" sz="850">
                <a:solidFill>
                  <a:srgbClr val="0000FF"/>
                </a:solidFill>
                <a:latin typeface="Courier New"/>
                <a:ea typeface="Courier New"/>
                <a:cs typeface="Courier New"/>
                <a:sym typeface="Courier New"/>
              </a:rPr>
              <a:t>f</a:t>
            </a:r>
            <a:r>
              <a:rPr lang="en" sz="850">
                <a:solidFill>
                  <a:srgbClr val="A31515"/>
                </a:solidFill>
                <a:latin typeface="Courier New"/>
                <a:ea typeface="Courier New"/>
                <a:cs typeface="Courier New"/>
                <a:sym typeface="Courier New"/>
              </a:rPr>
              <a:t>"File uploaded successfully: </a:t>
            </a:r>
            <a:r>
              <a:rPr lang="en" sz="850">
                <a:solidFill>
                  <a:srgbClr val="0000FF"/>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file</a:t>
            </a:r>
            <a:r>
              <a:rPr lang="en" sz="850">
                <a:solidFill>
                  <a:srgbClr val="3B3B3B"/>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filename</a:t>
            </a:r>
            <a:r>
              <a:rPr lang="en" sz="850">
                <a:solidFill>
                  <a:srgbClr val="0000FF"/>
                </a:solidFill>
                <a:latin typeface="Courier New"/>
                <a:ea typeface="Courier New"/>
                <a:cs typeface="Courier New"/>
                <a:sym typeface="Courier New"/>
              </a:rPr>
              <a:t>}</a:t>
            </a:r>
            <a:r>
              <a:rPr lang="en" sz="850">
                <a:solidFill>
                  <a:srgbClr val="A31515"/>
                </a:solidFill>
                <a:latin typeface="Courier New"/>
                <a:ea typeface="Courier New"/>
                <a:cs typeface="Courier New"/>
                <a:sym typeface="Courier New"/>
              </a:rPr>
              <a:t>"</a:t>
            </a:r>
            <a:endParaRPr sz="8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AF00DB"/>
                </a:solidFill>
                <a:latin typeface="Courier New"/>
                <a:ea typeface="Courier New"/>
                <a:cs typeface="Courier New"/>
                <a:sym typeface="Courier New"/>
              </a:rPr>
              <a:t>return</a:t>
            </a:r>
            <a:r>
              <a:rPr lang="en" sz="850">
                <a:solidFill>
                  <a:srgbClr val="3B3B3B"/>
                </a:solidFill>
                <a:latin typeface="Courier New"/>
                <a:ea typeface="Courier New"/>
                <a:cs typeface="Courier New"/>
                <a:sym typeface="Courier New"/>
              </a:rPr>
              <a:t> </a:t>
            </a:r>
            <a:r>
              <a:rPr lang="en" sz="850">
                <a:solidFill>
                  <a:srgbClr val="A31515"/>
                </a:solidFill>
                <a:latin typeface="Courier New"/>
                <a:ea typeface="Courier New"/>
                <a:cs typeface="Courier New"/>
                <a:sym typeface="Courier New"/>
              </a:rPr>
              <a:t>"Invalid file type"</a:t>
            </a:r>
            <a:endParaRPr sz="850">
              <a:solidFill>
                <a:srgbClr val="A31515"/>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AF00DB"/>
                </a:solidFill>
                <a:latin typeface="Courier New"/>
                <a:ea typeface="Courier New"/>
                <a:cs typeface="Courier New"/>
                <a:sym typeface="Courier New"/>
              </a:rPr>
              <a:t>if</a:t>
            </a: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__name__</a:t>
            </a:r>
            <a:r>
              <a:rPr lang="en" sz="850">
                <a:solidFill>
                  <a:srgbClr val="3B3B3B"/>
                </a:solidFill>
                <a:latin typeface="Courier New"/>
                <a:ea typeface="Courier New"/>
                <a:cs typeface="Courier New"/>
                <a:sym typeface="Courier New"/>
              </a:rPr>
              <a:t> </a:t>
            </a:r>
            <a:r>
              <a:rPr lang="en" sz="850">
                <a:solidFill>
                  <a:srgbClr val="000000"/>
                </a:solidFill>
                <a:latin typeface="Courier New"/>
                <a:ea typeface="Courier New"/>
                <a:cs typeface="Courier New"/>
                <a:sym typeface="Courier New"/>
              </a:rPr>
              <a:t>==</a:t>
            </a:r>
            <a:r>
              <a:rPr lang="en" sz="850">
                <a:solidFill>
                  <a:srgbClr val="3B3B3B"/>
                </a:solidFill>
                <a:latin typeface="Courier New"/>
                <a:ea typeface="Courier New"/>
                <a:cs typeface="Courier New"/>
                <a:sym typeface="Courier New"/>
              </a:rPr>
              <a:t> </a:t>
            </a:r>
            <a:r>
              <a:rPr lang="en" sz="850">
                <a:solidFill>
                  <a:srgbClr val="A31515"/>
                </a:solidFill>
                <a:latin typeface="Courier New"/>
                <a:ea typeface="Courier New"/>
                <a:cs typeface="Courier New"/>
                <a:sym typeface="Courier New"/>
              </a:rPr>
              <a:t>'__main__'</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3B3B3B"/>
                </a:solidFill>
                <a:latin typeface="Courier New"/>
                <a:ea typeface="Courier New"/>
                <a:cs typeface="Courier New"/>
                <a:sym typeface="Courier New"/>
              </a:rPr>
              <a:t>    </a:t>
            </a:r>
            <a:r>
              <a:rPr lang="en" sz="850">
                <a:solidFill>
                  <a:srgbClr val="001080"/>
                </a:solidFill>
                <a:latin typeface="Courier New"/>
                <a:ea typeface="Courier New"/>
                <a:cs typeface="Courier New"/>
                <a:sym typeface="Courier New"/>
              </a:rPr>
              <a:t>app</a:t>
            </a:r>
            <a:r>
              <a:rPr lang="en" sz="850">
                <a:solidFill>
                  <a:srgbClr val="3B3B3B"/>
                </a:solidFill>
                <a:latin typeface="Courier New"/>
                <a:ea typeface="Courier New"/>
                <a:cs typeface="Courier New"/>
                <a:sym typeface="Courier New"/>
              </a:rPr>
              <a:t>.</a:t>
            </a:r>
            <a:r>
              <a:rPr lang="en" sz="850">
                <a:solidFill>
                  <a:srgbClr val="795E26"/>
                </a:solidFill>
                <a:latin typeface="Courier New"/>
                <a:ea typeface="Courier New"/>
                <a:cs typeface="Courier New"/>
                <a:sym typeface="Courier New"/>
              </a:rPr>
              <a:t>run</a:t>
            </a:r>
            <a:r>
              <a:rPr lang="en" sz="850">
                <a:solidFill>
                  <a:srgbClr val="3B3B3B"/>
                </a:solidFill>
                <a:latin typeface="Courier New"/>
                <a:ea typeface="Courier New"/>
                <a:cs typeface="Courier New"/>
                <a:sym typeface="Courier New"/>
              </a:rPr>
              <a:t>(</a:t>
            </a:r>
            <a:r>
              <a:rPr lang="en" sz="850">
                <a:solidFill>
                  <a:srgbClr val="001080"/>
                </a:solidFill>
                <a:latin typeface="Courier New"/>
                <a:ea typeface="Courier New"/>
                <a:cs typeface="Courier New"/>
                <a:sym typeface="Courier New"/>
              </a:rPr>
              <a:t>debug</a:t>
            </a:r>
            <a:r>
              <a:rPr lang="en" sz="850">
                <a:solidFill>
                  <a:srgbClr val="000000"/>
                </a:solidFill>
                <a:latin typeface="Courier New"/>
                <a:ea typeface="Courier New"/>
                <a:cs typeface="Courier New"/>
                <a:sym typeface="Courier New"/>
              </a:rPr>
              <a:t>=</a:t>
            </a:r>
            <a:r>
              <a:rPr lang="en" sz="850">
                <a:solidFill>
                  <a:srgbClr val="0000FF"/>
                </a:solidFill>
                <a:latin typeface="Courier New"/>
                <a:ea typeface="Courier New"/>
                <a:cs typeface="Courier New"/>
                <a:sym typeface="Courier New"/>
              </a:rPr>
              <a:t>True</a:t>
            </a:r>
            <a:r>
              <a:rPr lang="en" sz="850">
                <a:solidFill>
                  <a:srgbClr val="3B3B3B"/>
                </a:solidFill>
                <a:latin typeface="Courier New"/>
                <a:ea typeface="Courier New"/>
                <a:cs typeface="Courier New"/>
                <a:sym typeface="Courier New"/>
              </a:rPr>
              <a:t>)</a:t>
            </a:r>
            <a:endParaRPr sz="850">
              <a:solidFill>
                <a:srgbClr val="3B3B3B"/>
              </a:solidFill>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50">
              <a:solidFill>
                <a:srgbClr val="3B3B3B"/>
              </a:solidFill>
              <a:latin typeface="Courier New"/>
              <a:ea typeface="Courier New"/>
              <a:cs typeface="Courier New"/>
              <a:sym typeface="Courier New"/>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sz="1400">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101"/>
          <p:cNvSpPr txBox="1"/>
          <p:nvPr>
            <p:ph idx="1" type="body"/>
          </p:nvPr>
        </p:nvSpPr>
        <p:spPr>
          <a:xfrm>
            <a:off x="311700" y="85675"/>
            <a:ext cx="5210100" cy="44691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900">
                <a:solidFill>
                  <a:srgbClr val="000000"/>
                </a:solidFill>
                <a:latin typeface="Arial"/>
                <a:ea typeface="Arial"/>
                <a:cs typeface="Arial"/>
                <a:sym typeface="Arial"/>
              </a:rPr>
              <a:t>Syntax (Python):</a:t>
            </a:r>
            <a:endParaRPr b="1" sz="1900">
              <a:solidFill>
                <a:srgbClr val="000000"/>
              </a:solidFill>
              <a:latin typeface="Arial"/>
              <a:ea typeface="Arial"/>
              <a:cs typeface="Arial"/>
              <a:sym typeface="Arial"/>
            </a:endParaRPr>
          </a:p>
          <a:p>
            <a:pPr indent="0" lvl="0" marL="0" rtl="0" algn="l">
              <a:spcBef>
                <a:spcPts val="1200"/>
              </a:spcBef>
              <a:spcAft>
                <a:spcPts val="0"/>
              </a:spcAft>
              <a:buNone/>
            </a:pPr>
            <a:r>
              <a:rPr b="1" lang="en" sz="1900">
                <a:solidFill>
                  <a:srgbClr val="000000"/>
                </a:solidFill>
                <a:latin typeface="Arial"/>
                <a:ea typeface="Arial"/>
                <a:cs typeface="Arial"/>
                <a:sym typeface="Arial"/>
              </a:rPr>
              <a:t>(upload.html)</a:t>
            </a:r>
            <a:endParaRPr b="1" sz="1900">
              <a:solidFill>
                <a:srgbClr val="000000"/>
              </a:solidFill>
              <a:latin typeface="Arial"/>
              <a:ea typeface="Arial"/>
              <a:cs typeface="Arial"/>
              <a:sym typeface="Arial"/>
            </a:endParaRPr>
          </a:p>
          <a:p>
            <a:pPr indent="0" lvl="0" marL="0" rtl="0" algn="l">
              <a:lnSpc>
                <a:spcPct val="135714"/>
              </a:lnSpc>
              <a:spcBef>
                <a:spcPts val="1200"/>
              </a:spcBef>
              <a:spcAft>
                <a:spcPts val="0"/>
              </a:spcAft>
              <a:buNone/>
            </a:pPr>
            <a:r>
              <a:rPr lang="en" sz="1550">
                <a:solidFill>
                  <a:srgbClr val="800000"/>
                </a:solidFill>
                <a:highlight>
                  <a:srgbClr val="FFFFFF"/>
                </a:highlight>
                <a:latin typeface="Courier New"/>
                <a:ea typeface="Courier New"/>
                <a:cs typeface="Courier New"/>
                <a:sym typeface="Courier New"/>
              </a:rPr>
              <a:t>&lt;!</a:t>
            </a:r>
            <a:r>
              <a:rPr lang="en" sz="1550">
                <a:solidFill>
                  <a:srgbClr val="3B3B3B"/>
                </a:solidFill>
                <a:highlight>
                  <a:srgbClr val="FFFFFF"/>
                </a:highlight>
                <a:latin typeface="Courier New"/>
                <a:ea typeface="Courier New"/>
                <a:cs typeface="Courier New"/>
                <a:sym typeface="Courier New"/>
              </a:rPr>
              <a:t>doctype html</a:t>
            </a:r>
            <a:r>
              <a:rPr lang="en" sz="1550">
                <a:solidFill>
                  <a:srgbClr val="800000"/>
                </a:solidFill>
                <a:highlight>
                  <a:srgbClr val="FFFFFF"/>
                </a:highlight>
                <a:latin typeface="Courier New"/>
                <a:ea typeface="Courier New"/>
                <a:cs typeface="Courier New"/>
                <a:sym typeface="Courier New"/>
              </a:rPr>
              <a:t>&gt;</a:t>
            </a:r>
            <a:endParaRPr sz="15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solidFill>
                  <a:srgbClr val="800000"/>
                </a:solidFill>
                <a:highlight>
                  <a:srgbClr val="FFFFFF"/>
                </a:highlight>
                <a:latin typeface="Courier New"/>
                <a:ea typeface="Courier New"/>
                <a:cs typeface="Courier New"/>
                <a:sym typeface="Courier New"/>
              </a:rPr>
              <a:t>&lt;html&gt;</a:t>
            </a:r>
            <a:endParaRPr sz="15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solidFill>
                  <a:srgbClr val="800000"/>
                </a:solidFill>
                <a:highlight>
                  <a:srgbClr val="FFFFFF"/>
                </a:highlight>
                <a:latin typeface="Courier New"/>
                <a:ea typeface="Courier New"/>
                <a:cs typeface="Courier New"/>
                <a:sym typeface="Courier New"/>
              </a:rPr>
              <a:t>&lt;head&gt;&lt;title&gt;</a:t>
            </a:r>
            <a:r>
              <a:rPr lang="en" sz="1550">
                <a:solidFill>
                  <a:srgbClr val="3B3B3B"/>
                </a:solidFill>
                <a:highlight>
                  <a:srgbClr val="FFFFFF"/>
                </a:highlight>
                <a:latin typeface="Courier New"/>
                <a:ea typeface="Courier New"/>
                <a:cs typeface="Courier New"/>
                <a:sym typeface="Courier New"/>
              </a:rPr>
              <a:t>Upload File</a:t>
            </a:r>
            <a:r>
              <a:rPr lang="en" sz="1550">
                <a:solidFill>
                  <a:srgbClr val="800000"/>
                </a:solidFill>
                <a:highlight>
                  <a:srgbClr val="FFFFFF"/>
                </a:highlight>
                <a:latin typeface="Courier New"/>
                <a:ea typeface="Courier New"/>
                <a:cs typeface="Courier New"/>
                <a:sym typeface="Courier New"/>
              </a:rPr>
              <a:t>&lt;/title&gt;&lt;/head&gt;</a:t>
            </a:r>
            <a:endParaRPr sz="15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solidFill>
                  <a:srgbClr val="800000"/>
                </a:solidFill>
                <a:highlight>
                  <a:srgbClr val="FFFFFF"/>
                </a:highlight>
                <a:latin typeface="Courier New"/>
                <a:ea typeface="Courier New"/>
                <a:cs typeface="Courier New"/>
                <a:sym typeface="Courier New"/>
              </a:rPr>
              <a:t>&lt;body&gt;</a:t>
            </a:r>
            <a:endParaRPr sz="15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solidFill>
                  <a:srgbClr val="3B3B3B"/>
                </a:solidFill>
                <a:highlight>
                  <a:srgbClr val="FFFFFF"/>
                </a:highlight>
                <a:latin typeface="Courier New"/>
                <a:ea typeface="Courier New"/>
                <a:cs typeface="Courier New"/>
                <a:sym typeface="Courier New"/>
              </a:rPr>
              <a:t>  </a:t>
            </a:r>
            <a:r>
              <a:rPr lang="en" sz="1550">
                <a:solidFill>
                  <a:srgbClr val="800000"/>
                </a:solidFill>
                <a:highlight>
                  <a:srgbClr val="FFFFFF"/>
                </a:highlight>
                <a:latin typeface="Courier New"/>
                <a:ea typeface="Courier New"/>
                <a:cs typeface="Courier New"/>
                <a:sym typeface="Courier New"/>
              </a:rPr>
              <a:t>&lt;h1&gt;</a:t>
            </a:r>
            <a:r>
              <a:rPr lang="en" sz="1550">
                <a:solidFill>
                  <a:srgbClr val="3B3B3B"/>
                </a:solidFill>
                <a:highlight>
                  <a:srgbClr val="FFFFFF"/>
                </a:highlight>
                <a:latin typeface="Courier New"/>
                <a:ea typeface="Courier New"/>
                <a:cs typeface="Courier New"/>
                <a:sym typeface="Courier New"/>
              </a:rPr>
              <a:t>Upload a File</a:t>
            </a:r>
            <a:r>
              <a:rPr lang="en" sz="1550">
                <a:solidFill>
                  <a:srgbClr val="800000"/>
                </a:solidFill>
                <a:highlight>
                  <a:srgbClr val="FFFFFF"/>
                </a:highlight>
                <a:latin typeface="Courier New"/>
                <a:ea typeface="Courier New"/>
                <a:cs typeface="Courier New"/>
                <a:sym typeface="Courier New"/>
              </a:rPr>
              <a:t>&lt;/h1&gt;</a:t>
            </a:r>
            <a:endParaRPr sz="15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solidFill>
                  <a:srgbClr val="3B3B3B"/>
                </a:solidFill>
                <a:highlight>
                  <a:srgbClr val="FFFFFF"/>
                </a:highlight>
                <a:latin typeface="Courier New"/>
                <a:ea typeface="Courier New"/>
                <a:cs typeface="Courier New"/>
                <a:sym typeface="Courier New"/>
              </a:rPr>
              <a:t>  </a:t>
            </a:r>
            <a:r>
              <a:rPr lang="en" sz="1550">
                <a:solidFill>
                  <a:srgbClr val="800000"/>
                </a:solidFill>
                <a:highlight>
                  <a:srgbClr val="FFFFFF"/>
                </a:highlight>
                <a:latin typeface="Courier New"/>
                <a:ea typeface="Courier New"/>
                <a:cs typeface="Courier New"/>
                <a:sym typeface="Courier New"/>
              </a:rPr>
              <a:t>&lt;form</a:t>
            </a:r>
            <a:r>
              <a:rPr lang="en" sz="1550">
                <a:solidFill>
                  <a:srgbClr val="3B3B3B"/>
                </a:solidFill>
                <a:highlight>
                  <a:srgbClr val="FFFFFF"/>
                </a:highlight>
                <a:latin typeface="Courier New"/>
                <a:ea typeface="Courier New"/>
                <a:cs typeface="Courier New"/>
                <a:sym typeface="Courier New"/>
              </a:rPr>
              <a:t> </a:t>
            </a:r>
            <a:r>
              <a:rPr lang="en" sz="1550">
                <a:solidFill>
                  <a:srgbClr val="E50000"/>
                </a:solidFill>
                <a:highlight>
                  <a:srgbClr val="FFFFFF"/>
                </a:highlight>
                <a:latin typeface="Courier New"/>
                <a:ea typeface="Courier New"/>
                <a:cs typeface="Courier New"/>
                <a:sym typeface="Courier New"/>
              </a:rPr>
              <a:t>method</a:t>
            </a:r>
            <a:r>
              <a:rPr lang="en" sz="1550">
                <a:solidFill>
                  <a:srgbClr val="3B3B3B"/>
                </a:solidFill>
                <a:highlight>
                  <a:srgbClr val="FFFFFF"/>
                </a:highlight>
                <a:latin typeface="Courier New"/>
                <a:ea typeface="Courier New"/>
                <a:cs typeface="Courier New"/>
                <a:sym typeface="Courier New"/>
              </a:rPr>
              <a:t>=</a:t>
            </a:r>
            <a:r>
              <a:rPr lang="en" sz="1550">
                <a:solidFill>
                  <a:srgbClr val="0000FF"/>
                </a:solidFill>
                <a:highlight>
                  <a:srgbClr val="FFFFFF"/>
                </a:highlight>
                <a:latin typeface="Courier New"/>
                <a:ea typeface="Courier New"/>
                <a:cs typeface="Courier New"/>
                <a:sym typeface="Courier New"/>
              </a:rPr>
              <a:t>"POST"</a:t>
            </a:r>
            <a:r>
              <a:rPr lang="en" sz="1550">
                <a:solidFill>
                  <a:srgbClr val="3B3B3B"/>
                </a:solidFill>
                <a:highlight>
                  <a:srgbClr val="FFFFFF"/>
                </a:highlight>
                <a:latin typeface="Courier New"/>
                <a:ea typeface="Courier New"/>
                <a:cs typeface="Courier New"/>
                <a:sym typeface="Courier New"/>
              </a:rPr>
              <a:t> </a:t>
            </a:r>
            <a:r>
              <a:rPr lang="en" sz="1550">
                <a:solidFill>
                  <a:srgbClr val="E50000"/>
                </a:solidFill>
                <a:highlight>
                  <a:srgbClr val="FFFFFF"/>
                </a:highlight>
                <a:latin typeface="Courier New"/>
                <a:ea typeface="Courier New"/>
                <a:cs typeface="Courier New"/>
                <a:sym typeface="Courier New"/>
              </a:rPr>
              <a:t>action</a:t>
            </a:r>
            <a:r>
              <a:rPr lang="en" sz="1550">
                <a:solidFill>
                  <a:srgbClr val="3B3B3B"/>
                </a:solidFill>
                <a:highlight>
                  <a:srgbClr val="FFFFFF"/>
                </a:highlight>
                <a:latin typeface="Courier New"/>
                <a:ea typeface="Courier New"/>
                <a:cs typeface="Courier New"/>
                <a:sym typeface="Courier New"/>
              </a:rPr>
              <a:t>=</a:t>
            </a:r>
            <a:r>
              <a:rPr lang="en" sz="1550">
                <a:solidFill>
                  <a:srgbClr val="0000FF"/>
                </a:solidFill>
                <a:highlight>
                  <a:srgbClr val="FFFFFF"/>
                </a:highlight>
                <a:latin typeface="Courier New"/>
                <a:ea typeface="Courier New"/>
                <a:cs typeface="Courier New"/>
                <a:sym typeface="Courier New"/>
              </a:rPr>
              <a:t>"/upload"</a:t>
            </a:r>
            <a:r>
              <a:rPr lang="en" sz="1550">
                <a:solidFill>
                  <a:srgbClr val="3B3B3B"/>
                </a:solidFill>
                <a:highlight>
                  <a:srgbClr val="FFFFFF"/>
                </a:highlight>
                <a:latin typeface="Courier New"/>
                <a:ea typeface="Courier New"/>
                <a:cs typeface="Courier New"/>
                <a:sym typeface="Courier New"/>
              </a:rPr>
              <a:t> </a:t>
            </a:r>
            <a:r>
              <a:rPr lang="en" sz="1550">
                <a:solidFill>
                  <a:srgbClr val="E50000"/>
                </a:solidFill>
                <a:highlight>
                  <a:srgbClr val="FFFFFF"/>
                </a:highlight>
                <a:latin typeface="Courier New"/>
                <a:ea typeface="Courier New"/>
                <a:cs typeface="Courier New"/>
                <a:sym typeface="Courier New"/>
              </a:rPr>
              <a:t>enctype</a:t>
            </a:r>
            <a:r>
              <a:rPr lang="en" sz="1550">
                <a:solidFill>
                  <a:srgbClr val="3B3B3B"/>
                </a:solidFill>
                <a:highlight>
                  <a:srgbClr val="FFFFFF"/>
                </a:highlight>
                <a:latin typeface="Courier New"/>
                <a:ea typeface="Courier New"/>
                <a:cs typeface="Courier New"/>
                <a:sym typeface="Courier New"/>
              </a:rPr>
              <a:t>=</a:t>
            </a:r>
            <a:r>
              <a:rPr lang="en" sz="1550">
                <a:solidFill>
                  <a:srgbClr val="0000FF"/>
                </a:solidFill>
                <a:highlight>
                  <a:srgbClr val="FFFFFF"/>
                </a:highlight>
                <a:latin typeface="Courier New"/>
                <a:ea typeface="Courier New"/>
                <a:cs typeface="Courier New"/>
                <a:sym typeface="Courier New"/>
              </a:rPr>
              <a:t>"multipart/form-data"</a:t>
            </a:r>
            <a:r>
              <a:rPr lang="en" sz="1550">
                <a:solidFill>
                  <a:srgbClr val="800000"/>
                </a:solidFill>
                <a:highlight>
                  <a:srgbClr val="FFFFFF"/>
                </a:highlight>
                <a:latin typeface="Courier New"/>
                <a:ea typeface="Courier New"/>
                <a:cs typeface="Courier New"/>
                <a:sym typeface="Courier New"/>
              </a:rPr>
              <a:t>&gt;</a:t>
            </a:r>
            <a:endParaRPr sz="15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solidFill>
                  <a:srgbClr val="3B3B3B"/>
                </a:solidFill>
                <a:highlight>
                  <a:srgbClr val="FFFFFF"/>
                </a:highlight>
                <a:latin typeface="Courier New"/>
                <a:ea typeface="Courier New"/>
                <a:cs typeface="Courier New"/>
                <a:sym typeface="Courier New"/>
              </a:rPr>
              <a:t>    </a:t>
            </a:r>
            <a:r>
              <a:rPr lang="en" sz="1550">
                <a:solidFill>
                  <a:srgbClr val="800000"/>
                </a:solidFill>
                <a:highlight>
                  <a:srgbClr val="FFFFFF"/>
                </a:highlight>
                <a:latin typeface="Courier New"/>
                <a:ea typeface="Courier New"/>
                <a:cs typeface="Courier New"/>
                <a:sym typeface="Courier New"/>
              </a:rPr>
              <a:t>&lt;input</a:t>
            </a:r>
            <a:r>
              <a:rPr lang="en" sz="1550">
                <a:solidFill>
                  <a:srgbClr val="3B3B3B"/>
                </a:solidFill>
                <a:highlight>
                  <a:srgbClr val="FFFFFF"/>
                </a:highlight>
                <a:latin typeface="Courier New"/>
                <a:ea typeface="Courier New"/>
                <a:cs typeface="Courier New"/>
                <a:sym typeface="Courier New"/>
              </a:rPr>
              <a:t> </a:t>
            </a:r>
            <a:r>
              <a:rPr lang="en" sz="1550">
                <a:solidFill>
                  <a:srgbClr val="E50000"/>
                </a:solidFill>
                <a:highlight>
                  <a:srgbClr val="FFFFFF"/>
                </a:highlight>
                <a:latin typeface="Courier New"/>
                <a:ea typeface="Courier New"/>
                <a:cs typeface="Courier New"/>
                <a:sym typeface="Courier New"/>
              </a:rPr>
              <a:t>type</a:t>
            </a:r>
            <a:r>
              <a:rPr lang="en" sz="1550">
                <a:solidFill>
                  <a:srgbClr val="3B3B3B"/>
                </a:solidFill>
                <a:highlight>
                  <a:srgbClr val="FFFFFF"/>
                </a:highlight>
                <a:latin typeface="Courier New"/>
                <a:ea typeface="Courier New"/>
                <a:cs typeface="Courier New"/>
                <a:sym typeface="Courier New"/>
              </a:rPr>
              <a:t>=</a:t>
            </a:r>
            <a:r>
              <a:rPr lang="en" sz="1550">
                <a:solidFill>
                  <a:srgbClr val="0000FF"/>
                </a:solidFill>
                <a:highlight>
                  <a:srgbClr val="FFFFFF"/>
                </a:highlight>
                <a:latin typeface="Courier New"/>
                <a:ea typeface="Courier New"/>
                <a:cs typeface="Courier New"/>
                <a:sym typeface="Courier New"/>
              </a:rPr>
              <a:t>"file"</a:t>
            </a:r>
            <a:r>
              <a:rPr lang="en" sz="1550">
                <a:solidFill>
                  <a:srgbClr val="3B3B3B"/>
                </a:solidFill>
                <a:highlight>
                  <a:srgbClr val="FFFFFF"/>
                </a:highlight>
                <a:latin typeface="Courier New"/>
                <a:ea typeface="Courier New"/>
                <a:cs typeface="Courier New"/>
                <a:sym typeface="Courier New"/>
              </a:rPr>
              <a:t> </a:t>
            </a:r>
            <a:r>
              <a:rPr lang="en" sz="1550">
                <a:solidFill>
                  <a:srgbClr val="E50000"/>
                </a:solidFill>
                <a:highlight>
                  <a:srgbClr val="FFFFFF"/>
                </a:highlight>
                <a:latin typeface="Courier New"/>
                <a:ea typeface="Courier New"/>
                <a:cs typeface="Courier New"/>
                <a:sym typeface="Courier New"/>
              </a:rPr>
              <a:t>name</a:t>
            </a:r>
            <a:r>
              <a:rPr lang="en" sz="1550">
                <a:solidFill>
                  <a:srgbClr val="3B3B3B"/>
                </a:solidFill>
                <a:highlight>
                  <a:srgbClr val="FFFFFF"/>
                </a:highlight>
                <a:latin typeface="Courier New"/>
                <a:ea typeface="Courier New"/>
                <a:cs typeface="Courier New"/>
                <a:sym typeface="Courier New"/>
              </a:rPr>
              <a:t>=</a:t>
            </a:r>
            <a:r>
              <a:rPr lang="en" sz="1550">
                <a:solidFill>
                  <a:srgbClr val="0000FF"/>
                </a:solidFill>
                <a:highlight>
                  <a:srgbClr val="FFFFFF"/>
                </a:highlight>
                <a:latin typeface="Courier New"/>
                <a:ea typeface="Courier New"/>
                <a:cs typeface="Courier New"/>
                <a:sym typeface="Courier New"/>
              </a:rPr>
              <a:t>"file"</a:t>
            </a:r>
            <a:r>
              <a:rPr lang="en" sz="1550">
                <a:solidFill>
                  <a:srgbClr val="800000"/>
                </a:solidFill>
                <a:highlight>
                  <a:srgbClr val="FFFFFF"/>
                </a:highlight>
                <a:latin typeface="Courier New"/>
                <a:ea typeface="Courier New"/>
                <a:cs typeface="Courier New"/>
                <a:sym typeface="Courier New"/>
              </a:rPr>
              <a:t>&gt;</a:t>
            </a:r>
            <a:endParaRPr sz="15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solidFill>
                  <a:srgbClr val="3B3B3B"/>
                </a:solidFill>
                <a:highlight>
                  <a:srgbClr val="FFFFFF"/>
                </a:highlight>
                <a:latin typeface="Courier New"/>
                <a:ea typeface="Courier New"/>
                <a:cs typeface="Courier New"/>
                <a:sym typeface="Courier New"/>
              </a:rPr>
              <a:t>    </a:t>
            </a:r>
            <a:r>
              <a:rPr lang="en" sz="1550">
                <a:solidFill>
                  <a:srgbClr val="800000"/>
                </a:solidFill>
                <a:highlight>
                  <a:srgbClr val="FFFFFF"/>
                </a:highlight>
                <a:latin typeface="Courier New"/>
                <a:ea typeface="Courier New"/>
                <a:cs typeface="Courier New"/>
                <a:sym typeface="Courier New"/>
              </a:rPr>
              <a:t>&lt;input</a:t>
            </a:r>
            <a:r>
              <a:rPr lang="en" sz="1550">
                <a:solidFill>
                  <a:srgbClr val="3B3B3B"/>
                </a:solidFill>
                <a:highlight>
                  <a:srgbClr val="FFFFFF"/>
                </a:highlight>
                <a:latin typeface="Courier New"/>
                <a:ea typeface="Courier New"/>
                <a:cs typeface="Courier New"/>
                <a:sym typeface="Courier New"/>
              </a:rPr>
              <a:t> </a:t>
            </a:r>
            <a:r>
              <a:rPr lang="en" sz="1550">
                <a:solidFill>
                  <a:srgbClr val="E50000"/>
                </a:solidFill>
                <a:highlight>
                  <a:srgbClr val="FFFFFF"/>
                </a:highlight>
                <a:latin typeface="Courier New"/>
                <a:ea typeface="Courier New"/>
                <a:cs typeface="Courier New"/>
                <a:sym typeface="Courier New"/>
              </a:rPr>
              <a:t>type</a:t>
            </a:r>
            <a:r>
              <a:rPr lang="en" sz="1550">
                <a:solidFill>
                  <a:srgbClr val="3B3B3B"/>
                </a:solidFill>
                <a:highlight>
                  <a:srgbClr val="FFFFFF"/>
                </a:highlight>
                <a:latin typeface="Courier New"/>
                <a:ea typeface="Courier New"/>
                <a:cs typeface="Courier New"/>
                <a:sym typeface="Courier New"/>
              </a:rPr>
              <a:t>=</a:t>
            </a:r>
            <a:r>
              <a:rPr lang="en" sz="1550">
                <a:solidFill>
                  <a:srgbClr val="0000FF"/>
                </a:solidFill>
                <a:highlight>
                  <a:srgbClr val="FFFFFF"/>
                </a:highlight>
                <a:latin typeface="Courier New"/>
                <a:ea typeface="Courier New"/>
                <a:cs typeface="Courier New"/>
                <a:sym typeface="Courier New"/>
              </a:rPr>
              <a:t>"submit"</a:t>
            </a:r>
            <a:r>
              <a:rPr lang="en" sz="1550">
                <a:solidFill>
                  <a:srgbClr val="3B3B3B"/>
                </a:solidFill>
                <a:highlight>
                  <a:srgbClr val="FFFFFF"/>
                </a:highlight>
                <a:latin typeface="Courier New"/>
                <a:ea typeface="Courier New"/>
                <a:cs typeface="Courier New"/>
                <a:sym typeface="Courier New"/>
              </a:rPr>
              <a:t> </a:t>
            </a:r>
            <a:r>
              <a:rPr lang="en" sz="1550">
                <a:solidFill>
                  <a:srgbClr val="E50000"/>
                </a:solidFill>
                <a:highlight>
                  <a:srgbClr val="FFFFFF"/>
                </a:highlight>
                <a:latin typeface="Courier New"/>
                <a:ea typeface="Courier New"/>
                <a:cs typeface="Courier New"/>
                <a:sym typeface="Courier New"/>
              </a:rPr>
              <a:t>value</a:t>
            </a:r>
            <a:r>
              <a:rPr lang="en" sz="1550">
                <a:solidFill>
                  <a:srgbClr val="3B3B3B"/>
                </a:solidFill>
                <a:highlight>
                  <a:srgbClr val="FFFFFF"/>
                </a:highlight>
                <a:latin typeface="Courier New"/>
                <a:ea typeface="Courier New"/>
                <a:cs typeface="Courier New"/>
                <a:sym typeface="Courier New"/>
              </a:rPr>
              <a:t>=</a:t>
            </a:r>
            <a:r>
              <a:rPr lang="en" sz="1550">
                <a:solidFill>
                  <a:srgbClr val="0000FF"/>
                </a:solidFill>
                <a:highlight>
                  <a:srgbClr val="FFFFFF"/>
                </a:highlight>
                <a:latin typeface="Courier New"/>
                <a:ea typeface="Courier New"/>
                <a:cs typeface="Courier New"/>
                <a:sym typeface="Courier New"/>
              </a:rPr>
              <a:t>"Upload"</a:t>
            </a:r>
            <a:r>
              <a:rPr lang="en" sz="1550">
                <a:solidFill>
                  <a:srgbClr val="800000"/>
                </a:solidFill>
                <a:highlight>
                  <a:srgbClr val="FFFFFF"/>
                </a:highlight>
                <a:latin typeface="Courier New"/>
                <a:ea typeface="Courier New"/>
                <a:cs typeface="Courier New"/>
                <a:sym typeface="Courier New"/>
              </a:rPr>
              <a:t>&gt;</a:t>
            </a:r>
            <a:endParaRPr sz="15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solidFill>
                  <a:srgbClr val="3B3B3B"/>
                </a:solidFill>
                <a:highlight>
                  <a:srgbClr val="FFFFFF"/>
                </a:highlight>
                <a:latin typeface="Courier New"/>
                <a:ea typeface="Courier New"/>
                <a:cs typeface="Courier New"/>
                <a:sym typeface="Courier New"/>
              </a:rPr>
              <a:t>  </a:t>
            </a:r>
            <a:r>
              <a:rPr lang="en" sz="1550">
                <a:solidFill>
                  <a:srgbClr val="800000"/>
                </a:solidFill>
                <a:highlight>
                  <a:srgbClr val="FFFFFF"/>
                </a:highlight>
                <a:latin typeface="Courier New"/>
                <a:ea typeface="Courier New"/>
                <a:cs typeface="Courier New"/>
                <a:sym typeface="Courier New"/>
              </a:rPr>
              <a:t>&lt;/form&gt;</a:t>
            </a:r>
            <a:endParaRPr sz="15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solidFill>
                  <a:srgbClr val="800000"/>
                </a:solidFill>
                <a:highlight>
                  <a:srgbClr val="FFFFFF"/>
                </a:highlight>
                <a:latin typeface="Courier New"/>
                <a:ea typeface="Courier New"/>
                <a:cs typeface="Courier New"/>
                <a:sym typeface="Courier New"/>
              </a:rPr>
              <a:t>&lt;/body&gt;</a:t>
            </a:r>
            <a:endParaRPr sz="15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550">
                <a:solidFill>
                  <a:srgbClr val="800000"/>
                </a:solidFill>
                <a:highlight>
                  <a:srgbClr val="FFFFFF"/>
                </a:highlight>
                <a:latin typeface="Courier New"/>
                <a:ea typeface="Courier New"/>
                <a:cs typeface="Courier New"/>
                <a:sym typeface="Courier New"/>
              </a:rPr>
              <a:t>&lt;/html&gt;</a:t>
            </a:r>
            <a:endParaRPr sz="15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350">
              <a:solidFill>
                <a:srgbClr val="AF00DB"/>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3.3 Setting up a Flask Environment</a:t>
            </a:r>
            <a:endParaRPr/>
          </a:p>
        </p:txBody>
      </p:sp>
      <p:sp>
        <p:nvSpPr>
          <p:cNvPr id="105" name="Google Shape;105;p21"/>
          <p:cNvSpPr txBox="1"/>
          <p:nvPr>
            <p:ph idx="1" type="body"/>
          </p:nvPr>
        </p:nvSpPr>
        <p:spPr>
          <a:xfrm>
            <a:off x="311700" y="695275"/>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500">
                <a:solidFill>
                  <a:srgbClr val="000000"/>
                </a:solidFill>
                <a:latin typeface="Arial"/>
                <a:ea typeface="Arial"/>
                <a:cs typeface="Arial"/>
                <a:sym typeface="Arial"/>
              </a:rPr>
              <a:t>Step 1: Install Python (if you don't have it)</a:t>
            </a:r>
            <a:endParaRPr b="1" sz="1500">
              <a:solidFill>
                <a:srgbClr val="000000"/>
              </a:solidFill>
              <a:latin typeface="Arial"/>
              <a:ea typeface="Arial"/>
              <a:cs typeface="Arial"/>
              <a:sym typeface="Arial"/>
            </a:endParaRPr>
          </a:p>
          <a:p>
            <a:pPr indent="-323850" lvl="1" marL="914400" rtl="0" algn="l">
              <a:spcBef>
                <a:spcPts val="1200"/>
              </a:spcBef>
              <a:spcAft>
                <a:spcPts val="0"/>
              </a:spcAft>
              <a:buClr>
                <a:srgbClr val="000000"/>
              </a:buClr>
              <a:buSzPts val="1500"/>
              <a:buFont typeface="Arial"/>
              <a:buChar char="○"/>
            </a:pPr>
            <a:r>
              <a:rPr lang="en" sz="1500">
                <a:solidFill>
                  <a:srgbClr val="000000"/>
                </a:solidFill>
                <a:latin typeface="Arial"/>
                <a:ea typeface="Arial"/>
                <a:cs typeface="Arial"/>
                <a:sym typeface="Arial"/>
              </a:rPr>
              <a:t>This is already done.</a:t>
            </a:r>
            <a:endParaRPr sz="1500">
              <a:solidFill>
                <a:srgbClr val="188038"/>
              </a:solidFill>
              <a:latin typeface="Arial"/>
              <a:ea typeface="Arial"/>
              <a:cs typeface="Arial"/>
              <a:sym typeface="Arial"/>
            </a:endParaRPr>
          </a:p>
          <a:p>
            <a:pPr indent="0" lvl="0" marL="0" rtl="0" algn="l">
              <a:spcBef>
                <a:spcPts val="1400"/>
              </a:spcBef>
              <a:spcAft>
                <a:spcPts val="0"/>
              </a:spcAft>
              <a:buNone/>
            </a:pPr>
            <a:r>
              <a:rPr b="1" lang="en" sz="1500">
                <a:solidFill>
                  <a:srgbClr val="000000"/>
                </a:solidFill>
                <a:latin typeface="Arial"/>
                <a:ea typeface="Arial"/>
                <a:cs typeface="Arial"/>
                <a:sym typeface="Arial"/>
              </a:rPr>
              <a:t>Step 2: Create a Virtual Environment (Crucial!)</a:t>
            </a:r>
            <a:endParaRPr b="1" sz="1500">
              <a:solidFill>
                <a:srgbClr val="000000"/>
              </a:solidFill>
              <a:latin typeface="Arial"/>
              <a:ea typeface="Arial"/>
              <a:cs typeface="Arial"/>
              <a:sym typeface="Arial"/>
            </a:endParaRPr>
          </a:p>
          <a:p>
            <a:pPr indent="0" lvl="0" marL="0" rtl="0" algn="l">
              <a:spcBef>
                <a:spcPts val="1200"/>
              </a:spcBef>
              <a:spcAft>
                <a:spcPts val="0"/>
              </a:spcAft>
              <a:buNone/>
            </a:pPr>
            <a:r>
              <a:rPr lang="en" sz="1500">
                <a:solidFill>
                  <a:srgbClr val="000000"/>
                </a:solidFill>
                <a:latin typeface="Arial"/>
                <a:ea typeface="Arial"/>
                <a:cs typeface="Arial"/>
                <a:sym typeface="Arial"/>
              </a:rPr>
              <a:t>A virtual environment creates an isolated space for your Python projects. This prevents conflicts between different projects that might require different versions of the same library.</a:t>
            </a:r>
            <a:endParaRPr sz="1500">
              <a:solidFill>
                <a:srgbClr val="000000"/>
              </a:solidFill>
              <a:latin typeface="Arial"/>
              <a:ea typeface="Arial"/>
              <a:cs typeface="Arial"/>
              <a:sym typeface="Arial"/>
            </a:endParaRPr>
          </a:p>
          <a:p>
            <a:pPr indent="0" lvl="0" marL="0" rtl="0" algn="l">
              <a:spcBef>
                <a:spcPts val="1200"/>
              </a:spcBef>
              <a:spcAft>
                <a:spcPts val="0"/>
              </a:spcAft>
              <a:buNone/>
            </a:pPr>
            <a:r>
              <a:rPr b="1" lang="en" sz="1500">
                <a:solidFill>
                  <a:srgbClr val="000000"/>
                </a:solidFill>
                <a:latin typeface="Arial"/>
                <a:ea typeface="Arial"/>
                <a:cs typeface="Arial"/>
                <a:sym typeface="Arial"/>
              </a:rPr>
              <a:t>Navigate to your Project Directory:</a:t>
            </a:r>
            <a:r>
              <a:rPr lang="en" sz="1500">
                <a:solidFill>
                  <a:srgbClr val="000000"/>
                </a:solidFill>
                <a:latin typeface="Arial"/>
                <a:ea typeface="Arial"/>
                <a:cs typeface="Arial"/>
                <a:sym typeface="Arial"/>
              </a:rPr>
              <a:t> Open your terminal/command prompt. Decide where you want to store your Flask project. Let's say you want to create a folder called </a:t>
            </a:r>
            <a:r>
              <a:rPr lang="en" sz="1500">
                <a:solidFill>
                  <a:srgbClr val="188038"/>
                </a:solidFill>
                <a:latin typeface="Arial"/>
                <a:ea typeface="Arial"/>
                <a:cs typeface="Arial"/>
                <a:sym typeface="Arial"/>
              </a:rPr>
              <a:t>my_flask_project</a:t>
            </a:r>
            <a:r>
              <a:rPr lang="en" sz="1500">
                <a:solidFill>
                  <a:srgbClr val="000000"/>
                </a:solidFill>
                <a:latin typeface="Arial"/>
                <a:ea typeface="Arial"/>
                <a:cs typeface="Arial"/>
                <a:sym typeface="Arial"/>
              </a:rPr>
              <a:t> on your Desktop.</a:t>
            </a:r>
            <a:br>
              <a:rPr lang="en" sz="1500">
                <a:solidFill>
                  <a:srgbClr val="000000"/>
                </a:solidFill>
                <a:latin typeface="Arial"/>
                <a:ea typeface="Arial"/>
                <a:cs typeface="Arial"/>
                <a:sym typeface="Arial"/>
              </a:rPr>
            </a:br>
            <a:br>
              <a:rPr lang="en" sz="1500">
                <a:solidFill>
                  <a:srgbClr val="000000"/>
                </a:solidFill>
                <a:latin typeface="Arial"/>
                <a:ea typeface="Arial"/>
                <a:cs typeface="Arial"/>
                <a:sym typeface="Arial"/>
              </a:rPr>
            </a:br>
            <a:r>
              <a:rPr lang="en" sz="1500">
                <a:solidFill>
                  <a:srgbClr val="000000"/>
                </a:solidFill>
                <a:latin typeface="Arial"/>
                <a:ea typeface="Arial"/>
                <a:cs typeface="Arial"/>
                <a:sym typeface="Arial"/>
              </a:rPr>
              <a:t> Bash</a:t>
            </a:r>
            <a:br>
              <a:rPr lang="en" sz="1500">
                <a:solidFill>
                  <a:srgbClr val="000000"/>
                </a:solidFill>
                <a:latin typeface="Arial"/>
                <a:ea typeface="Arial"/>
                <a:cs typeface="Arial"/>
                <a:sym typeface="Arial"/>
              </a:rPr>
            </a:br>
            <a:r>
              <a:rPr lang="en" sz="1500">
                <a:solidFill>
                  <a:srgbClr val="000000"/>
                </a:solidFill>
                <a:latin typeface="Arial"/>
                <a:ea typeface="Arial"/>
                <a:cs typeface="Arial"/>
                <a:sym typeface="Arial"/>
              </a:rPr>
              <a:t>cd ~/Desktop # For Linux/macOS</a:t>
            </a:r>
            <a:endParaRPr sz="1500">
              <a:solidFill>
                <a:srgbClr val="000000"/>
              </a:solidFill>
              <a:latin typeface="Arial"/>
              <a:ea typeface="Arial"/>
              <a:cs typeface="Arial"/>
              <a:sym typeface="Arial"/>
            </a:endParaRPr>
          </a:p>
          <a:p>
            <a:pPr indent="0" lvl="0" marL="0" rtl="0" algn="l">
              <a:spcBef>
                <a:spcPts val="0"/>
              </a:spcBef>
              <a:spcAft>
                <a:spcPts val="0"/>
              </a:spcAft>
              <a:buNone/>
            </a:pPr>
            <a:r>
              <a:rPr lang="en" sz="1500">
                <a:solidFill>
                  <a:srgbClr val="000000"/>
                </a:solidFill>
                <a:latin typeface="Arial"/>
                <a:ea typeface="Arial"/>
                <a:cs typeface="Arial"/>
                <a:sym typeface="Arial"/>
              </a:rPr>
              <a:t># cd C:\Users\YourUser\Desktop # For Windows</a:t>
            </a:r>
            <a:endParaRPr sz="1500">
              <a:solidFill>
                <a:srgbClr val="000000"/>
              </a:solidFill>
              <a:latin typeface="Arial"/>
              <a:ea typeface="Arial"/>
              <a:cs typeface="Arial"/>
              <a:sym typeface="Arial"/>
            </a:endParaRPr>
          </a:p>
          <a:p>
            <a:pPr indent="0" lvl="0" marL="0" rtl="0" algn="l">
              <a:spcBef>
                <a:spcPts val="0"/>
              </a:spcBef>
              <a:spcAft>
                <a:spcPts val="0"/>
              </a:spcAft>
              <a:buNone/>
            </a:pPr>
            <a:r>
              <a:rPr lang="en" sz="1500">
                <a:solidFill>
                  <a:srgbClr val="000000"/>
                </a:solidFill>
                <a:latin typeface="Arial"/>
                <a:ea typeface="Arial"/>
                <a:cs typeface="Arial"/>
                <a:sym typeface="Arial"/>
              </a:rPr>
              <a:t>mkdir my_flask_project</a:t>
            </a:r>
            <a:endParaRPr sz="1500">
              <a:solidFill>
                <a:srgbClr val="000000"/>
              </a:solidFill>
              <a:latin typeface="Arial"/>
              <a:ea typeface="Arial"/>
              <a:cs typeface="Arial"/>
              <a:sym typeface="Arial"/>
            </a:endParaRPr>
          </a:p>
          <a:p>
            <a:pPr indent="0" lvl="0" marL="0" rtl="0" algn="l">
              <a:spcBef>
                <a:spcPts val="0"/>
              </a:spcBef>
              <a:spcAft>
                <a:spcPts val="1000"/>
              </a:spcAft>
              <a:buNone/>
            </a:pPr>
            <a:r>
              <a:rPr lang="en" sz="1500">
                <a:solidFill>
                  <a:srgbClr val="000000"/>
                </a:solidFill>
                <a:latin typeface="Arial"/>
                <a:ea typeface="Arial"/>
                <a:cs typeface="Arial"/>
                <a:sym typeface="Arial"/>
              </a:rPr>
              <a:t>cd my_flask_project</a:t>
            </a:r>
            <a:endParaRPr sz="1500">
              <a:solidFill>
                <a:srgbClr val="001D35"/>
              </a:solidFill>
              <a:latin typeface="Arial"/>
              <a:ea typeface="Arial"/>
              <a:cs typeface="Arial"/>
              <a:sym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82" name="Shape 582"/>
        <p:cNvGrpSpPr/>
        <p:nvPr/>
      </p:nvGrpSpPr>
      <p:grpSpPr>
        <a:xfrm>
          <a:off x="0" y="0"/>
          <a:ext cx="0" cy="0"/>
          <a:chOff x="0" y="0"/>
          <a:chExt cx="0" cy="0"/>
        </a:xfrm>
      </p:grpSpPr>
      <p:sp>
        <p:nvSpPr>
          <p:cNvPr id="583" name="Google Shape;583;p102"/>
          <p:cNvSpPr txBox="1"/>
          <p:nvPr>
            <p:ph idx="1" type="body"/>
          </p:nvPr>
        </p:nvSpPr>
        <p:spPr>
          <a:xfrm>
            <a:off x="311700" y="856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You can run this app similar to previous examples</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 sz="1400">
                <a:solidFill>
                  <a:srgbClr val="000000"/>
                </a:solidFill>
                <a:latin typeface="Arial"/>
                <a:ea typeface="Arial"/>
                <a:cs typeface="Arial"/>
                <a:sym typeface="Arial"/>
              </a:rPr>
              <a:t># Ensure 'uploads' directory exists in the same place as app.py</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1200"/>
              </a:spcBef>
              <a:spcAft>
                <a:spcPts val="0"/>
              </a:spcAft>
              <a:buNone/>
            </a:pPr>
            <a:r>
              <a:rPr b="1" lang="en" sz="1400">
                <a:solidFill>
                  <a:srgbClr val="000000"/>
                </a:solidFill>
                <a:latin typeface="Arial"/>
                <a:ea typeface="Arial"/>
                <a:cs typeface="Arial"/>
                <a:sym typeface="Arial"/>
              </a:rPr>
              <a:t>Explanation:</a:t>
            </a:r>
            <a:endParaRPr b="1" sz="1400">
              <a:solidFill>
                <a:srgbClr val="000000"/>
              </a:solidFill>
              <a:latin typeface="Arial"/>
              <a:ea typeface="Arial"/>
              <a:cs typeface="Arial"/>
              <a:sym typeface="Arial"/>
            </a:endParaRPr>
          </a:p>
          <a:p>
            <a:pPr indent="-317500" lvl="0" marL="457200" rtl="0" algn="l">
              <a:spcBef>
                <a:spcPts val="1200"/>
              </a:spcBef>
              <a:spcAft>
                <a:spcPts val="0"/>
              </a:spcAft>
              <a:buClr>
                <a:srgbClr val="000000"/>
              </a:buClr>
              <a:buSzPts val="1400"/>
              <a:buFont typeface="Arial"/>
              <a:buChar char="●"/>
            </a:pPr>
            <a:r>
              <a:rPr b="1" lang="en" sz="1400">
                <a:solidFill>
                  <a:srgbClr val="188038"/>
                </a:solidFill>
                <a:latin typeface="Arial"/>
                <a:ea typeface="Arial"/>
                <a:cs typeface="Arial"/>
                <a:sym typeface="Arial"/>
              </a:rPr>
              <a:t>enctype="multipart/form-data"</a:t>
            </a:r>
            <a:r>
              <a:rPr b="1" lang="en" sz="1400">
                <a:solidFill>
                  <a:srgbClr val="000000"/>
                </a:solidFill>
                <a:latin typeface="Arial"/>
                <a:ea typeface="Arial"/>
                <a:cs typeface="Arial"/>
                <a:sym typeface="Arial"/>
              </a:rPr>
              <a:t>:</a:t>
            </a:r>
            <a:r>
              <a:rPr lang="en" sz="1400">
                <a:solidFill>
                  <a:srgbClr val="000000"/>
                </a:solidFill>
                <a:latin typeface="Arial"/>
                <a:ea typeface="Arial"/>
                <a:cs typeface="Arial"/>
                <a:sym typeface="Arial"/>
              </a:rPr>
              <a:t> </a:t>
            </a:r>
            <a:r>
              <a:rPr b="1" lang="en" sz="1400">
                <a:solidFill>
                  <a:srgbClr val="000000"/>
                </a:solidFill>
                <a:latin typeface="Arial"/>
                <a:ea typeface="Arial"/>
                <a:cs typeface="Arial"/>
                <a:sym typeface="Arial"/>
              </a:rPr>
              <a:t>Crucial</a:t>
            </a:r>
            <a:r>
              <a:rPr lang="en" sz="1400">
                <a:solidFill>
                  <a:srgbClr val="000000"/>
                </a:solidFill>
                <a:latin typeface="Arial"/>
                <a:ea typeface="Arial"/>
                <a:cs typeface="Arial"/>
                <a:sym typeface="Arial"/>
              </a:rPr>
              <a:t> for file upload forms. Without this, the browser won't correctly encode the file data for transmission.</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188038"/>
                </a:solidFill>
                <a:latin typeface="Arial"/>
                <a:ea typeface="Arial"/>
                <a:cs typeface="Arial"/>
                <a:sym typeface="Arial"/>
              </a:rPr>
              <a:t>request.files</a:t>
            </a:r>
            <a:r>
              <a:rPr b="1" lang="en" sz="1400">
                <a:solidFill>
                  <a:srgbClr val="000000"/>
                </a:solidFill>
                <a:latin typeface="Arial"/>
                <a:ea typeface="Arial"/>
                <a:cs typeface="Arial"/>
                <a:sym typeface="Arial"/>
              </a:rPr>
              <a:t>:</a:t>
            </a:r>
            <a:r>
              <a:rPr lang="en" sz="1400">
                <a:solidFill>
                  <a:srgbClr val="000000"/>
                </a:solidFill>
                <a:latin typeface="Arial"/>
                <a:ea typeface="Arial"/>
                <a:cs typeface="Arial"/>
                <a:sym typeface="Arial"/>
              </a:rPr>
              <a:t> A </a:t>
            </a:r>
            <a:r>
              <a:rPr lang="en" sz="1400">
                <a:solidFill>
                  <a:srgbClr val="188038"/>
                </a:solidFill>
                <a:latin typeface="Arial"/>
                <a:ea typeface="Arial"/>
                <a:cs typeface="Arial"/>
                <a:sym typeface="Arial"/>
              </a:rPr>
              <a:t>MultiDict</a:t>
            </a:r>
            <a:r>
              <a:rPr lang="en" sz="1400">
                <a:solidFill>
                  <a:srgbClr val="000000"/>
                </a:solidFill>
                <a:latin typeface="Arial"/>
                <a:ea typeface="Arial"/>
                <a:cs typeface="Arial"/>
                <a:sym typeface="Arial"/>
              </a:rPr>
              <a:t> containing </a:t>
            </a:r>
            <a:r>
              <a:rPr lang="en" sz="1400">
                <a:solidFill>
                  <a:srgbClr val="188038"/>
                </a:solidFill>
                <a:latin typeface="Arial"/>
                <a:ea typeface="Arial"/>
                <a:cs typeface="Arial"/>
                <a:sym typeface="Arial"/>
              </a:rPr>
              <a:t>FileStorage</a:t>
            </a:r>
            <a:r>
              <a:rPr lang="en" sz="1400">
                <a:solidFill>
                  <a:srgbClr val="000000"/>
                </a:solidFill>
                <a:latin typeface="Arial"/>
                <a:ea typeface="Arial"/>
                <a:cs typeface="Arial"/>
                <a:sym typeface="Arial"/>
              </a:rPr>
              <a:t> objects for each uploaded file. The key is the </a:t>
            </a:r>
            <a:r>
              <a:rPr lang="en" sz="1400">
                <a:solidFill>
                  <a:srgbClr val="188038"/>
                </a:solidFill>
                <a:latin typeface="Arial"/>
                <a:ea typeface="Arial"/>
                <a:cs typeface="Arial"/>
                <a:sym typeface="Arial"/>
              </a:rPr>
              <a:t>name</a:t>
            </a:r>
            <a:r>
              <a:rPr lang="en" sz="1400">
                <a:solidFill>
                  <a:srgbClr val="000000"/>
                </a:solidFill>
                <a:latin typeface="Arial"/>
                <a:ea typeface="Arial"/>
                <a:cs typeface="Arial"/>
                <a:sym typeface="Arial"/>
              </a:rPr>
              <a:t> attribute of your HTML </a:t>
            </a:r>
            <a:r>
              <a:rPr lang="en" sz="1400">
                <a:solidFill>
                  <a:srgbClr val="188038"/>
                </a:solidFill>
                <a:latin typeface="Arial"/>
                <a:ea typeface="Arial"/>
                <a:cs typeface="Arial"/>
                <a:sym typeface="Arial"/>
              </a:rPr>
              <a:t>&lt;input type="file"&gt;</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188038"/>
                </a:solidFill>
                <a:latin typeface="Arial"/>
                <a:ea typeface="Arial"/>
                <a:cs typeface="Arial"/>
                <a:sym typeface="Arial"/>
              </a:rPr>
              <a:t>FileStorage</a:t>
            </a:r>
            <a:r>
              <a:rPr b="1" lang="en" sz="1400">
                <a:solidFill>
                  <a:srgbClr val="000000"/>
                </a:solidFill>
                <a:latin typeface="Arial"/>
                <a:ea typeface="Arial"/>
                <a:cs typeface="Arial"/>
                <a:sym typeface="Arial"/>
              </a:rPr>
              <a:t> object:</a:t>
            </a:r>
            <a:r>
              <a:rPr lang="en" sz="1400">
                <a:solidFill>
                  <a:srgbClr val="000000"/>
                </a:solidFill>
                <a:latin typeface="Arial"/>
                <a:ea typeface="Arial"/>
                <a:cs typeface="Arial"/>
                <a:sym typeface="Arial"/>
              </a:rPr>
              <a:t> Represents the uploaded file. It has properties like </a:t>
            </a:r>
            <a:r>
              <a:rPr lang="en" sz="1400">
                <a:solidFill>
                  <a:srgbClr val="188038"/>
                </a:solidFill>
                <a:latin typeface="Arial"/>
                <a:ea typeface="Arial"/>
                <a:cs typeface="Arial"/>
                <a:sym typeface="Arial"/>
              </a:rPr>
              <a:t>filename</a:t>
            </a:r>
            <a:r>
              <a:rPr lang="en" sz="1400">
                <a:solidFill>
                  <a:srgbClr val="000000"/>
                </a:solidFill>
                <a:latin typeface="Arial"/>
                <a:ea typeface="Arial"/>
                <a:cs typeface="Arial"/>
                <a:sym typeface="Arial"/>
              </a:rPr>
              <a:t> and methods like </a:t>
            </a:r>
            <a:r>
              <a:rPr lang="en" sz="1400">
                <a:solidFill>
                  <a:srgbClr val="188038"/>
                </a:solidFill>
                <a:latin typeface="Arial"/>
                <a:ea typeface="Arial"/>
                <a:cs typeface="Arial"/>
                <a:sym typeface="Arial"/>
              </a:rPr>
              <a:t>save()</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188038"/>
                </a:solidFill>
                <a:latin typeface="Arial"/>
                <a:ea typeface="Arial"/>
                <a:cs typeface="Arial"/>
                <a:sym typeface="Arial"/>
              </a:rPr>
              <a:t>secure_filename(filename)</a:t>
            </a:r>
            <a:r>
              <a:rPr b="1" lang="en" sz="1400">
                <a:solidFill>
                  <a:srgbClr val="000000"/>
                </a:solidFill>
                <a:latin typeface="Arial"/>
                <a:ea typeface="Arial"/>
                <a:cs typeface="Arial"/>
                <a:sym typeface="Arial"/>
              </a:rPr>
              <a:t>:</a:t>
            </a:r>
            <a:r>
              <a:rPr lang="en" sz="1400">
                <a:solidFill>
                  <a:srgbClr val="000000"/>
                </a:solidFill>
                <a:latin typeface="Arial"/>
                <a:ea typeface="Arial"/>
                <a:cs typeface="Arial"/>
                <a:sym typeface="Arial"/>
              </a:rPr>
              <a:t> From </a:t>
            </a:r>
            <a:r>
              <a:rPr lang="en" sz="1400">
                <a:solidFill>
                  <a:srgbClr val="188038"/>
                </a:solidFill>
                <a:latin typeface="Arial"/>
                <a:ea typeface="Arial"/>
                <a:cs typeface="Arial"/>
                <a:sym typeface="Arial"/>
              </a:rPr>
              <a:t>werkzeug.utils</a:t>
            </a:r>
            <a:r>
              <a:rPr lang="en" sz="1400">
                <a:solidFill>
                  <a:srgbClr val="000000"/>
                </a:solidFill>
                <a:latin typeface="Arial"/>
                <a:ea typeface="Arial"/>
                <a:cs typeface="Arial"/>
                <a:sym typeface="Arial"/>
              </a:rPr>
              <a:t>. </a:t>
            </a:r>
            <a:r>
              <a:rPr b="1" lang="en" sz="1400">
                <a:solidFill>
                  <a:srgbClr val="000000"/>
                </a:solidFill>
                <a:latin typeface="Arial"/>
                <a:ea typeface="Arial"/>
                <a:cs typeface="Arial"/>
                <a:sym typeface="Arial"/>
              </a:rPr>
              <a:t>Extremely important for security!</a:t>
            </a:r>
            <a:r>
              <a:rPr lang="en" sz="1400">
                <a:solidFill>
                  <a:srgbClr val="000000"/>
                </a:solidFill>
                <a:latin typeface="Arial"/>
                <a:ea typeface="Arial"/>
                <a:cs typeface="Arial"/>
                <a:sym typeface="Arial"/>
              </a:rPr>
              <a:t> It sanitizes the filename, removing any potentially malicious characters (</a:t>
            </a:r>
            <a:r>
              <a:rPr lang="en" sz="1400">
                <a:solidFill>
                  <a:srgbClr val="188038"/>
                </a:solidFill>
                <a:latin typeface="Arial"/>
                <a:ea typeface="Arial"/>
                <a:cs typeface="Arial"/>
                <a:sym typeface="Arial"/>
              </a:rPr>
              <a:t>../</a:t>
            </a:r>
            <a:r>
              <a:rPr lang="en" sz="1400">
                <a:solidFill>
                  <a:srgbClr val="000000"/>
                </a:solidFill>
                <a:latin typeface="Arial"/>
                <a:ea typeface="Arial"/>
                <a:cs typeface="Arial"/>
                <a:sym typeface="Arial"/>
              </a:rPr>
              <a:t>, etc.) that an attacker might use to write files outside your intended </a:t>
            </a:r>
            <a:r>
              <a:rPr lang="en" sz="1400">
                <a:solidFill>
                  <a:srgbClr val="188038"/>
                </a:solidFill>
                <a:latin typeface="Arial"/>
                <a:ea typeface="Arial"/>
                <a:cs typeface="Arial"/>
                <a:sym typeface="Arial"/>
              </a:rPr>
              <a:t>UPLOAD_FOLDER</a:t>
            </a:r>
            <a:r>
              <a:rPr lang="en" sz="1400">
                <a:solidFill>
                  <a:srgbClr val="000000"/>
                </a:solidFill>
                <a:latin typeface="Arial"/>
                <a:ea typeface="Arial"/>
                <a:cs typeface="Arial"/>
                <a:sym typeface="Arial"/>
              </a:rPr>
              <a:t>.</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188038"/>
                </a:solidFill>
                <a:latin typeface="Arial"/>
                <a:ea typeface="Arial"/>
                <a:cs typeface="Arial"/>
                <a:sym typeface="Arial"/>
              </a:rPr>
              <a:t>file.save(path)</a:t>
            </a:r>
            <a:r>
              <a:rPr b="1" lang="en" sz="1400">
                <a:solidFill>
                  <a:srgbClr val="000000"/>
                </a:solidFill>
                <a:latin typeface="Arial"/>
                <a:ea typeface="Arial"/>
                <a:cs typeface="Arial"/>
                <a:sym typeface="Arial"/>
              </a:rPr>
              <a:t>:</a:t>
            </a:r>
            <a:r>
              <a:rPr lang="en" sz="1400">
                <a:solidFill>
                  <a:srgbClr val="000000"/>
                </a:solidFill>
                <a:latin typeface="Arial"/>
                <a:ea typeface="Arial"/>
                <a:cs typeface="Arial"/>
                <a:sym typeface="Arial"/>
              </a:rPr>
              <a:t> Saves the uploaded file to the specified path on your server.</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en" sz="1400">
                <a:solidFill>
                  <a:srgbClr val="188038"/>
                </a:solidFill>
                <a:latin typeface="Arial"/>
                <a:ea typeface="Arial"/>
                <a:cs typeface="Arial"/>
                <a:sym typeface="Arial"/>
              </a:rPr>
              <a:t>ALLOWED_EXTENSIONS</a:t>
            </a:r>
            <a:r>
              <a:rPr b="1" lang="en" sz="1400">
                <a:solidFill>
                  <a:srgbClr val="000000"/>
                </a:solidFill>
                <a:latin typeface="Arial"/>
                <a:ea typeface="Arial"/>
                <a:cs typeface="Arial"/>
                <a:sym typeface="Arial"/>
              </a:rPr>
              <a:t>:</a:t>
            </a:r>
            <a:r>
              <a:rPr lang="en" sz="1400">
                <a:solidFill>
                  <a:srgbClr val="000000"/>
                </a:solidFill>
                <a:latin typeface="Arial"/>
                <a:ea typeface="Arial"/>
                <a:cs typeface="Arial"/>
                <a:sym typeface="Arial"/>
              </a:rPr>
              <a:t> It's vital to validate file types based on their content or, at minimum, their extension, to prevent users from uploading malicious scripts or executables.</a:t>
            </a:r>
            <a:endParaRPr sz="1400">
              <a:solidFill>
                <a:srgbClr val="000000"/>
              </a:solidFill>
              <a:latin typeface="Arial"/>
              <a:ea typeface="Arial"/>
              <a:cs typeface="Arial"/>
              <a:sym typeface="Arial"/>
            </a:endParaRPr>
          </a:p>
          <a:p>
            <a:pPr indent="0" lvl="0" marL="0" rtl="0" algn="l">
              <a:spcBef>
                <a:spcPts val="1200"/>
              </a:spcBef>
              <a:spcAft>
                <a:spcPts val="1200"/>
              </a:spcAft>
              <a:buNone/>
            </a:pPr>
            <a:r>
              <a:t/>
            </a:r>
            <a:endParaRPr sz="1400">
              <a:latin typeface="Arial"/>
              <a:ea typeface="Arial"/>
              <a:cs typeface="Arial"/>
              <a:sym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10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3.8 Sending Email</a:t>
            </a:r>
            <a:endParaRPr/>
          </a:p>
        </p:txBody>
      </p:sp>
      <p:sp>
        <p:nvSpPr>
          <p:cNvPr id="589" name="Google Shape;589;p10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15714"/>
              </a:lnSpc>
              <a:spcBef>
                <a:spcPts val="0"/>
              </a:spcBef>
              <a:spcAft>
                <a:spcPts val="0"/>
              </a:spcAft>
              <a:buSzPts val="688"/>
              <a:buNone/>
            </a:pPr>
            <a:r>
              <a:rPr lang="en" sz="856">
                <a:solidFill>
                  <a:srgbClr val="AF00DB"/>
                </a:solidFill>
                <a:latin typeface="Courier New"/>
                <a:ea typeface="Courier New"/>
                <a:cs typeface="Courier New"/>
                <a:sym typeface="Courier New"/>
              </a:rPr>
              <a:t>from</a:t>
            </a:r>
            <a:r>
              <a:rPr lang="en" sz="856">
                <a:solidFill>
                  <a:srgbClr val="3B3B3B"/>
                </a:solidFill>
                <a:latin typeface="Courier New"/>
                <a:ea typeface="Courier New"/>
                <a:cs typeface="Courier New"/>
                <a:sym typeface="Courier New"/>
              </a:rPr>
              <a:t> </a:t>
            </a:r>
            <a:r>
              <a:rPr lang="en" sz="856">
                <a:solidFill>
                  <a:srgbClr val="267F99"/>
                </a:solidFill>
                <a:latin typeface="Courier New"/>
                <a:ea typeface="Courier New"/>
                <a:cs typeface="Courier New"/>
                <a:sym typeface="Courier New"/>
              </a:rPr>
              <a:t>flask</a:t>
            </a:r>
            <a:r>
              <a:rPr lang="en" sz="856">
                <a:solidFill>
                  <a:srgbClr val="3B3B3B"/>
                </a:solidFill>
                <a:latin typeface="Courier New"/>
                <a:ea typeface="Courier New"/>
                <a:cs typeface="Courier New"/>
                <a:sym typeface="Courier New"/>
              </a:rPr>
              <a:t> </a:t>
            </a:r>
            <a:r>
              <a:rPr lang="en" sz="856">
                <a:solidFill>
                  <a:srgbClr val="AF00DB"/>
                </a:solidFill>
                <a:latin typeface="Courier New"/>
                <a:ea typeface="Courier New"/>
                <a:cs typeface="Courier New"/>
                <a:sym typeface="Courier New"/>
              </a:rPr>
              <a:t>import</a:t>
            </a:r>
            <a:r>
              <a:rPr lang="en" sz="856">
                <a:solidFill>
                  <a:srgbClr val="3B3B3B"/>
                </a:solidFill>
                <a:latin typeface="Courier New"/>
                <a:ea typeface="Courier New"/>
                <a:cs typeface="Courier New"/>
                <a:sym typeface="Courier New"/>
              </a:rPr>
              <a:t> </a:t>
            </a:r>
            <a:r>
              <a:rPr lang="en" sz="856">
                <a:solidFill>
                  <a:srgbClr val="267F99"/>
                </a:solidFill>
                <a:latin typeface="Courier New"/>
                <a:ea typeface="Courier New"/>
                <a:cs typeface="Courier New"/>
                <a:sym typeface="Courier New"/>
              </a:rPr>
              <a:t>Flask</a:t>
            </a:r>
            <a:r>
              <a:rPr lang="en" sz="856">
                <a:solidFill>
                  <a:srgbClr val="3B3B3B"/>
                </a:solidFill>
                <a:latin typeface="Courier New"/>
                <a:ea typeface="Courier New"/>
                <a:cs typeface="Courier New"/>
                <a:sym typeface="Courier New"/>
              </a:rPr>
              <a:t>, </a:t>
            </a:r>
            <a:r>
              <a:rPr lang="en" sz="856">
                <a:solidFill>
                  <a:srgbClr val="795E26"/>
                </a:solidFill>
                <a:latin typeface="Courier New"/>
                <a:ea typeface="Courier New"/>
                <a:cs typeface="Courier New"/>
                <a:sym typeface="Courier New"/>
              </a:rPr>
              <a:t>render_template</a:t>
            </a:r>
            <a:r>
              <a:rPr lang="en" sz="856">
                <a:solidFill>
                  <a:srgbClr val="3B3B3B"/>
                </a:solidFill>
                <a:latin typeface="Courier New"/>
                <a:ea typeface="Courier New"/>
                <a:cs typeface="Courier New"/>
                <a:sym typeface="Courier New"/>
              </a:rPr>
              <a:t>, </a:t>
            </a:r>
            <a:r>
              <a:rPr lang="en" sz="856">
                <a:solidFill>
                  <a:srgbClr val="001080"/>
                </a:solidFill>
                <a:latin typeface="Courier New"/>
                <a:ea typeface="Courier New"/>
                <a:cs typeface="Courier New"/>
                <a:sym typeface="Courier New"/>
              </a:rPr>
              <a:t>request</a:t>
            </a:r>
            <a:endParaRPr sz="856">
              <a:solidFill>
                <a:srgbClr val="001080"/>
              </a:solidFill>
              <a:latin typeface="Courier New"/>
              <a:ea typeface="Courier New"/>
              <a:cs typeface="Courier New"/>
              <a:sym typeface="Courier New"/>
            </a:endParaRPr>
          </a:p>
          <a:p>
            <a:pPr indent="0" lvl="0" marL="0" rtl="0" algn="l">
              <a:lnSpc>
                <a:spcPct val="115714"/>
              </a:lnSpc>
              <a:spcBef>
                <a:spcPts val="0"/>
              </a:spcBef>
              <a:spcAft>
                <a:spcPts val="0"/>
              </a:spcAft>
              <a:buSzPts val="688"/>
              <a:buNone/>
            </a:pPr>
            <a:r>
              <a:rPr lang="en" sz="856">
                <a:solidFill>
                  <a:srgbClr val="AF00DB"/>
                </a:solidFill>
                <a:latin typeface="Courier New"/>
                <a:ea typeface="Courier New"/>
                <a:cs typeface="Courier New"/>
                <a:sym typeface="Courier New"/>
              </a:rPr>
              <a:t>from</a:t>
            </a:r>
            <a:r>
              <a:rPr lang="en" sz="856">
                <a:solidFill>
                  <a:srgbClr val="3B3B3B"/>
                </a:solidFill>
                <a:latin typeface="Courier New"/>
                <a:ea typeface="Courier New"/>
                <a:cs typeface="Courier New"/>
                <a:sym typeface="Courier New"/>
              </a:rPr>
              <a:t> </a:t>
            </a:r>
            <a:r>
              <a:rPr lang="en" sz="856">
                <a:solidFill>
                  <a:srgbClr val="267F99"/>
                </a:solidFill>
                <a:latin typeface="Courier New"/>
                <a:ea typeface="Courier New"/>
                <a:cs typeface="Courier New"/>
                <a:sym typeface="Courier New"/>
              </a:rPr>
              <a:t>flask_mail</a:t>
            </a:r>
            <a:r>
              <a:rPr lang="en" sz="856">
                <a:solidFill>
                  <a:srgbClr val="3B3B3B"/>
                </a:solidFill>
                <a:latin typeface="Courier New"/>
                <a:ea typeface="Courier New"/>
                <a:cs typeface="Courier New"/>
                <a:sym typeface="Courier New"/>
              </a:rPr>
              <a:t> </a:t>
            </a:r>
            <a:r>
              <a:rPr lang="en" sz="856">
                <a:solidFill>
                  <a:srgbClr val="AF00DB"/>
                </a:solidFill>
                <a:latin typeface="Courier New"/>
                <a:ea typeface="Courier New"/>
                <a:cs typeface="Courier New"/>
                <a:sym typeface="Courier New"/>
              </a:rPr>
              <a:t>import</a:t>
            </a:r>
            <a:r>
              <a:rPr lang="en" sz="856">
                <a:solidFill>
                  <a:srgbClr val="3B3B3B"/>
                </a:solidFill>
                <a:latin typeface="Courier New"/>
                <a:ea typeface="Courier New"/>
                <a:cs typeface="Courier New"/>
                <a:sym typeface="Courier New"/>
              </a:rPr>
              <a:t> </a:t>
            </a:r>
            <a:r>
              <a:rPr lang="en" sz="856">
                <a:solidFill>
                  <a:srgbClr val="267F99"/>
                </a:solidFill>
                <a:latin typeface="Courier New"/>
                <a:ea typeface="Courier New"/>
                <a:cs typeface="Courier New"/>
                <a:sym typeface="Courier New"/>
              </a:rPr>
              <a:t>Mail</a:t>
            </a:r>
            <a:r>
              <a:rPr lang="en" sz="856">
                <a:solidFill>
                  <a:srgbClr val="3B3B3B"/>
                </a:solidFill>
                <a:latin typeface="Courier New"/>
                <a:ea typeface="Courier New"/>
                <a:cs typeface="Courier New"/>
                <a:sym typeface="Courier New"/>
              </a:rPr>
              <a:t>, </a:t>
            </a:r>
            <a:r>
              <a:rPr lang="en" sz="856">
                <a:solidFill>
                  <a:srgbClr val="267F99"/>
                </a:solidFill>
                <a:latin typeface="Courier New"/>
                <a:ea typeface="Courier New"/>
                <a:cs typeface="Courier New"/>
                <a:sym typeface="Courier New"/>
              </a:rPr>
              <a:t>Message</a:t>
            </a:r>
            <a:endParaRPr sz="856">
              <a:solidFill>
                <a:srgbClr val="267F99"/>
              </a:solidFill>
              <a:latin typeface="Courier New"/>
              <a:ea typeface="Courier New"/>
              <a:cs typeface="Courier New"/>
              <a:sym typeface="Courier New"/>
            </a:endParaRPr>
          </a:p>
          <a:p>
            <a:pPr indent="0" lvl="0" marL="0" rtl="0" algn="l">
              <a:lnSpc>
                <a:spcPct val="115714"/>
              </a:lnSpc>
              <a:spcBef>
                <a:spcPts val="0"/>
              </a:spcBef>
              <a:spcAft>
                <a:spcPts val="0"/>
              </a:spcAft>
              <a:buSzPts val="688"/>
              <a:buNone/>
            </a:pPr>
            <a:r>
              <a:t/>
            </a:r>
            <a:endParaRPr sz="856">
              <a:solidFill>
                <a:srgbClr val="3B3B3B"/>
              </a:solidFill>
              <a:latin typeface="Courier New"/>
              <a:ea typeface="Courier New"/>
              <a:cs typeface="Courier New"/>
              <a:sym typeface="Courier New"/>
            </a:endParaRPr>
          </a:p>
          <a:p>
            <a:pPr indent="0" lvl="0" marL="0" rtl="0" algn="l">
              <a:lnSpc>
                <a:spcPct val="115714"/>
              </a:lnSpc>
              <a:spcBef>
                <a:spcPts val="0"/>
              </a:spcBef>
              <a:spcAft>
                <a:spcPts val="0"/>
              </a:spcAft>
              <a:buSzPts val="688"/>
              <a:buNone/>
            </a:pPr>
            <a:r>
              <a:rPr lang="en" sz="856">
                <a:solidFill>
                  <a:srgbClr val="001080"/>
                </a:solidFill>
                <a:latin typeface="Courier New"/>
                <a:ea typeface="Courier New"/>
                <a:cs typeface="Courier New"/>
                <a:sym typeface="Courier New"/>
              </a:rPr>
              <a:t>app</a:t>
            </a:r>
            <a:r>
              <a:rPr lang="en" sz="856">
                <a:solidFill>
                  <a:srgbClr val="3B3B3B"/>
                </a:solidFill>
                <a:latin typeface="Courier New"/>
                <a:ea typeface="Courier New"/>
                <a:cs typeface="Courier New"/>
                <a:sym typeface="Courier New"/>
              </a:rPr>
              <a:t> </a:t>
            </a:r>
            <a:r>
              <a:rPr lang="en" sz="856">
                <a:solidFill>
                  <a:srgbClr val="000000"/>
                </a:solidFill>
                <a:latin typeface="Courier New"/>
                <a:ea typeface="Courier New"/>
                <a:cs typeface="Courier New"/>
                <a:sym typeface="Courier New"/>
              </a:rPr>
              <a:t>=</a:t>
            </a:r>
            <a:r>
              <a:rPr lang="en" sz="856">
                <a:solidFill>
                  <a:srgbClr val="3B3B3B"/>
                </a:solidFill>
                <a:latin typeface="Courier New"/>
                <a:ea typeface="Courier New"/>
                <a:cs typeface="Courier New"/>
                <a:sym typeface="Courier New"/>
              </a:rPr>
              <a:t> </a:t>
            </a:r>
            <a:r>
              <a:rPr lang="en" sz="856">
                <a:solidFill>
                  <a:srgbClr val="267F99"/>
                </a:solidFill>
                <a:latin typeface="Courier New"/>
                <a:ea typeface="Courier New"/>
                <a:cs typeface="Courier New"/>
                <a:sym typeface="Courier New"/>
              </a:rPr>
              <a:t>Flask</a:t>
            </a:r>
            <a:r>
              <a:rPr lang="en" sz="856">
                <a:solidFill>
                  <a:srgbClr val="3B3B3B"/>
                </a:solidFill>
                <a:latin typeface="Courier New"/>
                <a:ea typeface="Courier New"/>
                <a:cs typeface="Courier New"/>
                <a:sym typeface="Courier New"/>
              </a:rPr>
              <a:t>(</a:t>
            </a:r>
            <a:r>
              <a:rPr lang="en" sz="856">
                <a:solidFill>
                  <a:srgbClr val="001080"/>
                </a:solidFill>
                <a:latin typeface="Courier New"/>
                <a:ea typeface="Courier New"/>
                <a:cs typeface="Courier New"/>
                <a:sym typeface="Courier New"/>
              </a:rPr>
              <a:t>__name__</a:t>
            </a:r>
            <a:r>
              <a:rPr lang="en" sz="856">
                <a:solidFill>
                  <a:srgbClr val="3B3B3B"/>
                </a:solidFill>
                <a:latin typeface="Courier New"/>
                <a:ea typeface="Courier New"/>
                <a:cs typeface="Courier New"/>
                <a:sym typeface="Courier New"/>
              </a:rPr>
              <a:t>)</a:t>
            </a:r>
            <a:endParaRPr sz="856">
              <a:solidFill>
                <a:srgbClr val="3B3B3B"/>
              </a:solidFill>
              <a:latin typeface="Courier New"/>
              <a:ea typeface="Courier New"/>
              <a:cs typeface="Courier New"/>
              <a:sym typeface="Courier New"/>
            </a:endParaRPr>
          </a:p>
          <a:p>
            <a:pPr indent="0" lvl="0" marL="0" rtl="0" algn="l">
              <a:lnSpc>
                <a:spcPct val="115714"/>
              </a:lnSpc>
              <a:spcBef>
                <a:spcPts val="0"/>
              </a:spcBef>
              <a:spcAft>
                <a:spcPts val="0"/>
              </a:spcAft>
              <a:buSzPts val="688"/>
              <a:buNone/>
            </a:pPr>
            <a:r>
              <a:t/>
            </a:r>
            <a:endParaRPr sz="856">
              <a:solidFill>
                <a:srgbClr val="3B3B3B"/>
              </a:solidFill>
              <a:latin typeface="Courier New"/>
              <a:ea typeface="Courier New"/>
              <a:cs typeface="Courier New"/>
              <a:sym typeface="Courier New"/>
            </a:endParaRPr>
          </a:p>
          <a:p>
            <a:pPr indent="0" lvl="0" marL="0" rtl="0" algn="l">
              <a:lnSpc>
                <a:spcPct val="115714"/>
              </a:lnSpc>
              <a:spcBef>
                <a:spcPts val="0"/>
              </a:spcBef>
              <a:spcAft>
                <a:spcPts val="0"/>
              </a:spcAft>
              <a:buSzPts val="688"/>
              <a:buNone/>
            </a:pPr>
            <a:r>
              <a:rPr lang="en" sz="856">
                <a:solidFill>
                  <a:srgbClr val="008000"/>
                </a:solidFill>
                <a:latin typeface="Courier New"/>
                <a:ea typeface="Courier New"/>
                <a:cs typeface="Courier New"/>
                <a:sym typeface="Courier New"/>
              </a:rPr>
              <a:t># Configuration for mail server</a:t>
            </a:r>
            <a:endParaRPr sz="856">
              <a:solidFill>
                <a:srgbClr val="008000"/>
              </a:solidFill>
              <a:latin typeface="Courier New"/>
              <a:ea typeface="Courier New"/>
              <a:cs typeface="Courier New"/>
              <a:sym typeface="Courier New"/>
            </a:endParaRPr>
          </a:p>
          <a:p>
            <a:pPr indent="0" lvl="0" marL="0" rtl="0" algn="l">
              <a:lnSpc>
                <a:spcPct val="115714"/>
              </a:lnSpc>
              <a:spcBef>
                <a:spcPts val="0"/>
              </a:spcBef>
              <a:spcAft>
                <a:spcPts val="0"/>
              </a:spcAft>
              <a:buSzPts val="688"/>
              <a:buNone/>
            </a:pPr>
            <a:r>
              <a:rPr lang="en" sz="856">
                <a:solidFill>
                  <a:srgbClr val="001080"/>
                </a:solidFill>
                <a:latin typeface="Courier New"/>
                <a:ea typeface="Courier New"/>
                <a:cs typeface="Courier New"/>
                <a:sym typeface="Courier New"/>
              </a:rPr>
              <a:t>app</a:t>
            </a:r>
            <a:r>
              <a:rPr lang="en" sz="856">
                <a:solidFill>
                  <a:srgbClr val="3B3B3B"/>
                </a:solidFill>
                <a:latin typeface="Courier New"/>
                <a:ea typeface="Courier New"/>
                <a:cs typeface="Courier New"/>
                <a:sym typeface="Courier New"/>
              </a:rPr>
              <a:t>.</a:t>
            </a:r>
            <a:r>
              <a:rPr lang="en" sz="856">
                <a:solidFill>
                  <a:srgbClr val="001080"/>
                </a:solidFill>
                <a:latin typeface="Courier New"/>
                <a:ea typeface="Courier New"/>
                <a:cs typeface="Courier New"/>
                <a:sym typeface="Courier New"/>
              </a:rPr>
              <a:t>config</a:t>
            </a:r>
            <a:r>
              <a:rPr lang="en" sz="856">
                <a:solidFill>
                  <a:srgbClr val="3B3B3B"/>
                </a:solidFill>
                <a:latin typeface="Courier New"/>
                <a:ea typeface="Courier New"/>
                <a:cs typeface="Courier New"/>
                <a:sym typeface="Courier New"/>
              </a:rPr>
              <a:t>[</a:t>
            </a:r>
            <a:r>
              <a:rPr lang="en" sz="856">
                <a:solidFill>
                  <a:srgbClr val="A31515"/>
                </a:solidFill>
                <a:latin typeface="Courier New"/>
                <a:ea typeface="Courier New"/>
                <a:cs typeface="Courier New"/>
                <a:sym typeface="Courier New"/>
              </a:rPr>
              <a:t>'MAIL_SERVER'</a:t>
            </a:r>
            <a:r>
              <a:rPr lang="en" sz="856">
                <a:solidFill>
                  <a:srgbClr val="3B3B3B"/>
                </a:solidFill>
                <a:latin typeface="Courier New"/>
                <a:ea typeface="Courier New"/>
                <a:cs typeface="Courier New"/>
                <a:sym typeface="Courier New"/>
              </a:rPr>
              <a:t>] </a:t>
            </a:r>
            <a:r>
              <a:rPr lang="en" sz="856">
                <a:solidFill>
                  <a:srgbClr val="000000"/>
                </a:solidFill>
                <a:latin typeface="Courier New"/>
                <a:ea typeface="Courier New"/>
                <a:cs typeface="Courier New"/>
                <a:sym typeface="Courier New"/>
              </a:rPr>
              <a:t>=</a:t>
            </a:r>
            <a:r>
              <a:rPr lang="en" sz="856">
                <a:solidFill>
                  <a:srgbClr val="3B3B3B"/>
                </a:solidFill>
                <a:latin typeface="Courier New"/>
                <a:ea typeface="Courier New"/>
                <a:cs typeface="Courier New"/>
                <a:sym typeface="Courier New"/>
              </a:rPr>
              <a:t> </a:t>
            </a:r>
            <a:r>
              <a:rPr lang="en" sz="856">
                <a:solidFill>
                  <a:srgbClr val="A31515"/>
                </a:solidFill>
                <a:latin typeface="Courier New"/>
                <a:ea typeface="Courier New"/>
                <a:cs typeface="Courier New"/>
                <a:sym typeface="Courier New"/>
              </a:rPr>
              <a:t>'smtp.gmail.com'</a:t>
            </a:r>
            <a:r>
              <a:rPr lang="en" sz="856">
                <a:solidFill>
                  <a:srgbClr val="3B3B3B"/>
                </a:solidFill>
                <a:latin typeface="Courier New"/>
                <a:ea typeface="Courier New"/>
                <a:cs typeface="Courier New"/>
                <a:sym typeface="Courier New"/>
              </a:rPr>
              <a:t>          </a:t>
            </a:r>
            <a:r>
              <a:rPr lang="en" sz="856">
                <a:solidFill>
                  <a:srgbClr val="008000"/>
                </a:solidFill>
                <a:latin typeface="Courier New"/>
                <a:ea typeface="Courier New"/>
                <a:cs typeface="Courier New"/>
                <a:sym typeface="Courier New"/>
              </a:rPr>
              <a:t># e.g., Gmail SMTP server</a:t>
            </a:r>
            <a:endParaRPr sz="856">
              <a:solidFill>
                <a:srgbClr val="008000"/>
              </a:solidFill>
              <a:latin typeface="Courier New"/>
              <a:ea typeface="Courier New"/>
              <a:cs typeface="Courier New"/>
              <a:sym typeface="Courier New"/>
            </a:endParaRPr>
          </a:p>
          <a:p>
            <a:pPr indent="0" lvl="0" marL="0" rtl="0" algn="l">
              <a:lnSpc>
                <a:spcPct val="115714"/>
              </a:lnSpc>
              <a:spcBef>
                <a:spcPts val="0"/>
              </a:spcBef>
              <a:spcAft>
                <a:spcPts val="0"/>
              </a:spcAft>
              <a:buSzPts val="688"/>
              <a:buNone/>
            </a:pPr>
            <a:r>
              <a:rPr lang="en" sz="856">
                <a:solidFill>
                  <a:srgbClr val="001080"/>
                </a:solidFill>
                <a:latin typeface="Courier New"/>
                <a:ea typeface="Courier New"/>
                <a:cs typeface="Courier New"/>
                <a:sym typeface="Courier New"/>
              </a:rPr>
              <a:t>app</a:t>
            </a:r>
            <a:r>
              <a:rPr lang="en" sz="856">
                <a:solidFill>
                  <a:srgbClr val="3B3B3B"/>
                </a:solidFill>
                <a:latin typeface="Courier New"/>
                <a:ea typeface="Courier New"/>
                <a:cs typeface="Courier New"/>
                <a:sym typeface="Courier New"/>
              </a:rPr>
              <a:t>.</a:t>
            </a:r>
            <a:r>
              <a:rPr lang="en" sz="856">
                <a:solidFill>
                  <a:srgbClr val="001080"/>
                </a:solidFill>
                <a:latin typeface="Courier New"/>
                <a:ea typeface="Courier New"/>
                <a:cs typeface="Courier New"/>
                <a:sym typeface="Courier New"/>
              </a:rPr>
              <a:t>config</a:t>
            </a:r>
            <a:r>
              <a:rPr lang="en" sz="856">
                <a:solidFill>
                  <a:srgbClr val="3B3B3B"/>
                </a:solidFill>
                <a:latin typeface="Courier New"/>
                <a:ea typeface="Courier New"/>
                <a:cs typeface="Courier New"/>
                <a:sym typeface="Courier New"/>
              </a:rPr>
              <a:t>[</a:t>
            </a:r>
            <a:r>
              <a:rPr lang="en" sz="856">
                <a:solidFill>
                  <a:srgbClr val="A31515"/>
                </a:solidFill>
                <a:latin typeface="Courier New"/>
                <a:ea typeface="Courier New"/>
                <a:cs typeface="Courier New"/>
                <a:sym typeface="Courier New"/>
              </a:rPr>
              <a:t>'MAIL_PORT'</a:t>
            </a:r>
            <a:r>
              <a:rPr lang="en" sz="856">
                <a:solidFill>
                  <a:srgbClr val="3B3B3B"/>
                </a:solidFill>
                <a:latin typeface="Courier New"/>
                <a:ea typeface="Courier New"/>
                <a:cs typeface="Courier New"/>
                <a:sym typeface="Courier New"/>
              </a:rPr>
              <a:t>] </a:t>
            </a:r>
            <a:r>
              <a:rPr lang="en" sz="856">
                <a:solidFill>
                  <a:srgbClr val="000000"/>
                </a:solidFill>
                <a:latin typeface="Courier New"/>
                <a:ea typeface="Courier New"/>
                <a:cs typeface="Courier New"/>
                <a:sym typeface="Courier New"/>
              </a:rPr>
              <a:t>=</a:t>
            </a:r>
            <a:r>
              <a:rPr lang="en" sz="856">
                <a:solidFill>
                  <a:srgbClr val="3B3B3B"/>
                </a:solidFill>
                <a:latin typeface="Courier New"/>
                <a:ea typeface="Courier New"/>
                <a:cs typeface="Courier New"/>
                <a:sym typeface="Courier New"/>
              </a:rPr>
              <a:t> </a:t>
            </a:r>
            <a:r>
              <a:rPr lang="en" sz="856">
                <a:solidFill>
                  <a:srgbClr val="098658"/>
                </a:solidFill>
                <a:latin typeface="Courier New"/>
                <a:ea typeface="Courier New"/>
                <a:cs typeface="Courier New"/>
                <a:sym typeface="Courier New"/>
              </a:rPr>
              <a:t>587</a:t>
            </a:r>
            <a:endParaRPr sz="856">
              <a:solidFill>
                <a:srgbClr val="098658"/>
              </a:solidFill>
              <a:latin typeface="Courier New"/>
              <a:ea typeface="Courier New"/>
              <a:cs typeface="Courier New"/>
              <a:sym typeface="Courier New"/>
            </a:endParaRPr>
          </a:p>
          <a:p>
            <a:pPr indent="0" lvl="0" marL="0" rtl="0" algn="l">
              <a:lnSpc>
                <a:spcPct val="115714"/>
              </a:lnSpc>
              <a:spcBef>
                <a:spcPts val="0"/>
              </a:spcBef>
              <a:spcAft>
                <a:spcPts val="0"/>
              </a:spcAft>
              <a:buSzPts val="688"/>
              <a:buNone/>
            </a:pPr>
            <a:r>
              <a:rPr lang="en" sz="856">
                <a:solidFill>
                  <a:srgbClr val="001080"/>
                </a:solidFill>
                <a:latin typeface="Courier New"/>
                <a:ea typeface="Courier New"/>
                <a:cs typeface="Courier New"/>
                <a:sym typeface="Courier New"/>
              </a:rPr>
              <a:t>app</a:t>
            </a:r>
            <a:r>
              <a:rPr lang="en" sz="856">
                <a:solidFill>
                  <a:srgbClr val="3B3B3B"/>
                </a:solidFill>
                <a:latin typeface="Courier New"/>
                <a:ea typeface="Courier New"/>
                <a:cs typeface="Courier New"/>
                <a:sym typeface="Courier New"/>
              </a:rPr>
              <a:t>.</a:t>
            </a:r>
            <a:r>
              <a:rPr lang="en" sz="856">
                <a:solidFill>
                  <a:srgbClr val="001080"/>
                </a:solidFill>
                <a:latin typeface="Courier New"/>
                <a:ea typeface="Courier New"/>
                <a:cs typeface="Courier New"/>
                <a:sym typeface="Courier New"/>
              </a:rPr>
              <a:t>config</a:t>
            </a:r>
            <a:r>
              <a:rPr lang="en" sz="856">
                <a:solidFill>
                  <a:srgbClr val="3B3B3B"/>
                </a:solidFill>
                <a:latin typeface="Courier New"/>
                <a:ea typeface="Courier New"/>
                <a:cs typeface="Courier New"/>
                <a:sym typeface="Courier New"/>
              </a:rPr>
              <a:t>[</a:t>
            </a:r>
            <a:r>
              <a:rPr lang="en" sz="856">
                <a:solidFill>
                  <a:srgbClr val="A31515"/>
                </a:solidFill>
                <a:latin typeface="Courier New"/>
                <a:ea typeface="Courier New"/>
                <a:cs typeface="Courier New"/>
                <a:sym typeface="Courier New"/>
              </a:rPr>
              <a:t>'MAIL_USE_TLS'</a:t>
            </a:r>
            <a:r>
              <a:rPr lang="en" sz="856">
                <a:solidFill>
                  <a:srgbClr val="3B3B3B"/>
                </a:solidFill>
                <a:latin typeface="Courier New"/>
                <a:ea typeface="Courier New"/>
                <a:cs typeface="Courier New"/>
                <a:sym typeface="Courier New"/>
              </a:rPr>
              <a:t>] </a:t>
            </a:r>
            <a:r>
              <a:rPr lang="en" sz="856">
                <a:solidFill>
                  <a:srgbClr val="000000"/>
                </a:solidFill>
                <a:latin typeface="Courier New"/>
                <a:ea typeface="Courier New"/>
                <a:cs typeface="Courier New"/>
                <a:sym typeface="Courier New"/>
              </a:rPr>
              <a:t>=</a:t>
            </a:r>
            <a:r>
              <a:rPr lang="en" sz="856">
                <a:solidFill>
                  <a:srgbClr val="3B3B3B"/>
                </a:solidFill>
                <a:latin typeface="Courier New"/>
                <a:ea typeface="Courier New"/>
                <a:cs typeface="Courier New"/>
                <a:sym typeface="Courier New"/>
              </a:rPr>
              <a:t> </a:t>
            </a:r>
            <a:r>
              <a:rPr lang="en" sz="856">
                <a:solidFill>
                  <a:srgbClr val="0000FF"/>
                </a:solidFill>
                <a:latin typeface="Courier New"/>
                <a:ea typeface="Courier New"/>
                <a:cs typeface="Courier New"/>
                <a:sym typeface="Courier New"/>
              </a:rPr>
              <a:t>True</a:t>
            </a:r>
            <a:endParaRPr sz="856">
              <a:solidFill>
                <a:srgbClr val="0000FF"/>
              </a:solidFill>
              <a:latin typeface="Courier New"/>
              <a:ea typeface="Courier New"/>
              <a:cs typeface="Courier New"/>
              <a:sym typeface="Courier New"/>
            </a:endParaRPr>
          </a:p>
          <a:p>
            <a:pPr indent="0" lvl="0" marL="0" rtl="0" algn="l">
              <a:lnSpc>
                <a:spcPct val="115714"/>
              </a:lnSpc>
              <a:spcBef>
                <a:spcPts val="0"/>
              </a:spcBef>
              <a:spcAft>
                <a:spcPts val="0"/>
              </a:spcAft>
              <a:buSzPts val="688"/>
              <a:buNone/>
            </a:pPr>
            <a:r>
              <a:rPr lang="en" sz="856">
                <a:solidFill>
                  <a:srgbClr val="001080"/>
                </a:solidFill>
                <a:latin typeface="Courier New"/>
                <a:ea typeface="Courier New"/>
                <a:cs typeface="Courier New"/>
                <a:sym typeface="Courier New"/>
              </a:rPr>
              <a:t>app</a:t>
            </a:r>
            <a:r>
              <a:rPr lang="en" sz="856">
                <a:solidFill>
                  <a:srgbClr val="3B3B3B"/>
                </a:solidFill>
                <a:latin typeface="Courier New"/>
                <a:ea typeface="Courier New"/>
                <a:cs typeface="Courier New"/>
                <a:sym typeface="Courier New"/>
              </a:rPr>
              <a:t>.</a:t>
            </a:r>
            <a:r>
              <a:rPr lang="en" sz="856">
                <a:solidFill>
                  <a:srgbClr val="001080"/>
                </a:solidFill>
                <a:latin typeface="Courier New"/>
                <a:ea typeface="Courier New"/>
                <a:cs typeface="Courier New"/>
                <a:sym typeface="Courier New"/>
              </a:rPr>
              <a:t>config</a:t>
            </a:r>
            <a:r>
              <a:rPr lang="en" sz="856">
                <a:solidFill>
                  <a:srgbClr val="3B3B3B"/>
                </a:solidFill>
                <a:latin typeface="Courier New"/>
                <a:ea typeface="Courier New"/>
                <a:cs typeface="Courier New"/>
                <a:sym typeface="Courier New"/>
              </a:rPr>
              <a:t>[</a:t>
            </a:r>
            <a:r>
              <a:rPr lang="en" sz="856">
                <a:solidFill>
                  <a:srgbClr val="A31515"/>
                </a:solidFill>
                <a:latin typeface="Courier New"/>
                <a:ea typeface="Courier New"/>
                <a:cs typeface="Courier New"/>
                <a:sym typeface="Courier New"/>
              </a:rPr>
              <a:t>'MAIL_USERNAME'</a:t>
            </a:r>
            <a:r>
              <a:rPr lang="en" sz="856">
                <a:solidFill>
                  <a:srgbClr val="3B3B3B"/>
                </a:solidFill>
                <a:latin typeface="Courier New"/>
                <a:ea typeface="Courier New"/>
                <a:cs typeface="Courier New"/>
                <a:sym typeface="Courier New"/>
              </a:rPr>
              <a:t>] </a:t>
            </a:r>
            <a:r>
              <a:rPr lang="en" sz="856">
                <a:solidFill>
                  <a:srgbClr val="000000"/>
                </a:solidFill>
                <a:latin typeface="Courier New"/>
                <a:ea typeface="Courier New"/>
                <a:cs typeface="Courier New"/>
                <a:sym typeface="Courier New"/>
              </a:rPr>
              <a:t>=</a:t>
            </a:r>
            <a:r>
              <a:rPr lang="en" sz="856">
                <a:solidFill>
                  <a:srgbClr val="3B3B3B"/>
                </a:solidFill>
                <a:latin typeface="Courier New"/>
                <a:ea typeface="Courier New"/>
                <a:cs typeface="Courier New"/>
                <a:sym typeface="Courier New"/>
              </a:rPr>
              <a:t> </a:t>
            </a:r>
            <a:r>
              <a:rPr lang="en" sz="856">
                <a:solidFill>
                  <a:srgbClr val="A31515"/>
                </a:solidFill>
                <a:latin typeface="Courier New"/>
                <a:ea typeface="Courier New"/>
                <a:cs typeface="Courier New"/>
                <a:sym typeface="Courier New"/>
              </a:rPr>
              <a:t>'binayakmaharjan496@gmail.com'</a:t>
            </a:r>
            <a:r>
              <a:rPr lang="en" sz="856">
                <a:solidFill>
                  <a:srgbClr val="3B3B3B"/>
                </a:solidFill>
                <a:latin typeface="Courier New"/>
                <a:ea typeface="Courier New"/>
                <a:cs typeface="Courier New"/>
                <a:sym typeface="Courier New"/>
              </a:rPr>
              <a:t>  </a:t>
            </a:r>
            <a:r>
              <a:rPr lang="en" sz="856">
                <a:solidFill>
                  <a:srgbClr val="008000"/>
                </a:solidFill>
                <a:latin typeface="Courier New"/>
                <a:ea typeface="Courier New"/>
                <a:cs typeface="Courier New"/>
                <a:sym typeface="Courier New"/>
              </a:rPr>
              <a:t># replace with your email</a:t>
            </a:r>
            <a:endParaRPr sz="856">
              <a:solidFill>
                <a:srgbClr val="008000"/>
              </a:solidFill>
              <a:latin typeface="Courier New"/>
              <a:ea typeface="Courier New"/>
              <a:cs typeface="Courier New"/>
              <a:sym typeface="Courier New"/>
            </a:endParaRPr>
          </a:p>
          <a:p>
            <a:pPr indent="0" lvl="0" marL="0" rtl="0" algn="l">
              <a:lnSpc>
                <a:spcPct val="115714"/>
              </a:lnSpc>
              <a:spcBef>
                <a:spcPts val="0"/>
              </a:spcBef>
              <a:spcAft>
                <a:spcPts val="0"/>
              </a:spcAft>
              <a:buSzPts val="688"/>
              <a:buNone/>
            </a:pPr>
            <a:r>
              <a:rPr lang="en" sz="856">
                <a:solidFill>
                  <a:srgbClr val="001080"/>
                </a:solidFill>
                <a:latin typeface="Courier New"/>
                <a:ea typeface="Courier New"/>
                <a:cs typeface="Courier New"/>
                <a:sym typeface="Courier New"/>
              </a:rPr>
              <a:t>app</a:t>
            </a:r>
            <a:r>
              <a:rPr lang="en" sz="856">
                <a:solidFill>
                  <a:srgbClr val="3B3B3B"/>
                </a:solidFill>
                <a:latin typeface="Courier New"/>
                <a:ea typeface="Courier New"/>
                <a:cs typeface="Courier New"/>
                <a:sym typeface="Courier New"/>
              </a:rPr>
              <a:t>.</a:t>
            </a:r>
            <a:r>
              <a:rPr lang="en" sz="856">
                <a:solidFill>
                  <a:srgbClr val="001080"/>
                </a:solidFill>
                <a:latin typeface="Courier New"/>
                <a:ea typeface="Courier New"/>
                <a:cs typeface="Courier New"/>
                <a:sym typeface="Courier New"/>
              </a:rPr>
              <a:t>config</a:t>
            </a:r>
            <a:r>
              <a:rPr lang="en" sz="856">
                <a:solidFill>
                  <a:srgbClr val="3B3B3B"/>
                </a:solidFill>
                <a:latin typeface="Courier New"/>
                <a:ea typeface="Courier New"/>
                <a:cs typeface="Courier New"/>
                <a:sym typeface="Courier New"/>
              </a:rPr>
              <a:t>[</a:t>
            </a:r>
            <a:r>
              <a:rPr lang="en" sz="856">
                <a:solidFill>
                  <a:srgbClr val="A31515"/>
                </a:solidFill>
                <a:latin typeface="Courier New"/>
                <a:ea typeface="Courier New"/>
                <a:cs typeface="Courier New"/>
                <a:sym typeface="Courier New"/>
              </a:rPr>
              <a:t>'MAIL_PASSWORD'</a:t>
            </a:r>
            <a:r>
              <a:rPr lang="en" sz="856">
                <a:solidFill>
                  <a:srgbClr val="3B3B3B"/>
                </a:solidFill>
                <a:latin typeface="Courier New"/>
                <a:ea typeface="Courier New"/>
                <a:cs typeface="Courier New"/>
                <a:sym typeface="Courier New"/>
              </a:rPr>
              <a:t>] </a:t>
            </a:r>
            <a:r>
              <a:rPr lang="en" sz="856">
                <a:solidFill>
                  <a:srgbClr val="000000"/>
                </a:solidFill>
                <a:latin typeface="Courier New"/>
                <a:ea typeface="Courier New"/>
                <a:cs typeface="Courier New"/>
                <a:sym typeface="Courier New"/>
              </a:rPr>
              <a:t>=</a:t>
            </a:r>
            <a:r>
              <a:rPr lang="en" sz="856">
                <a:solidFill>
                  <a:srgbClr val="3B3B3B"/>
                </a:solidFill>
                <a:latin typeface="Courier New"/>
                <a:ea typeface="Courier New"/>
                <a:cs typeface="Courier New"/>
                <a:sym typeface="Courier New"/>
              </a:rPr>
              <a:t> </a:t>
            </a:r>
            <a:r>
              <a:rPr lang="en" sz="856">
                <a:solidFill>
                  <a:srgbClr val="A31515"/>
                </a:solidFill>
                <a:latin typeface="Courier New"/>
                <a:ea typeface="Courier New"/>
                <a:cs typeface="Courier New"/>
                <a:sym typeface="Courier New"/>
              </a:rPr>
              <a:t>'htcr ssxd rusw qtda'</a:t>
            </a:r>
            <a:r>
              <a:rPr lang="en" sz="856">
                <a:solidFill>
                  <a:srgbClr val="3B3B3B"/>
                </a:solidFill>
                <a:latin typeface="Courier New"/>
                <a:ea typeface="Courier New"/>
                <a:cs typeface="Courier New"/>
                <a:sym typeface="Courier New"/>
              </a:rPr>
              <a:t>         </a:t>
            </a:r>
            <a:r>
              <a:rPr lang="en" sz="856">
                <a:solidFill>
                  <a:srgbClr val="008000"/>
                </a:solidFill>
                <a:latin typeface="Courier New"/>
                <a:ea typeface="Courier New"/>
                <a:cs typeface="Courier New"/>
                <a:sym typeface="Courier New"/>
              </a:rPr>
              <a:t># app-specific password if using Gmail</a:t>
            </a:r>
            <a:endParaRPr sz="856">
              <a:solidFill>
                <a:srgbClr val="008000"/>
              </a:solidFill>
              <a:latin typeface="Courier New"/>
              <a:ea typeface="Courier New"/>
              <a:cs typeface="Courier New"/>
              <a:sym typeface="Courier New"/>
            </a:endParaRPr>
          </a:p>
          <a:p>
            <a:pPr indent="0" lvl="0" marL="0" rtl="0" algn="l">
              <a:lnSpc>
                <a:spcPct val="115714"/>
              </a:lnSpc>
              <a:spcBef>
                <a:spcPts val="0"/>
              </a:spcBef>
              <a:spcAft>
                <a:spcPts val="0"/>
              </a:spcAft>
              <a:buSzPts val="688"/>
              <a:buNone/>
            </a:pPr>
            <a:r>
              <a:t/>
            </a:r>
            <a:endParaRPr sz="856">
              <a:solidFill>
                <a:srgbClr val="3B3B3B"/>
              </a:solidFill>
              <a:latin typeface="Courier New"/>
              <a:ea typeface="Courier New"/>
              <a:cs typeface="Courier New"/>
              <a:sym typeface="Courier New"/>
            </a:endParaRPr>
          </a:p>
          <a:p>
            <a:pPr indent="0" lvl="0" marL="0" rtl="0" algn="l">
              <a:lnSpc>
                <a:spcPct val="115714"/>
              </a:lnSpc>
              <a:spcBef>
                <a:spcPts val="0"/>
              </a:spcBef>
              <a:spcAft>
                <a:spcPts val="0"/>
              </a:spcAft>
              <a:buSzPts val="688"/>
              <a:buNone/>
            </a:pPr>
            <a:r>
              <a:rPr lang="en" sz="856">
                <a:solidFill>
                  <a:srgbClr val="001080"/>
                </a:solidFill>
                <a:latin typeface="Courier New"/>
                <a:ea typeface="Courier New"/>
                <a:cs typeface="Courier New"/>
                <a:sym typeface="Courier New"/>
              </a:rPr>
              <a:t>mail</a:t>
            </a:r>
            <a:r>
              <a:rPr lang="en" sz="856">
                <a:solidFill>
                  <a:srgbClr val="3B3B3B"/>
                </a:solidFill>
                <a:latin typeface="Courier New"/>
                <a:ea typeface="Courier New"/>
                <a:cs typeface="Courier New"/>
                <a:sym typeface="Courier New"/>
              </a:rPr>
              <a:t> </a:t>
            </a:r>
            <a:r>
              <a:rPr lang="en" sz="856">
                <a:solidFill>
                  <a:srgbClr val="000000"/>
                </a:solidFill>
                <a:latin typeface="Courier New"/>
                <a:ea typeface="Courier New"/>
                <a:cs typeface="Courier New"/>
                <a:sym typeface="Courier New"/>
              </a:rPr>
              <a:t>=</a:t>
            </a:r>
            <a:r>
              <a:rPr lang="en" sz="856">
                <a:solidFill>
                  <a:srgbClr val="3B3B3B"/>
                </a:solidFill>
                <a:latin typeface="Courier New"/>
                <a:ea typeface="Courier New"/>
                <a:cs typeface="Courier New"/>
                <a:sym typeface="Courier New"/>
              </a:rPr>
              <a:t> </a:t>
            </a:r>
            <a:r>
              <a:rPr lang="en" sz="856">
                <a:solidFill>
                  <a:srgbClr val="267F99"/>
                </a:solidFill>
                <a:latin typeface="Courier New"/>
                <a:ea typeface="Courier New"/>
                <a:cs typeface="Courier New"/>
                <a:sym typeface="Courier New"/>
              </a:rPr>
              <a:t>Mail</a:t>
            </a:r>
            <a:r>
              <a:rPr lang="en" sz="856">
                <a:solidFill>
                  <a:srgbClr val="3B3B3B"/>
                </a:solidFill>
                <a:latin typeface="Courier New"/>
                <a:ea typeface="Courier New"/>
                <a:cs typeface="Courier New"/>
                <a:sym typeface="Courier New"/>
              </a:rPr>
              <a:t>(</a:t>
            </a:r>
            <a:r>
              <a:rPr lang="en" sz="856">
                <a:solidFill>
                  <a:srgbClr val="001080"/>
                </a:solidFill>
                <a:latin typeface="Courier New"/>
                <a:ea typeface="Courier New"/>
                <a:cs typeface="Courier New"/>
                <a:sym typeface="Courier New"/>
              </a:rPr>
              <a:t>app</a:t>
            </a:r>
            <a:r>
              <a:rPr lang="en" sz="856">
                <a:solidFill>
                  <a:srgbClr val="3B3B3B"/>
                </a:solidFill>
                <a:latin typeface="Courier New"/>
                <a:ea typeface="Courier New"/>
                <a:cs typeface="Courier New"/>
                <a:sym typeface="Courier New"/>
              </a:rPr>
              <a:t>)</a:t>
            </a:r>
            <a:endParaRPr sz="856">
              <a:solidFill>
                <a:srgbClr val="3B3B3B"/>
              </a:solidFill>
              <a:latin typeface="Courier New"/>
              <a:ea typeface="Courier New"/>
              <a:cs typeface="Courier New"/>
              <a:sym typeface="Courier New"/>
            </a:endParaRPr>
          </a:p>
          <a:p>
            <a:pPr indent="0" lvl="0" marL="0" rtl="0" algn="l">
              <a:lnSpc>
                <a:spcPct val="115714"/>
              </a:lnSpc>
              <a:spcBef>
                <a:spcPts val="0"/>
              </a:spcBef>
              <a:spcAft>
                <a:spcPts val="0"/>
              </a:spcAft>
              <a:buSzPts val="688"/>
              <a:buNone/>
            </a:pPr>
            <a:r>
              <a:t/>
            </a:r>
            <a:endParaRPr sz="856">
              <a:solidFill>
                <a:srgbClr val="3B3B3B"/>
              </a:solidFill>
              <a:latin typeface="Courier New"/>
              <a:ea typeface="Courier New"/>
              <a:cs typeface="Courier New"/>
              <a:sym typeface="Courier New"/>
            </a:endParaRPr>
          </a:p>
          <a:p>
            <a:pPr indent="0" lvl="0" marL="0" rtl="0" algn="l">
              <a:lnSpc>
                <a:spcPct val="115714"/>
              </a:lnSpc>
              <a:spcBef>
                <a:spcPts val="0"/>
              </a:spcBef>
              <a:spcAft>
                <a:spcPts val="0"/>
              </a:spcAft>
              <a:buSzPts val="688"/>
              <a:buNone/>
            </a:pPr>
            <a:r>
              <a:rPr lang="en" sz="856">
                <a:solidFill>
                  <a:srgbClr val="795E26"/>
                </a:solidFill>
                <a:latin typeface="Courier New"/>
                <a:ea typeface="Courier New"/>
                <a:cs typeface="Courier New"/>
                <a:sym typeface="Courier New"/>
              </a:rPr>
              <a:t>@</a:t>
            </a:r>
            <a:r>
              <a:rPr lang="en" sz="856">
                <a:solidFill>
                  <a:srgbClr val="001080"/>
                </a:solidFill>
                <a:latin typeface="Courier New"/>
                <a:ea typeface="Courier New"/>
                <a:cs typeface="Courier New"/>
                <a:sym typeface="Courier New"/>
              </a:rPr>
              <a:t>app</a:t>
            </a:r>
            <a:r>
              <a:rPr lang="en" sz="856">
                <a:solidFill>
                  <a:srgbClr val="795E26"/>
                </a:solidFill>
                <a:latin typeface="Courier New"/>
                <a:ea typeface="Courier New"/>
                <a:cs typeface="Courier New"/>
                <a:sym typeface="Courier New"/>
              </a:rPr>
              <a:t>.route</a:t>
            </a:r>
            <a:r>
              <a:rPr lang="en" sz="856">
                <a:solidFill>
                  <a:srgbClr val="3B3B3B"/>
                </a:solidFill>
                <a:latin typeface="Courier New"/>
                <a:ea typeface="Courier New"/>
                <a:cs typeface="Courier New"/>
                <a:sym typeface="Courier New"/>
              </a:rPr>
              <a:t>(</a:t>
            </a:r>
            <a:r>
              <a:rPr lang="en" sz="856">
                <a:solidFill>
                  <a:srgbClr val="A31515"/>
                </a:solidFill>
                <a:latin typeface="Courier New"/>
                <a:ea typeface="Courier New"/>
                <a:cs typeface="Courier New"/>
                <a:sym typeface="Courier New"/>
              </a:rPr>
              <a:t>'/send-mail/'</a:t>
            </a:r>
            <a:r>
              <a:rPr lang="en" sz="856">
                <a:solidFill>
                  <a:srgbClr val="3B3B3B"/>
                </a:solidFill>
                <a:latin typeface="Courier New"/>
                <a:ea typeface="Courier New"/>
                <a:cs typeface="Courier New"/>
                <a:sym typeface="Courier New"/>
              </a:rPr>
              <a:t>)</a:t>
            </a:r>
            <a:endParaRPr sz="856">
              <a:solidFill>
                <a:srgbClr val="3B3B3B"/>
              </a:solidFill>
              <a:latin typeface="Courier New"/>
              <a:ea typeface="Courier New"/>
              <a:cs typeface="Courier New"/>
              <a:sym typeface="Courier New"/>
            </a:endParaRPr>
          </a:p>
          <a:p>
            <a:pPr indent="0" lvl="0" marL="0" rtl="0" algn="l">
              <a:lnSpc>
                <a:spcPct val="115714"/>
              </a:lnSpc>
              <a:spcBef>
                <a:spcPts val="0"/>
              </a:spcBef>
              <a:spcAft>
                <a:spcPts val="0"/>
              </a:spcAft>
              <a:buSzPts val="688"/>
              <a:buNone/>
            </a:pPr>
            <a:r>
              <a:rPr lang="en" sz="856">
                <a:solidFill>
                  <a:srgbClr val="0000FF"/>
                </a:solidFill>
                <a:latin typeface="Courier New"/>
                <a:ea typeface="Courier New"/>
                <a:cs typeface="Courier New"/>
                <a:sym typeface="Courier New"/>
              </a:rPr>
              <a:t>def</a:t>
            </a:r>
            <a:r>
              <a:rPr lang="en" sz="856">
                <a:solidFill>
                  <a:srgbClr val="3B3B3B"/>
                </a:solidFill>
                <a:latin typeface="Courier New"/>
                <a:ea typeface="Courier New"/>
                <a:cs typeface="Courier New"/>
                <a:sym typeface="Courier New"/>
              </a:rPr>
              <a:t> </a:t>
            </a:r>
            <a:r>
              <a:rPr lang="en" sz="856">
                <a:solidFill>
                  <a:srgbClr val="795E26"/>
                </a:solidFill>
                <a:latin typeface="Courier New"/>
                <a:ea typeface="Courier New"/>
                <a:cs typeface="Courier New"/>
                <a:sym typeface="Courier New"/>
              </a:rPr>
              <a:t>send_mail</a:t>
            </a:r>
            <a:r>
              <a:rPr lang="en" sz="856">
                <a:solidFill>
                  <a:srgbClr val="3B3B3B"/>
                </a:solidFill>
                <a:latin typeface="Courier New"/>
                <a:ea typeface="Courier New"/>
                <a:cs typeface="Courier New"/>
                <a:sym typeface="Courier New"/>
              </a:rPr>
              <a:t>():</a:t>
            </a:r>
            <a:endParaRPr sz="856">
              <a:solidFill>
                <a:srgbClr val="3B3B3B"/>
              </a:solidFill>
              <a:latin typeface="Courier New"/>
              <a:ea typeface="Courier New"/>
              <a:cs typeface="Courier New"/>
              <a:sym typeface="Courier New"/>
            </a:endParaRPr>
          </a:p>
          <a:p>
            <a:pPr indent="0" lvl="0" marL="0" rtl="0" algn="l">
              <a:lnSpc>
                <a:spcPct val="115714"/>
              </a:lnSpc>
              <a:spcBef>
                <a:spcPts val="0"/>
              </a:spcBef>
              <a:spcAft>
                <a:spcPts val="0"/>
              </a:spcAft>
              <a:buSzPts val="688"/>
              <a:buNone/>
            </a:pPr>
            <a:r>
              <a:rPr lang="en" sz="856">
                <a:solidFill>
                  <a:srgbClr val="3B3B3B"/>
                </a:solidFill>
                <a:latin typeface="Courier New"/>
                <a:ea typeface="Courier New"/>
                <a:cs typeface="Courier New"/>
                <a:sym typeface="Courier New"/>
              </a:rPr>
              <a:t>    </a:t>
            </a:r>
            <a:r>
              <a:rPr lang="en" sz="856">
                <a:solidFill>
                  <a:srgbClr val="001080"/>
                </a:solidFill>
                <a:latin typeface="Courier New"/>
                <a:ea typeface="Courier New"/>
                <a:cs typeface="Courier New"/>
                <a:sym typeface="Courier New"/>
              </a:rPr>
              <a:t>msg</a:t>
            </a:r>
            <a:r>
              <a:rPr lang="en" sz="856">
                <a:solidFill>
                  <a:srgbClr val="3B3B3B"/>
                </a:solidFill>
                <a:latin typeface="Courier New"/>
                <a:ea typeface="Courier New"/>
                <a:cs typeface="Courier New"/>
                <a:sym typeface="Courier New"/>
              </a:rPr>
              <a:t> </a:t>
            </a:r>
            <a:r>
              <a:rPr lang="en" sz="856">
                <a:solidFill>
                  <a:srgbClr val="000000"/>
                </a:solidFill>
                <a:latin typeface="Courier New"/>
                <a:ea typeface="Courier New"/>
                <a:cs typeface="Courier New"/>
                <a:sym typeface="Courier New"/>
              </a:rPr>
              <a:t>=</a:t>
            </a:r>
            <a:r>
              <a:rPr lang="en" sz="856">
                <a:solidFill>
                  <a:srgbClr val="3B3B3B"/>
                </a:solidFill>
                <a:latin typeface="Courier New"/>
                <a:ea typeface="Courier New"/>
                <a:cs typeface="Courier New"/>
                <a:sym typeface="Courier New"/>
              </a:rPr>
              <a:t> </a:t>
            </a:r>
            <a:r>
              <a:rPr lang="en" sz="856">
                <a:solidFill>
                  <a:srgbClr val="267F99"/>
                </a:solidFill>
                <a:latin typeface="Courier New"/>
                <a:ea typeface="Courier New"/>
                <a:cs typeface="Courier New"/>
                <a:sym typeface="Courier New"/>
              </a:rPr>
              <a:t>Message</a:t>
            </a:r>
            <a:r>
              <a:rPr lang="en" sz="856">
                <a:solidFill>
                  <a:srgbClr val="3B3B3B"/>
                </a:solidFill>
                <a:latin typeface="Courier New"/>
                <a:ea typeface="Courier New"/>
                <a:cs typeface="Courier New"/>
                <a:sym typeface="Courier New"/>
              </a:rPr>
              <a:t>(</a:t>
            </a:r>
            <a:endParaRPr sz="856">
              <a:solidFill>
                <a:srgbClr val="3B3B3B"/>
              </a:solidFill>
              <a:latin typeface="Courier New"/>
              <a:ea typeface="Courier New"/>
              <a:cs typeface="Courier New"/>
              <a:sym typeface="Courier New"/>
            </a:endParaRPr>
          </a:p>
          <a:p>
            <a:pPr indent="0" lvl="0" marL="0" rtl="0" algn="l">
              <a:lnSpc>
                <a:spcPct val="115714"/>
              </a:lnSpc>
              <a:spcBef>
                <a:spcPts val="0"/>
              </a:spcBef>
              <a:spcAft>
                <a:spcPts val="0"/>
              </a:spcAft>
              <a:buSzPts val="688"/>
              <a:buNone/>
            </a:pPr>
            <a:r>
              <a:rPr lang="en" sz="856">
                <a:solidFill>
                  <a:srgbClr val="3B3B3B"/>
                </a:solidFill>
                <a:latin typeface="Courier New"/>
                <a:ea typeface="Courier New"/>
                <a:cs typeface="Courier New"/>
                <a:sym typeface="Courier New"/>
              </a:rPr>
              <a:t>        </a:t>
            </a:r>
            <a:r>
              <a:rPr lang="en" sz="856">
                <a:solidFill>
                  <a:srgbClr val="001080"/>
                </a:solidFill>
                <a:latin typeface="Courier New"/>
                <a:ea typeface="Courier New"/>
                <a:cs typeface="Courier New"/>
                <a:sym typeface="Courier New"/>
              </a:rPr>
              <a:t>subject</a:t>
            </a:r>
            <a:r>
              <a:rPr lang="en" sz="856">
                <a:solidFill>
                  <a:srgbClr val="000000"/>
                </a:solidFill>
                <a:latin typeface="Courier New"/>
                <a:ea typeface="Courier New"/>
                <a:cs typeface="Courier New"/>
                <a:sym typeface="Courier New"/>
              </a:rPr>
              <a:t>=</a:t>
            </a:r>
            <a:r>
              <a:rPr lang="en" sz="856">
                <a:solidFill>
                  <a:srgbClr val="A31515"/>
                </a:solidFill>
                <a:latin typeface="Courier New"/>
                <a:ea typeface="Courier New"/>
                <a:cs typeface="Courier New"/>
                <a:sym typeface="Courier New"/>
              </a:rPr>
              <a:t>'Hello from Flask!'</a:t>
            </a:r>
            <a:r>
              <a:rPr lang="en" sz="856">
                <a:solidFill>
                  <a:srgbClr val="3B3B3B"/>
                </a:solidFill>
                <a:latin typeface="Courier New"/>
                <a:ea typeface="Courier New"/>
                <a:cs typeface="Courier New"/>
                <a:sym typeface="Courier New"/>
              </a:rPr>
              <a:t>,</a:t>
            </a:r>
            <a:endParaRPr sz="856">
              <a:solidFill>
                <a:srgbClr val="3B3B3B"/>
              </a:solidFill>
              <a:latin typeface="Courier New"/>
              <a:ea typeface="Courier New"/>
              <a:cs typeface="Courier New"/>
              <a:sym typeface="Courier New"/>
            </a:endParaRPr>
          </a:p>
          <a:p>
            <a:pPr indent="0" lvl="0" marL="0" rtl="0" algn="l">
              <a:lnSpc>
                <a:spcPct val="115714"/>
              </a:lnSpc>
              <a:spcBef>
                <a:spcPts val="0"/>
              </a:spcBef>
              <a:spcAft>
                <a:spcPts val="0"/>
              </a:spcAft>
              <a:buSzPts val="688"/>
              <a:buNone/>
            </a:pPr>
            <a:r>
              <a:rPr lang="en" sz="856">
                <a:solidFill>
                  <a:srgbClr val="3B3B3B"/>
                </a:solidFill>
                <a:latin typeface="Courier New"/>
                <a:ea typeface="Courier New"/>
                <a:cs typeface="Courier New"/>
                <a:sym typeface="Courier New"/>
              </a:rPr>
              <a:t>        </a:t>
            </a:r>
            <a:r>
              <a:rPr lang="en" sz="856">
                <a:solidFill>
                  <a:srgbClr val="001080"/>
                </a:solidFill>
                <a:latin typeface="Courier New"/>
                <a:ea typeface="Courier New"/>
                <a:cs typeface="Courier New"/>
                <a:sym typeface="Courier New"/>
              </a:rPr>
              <a:t>sender</a:t>
            </a:r>
            <a:r>
              <a:rPr lang="en" sz="856">
                <a:solidFill>
                  <a:srgbClr val="000000"/>
                </a:solidFill>
                <a:latin typeface="Courier New"/>
                <a:ea typeface="Courier New"/>
                <a:cs typeface="Courier New"/>
                <a:sym typeface="Courier New"/>
              </a:rPr>
              <a:t>=</a:t>
            </a:r>
            <a:r>
              <a:rPr lang="en" sz="856">
                <a:solidFill>
                  <a:srgbClr val="A31515"/>
                </a:solidFill>
                <a:latin typeface="Courier New"/>
                <a:ea typeface="Courier New"/>
                <a:cs typeface="Courier New"/>
                <a:sym typeface="Courier New"/>
              </a:rPr>
              <a:t>'binayakmaharjan496@gmail.com'</a:t>
            </a:r>
            <a:r>
              <a:rPr lang="en" sz="856">
                <a:solidFill>
                  <a:srgbClr val="3B3B3B"/>
                </a:solidFill>
                <a:latin typeface="Courier New"/>
                <a:ea typeface="Courier New"/>
                <a:cs typeface="Courier New"/>
                <a:sym typeface="Courier New"/>
              </a:rPr>
              <a:t>,</a:t>
            </a:r>
            <a:endParaRPr sz="856">
              <a:solidFill>
                <a:srgbClr val="3B3B3B"/>
              </a:solidFill>
              <a:latin typeface="Courier New"/>
              <a:ea typeface="Courier New"/>
              <a:cs typeface="Courier New"/>
              <a:sym typeface="Courier New"/>
            </a:endParaRPr>
          </a:p>
          <a:p>
            <a:pPr indent="0" lvl="0" marL="0" rtl="0" algn="l">
              <a:lnSpc>
                <a:spcPct val="115714"/>
              </a:lnSpc>
              <a:spcBef>
                <a:spcPts val="0"/>
              </a:spcBef>
              <a:spcAft>
                <a:spcPts val="0"/>
              </a:spcAft>
              <a:buSzPts val="688"/>
              <a:buNone/>
            </a:pPr>
            <a:r>
              <a:rPr lang="en" sz="856">
                <a:solidFill>
                  <a:srgbClr val="3B3B3B"/>
                </a:solidFill>
                <a:latin typeface="Courier New"/>
                <a:ea typeface="Courier New"/>
                <a:cs typeface="Courier New"/>
                <a:sym typeface="Courier New"/>
              </a:rPr>
              <a:t>        </a:t>
            </a:r>
            <a:r>
              <a:rPr lang="en" sz="856">
                <a:solidFill>
                  <a:srgbClr val="001080"/>
                </a:solidFill>
                <a:latin typeface="Courier New"/>
                <a:ea typeface="Courier New"/>
                <a:cs typeface="Courier New"/>
                <a:sym typeface="Courier New"/>
              </a:rPr>
              <a:t>recipients</a:t>
            </a:r>
            <a:r>
              <a:rPr lang="en" sz="856">
                <a:solidFill>
                  <a:srgbClr val="000000"/>
                </a:solidFill>
                <a:latin typeface="Courier New"/>
                <a:ea typeface="Courier New"/>
                <a:cs typeface="Courier New"/>
                <a:sym typeface="Courier New"/>
              </a:rPr>
              <a:t>=</a:t>
            </a:r>
            <a:r>
              <a:rPr lang="en" sz="856">
                <a:solidFill>
                  <a:srgbClr val="3B3B3B"/>
                </a:solidFill>
                <a:latin typeface="Courier New"/>
                <a:ea typeface="Courier New"/>
                <a:cs typeface="Courier New"/>
                <a:sym typeface="Courier New"/>
              </a:rPr>
              <a:t>[</a:t>
            </a:r>
            <a:r>
              <a:rPr lang="en" sz="856">
                <a:solidFill>
                  <a:srgbClr val="A31515"/>
                </a:solidFill>
                <a:latin typeface="Courier New"/>
                <a:ea typeface="Courier New"/>
                <a:cs typeface="Courier New"/>
                <a:sym typeface="Courier New"/>
              </a:rPr>
              <a:t>'binayak.maharjan@acme.edu.np'</a:t>
            </a:r>
            <a:r>
              <a:rPr lang="en" sz="856">
                <a:solidFill>
                  <a:srgbClr val="3B3B3B"/>
                </a:solidFill>
                <a:latin typeface="Courier New"/>
                <a:ea typeface="Courier New"/>
                <a:cs typeface="Courier New"/>
                <a:sym typeface="Courier New"/>
              </a:rPr>
              <a:t>],</a:t>
            </a:r>
            <a:endParaRPr sz="856">
              <a:solidFill>
                <a:srgbClr val="3B3B3B"/>
              </a:solidFill>
              <a:latin typeface="Courier New"/>
              <a:ea typeface="Courier New"/>
              <a:cs typeface="Courier New"/>
              <a:sym typeface="Courier New"/>
            </a:endParaRPr>
          </a:p>
          <a:p>
            <a:pPr indent="0" lvl="0" marL="0" rtl="0" algn="l">
              <a:lnSpc>
                <a:spcPct val="115714"/>
              </a:lnSpc>
              <a:spcBef>
                <a:spcPts val="0"/>
              </a:spcBef>
              <a:spcAft>
                <a:spcPts val="0"/>
              </a:spcAft>
              <a:buSzPts val="688"/>
              <a:buNone/>
            </a:pPr>
            <a:r>
              <a:rPr lang="en" sz="856">
                <a:solidFill>
                  <a:srgbClr val="3B3B3B"/>
                </a:solidFill>
                <a:latin typeface="Courier New"/>
                <a:ea typeface="Courier New"/>
                <a:cs typeface="Courier New"/>
                <a:sym typeface="Courier New"/>
              </a:rPr>
              <a:t>        </a:t>
            </a:r>
            <a:r>
              <a:rPr lang="en" sz="856">
                <a:solidFill>
                  <a:srgbClr val="001080"/>
                </a:solidFill>
                <a:latin typeface="Courier New"/>
                <a:ea typeface="Courier New"/>
                <a:cs typeface="Courier New"/>
                <a:sym typeface="Courier New"/>
              </a:rPr>
              <a:t>body</a:t>
            </a:r>
            <a:r>
              <a:rPr lang="en" sz="856">
                <a:solidFill>
                  <a:srgbClr val="000000"/>
                </a:solidFill>
                <a:latin typeface="Courier New"/>
                <a:ea typeface="Courier New"/>
                <a:cs typeface="Courier New"/>
                <a:sym typeface="Courier New"/>
              </a:rPr>
              <a:t>=</a:t>
            </a:r>
            <a:r>
              <a:rPr lang="en" sz="856">
                <a:solidFill>
                  <a:srgbClr val="A31515"/>
                </a:solidFill>
                <a:latin typeface="Courier New"/>
                <a:ea typeface="Courier New"/>
                <a:cs typeface="Courier New"/>
                <a:sym typeface="Courier New"/>
              </a:rPr>
              <a:t>'This is a test email sent from a Flask app!'</a:t>
            </a:r>
            <a:endParaRPr sz="856">
              <a:solidFill>
                <a:srgbClr val="A31515"/>
              </a:solidFill>
              <a:latin typeface="Courier New"/>
              <a:ea typeface="Courier New"/>
              <a:cs typeface="Courier New"/>
              <a:sym typeface="Courier New"/>
            </a:endParaRPr>
          </a:p>
          <a:p>
            <a:pPr indent="0" lvl="0" marL="0" rtl="0" algn="l">
              <a:lnSpc>
                <a:spcPct val="115714"/>
              </a:lnSpc>
              <a:spcBef>
                <a:spcPts val="0"/>
              </a:spcBef>
              <a:spcAft>
                <a:spcPts val="0"/>
              </a:spcAft>
              <a:buSzPts val="688"/>
              <a:buNone/>
            </a:pPr>
            <a:r>
              <a:rPr lang="en" sz="856">
                <a:solidFill>
                  <a:srgbClr val="3B3B3B"/>
                </a:solidFill>
                <a:latin typeface="Courier New"/>
                <a:ea typeface="Courier New"/>
                <a:cs typeface="Courier New"/>
                <a:sym typeface="Courier New"/>
              </a:rPr>
              <a:t>    )</a:t>
            </a:r>
            <a:endParaRPr sz="856">
              <a:solidFill>
                <a:srgbClr val="3B3B3B"/>
              </a:solidFill>
              <a:latin typeface="Courier New"/>
              <a:ea typeface="Courier New"/>
              <a:cs typeface="Courier New"/>
              <a:sym typeface="Courier New"/>
            </a:endParaRPr>
          </a:p>
          <a:p>
            <a:pPr indent="0" lvl="0" marL="0" rtl="0" algn="l">
              <a:lnSpc>
                <a:spcPct val="115714"/>
              </a:lnSpc>
              <a:spcBef>
                <a:spcPts val="0"/>
              </a:spcBef>
              <a:spcAft>
                <a:spcPts val="0"/>
              </a:spcAft>
              <a:buSzPts val="688"/>
              <a:buNone/>
            </a:pPr>
            <a:r>
              <a:rPr lang="en" sz="856">
                <a:solidFill>
                  <a:srgbClr val="3B3B3B"/>
                </a:solidFill>
                <a:latin typeface="Courier New"/>
                <a:ea typeface="Courier New"/>
                <a:cs typeface="Courier New"/>
                <a:sym typeface="Courier New"/>
              </a:rPr>
              <a:t>    </a:t>
            </a:r>
            <a:r>
              <a:rPr lang="en" sz="856">
                <a:solidFill>
                  <a:srgbClr val="001080"/>
                </a:solidFill>
                <a:latin typeface="Courier New"/>
                <a:ea typeface="Courier New"/>
                <a:cs typeface="Courier New"/>
                <a:sym typeface="Courier New"/>
              </a:rPr>
              <a:t>mail</a:t>
            </a:r>
            <a:r>
              <a:rPr lang="en" sz="856">
                <a:solidFill>
                  <a:srgbClr val="3B3B3B"/>
                </a:solidFill>
                <a:latin typeface="Courier New"/>
                <a:ea typeface="Courier New"/>
                <a:cs typeface="Courier New"/>
                <a:sym typeface="Courier New"/>
              </a:rPr>
              <a:t>.</a:t>
            </a:r>
            <a:r>
              <a:rPr lang="en" sz="856">
                <a:solidFill>
                  <a:srgbClr val="795E26"/>
                </a:solidFill>
                <a:latin typeface="Courier New"/>
                <a:ea typeface="Courier New"/>
                <a:cs typeface="Courier New"/>
                <a:sym typeface="Courier New"/>
              </a:rPr>
              <a:t>send</a:t>
            </a:r>
            <a:r>
              <a:rPr lang="en" sz="856">
                <a:solidFill>
                  <a:srgbClr val="3B3B3B"/>
                </a:solidFill>
                <a:latin typeface="Courier New"/>
                <a:ea typeface="Courier New"/>
                <a:cs typeface="Courier New"/>
                <a:sym typeface="Courier New"/>
              </a:rPr>
              <a:t>(</a:t>
            </a:r>
            <a:r>
              <a:rPr lang="en" sz="856">
                <a:solidFill>
                  <a:srgbClr val="001080"/>
                </a:solidFill>
                <a:latin typeface="Courier New"/>
                <a:ea typeface="Courier New"/>
                <a:cs typeface="Courier New"/>
                <a:sym typeface="Courier New"/>
              </a:rPr>
              <a:t>msg</a:t>
            </a:r>
            <a:r>
              <a:rPr lang="en" sz="856">
                <a:solidFill>
                  <a:srgbClr val="3B3B3B"/>
                </a:solidFill>
                <a:latin typeface="Courier New"/>
                <a:ea typeface="Courier New"/>
                <a:cs typeface="Courier New"/>
                <a:sym typeface="Courier New"/>
              </a:rPr>
              <a:t>)</a:t>
            </a:r>
            <a:endParaRPr sz="856">
              <a:solidFill>
                <a:srgbClr val="3B3B3B"/>
              </a:solidFill>
              <a:latin typeface="Courier New"/>
              <a:ea typeface="Courier New"/>
              <a:cs typeface="Courier New"/>
              <a:sym typeface="Courier New"/>
            </a:endParaRPr>
          </a:p>
          <a:p>
            <a:pPr indent="0" lvl="0" marL="0" rtl="0" algn="l">
              <a:lnSpc>
                <a:spcPct val="115714"/>
              </a:lnSpc>
              <a:spcBef>
                <a:spcPts val="0"/>
              </a:spcBef>
              <a:spcAft>
                <a:spcPts val="0"/>
              </a:spcAft>
              <a:buSzPts val="688"/>
              <a:buNone/>
            </a:pPr>
            <a:r>
              <a:rPr lang="en" sz="856">
                <a:solidFill>
                  <a:srgbClr val="3B3B3B"/>
                </a:solidFill>
                <a:latin typeface="Courier New"/>
                <a:ea typeface="Courier New"/>
                <a:cs typeface="Courier New"/>
                <a:sym typeface="Courier New"/>
              </a:rPr>
              <a:t>    </a:t>
            </a:r>
            <a:r>
              <a:rPr lang="en" sz="856">
                <a:solidFill>
                  <a:srgbClr val="AF00DB"/>
                </a:solidFill>
                <a:latin typeface="Courier New"/>
                <a:ea typeface="Courier New"/>
                <a:cs typeface="Courier New"/>
                <a:sym typeface="Courier New"/>
              </a:rPr>
              <a:t>return</a:t>
            </a:r>
            <a:r>
              <a:rPr lang="en" sz="856">
                <a:solidFill>
                  <a:srgbClr val="3B3B3B"/>
                </a:solidFill>
                <a:latin typeface="Courier New"/>
                <a:ea typeface="Courier New"/>
                <a:cs typeface="Courier New"/>
                <a:sym typeface="Courier New"/>
              </a:rPr>
              <a:t> </a:t>
            </a:r>
            <a:r>
              <a:rPr lang="en" sz="856">
                <a:solidFill>
                  <a:srgbClr val="A31515"/>
                </a:solidFill>
                <a:latin typeface="Courier New"/>
                <a:ea typeface="Courier New"/>
                <a:cs typeface="Courier New"/>
                <a:sym typeface="Courier New"/>
              </a:rPr>
              <a:t>'Email sent!'</a:t>
            </a:r>
            <a:endParaRPr sz="856">
              <a:solidFill>
                <a:srgbClr val="A31515"/>
              </a:solidFill>
              <a:latin typeface="Courier New"/>
              <a:ea typeface="Courier New"/>
              <a:cs typeface="Courier New"/>
              <a:sym typeface="Courier New"/>
            </a:endParaRPr>
          </a:p>
          <a:p>
            <a:pPr indent="0" lvl="0" marL="0" rtl="0" algn="l">
              <a:lnSpc>
                <a:spcPct val="115714"/>
              </a:lnSpc>
              <a:spcBef>
                <a:spcPts val="0"/>
              </a:spcBef>
              <a:spcAft>
                <a:spcPts val="0"/>
              </a:spcAft>
              <a:buSzPts val="688"/>
              <a:buNone/>
            </a:pPr>
            <a:r>
              <a:t/>
            </a:r>
            <a:endParaRPr sz="856">
              <a:solidFill>
                <a:srgbClr val="3B3B3B"/>
              </a:solidFill>
              <a:latin typeface="Courier New"/>
              <a:ea typeface="Courier New"/>
              <a:cs typeface="Courier New"/>
              <a:sym typeface="Courier New"/>
            </a:endParaRPr>
          </a:p>
          <a:p>
            <a:pPr indent="0" lvl="0" marL="0" rtl="0" algn="l">
              <a:lnSpc>
                <a:spcPct val="95000"/>
              </a:lnSpc>
              <a:spcBef>
                <a:spcPts val="0"/>
              </a:spcBef>
              <a:spcAft>
                <a:spcPts val="1200"/>
              </a:spcAft>
              <a:buSzPts val="688"/>
              <a:buNone/>
            </a:pPr>
            <a:r>
              <a:t/>
            </a:r>
            <a:endParaRPr sz="1325"/>
          </a:p>
        </p:txBody>
      </p: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