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5ca0e2b1d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5ca0e2b1d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5ca0e2b1d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5ca0e2b1d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5ca0e2b1d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5ca0e2b1d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ca0e2b1d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ca0e2b1d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ca0e2b1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ca0e2b1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5ca0e2b1d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ca0e2b1d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5ca0e2b1d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5ca0e2b1d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ca0e2b1d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5ca0e2b1d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5ca0e2b1d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5ca0e2b1d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5ca0e2b1d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5ca0e2b1d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ca0e2b1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ca0e2b1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5ca0e2b1d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5ca0e2b1d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5ca0e2b1d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5ca0e2b1d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5ca0e2b1d2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5ca0e2b1d2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5ca0e2b1d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5ca0e2b1d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5ca0e2b1d2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5ca0e2b1d2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5ca0e2b1d2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5ca0e2b1d2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5ca0e2b1d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5ca0e2b1d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5ca0e2b1d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5ca0e2b1d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5ca0e2b1d2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5ca0e2b1d2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5ca0e2b1d2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5ca0e2b1d2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ca0e2b1d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ca0e2b1d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5ca0e2b1d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5ca0e2b1d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5ca0e2b1d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5ca0e2b1d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5ca0e2b1d2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5ca0e2b1d2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5ca0e2b1d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5ca0e2b1d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5ca0e2b1d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5ca0e2b1d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5ca0e2b1d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5ca0e2b1d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5ca0e2b1d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5ca0e2b1d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5ca0e2b1d2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5ca0e2b1d2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5ca0e2b1d2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5ca0e2b1d2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5ca0e2b1d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5ca0e2b1d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ca0e2b1d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ca0e2b1d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ca0e2b1d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ca0e2b1d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5ca0e2b1d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ca0e2b1d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ca0e2b1d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ca0e2b1d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ca0e2b1d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ca0e2b1d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5ca0e2b1d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5ca0e2b1d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9731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Unit V</a:t>
            </a:r>
            <a:endParaRPr/>
          </a:p>
          <a:p>
            <a:pPr indent="0" lvl="0" marL="0" rtl="0" algn="ctr">
              <a:spcBef>
                <a:spcPts val="0"/>
              </a:spcBef>
              <a:spcAft>
                <a:spcPts val="0"/>
              </a:spcAft>
              <a:buNone/>
            </a:pPr>
            <a:r>
              <a:rPr b="1" lang="en"/>
              <a:t>Introduction to Content Management System(CMS)</a:t>
            </a:r>
            <a:endParaRPr b="1"/>
          </a:p>
        </p:txBody>
      </p:sp>
      <p:sp>
        <p:nvSpPr>
          <p:cNvPr id="55" name="Google Shape;55;p13"/>
          <p:cNvSpPr txBox="1"/>
          <p:nvPr>
            <p:ph idx="1" type="subTitle"/>
          </p:nvPr>
        </p:nvSpPr>
        <p:spPr>
          <a:xfrm>
            <a:off x="311700" y="3824725"/>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-Binayak Maharjan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2"/>
          <p:cNvPicPr preferRelativeResize="0"/>
          <p:nvPr/>
        </p:nvPicPr>
        <p:blipFill>
          <a:blip r:embed="rId3">
            <a:alphaModFix amt="30000"/>
          </a:blip>
          <a:stretch>
            <a:fillRect/>
          </a:stretch>
        </p:blipFill>
        <p:spPr>
          <a:xfrm>
            <a:off x="2271112" y="1260950"/>
            <a:ext cx="4752975" cy="3632350"/>
          </a:xfrm>
          <a:prstGeom prst="rect">
            <a:avLst/>
          </a:prstGeom>
          <a:noFill/>
          <a:ln>
            <a:noFill/>
          </a:ln>
        </p:spPr>
      </p:pic>
      <p:sp>
        <p:nvSpPr>
          <p:cNvPr id="114" name="Google Shape;114;p22"/>
          <p:cNvSpPr txBox="1"/>
          <p:nvPr>
            <p:ph idx="1" type="body"/>
          </p:nvPr>
        </p:nvSpPr>
        <p:spPr>
          <a:xfrm>
            <a:off x="311700" y="1000075"/>
            <a:ext cx="8671800" cy="3849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500">
                <a:solidFill>
                  <a:schemeClr val="dk1"/>
                </a:solidFill>
              </a:rPr>
              <a:t>Considerations: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Steeper Learning Curve:</a:t>
            </a:r>
            <a:r>
              <a:rPr lang="en" sz="1500">
                <a:solidFill>
                  <a:schemeClr val="dk1"/>
                </a:solidFill>
              </a:rPr>
              <a:t> Drupal is considerably more complex than WordPress or Joomla. It often requires development knowledge to fully utilize its power.</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Cost of Development:</a:t>
            </a:r>
            <a:r>
              <a:rPr lang="en" sz="1500">
                <a:solidFill>
                  <a:schemeClr val="dk1"/>
                </a:solidFill>
              </a:rPr>
              <a:t> While open-source, custom Drupal development can be more expensive due to the higher technical expertise required.</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Fewer Themes/Modules than WordPress:</a:t>
            </a:r>
            <a:r>
              <a:rPr lang="en" sz="1500">
                <a:solidFill>
                  <a:schemeClr val="dk1"/>
                </a:solidFill>
              </a:rPr>
              <a:t> While extensive, its ecosystem of pre-built themes and modules is smaller than WordPress's.</a:t>
            </a:r>
            <a:endParaRPr sz="1500">
              <a:solidFill>
                <a:schemeClr val="dk1"/>
              </a:solidFill>
            </a:endParaRPr>
          </a:p>
          <a:p>
            <a:pPr indent="0" lvl="0" marL="457200" rtl="0" algn="l">
              <a:spcBef>
                <a:spcPts val="1200"/>
              </a:spcBef>
              <a:spcAft>
                <a:spcPts val="1200"/>
              </a:spcAft>
              <a:buNone/>
            </a:pPr>
            <a:r>
              <a:t/>
            </a:r>
            <a:endParaRPr b="1" sz="1500">
              <a:solidFill>
                <a:schemeClr val="dk1"/>
              </a:solidFill>
            </a:endParaRPr>
          </a:p>
        </p:txBody>
      </p:sp>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5.1 Overview of Popular CMS Platforms</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3"/>
          <p:cNvPicPr preferRelativeResize="0"/>
          <p:nvPr/>
        </p:nvPicPr>
        <p:blipFill>
          <a:blip r:embed="rId3">
            <a:alphaModFix amt="30000"/>
          </a:blip>
          <a:stretch>
            <a:fillRect/>
          </a:stretch>
        </p:blipFill>
        <p:spPr>
          <a:xfrm>
            <a:off x="2225238" y="1123488"/>
            <a:ext cx="4693526" cy="3754875"/>
          </a:xfrm>
          <a:prstGeom prst="rect">
            <a:avLst/>
          </a:prstGeom>
          <a:noFill/>
          <a:ln>
            <a:noFill/>
          </a:ln>
        </p:spPr>
      </p:pic>
      <p:sp>
        <p:nvSpPr>
          <p:cNvPr id="121" name="Google Shape;121;p23"/>
          <p:cNvSpPr txBox="1"/>
          <p:nvPr>
            <p:ph idx="1" type="body"/>
          </p:nvPr>
        </p:nvSpPr>
        <p:spPr>
          <a:xfrm>
            <a:off x="311700" y="1076275"/>
            <a:ext cx="8671800" cy="3849300"/>
          </a:xfrm>
          <a:prstGeom prst="rect">
            <a:avLst/>
          </a:prstGeom>
        </p:spPr>
        <p:txBody>
          <a:bodyPr anchorCtr="0" anchor="t" bIns="91425" lIns="91425" spcFirstLastPara="1" rIns="91425" wrap="square" tIns="91425">
            <a:noAutofit/>
          </a:bodyPr>
          <a:lstStyle/>
          <a:p>
            <a:pPr indent="0" lvl="0" marL="0" marR="63500" rtl="0" algn="l">
              <a:lnSpc>
                <a:spcPct val="105000"/>
              </a:lnSpc>
              <a:spcBef>
                <a:spcPts val="800"/>
              </a:spcBef>
              <a:spcAft>
                <a:spcPts val="0"/>
              </a:spcAft>
              <a:buSzPts val="1018"/>
              <a:buNone/>
            </a:pPr>
            <a:r>
              <a:rPr b="1" lang="en" sz="1700">
                <a:solidFill>
                  <a:schemeClr val="dk1"/>
                </a:solidFill>
              </a:rPr>
              <a:t>Joomla</a:t>
            </a:r>
            <a:endParaRPr b="1" sz="1700">
              <a:solidFill>
                <a:schemeClr val="dk1"/>
              </a:solidFill>
            </a:endParaRPr>
          </a:p>
          <a:p>
            <a:pPr indent="0" lvl="0" marL="0" rtl="0" algn="l">
              <a:spcBef>
                <a:spcPts val="2100"/>
              </a:spcBef>
              <a:spcAft>
                <a:spcPts val="0"/>
              </a:spcAft>
              <a:buNone/>
            </a:pPr>
            <a:r>
              <a:rPr b="1" lang="en" sz="1500">
                <a:solidFill>
                  <a:schemeClr val="dk1"/>
                </a:solidFill>
              </a:rPr>
              <a:t>What it is:</a:t>
            </a:r>
            <a:r>
              <a:rPr lang="en" sz="1500">
                <a:solidFill>
                  <a:schemeClr val="dk1"/>
                </a:solidFill>
              </a:rPr>
              <a:t> Joomla is another popular open-source CMS that sits somewhat in the middle between the user-friendliness of WordPress and the developer-centric power of Drupal. It offers a good balance of features, flexibility, and ease of use.</a:t>
            </a:r>
            <a:endParaRPr sz="1500">
              <a:solidFill>
                <a:schemeClr val="dk1"/>
              </a:solidFill>
            </a:endParaRPr>
          </a:p>
          <a:p>
            <a:pPr indent="0" lvl="0" marL="0" rtl="0" algn="l">
              <a:spcBef>
                <a:spcPts val="1200"/>
              </a:spcBef>
              <a:spcAft>
                <a:spcPts val="0"/>
              </a:spcAft>
              <a:buNone/>
            </a:pPr>
            <a:r>
              <a:rPr b="1" lang="en" sz="1500">
                <a:solidFill>
                  <a:schemeClr val="dk1"/>
                </a:solidFill>
              </a:rPr>
              <a:t>Key Features: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Good Balance of Ease of Use and Power:</a:t>
            </a:r>
            <a:r>
              <a:rPr lang="en" sz="1500">
                <a:solidFill>
                  <a:schemeClr val="dk1"/>
                </a:solidFill>
              </a:rPr>
              <a:t> It's more complex than WordPress but generally more approachable than Drupal for non-developers who want more built-in features than WordPress offers out of the box.</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Built-in Multilingual Support:</a:t>
            </a:r>
            <a:r>
              <a:rPr lang="en" sz="1500">
                <a:solidFill>
                  <a:schemeClr val="dk1"/>
                </a:solidFill>
              </a:rPr>
              <a:t> Like Drupal, Joomla provides native multilingual capabilities, making it easier to create sites in multiple languages without needing extensive third-party extensions.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Robust Access Control List (ACL):</a:t>
            </a:r>
            <a:r>
              <a:rPr lang="en" sz="1500">
                <a:solidFill>
                  <a:schemeClr val="dk1"/>
                </a:solidFill>
              </a:rPr>
              <a:t> Offers detailed user permissions and access control, similar to Drupal, allowing you to manage different user groups effectively.</a:t>
            </a:r>
            <a:endParaRPr b="1" sz="1500">
              <a:solidFill>
                <a:schemeClr val="dk1"/>
              </a:solidFill>
            </a:endParaRPr>
          </a:p>
        </p:txBody>
      </p:sp>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5.1 Overview of Popular CMS Platforms</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4"/>
          <p:cNvPicPr preferRelativeResize="0"/>
          <p:nvPr/>
        </p:nvPicPr>
        <p:blipFill>
          <a:blip r:embed="rId3">
            <a:alphaModFix amt="30000"/>
          </a:blip>
          <a:stretch>
            <a:fillRect/>
          </a:stretch>
        </p:blipFill>
        <p:spPr>
          <a:xfrm>
            <a:off x="2225238" y="1123488"/>
            <a:ext cx="4693526" cy="3754875"/>
          </a:xfrm>
          <a:prstGeom prst="rect">
            <a:avLst/>
          </a:prstGeom>
          <a:noFill/>
          <a:ln>
            <a:noFill/>
          </a:ln>
        </p:spPr>
      </p:pic>
      <p:sp>
        <p:nvSpPr>
          <p:cNvPr id="128" name="Google Shape;128;p24"/>
          <p:cNvSpPr txBox="1"/>
          <p:nvPr>
            <p:ph idx="1" type="body"/>
          </p:nvPr>
        </p:nvSpPr>
        <p:spPr>
          <a:xfrm>
            <a:off x="311700" y="1076275"/>
            <a:ext cx="8671800" cy="38493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chemeClr val="dk1"/>
              </a:buClr>
              <a:buSzPts val="1500"/>
              <a:buChar char="●"/>
            </a:pPr>
            <a:r>
              <a:rPr b="1" lang="en" sz="1500">
                <a:solidFill>
                  <a:schemeClr val="dk1"/>
                </a:solidFill>
              </a:rPr>
              <a:t>Extensible through Extensions:</a:t>
            </a:r>
            <a:r>
              <a:rPr lang="en" sz="1500">
                <a:solidFill>
                  <a:schemeClr val="dk1"/>
                </a:solidFill>
              </a:rPr>
              <a:t> It has a large directory of extensions (components, modules, plugins, and templates) to add functionality, though not as vast as WordPress.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MVC Framework:</a:t>
            </a:r>
            <a:r>
              <a:rPr lang="en" sz="1500">
                <a:solidFill>
                  <a:schemeClr val="dk1"/>
                </a:solidFill>
              </a:rPr>
              <a:t> Built on a Model-View-Controller (MVC) web application framework, which can appeal to developers who prefer this architectural pattern.</a:t>
            </a:r>
            <a:endParaRPr sz="1500">
              <a:solidFill>
                <a:schemeClr val="dk1"/>
              </a:solidFill>
            </a:endParaRPr>
          </a:p>
          <a:p>
            <a:pPr indent="0" lvl="0" marL="0" rtl="0" algn="l">
              <a:spcBef>
                <a:spcPts val="1200"/>
              </a:spcBef>
              <a:spcAft>
                <a:spcPts val="0"/>
              </a:spcAft>
              <a:buNone/>
            </a:pPr>
            <a:r>
              <a:rPr b="1" lang="en" sz="1500">
                <a:solidFill>
                  <a:schemeClr val="dk1"/>
                </a:solidFill>
              </a:rPr>
              <a:t>Common Use Cases: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Business Websites:</a:t>
            </a:r>
            <a:r>
              <a:rPr lang="en" sz="1500">
                <a:solidFill>
                  <a:schemeClr val="dk1"/>
                </a:solidFill>
              </a:rPr>
              <a:t> Good for small to medium businesses that need more structured content or specific functionalities than a simple blog.</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Corporate Intranets/Extranets:</a:t>
            </a:r>
            <a:r>
              <a:rPr lang="en" sz="1500">
                <a:solidFill>
                  <a:schemeClr val="dk1"/>
                </a:solidFill>
              </a:rPr>
              <a:t> Its ACL and user management features make it suitable.</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Online Magazines and Publications:</a:t>
            </a:r>
            <a:r>
              <a:rPr lang="en" sz="1500">
                <a:solidFill>
                  <a:schemeClr val="dk1"/>
                </a:solidFill>
              </a:rPr>
              <a:t> Can manage various content types and authors.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E-commerce Sites:</a:t>
            </a:r>
            <a:r>
              <a:rPr lang="en" sz="1500">
                <a:solidFill>
                  <a:schemeClr val="dk1"/>
                </a:solidFill>
              </a:rPr>
              <a:t> While not as direct as WooCommerce, extensions like VirtueMart enable e-commerce.</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Community Portals:</a:t>
            </a:r>
            <a:r>
              <a:rPr lang="en" sz="1500">
                <a:solidFill>
                  <a:schemeClr val="dk1"/>
                </a:solidFill>
              </a:rPr>
              <a:t> Sites requiring user interaction and varied content types.</a:t>
            </a:r>
            <a:endParaRPr b="1" sz="1500">
              <a:solidFill>
                <a:schemeClr val="dk1"/>
              </a:solidFill>
            </a:endParaRPr>
          </a:p>
        </p:txBody>
      </p:sp>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5.1 Overview of Popular CMS Platforms</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5"/>
          <p:cNvPicPr preferRelativeResize="0"/>
          <p:nvPr/>
        </p:nvPicPr>
        <p:blipFill>
          <a:blip r:embed="rId3">
            <a:alphaModFix amt="30000"/>
          </a:blip>
          <a:stretch>
            <a:fillRect/>
          </a:stretch>
        </p:blipFill>
        <p:spPr>
          <a:xfrm>
            <a:off x="2225238" y="1123488"/>
            <a:ext cx="4693526" cy="3754875"/>
          </a:xfrm>
          <a:prstGeom prst="rect">
            <a:avLst/>
          </a:prstGeom>
          <a:noFill/>
          <a:ln>
            <a:noFill/>
          </a:ln>
        </p:spPr>
      </p:pic>
      <p:sp>
        <p:nvSpPr>
          <p:cNvPr id="135" name="Google Shape;135;p25"/>
          <p:cNvSpPr txBox="1"/>
          <p:nvPr>
            <p:ph idx="1" type="body"/>
          </p:nvPr>
        </p:nvSpPr>
        <p:spPr>
          <a:xfrm>
            <a:off x="311700" y="1076275"/>
            <a:ext cx="8671800" cy="3849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500">
                <a:solidFill>
                  <a:schemeClr val="dk1"/>
                </a:solidFill>
              </a:rPr>
              <a:t>Considerations: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Moderate Learning Curve:</a:t>
            </a:r>
            <a:r>
              <a:rPr lang="en" sz="1500">
                <a:solidFill>
                  <a:schemeClr val="dk1"/>
                </a:solidFill>
              </a:rPr>
              <a:t> Steeper than WordPress, but less steep than Drupal. The admin interface can sometimes feel less intuitive than WordPress.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Fewer Extensions than WordPress:</a:t>
            </a:r>
            <a:r>
              <a:rPr lang="en" sz="1500">
                <a:solidFill>
                  <a:schemeClr val="dk1"/>
                </a:solidFill>
              </a:rPr>
              <a:t> While substantial, its extension library isn't as vast, which might mean custom development for very niche requirements.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Less Market Share:</a:t>
            </a:r>
            <a:r>
              <a:rPr lang="en" sz="1500">
                <a:solidFill>
                  <a:schemeClr val="dk1"/>
                </a:solidFill>
              </a:rPr>
              <a:t> While still popular, its market share has declined over the years compared to WordPress.</a:t>
            </a:r>
            <a:endParaRPr b="1" sz="1500">
              <a:solidFill>
                <a:schemeClr val="dk1"/>
              </a:solidFill>
            </a:endParaRPr>
          </a:p>
        </p:txBody>
      </p:sp>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5.1 Overview of Popular CMS Platforms</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5.2 Advantages of Using CMS in Web Development</a:t>
            </a:r>
            <a:endParaRPr b="1"/>
          </a:p>
        </p:txBody>
      </p:sp>
      <p:sp>
        <p:nvSpPr>
          <p:cNvPr id="142" name="Google Shape;142;p26"/>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en" sz="1400">
                <a:solidFill>
                  <a:schemeClr val="dk1"/>
                </a:solidFill>
              </a:rPr>
              <a:t>Non-Technical Content Management:</a:t>
            </a:r>
            <a:r>
              <a:rPr lang="en" sz="1400">
                <a:solidFill>
                  <a:schemeClr val="dk1"/>
                </a:solidFill>
              </a:rPr>
              <a:t> Allows non-developers to create, edit, and publish website content easily.</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Rapid Development &amp; Deployment:</a:t>
            </a:r>
            <a:r>
              <a:rPr lang="en" sz="1400">
                <a:solidFill>
                  <a:schemeClr val="dk1"/>
                </a:solidFill>
              </a:rPr>
              <a:t> Accelerates website creation due to pre-built functionalities, themes, and plugins.</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Cost-Effectiveness:</a:t>
            </a:r>
            <a:r>
              <a:rPr lang="en" sz="1400">
                <a:solidFill>
                  <a:schemeClr val="dk1"/>
                </a:solidFill>
              </a:rPr>
              <a:t> Often open-source and free, reducing initial software expenditure.</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Streamlined Updates:</a:t>
            </a:r>
            <a:r>
              <a:rPr lang="en" sz="1400">
                <a:solidFill>
                  <a:schemeClr val="dk1"/>
                </a:solidFill>
              </a:rPr>
              <a:t> Simplifies content revisions, scheduling, and version control.</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Extensibility &amp; Feature-Rich:</a:t>
            </a:r>
            <a:r>
              <a:rPr lang="en" sz="1400">
                <a:solidFill>
                  <a:schemeClr val="dk1"/>
                </a:solidFill>
              </a:rPr>
              <a:t> Provides a vast ecosystem of plugins/modules to add functionality without custom coding.</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Improved SEO:</a:t>
            </a:r>
            <a:r>
              <a:rPr lang="en" sz="1400">
                <a:solidFill>
                  <a:schemeClr val="dk1"/>
                </a:solidFill>
              </a:rPr>
              <a:t> Offers built-in tools and structures that assist in search engine optimization.</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Scalability:</a:t>
            </a:r>
            <a:r>
              <a:rPr lang="en" sz="1400">
                <a:solidFill>
                  <a:schemeClr val="dk1"/>
                </a:solidFill>
              </a:rPr>
              <a:t> Supports website growth from small projects to large, complex platforms.</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Strong Community Support:</a:t>
            </a:r>
            <a:r>
              <a:rPr lang="en" sz="1400">
                <a:solidFill>
                  <a:schemeClr val="dk1"/>
                </a:solidFill>
              </a:rPr>
              <a:t> Access to extensive documentation, forums, and resources from a large user base.</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Enhanced Security:</a:t>
            </a:r>
            <a:r>
              <a:rPr lang="en" sz="1400">
                <a:solidFill>
                  <a:schemeClr val="dk1"/>
                </a:solidFill>
              </a:rPr>
              <a:t> Regular updates and built-in features help protect against common vulnerabilities.</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Collaborative Workflow:</a:t>
            </a:r>
            <a:r>
              <a:rPr lang="en" sz="1400">
                <a:solidFill>
                  <a:schemeClr val="dk1"/>
                </a:solidFill>
              </a:rPr>
              <a:t> Facilitates multi-user access with distinct roles and permissions for team management.</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5.3 Use Cases and Scenarios of CMS</a:t>
            </a:r>
            <a:endParaRPr b="1"/>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500">
                <a:solidFill>
                  <a:schemeClr val="dk1"/>
                </a:solidFill>
              </a:rPr>
              <a:t>1. Blogs and Personal Websites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Scenario:</a:t>
            </a:r>
            <a:r>
              <a:rPr lang="en" sz="1500">
                <a:solidFill>
                  <a:schemeClr val="dk1"/>
                </a:solidFill>
              </a:rPr>
              <a:t> An individual wants to publish articles, share insights, or showcase a personal portfolio.</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CMS Use:</a:t>
            </a:r>
            <a:r>
              <a:rPr lang="en" sz="1500">
                <a:solidFill>
                  <a:schemeClr val="dk1"/>
                </a:solidFill>
              </a:rPr>
              <a:t> Provides easy interfaces for creating posts, managing categories, uploading media, and handling comments without needing coding skills.</a:t>
            </a:r>
            <a:endParaRPr sz="1500">
              <a:solidFill>
                <a:schemeClr val="dk1"/>
              </a:solidFill>
            </a:endParaRPr>
          </a:p>
          <a:p>
            <a:pPr indent="0" lvl="0" marL="0" rtl="0" algn="l">
              <a:spcBef>
                <a:spcPts val="1400"/>
              </a:spcBef>
              <a:spcAft>
                <a:spcPts val="0"/>
              </a:spcAft>
              <a:buClr>
                <a:schemeClr val="dk1"/>
              </a:buClr>
              <a:buSzPts val="1100"/>
              <a:buFont typeface="Arial"/>
              <a:buNone/>
            </a:pPr>
            <a:r>
              <a:rPr b="1" lang="en" sz="1500">
                <a:solidFill>
                  <a:schemeClr val="dk1"/>
                </a:solidFill>
              </a:rPr>
              <a:t>2. Business Websites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Scenario:</a:t>
            </a:r>
            <a:r>
              <a:rPr lang="en" sz="1500">
                <a:solidFill>
                  <a:schemeClr val="dk1"/>
                </a:solidFill>
              </a:rPr>
              <a:t> A small to medium-sized business needs an online presence to detail services, display products, share company information, and offer contact options.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CMS Use:</a:t>
            </a:r>
            <a:r>
              <a:rPr lang="en" sz="1500">
                <a:solidFill>
                  <a:schemeClr val="dk1"/>
                </a:solidFill>
              </a:rPr>
              <a:t> Enables dynamic content updates for services, testimonials, and company news, often integrating contact forms and basic SEO tools.</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5.3 Use Cases and Scenarios of CMS</a:t>
            </a:r>
            <a:endParaRPr b="1"/>
          </a:p>
        </p:txBody>
      </p:sp>
      <p:sp>
        <p:nvSpPr>
          <p:cNvPr id="154" name="Google Shape;15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500">
                <a:solidFill>
                  <a:schemeClr val="dk1"/>
                </a:solidFill>
              </a:rPr>
              <a:t>3. E-commerce Stores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Scenario:</a:t>
            </a:r>
            <a:r>
              <a:rPr lang="en" sz="1500">
                <a:solidFill>
                  <a:schemeClr val="dk1"/>
                </a:solidFill>
              </a:rPr>
              <a:t> A business aims to sell products online, managing inventory, processing orders, and handling secure payments.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CMS Use:</a:t>
            </a:r>
            <a:r>
              <a:rPr lang="en" sz="1500">
                <a:solidFill>
                  <a:schemeClr val="dk1"/>
                </a:solidFill>
              </a:rPr>
              <a:t> Dedicated e-commerce platforms or CMS extensions provide comprehensive tools for product catalogs, shopping carts, order fulfillment, and customer account management.</a:t>
            </a:r>
            <a:endParaRPr sz="1500">
              <a:solidFill>
                <a:schemeClr val="dk1"/>
              </a:solidFill>
            </a:endParaRPr>
          </a:p>
          <a:p>
            <a:pPr indent="0" lvl="0" marL="0" rtl="0" algn="l">
              <a:spcBef>
                <a:spcPts val="1400"/>
              </a:spcBef>
              <a:spcAft>
                <a:spcPts val="0"/>
              </a:spcAft>
              <a:buNone/>
            </a:pPr>
            <a:r>
              <a:rPr b="1" lang="en" sz="1500">
                <a:solidFill>
                  <a:schemeClr val="dk1"/>
                </a:solidFill>
              </a:rPr>
              <a:t>4. News Portals and Online Magazines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Scenario:</a:t>
            </a:r>
            <a:r>
              <a:rPr lang="en" sz="1500">
                <a:solidFill>
                  <a:schemeClr val="dk1"/>
                </a:solidFill>
              </a:rPr>
              <a:t> A publishing entity needs to rapidly publish articles, editorials, and multimedia content, often with multiple contributors.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CMS Use:</a:t>
            </a:r>
            <a:r>
              <a:rPr lang="en" sz="1500">
                <a:solidFill>
                  <a:schemeClr val="dk1"/>
                </a:solidFill>
              </a:rPr>
              <a:t> Facilitates robust publishing workflows, content categorization, scheduling, and user role management for efficient content delivery.</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5.3 Use Cases and Scenarios of CMS</a:t>
            </a:r>
            <a:endParaRPr b="1"/>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500">
                <a:solidFill>
                  <a:schemeClr val="dk1"/>
                </a:solidFill>
              </a:rPr>
              <a:t>5. Government and Public Sector Websites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Scenario:</a:t>
            </a:r>
            <a:r>
              <a:rPr lang="en" sz="1500">
                <a:solidFill>
                  <a:schemeClr val="dk1"/>
                </a:solidFill>
              </a:rPr>
              <a:t> A government agency or municipal office needs to disseminate public notices, regulations, services, and official communications to citizens.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CMS Use:</a:t>
            </a:r>
            <a:r>
              <a:rPr lang="en" sz="1500">
                <a:solidFill>
                  <a:schemeClr val="dk1"/>
                </a:solidFill>
              </a:rPr>
              <a:t> Offers high security, stringent user permissions, accessibility features, and document management for reliable public information.</a:t>
            </a:r>
            <a:endParaRPr sz="1500">
              <a:solidFill>
                <a:schemeClr val="dk1"/>
              </a:solidFill>
            </a:endParaRPr>
          </a:p>
          <a:p>
            <a:pPr indent="0" lvl="0" marL="0" rtl="0" algn="l">
              <a:spcBef>
                <a:spcPts val="1400"/>
              </a:spcBef>
              <a:spcAft>
                <a:spcPts val="0"/>
              </a:spcAft>
              <a:buNone/>
            </a:pPr>
            <a:r>
              <a:rPr b="1" lang="en" sz="1500">
                <a:solidFill>
                  <a:schemeClr val="dk1"/>
                </a:solidFill>
              </a:rPr>
              <a:t>6. Educational Institutions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Scenario:</a:t>
            </a:r>
            <a:r>
              <a:rPr lang="en" sz="1500">
                <a:solidFill>
                  <a:schemeClr val="dk1"/>
                </a:solidFill>
              </a:rPr>
              <a:t> A school, college, or university requires a platform for course catalogs, faculty directories, admission information, and student resources.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CMS Use:</a:t>
            </a:r>
            <a:r>
              <a:rPr lang="en" sz="1500">
                <a:solidFill>
                  <a:schemeClr val="dk1"/>
                </a:solidFill>
              </a:rPr>
              <a:t> Supports event management, secure content areas for students/staff, and integration with academic systems.</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5.3 Use Cases and Scenarios of CMS</a:t>
            </a:r>
            <a:endParaRPr b="1"/>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500">
                <a:solidFill>
                  <a:schemeClr val="dk1"/>
                </a:solidFill>
              </a:rPr>
              <a:t>7. Non-Profit Organizations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Scenario:</a:t>
            </a:r>
            <a:r>
              <a:rPr lang="en" sz="1500">
                <a:solidFill>
                  <a:schemeClr val="dk1"/>
                </a:solidFill>
              </a:rPr>
              <a:t> An NGO needs to share its mission, project updates, success stories, and facilitate fundraising or volunteer sign-ups.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CMS Use:</a:t>
            </a:r>
            <a:r>
              <a:rPr lang="en" sz="1500">
                <a:solidFill>
                  <a:schemeClr val="dk1"/>
                </a:solidFill>
              </a:rPr>
              <a:t> Enables easy updates of mission statements, event calendars, donation forms, and multimedia showcases of impact.</a:t>
            </a:r>
            <a:endParaRPr sz="1500">
              <a:solidFill>
                <a:schemeClr val="dk1"/>
              </a:solidFill>
            </a:endParaRPr>
          </a:p>
          <a:p>
            <a:pPr indent="0" lvl="0" marL="0" rtl="0" algn="l">
              <a:spcBef>
                <a:spcPts val="1400"/>
              </a:spcBef>
              <a:spcAft>
                <a:spcPts val="0"/>
              </a:spcAft>
              <a:buNone/>
            </a:pPr>
            <a:r>
              <a:rPr b="1" lang="en" sz="1500">
                <a:solidFill>
                  <a:schemeClr val="dk1"/>
                </a:solidFill>
              </a:rPr>
              <a:t>8. Membership and Community Sites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Scenario:</a:t>
            </a:r>
            <a:r>
              <a:rPr lang="en" sz="1500">
                <a:solidFill>
                  <a:schemeClr val="dk1"/>
                </a:solidFill>
              </a:rPr>
              <a:t> An organization wants to build an exclusive online space where members can access restricted content, participate in forums, or manage profiles.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CMS Use:</a:t>
            </a:r>
            <a:r>
              <a:rPr lang="en" sz="1500">
                <a:solidFill>
                  <a:schemeClr val="dk1"/>
                </a:solidFill>
              </a:rPr>
              <a:t> Manages user registration, content access based on membership levels, and often integrates forum or social networking features.</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5.3 Use Cases and Scenarios of CMS</a:t>
            </a:r>
            <a:endParaRPr b="1"/>
          </a:p>
        </p:txBody>
      </p:sp>
      <p:sp>
        <p:nvSpPr>
          <p:cNvPr id="172" name="Google Shape;17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500">
                <a:solidFill>
                  <a:schemeClr val="dk1"/>
                </a:solidFill>
              </a:rPr>
              <a:t>9. Corporate Intranets/Extranets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Scenario:</a:t>
            </a:r>
            <a:r>
              <a:rPr lang="en" sz="1500">
                <a:solidFill>
                  <a:schemeClr val="dk1"/>
                </a:solidFill>
              </a:rPr>
              <a:t> A large company requires an internal portal for employees to access news, policies, shared documents, or an external portal for partners to collaborate.</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CMS Use:</a:t>
            </a:r>
            <a:r>
              <a:rPr lang="en" sz="1500">
                <a:solidFill>
                  <a:schemeClr val="dk1"/>
                </a:solidFill>
              </a:rPr>
              <a:t> Provides secure access control, document versioning, knowledge bases, and integration with existing enterprise tools.</a:t>
            </a:r>
            <a:endParaRPr sz="1500">
              <a:solidFill>
                <a:schemeClr val="dk1"/>
              </a:solidFill>
            </a:endParaRPr>
          </a:p>
          <a:p>
            <a:pPr indent="0" lvl="0" marL="0" rtl="0" algn="l">
              <a:spcBef>
                <a:spcPts val="1400"/>
              </a:spcBef>
              <a:spcAft>
                <a:spcPts val="0"/>
              </a:spcAft>
              <a:buNone/>
            </a:pPr>
            <a:r>
              <a:rPr b="1" lang="en" sz="1500">
                <a:solidFill>
                  <a:schemeClr val="dk1"/>
                </a:solidFill>
              </a:rPr>
              <a:t>10. Multi-site Management</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Scenario:</a:t>
            </a:r>
            <a:r>
              <a:rPr lang="en" sz="1500">
                <a:solidFill>
                  <a:schemeClr val="dk1"/>
                </a:solidFill>
              </a:rPr>
              <a:t> An entity needs to manage several distinct websites (e.g., for different brands, regions, or departments) from a centralized administration.</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CMS Use:</a:t>
            </a:r>
            <a:r>
              <a:rPr lang="en" sz="1500">
                <a:solidFill>
                  <a:schemeClr val="dk1"/>
                </a:solidFill>
              </a:rPr>
              <a:t> Specific features allow managing multiple websites from a single CMS installation, streamlining maintenance and content synchronization.</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5.1 Content Management System</a:t>
            </a:r>
            <a:endParaRPr b="1"/>
          </a:p>
        </p:txBody>
      </p:sp>
      <p:sp>
        <p:nvSpPr>
          <p:cNvPr id="61" name="Google Shape;61;p14"/>
          <p:cNvSpPr txBox="1"/>
          <p:nvPr>
            <p:ph idx="1" type="body"/>
          </p:nvPr>
        </p:nvSpPr>
        <p:spPr>
          <a:xfrm>
            <a:off x="311700" y="1152475"/>
            <a:ext cx="8671800" cy="3849300"/>
          </a:xfrm>
          <a:prstGeom prst="rect">
            <a:avLst/>
          </a:prstGeom>
        </p:spPr>
        <p:txBody>
          <a:bodyPr anchorCtr="0" anchor="t" bIns="91425" lIns="91425" spcFirstLastPara="1" rIns="91425" wrap="square" tIns="91425">
            <a:normAutofit lnSpcReduction="20000"/>
          </a:bodyPr>
          <a:lstStyle/>
          <a:p>
            <a:pPr indent="-330200" lvl="0" marL="457200" rtl="0" algn="l">
              <a:lnSpc>
                <a:spcPct val="115000"/>
              </a:lnSpc>
              <a:spcBef>
                <a:spcPts val="0"/>
              </a:spcBef>
              <a:spcAft>
                <a:spcPts val="0"/>
              </a:spcAft>
              <a:buClr>
                <a:schemeClr val="dk1"/>
              </a:buClr>
              <a:buSzPts val="1600"/>
              <a:buChar char="●"/>
            </a:pPr>
            <a:r>
              <a:rPr lang="en" sz="1700">
                <a:solidFill>
                  <a:schemeClr val="dk1"/>
                </a:solidFill>
              </a:rPr>
              <a:t>A </a:t>
            </a:r>
            <a:r>
              <a:rPr b="1" lang="en" sz="1700">
                <a:solidFill>
                  <a:schemeClr val="dk1"/>
                </a:solidFill>
              </a:rPr>
              <a:t>Content Management System (CMS)</a:t>
            </a:r>
            <a:r>
              <a:rPr lang="en" sz="1700">
                <a:solidFill>
                  <a:schemeClr val="dk1"/>
                </a:solidFill>
              </a:rPr>
              <a:t> is a software application that allows users to create, manage, and publish digital content, often without the need for extensive coding knowledge. It acts as a central hub for organizing, editing, and publishing content across various digital platforms, such as websites and apps.</a:t>
            </a:r>
            <a:r>
              <a:rPr lang="en" sz="1600">
                <a:solidFill>
                  <a:schemeClr val="dk1"/>
                </a:solidFill>
              </a:rPr>
              <a:t> </a:t>
            </a:r>
            <a:endParaRPr sz="1600">
              <a:solidFill>
                <a:schemeClr val="dk1"/>
              </a:solidFill>
            </a:endParaRPr>
          </a:p>
          <a:p>
            <a:pPr indent="-338455" lvl="0" marL="457200" rtl="0" algn="l">
              <a:lnSpc>
                <a:spcPct val="115000"/>
              </a:lnSpc>
              <a:spcBef>
                <a:spcPts val="1000"/>
              </a:spcBef>
              <a:spcAft>
                <a:spcPts val="0"/>
              </a:spcAft>
              <a:buClr>
                <a:schemeClr val="dk1"/>
              </a:buClr>
              <a:buSzPts val="1730"/>
              <a:buChar char="●"/>
            </a:pPr>
            <a:r>
              <a:rPr lang="en" sz="1729">
                <a:solidFill>
                  <a:schemeClr val="dk1"/>
                </a:solidFill>
              </a:rPr>
              <a:t>CMS are typically used for Enterprise Content Management (ECM) and Web Content Management (WCM) and have two components:  </a:t>
            </a:r>
            <a:endParaRPr sz="1729">
              <a:solidFill>
                <a:schemeClr val="dk1"/>
              </a:solidFill>
            </a:endParaRPr>
          </a:p>
          <a:p>
            <a:pPr indent="-338455" lvl="0" marL="457200" rtl="0" algn="l">
              <a:lnSpc>
                <a:spcPct val="95000"/>
              </a:lnSpc>
              <a:spcBef>
                <a:spcPts val="1000"/>
              </a:spcBef>
              <a:spcAft>
                <a:spcPts val="0"/>
              </a:spcAft>
              <a:buClr>
                <a:schemeClr val="dk1"/>
              </a:buClr>
              <a:buSzPts val="1730"/>
              <a:buChar char="●"/>
            </a:pPr>
            <a:r>
              <a:rPr b="1" lang="en" sz="1729">
                <a:solidFill>
                  <a:schemeClr val="dk1"/>
                </a:solidFill>
              </a:rPr>
              <a:t>Content Management Application (CMA):</a:t>
            </a:r>
            <a:endParaRPr b="1" sz="1729">
              <a:solidFill>
                <a:schemeClr val="dk1"/>
              </a:solidFill>
            </a:endParaRPr>
          </a:p>
          <a:p>
            <a:pPr indent="0" lvl="0" marL="457200" rtl="0" algn="l">
              <a:lnSpc>
                <a:spcPct val="95000"/>
              </a:lnSpc>
              <a:spcBef>
                <a:spcPts val="1200"/>
              </a:spcBef>
              <a:spcAft>
                <a:spcPts val="0"/>
              </a:spcAft>
              <a:buClr>
                <a:schemeClr val="dk1"/>
              </a:buClr>
              <a:buSzPts val="935"/>
              <a:buFont typeface="Arial"/>
              <a:buNone/>
            </a:pPr>
            <a:r>
              <a:rPr lang="en" sz="1729">
                <a:solidFill>
                  <a:schemeClr val="dk1"/>
                </a:solidFill>
              </a:rPr>
              <a:t>The CMA is a graphical user interface (GUI) that allows the user to control the creation, modification and removal of content from a website without needing to know anything about HTML.</a:t>
            </a:r>
            <a:endParaRPr sz="1729">
              <a:solidFill>
                <a:schemeClr val="dk1"/>
              </a:solidFill>
            </a:endParaRPr>
          </a:p>
          <a:p>
            <a:pPr indent="-338455" lvl="0" marL="457200" rtl="0" algn="l">
              <a:lnSpc>
                <a:spcPct val="95000"/>
              </a:lnSpc>
              <a:spcBef>
                <a:spcPts val="1200"/>
              </a:spcBef>
              <a:spcAft>
                <a:spcPts val="0"/>
              </a:spcAft>
              <a:buClr>
                <a:schemeClr val="dk1"/>
              </a:buClr>
              <a:buSzPts val="1730"/>
              <a:buChar char="●"/>
            </a:pPr>
            <a:r>
              <a:rPr lang="en" sz="1729">
                <a:solidFill>
                  <a:schemeClr val="dk1"/>
                </a:solidFill>
              </a:rPr>
              <a:t> </a:t>
            </a:r>
            <a:r>
              <a:rPr b="1" lang="en" sz="1729">
                <a:solidFill>
                  <a:schemeClr val="dk1"/>
                </a:solidFill>
              </a:rPr>
              <a:t>Content Delivery Application (CDA): </a:t>
            </a:r>
            <a:endParaRPr b="1" sz="1729">
              <a:solidFill>
                <a:schemeClr val="dk1"/>
              </a:solidFill>
            </a:endParaRPr>
          </a:p>
          <a:p>
            <a:pPr indent="0" lvl="0" marL="457200" rtl="0" algn="l">
              <a:lnSpc>
                <a:spcPct val="95000"/>
              </a:lnSpc>
              <a:spcBef>
                <a:spcPts val="1200"/>
              </a:spcBef>
              <a:spcAft>
                <a:spcPts val="1200"/>
              </a:spcAft>
              <a:buNone/>
            </a:pPr>
            <a:r>
              <a:rPr lang="en" sz="1729">
                <a:solidFill>
                  <a:schemeClr val="dk1"/>
                </a:solidFill>
              </a:rPr>
              <a:t>The CDA component provides the back-end services that support management and delivery of the content once it has been created in the CMA. </a:t>
            </a:r>
            <a:endParaRPr b="1">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5.3 Use Cases and Scenarios of CMS</a:t>
            </a:r>
            <a:endParaRPr b="1"/>
          </a:p>
        </p:txBody>
      </p:sp>
      <p:sp>
        <p:nvSpPr>
          <p:cNvPr id="178" name="Google Shape;178;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500">
                <a:solidFill>
                  <a:schemeClr val="dk1"/>
                </a:solidFill>
              </a:rPr>
              <a:t>11. Headless CMS for Modern Applications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Scenario:</a:t>
            </a:r>
            <a:r>
              <a:rPr lang="en" sz="1500">
                <a:solidFill>
                  <a:schemeClr val="dk1"/>
                </a:solidFill>
              </a:rPr>
              <a:t> A company is building a mobile app, a website, and potentially other digital displays, all requiring consistent content.</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CMS Use:</a:t>
            </a:r>
            <a:r>
              <a:rPr lang="en" sz="1500">
                <a:solidFill>
                  <a:schemeClr val="dk1"/>
                </a:solidFill>
              </a:rPr>
              <a:t> The CMS serves as a content repository, delivering content via APIs to any frontend application, providing ultimate flexibility for omnichannel experiences.</a:t>
            </a:r>
            <a:endParaRPr sz="1500">
              <a:solidFill>
                <a:schemeClr val="dk1"/>
              </a:solidFill>
            </a:endParaRPr>
          </a:p>
          <a:p>
            <a:pPr indent="0" lvl="0" marL="0" rtl="0" algn="l">
              <a:spcBef>
                <a:spcPts val="1200"/>
              </a:spcBef>
              <a:spcAft>
                <a:spcPts val="1200"/>
              </a:spcAft>
              <a:buNone/>
            </a:pPr>
            <a:r>
              <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5.4 Brief About Web Programming Frameworks</a:t>
            </a:r>
            <a:endParaRPr b="1"/>
          </a:p>
        </p:txBody>
      </p:sp>
      <p:sp>
        <p:nvSpPr>
          <p:cNvPr id="184" name="Google Shape;18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 sz="1700">
                <a:solidFill>
                  <a:schemeClr val="dk1"/>
                </a:solidFill>
              </a:rPr>
              <a:t>A </a:t>
            </a:r>
            <a:r>
              <a:rPr b="1" lang="en" sz="1700">
                <a:solidFill>
                  <a:schemeClr val="dk1"/>
                </a:solidFill>
              </a:rPr>
              <a:t>framework</a:t>
            </a:r>
            <a:r>
              <a:rPr lang="en" sz="1700">
                <a:solidFill>
                  <a:schemeClr val="dk1"/>
                </a:solidFill>
              </a:rPr>
              <a:t> in programming is a </a:t>
            </a:r>
            <a:r>
              <a:rPr b="1" lang="en" sz="1700">
                <a:solidFill>
                  <a:schemeClr val="dk1"/>
                </a:solidFill>
              </a:rPr>
              <a:t>predefined set of tools, libraries, and best practices</a:t>
            </a:r>
            <a:r>
              <a:rPr lang="en" sz="1700">
                <a:solidFill>
                  <a:schemeClr val="dk1"/>
                </a:solidFill>
              </a:rPr>
              <a:t> that provides a </a:t>
            </a:r>
            <a:r>
              <a:rPr b="1" lang="en" sz="1700">
                <a:solidFill>
                  <a:schemeClr val="dk1"/>
                </a:solidFill>
              </a:rPr>
              <a:t>structured foundation</a:t>
            </a:r>
            <a:r>
              <a:rPr lang="en" sz="1700">
                <a:solidFill>
                  <a:schemeClr val="dk1"/>
                </a:solidFill>
              </a:rPr>
              <a:t> for developing software applications. It simplifies the development process by handling common tasks and enforcing consistent patterns.</a:t>
            </a:r>
            <a:endParaRPr sz="1700">
              <a:solidFill>
                <a:schemeClr val="dk1"/>
              </a:solidFill>
            </a:endParaRPr>
          </a:p>
          <a:p>
            <a:pPr indent="0" lvl="0" marL="0" rtl="0" algn="l">
              <a:spcBef>
                <a:spcPts val="1200"/>
              </a:spcBef>
              <a:spcAft>
                <a:spcPts val="0"/>
              </a:spcAft>
              <a:buClr>
                <a:schemeClr val="dk1"/>
              </a:buClr>
              <a:buSzPts val="1100"/>
              <a:buFont typeface="Arial"/>
              <a:buNone/>
            </a:pPr>
            <a:r>
              <a:rPr lang="en" sz="1700">
                <a:solidFill>
                  <a:schemeClr val="dk1"/>
                </a:solidFill>
              </a:rPr>
              <a:t>A web framework (WF) or web application framework (WAF) is a software framework that is designed to support the development of web applications including web services, web resources and web APIs. </a:t>
            </a:r>
            <a:endParaRPr sz="1700">
              <a:solidFill>
                <a:schemeClr val="dk1"/>
              </a:solidFill>
            </a:endParaRPr>
          </a:p>
          <a:p>
            <a:pPr indent="0" lvl="0" marL="0" rtl="0" algn="l">
              <a:spcBef>
                <a:spcPts val="1200"/>
              </a:spcBef>
              <a:spcAft>
                <a:spcPts val="1200"/>
              </a:spcAft>
              <a:buClr>
                <a:schemeClr val="dk1"/>
              </a:buClr>
              <a:buSzPts val="1100"/>
              <a:buFont typeface="Arial"/>
              <a:buNone/>
            </a:pPr>
            <a:r>
              <a:rPr lang="en" sz="1700">
                <a:solidFill>
                  <a:schemeClr val="dk1"/>
                </a:solidFill>
              </a:rPr>
              <a:t>Web frameworks aim to alleviate the overhead associated with common activities performed in web development. For example, many web frameworks provide libraries for database access, templating frameworks and session management, and they often promote code reuse. </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5.4 Brief About Web Programming Frameworks</a:t>
            </a:r>
            <a:endParaRPr b="1"/>
          </a:p>
        </p:txBody>
      </p:sp>
      <p:sp>
        <p:nvSpPr>
          <p:cNvPr id="190" name="Google Shape;190;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500">
                <a:solidFill>
                  <a:schemeClr val="dk1"/>
                </a:solidFill>
              </a:rPr>
              <a:t>Key Characteristics of a Framework:</a:t>
            </a:r>
            <a:endParaRPr b="1" sz="1500">
              <a:solidFill>
                <a:schemeClr val="dk1"/>
              </a:solidFill>
            </a:endParaRPr>
          </a:p>
          <a:p>
            <a:pPr indent="-323850" lvl="0" marL="457200" rtl="0" algn="l">
              <a:lnSpc>
                <a:spcPct val="150000"/>
              </a:lnSpc>
              <a:spcBef>
                <a:spcPts val="400"/>
              </a:spcBef>
              <a:spcAft>
                <a:spcPts val="0"/>
              </a:spcAft>
              <a:buClr>
                <a:schemeClr val="dk1"/>
              </a:buClr>
              <a:buSzPts val="1500"/>
              <a:buChar char="●"/>
            </a:pPr>
            <a:r>
              <a:rPr b="1" lang="en" sz="1500">
                <a:solidFill>
                  <a:schemeClr val="dk1"/>
                </a:solidFill>
              </a:rPr>
              <a:t>Reusable code</a:t>
            </a:r>
            <a:r>
              <a:rPr lang="en" sz="1500">
                <a:solidFill>
                  <a:schemeClr val="dk1"/>
                </a:solidFill>
              </a:rPr>
              <a:t>: Comes with pre-written modules for common functionalities.</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b="1" lang="en" sz="1500">
                <a:solidFill>
                  <a:schemeClr val="dk1"/>
                </a:solidFill>
              </a:rPr>
              <a:t>Inversion of Control (IoC)</a:t>
            </a:r>
            <a:r>
              <a:rPr lang="en" sz="1500">
                <a:solidFill>
                  <a:schemeClr val="dk1"/>
                </a:solidFill>
              </a:rPr>
              <a:t>: Unlike libraries that you call, a framework often </a:t>
            </a:r>
            <a:r>
              <a:rPr b="1" lang="en" sz="1500">
                <a:solidFill>
                  <a:schemeClr val="dk1"/>
                </a:solidFill>
              </a:rPr>
              <a:t>calls your code</a:t>
            </a:r>
            <a:r>
              <a:rPr lang="en" sz="1500">
                <a:solidFill>
                  <a:schemeClr val="dk1"/>
                </a:solidFill>
              </a:rPr>
              <a:t> — this is called the "Hollywood Principle": </a:t>
            </a:r>
            <a:r>
              <a:rPr i="1" lang="en" sz="1500">
                <a:solidFill>
                  <a:schemeClr val="dk1"/>
                </a:solidFill>
              </a:rPr>
              <a:t>"Don't call us, we'll call you."</a:t>
            </a:r>
            <a:endParaRPr i="1" sz="1500">
              <a:solidFill>
                <a:schemeClr val="dk1"/>
              </a:solidFill>
            </a:endParaRPr>
          </a:p>
          <a:p>
            <a:pPr indent="-323850" lvl="0" marL="457200" rtl="0" algn="l">
              <a:lnSpc>
                <a:spcPct val="150000"/>
              </a:lnSpc>
              <a:spcBef>
                <a:spcPts val="0"/>
              </a:spcBef>
              <a:spcAft>
                <a:spcPts val="0"/>
              </a:spcAft>
              <a:buClr>
                <a:schemeClr val="dk1"/>
              </a:buClr>
              <a:buSzPts val="1500"/>
              <a:buChar char="●"/>
            </a:pPr>
            <a:r>
              <a:rPr b="1" lang="en" sz="1500">
                <a:solidFill>
                  <a:schemeClr val="dk1"/>
                </a:solidFill>
              </a:rPr>
              <a:t>Predefined architecture</a:t>
            </a:r>
            <a:r>
              <a:rPr lang="en" sz="1500">
                <a:solidFill>
                  <a:schemeClr val="dk1"/>
                </a:solidFill>
              </a:rPr>
              <a:t>: Enforces a consistent structure (e.g., MVC).</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b="1" lang="en" sz="1500">
                <a:solidFill>
                  <a:schemeClr val="dk1"/>
                </a:solidFill>
              </a:rPr>
              <a:t>Built-in components</a:t>
            </a:r>
            <a:r>
              <a:rPr lang="en" sz="1500">
                <a:solidFill>
                  <a:schemeClr val="dk1"/>
                </a:solidFill>
              </a:rPr>
              <a:t>: Often includes components for routing, database access, session handling, security, etc.</a:t>
            </a:r>
            <a:endParaRPr sz="1500">
              <a:solidFill>
                <a:schemeClr val="dk1"/>
              </a:solidFill>
            </a:endParaRPr>
          </a:p>
          <a:p>
            <a:pPr indent="0" lvl="0" marL="0" rtl="0" algn="l">
              <a:spcBef>
                <a:spcPts val="1400"/>
              </a:spcBef>
              <a:spcAft>
                <a:spcPts val="0"/>
              </a:spcAft>
              <a:buNone/>
            </a:pPr>
            <a:r>
              <a:rPr b="1" lang="en" sz="1500">
                <a:solidFill>
                  <a:schemeClr val="dk1"/>
                </a:solidFill>
              </a:rPr>
              <a:t>Analogy:</a:t>
            </a:r>
            <a:endParaRPr b="1" sz="1500">
              <a:solidFill>
                <a:schemeClr val="dk1"/>
              </a:solidFill>
            </a:endParaRPr>
          </a:p>
          <a:p>
            <a:pPr indent="0" lvl="0" marL="0" rtl="0" algn="l">
              <a:spcBef>
                <a:spcPts val="1200"/>
              </a:spcBef>
              <a:spcAft>
                <a:spcPts val="0"/>
              </a:spcAft>
              <a:buNone/>
            </a:pPr>
            <a:r>
              <a:rPr lang="en" sz="1500">
                <a:solidFill>
                  <a:schemeClr val="dk1"/>
                </a:solidFill>
              </a:rPr>
              <a:t>Think of a framework as a </a:t>
            </a:r>
            <a:r>
              <a:rPr b="1" lang="en" sz="1500">
                <a:solidFill>
                  <a:schemeClr val="dk1"/>
                </a:solidFill>
              </a:rPr>
              <a:t>template for building a house</a:t>
            </a:r>
            <a:r>
              <a:rPr lang="en" sz="1500">
                <a:solidFill>
                  <a:schemeClr val="dk1"/>
                </a:solidFill>
              </a:rPr>
              <a:t>. The foundation, wiring, and plumbing are already set up—you just design the rooms and add furniture (your custom code).</a:t>
            </a:r>
            <a:endParaRPr sz="1500">
              <a:solidFill>
                <a:schemeClr val="dk1"/>
              </a:solidFill>
            </a:endParaRPr>
          </a:p>
          <a:p>
            <a:pPr indent="0" lvl="0" marL="0" rtl="0" algn="l">
              <a:spcBef>
                <a:spcPts val="1200"/>
              </a:spcBef>
              <a:spcAft>
                <a:spcPts val="1200"/>
              </a:spcAft>
              <a:buNone/>
            </a:pPr>
            <a:r>
              <a:t/>
            </a:r>
            <a:endParaRPr sz="15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5"/>
          <p:cNvPicPr preferRelativeResize="0"/>
          <p:nvPr/>
        </p:nvPicPr>
        <p:blipFill>
          <a:blip r:embed="rId3">
            <a:alphaModFix amt="49000"/>
          </a:blip>
          <a:stretch>
            <a:fillRect/>
          </a:stretch>
        </p:blipFill>
        <p:spPr>
          <a:xfrm>
            <a:off x="2675001" y="1040177"/>
            <a:ext cx="3794000" cy="3945800"/>
          </a:xfrm>
          <a:prstGeom prst="rect">
            <a:avLst/>
          </a:prstGeom>
          <a:noFill/>
          <a:ln>
            <a:noFill/>
          </a:ln>
          <a:effectLst>
            <a:outerShdw blurRad="228600" rotWithShape="0" algn="bl" dir="1620000" dist="142875">
              <a:srgbClr val="000000">
                <a:alpha val="47000"/>
              </a:srgbClr>
            </a:outerShdw>
          </a:effectLst>
        </p:spPr>
      </p:pic>
      <p:sp>
        <p:nvSpPr>
          <p:cNvPr id="196" name="Google Shape;19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5.4 PHP Frameworks</a:t>
            </a:r>
            <a:endParaRPr b="1"/>
          </a:p>
        </p:txBody>
      </p:sp>
      <p:sp>
        <p:nvSpPr>
          <p:cNvPr id="197" name="Google Shape;197;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350">
                <a:solidFill>
                  <a:schemeClr val="dk1"/>
                </a:solidFill>
              </a:rPr>
              <a:t>1. Laravel</a:t>
            </a:r>
            <a:endParaRPr b="1" sz="1350">
              <a:solidFill>
                <a:schemeClr val="dk1"/>
              </a:solidFill>
            </a:endParaRPr>
          </a:p>
          <a:p>
            <a:pPr indent="0" lvl="0" marL="0" rtl="0" algn="l">
              <a:spcBef>
                <a:spcPts val="1200"/>
              </a:spcBef>
              <a:spcAft>
                <a:spcPts val="0"/>
              </a:spcAft>
              <a:buNone/>
            </a:pPr>
            <a:r>
              <a:rPr b="1" lang="en" sz="1350">
                <a:solidFill>
                  <a:schemeClr val="dk1"/>
                </a:solidFill>
              </a:rPr>
              <a:t>Overview:</a:t>
            </a:r>
            <a:br>
              <a:rPr b="1" lang="en" sz="1350">
                <a:solidFill>
                  <a:schemeClr val="dk1"/>
                </a:solidFill>
              </a:rPr>
            </a:br>
            <a:r>
              <a:rPr lang="en" sz="1350">
                <a:solidFill>
                  <a:schemeClr val="dk1"/>
                </a:solidFill>
              </a:rPr>
              <a:t> Laravel is the most popular PHP framework, known for its elegant syntax and robust features like routing, authentication, caching, and sessions.</a:t>
            </a:r>
            <a:endParaRPr sz="1350">
              <a:solidFill>
                <a:schemeClr val="dk1"/>
              </a:solidFill>
            </a:endParaRPr>
          </a:p>
          <a:p>
            <a:pPr indent="0" lvl="0" marL="0" rtl="0" algn="l">
              <a:spcBef>
                <a:spcPts val="1200"/>
              </a:spcBef>
              <a:spcAft>
                <a:spcPts val="0"/>
              </a:spcAft>
              <a:buNone/>
            </a:pPr>
            <a:r>
              <a:rPr b="1" lang="en" sz="1350">
                <a:solidFill>
                  <a:schemeClr val="dk1"/>
                </a:solidFill>
              </a:rPr>
              <a:t>Pros:</a:t>
            </a:r>
            <a:endParaRPr b="1" sz="1350">
              <a:solidFill>
                <a:schemeClr val="dk1"/>
              </a:solidFill>
            </a:endParaRPr>
          </a:p>
          <a:p>
            <a:pPr indent="-314325" lvl="0" marL="457200" rtl="0" algn="l">
              <a:spcBef>
                <a:spcPts val="1200"/>
              </a:spcBef>
              <a:spcAft>
                <a:spcPts val="0"/>
              </a:spcAft>
              <a:buClr>
                <a:schemeClr val="dk1"/>
              </a:buClr>
              <a:buSzPts val="1350"/>
              <a:buChar char="●"/>
            </a:pPr>
            <a:r>
              <a:rPr lang="en" sz="1350">
                <a:solidFill>
                  <a:schemeClr val="dk1"/>
                </a:solidFill>
              </a:rPr>
              <a:t>Clean and expressive syntax (MVC architecture).</a:t>
            </a:r>
            <a:endParaRPr sz="1350">
              <a:solidFill>
                <a:schemeClr val="dk1"/>
              </a:solidFill>
            </a:endParaRPr>
          </a:p>
          <a:p>
            <a:pPr indent="-314325" lvl="0" marL="457200" rtl="0" algn="l">
              <a:spcBef>
                <a:spcPts val="0"/>
              </a:spcBef>
              <a:spcAft>
                <a:spcPts val="0"/>
              </a:spcAft>
              <a:buClr>
                <a:schemeClr val="dk1"/>
              </a:buClr>
              <a:buSzPts val="1350"/>
              <a:buChar char="●"/>
            </a:pPr>
            <a:r>
              <a:rPr lang="en" sz="1350">
                <a:solidFill>
                  <a:schemeClr val="dk1"/>
                </a:solidFill>
              </a:rPr>
              <a:t>Built-in authentication, routing, and queueing.</a:t>
            </a:r>
            <a:endParaRPr sz="1350">
              <a:solidFill>
                <a:schemeClr val="dk1"/>
              </a:solidFill>
            </a:endParaRPr>
          </a:p>
          <a:p>
            <a:pPr indent="-314325" lvl="0" marL="457200" rtl="0" algn="l">
              <a:spcBef>
                <a:spcPts val="0"/>
              </a:spcBef>
              <a:spcAft>
                <a:spcPts val="0"/>
              </a:spcAft>
              <a:buClr>
                <a:schemeClr val="dk1"/>
              </a:buClr>
              <a:buSzPts val="1350"/>
              <a:buChar char="●"/>
            </a:pPr>
            <a:r>
              <a:rPr lang="en" sz="1350">
                <a:solidFill>
                  <a:schemeClr val="dk1"/>
                </a:solidFill>
              </a:rPr>
              <a:t>Strong community and abundant learning resources.</a:t>
            </a:r>
            <a:endParaRPr sz="1350">
              <a:solidFill>
                <a:schemeClr val="dk1"/>
              </a:solidFill>
            </a:endParaRPr>
          </a:p>
          <a:p>
            <a:pPr indent="-314325" lvl="0" marL="457200" rtl="0" algn="l">
              <a:spcBef>
                <a:spcPts val="0"/>
              </a:spcBef>
              <a:spcAft>
                <a:spcPts val="0"/>
              </a:spcAft>
              <a:buClr>
                <a:schemeClr val="dk1"/>
              </a:buClr>
              <a:buSzPts val="1350"/>
              <a:buChar char="●"/>
            </a:pPr>
            <a:r>
              <a:rPr lang="en" sz="1350">
                <a:solidFill>
                  <a:schemeClr val="dk1"/>
                </a:solidFill>
              </a:rPr>
              <a:t>Artisan CLI for automation.</a:t>
            </a:r>
            <a:endParaRPr sz="1350">
              <a:solidFill>
                <a:schemeClr val="dk1"/>
              </a:solidFill>
            </a:endParaRPr>
          </a:p>
          <a:p>
            <a:pPr indent="-314325" lvl="0" marL="457200" rtl="0" algn="l">
              <a:spcBef>
                <a:spcPts val="0"/>
              </a:spcBef>
              <a:spcAft>
                <a:spcPts val="0"/>
              </a:spcAft>
              <a:buClr>
                <a:schemeClr val="dk1"/>
              </a:buClr>
              <a:buSzPts val="1350"/>
              <a:buChar char="●"/>
            </a:pPr>
            <a:r>
              <a:rPr lang="en" sz="1350">
                <a:solidFill>
                  <a:schemeClr val="dk1"/>
                </a:solidFill>
              </a:rPr>
              <a:t>Eloquent ORM for database interaction.</a:t>
            </a:r>
            <a:endParaRPr sz="1350">
              <a:solidFill>
                <a:schemeClr val="dk1"/>
              </a:solidFill>
            </a:endParaRPr>
          </a:p>
          <a:p>
            <a:pPr indent="0" lvl="0" marL="0" rtl="0" algn="l">
              <a:spcBef>
                <a:spcPts val="1200"/>
              </a:spcBef>
              <a:spcAft>
                <a:spcPts val="0"/>
              </a:spcAft>
              <a:buNone/>
            </a:pPr>
            <a:r>
              <a:rPr b="1" lang="en" sz="1350">
                <a:solidFill>
                  <a:schemeClr val="dk1"/>
                </a:solidFill>
              </a:rPr>
              <a:t>Cons:</a:t>
            </a:r>
            <a:endParaRPr b="1" sz="1350">
              <a:solidFill>
                <a:schemeClr val="dk1"/>
              </a:solidFill>
            </a:endParaRPr>
          </a:p>
          <a:p>
            <a:pPr indent="-314325" lvl="0" marL="457200" rtl="0" algn="l">
              <a:spcBef>
                <a:spcPts val="1200"/>
              </a:spcBef>
              <a:spcAft>
                <a:spcPts val="0"/>
              </a:spcAft>
              <a:buClr>
                <a:schemeClr val="dk1"/>
              </a:buClr>
              <a:buSzPts val="1350"/>
              <a:buChar char="●"/>
            </a:pPr>
            <a:r>
              <a:rPr lang="en" sz="1350">
                <a:solidFill>
                  <a:schemeClr val="dk1"/>
                </a:solidFill>
              </a:rPr>
              <a:t>Heavyweight for small applications.</a:t>
            </a:r>
            <a:endParaRPr sz="1350">
              <a:solidFill>
                <a:schemeClr val="dk1"/>
              </a:solidFill>
            </a:endParaRPr>
          </a:p>
          <a:p>
            <a:pPr indent="-314325" lvl="0" marL="457200" rtl="0" algn="l">
              <a:spcBef>
                <a:spcPts val="0"/>
              </a:spcBef>
              <a:spcAft>
                <a:spcPts val="0"/>
              </a:spcAft>
              <a:buClr>
                <a:schemeClr val="dk1"/>
              </a:buClr>
              <a:buSzPts val="1350"/>
              <a:buChar char="●"/>
            </a:pPr>
            <a:r>
              <a:rPr lang="en" sz="1350">
                <a:solidFill>
                  <a:schemeClr val="dk1"/>
                </a:solidFill>
              </a:rPr>
              <a:t>Steep learning curve for beginners.</a:t>
            </a:r>
            <a:endParaRPr sz="1350">
              <a:solidFill>
                <a:schemeClr val="dk1"/>
              </a:solidFill>
            </a:endParaRPr>
          </a:p>
          <a:p>
            <a:pPr indent="0" lvl="0" marL="0" rtl="0" algn="l">
              <a:spcBef>
                <a:spcPts val="1200"/>
              </a:spcBef>
              <a:spcAft>
                <a:spcPts val="1200"/>
              </a:spcAft>
              <a:buNone/>
            </a:pPr>
            <a:r>
              <a:t/>
            </a:r>
            <a:endParaRPr b="1" sz="135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6"/>
          <p:cNvPicPr preferRelativeResize="0"/>
          <p:nvPr/>
        </p:nvPicPr>
        <p:blipFill rotWithShape="1">
          <a:blip r:embed="rId3">
            <a:alphaModFix amt="24000"/>
          </a:blip>
          <a:srcRect b="29200" l="10234" r="9560" t="30854"/>
          <a:stretch/>
        </p:blipFill>
        <p:spPr>
          <a:xfrm>
            <a:off x="750975" y="1592825"/>
            <a:ext cx="7642048" cy="2535697"/>
          </a:xfrm>
          <a:prstGeom prst="rect">
            <a:avLst/>
          </a:prstGeom>
          <a:noFill/>
          <a:ln>
            <a:noFill/>
          </a:ln>
        </p:spPr>
      </p:pic>
      <p:sp>
        <p:nvSpPr>
          <p:cNvPr id="203" name="Google Shape;20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5.4 PHP Frameworks</a:t>
            </a:r>
            <a:endParaRPr b="1"/>
          </a:p>
        </p:txBody>
      </p:sp>
      <p:sp>
        <p:nvSpPr>
          <p:cNvPr id="204" name="Google Shape;204;p36"/>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400">
                <a:solidFill>
                  <a:schemeClr val="dk1"/>
                </a:solidFill>
              </a:rPr>
              <a:t>2. Symfony</a:t>
            </a:r>
            <a:endParaRPr b="1" sz="1400">
              <a:solidFill>
                <a:schemeClr val="dk1"/>
              </a:solidFill>
            </a:endParaRPr>
          </a:p>
          <a:p>
            <a:pPr indent="0" lvl="0" marL="0" rtl="0" algn="l">
              <a:spcBef>
                <a:spcPts val="1200"/>
              </a:spcBef>
              <a:spcAft>
                <a:spcPts val="0"/>
              </a:spcAft>
              <a:buNone/>
            </a:pPr>
            <a:r>
              <a:rPr b="1" lang="en" sz="1400">
                <a:solidFill>
                  <a:schemeClr val="dk1"/>
                </a:solidFill>
              </a:rPr>
              <a:t>Overview:</a:t>
            </a:r>
            <a:br>
              <a:rPr b="1" lang="en" sz="1400">
                <a:solidFill>
                  <a:schemeClr val="dk1"/>
                </a:solidFill>
              </a:rPr>
            </a:br>
            <a:r>
              <a:rPr lang="en" sz="1400">
                <a:solidFill>
                  <a:schemeClr val="dk1"/>
                </a:solidFill>
              </a:rPr>
              <a:t> Symfony is a flexible, scalable framework used for large-scale enterprise applications. It follows PHP standards strictly.</a:t>
            </a:r>
            <a:endParaRPr sz="1400">
              <a:solidFill>
                <a:schemeClr val="dk1"/>
              </a:solidFill>
            </a:endParaRPr>
          </a:p>
          <a:p>
            <a:pPr indent="0" lvl="0" marL="0" rtl="0" algn="l">
              <a:spcBef>
                <a:spcPts val="1200"/>
              </a:spcBef>
              <a:spcAft>
                <a:spcPts val="0"/>
              </a:spcAft>
              <a:buNone/>
            </a:pPr>
            <a:r>
              <a:rPr b="1" lang="en" sz="1400">
                <a:solidFill>
                  <a:schemeClr val="dk1"/>
                </a:solidFill>
              </a:rPr>
              <a:t>Pros:</a:t>
            </a:r>
            <a:endParaRPr b="1"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Highly customizable and reusable components.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Good for complex, large applications.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Long-term support versions.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Integrates well with other platforms.</a:t>
            </a:r>
            <a:endParaRPr sz="1400">
              <a:solidFill>
                <a:schemeClr val="dk1"/>
              </a:solidFill>
            </a:endParaRPr>
          </a:p>
          <a:p>
            <a:pPr indent="0" lvl="0" marL="0" rtl="0" algn="l">
              <a:spcBef>
                <a:spcPts val="1200"/>
              </a:spcBef>
              <a:spcAft>
                <a:spcPts val="0"/>
              </a:spcAft>
              <a:buNone/>
            </a:pPr>
            <a:r>
              <a:rPr b="1" lang="en" sz="1400">
                <a:solidFill>
                  <a:schemeClr val="dk1"/>
                </a:solidFill>
              </a:rPr>
              <a:t>Cons:</a:t>
            </a:r>
            <a:endParaRPr b="1"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Complex for beginners.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Slower development speed compared to Laravel.</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Configuration-heavy. </a:t>
            </a:r>
            <a:endParaRPr sz="1400">
              <a:solidFill>
                <a:schemeClr val="dk1"/>
              </a:solidFill>
            </a:endParaRPr>
          </a:p>
          <a:p>
            <a:pPr indent="0" lvl="0" marL="0" rtl="0" algn="l">
              <a:spcBef>
                <a:spcPts val="1200"/>
              </a:spcBef>
              <a:spcAft>
                <a:spcPts val="1200"/>
              </a:spcAft>
              <a:buNone/>
            </a:pPr>
            <a:r>
              <a:t/>
            </a:r>
            <a:endParaRPr b="1" sz="125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37"/>
          <p:cNvPicPr preferRelativeResize="0"/>
          <p:nvPr/>
        </p:nvPicPr>
        <p:blipFill>
          <a:blip r:embed="rId3">
            <a:alphaModFix amt="25000"/>
          </a:blip>
          <a:stretch>
            <a:fillRect/>
          </a:stretch>
        </p:blipFill>
        <p:spPr>
          <a:xfrm>
            <a:off x="2936213" y="917475"/>
            <a:ext cx="3271574" cy="3886403"/>
          </a:xfrm>
          <a:prstGeom prst="rect">
            <a:avLst/>
          </a:prstGeom>
          <a:noFill/>
          <a:ln>
            <a:noFill/>
          </a:ln>
        </p:spPr>
      </p:pic>
      <p:sp>
        <p:nvSpPr>
          <p:cNvPr id="210" name="Google Shape;21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5.4 PHP Frameworks</a:t>
            </a:r>
            <a:endParaRPr b="1"/>
          </a:p>
        </p:txBody>
      </p:sp>
      <p:sp>
        <p:nvSpPr>
          <p:cNvPr id="211" name="Google Shape;211;p37"/>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400">
                <a:solidFill>
                  <a:schemeClr val="dk1"/>
                </a:solidFill>
              </a:rPr>
              <a:t>3. CodeIgniter</a:t>
            </a:r>
            <a:endParaRPr b="1" sz="1400">
              <a:solidFill>
                <a:schemeClr val="dk1"/>
              </a:solidFill>
            </a:endParaRPr>
          </a:p>
          <a:p>
            <a:pPr indent="0" lvl="0" marL="0" rtl="0" algn="l">
              <a:spcBef>
                <a:spcPts val="1200"/>
              </a:spcBef>
              <a:spcAft>
                <a:spcPts val="0"/>
              </a:spcAft>
              <a:buNone/>
            </a:pPr>
            <a:r>
              <a:rPr b="1" lang="en" sz="1400">
                <a:solidFill>
                  <a:schemeClr val="dk1"/>
                </a:solidFill>
              </a:rPr>
              <a:t>Overview:</a:t>
            </a:r>
            <a:br>
              <a:rPr b="1" lang="en" sz="1400">
                <a:solidFill>
                  <a:schemeClr val="dk1"/>
                </a:solidFill>
              </a:rPr>
            </a:br>
            <a:r>
              <a:rPr lang="en" sz="1400">
                <a:solidFill>
                  <a:schemeClr val="dk1"/>
                </a:solidFill>
              </a:rPr>
              <a:t> CodeIgniter is a lightweight and straightforward PHP framework ideal for beginners and rapid development.</a:t>
            </a:r>
            <a:endParaRPr sz="1400">
              <a:solidFill>
                <a:schemeClr val="dk1"/>
              </a:solidFill>
            </a:endParaRPr>
          </a:p>
          <a:p>
            <a:pPr indent="0" lvl="0" marL="0" rtl="0" algn="l">
              <a:spcBef>
                <a:spcPts val="1200"/>
              </a:spcBef>
              <a:spcAft>
                <a:spcPts val="0"/>
              </a:spcAft>
              <a:buNone/>
            </a:pPr>
            <a:r>
              <a:rPr b="1" lang="en" sz="1400">
                <a:solidFill>
                  <a:schemeClr val="dk1"/>
                </a:solidFill>
              </a:rPr>
              <a:t>Pros:</a:t>
            </a:r>
            <a:endParaRPr b="1"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Easy to install and configure.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Lightweight and fast.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Simple learning curve.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Good documentation.</a:t>
            </a:r>
            <a:endParaRPr sz="1400">
              <a:solidFill>
                <a:schemeClr val="dk1"/>
              </a:solidFill>
            </a:endParaRPr>
          </a:p>
          <a:p>
            <a:pPr indent="0" lvl="0" marL="0" rtl="0" algn="l">
              <a:spcBef>
                <a:spcPts val="1200"/>
              </a:spcBef>
              <a:spcAft>
                <a:spcPts val="0"/>
              </a:spcAft>
              <a:buNone/>
            </a:pPr>
            <a:r>
              <a:rPr b="1" lang="en" sz="1400">
                <a:solidFill>
                  <a:schemeClr val="dk1"/>
                </a:solidFill>
              </a:rPr>
              <a:t>Cons:</a:t>
            </a:r>
            <a:endParaRPr b="1"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Lacks built-in modularity for larger applications.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Fewer built-in features (you must build many things manually).</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Less active development compared to Laravel/Symfony.</a:t>
            </a:r>
            <a:endParaRPr sz="1400">
              <a:solidFill>
                <a:schemeClr val="dk1"/>
              </a:solidFill>
            </a:endParaRPr>
          </a:p>
          <a:p>
            <a:pPr indent="0" lvl="0" marL="0" rtl="0" algn="l">
              <a:spcBef>
                <a:spcPts val="1200"/>
              </a:spcBef>
              <a:spcAft>
                <a:spcPts val="1200"/>
              </a:spcAft>
              <a:buNone/>
            </a:pPr>
            <a:r>
              <a:t/>
            </a:r>
            <a:endParaRPr b="1" sz="13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8"/>
          <p:cNvPicPr preferRelativeResize="0"/>
          <p:nvPr/>
        </p:nvPicPr>
        <p:blipFill>
          <a:blip r:embed="rId3">
            <a:alphaModFix amt="34000"/>
          </a:blip>
          <a:stretch>
            <a:fillRect/>
          </a:stretch>
        </p:blipFill>
        <p:spPr>
          <a:xfrm>
            <a:off x="1047750" y="1524000"/>
            <a:ext cx="7048500" cy="2095500"/>
          </a:xfrm>
          <a:prstGeom prst="rect">
            <a:avLst/>
          </a:prstGeom>
          <a:noFill/>
          <a:ln>
            <a:noFill/>
          </a:ln>
        </p:spPr>
      </p:pic>
      <p:sp>
        <p:nvSpPr>
          <p:cNvPr id="217" name="Google Shape;21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5.4 PHP Frameworks</a:t>
            </a:r>
            <a:endParaRPr b="1"/>
          </a:p>
        </p:txBody>
      </p:sp>
      <p:sp>
        <p:nvSpPr>
          <p:cNvPr id="218" name="Google Shape;218;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400">
                <a:solidFill>
                  <a:schemeClr val="dk1"/>
                </a:solidFill>
              </a:rPr>
              <a:t>4. Yii (Yes, it is!)</a:t>
            </a:r>
            <a:endParaRPr b="1" sz="1400">
              <a:solidFill>
                <a:schemeClr val="dk1"/>
              </a:solidFill>
            </a:endParaRPr>
          </a:p>
          <a:p>
            <a:pPr indent="0" lvl="0" marL="0" rtl="0" algn="l">
              <a:spcBef>
                <a:spcPts val="1200"/>
              </a:spcBef>
              <a:spcAft>
                <a:spcPts val="0"/>
              </a:spcAft>
              <a:buNone/>
            </a:pPr>
            <a:r>
              <a:rPr b="1" lang="en" sz="1400">
                <a:solidFill>
                  <a:schemeClr val="dk1"/>
                </a:solidFill>
              </a:rPr>
              <a:t>Overview:</a:t>
            </a:r>
            <a:br>
              <a:rPr b="1" lang="en" sz="1400">
                <a:solidFill>
                  <a:schemeClr val="dk1"/>
                </a:solidFill>
              </a:rPr>
            </a:br>
            <a:r>
              <a:rPr lang="en" sz="1400">
                <a:solidFill>
                  <a:schemeClr val="dk1"/>
                </a:solidFill>
              </a:rPr>
              <a:t> Yii is a performance-oriented framework that's suitable for developing high-performance web applications.</a:t>
            </a:r>
            <a:endParaRPr sz="1400">
              <a:solidFill>
                <a:schemeClr val="dk1"/>
              </a:solidFill>
            </a:endParaRPr>
          </a:p>
          <a:p>
            <a:pPr indent="0" lvl="0" marL="0" rtl="0" algn="l">
              <a:spcBef>
                <a:spcPts val="1200"/>
              </a:spcBef>
              <a:spcAft>
                <a:spcPts val="0"/>
              </a:spcAft>
              <a:buNone/>
            </a:pPr>
            <a:r>
              <a:rPr b="1" lang="en" sz="1400">
                <a:solidFill>
                  <a:schemeClr val="dk1"/>
                </a:solidFill>
              </a:rPr>
              <a:t>Pros:</a:t>
            </a:r>
            <a:endParaRPr b="1"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Fast and efficient (lazy loading).</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Gii code generator accelerates development.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Easy to configure and use.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Built-in support for RESTful API development.</a:t>
            </a:r>
            <a:endParaRPr sz="1400">
              <a:solidFill>
                <a:schemeClr val="dk1"/>
              </a:solidFill>
            </a:endParaRPr>
          </a:p>
          <a:p>
            <a:pPr indent="0" lvl="0" marL="0" rtl="0" algn="l">
              <a:spcBef>
                <a:spcPts val="1200"/>
              </a:spcBef>
              <a:spcAft>
                <a:spcPts val="0"/>
              </a:spcAft>
              <a:buNone/>
            </a:pPr>
            <a:r>
              <a:rPr b="1" lang="en" sz="1400">
                <a:solidFill>
                  <a:schemeClr val="dk1"/>
                </a:solidFill>
              </a:rPr>
              <a:t>Cons:</a:t>
            </a:r>
            <a:endParaRPr b="1"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Smaller community compared to Laravel.</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Documentation is not as beginner-friendly.</a:t>
            </a:r>
            <a:endParaRPr sz="1400">
              <a:solidFill>
                <a:schemeClr val="dk1"/>
              </a:solidFill>
            </a:endParaRPr>
          </a:p>
          <a:p>
            <a:pPr indent="0" lvl="0" marL="0" rtl="0" algn="l">
              <a:spcBef>
                <a:spcPts val="1200"/>
              </a:spcBef>
              <a:spcAft>
                <a:spcPts val="1200"/>
              </a:spcAft>
              <a:buNone/>
            </a:pPr>
            <a:r>
              <a:t/>
            </a:r>
            <a:endParaRPr b="1" sz="14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9"/>
          <p:cNvPicPr preferRelativeResize="0"/>
          <p:nvPr/>
        </p:nvPicPr>
        <p:blipFill>
          <a:blip r:embed="rId3">
            <a:alphaModFix amt="35000"/>
          </a:blip>
          <a:stretch>
            <a:fillRect/>
          </a:stretch>
        </p:blipFill>
        <p:spPr>
          <a:xfrm>
            <a:off x="821825" y="1579275"/>
            <a:ext cx="7500349" cy="1984950"/>
          </a:xfrm>
          <a:prstGeom prst="rect">
            <a:avLst/>
          </a:prstGeom>
          <a:noFill/>
          <a:ln>
            <a:noFill/>
          </a:ln>
        </p:spPr>
      </p:pic>
      <p:sp>
        <p:nvSpPr>
          <p:cNvPr id="224" name="Google Shape;22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5.4 PHP Frameworks</a:t>
            </a:r>
            <a:endParaRPr b="1"/>
          </a:p>
        </p:txBody>
      </p:sp>
      <p:sp>
        <p:nvSpPr>
          <p:cNvPr id="225" name="Google Shape;225;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400">
                <a:solidFill>
                  <a:schemeClr val="dk1"/>
                </a:solidFill>
              </a:rPr>
              <a:t>5. Zend Framework / Laminas Project</a:t>
            </a:r>
            <a:endParaRPr b="1" sz="1400">
              <a:solidFill>
                <a:schemeClr val="dk1"/>
              </a:solidFill>
            </a:endParaRPr>
          </a:p>
          <a:p>
            <a:pPr indent="0" lvl="0" marL="0" rtl="0" algn="l">
              <a:spcBef>
                <a:spcPts val="1200"/>
              </a:spcBef>
              <a:spcAft>
                <a:spcPts val="0"/>
              </a:spcAft>
              <a:buNone/>
            </a:pPr>
            <a:r>
              <a:rPr b="1" lang="en" sz="1400">
                <a:solidFill>
                  <a:schemeClr val="dk1"/>
                </a:solidFill>
              </a:rPr>
              <a:t>Overview:</a:t>
            </a:r>
            <a:br>
              <a:rPr b="1" lang="en" sz="1400">
                <a:solidFill>
                  <a:schemeClr val="dk1"/>
                </a:solidFill>
              </a:rPr>
            </a:br>
            <a:r>
              <a:rPr lang="en" sz="1400">
                <a:solidFill>
                  <a:schemeClr val="dk1"/>
                </a:solidFill>
              </a:rPr>
              <a:t> Zend was a robust, enterprise-level framework, now transitioned into the Laminas Project (its open-source successor).</a:t>
            </a:r>
            <a:endParaRPr sz="1400">
              <a:solidFill>
                <a:schemeClr val="dk1"/>
              </a:solidFill>
            </a:endParaRPr>
          </a:p>
          <a:p>
            <a:pPr indent="0" lvl="0" marL="0" rtl="0" algn="l">
              <a:spcBef>
                <a:spcPts val="1200"/>
              </a:spcBef>
              <a:spcAft>
                <a:spcPts val="0"/>
              </a:spcAft>
              <a:buNone/>
            </a:pPr>
            <a:r>
              <a:rPr b="1" lang="en" sz="1400">
                <a:solidFill>
                  <a:schemeClr val="dk1"/>
                </a:solidFill>
              </a:rPr>
              <a:t>Pros:</a:t>
            </a:r>
            <a:endParaRPr b="1"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Suitable for enterprise-level applications.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Highly customizable and scalable.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Good performance and security.</a:t>
            </a:r>
            <a:endParaRPr sz="1400">
              <a:solidFill>
                <a:schemeClr val="dk1"/>
              </a:solidFill>
            </a:endParaRPr>
          </a:p>
          <a:p>
            <a:pPr indent="0" lvl="0" marL="0" rtl="0" algn="l">
              <a:spcBef>
                <a:spcPts val="1200"/>
              </a:spcBef>
              <a:spcAft>
                <a:spcPts val="0"/>
              </a:spcAft>
              <a:buNone/>
            </a:pPr>
            <a:r>
              <a:rPr b="1" lang="en" sz="1400">
                <a:solidFill>
                  <a:schemeClr val="dk1"/>
                </a:solidFill>
              </a:rPr>
              <a:t>Cons:</a:t>
            </a:r>
            <a:endParaRPr b="1"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Steep learning curve.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Slower development speed.</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Overkill for small to medium projects.</a:t>
            </a:r>
            <a:endParaRPr sz="1400">
              <a:solidFill>
                <a:schemeClr val="dk1"/>
              </a:solidFill>
            </a:endParaRPr>
          </a:p>
          <a:p>
            <a:pPr indent="0" lvl="0" marL="0" rtl="0" algn="l">
              <a:spcBef>
                <a:spcPts val="1200"/>
              </a:spcBef>
              <a:spcAft>
                <a:spcPts val="1200"/>
              </a:spcAft>
              <a:buNone/>
            </a:pPr>
            <a:r>
              <a:t/>
            </a:r>
            <a:endParaRPr b="1" sz="14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40"/>
          <p:cNvPicPr preferRelativeResize="0"/>
          <p:nvPr/>
        </p:nvPicPr>
        <p:blipFill>
          <a:blip r:embed="rId3">
            <a:alphaModFix amt="30000"/>
          </a:blip>
          <a:stretch>
            <a:fillRect/>
          </a:stretch>
        </p:blipFill>
        <p:spPr>
          <a:xfrm>
            <a:off x="1972625" y="911138"/>
            <a:ext cx="5198750" cy="3899075"/>
          </a:xfrm>
          <a:prstGeom prst="rect">
            <a:avLst/>
          </a:prstGeom>
          <a:noFill/>
          <a:ln>
            <a:noFill/>
          </a:ln>
        </p:spPr>
      </p:pic>
      <p:sp>
        <p:nvSpPr>
          <p:cNvPr id="231" name="Google Shape;23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5.4 PHP Frameworks</a:t>
            </a:r>
            <a:endParaRPr b="1"/>
          </a:p>
        </p:txBody>
      </p:sp>
      <p:sp>
        <p:nvSpPr>
          <p:cNvPr id="232" name="Google Shape;232;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400">
                <a:solidFill>
                  <a:schemeClr val="dk1"/>
                </a:solidFill>
              </a:rPr>
              <a:t>6. Phalcon</a:t>
            </a:r>
            <a:endParaRPr b="1" sz="1400">
              <a:solidFill>
                <a:schemeClr val="dk1"/>
              </a:solidFill>
            </a:endParaRPr>
          </a:p>
          <a:p>
            <a:pPr indent="0" lvl="0" marL="0" rtl="0" algn="l">
              <a:spcBef>
                <a:spcPts val="1200"/>
              </a:spcBef>
              <a:spcAft>
                <a:spcPts val="0"/>
              </a:spcAft>
              <a:buNone/>
            </a:pPr>
            <a:r>
              <a:rPr b="1" lang="en" sz="1400">
                <a:solidFill>
                  <a:schemeClr val="dk1"/>
                </a:solidFill>
              </a:rPr>
              <a:t>Overview:</a:t>
            </a:r>
            <a:br>
              <a:rPr b="1" lang="en" sz="1400">
                <a:solidFill>
                  <a:schemeClr val="dk1"/>
                </a:solidFill>
              </a:rPr>
            </a:br>
            <a:r>
              <a:rPr lang="en" sz="1400">
                <a:solidFill>
                  <a:schemeClr val="dk1"/>
                </a:solidFill>
              </a:rPr>
              <a:t> Phalcon is a high-performance framework implemented as a C extension of PHP.</a:t>
            </a:r>
            <a:endParaRPr sz="1400">
              <a:solidFill>
                <a:schemeClr val="dk1"/>
              </a:solidFill>
            </a:endParaRPr>
          </a:p>
          <a:p>
            <a:pPr indent="0" lvl="0" marL="0" rtl="0" algn="l">
              <a:spcBef>
                <a:spcPts val="1200"/>
              </a:spcBef>
              <a:spcAft>
                <a:spcPts val="0"/>
              </a:spcAft>
              <a:buNone/>
            </a:pPr>
            <a:r>
              <a:rPr b="1" lang="en" sz="1400">
                <a:solidFill>
                  <a:schemeClr val="dk1"/>
                </a:solidFill>
              </a:rPr>
              <a:t>Pros:</a:t>
            </a:r>
            <a:endParaRPr b="1"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Extremely fast (compiled as a C extension).</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Low overhead and high performance.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Clean and secure code base.</a:t>
            </a:r>
            <a:endParaRPr sz="1400">
              <a:solidFill>
                <a:schemeClr val="dk1"/>
              </a:solidFill>
            </a:endParaRPr>
          </a:p>
          <a:p>
            <a:pPr indent="0" lvl="0" marL="0" rtl="0" algn="l">
              <a:spcBef>
                <a:spcPts val="1200"/>
              </a:spcBef>
              <a:spcAft>
                <a:spcPts val="0"/>
              </a:spcAft>
              <a:buNone/>
            </a:pPr>
            <a:r>
              <a:rPr b="1" lang="en" sz="1400">
                <a:solidFill>
                  <a:schemeClr val="dk1"/>
                </a:solidFill>
              </a:rPr>
              <a:t>Cons:</a:t>
            </a:r>
            <a:endParaRPr b="1"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Difficult to install on shared hosting.</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Less documentation and smaller community.</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Needs C knowledge for extending functionality.</a:t>
            </a:r>
            <a:endParaRPr sz="1400">
              <a:solidFill>
                <a:schemeClr val="dk1"/>
              </a:solidFill>
            </a:endParaRPr>
          </a:p>
          <a:p>
            <a:pPr indent="0" lvl="0" marL="0" rtl="0" algn="l">
              <a:spcBef>
                <a:spcPts val="1200"/>
              </a:spcBef>
              <a:spcAft>
                <a:spcPts val="1200"/>
              </a:spcAft>
              <a:buNone/>
            </a:pPr>
            <a:r>
              <a:t/>
            </a:r>
            <a:endParaRPr b="1" sz="13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41"/>
          <p:cNvPicPr preferRelativeResize="0"/>
          <p:nvPr/>
        </p:nvPicPr>
        <p:blipFill>
          <a:blip r:embed="rId3">
            <a:alphaModFix amt="36000"/>
          </a:blip>
          <a:stretch>
            <a:fillRect/>
          </a:stretch>
        </p:blipFill>
        <p:spPr>
          <a:xfrm>
            <a:off x="858837" y="1723025"/>
            <a:ext cx="7426324" cy="1697450"/>
          </a:xfrm>
          <a:prstGeom prst="rect">
            <a:avLst/>
          </a:prstGeom>
          <a:noFill/>
          <a:ln>
            <a:noFill/>
          </a:ln>
        </p:spPr>
      </p:pic>
      <p:sp>
        <p:nvSpPr>
          <p:cNvPr id="238" name="Google Shape;23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5.4 PHP Frameworks</a:t>
            </a:r>
            <a:endParaRPr b="1"/>
          </a:p>
        </p:txBody>
      </p:sp>
      <p:sp>
        <p:nvSpPr>
          <p:cNvPr id="239" name="Google Shape;239;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400">
                <a:solidFill>
                  <a:schemeClr val="dk1"/>
                </a:solidFill>
              </a:rPr>
              <a:t>7. Slim</a:t>
            </a:r>
            <a:endParaRPr b="1" sz="1400">
              <a:solidFill>
                <a:schemeClr val="dk1"/>
              </a:solidFill>
            </a:endParaRPr>
          </a:p>
          <a:p>
            <a:pPr indent="0" lvl="0" marL="0" rtl="0" algn="l">
              <a:spcBef>
                <a:spcPts val="1200"/>
              </a:spcBef>
              <a:spcAft>
                <a:spcPts val="0"/>
              </a:spcAft>
              <a:buNone/>
            </a:pPr>
            <a:r>
              <a:rPr b="1" lang="en" sz="1400">
                <a:solidFill>
                  <a:schemeClr val="dk1"/>
                </a:solidFill>
              </a:rPr>
              <a:t>Overview:</a:t>
            </a:r>
            <a:br>
              <a:rPr b="1" lang="en" sz="1400">
                <a:solidFill>
                  <a:schemeClr val="dk1"/>
                </a:solidFill>
              </a:rPr>
            </a:br>
            <a:r>
              <a:rPr lang="en" sz="1400">
                <a:solidFill>
                  <a:schemeClr val="dk1"/>
                </a:solidFill>
              </a:rPr>
              <a:t> Slim is a minimalistic PHP micro-framework ideal for small web applications and APIs.</a:t>
            </a:r>
            <a:endParaRPr sz="1400">
              <a:solidFill>
                <a:schemeClr val="dk1"/>
              </a:solidFill>
            </a:endParaRPr>
          </a:p>
          <a:p>
            <a:pPr indent="0" lvl="0" marL="0" rtl="0" algn="l">
              <a:spcBef>
                <a:spcPts val="1200"/>
              </a:spcBef>
              <a:spcAft>
                <a:spcPts val="0"/>
              </a:spcAft>
              <a:buNone/>
            </a:pPr>
            <a:r>
              <a:rPr b="1" lang="en" sz="1400">
                <a:solidFill>
                  <a:schemeClr val="dk1"/>
                </a:solidFill>
              </a:rPr>
              <a:t>Pros:</a:t>
            </a:r>
            <a:endParaRPr b="1"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Lightweight and fast.</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Easy to learn and use.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Great for RESTful APIs.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Flexible routing.</a:t>
            </a:r>
            <a:endParaRPr sz="1400">
              <a:solidFill>
                <a:schemeClr val="dk1"/>
              </a:solidFill>
            </a:endParaRPr>
          </a:p>
          <a:p>
            <a:pPr indent="0" lvl="0" marL="0" rtl="0" algn="l">
              <a:spcBef>
                <a:spcPts val="1200"/>
              </a:spcBef>
              <a:spcAft>
                <a:spcPts val="0"/>
              </a:spcAft>
              <a:buNone/>
            </a:pPr>
            <a:r>
              <a:rPr b="1" lang="en" sz="1400">
                <a:solidFill>
                  <a:schemeClr val="dk1"/>
                </a:solidFill>
              </a:rPr>
              <a:t>Cons:</a:t>
            </a:r>
            <a:endParaRPr b="1"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Limited built-in features.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Not suitable for large-scale applications out of the box.</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You must manage many components manually.</a:t>
            </a:r>
            <a:br>
              <a:rPr lang="en" sz="1400">
                <a:solidFill>
                  <a:schemeClr val="dk1"/>
                </a:solidFill>
              </a:rPr>
            </a:b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b="1" sz="1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5.1 Content Management System</a:t>
            </a:r>
            <a:endParaRPr b="1"/>
          </a:p>
        </p:txBody>
      </p:sp>
      <p:sp>
        <p:nvSpPr>
          <p:cNvPr id="67" name="Google Shape;67;p15"/>
          <p:cNvSpPr txBox="1"/>
          <p:nvPr>
            <p:ph idx="1" type="body"/>
          </p:nvPr>
        </p:nvSpPr>
        <p:spPr>
          <a:xfrm>
            <a:off x="311700" y="1152475"/>
            <a:ext cx="8671800" cy="3849300"/>
          </a:xfrm>
          <a:prstGeom prst="rect">
            <a:avLst/>
          </a:prstGeom>
        </p:spPr>
        <p:txBody>
          <a:bodyPr anchorCtr="0" anchor="t" bIns="91425" lIns="91425" spcFirstLastPara="1" rIns="91425" wrap="square" tIns="91425">
            <a:noAutofit/>
          </a:bodyPr>
          <a:lstStyle/>
          <a:p>
            <a:pPr indent="0" lvl="0" marL="0" rtl="0" algn="l">
              <a:lnSpc>
                <a:spcPct val="105000"/>
              </a:lnSpc>
              <a:spcBef>
                <a:spcPts val="1500"/>
              </a:spcBef>
              <a:spcAft>
                <a:spcPts val="0"/>
              </a:spcAft>
              <a:buSzPts val="935"/>
              <a:buNone/>
            </a:pPr>
            <a:r>
              <a:rPr lang="en" sz="1745">
                <a:solidFill>
                  <a:schemeClr val="dk1"/>
                </a:solidFill>
              </a:rPr>
              <a:t>Key Features and Functionality:</a:t>
            </a:r>
            <a:endParaRPr sz="1745">
              <a:solidFill>
                <a:schemeClr val="dk1"/>
              </a:solidFill>
            </a:endParaRPr>
          </a:p>
          <a:p>
            <a:pPr indent="-228600" lvl="0" marL="190500" marR="63500" rtl="0" algn="l">
              <a:lnSpc>
                <a:spcPct val="105000"/>
              </a:lnSpc>
              <a:spcBef>
                <a:spcPts val="800"/>
              </a:spcBef>
              <a:spcAft>
                <a:spcPts val="0"/>
              </a:spcAft>
              <a:buClr>
                <a:schemeClr val="dk1"/>
              </a:buClr>
              <a:buSzPts val="1745"/>
              <a:buNone/>
            </a:pPr>
            <a:r>
              <a:rPr b="1" lang="en" sz="1745">
                <a:solidFill>
                  <a:schemeClr val="dk1"/>
                </a:solidFill>
              </a:rPr>
              <a:t>Content Creation and Management:</a:t>
            </a:r>
            <a:endParaRPr b="1" sz="1745">
              <a:solidFill>
                <a:schemeClr val="dk1"/>
              </a:solidFill>
            </a:endParaRPr>
          </a:p>
          <a:p>
            <a:pPr indent="-339407" lvl="1" marL="914400" marR="63500" rtl="0" algn="l">
              <a:lnSpc>
                <a:spcPct val="105000"/>
              </a:lnSpc>
              <a:spcBef>
                <a:spcPts val="0"/>
              </a:spcBef>
              <a:spcAft>
                <a:spcPts val="0"/>
              </a:spcAft>
              <a:buClr>
                <a:schemeClr val="dk1"/>
              </a:buClr>
              <a:buSzPts val="1745"/>
              <a:buChar char="○"/>
            </a:pPr>
            <a:r>
              <a:rPr lang="en" sz="1745">
                <a:solidFill>
                  <a:schemeClr val="dk1"/>
                </a:solidFill>
              </a:rPr>
              <a:t>CMSs provide a user-friendly interface for creating, editing, and modifying digital content, including text, images, and other media. </a:t>
            </a:r>
            <a:endParaRPr sz="1745">
              <a:solidFill>
                <a:schemeClr val="dk1"/>
              </a:solidFill>
            </a:endParaRPr>
          </a:p>
          <a:p>
            <a:pPr indent="-228600" lvl="0" marL="190500" marR="63500" rtl="0" algn="l">
              <a:lnSpc>
                <a:spcPct val="105000"/>
              </a:lnSpc>
              <a:spcBef>
                <a:spcPts val="0"/>
              </a:spcBef>
              <a:spcAft>
                <a:spcPts val="0"/>
              </a:spcAft>
              <a:buClr>
                <a:schemeClr val="dk1"/>
              </a:buClr>
              <a:buSzPts val="1745"/>
              <a:buNone/>
            </a:pPr>
            <a:r>
              <a:rPr b="1" lang="en" sz="1745">
                <a:solidFill>
                  <a:schemeClr val="dk1"/>
                </a:solidFill>
              </a:rPr>
              <a:t>Collaboration:</a:t>
            </a:r>
            <a:endParaRPr b="1" sz="1745">
              <a:solidFill>
                <a:schemeClr val="dk1"/>
              </a:solidFill>
            </a:endParaRPr>
          </a:p>
          <a:p>
            <a:pPr indent="-339407" lvl="1" marL="914400" marR="63500" rtl="0" algn="l">
              <a:lnSpc>
                <a:spcPct val="105000"/>
              </a:lnSpc>
              <a:spcBef>
                <a:spcPts val="0"/>
              </a:spcBef>
              <a:spcAft>
                <a:spcPts val="0"/>
              </a:spcAft>
              <a:buClr>
                <a:schemeClr val="dk1"/>
              </a:buClr>
              <a:buSzPts val="1745"/>
              <a:buChar char="○"/>
            </a:pPr>
            <a:r>
              <a:rPr lang="en" sz="1745">
                <a:solidFill>
                  <a:schemeClr val="dk1"/>
                </a:solidFill>
              </a:rPr>
              <a:t>Many CMSs support multiple users, enabling teams to collaborate on content creation and editing. </a:t>
            </a:r>
            <a:endParaRPr sz="1745">
              <a:solidFill>
                <a:schemeClr val="dk1"/>
              </a:solidFill>
            </a:endParaRPr>
          </a:p>
          <a:p>
            <a:pPr indent="-228600" lvl="0" marL="190500" marR="63500" rtl="0" algn="l">
              <a:lnSpc>
                <a:spcPct val="105000"/>
              </a:lnSpc>
              <a:spcBef>
                <a:spcPts val="0"/>
              </a:spcBef>
              <a:spcAft>
                <a:spcPts val="0"/>
              </a:spcAft>
              <a:buClr>
                <a:schemeClr val="dk1"/>
              </a:buClr>
              <a:buSzPts val="1745"/>
              <a:buNone/>
            </a:pPr>
            <a:r>
              <a:rPr b="1" lang="en" sz="1745">
                <a:solidFill>
                  <a:schemeClr val="dk1"/>
                </a:solidFill>
              </a:rPr>
              <a:t>Organization and Structure:</a:t>
            </a:r>
            <a:endParaRPr b="1" sz="1745">
              <a:solidFill>
                <a:schemeClr val="dk1"/>
              </a:solidFill>
            </a:endParaRPr>
          </a:p>
          <a:p>
            <a:pPr indent="-339407" lvl="1" marL="914400" marR="63500" rtl="0" algn="l">
              <a:lnSpc>
                <a:spcPct val="105000"/>
              </a:lnSpc>
              <a:spcBef>
                <a:spcPts val="0"/>
              </a:spcBef>
              <a:spcAft>
                <a:spcPts val="0"/>
              </a:spcAft>
              <a:buClr>
                <a:schemeClr val="dk1"/>
              </a:buClr>
              <a:buSzPts val="1745"/>
              <a:buChar char="○"/>
            </a:pPr>
            <a:r>
              <a:rPr lang="en" sz="1745">
                <a:solidFill>
                  <a:schemeClr val="dk1"/>
                </a:solidFill>
              </a:rPr>
              <a:t>CMSs help organize content through features like categories, tags, and hierarchies. </a:t>
            </a:r>
            <a:endParaRPr sz="1745">
              <a:solidFill>
                <a:schemeClr val="dk1"/>
              </a:solidFill>
            </a:endParaRPr>
          </a:p>
          <a:p>
            <a:pPr indent="-228600" lvl="0" marL="190500" marR="63500" rtl="0" algn="l">
              <a:lnSpc>
                <a:spcPct val="105000"/>
              </a:lnSpc>
              <a:spcBef>
                <a:spcPts val="0"/>
              </a:spcBef>
              <a:spcAft>
                <a:spcPts val="0"/>
              </a:spcAft>
              <a:buClr>
                <a:schemeClr val="dk1"/>
              </a:buClr>
              <a:buSzPts val="1745"/>
              <a:buNone/>
            </a:pPr>
            <a:r>
              <a:rPr b="1" lang="en" sz="1745">
                <a:solidFill>
                  <a:schemeClr val="dk1"/>
                </a:solidFill>
              </a:rPr>
              <a:t>Version Control:</a:t>
            </a:r>
            <a:endParaRPr b="1" sz="1745">
              <a:solidFill>
                <a:schemeClr val="dk1"/>
              </a:solidFill>
            </a:endParaRPr>
          </a:p>
          <a:p>
            <a:pPr indent="-339407" lvl="1" marL="914400" marR="63500" rtl="0" algn="l">
              <a:lnSpc>
                <a:spcPct val="105000"/>
              </a:lnSpc>
              <a:spcBef>
                <a:spcPts val="0"/>
              </a:spcBef>
              <a:spcAft>
                <a:spcPts val="0"/>
              </a:spcAft>
              <a:buClr>
                <a:schemeClr val="dk1"/>
              </a:buClr>
              <a:buSzPts val="1745"/>
              <a:buChar char="○"/>
            </a:pPr>
            <a:r>
              <a:rPr lang="en" sz="1745">
                <a:solidFill>
                  <a:schemeClr val="dk1"/>
                </a:solidFill>
              </a:rPr>
              <a:t>Many CMSs offer version control, allowing users to revert to previous versions of content. </a:t>
            </a:r>
            <a:endParaRPr sz="1745">
              <a:solidFill>
                <a:schemeClr val="dk1"/>
              </a:solidFill>
            </a:endParaRPr>
          </a:p>
          <a:p>
            <a:pPr indent="-228600" lvl="0" marL="457200" marR="63500" rtl="0" algn="l">
              <a:lnSpc>
                <a:spcPct val="105000"/>
              </a:lnSpc>
              <a:spcBef>
                <a:spcPts val="0"/>
              </a:spcBef>
              <a:spcAft>
                <a:spcPts val="0"/>
              </a:spcAft>
              <a:buClr>
                <a:schemeClr val="dk1"/>
              </a:buClr>
              <a:buSzPts val="1745"/>
              <a:buNone/>
            </a:pPr>
            <a:r>
              <a:t/>
            </a:r>
            <a:endParaRPr b="1" sz="1745">
              <a:solidFill>
                <a:schemeClr val="dk1"/>
              </a:solidFill>
            </a:endParaRPr>
          </a:p>
          <a:p>
            <a:pPr indent="-228600" lvl="0" marL="190500" marR="63500" rtl="0" algn="l">
              <a:lnSpc>
                <a:spcPct val="105000"/>
              </a:lnSpc>
              <a:spcBef>
                <a:spcPts val="0"/>
              </a:spcBef>
              <a:spcAft>
                <a:spcPts val="0"/>
              </a:spcAft>
              <a:buClr>
                <a:schemeClr val="dk1"/>
              </a:buClr>
              <a:buSzPts val="1745"/>
              <a:buNone/>
            </a:pPr>
            <a:r>
              <a:t/>
            </a:r>
            <a:endParaRPr b="1" sz="1745">
              <a:solidFill>
                <a:schemeClr val="dk1"/>
              </a:solidFill>
            </a:endParaRPr>
          </a:p>
          <a:p>
            <a:pPr indent="0" lvl="0" marL="171450" marR="63500" rtl="0" algn="l">
              <a:lnSpc>
                <a:spcPct val="105000"/>
              </a:lnSpc>
              <a:spcBef>
                <a:spcPts val="2100"/>
              </a:spcBef>
              <a:spcAft>
                <a:spcPts val="2100"/>
              </a:spcAft>
              <a:buSzPts val="935"/>
              <a:buNone/>
            </a:pPr>
            <a:r>
              <a:t/>
            </a:r>
            <a:endParaRPr sz="1745">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2"/>
          <p:cNvPicPr preferRelativeResize="0"/>
          <p:nvPr/>
        </p:nvPicPr>
        <p:blipFill>
          <a:blip r:embed="rId3">
            <a:alphaModFix amt="30000"/>
          </a:blip>
          <a:stretch>
            <a:fillRect/>
          </a:stretch>
        </p:blipFill>
        <p:spPr>
          <a:xfrm>
            <a:off x="1193775" y="1993024"/>
            <a:ext cx="6756449" cy="1735300"/>
          </a:xfrm>
          <a:prstGeom prst="rect">
            <a:avLst/>
          </a:prstGeom>
          <a:noFill/>
          <a:ln>
            <a:noFill/>
          </a:ln>
        </p:spPr>
      </p:pic>
      <p:sp>
        <p:nvSpPr>
          <p:cNvPr id="245" name="Google Shape;24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5.4 Java Frameworks</a:t>
            </a:r>
            <a:endParaRPr b="1"/>
          </a:p>
        </p:txBody>
      </p:sp>
      <p:sp>
        <p:nvSpPr>
          <p:cNvPr id="246" name="Google Shape;246;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1800"/>
              </a:spcBef>
              <a:spcAft>
                <a:spcPts val="0"/>
              </a:spcAft>
              <a:buSzPts val="605"/>
              <a:buNone/>
            </a:pPr>
            <a:r>
              <a:rPr b="1" lang="en" sz="1491">
                <a:solidFill>
                  <a:schemeClr val="dk1"/>
                </a:solidFill>
              </a:rPr>
              <a:t>1. Spring Framework</a:t>
            </a:r>
            <a:endParaRPr b="1" sz="1491">
              <a:solidFill>
                <a:schemeClr val="dk1"/>
              </a:solidFill>
            </a:endParaRPr>
          </a:p>
          <a:p>
            <a:pPr indent="0" lvl="0" marL="0" rtl="0" algn="l">
              <a:lnSpc>
                <a:spcPct val="105000"/>
              </a:lnSpc>
              <a:spcBef>
                <a:spcPts val="1200"/>
              </a:spcBef>
              <a:spcAft>
                <a:spcPts val="0"/>
              </a:spcAft>
              <a:buSzPts val="605"/>
              <a:buNone/>
            </a:pPr>
            <a:r>
              <a:rPr b="1" lang="en" sz="1491">
                <a:solidFill>
                  <a:schemeClr val="dk1"/>
                </a:solidFill>
              </a:rPr>
              <a:t>Overview:</a:t>
            </a:r>
            <a:br>
              <a:rPr b="1" lang="en" sz="1491">
                <a:solidFill>
                  <a:schemeClr val="dk1"/>
                </a:solidFill>
              </a:rPr>
            </a:br>
            <a:r>
              <a:rPr lang="en" sz="1491">
                <a:solidFill>
                  <a:schemeClr val="dk1"/>
                </a:solidFill>
              </a:rPr>
              <a:t> Spring is the most widely used Java framework for building enterprise applications. It supports dependency injection, aspect-oriented programming, and MVC architecture.</a:t>
            </a:r>
            <a:endParaRPr sz="1491">
              <a:solidFill>
                <a:schemeClr val="dk1"/>
              </a:solidFill>
            </a:endParaRPr>
          </a:p>
          <a:p>
            <a:pPr indent="0" lvl="0" marL="0" rtl="0" algn="l">
              <a:lnSpc>
                <a:spcPct val="105000"/>
              </a:lnSpc>
              <a:spcBef>
                <a:spcPts val="1200"/>
              </a:spcBef>
              <a:spcAft>
                <a:spcPts val="0"/>
              </a:spcAft>
              <a:buSzPts val="605"/>
              <a:buNone/>
            </a:pPr>
            <a:r>
              <a:rPr b="1" lang="en" sz="1491">
                <a:solidFill>
                  <a:schemeClr val="dk1"/>
                </a:solidFill>
              </a:rPr>
              <a:t>Pros:</a:t>
            </a:r>
            <a:endParaRPr b="1" sz="1491">
              <a:solidFill>
                <a:schemeClr val="dk1"/>
              </a:solidFill>
            </a:endParaRPr>
          </a:p>
          <a:p>
            <a:pPr indent="-323314" lvl="0" marL="457200" rtl="0" algn="l">
              <a:lnSpc>
                <a:spcPct val="105000"/>
              </a:lnSpc>
              <a:spcBef>
                <a:spcPts val="1200"/>
              </a:spcBef>
              <a:spcAft>
                <a:spcPts val="0"/>
              </a:spcAft>
              <a:buClr>
                <a:schemeClr val="dk1"/>
              </a:buClr>
              <a:buSzPts val="1492"/>
              <a:buChar char="●"/>
            </a:pPr>
            <a:r>
              <a:rPr lang="en" sz="1491">
                <a:solidFill>
                  <a:schemeClr val="dk1"/>
                </a:solidFill>
              </a:rPr>
              <a:t>Modular and flexible (Spring Boot simplifies configuration).</a:t>
            </a:r>
            <a:endParaRPr sz="1491">
              <a:solidFill>
                <a:schemeClr val="dk1"/>
              </a:solidFill>
            </a:endParaRPr>
          </a:p>
          <a:p>
            <a:pPr indent="-323314" lvl="0" marL="457200" rtl="0" algn="l">
              <a:lnSpc>
                <a:spcPct val="105000"/>
              </a:lnSpc>
              <a:spcBef>
                <a:spcPts val="0"/>
              </a:spcBef>
              <a:spcAft>
                <a:spcPts val="0"/>
              </a:spcAft>
              <a:buClr>
                <a:schemeClr val="dk1"/>
              </a:buClr>
              <a:buSzPts val="1492"/>
              <a:buChar char="●"/>
            </a:pPr>
            <a:r>
              <a:rPr lang="en" sz="1491">
                <a:solidFill>
                  <a:schemeClr val="dk1"/>
                </a:solidFill>
              </a:rPr>
              <a:t>Large community and strong ecosystem.</a:t>
            </a:r>
            <a:endParaRPr sz="1491">
              <a:solidFill>
                <a:schemeClr val="dk1"/>
              </a:solidFill>
            </a:endParaRPr>
          </a:p>
          <a:p>
            <a:pPr indent="-323314" lvl="0" marL="457200" rtl="0" algn="l">
              <a:lnSpc>
                <a:spcPct val="105000"/>
              </a:lnSpc>
              <a:spcBef>
                <a:spcPts val="0"/>
              </a:spcBef>
              <a:spcAft>
                <a:spcPts val="0"/>
              </a:spcAft>
              <a:buClr>
                <a:schemeClr val="dk1"/>
              </a:buClr>
              <a:buSzPts val="1492"/>
              <a:buChar char="●"/>
            </a:pPr>
            <a:r>
              <a:rPr lang="en" sz="1491">
                <a:solidFill>
                  <a:schemeClr val="dk1"/>
                </a:solidFill>
              </a:rPr>
              <a:t>Supports REST APIs, microservices, security (Spring Security).</a:t>
            </a:r>
            <a:endParaRPr sz="1491">
              <a:solidFill>
                <a:schemeClr val="dk1"/>
              </a:solidFill>
            </a:endParaRPr>
          </a:p>
          <a:p>
            <a:pPr indent="-323314" lvl="0" marL="457200" rtl="0" algn="l">
              <a:lnSpc>
                <a:spcPct val="105000"/>
              </a:lnSpc>
              <a:spcBef>
                <a:spcPts val="0"/>
              </a:spcBef>
              <a:spcAft>
                <a:spcPts val="0"/>
              </a:spcAft>
              <a:buClr>
                <a:schemeClr val="dk1"/>
              </a:buClr>
              <a:buSzPts val="1492"/>
              <a:buChar char="●"/>
            </a:pPr>
            <a:r>
              <a:rPr lang="en" sz="1491">
                <a:solidFill>
                  <a:schemeClr val="dk1"/>
                </a:solidFill>
              </a:rPr>
              <a:t>Powerful dependency injection (DI) and inversion of control (IoC).</a:t>
            </a:r>
            <a:endParaRPr sz="1491">
              <a:solidFill>
                <a:schemeClr val="dk1"/>
              </a:solidFill>
            </a:endParaRPr>
          </a:p>
          <a:p>
            <a:pPr indent="0" lvl="0" marL="0" rtl="0" algn="l">
              <a:lnSpc>
                <a:spcPct val="105000"/>
              </a:lnSpc>
              <a:spcBef>
                <a:spcPts val="1200"/>
              </a:spcBef>
              <a:spcAft>
                <a:spcPts val="0"/>
              </a:spcAft>
              <a:buSzPts val="605"/>
              <a:buNone/>
            </a:pPr>
            <a:r>
              <a:rPr b="1" lang="en" sz="1491">
                <a:solidFill>
                  <a:schemeClr val="dk1"/>
                </a:solidFill>
              </a:rPr>
              <a:t>Cons:</a:t>
            </a:r>
            <a:endParaRPr b="1" sz="1491">
              <a:solidFill>
                <a:schemeClr val="dk1"/>
              </a:solidFill>
            </a:endParaRPr>
          </a:p>
          <a:p>
            <a:pPr indent="-323314" lvl="0" marL="457200" rtl="0" algn="l">
              <a:lnSpc>
                <a:spcPct val="105000"/>
              </a:lnSpc>
              <a:spcBef>
                <a:spcPts val="1200"/>
              </a:spcBef>
              <a:spcAft>
                <a:spcPts val="0"/>
              </a:spcAft>
              <a:buClr>
                <a:schemeClr val="dk1"/>
              </a:buClr>
              <a:buSzPts val="1492"/>
              <a:buChar char="●"/>
            </a:pPr>
            <a:r>
              <a:rPr lang="en" sz="1491">
                <a:solidFill>
                  <a:schemeClr val="dk1"/>
                </a:solidFill>
              </a:rPr>
              <a:t>Steep learning curve.</a:t>
            </a:r>
            <a:endParaRPr sz="1491">
              <a:solidFill>
                <a:schemeClr val="dk1"/>
              </a:solidFill>
            </a:endParaRPr>
          </a:p>
          <a:p>
            <a:pPr indent="-323314" lvl="0" marL="457200" rtl="0" algn="l">
              <a:lnSpc>
                <a:spcPct val="105000"/>
              </a:lnSpc>
              <a:spcBef>
                <a:spcPts val="0"/>
              </a:spcBef>
              <a:spcAft>
                <a:spcPts val="0"/>
              </a:spcAft>
              <a:buClr>
                <a:schemeClr val="dk1"/>
              </a:buClr>
              <a:buSzPts val="1492"/>
              <a:buChar char="●"/>
            </a:pPr>
            <a:r>
              <a:rPr lang="en" sz="1491">
                <a:solidFill>
                  <a:schemeClr val="dk1"/>
                </a:solidFill>
              </a:rPr>
              <a:t>XML-based configurations can be complex (less so with Spring Boot).</a:t>
            </a:r>
            <a:endParaRPr sz="1491">
              <a:solidFill>
                <a:schemeClr val="dk1"/>
              </a:solidFill>
            </a:endParaRPr>
          </a:p>
          <a:p>
            <a:pPr indent="-323314" lvl="0" marL="457200" rtl="0" algn="l">
              <a:lnSpc>
                <a:spcPct val="105000"/>
              </a:lnSpc>
              <a:spcBef>
                <a:spcPts val="0"/>
              </a:spcBef>
              <a:spcAft>
                <a:spcPts val="0"/>
              </a:spcAft>
              <a:buClr>
                <a:schemeClr val="dk1"/>
              </a:buClr>
              <a:buSzPts val="1492"/>
              <a:buChar char="●"/>
            </a:pPr>
            <a:r>
              <a:rPr lang="en" sz="1491">
                <a:solidFill>
                  <a:schemeClr val="dk1"/>
                </a:solidFill>
              </a:rPr>
              <a:t>Can be heavyweight if not modularized properly.</a:t>
            </a:r>
            <a:endParaRPr b="1" sz="1601">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3"/>
          <p:cNvPicPr preferRelativeResize="0"/>
          <p:nvPr/>
        </p:nvPicPr>
        <p:blipFill>
          <a:blip r:embed="rId3">
            <a:alphaModFix amt="33000"/>
          </a:blip>
          <a:stretch>
            <a:fillRect/>
          </a:stretch>
        </p:blipFill>
        <p:spPr>
          <a:xfrm>
            <a:off x="1069788" y="1889348"/>
            <a:ext cx="7004426" cy="1942649"/>
          </a:xfrm>
          <a:prstGeom prst="rect">
            <a:avLst/>
          </a:prstGeom>
          <a:noFill/>
          <a:ln>
            <a:noFill/>
          </a:ln>
        </p:spPr>
      </p:pic>
      <p:sp>
        <p:nvSpPr>
          <p:cNvPr id="252" name="Google Shape;25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5.4 Brief About Web Programming Frameworks</a:t>
            </a:r>
            <a:endParaRPr b="1"/>
          </a:p>
        </p:txBody>
      </p:sp>
      <p:sp>
        <p:nvSpPr>
          <p:cNvPr id="253" name="Google Shape;253;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450">
                <a:solidFill>
                  <a:schemeClr val="dk1"/>
                </a:solidFill>
              </a:rPr>
              <a:t>2. Hibernate</a:t>
            </a:r>
            <a:endParaRPr b="1" sz="1450">
              <a:solidFill>
                <a:schemeClr val="dk1"/>
              </a:solidFill>
            </a:endParaRPr>
          </a:p>
          <a:p>
            <a:pPr indent="0" lvl="0" marL="0" rtl="0" algn="l">
              <a:spcBef>
                <a:spcPts val="1200"/>
              </a:spcBef>
              <a:spcAft>
                <a:spcPts val="0"/>
              </a:spcAft>
              <a:buNone/>
            </a:pPr>
            <a:r>
              <a:rPr b="1" lang="en" sz="1450">
                <a:solidFill>
                  <a:schemeClr val="dk1"/>
                </a:solidFill>
              </a:rPr>
              <a:t>Overview:</a:t>
            </a:r>
            <a:br>
              <a:rPr b="1" lang="en" sz="1450">
                <a:solidFill>
                  <a:schemeClr val="dk1"/>
                </a:solidFill>
              </a:rPr>
            </a:br>
            <a:r>
              <a:rPr lang="en" sz="1450">
                <a:solidFill>
                  <a:schemeClr val="dk1"/>
                </a:solidFill>
              </a:rPr>
              <a:t> Hibernate is an object-relational mapping (ORM) framework for Java. It simplifies database interactions by mapping Java classes to database tables.</a:t>
            </a:r>
            <a:endParaRPr sz="1450">
              <a:solidFill>
                <a:schemeClr val="dk1"/>
              </a:solidFill>
            </a:endParaRPr>
          </a:p>
          <a:p>
            <a:pPr indent="0" lvl="0" marL="0" rtl="0" algn="l">
              <a:spcBef>
                <a:spcPts val="1200"/>
              </a:spcBef>
              <a:spcAft>
                <a:spcPts val="0"/>
              </a:spcAft>
              <a:buNone/>
            </a:pPr>
            <a:r>
              <a:rPr b="1" lang="en" sz="1450">
                <a:solidFill>
                  <a:schemeClr val="dk1"/>
                </a:solidFill>
              </a:rPr>
              <a:t>Pros:</a:t>
            </a:r>
            <a:endParaRPr b="1" sz="1450">
              <a:solidFill>
                <a:schemeClr val="dk1"/>
              </a:solidFill>
            </a:endParaRPr>
          </a:p>
          <a:p>
            <a:pPr indent="-320675" lvl="0" marL="457200" rtl="0" algn="l">
              <a:spcBef>
                <a:spcPts val="1200"/>
              </a:spcBef>
              <a:spcAft>
                <a:spcPts val="0"/>
              </a:spcAft>
              <a:buClr>
                <a:schemeClr val="dk1"/>
              </a:buClr>
              <a:buSzPts val="1450"/>
              <a:buChar char="●"/>
            </a:pPr>
            <a:r>
              <a:rPr lang="en" sz="1450">
                <a:solidFill>
                  <a:schemeClr val="dk1"/>
                </a:solidFill>
              </a:rPr>
              <a:t>Reduces boilerplate JDBC code.</a:t>
            </a:r>
            <a:endParaRPr sz="1450">
              <a:solidFill>
                <a:schemeClr val="dk1"/>
              </a:solidFill>
            </a:endParaRPr>
          </a:p>
          <a:p>
            <a:pPr indent="-320675" lvl="0" marL="457200" rtl="0" algn="l">
              <a:spcBef>
                <a:spcPts val="0"/>
              </a:spcBef>
              <a:spcAft>
                <a:spcPts val="0"/>
              </a:spcAft>
              <a:buClr>
                <a:schemeClr val="dk1"/>
              </a:buClr>
              <a:buSzPts val="1450"/>
              <a:buChar char="●"/>
            </a:pPr>
            <a:r>
              <a:rPr lang="en" sz="1450">
                <a:solidFill>
                  <a:schemeClr val="dk1"/>
                </a:solidFill>
              </a:rPr>
              <a:t>Automatic table mapping to Java classes.</a:t>
            </a:r>
            <a:endParaRPr sz="1450">
              <a:solidFill>
                <a:schemeClr val="dk1"/>
              </a:solidFill>
            </a:endParaRPr>
          </a:p>
          <a:p>
            <a:pPr indent="-320675" lvl="0" marL="457200" rtl="0" algn="l">
              <a:spcBef>
                <a:spcPts val="0"/>
              </a:spcBef>
              <a:spcAft>
                <a:spcPts val="0"/>
              </a:spcAft>
              <a:buClr>
                <a:schemeClr val="dk1"/>
              </a:buClr>
              <a:buSzPts val="1450"/>
              <a:buChar char="●"/>
            </a:pPr>
            <a:r>
              <a:rPr lang="en" sz="1450">
                <a:solidFill>
                  <a:schemeClr val="dk1"/>
                </a:solidFill>
              </a:rPr>
              <a:t>Database-independent (portable code).</a:t>
            </a:r>
            <a:br>
              <a:rPr lang="en" sz="1450">
                <a:solidFill>
                  <a:schemeClr val="dk1"/>
                </a:solidFill>
              </a:rPr>
            </a:br>
            <a:r>
              <a:rPr lang="en" sz="1450">
                <a:solidFill>
                  <a:schemeClr val="dk1"/>
                </a:solidFill>
              </a:rPr>
              <a:t>Handles lazy loading, caching, and transactions efficiently.</a:t>
            </a:r>
            <a:endParaRPr sz="1450">
              <a:solidFill>
                <a:schemeClr val="dk1"/>
              </a:solidFill>
            </a:endParaRPr>
          </a:p>
          <a:p>
            <a:pPr indent="0" lvl="0" marL="0" rtl="0" algn="l">
              <a:spcBef>
                <a:spcPts val="1200"/>
              </a:spcBef>
              <a:spcAft>
                <a:spcPts val="0"/>
              </a:spcAft>
              <a:buNone/>
            </a:pPr>
            <a:r>
              <a:rPr b="1" lang="en" sz="1450">
                <a:solidFill>
                  <a:schemeClr val="dk1"/>
                </a:solidFill>
              </a:rPr>
              <a:t>Cons:</a:t>
            </a:r>
            <a:endParaRPr b="1" sz="1450">
              <a:solidFill>
                <a:schemeClr val="dk1"/>
              </a:solidFill>
            </a:endParaRPr>
          </a:p>
          <a:p>
            <a:pPr indent="-320675" lvl="0" marL="457200" rtl="0" algn="l">
              <a:spcBef>
                <a:spcPts val="1200"/>
              </a:spcBef>
              <a:spcAft>
                <a:spcPts val="0"/>
              </a:spcAft>
              <a:buClr>
                <a:schemeClr val="dk1"/>
              </a:buClr>
              <a:buSzPts val="1450"/>
              <a:buChar char="●"/>
            </a:pPr>
            <a:r>
              <a:rPr lang="en" sz="1450">
                <a:solidFill>
                  <a:schemeClr val="dk1"/>
                </a:solidFill>
              </a:rPr>
              <a:t>Learning curve for complex mappings.</a:t>
            </a:r>
            <a:endParaRPr sz="1450">
              <a:solidFill>
                <a:schemeClr val="dk1"/>
              </a:solidFill>
            </a:endParaRPr>
          </a:p>
          <a:p>
            <a:pPr indent="-320675" lvl="0" marL="457200" rtl="0" algn="l">
              <a:spcBef>
                <a:spcPts val="0"/>
              </a:spcBef>
              <a:spcAft>
                <a:spcPts val="0"/>
              </a:spcAft>
              <a:buClr>
                <a:schemeClr val="dk1"/>
              </a:buClr>
              <a:buSzPts val="1450"/>
              <a:buChar char="●"/>
            </a:pPr>
            <a:r>
              <a:rPr lang="en" sz="1450">
                <a:solidFill>
                  <a:schemeClr val="dk1"/>
                </a:solidFill>
              </a:rPr>
              <a:t>Overhead due to abstraction.</a:t>
            </a:r>
            <a:endParaRPr sz="1450">
              <a:solidFill>
                <a:schemeClr val="dk1"/>
              </a:solidFill>
            </a:endParaRPr>
          </a:p>
          <a:p>
            <a:pPr indent="0" lvl="0" marL="457200" rtl="0" algn="l">
              <a:lnSpc>
                <a:spcPct val="105000"/>
              </a:lnSpc>
              <a:spcBef>
                <a:spcPts val="1200"/>
              </a:spcBef>
              <a:spcAft>
                <a:spcPts val="1200"/>
              </a:spcAft>
              <a:buNone/>
            </a:pPr>
            <a:r>
              <a:t/>
            </a:r>
            <a:endParaRPr b="1" sz="145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44"/>
          <p:cNvPicPr preferRelativeResize="0"/>
          <p:nvPr/>
        </p:nvPicPr>
        <p:blipFill>
          <a:blip r:embed="rId3">
            <a:alphaModFix amt="35000"/>
          </a:blip>
          <a:stretch>
            <a:fillRect/>
          </a:stretch>
        </p:blipFill>
        <p:spPr>
          <a:xfrm>
            <a:off x="2093738" y="1798563"/>
            <a:ext cx="4956525" cy="2124225"/>
          </a:xfrm>
          <a:prstGeom prst="rect">
            <a:avLst/>
          </a:prstGeom>
          <a:noFill/>
          <a:ln>
            <a:noFill/>
          </a:ln>
        </p:spPr>
      </p:pic>
      <p:sp>
        <p:nvSpPr>
          <p:cNvPr id="259" name="Google Shape;25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5.4 Brief About Web Programming Frameworks</a:t>
            </a:r>
            <a:endParaRPr b="1"/>
          </a:p>
        </p:txBody>
      </p:sp>
      <p:sp>
        <p:nvSpPr>
          <p:cNvPr id="260" name="Google Shape;260;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450">
                <a:solidFill>
                  <a:schemeClr val="dk1"/>
                </a:solidFill>
              </a:rPr>
              <a:t>3. JavaServer Faces (JSF)</a:t>
            </a:r>
            <a:endParaRPr b="1" sz="1450">
              <a:solidFill>
                <a:schemeClr val="dk1"/>
              </a:solidFill>
            </a:endParaRPr>
          </a:p>
          <a:p>
            <a:pPr indent="0" lvl="0" marL="0" rtl="0" algn="l">
              <a:spcBef>
                <a:spcPts val="1200"/>
              </a:spcBef>
              <a:spcAft>
                <a:spcPts val="0"/>
              </a:spcAft>
              <a:buNone/>
            </a:pPr>
            <a:r>
              <a:rPr b="1" lang="en" sz="1450">
                <a:solidFill>
                  <a:schemeClr val="dk1"/>
                </a:solidFill>
              </a:rPr>
              <a:t>Overview:</a:t>
            </a:r>
            <a:br>
              <a:rPr b="1" lang="en" sz="1450">
                <a:solidFill>
                  <a:schemeClr val="dk1"/>
                </a:solidFill>
              </a:rPr>
            </a:br>
            <a:r>
              <a:rPr lang="en" sz="1450">
                <a:solidFill>
                  <a:schemeClr val="dk1"/>
                </a:solidFill>
              </a:rPr>
              <a:t> JSF is a Java EE web application framework for building component-based UIs for web apps.</a:t>
            </a:r>
            <a:endParaRPr sz="1450">
              <a:solidFill>
                <a:schemeClr val="dk1"/>
              </a:solidFill>
            </a:endParaRPr>
          </a:p>
          <a:p>
            <a:pPr indent="0" lvl="0" marL="0" rtl="0" algn="l">
              <a:spcBef>
                <a:spcPts val="1200"/>
              </a:spcBef>
              <a:spcAft>
                <a:spcPts val="0"/>
              </a:spcAft>
              <a:buNone/>
            </a:pPr>
            <a:r>
              <a:rPr b="1" lang="en" sz="1450">
                <a:solidFill>
                  <a:schemeClr val="dk1"/>
                </a:solidFill>
              </a:rPr>
              <a:t>Pros:</a:t>
            </a:r>
            <a:endParaRPr b="1" sz="1450">
              <a:solidFill>
                <a:schemeClr val="dk1"/>
              </a:solidFill>
            </a:endParaRPr>
          </a:p>
          <a:p>
            <a:pPr indent="-320675" lvl="0" marL="457200" rtl="0" algn="l">
              <a:spcBef>
                <a:spcPts val="1200"/>
              </a:spcBef>
              <a:spcAft>
                <a:spcPts val="0"/>
              </a:spcAft>
              <a:buClr>
                <a:schemeClr val="dk1"/>
              </a:buClr>
              <a:buSzPts val="1450"/>
              <a:buChar char="●"/>
            </a:pPr>
            <a:r>
              <a:rPr lang="en" sz="1450">
                <a:solidFill>
                  <a:schemeClr val="dk1"/>
                </a:solidFill>
              </a:rPr>
              <a:t>Backed by Oracle (standard part of Java EE).</a:t>
            </a:r>
            <a:endParaRPr sz="1450">
              <a:solidFill>
                <a:schemeClr val="dk1"/>
              </a:solidFill>
            </a:endParaRPr>
          </a:p>
          <a:p>
            <a:pPr indent="-320675" lvl="0" marL="457200" rtl="0" algn="l">
              <a:spcBef>
                <a:spcPts val="0"/>
              </a:spcBef>
              <a:spcAft>
                <a:spcPts val="0"/>
              </a:spcAft>
              <a:buClr>
                <a:schemeClr val="dk1"/>
              </a:buClr>
              <a:buSzPts val="1450"/>
              <a:buChar char="●"/>
            </a:pPr>
            <a:r>
              <a:rPr lang="en" sz="1450">
                <a:solidFill>
                  <a:schemeClr val="dk1"/>
                </a:solidFill>
              </a:rPr>
              <a:t>Reusable UI components.</a:t>
            </a:r>
            <a:endParaRPr sz="1450">
              <a:solidFill>
                <a:schemeClr val="dk1"/>
              </a:solidFill>
            </a:endParaRPr>
          </a:p>
          <a:p>
            <a:pPr indent="-320675" lvl="0" marL="457200" rtl="0" algn="l">
              <a:spcBef>
                <a:spcPts val="0"/>
              </a:spcBef>
              <a:spcAft>
                <a:spcPts val="0"/>
              </a:spcAft>
              <a:buClr>
                <a:schemeClr val="dk1"/>
              </a:buClr>
              <a:buSzPts val="1450"/>
              <a:buChar char="●"/>
            </a:pPr>
            <a:r>
              <a:rPr lang="en" sz="1450">
                <a:solidFill>
                  <a:schemeClr val="dk1"/>
                </a:solidFill>
              </a:rPr>
              <a:t>Tool-friendly (integrates well with IDEs like Eclipse).</a:t>
            </a:r>
            <a:endParaRPr sz="1450">
              <a:solidFill>
                <a:schemeClr val="dk1"/>
              </a:solidFill>
            </a:endParaRPr>
          </a:p>
          <a:p>
            <a:pPr indent="0" lvl="0" marL="0" rtl="0" algn="l">
              <a:spcBef>
                <a:spcPts val="1200"/>
              </a:spcBef>
              <a:spcAft>
                <a:spcPts val="0"/>
              </a:spcAft>
              <a:buNone/>
            </a:pPr>
            <a:r>
              <a:rPr b="1" lang="en" sz="1450">
                <a:solidFill>
                  <a:schemeClr val="dk1"/>
                </a:solidFill>
              </a:rPr>
              <a:t>Cons:</a:t>
            </a:r>
            <a:endParaRPr b="1" sz="1450">
              <a:solidFill>
                <a:schemeClr val="dk1"/>
              </a:solidFill>
            </a:endParaRPr>
          </a:p>
          <a:p>
            <a:pPr indent="-320675" lvl="0" marL="457200" rtl="0" algn="l">
              <a:spcBef>
                <a:spcPts val="1200"/>
              </a:spcBef>
              <a:spcAft>
                <a:spcPts val="0"/>
              </a:spcAft>
              <a:buClr>
                <a:schemeClr val="dk1"/>
              </a:buClr>
              <a:buSzPts val="1450"/>
              <a:buChar char="●"/>
            </a:pPr>
            <a:r>
              <a:rPr lang="en" sz="1450">
                <a:solidFill>
                  <a:schemeClr val="dk1"/>
                </a:solidFill>
              </a:rPr>
              <a:t>Verbose and complex for simple tasks.</a:t>
            </a:r>
            <a:endParaRPr sz="1450">
              <a:solidFill>
                <a:schemeClr val="dk1"/>
              </a:solidFill>
            </a:endParaRPr>
          </a:p>
          <a:p>
            <a:pPr indent="-320675" lvl="0" marL="457200" rtl="0" algn="l">
              <a:spcBef>
                <a:spcPts val="0"/>
              </a:spcBef>
              <a:spcAft>
                <a:spcPts val="0"/>
              </a:spcAft>
              <a:buClr>
                <a:schemeClr val="dk1"/>
              </a:buClr>
              <a:buSzPts val="1450"/>
              <a:buChar char="●"/>
            </a:pPr>
            <a:r>
              <a:rPr lang="en" sz="1450">
                <a:solidFill>
                  <a:schemeClr val="dk1"/>
                </a:solidFill>
              </a:rPr>
              <a:t>Outdated compared to modern frontend frameworks.</a:t>
            </a:r>
            <a:endParaRPr sz="1450">
              <a:solidFill>
                <a:schemeClr val="dk1"/>
              </a:solidFill>
            </a:endParaRPr>
          </a:p>
          <a:p>
            <a:pPr indent="-320675" lvl="0" marL="457200" rtl="0" algn="l">
              <a:spcBef>
                <a:spcPts val="0"/>
              </a:spcBef>
              <a:spcAft>
                <a:spcPts val="0"/>
              </a:spcAft>
              <a:buClr>
                <a:schemeClr val="dk1"/>
              </a:buClr>
              <a:buSzPts val="1450"/>
              <a:buChar char="●"/>
            </a:pPr>
            <a:r>
              <a:rPr lang="en" sz="1450">
                <a:solidFill>
                  <a:schemeClr val="dk1"/>
                </a:solidFill>
              </a:rPr>
              <a:t>Less flexibility compared to Spring MVC.</a:t>
            </a:r>
            <a:endParaRPr b="1" sz="1450">
              <a:solidFill>
                <a:schemeClr val="dk1"/>
              </a:solidFill>
            </a:endParaRPr>
          </a:p>
          <a:p>
            <a:pPr indent="0" lvl="0" marL="457200" rtl="0" algn="l">
              <a:lnSpc>
                <a:spcPct val="105000"/>
              </a:lnSpc>
              <a:spcBef>
                <a:spcPts val="1200"/>
              </a:spcBef>
              <a:spcAft>
                <a:spcPts val="1200"/>
              </a:spcAft>
              <a:buNone/>
            </a:pPr>
            <a:r>
              <a:t/>
            </a:r>
            <a:endParaRPr b="1" sz="145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5"/>
          <p:cNvPicPr preferRelativeResize="0"/>
          <p:nvPr/>
        </p:nvPicPr>
        <p:blipFill>
          <a:blip r:embed="rId3">
            <a:alphaModFix amt="30000"/>
          </a:blip>
          <a:stretch>
            <a:fillRect/>
          </a:stretch>
        </p:blipFill>
        <p:spPr>
          <a:xfrm>
            <a:off x="1218575" y="1902164"/>
            <a:ext cx="6706851" cy="1917025"/>
          </a:xfrm>
          <a:prstGeom prst="rect">
            <a:avLst/>
          </a:prstGeom>
          <a:noFill/>
          <a:ln>
            <a:noFill/>
          </a:ln>
        </p:spPr>
      </p:pic>
      <p:sp>
        <p:nvSpPr>
          <p:cNvPr id="266" name="Google Shape;26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5.4 Brief About Web Programming Frameworks</a:t>
            </a:r>
            <a:endParaRPr b="1"/>
          </a:p>
        </p:txBody>
      </p:sp>
      <p:sp>
        <p:nvSpPr>
          <p:cNvPr id="267" name="Google Shape;26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 sz="1500">
                <a:solidFill>
                  <a:schemeClr val="dk1"/>
                </a:solidFill>
              </a:rPr>
              <a:t>4. Apache Struts</a:t>
            </a:r>
            <a:endParaRPr b="1"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Overview:</a:t>
            </a:r>
            <a:br>
              <a:rPr b="1" lang="en" sz="1500">
                <a:solidFill>
                  <a:schemeClr val="dk1"/>
                </a:solidFill>
              </a:rPr>
            </a:br>
            <a:r>
              <a:rPr lang="en" sz="1500">
                <a:solidFill>
                  <a:schemeClr val="dk1"/>
                </a:solidFill>
              </a:rPr>
              <a:t> Struts is an open-source MVC framework for creating enterprise-ready Java web applications.</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Pros:</a:t>
            </a:r>
            <a:endParaRPr b="1"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Encourages clean MVC architecture.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Robust validation and tagging support.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Good integration with other Java technologies.</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Cons:</a:t>
            </a:r>
            <a:endParaRPr b="1"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Outdated compared to Spring MVC.</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Complex configuration and debugging.</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Security concerns in older versions.</a:t>
            </a:r>
            <a:endParaRPr sz="1500">
              <a:solidFill>
                <a:schemeClr val="dk1"/>
              </a:solidFill>
            </a:endParaRPr>
          </a:p>
          <a:p>
            <a:pPr indent="0" lvl="0" marL="457200" rtl="0" algn="l">
              <a:lnSpc>
                <a:spcPct val="105000"/>
              </a:lnSpc>
              <a:spcBef>
                <a:spcPts val="1200"/>
              </a:spcBef>
              <a:spcAft>
                <a:spcPts val="1200"/>
              </a:spcAft>
              <a:buNone/>
            </a:pPr>
            <a:r>
              <a:t/>
            </a:r>
            <a:endParaRPr b="1" sz="145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46"/>
          <p:cNvPicPr preferRelativeResize="0"/>
          <p:nvPr/>
        </p:nvPicPr>
        <p:blipFill>
          <a:blip r:embed="rId3">
            <a:alphaModFix amt="46000"/>
          </a:blip>
          <a:stretch>
            <a:fillRect/>
          </a:stretch>
        </p:blipFill>
        <p:spPr>
          <a:xfrm>
            <a:off x="1407622" y="1690663"/>
            <a:ext cx="6328751" cy="2340025"/>
          </a:xfrm>
          <a:prstGeom prst="rect">
            <a:avLst/>
          </a:prstGeom>
          <a:noFill/>
          <a:ln>
            <a:noFill/>
          </a:ln>
        </p:spPr>
      </p:pic>
      <p:sp>
        <p:nvSpPr>
          <p:cNvPr id="273" name="Google Shape;273;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5.4 Brief About Web Programming Frameworks</a:t>
            </a:r>
            <a:endParaRPr b="1"/>
          </a:p>
        </p:txBody>
      </p:sp>
      <p:sp>
        <p:nvSpPr>
          <p:cNvPr id="274" name="Google Shape;274;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 sz="1450">
                <a:solidFill>
                  <a:schemeClr val="dk1"/>
                </a:solidFill>
              </a:rPr>
              <a:t>5. Grails</a:t>
            </a:r>
            <a:endParaRPr b="1" sz="1450">
              <a:solidFill>
                <a:schemeClr val="dk1"/>
              </a:solidFill>
            </a:endParaRPr>
          </a:p>
          <a:p>
            <a:pPr indent="0" lvl="0" marL="0" rtl="0" algn="l">
              <a:spcBef>
                <a:spcPts val="1200"/>
              </a:spcBef>
              <a:spcAft>
                <a:spcPts val="0"/>
              </a:spcAft>
              <a:buClr>
                <a:schemeClr val="dk1"/>
              </a:buClr>
              <a:buSzPts val="1100"/>
              <a:buFont typeface="Arial"/>
              <a:buNone/>
            </a:pPr>
            <a:r>
              <a:rPr b="1" lang="en" sz="1450">
                <a:solidFill>
                  <a:schemeClr val="dk1"/>
                </a:solidFill>
              </a:rPr>
              <a:t>Overview:</a:t>
            </a:r>
            <a:br>
              <a:rPr b="1" lang="en" sz="1450">
                <a:solidFill>
                  <a:schemeClr val="dk1"/>
                </a:solidFill>
              </a:rPr>
            </a:br>
            <a:r>
              <a:rPr lang="en" sz="1450">
                <a:solidFill>
                  <a:schemeClr val="dk1"/>
                </a:solidFill>
              </a:rPr>
              <a:t> Grails is a web application framework built on top of Spring and Hibernate, using Groovy (a dynamic language for the JVM).</a:t>
            </a:r>
            <a:endParaRPr sz="1450">
              <a:solidFill>
                <a:schemeClr val="dk1"/>
              </a:solidFill>
            </a:endParaRPr>
          </a:p>
          <a:p>
            <a:pPr indent="0" lvl="0" marL="0" rtl="0" algn="l">
              <a:spcBef>
                <a:spcPts val="1200"/>
              </a:spcBef>
              <a:spcAft>
                <a:spcPts val="0"/>
              </a:spcAft>
              <a:buClr>
                <a:schemeClr val="dk1"/>
              </a:buClr>
              <a:buSzPts val="1100"/>
              <a:buFont typeface="Arial"/>
              <a:buNone/>
            </a:pPr>
            <a:r>
              <a:rPr b="1" lang="en" sz="1450">
                <a:solidFill>
                  <a:schemeClr val="dk1"/>
                </a:solidFill>
              </a:rPr>
              <a:t>Pros:</a:t>
            </a:r>
            <a:endParaRPr b="1" sz="1450">
              <a:solidFill>
                <a:schemeClr val="dk1"/>
              </a:solidFill>
            </a:endParaRPr>
          </a:p>
          <a:p>
            <a:pPr indent="-320675" lvl="0" marL="457200" rtl="0" algn="l">
              <a:spcBef>
                <a:spcPts val="1200"/>
              </a:spcBef>
              <a:spcAft>
                <a:spcPts val="0"/>
              </a:spcAft>
              <a:buClr>
                <a:schemeClr val="dk1"/>
              </a:buClr>
              <a:buSzPts val="1450"/>
              <a:buChar char="●"/>
            </a:pPr>
            <a:r>
              <a:rPr lang="en" sz="1450">
                <a:solidFill>
                  <a:schemeClr val="dk1"/>
                </a:solidFill>
              </a:rPr>
              <a:t>Rapid development with less boilerplate.</a:t>
            </a:r>
            <a:endParaRPr sz="1450">
              <a:solidFill>
                <a:schemeClr val="dk1"/>
              </a:solidFill>
            </a:endParaRPr>
          </a:p>
          <a:p>
            <a:pPr indent="-320675" lvl="0" marL="457200" rtl="0" algn="l">
              <a:spcBef>
                <a:spcPts val="0"/>
              </a:spcBef>
              <a:spcAft>
                <a:spcPts val="0"/>
              </a:spcAft>
              <a:buClr>
                <a:schemeClr val="dk1"/>
              </a:buClr>
              <a:buSzPts val="1450"/>
              <a:buChar char="●"/>
            </a:pPr>
            <a:r>
              <a:rPr lang="en" sz="1450">
                <a:solidFill>
                  <a:schemeClr val="dk1"/>
                </a:solidFill>
              </a:rPr>
              <a:t>Convention over configuration.</a:t>
            </a:r>
            <a:endParaRPr sz="1450">
              <a:solidFill>
                <a:schemeClr val="dk1"/>
              </a:solidFill>
            </a:endParaRPr>
          </a:p>
          <a:p>
            <a:pPr indent="-320675" lvl="0" marL="457200" rtl="0" algn="l">
              <a:spcBef>
                <a:spcPts val="0"/>
              </a:spcBef>
              <a:spcAft>
                <a:spcPts val="0"/>
              </a:spcAft>
              <a:buClr>
                <a:schemeClr val="dk1"/>
              </a:buClr>
              <a:buSzPts val="1450"/>
              <a:buChar char="●"/>
            </a:pPr>
            <a:r>
              <a:rPr lang="en" sz="1450">
                <a:solidFill>
                  <a:schemeClr val="dk1"/>
                </a:solidFill>
              </a:rPr>
              <a:t>Full-stack framework with strong plugin support.</a:t>
            </a:r>
            <a:endParaRPr sz="1450">
              <a:solidFill>
                <a:schemeClr val="dk1"/>
              </a:solidFill>
            </a:endParaRPr>
          </a:p>
          <a:p>
            <a:pPr indent="0" lvl="0" marL="0" rtl="0" algn="l">
              <a:spcBef>
                <a:spcPts val="1200"/>
              </a:spcBef>
              <a:spcAft>
                <a:spcPts val="0"/>
              </a:spcAft>
              <a:buClr>
                <a:schemeClr val="dk1"/>
              </a:buClr>
              <a:buSzPts val="1100"/>
              <a:buFont typeface="Arial"/>
              <a:buNone/>
            </a:pPr>
            <a:r>
              <a:rPr b="1" lang="en" sz="1450">
                <a:solidFill>
                  <a:schemeClr val="dk1"/>
                </a:solidFill>
              </a:rPr>
              <a:t>Cons:</a:t>
            </a:r>
            <a:endParaRPr b="1" sz="1450">
              <a:solidFill>
                <a:schemeClr val="dk1"/>
              </a:solidFill>
            </a:endParaRPr>
          </a:p>
          <a:p>
            <a:pPr indent="-320675" lvl="0" marL="457200" rtl="0" algn="l">
              <a:spcBef>
                <a:spcPts val="1200"/>
              </a:spcBef>
              <a:spcAft>
                <a:spcPts val="0"/>
              </a:spcAft>
              <a:buClr>
                <a:schemeClr val="dk1"/>
              </a:buClr>
              <a:buSzPts val="1450"/>
              <a:buChar char="●"/>
            </a:pPr>
            <a:r>
              <a:rPr lang="en" sz="1450">
                <a:solidFill>
                  <a:schemeClr val="dk1"/>
                </a:solidFill>
              </a:rPr>
              <a:t>Smaller community than Spring.</a:t>
            </a:r>
            <a:endParaRPr sz="1450">
              <a:solidFill>
                <a:schemeClr val="dk1"/>
              </a:solidFill>
            </a:endParaRPr>
          </a:p>
          <a:p>
            <a:pPr indent="-320675" lvl="0" marL="457200" rtl="0" algn="l">
              <a:spcBef>
                <a:spcPts val="0"/>
              </a:spcBef>
              <a:spcAft>
                <a:spcPts val="0"/>
              </a:spcAft>
              <a:buClr>
                <a:schemeClr val="dk1"/>
              </a:buClr>
              <a:buSzPts val="1450"/>
              <a:buChar char="●"/>
            </a:pPr>
            <a:r>
              <a:rPr lang="en" sz="1450">
                <a:solidFill>
                  <a:schemeClr val="dk1"/>
                </a:solidFill>
              </a:rPr>
              <a:t>Requires learning Groovy.</a:t>
            </a:r>
            <a:endParaRPr sz="1450">
              <a:solidFill>
                <a:schemeClr val="dk1"/>
              </a:solidFill>
            </a:endParaRPr>
          </a:p>
          <a:p>
            <a:pPr indent="0" lvl="0" marL="457200" rtl="0" algn="l">
              <a:lnSpc>
                <a:spcPct val="105000"/>
              </a:lnSpc>
              <a:spcBef>
                <a:spcPts val="1200"/>
              </a:spcBef>
              <a:spcAft>
                <a:spcPts val="1200"/>
              </a:spcAft>
              <a:buNone/>
            </a:pPr>
            <a:r>
              <a:t/>
            </a:r>
            <a:endParaRPr b="1" sz="145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47"/>
          <p:cNvPicPr preferRelativeResize="0"/>
          <p:nvPr/>
        </p:nvPicPr>
        <p:blipFill>
          <a:blip r:embed="rId3">
            <a:alphaModFix amt="34000"/>
          </a:blip>
          <a:stretch>
            <a:fillRect/>
          </a:stretch>
        </p:blipFill>
        <p:spPr>
          <a:xfrm>
            <a:off x="2065201" y="1550962"/>
            <a:ext cx="5013601" cy="2619424"/>
          </a:xfrm>
          <a:prstGeom prst="rect">
            <a:avLst/>
          </a:prstGeom>
          <a:noFill/>
          <a:ln>
            <a:noFill/>
          </a:ln>
        </p:spPr>
      </p:pic>
      <p:sp>
        <p:nvSpPr>
          <p:cNvPr id="280" name="Google Shape;280;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5.4 Brief About Web Programming Frameworks</a:t>
            </a:r>
            <a:endParaRPr b="1"/>
          </a:p>
        </p:txBody>
      </p:sp>
      <p:sp>
        <p:nvSpPr>
          <p:cNvPr id="281" name="Google Shape;281;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 sz="1450">
                <a:solidFill>
                  <a:schemeClr val="dk1"/>
                </a:solidFill>
              </a:rPr>
              <a:t>6. Play Framework</a:t>
            </a:r>
            <a:endParaRPr b="1" sz="1450">
              <a:solidFill>
                <a:schemeClr val="dk1"/>
              </a:solidFill>
            </a:endParaRPr>
          </a:p>
          <a:p>
            <a:pPr indent="0" lvl="0" marL="0" rtl="0" algn="l">
              <a:spcBef>
                <a:spcPts val="1200"/>
              </a:spcBef>
              <a:spcAft>
                <a:spcPts val="0"/>
              </a:spcAft>
              <a:buClr>
                <a:schemeClr val="dk1"/>
              </a:buClr>
              <a:buSzPts val="1100"/>
              <a:buFont typeface="Arial"/>
              <a:buNone/>
            </a:pPr>
            <a:r>
              <a:rPr b="1" lang="en" sz="1450">
                <a:solidFill>
                  <a:schemeClr val="dk1"/>
                </a:solidFill>
              </a:rPr>
              <a:t>Overview:</a:t>
            </a:r>
            <a:br>
              <a:rPr b="1" lang="en" sz="1450">
                <a:solidFill>
                  <a:schemeClr val="dk1"/>
                </a:solidFill>
              </a:rPr>
            </a:br>
            <a:r>
              <a:rPr lang="en" sz="1450">
                <a:solidFill>
                  <a:schemeClr val="dk1"/>
                </a:solidFill>
              </a:rPr>
              <a:t> Play is a reactive web framework for Java and Scala, designed for scalability and speed.</a:t>
            </a:r>
            <a:endParaRPr sz="1450">
              <a:solidFill>
                <a:schemeClr val="dk1"/>
              </a:solidFill>
            </a:endParaRPr>
          </a:p>
          <a:p>
            <a:pPr indent="0" lvl="0" marL="0" rtl="0" algn="l">
              <a:spcBef>
                <a:spcPts val="1200"/>
              </a:spcBef>
              <a:spcAft>
                <a:spcPts val="0"/>
              </a:spcAft>
              <a:buClr>
                <a:schemeClr val="dk1"/>
              </a:buClr>
              <a:buSzPts val="1100"/>
              <a:buFont typeface="Arial"/>
              <a:buNone/>
            </a:pPr>
            <a:r>
              <a:rPr b="1" lang="en" sz="1450">
                <a:solidFill>
                  <a:schemeClr val="dk1"/>
                </a:solidFill>
              </a:rPr>
              <a:t>Pros:</a:t>
            </a:r>
            <a:endParaRPr b="1" sz="1450">
              <a:solidFill>
                <a:schemeClr val="dk1"/>
              </a:solidFill>
            </a:endParaRPr>
          </a:p>
          <a:p>
            <a:pPr indent="-320675" lvl="0" marL="457200" rtl="0" algn="l">
              <a:spcBef>
                <a:spcPts val="1200"/>
              </a:spcBef>
              <a:spcAft>
                <a:spcPts val="0"/>
              </a:spcAft>
              <a:buClr>
                <a:schemeClr val="dk1"/>
              </a:buClr>
              <a:buSzPts val="1450"/>
              <a:buChar char="●"/>
            </a:pPr>
            <a:r>
              <a:rPr lang="en" sz="1450">
                <a:solidFill>
                  <a:schemeClr val="dk1"/>
                </a:solidFill>
              </a:rPr>
              <a:t>Asynchronous by default (non-blocking I/O).</a:t>
            </a:r>
            <a:endParaRPr sz="1450">
              <a:solidFill>
                <a:schemeClr val="dk1"/>
              </a:solidFill>
            </a:endParaRPr>
          </a:p>
          <a:p>
            <a:pPr indent="-320675" lvl="0" marL="457200" rtl="0" algn="l">
              <a:spcBef>
                <a:spcPts val="0"/>
              </a:spcBef>
              <a:spcAft>
                <a:spcPts val="0"/>
              </a:spcAft>
              <a:buClr>
                <a:schemeClr val="dk1"/>
              </a:buClr>
              <a:buSzPts val="1450"/>
              <a:buChar char="●"/>
            </a:pPr>
            <a:r>
              <a:rPr lang="en" sz="1450">
                <a:solidFill>
                  <a:schemeClr val="dk1"/>
                </a:solidFill>
              </a:rPr>
              <a:t>REST-friendly and stateless.</a:t>
            </a:r>
            <a:endParaRPr sz="1450">
              <a:solidFill>
                <a:schemeClr val="dk1"/>
              </a:solidFill>
            </a:endParaRPr>
          </a:p>
          <a:p>
            <a:pPr indent="-320675" lvl="0" marL="457200" rtl="0" algn="l">
              <a:spcBef>
                <a:spcPts val="0"/>
              </a:spcBef>
              <a:spcAft>
                <a:spcPts val="0"/>
              </a:spcAft>
              <a:buClr>
                <a:schemeClr val="dk1"/>
              </a:buClr>
              <a:buSzPts val="1450"/>
              <a:buChar char="●"/>
            </a:pPr>
            <a:r>
              <a:rPr lang="en" sz="1450">
                <a:solidFill>
                  <a:schemeClr val="dk1"/>
                </a:solidFill>
              </a:rPr>
              <a:t>Developer-friendly (hot reloads, built-in testing).</a:t>
            </a:r>
            <a:endParaRPr sz="1450">
              <a:solidFill>
                <a:schemeClr val="dk1"/>
              </a:solidFill>
            </a:endParaRPr>
          </a:p>
          <a:p>
            <a:pPr indent="0" lvl="0" marL="0" rtl="0" algn="l">
              <a:spcBef>
                <a:spcPts val="1200"/>
              </a:spcBef>
              <a:spcAft>
                <a:spcPts val="0"/>
              </a:spcAft>
              <a:buClr>
                <a:schemeClr val="dk1"/>
              </a:buClr>
              <a:buSzPts val="1100"/>
              <a:buFont typeface="Arial"/>
              <a:buNone/>
            </a:pPr>
            <a:r>
              <a:rPr b="1" lang="en" sz="1450">
                <a:solidFill>
                  <a:schemeClr val="dk1"/>
                </a:solidFill>
              </a:rPr>
              <a:t>Cons:</a:t>
            </a:r>
            <a:endParaRPr b="1" sz="1450">
              <a:solidFill>
                <a:schemeClr val="dk1"/>
              </a:solidFill>
            </a:endParaRPr>
          </a:p>
          <a:p>
            <a:pPr indent="-320675" lvl="0" marL="457200" rtl="0" algn="l">
              <a:spcBef>
                <a:spcPts val="1200"/>
              </a:spcBef>
              <a:spcAft>
                <a:spcPts val="0"/>
              </a:spcAft>
              <a:buClr>
                <a:schemeClr val="dk1"/>
              </a:buClr>
              <a:buSzPts val="1450"/>
              <a:buChar char="●"/>
            </a:pPr>
            <a:r>
              <a:rPr lang="en" sz="1450">
                <a:solidFill>
                  <a:schemeClr val="dk1"/>
                </a:solidFill>
              </a:rPr>
              <a:t>Less conventional for Java developers used to Spring.</a:t>
            </a:r>
            <a:endParaRPr sz="1450">
              <a:solidFill>
                <a:schemeClr val="dk1"/>
              </a:solidFill>
            </a:endParaRPr>
          </a:p>
          <a:p>
            <a:pPr indent="-320675" lvl="0" marL="457200" rtl="0" algn="l">
              <a:spcBef>
                <a:spcPts val="0"/>
              </a:spcBef>
              <a:spcAft>
                <a:spcPts val="0"/>
              </a:spcAft>
              <a:buClr>
                <a:schemeClr val="dk1"/>
              </a:buClr>
              <a:buSzPts val="1450"/>
              <a:buChar char="●"/>
            </a:pPr>
            <a:r>
              <a:rPr lang="en" sz="1450">
                <a:solidFill>
                  <a:schemeClr val="dk1"/>
                </a:solidFill>
              </a:rPr>
              <a:t>Learning curve due to reactive concepts.</a:t>
            </a:r>
            <a:endParaRPr sz="1450">
              <a:solidFill>
                <a:schemeClr val="dk1"/>
              </a:solidFill>
            </a:endParaRPr>
          </a:p>
          <a:p>
            <a:pPr indent="-320675" lvl="0" marL="457200" rtl="0" algn="l">
              <a:spcBef>
                <a:spcPts val="0"/>
              </a:spcBef>
              <a:spcAft>
                <a:spcPts val="0"/>
              </a:spcAft>
              <a:buClr>
                <a:schemeClr val="dk1"/>
              </a:buClr>
              <a:buSzPts val="1450"/>
              <a:buChar char="●"/>
            </a:pPr>
            <a:r>
              <a:rPr lang="en" sz="1450">
                <a:solidFill>
                  <a:schemeClr val="dk1"/>
                </a:solidFill>
              </a:rPr>
              <a:t>Smaller ecosystem than Spring.</a:t>
            </a:r>
            <a:endParaRPr sz="1450">
              <a:solidFill>
                <a:schemeClr val="dk1"/>
              </a:solidFill>
            </a:endParaRPr>
          </a:p>
          <a:p>
            <a:pPr indent="0" lvl="0" marL="457200" rtl="0" algn="l">
              <a:lnSpc>
                <a:spcPct val="105000"/>
              </a:lnSpc>
              <a:spcBef>
                <a:spcPts val="1200"/>
              </a:spcBef>
              <a:spcAft>
                <a:spcPts val="1200"/>
              </a:spcAft>
              <a:buNone/>
            </a:pPr>
            <a:r>
              <a:t/>
            </a:r>
            <a:endParaRPr b="1" sz="145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48"/>
          <p:cNvPicPr preferRelativeResize="0"/>
          <p:nvPr/>
        </p:nvPicPr>
        <p:blipFill rotWithShape="1">
          <a:blip r:embed="rId3">
            <a:alphaModFix amt="22000"/>
          </a:blip>
          <a:srcRect b="0" l="23621" r="23627" t="0"/>
          <a:stretch/>
        </p:blipFill>
        <p:spPr>
          <a:xfrm>
            <a:off x="2839212" y="1218200"/>
            <a:ext cx="3465574" cy="3284951"/>
          </a:xfrm>
          <a:prstGeom prst="rect">
            <a:avLst/>
          </a:prstGeom>
          <a:noFill/>
          <a:ln>
            <a:noFill/>
          </a:ln>
        </p:spPr>
      </p:pic>
      <p:sp>
        <p:nvSpPr>
          <p:cNvPr id="287" name="Google Shape;28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5.4 Python Frameworks</a:t>
            </a:r>
            <a:endParaRPr b="1"/>
          </a:p>
        </p:txBody>
      </p:sp>
      <p:sp>
        <p:nvSpPr>
          <p:cNvPr id="288" name="Google Shape;288;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50">
                <a:solidFill>
                  <a:schemeClr val="dk1"/>
                </a:solidFill>
              </a:rPr>
              <a:t>1. Django</a:t>
            </a:r>
            <a:endParaRPr b="1" sz="1450">
              <a:solidFill>
                <a:schemeClr val="dk1"/>
              </a:solidFill>
            </a:endParaRPr>
          </a:p>
          <a:p>
            <a:pPr indent="-320675" lvl="0" marL="457200" rtl="0" algn="l">
              <a:spcBef>
                <a:spcPts val="1200"/>
              </a:spcBef>
              <a:spcAft>
                <a:spcPts val="0"/>
              </a:spcAft>
              <a:buClr>
                <a:schemeClr val="dk1"/>
              </a:buClr>
              <a:buSzPts val="1450"/>
              <a:buChar char="●"/>
            </a:pPr>
            <a:r>
              <a:rPr b="1" lang="en" sz="1450">
                <a:solidFill>
                  <a:schemeClr val="dk1"/>
                </a:solidFill>
              </a:rPr>
              <a:t>Philosophy:</a:t>
            </a:r>
            <a:r>
              <a:rPr lang="en" sz="1450">
                <a:solidFill>
                  <a:schemeClr val="dk1"/>
                </a:solidFill>
              </a:rPr>
              <a:t> "The web framework for perfectionists with deadlines." It emphasizes rapid development and pragmatic design.</a:t>
            </a:r>
            <a:endParaRPr sz="1450">
              <a:solidFill>
                <a:schemeClr val="dk1"/>
              </a:solidFill>
            </a:endParaRPr>
          </a:p>
          <a:p>
            <a:pPr indent="-320675" lvl="0" marL="457200" rtl="0" algn="l">
              <a:spcBef>
                <a:spcPts val="0"/>
              </a:spcBef>
              <a:spcAft>
                <a:spcPts val="0"/>
              </a:spcAft>
              <a:buClr>
                <a:schemeClr val="dk1"/>
              </a:buClr>
              <a:buSzPts val="1450"/>
              <a:buChar char="●"/>
            </a:pPr>
            <a:r>
              <a:rPr b="1" lang="en" sz="1450">
                <a:solidFill>
                  <a:schemeClr val="dk1"/>
                </a:solidFill>
              </a:rPr>
              <a:t>Key Features:</a:t>
            </a:r>
            <a:endParaRPr b="1" sz="1450">
              <a:solidFill>
                <a:schemeClr val="dk1"/>
              </a:solidFill>
            </a:endParaRPr>
          </a:p>
          <a:p>
            <a:pPr indent="-320675" lvl="1" marL="914400" rtl="0" algn="l">
              <a:spcBef>
                <a:spcPts val="0"/>
              </a:spcBef>
              <a:spcAft>
                <a:spcPts val="0"/>
              </a:spcAft>
              <a:buClr>
                <a:schemeClr val="dk1"/>
              </a:buClr>
              <a:buSzPts val="1450"/>
              <a:buChar char="○"/>
            </a:pPr>
            <a:r>
              <a:rPr b="1" lang="en" sz="1450">
                <a:solidFill>
                  <a:schemeClr val="dk1"/>
                </a:solidFill>
              </a:rPr>
              <a:t>ORM (Object-Relational Mapper):</a:t>
            </a:r>
            <a:r>
              <a:rPr lang="en" sz="1450">
                <a:solidFill>
                  <a:schemeClr val="dk1"/>
                </a:solidFill>
              </a:rPr>
              <a:t> A powerful way to interact with databases using Python code, eliminating raw SQL.</a:t>
            </a:r>
            <a:endParaRPr sz="1450">
              <a:solidFill>
                <a:schemeClr val="dk1"/>
              </a:solidFill>
            </a:endParaRPr>
          </a:p>
          <a:p>
            <a:pPr indent="-320675" lvl="1" marL="914400" rtl="0" algn="l">
              <a:spcBef>
                <a:spcPts val="0"/>
              </a:spcBef>
              <a:spcAft>
                <a:spcPts val="0"/>
              </a:spcAft>
              <a:buClr>
                <a:schemeClr val="dk1"/>
              </a:buClr>
              <a:buSzPts val="1450"/>
              <a:buChar char="○"/>
            </a:pPr>
            <a:r>
              <a:rPr b="1" lang="en" sz="1450">
                <a:solidFill>
                  <a:schemeClr val="dk1"/>
                </a:solidFill>
              </a:rPr>
              <a:t>Admin Interface:</a:t>
            </a:r>
            <a:r>
              <a:rPr lang="en" sz="1450">
                <a:solidFill>
                  <a:schemeClr val="dk1"/>
                </a:solidFill>
              </a:rPr>
              <a:t> Automatically generated administrative interface for managing data.</a:t>
            </a:r>
            <a:endParaRPr sz="1450">
              <a:solidFill>
                <a:schemeClr val="dk1"/>
              </a:solidFill>
            </a:endParaRPr>
          </a:p>
          <a:p>
            <a:pPr indent="-320675" lvl="1" marL="914400" rtl="0" algn="l">
              <a:spcBef>
                <a:spcPts val="0"/>
              </a:spcBef>
              <a:spcAft>
                <a:spcPts val="0"/>
              </a:spcAft>
              <a:buClr>
                <a:schemeClr val="dk1"/>
              </a:buClr>
              <a:buSzPts val="1450"/>
              <a:buChar char="○"/>
            </a:pPr>
            <a:r>
              <a:rPr b="1" lang="en" sz="1450">
                <a:solidFill>
                  <a:schemeClr val="dk1"/>
                </a:solidFill>
              </a:rPr>
              <a:t>Authentication System:</a:t>
            </a:r>
            <a:r>
              <a:rPr lang="en" sz="1450">
                <a:solidFill>
                  <a:schemeClr val="dk1"/>
                </a:solidFill>
              </a:rPr>
              <a:t> Robust user authentication and authorization.</a:t>
            </a:r>
            <a:endParaRPr sz="1450">
              <a:solidFill>
                <a:schemeClr val="dk1"/>
              </a:solidFill>
            </a:endParaRPr>
          </a:p>
          <a:p>
            <a:pPr indent="-320675" lvl="1" marL="914400" rtl="0" algn="l">
              <a:spcBef>
                <a:spcPts val="0"/>
              </a:spcBef>
              <a:spcAft>
                <a:spcPts val="0"/>
              </a:spcAft>
              <a:buClr>
                <a:schemeClr val="dk1"/>
              </a:buClr>
              <a:buSzPts val="1450"/>
              <a:buChar char="○"/>
            </a:pPr>
            <a:r>
              <a:rPr b="1" lang="en" sz="1450">
                <a:solidFill>
                  <a:schemeClr val="dk1"/>
                </a:solidFill>
              </a:rPr>
              <a:t>URL Dispatcher:</a:t>
            </a:r>
            <a:r>
              <a:rPr lang="en" sz="1450">
                <a:solidFill>
                  <a:schemeClr val="dk1"/>
                </a:solidFill>
              </a:rPr>
              <a:t> Elegant routing system.</a:t>
            </a:r>
            <a:endParaRPr sz="1450">
              <a:solidFill>
                <a:schemeClr val="dk1"/>
              </a:solidFill>
            </a:endParaRPr>
          </a:p>
          <a:p>
            <a:pPr indent="-320675" lvl="1" marL="914400" rtl="0" algn="l">
              <a:spcBef>
                <a:spcPts val="0"/>
              </a:spcBef>
              <a:spcAft>
                <a:spcPts val="0"/>
              </a:spcAft>
              <a:buClr>
                <a:schemeClr val="dk1"/>
              </a:buClr>
              <a:buSzPts val="1450"/>
              <a:buChar char="○"/>
            </a:pPr>
            <a:r>
              <a:rPr b="1" lang="en" sz="1450">
                <a:solidFill>
                  <a:schemeClr val="dk1"/>
                </a:solidFill>
              </a:rPr>
              <a:t>Templating Engine:</a:t>
            </a:r>
            <a:r>
              <a:rPr lang="en" sz="1450">
                <a:solidFill>
                  <a:schemeClr val="dk1"/>
                </a:solidFill>
              </a:rPr>
              <a:t> Django's own powerful template language.</a:t>
            </a:r>
            <a:endParaRPr sz="1450">
              <a:solidFill>
                <a:schemeClr val="dk1"/>
              </a:solidFill>
            </a:endParaRPr>
          </a:p>
          <a:p>
            <a:pPr indent="-320675" lvl="1" marL="914400" rtl="0" algn="l">
              <a:spcBef>
                <a:spcPts val="0"/>
              </a:spcBef>
              <a:spcAft>
                <a:spcPts val="0"/>
              </a:spcAft>
              <a:buClr>
                <a:schemeClr val="dk1"/>
              </a:buClr>
              <a:buSzPts val="1450"/>
              <a:buChar char="○"/>
            </a:pPr>
            <a:r>
              <a:rPr b="1" lang="en" sz="1450">
                <a:solidFill>
                  <a:schemeClr val="dk1"/>
                </a:solidFill>
              </a:rPr>
              <a:t>Forms:</a:t>
            </a:r>
            <a:r>
              <a:rPr lang="en" sz="1450">
                <a:solidFill>
                  <a:schemeClr val="dk1"/>
                </a:solidFill>
              </a:rPr>
              <a:t> Comprehensive form handling and validation.</a:t>
            </a:r>
            <a:endParaRPr sz="1450">
              <a:solidFill>
                <a:schemeClr val="dk1"/>
              </a:solidFill>
            </a:endParaRPr>
          </a:p>
          <a:p>
            <a:pPr indent="-320675" lvl="0" marL="457200" rtl="0" algn="l">
              <a:spcBef>
                <a:spcPts val="0"/>
              </a:spcBef>
              <a:spcAft>
                <a:spcPts val="0"/>
              </a:spcAft>
              <a:buClr>
                <a:schemeClr val="dk1"/>
              </a:buClr>
              <a:buSzPts val="1450"/>
              <a:buChar char="●"/>
            </a:pPr>
            <a:r>
              <a:rPr b="1" lang="en" sz="1450">
                <a:solidFill>
                  <a:schemeClr val="dk1"/>
                </a:solidFill>
              </a:rPr>
              <a:t>Best For:</a:t>
            </a:r>
            <a:r>
              <a:rPr lang="en" sz="1450">
                <a:solidFill>
                  <a:schemeClr val="dk1"/>
                </a:solidFill>
              </a:rPr>
              <a:t> Large-scale, complex, and database-driven web applications like social networks, e-commerce sites, content management systems, and news portals.</a:t>
            </a:r>
            <a:endParaRPr b="1" sz="145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9"/>
          <p:cNvPicPr preferRelativeResize="0"/>
          <p:nvPr/>
        </p:nvPicPr>
        <p:blipFill>
          <a:blip r:embed="rId3">
            <a:alphaModFix amt="30000"/>
          </a:blip>
          <a:stretch>
            <a:fillRect/>
          </a:stretch>
        </p:blipFill>
        <p:spPr>
          <a:xfrm>
            <a:off x="3283061" y="1204625"/>
            <a:ext cx="2577877" cy="3312102"/>
          </a:xfrm>
          <a:prstGeom prst="rect">
            <a:avLst/>
          </a:prstGeom>
          <a:noFill/>
          <a:ln>
            <a:noFill/>
          </a:ln>
        </p:spPr>
      </p:pic>
      <p:sp>
        <p:nvSpPr>
          <p:cNvPr id="294" name="Google Shape;294;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5.4 Python Frameworks</a:t>
            </a:r>
            <a:endParaRPr b="1"/>
          </a:p>
        </p:txBody>
      </p:sp>
      <p:sp>
        <p:nvSpPr>
          <p:cNvPr id="295" name="Google Shape;295;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50">
                <a:solidFill>
                  <a:schemeClr val="dk1"/>
                </a:solidFill>
              </a:rPr>
              <a:t>2. Flask</a:t>
            </a:r>
            <a:endParaRPr b="1" sz="1450">
              <a:solidFill>
                <a:schemeClr val="dk1"/>
              </a:solidFill>
            </a:endParaRPr>
          </a:p>
          <a:p>
            <a:pPr indent="-320675" lvl="0" marL="457200" rtl="0" algn="l">
              <a:spcBef>
                <a:spcPts val="1200"/>
              </a:spcBef>
              <a:spcAft>
                <a:spcPts val="0"/>
              </a:spcAft>
              <a:buClr>
                <a:schemeClr val="dk1"/>
              </a:buClr>
              <a:buSzPts val="1450"/>
              <a:buChar char="●"/>
            </a:pPr>
            <a:r>
              <a:rPr b="1" lang="en" sz="1450">
                <a:solidFill>
                  <a:schemeClr val="dk1"/>
                </a:solidFill>
              </a:rPr>
              <a:t>Philosophy:</a:t>
            </a:r>
            <a:r>
              <a:rPr lang="en" sz="1450">
                <a:solidFill>
                  <a:schemeClr val="dk1"/>
                </a:solidFill>
              </a:rPr>
              <a:t> "The microframework for Python based on Werkzeug, Jinja 2 and good intentions." It's explicit about its minimalism.</a:t>
            </a:r>
            <a:endParaRPr sz="1450">
              <a:solidFill>
                <a:schemeClr val="dk1"/>
              </a:solidFill>
            </a:endParaRPr>
          </a:p>
          <a:p>
            <a:pPr indent="-320675" lvl="0" marL="457200" rtl="0" algn="l">
              <a:spcBef>
                <a:spcPts val="0"/>
              </a:spcBef>
              <a:spcAft>
                <a:spcPts val="0"/>
              </a:spcAft>
              <a:buClr>
                <a:schemeClr val="dk1"/>
              </a:buClr>
              <a:buSzPts val="1450"/>
              <a:buChar char="●"/>
            </a:pPr>
            <a:r>
              <a:rPr b="1" lang="en" sz="1450">
                <a:solidFill>
                  <a:schemeClr val="dk1"/>
                </a:solidFill>
              </a:rPr>
              <a:t>Key Features:</a:t>
            </a:r>
            <a:endParaRPr b="1" sz="1450">
              <a:solidFill>
                <a:schemeClr val="dk1"/>
              </a:solidFill>
            </a:endParaRPr>
          </a:p>
          <a:p>
            <a:pPr indent="-320675" lvl="1" marL="914400" rtl="0" algn="l">
              <a:spcBef>
                <a:spcPts val="0"/>
              </a:spcBef>
              <a:spcAft>
                <a:spcPts val="0"/>
              </a:spcAft>
              <a:buClr>
                <a:schemeClr val="dk1"/>
              </a:buClr>
              <a:buSzPts val="1450"/>
              <a:buChar char="○"/>
            </a:pPr>
            <a:r>
              <a:rPr b="1" lang="en" sz="1450">
                <a:solidFill>
                  <a:schemeClr val="dk1"/>
                </a:solidFill>
              </a:rPr>
              <a:t>Werkzeug (WSGI toolkit):</a:t>
            </a:r>
            <a:r>
              <a:rPr lang="en" sz="1450">
                <a:solidFill>
                  <a:schemeClr val="dk1"/>
                </a:solidFill>
              </a:rPr>
              <a:t> Handles basic request/response objects.</a:t>
            </a:r>
            <a:endParaRPr sz="1450">
              <a:solidFill>
                <a:schemeClr val="dk1"/>
              </a:solidFill>
            </a:endParaRPr>
          </a:p>
          <a:p>
            <a:pPr indent="-320675" lvl="1" marL="914400" rtl="0" algn="l">
              <a:spcBef>
                <a:spcPts val="0"/>
              </a:spcBef>
              <a:spcAft>
                <a:spcPts val="0"/>
              </a:spcAft>
              <a:buClr>
                <a:schemeClr val="dk1"/>
              </a:buClr>
              <a:buSzPts val="1450"/>
              <a:buChar char="○"/>
            </a:pPr>
            <a:r>
              <a:rPr b="1" lang="en" sz="1450">
                <a:solidFill>
                  <a:schemeClr val="dk1"/>
                </a:solidFill>
              </a:rPr>
              <a:t>Jinja2 (Templating engine):</a:t>
            </a:r>
            <a:r>
              <a:rPr lang="en" sz="1450">
                <a:solidFill>
                  <a:schemeClr val="dk1"/>
                </a:solidFill>
              </a:rPr>
              <a:t> For rendering dynamic HTML.</a:t>
            </a:r>
            <a:endParaRPr sz="1450">
              <a:solidFill>
                <a:schemeClr val="dk1"/>
              </a:solidFill>
            </a:endParaRPr>
          </a:p>
          <a:p>
            <a:pPr indent="-320675" lvl="1" marL="914400" rtl="0" algn="l">
              <a:spcBef>
                <a:spcPts val="0"/>
              </a:spcBef>
              <a:spcAft>
                <a:spcPts val="0"/>
              </a:spcAft>
              <a:buClr>
                <a:schemeClr val="dk1"/>
              </a:buClr>
              <a:buSzPts val="1450"/>
              <a:buChar char="○"/>
            </a:pPr>
            <a:r>
              <a:rPr b="1" lang="en" sz="1450">
                <a:solidFill>
                  <a:schemeClr val="dk1"/>
                </a:solidFill>
              </a:rPr>
              <a:t>Extensible:</a:t>
            </a:r>
            <a:r>
              <a:rPr lang="en" sz="1450">
                <a:solidFill>
                  <a:schemeClr val="dk1"/>
                </a:solidFill>
              </a:rPr>
              <a:t> Doesn't dictate database or form libraries; you choose and integrate extensions (e.g., Flask-SQLAlchemy for database, Flask-WTF for forms).</a:t>
            </a:r>
            <a:endParaRPr sz="1450">
              <a:solidFill>
                <a:schemeClr val="dk1"/>
              </a:solidFill>
            </a:endParaRPr>
          </a:p>
          <a:p>
            <a:pPr indent="-320675" lvl="0" marL="457200" rtl="0" algn="l">
              <a:spcBef>
                <a:spcPts val="0"/>
              </a:spcBef>
              <a:spcAft>
                <a:spcPts val="0"/>
              </a:spcAft>
              <a:buClr>
                <a:schemeClr val="dk1"/>
              </a:buClr>
              <a:buSzPts val="1450"/>
              <a:buChar char="●"/>
            </a:pPr>
            <a:r>
              <a:rPr b="1" lang="en" sz="1450">
                <a:solidFill>
                  <a:schemeClr val="dk1"/>
                </a:solidFill>
              </a:rPr>
              <a:t>Best For:</a:t>
            </a:r>
            <a:r>
              <a:rPr lang="en" sz="1450">
                <a:solidFill>
                  <a:schemeClr val="dk1"/>
                </a:solidFill>
              </a:rPr>
              <a:t> Small to medium-sized applications, RESTful APIs, microservices, rapid prototyping, and scenarios where you want maximum flexibility and control over the technology stack.</a:t>
            </a:r>
            <a:endParaRPr b="1" sz="145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50"/>
          <p:cNvPicPr preferRelativeResize="0"/>
          <p:nvPr/>
        </p:nvPicPr>
        <p:blipFill>
          <a:blip r:embed="rId3">
            <a:alphaModFix amt="30000"/>
          </a:blip>
          <a:stretch>
            <a:fillRect/>
          </a:stretch>
        </p:blipFill>
        <p:spPr>
          <a:xfrm>
            <a:off x="580950" y="1133575"/>
            <a:ext cx="7982100" cy="2876350"/>
          </a:xfrm>
          <a:prstGeom prst="rect">
            <a:avLst/>
          </a:prstGeom>
          <a:noFill/>
          <a:ln>
            <a:noFill/>
          </a:ln>
        </p:spPr>
      </p:pic>
      <p:sp>
        <p:nvSpPr>
          <p:cNvPr id="301" name="Google Shape;301;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5.4 Python Frameworks</a:t>
            </a:r>
            <a:endParaRPr b="1"/>
          </a:p>
        </p:txBody>
      </p:sp>
      <p:sp>
        <p:nvSpPr>
          <p:cNvPr id="302" name="Google Shape;302;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50">
                <a:solidFill>
                  <a:schemeClr val="dk1"/>
                </a:solidFill>
              </a:rPr>
              <a:t>3. FastAPI</a:t>
            </a:r>
            <a:endParaRPr b="1" sz="1450">
              <a:solidFill>
                <a:schemeClr val="dk1"/>
              </a:solidFill>
            </a:endParaRPr>
          </a:p>
          <a:p>
            <a:pPr indent="-320675" lvl="0" marL="457200" rtl="0" algn="l">
              <a:spcBef>
                <a:spcPts val="1200"/>
              </a:spcBef>
              <a:spcAft>
                <a:spcPts val="0"/>
              </a:spcAft>
              <a:buClr>
                <a:schemeClr val="dk1"/>
              </a:buClr>
              <a:buSzPts val="1450"/>
              <a:buChar char="●"/>
            </a:pPr>
            <a:r>
              <a:rPr b="1" lang="en" sz="1450">
                <a:solidFill>
                  <a:schemeClr val="dk1"/>
                </a:solidFill>
              </a:rPr>
              <a:t>Philosophy:</a:t>
            </a:r>
            <a:r>
              <a:rPr lang="en" sz="1450">
                <a:solidFill>
                  <a:schemeClr val="dk1"/>
                </a:solidFill>
              </a:rPr>
              <a:t> "The Modern, Fast (high-performance) web framework for building APIs with Python 3.7+ based on standard Python type hints."</a:t>
            </a:r>
            <a:endParaRPr sz="1450">
              <a:solidFill>
                <a:schemeClr val="dk1"/>
              </a:solidFill>
            </a:endParaRPr>
          </a:p>
          <a:p>
            <a:pPr indent="-320675" lvl="0" marL="457200" rtl="0" algn="l">
              <a:spcBef>
                <a:spcPts val="0"/>
              </a:spcBef>
              <a:spcAft>
                <a:spcPts val="0"/>
              </a:spcAft>
              <a:buClr>
                <a:schemeClr val="dk1"/>
              </a:buClr>
              <a:buSzPts val="1450"/>
              <a:buChar char="●"/>
            </a:pPr>
            <a:r>
              <a:rPr b="1" lang="en" sz="1450">
                <a:solidFill>
                  <a:schemeClr val="dk1"/>
                </a:solidFill>
              </a:rPr>
              <a:t>Key Features:</a:t>
            </a:r>
            <a:endParaRPr b="1" sz="1450">
              <a:solidFill>
                <a:schemeClr val="dk1"/>
              </a:solidFill>
            </a:endParaRPr>
          </a:p>
          <a:p>
            <a:pPr indent="-320675" lvl="1" marL="914400" rtl="0" algn="l">
              <a:spcBef>
                <a:spcPts val="0"/>
              </a:spcBef>
              <a:spcAft>
                <a:spcPts val="0"/>
              </a:spcAft>
              <a:buClr>
                <a:schemeClr val="dk1"/>
              </a:buClr>
              <a:buSzPts val="1450"/>
              <a:buChar char="○"/>
            </a:pPr>
            <a:r>
              <a:rPr b="1" lang="en" sz="1450">
                <a:solidFill>
                  <a:schemeClr val="dk1"/>
                </a:solidFill>
              </a:rPr>
              <a:t>High Performance:</a:t>
            </a:r>
            <a:r>
              <a:rPr lang="en" sz="1450">
                <a:solidFill>
                  <a:schemeClr val="dk1"/>
                </a:solidFill>
              </a:rPr>
              <a:t> Very fast, comparable to Node.js and Go (thanks to Starlette and Pydantic).</a:t>
            </a:r>
            <a:endParaRPr sz="1450">
              <a:solidFill>
                <a:schemeClr val="dk1"/>
              </a:solidFill>
            </a:endParaRPr>
          </a:p>
          <a:p>
            <a:pPr indent="-320675" lvl="1" marL="914400" rtl="0" algn="l">
              <a:spcBef>
                <a:spcPts val="0"/>
              </a:spcBef>
              <a:spcAft>
                <a:spcPts val="0"/>
              </a:spcAft>
              <a:buClr>
                <a:schemeClr val="dk1"/>
              </a:buClr>
              <a:buSzPts val="1450"/>
              <a:buChar char="○"/>
            </a:pPr>
            <a:r>
              <a:rPr b="1" lang="en" sz="1450">
                <a:solidFill>
                  <a:schemeClr val="dk1"/>
                </a:solidFill>
              </a:rPr>
              <a:t>Asynchronous Support:</a:t>
            </a:r>
            <a:r>
              <a:rPr lang="en" sz="1450">
                <a:solidFill>
                  <a:schemeClr val="dk1"/>
                </a:solidFill>
              </a:rPr>
              <a:t> Built with </a:t>
            </a:r>
            <a:r>
              <a:rPr lang="en" sz="1450">
                <a:solidFill>
                  <a:srgbClr val="188038"/>
                </a:solidFill>
              </a:rPr>
              <a:t>async/await</a:t>
            </a:r>
            <a:r>
              <a:rPr lang="en" sz="1450">
                <a:solidFill>
                  <a:schemeClr val="dk1"/>
                </a:solidFill>
              </a:rPr>
              <a:t> for high concurrency.</a:t>
            </a:r>
            <a:endParaRPr sz="1450">
              <a:solidFill>
                <a:schemeClr val="dk1"/>
              </a:solidFill>
            </a:endParaRPr>
          </a:p>
          <a:p>
            <a:pPr indent="-320675" lvl="1" marL="914400" rtl="0" algn="l">
              <a:spcBef>
                <a:spcPts val="0"/>
              </a:spcBef>
              <a:spcAft>
                <a:spcPts val="0"/>
              </a:spcAft>
              <a:buClr>
                <a:schemeClr val="dk1"/>
              </a:buClr>
              <a:buSzPts val="1450"/>
              <a:buChar char="○"/>
            </a:pPr>
            <a:r>
              <a:rPr b="1" lang="en" sz="1450">
                <a:solidFill>
                  <a:schemeClr val="dk1"/>
                </a:solidFill>
              </a:rPr>
              <a:t>Automatic Docs:</a:t>
            </a:r>
            <a:r>
              <a:rPr lang="en" sz="1450">
                <a:solidFill>
                  <a:schemeClr val="dk1"/>
                </a:solidFill>
              </a:rPr>
              <a:t> Generates interactive API documentation (Swagger UI and ReDoc) automatically from your code.</a:t>
            </a:r>
            <a:endParaRPr sz="1450">
              <a:solidFill>
                <a:schemeClr val="dk1"/>
              </a:solidFill>
            </a:endParaRPr>
          </a:p>
          <a:p>
            <a:pPr indent="-320675" lvl="1" marL="914400" rtl="0" algn="l">
              <a:spcBef>
                <a:spcPts val="0"/>
              </a:spcBef>
              <a:spcAft>
                <a:spcPts val="0"/>
              </a:spcAft>
              <a:buClr>
                <a:schemeClr val="dk1"/>
              </a:buClr>
              <a:buSzPts val="1450"/>
              <a:buChar char="○"/>
            </a:pPr>
            <a:r>
              <a:rPr b="1" lang="en" sz="1450">
                <a:solidFill>
                  <a:schemeClr val="dk1"/>
                </a:solidFill>
              </a:rPr>
              <a:t>Data Validation &amp; Serialization:</a:t>
            </a:r>
            <a:r>
              <a:rPr lang="en" sz="1450">
                <a:solidFill>
                  <a:schemeClr val="dk1"/>
                </a:solidFill>
              </a:rPr>
              <a:t> Uses Pydantic for data validation, serialization, and type checking, reducing errors.</a:t>
            </a:r>
            <a:endParaRPr sz="1450">
              <a:solidFill>
                <a:schemeClr val="dk1"/>
              </a:solidFill>
            </a:endParaRPr>
          </a:p>
          <a:p>
            <a:pPr indent="-320675" lvl="0" marL="457200" rtl="0" algn="l">
              <a:spcBef>
                <a:spcPts val="0"/>
              </a:spcBef>
              <a:spcAft>
                <a:spcPts val="0"/>
              </a:spcAft>
              <a:buClr>
                <a:schemeClr val="dk1"/>
              </a:buClr>
              <a:buSzPts val="1450"/>
              <a:buChar char="●"/>
            </a:pPr>
            <a:r>
              <a:rPr b="1" lang="en" sz="1450">
                <a:solidFill>
                  <a:schemeClr val="dk1"/>
                </a:solidFill>
              </a:rPr>
              <a:t>Best For:</a:t>
            </a:r>
            <a:r>
              <a:rPr lang="en" sz="1450">
                <a:solidFill>
                  <a:schemeClr val="dk1"/>
                </a:solidFill>
              </a:rPr>
              <a:t> Building robust and high-performance RESTful APIs, microservices, and WebSockets. Its automatic documentation is a huge plus for collaborative API development.</a:t>
            </a:r>
            <a:endParaRPr b="1" sz="145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51"/>
          <p:cNvPicPr preferRelativeResize="0"/>
          <p:nvPr/>
        </p:nvPicPr>
        <p:blipFill>
          <a:blip r:embed="rId3">
            <a:alphaModFix amt="20000"/>
          </a:blip>
          <a:stretch>
            <a:fillRect/>
          </a:stretch>
        </p:blipFill>
        <p:spPr>
          <a:xfrm>
            <a:off x="2754749" y="1115575"/>
            <a:ext cx="3634500" cy="3490200"/>
          </a:xfrm>
          <a:prstGeom prst="rect">
            <a:avLst/>
          </a:prstGeom>
          <a:noFill/>
          <a:ln>
            <a:noFill/>
          </a:ln>
        </p:spPr>
      </p:pic>
      <p:sp>
        <p:nvSpPr>
          <p:cNvPr id="308" name="Google Shape;308;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5.4 Python Frameworks</a:t>
            </a:r>
            <a:endParaRPr b="1"/>
          </a:p>
        </p:txBody>
      </p:sp>
      <p:sp>
        <p:nvSpPr>
          <p:cNvPr id="309" name="Google Shape;309;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50">
                <a:solidFill>
                  <a:schemeClr val="dk1"/>
                </a:solidFill>
              </a:rPr>
              <a:t>4. Pyramid</a:t>
            </a:r>
            <a:endParaRPr b="1" sz="1450">
              <a:solidFill>
                <a:schemeClr val="dk1"/>
              </a:solidFill>
            </a:endParaRPr>
          </a:p>
          <a:p>
            <a:pPr indent="-320675" lvl="0" marL="457200" rtl="0" algn="l">
              <a:spcBef>
                <a:spcPts val="1200"/>
              </a:spcBef>
              <a:spcAft>
                <a:spcPts val="0"/>
              </a:spcAft>
              <a:buClr>
                <a:schemeClr val="dk1"/>
              </a:buClr>
              <a:buSzPts val="1450"/>
              <a:buChar char="●"/>
            </a:pPr>
            <a:r>
              <a:rPr b="1" lang="en" sz="1450">
                <a:solidFill>
                  <a:schemeClr val="dk1"/>
                </a:solidFill>
              </a:rPr>
              <a:t>Philosophy:</a:t>
            </a:r>
            <a:r>
              <a:rPr lang="en" sz="1450">
                <a:solidFill>
                  <a:schemeClr val="dk1"/>
                </a:solidFill>
              </a:rPr>
              <a:t> "A small, fast, down-to-earth, open source Python web framework." It's designed to be flexible and highly adaptable.</a:t>
            </a:r>
            <a:endParaRPr sz="1450">
              <a:solidFill>
                <a:schemeClr val="dk1"/>
              </a:solidFill>
            </a:endParaRPr>
          </a:p>
          <a:p>
            <a:pPr indent="-320675" lvl="0" marL="457200" rtl="0" algn="l">
              <a:spcBef>
                <a:spcPts val="0"/>
              </a:spcBef>
              <a:spcAft>
                <a:spcPts val="0"/>
              </a:spcAft>
              <a:buClr>
                <a:schemeClr val="dk1"/>
              </a:buClr>
              <a:buSzPts val="1450"/>
              <a:buChar char="●"/>
            </a:pPr>
            <a:r>
              <a:rPr b="1" lang="en" sz="1450">
                <a:solidFill>
                  <a:schemeClr val="dk1"/>
                </a:solidFill>
              </a:rPr>
              <a:t>Key Features:</a:t>
            </a:r>
            <a:endParaRPr b="1" sz="1450">
              <a:solidFill>
                <a:schemeClr val="dk1"/>
              </a:solidFill>
            </a:endParaRPr>
          </a:p>
          <a:p>
            <a:pPr indent="-320675" lvl="1" marL="914400" rtl="0" algn="l">
              <a:spcBef>
                <a:spcPts val="0"/>
              </a:spcBef>
              <a:spcAft>
                <a:spcPts val="0"/>
              </a:spcAft>
              <a:buClr>
                <a:schemeClr val="dk1"/>
              </a:buClr>
              <a:buSzPts val="1450"/>
              <a:buChar char="○"/>
            </a:pPr>
            <a:r>
              <a:rPr b="1" lang="en" sz="1450">
                <a:solidFill>
                  <a:schemeClr val="dk1"/>
                </a:solidFill>
              </a:rPr>
              <a:t>Extremely Flexible:</a:t>
            </a:r>
            <a:r>
              <a:rPr lang="en" sz="1450">
                <a:solidFill>
                  <a:schemeClr val="dk1"/>
                </a:solidFill>
              </a:rPr>
              <a:t> Can be used for very small to very large applications.</a:t>
            </a:r>
            <a:endParaRPr sz="1450">
              <a:solidFill>
                <a:schemeClr val="dk1"/>
              </a:solidFill>
            </a:endParaRPr>
          </a:p>
          <a:p>
            <a:pPr indent="-320675" lvl="1" marL="914400" rtl="0" algn="l">
              <a:spcBef>
                <a:spcPts val="0"/>
              </a:spcBef>
              <a:spcAft>
                <a:spcPts val="0"/>
              </a:spcAft>
              <a:buClr>
                <a:schemeClr val="dk1"/>
              </a:buClr>
              <a:buSzPts val="1450"/>
              <a:buChar char="○"/>
            </a:pPr>
            <a:r>
              <a:rPr b="1" lang="en" sz="1450">
                <a:solidFill>
                  <a:schemeClr val="dk1"/>
                </a:solidFill>
              </a:rPr>
              <a:t>No Strong Opinions:</a:t>
            </a:r>
            <a:r>
              <a:rPr lang="en" sz="1450">
                <a:solidFill>
                  <a:schemeClr val="dk1"/>
                </a:solidFill>
              </a:rPr>
              <a:t> Doesn't force specific choices for database, templating, or form libraries.</a:t>
            </a:r>
            <a:endParaRPr sz="1450">
              <a:solidFill>
                <a:schemeClr val="dk1"/>
              </a:solidFill>
            </a:endParaRPr>
          </a:p>
          <a:p>
            <a:pPr indent="-320675" lvl="1" marL="914400" rtl="0" algn="l">
              <a:spcBef>
                <a:spcPts val="0"/>
              </a:spcBef>
              <a:spcAft>
                <a:spcPts val="0"/>
              </a:spcAft>
              <a:buClr>
                <a:schemeClr val="dk1"/>
              </a:buClr>
              <a:buSzPts val="1450"/>
              <a:buChar char="○"/>
            </a:pPr>
            <a:r>
              <a:rPr b="1" lang="en" sz="1450">
                <a:solidFill>
                  <a:schemeClr val="dk1"/>
                </a:solidFill>
              </a:rPr>
              <a:t>Authentication &amp; Authorization:</a:t>
            </a:r>
            <a:r>
              <a:rPr lang="en" sz="1450">
                <a:solidFill>
                  <a:schemeClr val="dk1"/>
                </a:solidFill>
              </a:rPr>
              <a:t> Built-in security features.</a:t>
            </a:r>
            <a:endParaRPr sz="1450">
              <a:solidFill>
                <a:schemeClr val="dk1"/>
              </a:solidFill>
            </a:endParaRPr>
          </a:p>
          <a:p>
            <a:pPr indent="-320675" lvl="1" marL="914400" rtl="0" algn="l">
              <a:spcBef>
                <a:spcPts val="0"/>
              </a:spcBef>
              <a:spcAft>
                <a:spcPts val="0"/>
              </a:spcAft>
              <a:buClr>
                <a:schemeClr val="dk1"/>
              </a:buClr>
              <a:buSzPts val="1450"/>
              <a:buChar char="○"/>
            </a:pPr>
            <a:r>
              <a:rPr b="1" lang="en" sz="1450">
                <a:solidFill>
                  <a:schemeClr val="dk1"/>
                </a:solidFill>
              </a:rPr>
              <a:t>Scalability:</a:t>
            </a:r>
            <a:r>
              <a:rPr lang="en" sz="1450">
                <a:solidFill>
                  <a:schemeClr val="dk1"/>
                </a:solidFill>
              </a:rPr>
              <a:t> Designed to be highly scalable.</a:t>
            </a:r>
            <a:endParaRPr sz="1450">
              <a:solidFill>
                <a:schemeClr val="dk1"/>
              </a:solidFill>
            </a:endParaRPr>
          </a:p>
          <a:p>
            <a:pPr indent="-320675" lvl="0" marL="457200" rtl="0" algn="l">
              <a:spcBef>
                <a:spcPts val="0"/>
              </a:spcBef>
              <a:spcAft>
                <a:spcPts val="0"/>
              </a:spcAft>
              <a:buClr>
                <a:schemeClr val="dk1"/>
              </a:buClr>
              <a:buSzPts val="1450"/>
              <a:buChar char="●"/>
            </a:pPr>
            <a:r>
              <a:rPr b="1" lang="en" sz="1450">
                <a:solidFill>
                  <a:schemeClr val="dk1"/>
                </a:solidFill>
              </a:rPr>
              <a:t>Best For:</a:t>
            </a:r>
            <a:r>
              <a:rPr lang="en" sz="1450">
                <a:solidFill>
                  <a:schemeClr val="dk1"/>
                </a:solidFill>
              </a:rPr>
              <a:t> Developers who prefer significant control over their technology stack, applications with unique requirements, and enterprise-level projects where flexibility is paramount.</a:t>
            </a:r>
            <a:endParaRPr sz="1450">
              <a:solidFill>
                <a:schemeClr val="dk1"/>
              </a:solidFill>
            </a:endParaRPr>
          </a:p>
          <a:p>
            <a:pPr indent="0" lvl="0" marL="0" rtl="0" algn="l">
              <a:spcBef>
                <a:spcPts val="1200"/>
              </a:spcBef>
              <a:spcAft>
                <a:spcPts val="1200"/>
              </a:spcAft>
              <a:buNone/>
            </a:pPr>
            <a:r>
              <a:t/>
            </a:r>
            <a:endParaRPr b="1" sz="145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5.1 Content Management System</a:t>
            </a:r>
            <a:endParaRPr b="1"/>
          </a:p>
        </p:txBody>
      </p:sp>
      <p:sp>
        <p:nvSpPr>
          <p:cNvPr id="73" name="Google Shape;73;p16"/>
          <p:cNvSpPr txBox="1"/>
          <p:nvPr>
            <p:ph idx="1" type="body"/>
          </p:nvPr>
        </p:nvSpPr>
        <p:spPr>
          <a:xfrm>
            <a:off x="311700" y="1152475"/>
            <a:ext cx="8671800" cy="3849300"/>
          </a:xfrm>
          <a:prstGeom prst="rect">
            <a:avLst/>
          </a:prstGeom>
        </p:spPr>
        <p:txBody>
          <a:bodyPr anchorCtr="0" anchor="t" bIns="91425" lIns="91425" spcFirstLastPara="1" rIns="91425" wrap="square" tIns="91425">
            <a:noAutofit/>
          </a:bodyPr>
          <a:lstStyle/>
          <a:p>
            <a:pPr indent="-228600" lvl="0" marL="457200" marR="63500" rtl="0" algn="l">
              <a:lnSpc>
                <a:spcPct val="105000"/>
              </a:lnSpc>
              <a:spcBef>
                <a:spcPts val="800"/>
              </a:spcBef>
              <a:spcAft>
                <a:spcPts val="0"/>
              </a:spcAft>
              <a:buClr>
                <a:schemeClr val="dk1"/>
              </a:buClr>
              <a:buSzPts val="1700"/>
              <a:buNone/>
            </a:pPr>
            <a:r>
              <a:rPr b="1" lang="en" sz="1700">
                <a:solidFill>
                  <a:schemeClr val="dk1"/>
                </a:solidFill>
              </a:rPr>
              <a:t>Workflow Management:</a:t>
            </a:r>
            <a:endParaRPr b="1" sz="1700">
              <a:solidFill>
                <a:schemeClr val="dk1"/>
              </a:solidFill>
            </a:endParaRPr>
          </a:p>
          <a:p>
            <a:pPr indent="-336550" lvl="1" marL="914400" marR="63500" rtl="0" algn="l">
              <a:lnSpc>
                <a:spcPct val="105000"/>
              </a:lnSpc>
              <a:spcBef>
                <a:spcPts val="0"/>
              </a:spcBef>
              <a:spcAft>
                <a:spcPts val="0"/>
              </a:spcAft>
              <a:buClr>
                <a:schemeClr val="dk1"/>
              </a:buClr>
              <a:buSzPts val="1700"/>
              <a:buChar char="○"/>
            </a:pPr>
            <a:r>
              <a:rPr lang="en" sz="1700">
                <a:solidFill>
                  <a:schemeClr val="dk1"/>
                </a:solidFill>
              </a:rPr>
              <a:t>CMSs can implement workflows that define the stages of content creation and publication, assigning roles and responsibilities to different users. </a:t>
            </a:r>
            <a:endParaRPr sz="1700">
              <a:solidFill>
                <a:schemeClr val="dk1"/>
              </a:solidFill>
            </a:endParaRPr>
          </a:p>
          <a:p>
            <a:pPr indent="-228600" lvl="0" marL="457200" marR="63500" rtl="0" algn="l">
              <a:lnSpc>
                <a:spcPct val="105000"/>
              </a:lnSpc>
              <a:spcBef>
                <a:spcPts val="0"/>
              </a:spcBef>
              <a:spcAft>
                <a:spcPts val="0"/>
              </a:spcAft>
              <a:buClr>
                <a:schemeClr val="dk1"/>
              </a:buClr>
              <a:buSzPts val="1700"/>
              <a:buNone/>
            </a:pPr>
            <a:r>
              <a:rPr b="1" lang="en" sz="1700">
                <a:solidFill>
                  <a:schemeClr val="dk1"/>
                </a:solidFill>
              </a:rPr>
              <a:t>Publication and Distribution:</a:t>
            </a:r>
            <a:endParaRPr b="1" sz="1700">
              <a:solidFill>
                <a:schemeClr val="dk1"/>
              </a:solidFill>
            </a:endParaRPr>
          </a:p>
          <a:p>
            <a:pPr indent="-336550" lvl="1" marL="914400" marR="63500" rtl="0" algn="l">
              <a:lnSpc>
                <a:spcPct val="105000"/>
              </a:lnSpc>
              <a:spcBef>
                <a:spcPts val="0"/>
              </a:spcBef>
              <a:spcAft>
                <a:spcPts val="0"/>
              </a:spcAft>
              <a:buClr>
                <a:schemeClr val="dk1"/>
              </a:buClr>
              <a:buSzPts val="1700"/>
              <a:buChar char="○"/>
            </a:pPr>
            <a:r>
              <a:rPr lang="en" sz="1700">
                <a:solidFill>
                  <a:schemeClr val="dk1"/>
                </a:solidFill>
              </a:rPr>
              <a:t>CMSs facilitate the publication of content to various digital channels, including websites, blogs, and social media platforms. </a:t>
            </a:r>
            <a:endParaRPr sz="1700">
              <a:solidFill>
                <a:schemeClr val="dk1"/>
              </a:solidFill>
            </a:endParaRPr>
          </a:p>
          <a:p>
            <a:pPr indent="-228600" lvl="0" marL="457200" marR="63500" rtl="0" algn="l">
              <a:lnSpc>
                <a:spcPct val="105000"/>
              </a:lnSpc>
              <a:spcBef>
                <a:spcPts val="0"/>
              </a:spcBef>
              <a:spcAft>
                <a:spcPts val="0"/>
              </a:spcAft>
              <a:buClr>
                <a:schemeClr val="dk1"/>
              </a:buClr>
              <a:buSzPts val="1700"/>
              <a:buNone/>
            </a:pPr>
            <a:r>
              <a:rPr b="1" lang="en" sz="1700">
                <a:solidFill>
                  <a:schemeClr val="dk1"/>
                </a:solidFill>
              </a:rPr>
              <a:t>User-Friendly Interface:</a:t>
            </a:r>
            <a:endParaRPr b="1" sz="1700">
              <a:solidFill>
                <a:schemeClr val="dk1"/>
              </a:solidFill>
            </a:endParaRPr>
          </a:p>
          <a:p>
            <a:pPr indent="-336550" lvl="1" marL="914400" marR="63500" rtl="0" algn="l">
              <a:lnSpc>
                <a:spcPct val="105000"/>
              </a:lnSpc>
              <a:spcBef>
                <a:spcPts val="0"/>
              </a:spcBef>
              <a:spcAft>
                <a:spcPts val="0"/>
              </a:spcAft>
              <a:buClr>
                <a:schemeClr val="dk1"/>
              </a:buClr>
              <a:buSzPts val="1700"/>
              <a:buChar char="○"/>
            </a:pPr>
            <a:r>
              <a:rPr lang="en" sz="1700">
                <a:solidFill>
                  <a:schemeClr val="dk1"/>
                </a:solidFill>
              </a:rPr>
              <a:t>CMSs are designed to be easy to use, even for those without technical expertise. </a:t>
            </a:r>
            <a:endParaRPr sz="1700">
              <a:solidFill>
                <a:schemeClr val="dk1"/>
              </a:solidFill>
            </a:endParaRPr>
          </a:p>
          <a:p>
            <a:pPr indent="-228600" lvl="0" marL="457200" marR="63500" rtl="0" algn="l">
              <a:lnSpc>
                <a:spcPct val="105000"/>
              </a:lnSpc>
              <a:spcBef>
                <a:spcPts val="0"/>
              </a:spcBef>
              <a:spcAft>
                <a:spcPts val="0"/>
              </a:spcAft>
              <a:buClr>
                <a:schemeClr val="dk1"/>
              </a:buClr>
              <a:buSzPts val="1700"/>
              <a:buNone/>
            </a:pPr>
            <a:r>
              <a:rPr b="1" lang="en" sz="1700">
                <a:solidFill>
                  <a:schemeClr val="dk1"/>
                </a:solidFill>
              </a:rPr>
              <a:t>Scalability and Flexibility:</a:t>
            </a:r>
            <a:endParaRPr b="1" sz="1700">
              <a:solidFill>
                <a:schemeClr val="dk1"/>
              </a:solidFill>
            </a:endParaRPr>
          </a:p>
          <a:p>
            <a:pPr indent="-336550" lvl="1" marL="914400" marR="63500" rtl="0" algn="l">
              <a:lnSpc>
                <a:spcPct val="105000"/>
              </a:lnSpc>
              <a:spcBef>
                <a:spcPts val="0"/>
              </a:spcBef>
              <a:spcAft>
                <a:spcPts val="0"/>
              </a:spcAft>
              <a:buClr>
                <a:schemeClr val="dk1"/>
              </a:buClr>
              <a:buSzPts val="1700"/>
              <a:buChar char="○"/>
            </a:pPr>
            <a:r>
              <a:rPr lang="en" sz="1700">
                <a:solidFill>
                  <a:schemeClr val="dk1"/>
                </a:solidFill>
              </a:rPr>
              <a:t>CMSs can be adapted to various organizational needs and scales, from small websites to large online platforms. </a:t>
            </a:r>
            <a:endParaRPr sz="1700">
              <a:solidFill>
                <a:schemeClr val="dk1"/>
              </a:solidFill>
            </a:endParaRPr>
          </a:p>
          <a:p>
            <a:pPr indent="-228600" lvl="0" marL="190500" marR="63500" rtl="0" algn="l">
              <a:lnSpc>
                <a:spcPct val="105000"/>
              </a:lnSpc>
              <a:spcBef>
                <a:spcPts val="0"/>
              </a:spcBef>
              <a:spcAft>
                <a:spcPts val="0"/>
              </a:spcAft>
              <a:buClr>
                <a:schemeClr val="dk1"/>
              </a:buClr>
              <a:buSzPts val="1700"/>
              <a:buNone/>
            </a:pPr>
            <a:r>
              <a:t/>
            </a:r>
            <a:endParaRPr b="1" sz="1700">
              <a:solidFill>
                <a:schemeClr val="dk1"/>
              </a:solidFill>
            </a:endParaRPr>
          </a:p>
          <a:p>
            <a:pPr indent="0" lvl="0" marL="171450" marR="63500" rtl="0" algn="l">
              <a:lnSpc>
                <a:spcPct val="105000"/>
              </a:lnSpc>
              <a:spcBef>
                <a:spcPts val="2100"/>
              </a:spcBef>
              <a:spcAft>
                <a:spcPts val="2100"/>
              </a:spcAft>
              <a:buSzPts val="1018"/>
              <a:buNone/>
            </a:pPr>
            <a:r>
              <a:t/>
            </a:r>
            <a:endParaRPr sz="17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rotWithShape="1">
          <a:blip r:embed="rId3">
            <a:alphaModFix amt="35000"/>
          </a:blip>
          <a:srcRect b="-3605" l="-4166" r="0" t="0"/>
          <a:stretch/>
        </p:blipFill>
        <p:spPr>
          <a:xfrm>
            <a:off x="2751011" y="1211363"/>
            <a:ext cx="3641976" cy="3731523"/>
          </a:xfrm>
          <a:prstGeom prst="rect">
            <a:avLst/>
          </a:prstGeom>
          <a:noFill/>
          <a:ln>
            <a:noFill/>
          </a:ln>
        </p:spPr>
      </p:pic>
      <p:sp>
        <p:nvSpPr>
          <p:cNvPr id="79" name="Google Shape;79;p17"/>
          <p:cNvSpPr txBox="1"/>
          <p:nvPr>
            <p:ph idx="1" type="body"/>
          </p:nvPr>
        </p:nvSpPr>
        <p:spPr>
          <a:xfrm>
            <a:off x="311700" y="1152475"/>
            <a:ext cx="8671800" cy="3849300"/>
          </a:xfrm>
          <a:prstGeom prst="rect">
            <a:avLst/>
          </a:prstGeom>
        </p:spPr>
        <p:txBody>
          <a:bodyPr anchorCtr="0" anchor="t" bIns="91425" lIns="91425" spcFirstLastPara="1" rIns="91425" wrap="square" tIns="91425">
            <a:noAutofit/>
          </a:bodyPr>
          <a:lstStyle/>
          <a:p>
            <a:pPr indent="0" lvl="0" marL="0" marR="63500" rtl="0" algn="l">
              <a:lnSpc>
                <a:spcPct val="105000"/>
              </a:lnSpc>
              <a:spcBef>
                <a:spcPts val="800"/>
              </a:spcBef>
              <a:spcAft>
                <a:spcPts val="0"/>
              </a:spcAft>
              <a:buSzPts val="1018"/>
              <a:buNone/>
            </a:pPr>
            <a:r>
              <a:rPr b="1" lang="en" sz="1700">
                <a:solidFill>
                  <a:schemeClr val="dk1"/>
                </a:solidFill>
              </a:rPr>
              <a:t>Wordpress</a:t>
            </a:r>
            <a:endParaRPr b="1" sz="1700">
              <a:solidFill>
                <a:schemeClr val="dk1"/>
              </a:solidFill>
            </a:endParaRPr>
          </a:p>
          <a:p>
            <a:pPr indent="0" lvl="0" marL="0" rtl="0" algn="l">
              <a:spcBef>
                <a:spcPts val="2100"/>
              </a:spcBef>
              <a:spcAft>
                <a:spcPts val="0"/>
              </a:spcAft>
              <a:buClr>
                <a:schemeClr val="dk1"/>
              </a:buClr>
              <a:buSzPts val="1100"/>
              <a:buFont typeface="Arial"/>
              <a:buNone/>
            </a:pPr>
            <a:r>
              <a:rPr b="1" lang="en" sz="1500">
                <a:solidFill>
                  <a:schemeClr val="dk1"/>
                </a:solidFill>
              </a:rPr>
              <a:t>What it is:</a:t>
            </a:r>
            <a:r>
              <a:rPr lang="en" sz="1500">
                <a:solidFill>
                  <a:schemeClr val="dk1"/>
                </a:solidFill>
              </a:rPr>
              <a:t> WordPress started as a simple blogging platform in 2003 but has evolved into the most popular CMS globally, powering over 40% of all websites on the internet. It's known for its ease of use, flexibility, and vast ecosystem.</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Key Features: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User-Friendly Interface:</a:t>
            </a:r>
            <a:r>
              <a:rPr lang="en" sz="1500">
                <a:solidFill>
                  <a:schemeClr val="dk1"/>
                </a:solidFill>
              </a:rPr>
              <a:t> Its intuitive dashboard and block-based editor (Gutenberg) make it incredibly easy for beginners to create and publish content, even without any coding knowledge.</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Extensive Themes and Plugins:</a:t>
            </a:r>
            <a:r>
              <a:rPr lang="en" sz="1500">
                <a:solidFill>
                  <a:schemeClr val="dk1"/>
                </a:solidFill>
              </a:rPr>
              <a:t> This is arguably WordPress's biggest strength. There are tens of thousands of free and premium themes (for design) and plugins (for functionality) available. Whether you need an e-commerce store (WooCommerce), SEO optimization (Yoast SEO), contact forms, or image galleries, there's likely a plugin for it.</a:t>
            </a:r>
            <a:endParaRPr b="1" sz="1500">
              <a:solidFill>
                <a:schemeClr val="dk1"/>
              </a:solidFill>
            </a:endParaRPr>
          </a:p>
        </p:txBody>
      </p:sp>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5.1 Overview of Popular CMS Platforms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8"/>
          <p:cNvPicPr preferRelativeResize="0"/>
          <p:nvPr/>
        </p:nvPicPr>
        <p:blipFill rotWithShape="1">
          <a:blip r:embed="rId3">
            <a:alphaModFix amt="35000"/>
          </a:blip>
          <a:srcRect b="-3605" l="-4166" r="0" t="0"/>
          <a:stretch/>
        </p:blipFill>
        <p:spPr>
          <a:xfrm>
            <a:off x="2751011" y="1211363"/>
            <a:ext cx="3641976" cy="3731523"/>
          </a:xfrm>
          <a:prstGeom prst="rect">
            <a:avLst/>
          </a:prstGeom>
          <a:noFill/>
          <a:ln>
            <a:noFill/>
          </a:ln>
        </p:spPr>
      </p:pic>
      <p:sp>
        <p:nvSpPr>
          <p:cNvPr id="86" name="Google Shape;86;p18"/>
          <p:cNvSpPr txBox="1"/>
          <p:nvPr>
            <p:ph idx="1" type="body"/>
          </p:nvPr>
        </p:nvSpPr>
        <p:spPr>
          <a:xfrm>
            <a:off x="311700" y="1076275"/>
            <a:ext cx="8671800" cy="38493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chemeClr val="dk1"/>
              </a:buClr>
              <a:buSzPts val="1500"/>
              <a:buChar char="●"/>
            </a:pPr>
            <a:r>
              <a:rPr b="1" lang="en" sz="1500">
                <a:solidFill>
                  <a:schemeClr val="dk1"/>
                </a:solidFill>
              </a:rPr>
              <a:t>SEO Friendly:</a:t>
            </a:r>
            <a:r>
              <a:rPr lang="en" sz="1500">
                <a:solidFill>
                  <a:schemeClr val="dk1"/>
                </a:solidFill>
              </a:rPr>
              <a:t> WordPress is designed with search engine optimization in mind, offering features and plugins that help your site rank higher in search results.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Scalability:</a:t>
            </a:r>
            <a:r>
              <a:rPr lang="en" sz="1500">
                <a:solidFill>
                  <a:schemeClr val="dk1"/>
                </a:solidFill>
              </a:rPr>
              <a:t> While often associated with small blogs, WordPress can handle large, complex websites and high traffic with proper optimization and hosting.</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Large Community Support:</a:t>
            </a:r>
            <a:r>
              <a:rPr lang="en" sz="1500">
                <a:solidFill>
                  <a:schemeClr val="dk1"/>
                </a:solidFill>
              </a:rPr>
              <a:t> Due to its immense popularity, WordPress has a massive global community. This means abundant documentation, tutorials, forums, and developers available for support.</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Cost-Effective:</a:t>
            </a:r>
            <a:r>
              <a:rPr lang="en" sz="1500">
                <a:solidFill>
                  <a:schemeClr val="dk1"/>
                </a:solidFill>
              </a:rPr>
              <a:t> The core WordPress software is free and open-source. Costs typically come from hosting, premium themes/plugins, and professional development.</a:t>
            </a:r>
            <a:endParaRPr sz="1500">
              <a:solidFill>
                <a:schemeClr val="dk1"/>
              </a:solidFill>
            </a:endParaRPr>
          </a:p>
          <a:p>
            <a:pPr indent="0" lvl="0" marL="0" rtl="0" algn="l">
              <a:spcBef>
                <a:spcPts val="1200"/>
              </a:spcBef>
              <a:spcAft>
                <a:spcPts val="0"/>
              </a:spcAft>
              <a:buSzPts val="1100"/>
              <a:buNone/>
            </a:pPr>
            <a:r>
              <a:rPr b="1" lang="en" sz="1500">
                <a:solidFill>
                  <a:schemeClr val="dk1"/>
                </a:solidFill>
              </a:rPr>
              <a:t>Common Use Cases: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Blogs and Personal Websites:</a:t>
            </a:r>
            <a:r>
              <a:rPr lang="en" sz="1500">
                <a:solidFill>
                  <a:schemeClr val="dk1"/>
                </a:solidFill>
              </a:rPr>
              <a:t> Its origins as a blogging platform still make it excellent for this purpose.</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Small to Medium Business Websites:</a:t>
            </a:r>
            <a:r>
              <a:rPr lang="en" sz="1500">
                <a:solidFill>
                  <a:schemeClr val="dk1"/>
                </a:solidFill>
              </a:rPr>
              <a:t> Easy to set up and manage informational websites for local businesses </a:t>
            </a:r>
            <a:endParaRPr b="1" sz="1500">
              <a:solidFill>
                <a:schemeClr val="dk1"/>
              </a:solidFill>
            </a:endParaRPr>
          </a:p>
        </p:txBody>
      </p:sp>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5.1 Overview of Popular CMS Platforms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9"/>
          <p:cNvPicPr preferRelativeResize="0"/>
          <p:nvPr/>
        </p:nvPicPr>
        <p:blipFill rotWithShape="1">
          <a:blip r:embed="rId3">
            <a:alphaModFix amt="35000"/>
          </a:blip>
          <a:srcRect b="-3605" l="-4166" r="0" t="0"/>
          <a:stretch/>
        </p:blipFill>
        <p:spPr>
          <a:xfrm>
            <a:off x="2751011" y="1211363"/>
            <a:ext cx="3641976" cy="3731523"/>
          </a:xfrm>
          <a:prstGeom prst="rect">
            <a:avLst/>
          </a:prstGeom>
          <a:noFill/>
          <a:ln>
            <a:noFill/>
          </a:ln>
        </p:spPr>
      </p:pic>
      <p:sp>
        <p:nvSpPr>
          <p:cNvPr id="93" name="Google Shape;93;p19"/>
          <p:cNvSpPr txBox="1"/>
          <p:nvPr>
            <p:ph idx="1" type="body"/>
          </p:nvPr>
        </p:nvSpPr>
        <p:spPr>
          <a:xfrm>
            <a:off x="311700" y="1152475"/>
            <a:ext cx="8671800" cy="38493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chemeClr val="dk1"/>
              </a:buClr>
              <a:buSzPts val="1500"/>
              <a:buChar char="●"/>
            </a:pPr>
            <a:r>
              <a:rPr b="1" lang="en" sz="1500">
                <a:solidFill>
                  <a:schemeClr val="dk1"/>
                </a:solidFill>
              </a:rPr>
              <a:t>E-commerce Stores:</a:t>
            </a:r>
            <a:r>
              <a:rPr lang="en" sz="1500">
                <a:solidFill>
                  <a:schemeClr val="dk1"/>
                </a:solidFill>
              </a:rPr>
              <a:t> With the WooCommerce plugin, it's a popular choice for online shops of all sizes.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Portfolios:</a:t>
            </a:r>
            <a:r>
              <a:rPr lang="en" sz="1500">
                <a:solidFill>
                  <a:schemeClr val="dk1"/>
                </a:solidFill>
              </a:rPr>
              <a:t> Artists, photographers, and freelancers often use it to showcase their work.</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News and Magazine Sites:</a:t>
            </a:r>
            <a:r>
              <a:rPr lang="en" sz="1500">
                <a:solidFill>
                  <a:schemeClr val="dk1"/>
                </a:solidFill>
              </a:rPr>
              <a:t> Can manage large volumes of content.</a:t>
            </a:r>
            <a:endParaRPr sz="1500">
              <a:solidFill>
                <a:schemeClr val="dk1"/>
              </a:solidFill>
            </a:endParaRPr>
          </a:p>
          <a:p>
            <a:pPr indent="0" lvl="0" marL="0" rtl="0" algn="l">
              <a:spcBef>
                <a:spcPts val="1200"/>
              </a:spcBef>
              <a:spcAft>
                <a:spcPts val="0"/>
              </a:spcAft>
              <a:buSzPts val="1100"/>
              <a:buNone/>
            </a:pPr>
            <a:r>
              <a:rPr b="1" lang="en" sz="1500">
                <a:solidFill>
                  <a:schemeClr val="dk1"/>
                </a:solidFill>
              </a:rPr>
              <a:t>Considerations: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Security:</a:t>
            </a:r>
            <a:r>
              <a:rPr lang="en" sz="1500">
                <a:solidFill>
                  <a:schemeClr val="dk1"/>
                </a:solidFill>
              </a:rPr>
              <a:t> Due to its popularity, WordPress is a frequent target for hackers. Regular updates, strong passwords, and security plugins are crucial.</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Dependency on Plugins:</a:t>
            </a:r>
            <a:r>
              <a:rPr lang="en" sz="1500">
                <a:solidFill>
                  <a:schemeClr val="dk1"/>
                </a:solidFill>
              </a:rPr>
              <a:t> While a strength, relying on too many plugins can sometimes lead to performance issues or conflicts.</a:t>
            </a:r>
            <a:endParaRPr sz="1500">
              <a:solidFill>
                <a:schemeClr val="dk1"/>
              </a:solidFill>
            </a:endParaRPr>
          </a:p>
          <a:p>
            <a:pPr indent="0" lvl="0" marL="0" marR="63500" rtl="0" algn="l">
              <a:lnSpc>
                <a:spcPct val="105000"/>
              </a:lnSpc>
              <a:spcBef>
                <a:spcPts val="1200"/>
              </a:spcBef>
              <a:spcAft>
                <a:spcPts val="2100"/>
              </a:spcAft>
              <a:buSzPts val="1018"/>
              <a:buNone/>
            </a:pPr>
            <a:r>
              <a:t/>
            </a:r>
            <a:endParaRPr b="1" sz="1500">
              <a:solidFill>
                <a:schemeClr val="dk1"/>
              </a:solidFill>
            </a:endParaRPr>
          </a:p>
        </p:txBody>
      </p:sp>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5.1 Overview of Popular CMS Platforms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0"/>
          <p:cNvPicPr preferRelativeResize="0"/>
          <p:nvPr/>
        </p:nvPicPr>
        <p:blipFill>
          <a:blip r:embed="rId3">
            <a:alphaModFix amt="30000"/>
          </a:blip>
          <a:stretch>
            <a:fillRect/>
          </a:stretch>
        </p:blipFill>
        <p:spPr>
          <a:xfrm>
            <a:off x="2271112" y="1260950"/>
            <a:ext cx="4752975" cy="3632350"/>
          </a:xfrm>
          <a:prstGeom prst="rect">
            <a:avLst/>
          </a:prstGeom>
          <a:noFill/>
          <a:ln>
            <a:noFill/>
          </a:ln>
        </p:spPr>
      </p:pic>
      <p:sp>
        <p:nvSpPr>
          <p:cNvPr id="100" name="Google Shape;100;p20"/>
          <p:cNvSpPr txBox="1"/>
          <p:nvPr>
            <p:ph idx="1" type="body"/>
          </p:nvPr>
        </p:nvSpPr>
        <p:spPr>
          <a:xfrm>
            <a:off x="311700" y="1152475"/>
            <a:ext cx="8671800" cy="3849300"/>
          </a:xfrm>
          <a:prstGeom prst="rect">
            <a:avLst/>
          </a:prstGeom>
        </p:spPr>
        <p:txBody>
          <a:bodyPr anchorCtr="0" anchor="t" bIns="91425" lIns="91425" spcFirstLastPara="1" rIns="91425" wrap="square" tIns="91425">
            <a:noAutofit/>
          </a:bodyPr>
          <a:lstStyle/>
          <a:p>
            <a:pPr indent="0" lvl="0" marL="0" marR="63500" rtl="0" algn="l">
              <a:lnSpc>
                <a:spcPct val="105000"/>
              </a:lnSpc>
              <a:spcBef>
                <a:spcPts val="800"/>
              </a:spcBef>
              <a:spcAft>
                <a:spcPts val="0"/>
              </a:spcAft>
              <a:buSzPts val="1018"/>
              <a:buNone/>
            </a:pPr>
            <a:r>
              <a:rPr b="1" lang="en" sz="1700">
                <a:solidFill>
                  <a:schemeClr val="dk1"/>
                </a:solidFill>
              </a:rPr>
              <a:t>Drupal</a:t>
            </a:r>
            <a:endParaRPr b="1" sz="1700">
              <a:solidFill>
                <a:schemeClr val="dk1"/>
              </a:solidFill>
            </a:endParaRPr>
          </a:p>
          <a:p>
            <a:pPr indent="0" lvl="0" marL="0" rtl="0" algn="l">
              <a:spcBef>
                <a:spcPts val="2100"/>
              </a:spcBef>
              <a:spcAft>
                <a:spcPts val="0"/>
              </a:spcAft>
              <a:buNone/>
            </a:pPr>
            <a:r>
              <a:rPr b="1" lang="en" sz="1500">
                <a:solidFill>
                  <a:schemeClr val="dk1"/>
                </a:solidFill>
              </a:rPr>
              <a:t>What it is:</a:t>
            </a:r>
            <a:r>
              <a:rPr lang="en" sz="1500">
                <a:solidFill>
                  <a:schemeClr val="dk1"/>
                </a:solidFill>
              </a:rPr>
              <a:t> Drupal is a highly powerful, flexible, and robust open-source CMS often favored by developers and large organizations for complex, data-intensive, and highly customized websites. It's known for its strong security and scalability.</a:t>
            </a:r>
            <a:endParaRPr sz="1500">
              <a:solidFill>
                <a:schemeClr val="dk1"/>
              </a:solidFill>
            </a:endParaRPr>
          </a:p>
          <a:p>
            <a:pPr indent="0" lvl="0" marL="0" rtl="0" algn="l">
              <a:spcBef>
                <a:spcPts val="1200"/>
              </a:spcBef>
              <a:spcAft>
                <a:spcPts val="0"/>
              </a:spcAft>
              <a:buNone/>
            </a:pPr>
            <a:r>
              <a:rPr b="1" lang="en" sz="1500">
                <a:solidFill>
                  <a:schemeClr val="dk1"/>
                </a:solidFill>
              </a:rPr>
              <a:t>Key Features: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Robust and Secure:</a:t>
            </a:r>
            <a:r>
              <a:rPr lang="en" sz="1500">
                <a:solidFill>
                  <a:schemeClr val="dk1"/>
                </a:solidFill>
              </a:rPr>
              <a:t> Drupal has a dedicated security team and is often chosen for government, enterprise, and financial websites where security is paramount.</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Highly Flexible and Customizable:</a:t>
            </a:r>
            <a:r>
              <a:rPr lang="en" sz="1500">
                <a:solidFill>
                  <a:schemeClr val="dk1"/>
                </a:solidFill>
              </a:rPr>
              <a:t> It offers a sophisticated system for content types, fields, and views, allowing for granular control over data structures and presentation. This makes it ideal for unique and complex functionalities.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Scalability for Enterprise:</a:t>
            </a:r>
            <a:r>
              <a:rPr lang="en" sz="1500">
                <a:solidFill>
                  <a:schemeClr val="dk1"/>
                </a:solidFill>
              </a:rPr>
              <a:t> Built to handle large amounts of content and high traffic, making it suitable for large organizations and complex web applications.</a:t>
            </a:r>
            <a:endParaRPr b="1" sz="1500">
              <a:solidFill>
                <a:schemeClr val="dk1"/>
              </a:solidFill>
            </a:endParaRPr>
          </a:p>
        </p:txBody>
      </p:sp>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5.1 Overview of Popular CMS Platforms</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1"/>
          <p:cNvPicPr preferRelativeResize="0"/>
          <p:nvPr/>
        </p:nvPicPr>
        <p:blipFill>
          <a:blip r:embed="rId3">
            <a:alphaModFix amt="30000"/>
          </a:blip>
          <a:stretch>
            <a:fillRect/>
          </a:stretch>
        </p:blipFill>
        <p:spPr>
          <a:xfrm>
            <a:off x="2271112" y="1260950"/>
            <a:ext cx="4752975" cy="3632350"/>
          </a:xfrm>
          <a:prstGeom prst="rect">
            <a:avLst/>
          </a:prstGeom>
          <a:noFill/>
          <a:ln>
            <a:noFill/>
          </a:ln>
        </p:spPr>
      </p:pic>
      <p:sp>
        <p:nvSpPr>
          <p:cNvPr id="107" name="Google Shape;107;p21"/>
          <p:cNvSpPr txBox="1"/>
          <p:nvPr>
            <p:ph idx="1" type="body"/>
          </p:nvPr>
        </p:nvSpPr>
        <p:spPr>
          <a:xfrm>
            <a:off x="311700" y="1000075"/>
            <a:ext cx="8671800" cy="38493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chemeClr val="dk1"/>
              </a:buClr>
              <a:buSzPts val="1500"/>
              <a:buChar char="●"/>
            </a:pPr>
            <a:r>
              <a:rPr b="1" lang="en" sz="1500">
                <a:solidFill>
                  <a:schemeClr val="dk1"/>
                </a:solidFill>
              </a:rPr>
              <a:t>Excellent Multilingual Support:</a:t>
            </a:r>
            <a:r>
              <a:rPr lang="en" sz="1500">
                <a:solidFill>
                  <a:schemeClr val="dk1"/>
                </a:solidFill>
              </a:rPr>
              <a:t> Drupal has robust built-in capabilities for creating and managing multilingual websites, without requiring additional plugins.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API-first Architecture:</a:t>
            </a:r>
            <a:r>
              <a:rPr lang="en" sz="1500">
                <a:solidFill>
                  <a:schemeClr val="dk1"/>
                </a:solidFill>
              </a:rPr>
              <a:t> Its API-driven approach makes it excellent for "headless CMS" setups, where Drupal manages content on the backend, and various front-end applications (mobile apps, single-page applications) consume that content.</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Strong User Access Control:</a:t>
            </a:r>
            <a:r>
              <a:rPr lang="en" sz="1500">
                <a:solidFill>
                  <a:schemeClr val="dk1"/>
                </a:solidFill>
              </a:rPr>
              <a:t> Offers very detailed and flexible user permissions and roles.</a:t>
            </a:r>
            <a:endParaRPr sz="1500">
              <a:solidFill>
                <a:schemeClr val="dk1"/>
              </a:solidFill>
            </a:endParaRPr>
          </a:p>
          <a:p>
            <a:pPr indent="0" lvl="0" marL="0" rtl="0" algn="l">
              <a:spcBef>
                <a:spcPts val="1200"/>
              </a:spcBef>
              <a:spcAft>
                <a:spcPts val="0"/>
              </a:spcAft>
              <a:buNone/>
            </a:pPr>
            <a:r>
              <a:rPr b="1" lang="en" sz="1500">
                <a:solidFill>
                  <a:schemeClr val="dk1"/>
                </a:solidFill>
              </a:rPr>
              <a:t>Common Use Cases: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Government Websites:</a:t>
            </a:r>
            <a:r>
              <a:rPr lang="en" sz="1500">
                <a:solidFill>
                  <a:schemeClr val="dk1"/>
                </a:solidFill>
              </a:rPr>
              <a:t> Many government agencies globally use Drupal for its security and complex content management capabilities.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Large Enterprise Websites:</a:t>
            </a:r>
            <a:r>
              <a:rPr lang="en" sz="1500">
                <a:solidFill>
                  <a:schemeClr val="dk1"/>
                </a:solidFill>
              </a:rPr>
              <a:t> Ideal for corporations needing highly customized platforms.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Universities and Educational Institutions:</a:t>
            </a:r>
            <a:r>
              <a:rPr lang="en" sz="1500">
                <a:solidFill>
                  <a:schemeClr val="dk1"/>
                </a:solidFill>
              </a:rPr>
              <a:t> Managing diverse content and user roles.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Intranets and Extranets:</a:t>
            </a:r>
            <a:r>
              <a:rPr lang="en" sz="1500">
                <a:solidFill>
                  <a:schemeClr val="dk1"/>
                </a:solidFill>
              </a:rPr>
              <a:t> Secure internal and external portals for organizations.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Complex Web Applications:</a:t>
            </a:r>
            <a:r>
              <a:rPr lang="en" sz="1500">
                <a:solidFill>
                  <a:schemeClr val="dk1"/>
                </a:solidFill>
              </a:rPr>
              <a:t> When you need more than just a standard website, such as a community platform, a complex directory, or a reservation system.</a:t>
            </a:r>
            <a:endParaRPr b="1" sz="1500">
              <a:solidFill>
                <a:schemeClr val="dk1"/>
              </a:solidFill>
            </a:endParaRPr>
          </a:p>
        </p:txBody>
      </p:sp>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5.1 Overview of Popular CMS Platforms</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