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5143500" cx="9144000"/>
  <p:notesSz cx="6858000" cy="9144000"/>
  <p:embeddedFontLst>
    <p:embeddedFont>
      <p:font typeface="Nunito"/>
      <p:regular r:id="rId41"/>
      <p:bold r:id="rId42"/>
      <p:italic r:id="rId43"/>
      <p:boldItalic r:id="rId44"/>
    </p:embeddedFont>
    <p:embeddedFont>
      <p:font typeface="Roboto Mon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8272E14-20C3-44F4-A913-5434B336ED87}">
  <a:tblStyle styleId="{78272E14-20C3-44F4-A913-5434B336ED8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font" Target="fonts/Nunito-bold.fntdata"/><Relationship Id="rId41" Type="http://schemas.openxmlformats.org/officeDocument/2006/relationships/font" Target="fonts/Nunito-regular.fntdata"/><Relationship Id="rId22" Type="http://schemas.openxmlformats.org/officeDocument/2006/relationships/slide" Target="slides/slide16.xml"/><Relationship Id="rId44" Type="http://schemas.openxmlformats.org/officeDocument/2006/relationships/font" Target="fonts/Nunito-boldItalic.fntdata"/><Relationship Id="rId21" Type="http://schemas.openxmlformats.org/officeDocument/2006/relationships/slide" Target="slides/slide15.xml"/><Relationship Id="rId43" Type="http://schemas.openxmlformats.org/officeDocument/2006/relationships/font" Target="fonts/Nunito-italic.fntdata"/><Relationship Id="rId24" Type="http://schemas.openxmlformats.org/officeDocument/2006/relationships/slide" Target="slides/slide18.xml"/><Relationship Id="rId46" Type="http://schemas.openxmlformats.org/officeDocument/2006/relationships/font" Target="fonts/RobotoMono-bold.fntdata"/><Relationship Id="rId23" Type="http://schemas.openxmlformats.org/officeDocument/2006/relationships/slide" Target="slides/slide17.xml"/><Relationship Id="rId45" Type="http://schemas.openxmlformats.org/officeDocument/2006/relationships/font" Target="fonts/RobotoMon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48" Type="http://schemas.openxmlformats.org/officeDocument/2006/relationships/font" Target="fonts/RobotoMono-boldItalic.fntdata"/><Relationship Id="rId25" Type="http://schemas.openxmlformats.org/officeDocument/2006/relationships/slide" Target="slides/slide19.xml"/><Relationship Id="rId47" Type="http://schemas.openxmlformats.org/officeDocument/2006/relationships/font" Target="fonts/RobotoMono-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677c60d5c5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677c60d5c5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677c60d5c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677c60d5c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677c60d5c5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677c60d5c5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677c60d5c5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677c60d5c5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677c60d5c5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677c60d5c5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677c60d5c5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677c60d5c5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677c60d5c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677c60d5c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677c60d5c5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677c60d5c5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677c60d5c5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677c60d5c5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677c60d5c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677c60d5c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677c60d5c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677c60d5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677c60d5c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677c60d5c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677c60d5c5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677c60d5c5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677c60d5c5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677c60d5c5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677c60d5c5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677c60d5c5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677c60d5c5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677c60d5c5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677c60d5c5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677c60d5c5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677c60d5c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677c60d5c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677c60d5c5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3677c60d5c5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677c60d5c5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677c60d5c5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677c60d5c5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677c60d5c5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677c60d5c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677c60d5c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3677c60d5c5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3677c60d5c5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677c60d5c5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677c60d5c5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3677c60d5c5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3677c60d5c5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677c60d5c5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3677c60d5c5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3677c60d5c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3677c60d5c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677c60d5c5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677c60d5c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677c60d5c5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677c60d5c5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677c60d5c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677c60d5c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677c60d5c5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677c60d5c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677c60d5c5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677c60d5c5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677c60d5c5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677c60d5c5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Unit VI</a:t>
            </a:r>
            <a:endParaRPr/>
          </a:p>
          <a:p>
            <a:pPr indent="0" lvl="0" marL="0" rtl="0" algn="ctr">
              <a:spcBef>
                <a:spcPts val="0"/>
              </a:spcBef>
              <a:spcAft>
                <a:spcPts val="0"/>
              </a:spcAft>
              <a:buNone/>
            </a:pPr>
            <a:r>
              <a:rPr lang="en"/>
              <a:t>Web Services and APIs</a:t>
            </a:r>
            <a:endParaRPr/>
          </a:p>
        </p:txBody>
      </p:sp>
      <p:sp>
        <p:nvSpPr>
          <p:cNvPr id="55" name="Google Shape;55;p13"/>
          <p:cNvSpPr txBox="1"/>
          <p:nvPr>
            <p:ph idx="1" type="subTitle"/>
          </p:nvPr>
        </p:nvSpPr>
        <p:spPr>
          <a:xfrm>
            <a:off x="311700" y="3372550"/>
            <a:ext cx="8520600" cy="792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
              <a:t>-Binayak Maharjan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6.2 </a:t>
            </a:r>
            <a:r>
              <a:rPr lang="en"/>
              <a:t>Disadvantages</a:t>
            </a:r>
            <a:r>
              <a:rPr lang="en"/>
              <a:t> of Service-Oriented Architecture(SOA)</a:t>
            </a:r>
            <a:endParaRPr/>
          </a:p>
        </p:txBody>
      </p:sp>
      <p:sp>
        <p:nvSpPr>
          <p:cNvPr id="109" name="Google Shape;109;p22"/>
          <p:cNvSpPr txBox="1"/>
          <p:nvPr>
            <p:ph idx="1" type="body"/>
          </p:nvPr>
        </p:nvSpPr>
        <p:spPr>
          <a:xfrm>
            <a:off x="311700" y="695275"/>
            <a:ext cx="8520600" cy="3416400"/>
          </a:xfrm>
          <a:prstGeom prst="rect">
            <a:avLst/>
          </a:prstGeom>
        </p:spPr>
        <p:txBody>
          <a:bodyPr anchorCtr="0" anchor="t" bIns="91425" lIns="91425" spcFirstLastPara="1" rIns="91425" wrap="square" tIns="91425">
            <a:noAutofit/>
          </a:bodyPr>
          <a:lstStyle/>
          <a:p>
            <a:pPr indent="-314325" lvl="0" marL="457200" rtl="0" algn="l">
              <a:lnSpc>
                <a:spcPct val="158000"/>
              </a:lnSpc>
              <a:spcBef>
                <a:spcPts val="0"/>
              </a:spcBef>
              <a:spcAft>
                <a:spcPts val="0"/>
              </a:spcAft>
              <a:buClr>
                <a:srgbClr val="273239"/>
              </a:buClr>
              <a:buSzPts val="1350"/>
              <a:buFont typeface="Nunito"/>
              <a:buChar char="●"/>
            </a:pPr>
            <a:r>
              <a:rPr b="1" lang="en" sz="1350">
                <a:solidFill>
                  <a:srgbClr val="273239"/>
                </a:solidFill>
                <a:highlight>
                  <a:srgbClr val="FFFFFF"/>
                </a:highlight>
                <a:latin typeface="Nunito"/>
                <a:ea typeface="Nunito"/>
                <a:cs typeface="Nunito"/>
                <a:sym typeface="Nunito"/>
              </a:rPr>
              <a:t>High overhead:</a:t>
            </a:r>
            <a:r>
              <a:rPr lang="en" sz="1350">
                <a:solidFill>
                  <a:srgbClr val="273239"/>
                </a:solidFill>
                <a:highlight>
                  <a:srgbClr val="FFFFFF"/>
                </a:highlight>
                <a:latin typeface="Nunito"/>
                <a:ea typeface="Nunito"/>
                <a:cs typeface="Nunito"/>
                <a:sym typeface="Nunito"/>
              </a:rPr>
              <a:t> A validation of input parameters of services is done whenever services interact this decreases performance as it increases load and response time.</a:t>
            </a:r>
            <a:endParaRPr sz="1350">
              <a:solidFill>
                <a:srgbClr val="273239"/>
              </a:solidFill>
              <a:highlight>
                <a:srgbClr val="FFFFFF"/>
              </a:highlight>
              <a:latin typeface="Nunito"/>
              <a:ea typeface="Nunito"/>
              <a:cs typeface="Nunito"/>
              <a:sym typeface="Nunito"/>
            </a:endParaRPr>
          </a:p>
          <a:p>
            <a:pPr indent="-314325" lvl="0" marL="457200" rtl="0" algn="l">
              <a:lnSpc>
                <a:spcPct val="158000"/>
              </a:lnSpc>
              <a:spcBef>
                <a:spcPts val="0"/>
              </a:spcBef>
              <a:spcAft>
                <a:spcPts val="0"/>
              </a:spcAft>
              <a:buClr>
                <a:srgbClr val="273239"/>
              </a:buClr>
              <a:buSzPts val="1350"/>
              <a:buFont typeface="Nunito"/>
              <a:buChar char="●"/>
            </a:pPr>
            <a:r>
              <a:rPr b="1" lang="en" sz="1350">
                <a:solidFill>
                  <a:srgbClr val="273239"/>
                </a:solidFill>
                <a:highlight>
                  <a:srgbClr val="FFFFFF"/>
                </a:highlight>
                <a:latin typeface="Nunito"/>
                <a:ea typeface="Nunito"/>
                <a:cs typeface="Nunito"/>
                <a:sym typeface="Nunito"/>
              </a:rPr>
              <a:t>High investment:</a:t>
            </a:r>
            <a:r>
              <a:rPr lang="en" sz="1350">
                <a:solidFill>
                  <a:srgbClr val="273239"/>
                </a:solidFill>
                <a:highlight>
                  <a:srgbClr val="FFFFFF"/>
                </a:highlight>
                <a:latin typeface="Nunito"/>
                <a:ea typeface="Nunito"/>
                <a:cs typeface="Nunito"/>
                <a:sym typeface="Nunito"/>
              </a:rPr>
              <a:t> A huge initial investment is required for SOA.</a:t>
            </a:r>
            <a:endParaRPr sz="1350">
              <a:solidFill>
                <a:srgbClr val="273239"/>
              </a:solidFill>
              <a:highlight>
                <a:srgbClr val="FFFFFF"/>
              </a:highlight>
              <a:latin typeface="Nunito"/>
              <a:ea typeface="Nunito"/>
              <a:cs typeface="Nunito"/>
              <a:sym typeface="Nunito"/>
            </a:endParaRPr>
          </a:p>
          <a:p>
            <a:pPr indent="-314325" lvl="0" marL="457200" rtl="0" algn="l">
              <a:lnSpc>
                <a:spcPct val="158000"/>
              </a:lnSpc>
              <a:spcBef>
                <a:spcPts val="0"/>
              </a:spcBef>
              <a:spcAft>
                <a:spcPts val="0"/>
              </a:spcAft>
              <a:buClr>
                <a:srgbClr val="273239"/>
              </a:buClr>
              <a:buSzPts val="1350"/>
              <a:buFont typeface="Nunito"/>
              <a:buChar char="●"/>
            </a:pPr>
            <a:r>
              <a:rPr b="1" lang="en" sz="1350">
                <a:solidFill>
                  <a:srgbClr val="273239"/>
                </a:solidFill>
                <a:highlight>
                  <a:srgbClr val="FFFFFF"/>
                </a:highlight>
                <a:latin typeface="Nunito"/>
                <a:ea typeface="Nunito"/>
                <a:cs typeface="Nunito"/>
                <a:sym typeface="Nunito"/>
              </a:rPr>
              <a:t>Complex service management:</a:t>
            </a:r>
            <a:r>
              <a:rPr lang="en" sz="1350">
                <a:solidFill>
                  <a:srgbClr val="273239"/>
                </a:solidFill>
                <a:highlight>
                  <a:srgbClr val="FFFFFF"/>
                </a:highlight>
                <a:latin typeface="Nunito"/>
                <a:ea typeface="Nunito"/>
                <a:cs typeface="Nunito"/>
                <a:sym typeface="Nunito"/>
              </a:rPr>
              <a:t> When services interact they exchange messages to tasks. the number of messages may go in millions. It becomes a cumbersome task to handle a large number of messages.</a:t>
            </a:r>
            <a:endParaRPr b="1" sz="1350">
              <a:solidFill>
                <a:srgbClr val="273239"/>
              </a:solidFill>
              <a:highlight>
                <a:srgbClr val="FFFFFF"/>
              </a:highlight>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6.3 SOAP (Simple Object Access Protocol)</a:t>
            </a:r>
            <a:endParaRPr/>
          </a:p>
        </p:txBody>
      </p:sp>
      <p:sp>
        <p:nvSpPr>
          <p:cNvPr id="115" name="Google Shape;115;p23"/>
          <p:cNvSpPr txBox="1"/>
          <p:nvPr>
            <p:ph idx="1" type="body"/>
          </p:nvPr>
        </p:nvSpPr>
        <p:spPr>
          <a:xfrm>
            <a:off x="311700" y="694300"/>
            <a:ext cx="8520600" cy="425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600">
                <a:solidFill>
                  <a:schemeClr val="dk1"/>
                </a:solidFill>
              </a:rPr>
              <a:t>The </a:t>
            </a:r>
            <a:r>
              <a:rPr b="1" lang="en" sz="1600">
                <a:solidFill>
                  <a:schemeClr val="dk1"/>
                </a:solidFill>
              </a:rPr>
              <a:t>Simple Object Access Protocol (SOAP)</a:t>
            </a:r>
            <a:r>
              <a:rPr lang="en" sz="1600">
                <a:solidFill>
                  <a:schemeClr val="dk1"/>
                </a:solidFill>
              </a:rPr>
              <a:t> is a messaging protocol specification for exchanging structured information in the implementation of web services in computer networks.</a:t>
            </a:r>
            <a:endParaRPr sz="1600">
              <a:solidFill>
                <a:schemeClr val="dk1"/>
              </a:solidFill>
            </a:endParaRPr>
          </a:p>
          <a:p>
            <a:pPr indent="0" lvl="0" marL="0" rtl="0" algn="l">
              <a:spcBef>
                <a:spcPts val="1200"/>
              </a:spcBef>
              <a:spcAft>
                <a:spcPts val="0"/>
              </a:spcAft>
              <a:buClr>
                <a:schemeClr val="dk1"/>
              </a:buClr>
              <a:buSzPts val="1100"/>
              <a:buFont typeface="Arial"/>
              <a:buNone/>
            </a:pPr>
            <a:r>
              <a:rPr lang="en" sz="1600">
                <a:solidFill>
                  <a:schemeClr val="dk1"/>
                </a:solidFill>
              </a:rPr>
              <a:t>It's a foundational technology within Service-Oriented Architecture (SOA), providing a standardized way for applications to communicate, regardless of their underlying operating systems or programming languages.</a:t>
            </a:r>
            <a:endParaRPr sz="1600">
              <a:solidFill>
                <a:schemeClr val="dk1"/>
              </a:solidFill>
            </a:endParaRPr>
          </a:p>
          <a:p>
            <a:pPr indent="0" lvl="0" marL="0" rtl="0" algn="l">
              <a:spcBef>
                <a:spcPts val="1200"/>
              </a:spcBef>
              <a:spcAft>
                <a:spcPts val="1200"/>
              </a:spcAft>
              <a:buNone/>
            </a:pPr>
            <a:r>
              <a:rPr lang="en" sz="1600">
                <a:solidFill>
                  <a:schemeClr val="dk1"/>
                </a:solidFill>
                <a:highlight>
                  <a:srgbClr val="FFFFFF"/>
                </a:highlight>
              </a:rPr>
              <a:t>It uses XML for message format and relies on standard internet protocols like HTTP for transport.</a:t>
            </a:r>
            <a:endParaRPr sz="1600">
              <a:solidFill>
                <a:schemeClr val="dk1"/>
              </a:solidFill>
            </a:endParaRPr>
          </a:p>
        </p:txBody>
      </p:sp>
      <p:pic>
        <p:nvPicPr>
          <p:cNvPr id="116" name="Google Shape;116;p23"/>
          <p:cNvPicPr preferRelativeResize="0"/>
          <p:nvPr/>
        </p:nvPicPr>
        <p:blipFill>
          <a:blip r:embed="rId3">
            <a:alphaModFix/>
          </a:blip>
          <a:stretch>
            <a:fillRect/>
          </a:stretch>
        </p:blipFill>
        <p:spPr>
          <a:xfrm>
            <a:off x="2019300" y="3173950"/>
            <a:ext cx="4130224" cy="1874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6.3 SOAP (Simple Object Access Protocol)</a:t>
            </a:r>
            <a:endParaRPr/>
          </a:p>
        </p:txBody>
      </p:sp>
      <p:sp>
        <p:nvSpPr>
          <p:cNvPr id="122" name="Google Shape;122;p24"/>
          <p:cNvSpPr txBox="1"/>
          <p:nvPr>
            <p:ph idx="1" type="body"/>
          </p:nvPr>
        </p:nvSpPr>
        <p:spPr>
          <a:xfrm>
            <a:off x="311700" y="694300"/>
            <a:ext cx="8520600" cy="425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solidFill>
                  <a:schemeClr val="dk1"/>
                </a:solidFill>
              </a:rPr>
              <a:t>Advantages of SOAP</a:t>
            </a:r>
            <a:endParaRPr b="1" sz="1600">
              <a:solidFill>
                <a:schemeClr val="dk1"/>
              </a:solidFill>
            </a:endParaRPr>
          </a:p>
          <a:p>
            <a:pPr indent="-330200" lvl="0" marL="685800" rtl="0" algn="l">
              <a:lnSpc>
                <a:spcPct val="158000"/>
              </a:lnSpc>
              <a:spcBef>
                <a:spcPts val="1000"/>
              </a:spcBef>
              <a:spcAft>
                <a:spcPts val="0"/>
              </a:spcAft>
              <a:buClr>
                <a:schemeClr val="dk1"/>
              </a:buClr>
              <a:buSzPts val="1600"/>
              <a:buFont typeface="Arial"/>
              <a:buChar char="●"/>
            </a:pPr>
            <a:r>
              <a:rPr lang="en" sz="1600">
                <a:solidFill>
                  <a:schemeClr val="dk1"/>
                </a:solidFill>
              </a:rPr>
              <a:t>SOAP is a </a:t>
            </a:r>
            <a:r>
              <a:rPr lang="en" sz="1600">
                <a:solidFill>
                  <a:schemeClr val="dk1"/>
                </a:solidFill>
              </a:rPr>
              <a:t>lightweight</a:t>
            </a:r>
            <a:r>
              <a:rPr lang="en" sz="1600">
                <a:solidFill>
                  <a:schemeClr val="dk1"/>
                </a:solidFill>
              </a:rPr>
              <a:t> data interchange protocol because it is based on XML.</a:t>
            </a:r>
            <a:endParaRPr sz="1600">
              <a:solidFill>
                <a:schemeClr val="dk1"/>
              </a:solidFill>
            </a:endParaRPr>
          </a:p>
          <a:p>
            <a:pPr indent="-330200" lvl="0" marL="685800" rtl="0" algn="l">
              <a:lnSpc>
                <a:spcPct val="158000"/>
              </a:lnSpc>
              <a:spcBef>
                <a:spcPts val="0"/>
              </a:spcBef>
              <a:spcAft>
                <a:spcPts val="0"/>
              </a:spcAft>
              <a:buClr>
                <a:schemeClr val="dk1"/>
              </a:buClr>
              <a:buSzPts val="1600"/>
              <a:buFont typeface="Arial"/>
              <a:buChar char="●"/>
            </a:pPr>
            <a:r>
              <a:rPr lang="en" sz="1600">
                <a:solidFill>
                  <a:schemeClr val="dk1"/>
                </a:solidFill>
              </a:rPr>
              <a:t>SOAP was designed to be OS and Platform independent.</a:t>
            </a:r>
            <a:endParaRPr sz="1600">
              <a:solidFill>
                <a:schemeClr val="dk1"/>
              </a:solidFill>
            </a:endParaRPr>
          </a:p>
          <a:p>
            <a:pPr indent="-330200" lvl="0" marL="685800" rtl="0" algn="l">
              <a:lnSpc>
                <a:spcPct val="158000"/>
              </a:lnSpc>
              <a:spcBef>
                <a:spcPts val="0"/>
              </a:spcBef>
              <a:spcAft>
                <a:spcPts val="0"/>
              </a:spcAft>
              <a:buClr>
                <a:schemeClr val="dk1"/>
              </a:buClr>
              <a:buSzPts val="1600"/>
              <a:buFont typeface="Arial"/>
              <a:buChar char="●"/>
            </a:pPr>
            <a:r>
              <a:rPr lang="en" sz="1600">
                <a:solidFill>
                  <a:schemeClr val="dk1"/>
                </a:solidFill>
              </a:rPr>
              <a:t>It is built on top of HTTP which is installed in most systems.</a:t>
            </a:r>
            <a:endParaRPr sz="1600">
              <a:solidFill>
                <a:schemeClr val="dk1"/>
              </a:solidFill>
            </a:endParaRPr>
          </a:p>
          <a:p>
            <a:pPr indent="-330200" lvl="0" marL="685800" rtl="0" algn="l">
              <a:lnSpc>
                <a:spcPct val="158000"/>
              </a:lnSpc>
              <a:spcBef>
                <a:spcPts val="0"/>
              </a:spcBef>
              <a:spcAft>
                <a:spcPts val="0"/>
              </a:spcAft>
              <a:buClr>
                <a:schemeClr val="dk1"/>
              </a:buClr>
              <a:buSzPts val="1600"/>
              <a:buFont typeface="Arial"/>
              <a:buChar char="●"/>
            </a:pPr>
            <a:r>
              <a:rPr lang="en" sz="1600">
                <a:solidFill>
                  <a:schemeClr val="dk1"/>
                </a:solidFill>
              </a:rPr>
              <a:t>It is suggested by W3 consortium which is like a governing body for the Web.</a:t>
            </a:r>
            <a:endParaRPr sz="1600">
              <a:solidFill>
                <a:schemeClr val="dk1"/>
              </a:solidFill>
            </a:endParaRPr>
          </a:p>
          <a:p>
            <a:pPr indent="-330200" lvl="0" marL="685800" rtl="0" algn="l">
              <a:lnSpc>
                <a:spcPct val="158000"/>
              </a:lnSpc>
              <a:spcBef>
                <a:spcPts val="0"/>
              </a:spcBef>
              <a:spcAft>
                <a:spcPts val="0"/>
              </a:spcAft>
              <a:buClr>
                <a:schemeClr val="dk1"/>
              </a:buClr>
              <a:buSzPts val="1600"/>
              <a:buFont typeface="Arial"/>
              <a:buChar char="●"/>
            </a:pPr>
            <a:r>
              <a:rPr lang="en" sz="1600">
                <a:solidFill>
                  <a:schemeClr val="dk1"/>
                </a:solidFill>
              </a:rPr>
              <a:t>SOAP is mainly used for Web Services and Application Programming Interfaces (APIs).</a:t>
            </a:r>
            <a:endParaRPr sz="1600">
              <a:solidFill>
                <a:schemeClr val="dk1"/>
              </a:solidFill>
            </a:endParaRPr>
          </a:p>
          <a:p>
            <a:pPr indent="0" lvl="0" marL="0" rtl="0" algn="l">
              <a:spcBef>
                <a:spcPts val="1800"/>
              </a:spcBef>
              <a:spcAft>
                <a:spcPts val="1200"/>
              </a:spcAft>
              <a:buNone/>
            </a:pPr>
            <a:r>
              <a:t/>
            </a:r>
            <a:endParaRPr sz="16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6.3 SOAP (Simple Object Access Protocol)</a:t>
            </a:r>
            <a:endParaRPr/>
          </a:p>
        </p:txBody>
      </p:sp>
      <p:sp>
        <p:nvSpPr>
          <p:cNvPr id="128" name="Google Shape;128;p25"/>
          <p:cNvSpPr txBox="1"/>
          <p:nvPr>
            <p:ph idx="1" type="body"/>
          </p:nvPr>
        </p:nvSpPr>
        <p:spPr>
          <a:xfrm>
            <a:off x="311700" y="694300"/>
            <a:ext cx="8520600" cy="425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solidFill>
                  <a:schemeClr val="dk1"/>
                </a:solidFill>
              </a:rPr>
              <a:t>Advantages of SOAP</a:t>
            </a:r>
            <a:endParaRPr b="1" sz="1600">
              <a:solidFill>
                <a:schemeClr val="dk1"/>
              </a:solidFill>
            </a:endParaRPr>
          </a:p>
          <a:p>
            <a:pPr indent="-330200" lvl="0" marL="685800" rtl="0" algn="l">
              <a:lnSpc>
                <a:spcPct val="158000"/>
              </a:lnSpc>
              <a:spcBef>
                <a:spcPts val="1000"/>
              </a:spcBef>
              <a:spcAft>
                <a:spcPts val="0"/>
              </a:spcAft>
              <a:buClr>
                <a:schemeClr val="dk1"/>
              </a:buClr>
              <a:buSzPts val="1600"/>
              <a:buFont typeface="Arial"/>
              <a:buChar char="●"/>
            </a:pPr>
            <a:r>
              <a:rPr lang="en" sz="1600">
                <a:solidFill>
                  <a:schemeClr val="dk1"/>
                </a:solidFill>
              </a:rPr>
              <a:t>SOAP is a lightweight data interchange protocol because it is based on XML.</a:t>
            </a:r>
            <a:endParaRPr sz="1600">
              <a:solidFill>
                <a:schemeClr val="dk1"/>
              </a:solidFill>
            </a:endParaRPr>
          </a:p>
          <a:p>
            <a:pPr indent="-330200" lvl="0" marL="685800" rtl="0" algn="l">
              <a:lnSpc>
                <a:spcPct val="158000"/>
              </a:lnSpc>
              <a:spcBef>
                <a:spcPts val="0"/>
              </a:spcBef>
              <a:spcAft>
                <a:spcPts val="0"/>
              </a:spcAft>
              <a:buClr>
                <a:schemeClr val="dk1"/>
              </a:buClr>
              <a:buSzPts val="1600"/>
              <a:buFont typeface="Arial"/>
              <a:buChar char="●"/>
            </a:pPr>
            <a:r>
              <a:rPr lang="en" sz="1600">
                <a:solidFill>
                  <a:schemeClr val="dk1"/>
                </a:solidFill>
              </a:rPr>
              <a:t>SOAP was designed to be OS and Platform independent.</a:t>
            </a:r>
            <a:endParaRPr sz="1600">
              <a:solidFill>
                <a:schemeClr val="dk1"/>
              </a:solidFill>
            </a:endParaRPr>
          </a:p>
          <a:p>
            <a:pPr indent="-330200" lvl="0" marL="685800" rtl="0" algn="l">
              <a:lnSpc>
                <a:spcPct val="158000"/>
              </a:lnSpc>
              <a:spcBef>
                <a:spcPts val="0"/>
              </a:spcBef>
              <a:spcAft>
                <a:spcPts val="0"/>
              </a:spcAft>
              <a:buClr>
                <a:schemeClr val="dk1"/>
              </a:buClr>
              <a:buSzPts val="1600"/>
              <a:buFont typeface="Arial"/>
              <a:buChar char="●"/>
            </a:pPr>
            <a:r>
              <a:rPr lang="en" sz="1600">
                <a:solidFill>
                  <a:schemeClr val="dk1"/>
                </a:solidFill>
              </a:rPr>
              <a:t>It is built on top of HTTP which is installed in most systems.</a:t>
            </a:r>
            <a:endParaRPr sz="1600">
              <a:solidFill>
                <a:schemeClr val="dk1"/>
              </a:solidFill>
            </a:endParaRPr>
          </a:p>
          <a:p>
            <a:pPr indent="-330200" lvl="0" marL="685800" rtl="0" algn="l">
              <a:lnSpc>
                <a:spcPct val="158000"/>
              </a:lnSpc>
              <a:spcBef>
                <a:spcPts val="0"/>
              </a:spcBef>
              <a:spcAft>
                <a:spcPts val="0"/>
              </a:spcAft>
              <a:buClr>
                <a:schemeClr val="dk1"/>
              </a:buClr>
              <a:buSzPts val="1600"/>
              <a:buFont typeface="Arial"/>
              <a:buChar char="●"/>
            </a:pPr>
            <a:r>
              <a:rPr lang="en" sz="1600">
                <a:solidFill>
                  <a:schemeClr val="dk1"/>
                </a:solidFill>
              </a:rPr>
              <a:t>It is suggested by W3 consortium which is like a governing body for the Web.</a:t>
            </a:r>
            <a:endParaRPr sz="1600">
              <a:solidFill>
                <a:schemeClr val="dk1"/>
              </a:solidFill>
            </a:endParaRPr>
          </a:p>
          <a:p>
            <a:pPr indent="-330200" lvl="0" marL="685800" rtl="0" algn="l">
              <a:lnSpc>
                <a:spcPct val="158000"/>
              </a:lnSpc>
              <a:spcBef>
                <a:spcPts val="0"/>
              </a:spcBef>
              <a:spcAft>
                <a:spcPts val="0"/>
              </a:spcAft>
              <a:buClr>
                <a:schemeClr val="dk1"/>
              </a:buClr>
              <a:buSzPts val="1600"/>
              <a:buFont typeface="Arial"/>
              <a:buChar char="●"/>
            </a:pPr>
            <a:r>
              <a:rPr lang="en" sz="1600">
                <a:solidFill>
                  <a:schemeClr val="dk1"/>
                </a:solidFill>
              </a:rPr>
              <a:t>SOAP is mainly used for Web Services and Application Programming Interfaces (APIs).</a:t>
            </a:r>
            <a:endParaRPr sz="1600">
              <a:solidFill>
                <a:schemeClr val="dk1"/>
              </a:solidFill>
            </a:endParaRPr>
          </a:p>
          <a:p>
            <a:pPr indent="0" lvl="0" marL="0" rtl="0" algn="l">
              <a:spcBef>
                <a:spcPts val="1800"/>
              </a:spcBef>
              <a:spcAft>
                <a:spcPts val="1200"/>
              </a:spcAft>
              <a:buNone/>
            </a:pPr>
            <a:r>
              <a:t/>
            </a:r>
            <a:endParaRPr sz="16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6.3 SOAP Message Format</a:t>
            </a:r>
            <a:endParaRPr/>
          </a:p>
        </p:txBody>
      </p:sp>
      <p:sp>
        <p:nvSpPr>
          <p:cNvPr id="134" name="Google Shape;134;p26"/>
          <p:cNvSpPr txBox="1"/>
          <p:nvPr>
            <p:ph idx="1" type="body"/>
          </p:nvPr>
        </p:nvSpPr>
        <p:spPr>
          <a:xfrm>
            <a:off x="311700" y="694300"/>
            <a:ext cx="8520600" cy="425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rPr>
              <a:t>SOAP message transmits some basic information as given below</a:t>
            </a:r>
            <a:endParaRPr sz="1300">
              <a:solidFill>
                <a:schemeClr val="dk1"/>
              </a:solidFill>
            </a:endParaRPr>
          </a:p>
          <a:p>
            <a:pPr indent="-311150" lvl="0" marL="685800" rtl="0" algn="l">
              <a:lnSpc>
                <a:spcPct val="158000"/>
              </a:lnSpc>
              <a:spcBef>
                <a:spcPts val="800"/>
              </a:spcBef>
              <a:spcAft>
                <a:spcPts val="0"/>
              </a:spcAft>
              <a:buClr>
                <a:schemeClr val="dk1"/>
              </a:buClr>
              <a:buSzPts val="1300"/>
              <a:buFont typeface="Arial"/>
              <a:buChar char="●"/>
            </a:pPr>
            <a:r>
              <a:rPr lang="en" sz="1300">
                <a:solidFill>
                  <a:schemeClr val="dk1"/>
                </a:solidFill>
              </a:rPr>
              <a:t>Information about message structure and instructions on processing it.</a:t>
            </a:r>
            <a:endParaRPr sz="1300">
              <a:solidFill>
                <a:schemeClr val="dk1"/>
              </a:solidFill>
            </a:endParaRPr>
          </a:p>
          <a:p>
            <a:pPr indent="-311150" lvl="0" marL="685800" rtl="0" algn="l">
              <a:lnSpc>
                <a:spcPct val="158000"/>
              </a:lnSpc>
              <a:spcBef>
                <a:spcPts val="0"/>
              </a:spcBef>
              <a:spcAft>
                <a:spcPts val="0"/>
              </a:spcAft>
              <a:buClr>
                <a:schemeClr val="dk1"/>
              </a:buClr>
              <a:buSzPts val="1300"/>
              <a:buFont typeface="Arial"/>
              <a:buChar char="●"/>
            </a:pPr>
            <a:r>
              <a:rPr lang="en" sz="1300">
                <a:solidFill>
                  <a:schemeClr val="dk1"/>
                </a:solidFill>
              </a:rPr>
              <a:t>Encoding instructions for application-defined data types.</a:t>
            </a:r>
            <a:endParaRPr sz="1300">
              <a:solidFill>
                <a:schemeClr val="dk1"/>
              </a:solidFill>
            </a:endParaRPr>
          </a:p>
          <a:p>
            <a:pPr indent="-311150" lvl="0" marL="685800" rtl="0" algn="l">
              <a:lnSpc>
                <a:spcPct val="158000"/>
              </a:lnSpc>
              <a:spcBef>
                <a:spcPts val="0"/>
              </a:spcBef>
              <a:spcAft>
                <a:spcPts val="0"/>
              </a:spcAft>
              <a:buClr>
                <a:schemeClr val="dk1"/>
              </a:buClr>
              <a:buSzPts val="1300"/>
              <a:buFont typeface="Arial"/>
              <a:buChar char="●"/>
            </a:pPr>
            <a:r>
              <a:rPr lang="en" sz="1300">
                <a:solidFill>
                  <a:schemeClr val="dk1"/>
                </a:solidFill>
              </a:rPr>
              <a:t>Information about Remote Procedure Calls and their responses.</a:t>
            </a:r>
            <a:endParaRPr sz="1300">
              <a:solidFill>
                <a:schemeClr val="dk1"/>
              </a:solidFill>
            </a:endParaRPr>
          </a:p>
          <a:p>
            <a:pPr indent="0" lvl="0" marL="0" rtl="0" algn="l">
              <a:spcBef>
                <a:spcPts val="1800"/>
              </a:spcBef>
              <a:spcAft>
                <a:spcPts val="0"/>
              </a:spcAft>
              <a:buNone/>
            </a:pPr>
            <a:r>
              <a:rPr lang="en" sz="1300">
                <a:solidFill>
                  <a:schemeClr val="dk1"/>
                </a:solidFill>
              </a:rPr>
              <a:t>The message in XML format contains four parts-</a:t>
            </a:r>
            <a:endParaRPr sz="1300">
              <a:solidFill>
                <a:schemeClr val="dk1"/>
              </a:solidFill>
            </a:endParaRPr>
          </a:p>
          <a:p>
            <a:pPr indent="-311150" lvl="0" marL="685800" rtl="0" algn="l">
              <a:lnSpc>
                <a:spcPct val="158000"/>
              </a:lnSpc>
              <a:spcBef>
                <a:spcPts val="800"/>
              </a:spcBef>
              <a:spcAft>
                <a:spcPts val="0"/>
              </a:spcAft>
              <a:buClr>
                <a:schemeClr val="dk1"/>
              </a:buClr>
              <a:buSzPts val="1300"/>
              <a:buFont typeface="Nunito"/>
              <a:buChar char="●"/>
            </a:pPr>
            <a:r>
              <a:rPr b="1" lang="en" sz="1300">
                <a:solidFill>
                  <a:schemeClr val="dk1"/>
                </a:solidFill>
              </a:rPr>
              <a:t>Envelope:</a:t>
            </a:r>
            <a:r>
              <a:rPr lang="en" sz="1300">
                <a:solidFill>
                  <a:schemeClr val="dk1"/>
                </a:solidFill>
              </a:rPr>
              <a:t> This specifies that the XML message is a SOAP message. A SOAP message is an XML document containing a header and a body, both encapsulated within the envelope. Any fault is included within the body of the message.</a:t>
            </a:r>
            <a:endParaRPr sz="1300">
              <a:solidFill>
                <a:schemeClr val="dk1"/>
              </a:solidFill>
            </a:endParaRPr>
          </a:p>
          <a:p>
            <a:pPr indent="-311150" lvl="0" marL="685800" rtl="0" algn="l">
              <a:lnSpc>
                <a:spcPct val="158000"/>
              </a:lnSpc>
              <a:spcBef>
                <a:spcPts val="0"/>
              </a:spcBef>
              <a:spcAft>
                <a:spcPts val="0"/>
              </a:spcAft>
              <a:buClr>
                <a:schemeClr val="dk1"/>
              </a:buClr>
              <a:buSzPts val="1300"/>
              <a:buFont typeface="Nunito"/>
              <a:buChar char="●"/>
            </a:pPr>
            <a:r>
              <a:rPr b="1" lang="en" sz="1300">
                <a:solidFill>
                  <a:schemeClr val="dk1"/>
                </a:solidFill>
              </a:rPr>
              <a:t>Header:</a:t>
            </a:r>
            <a:r>
              <a:rPr lang="en" sz="1300">
                <a:solidFill>
                  <a:schemeClr val="dk1"/>
                </a:solidFill>
              </a:rPr>
              <a:t> This part is optional. When present, it can provide crucial information about the applications.</a:t>
            </a:r>
            <a:endParaRPr sz="1300">
              <a:solidFill>
                <a:schemeClr val="dk1"/>
              </a:solidFill>
            </a:endParaRPr>
          </a:p>
          <a:p>
            <a:pPr indent="-311150" lvl="0" marL="685800" rtl="0" algn="l">
              <a:lnSpc>
                <a:spcPct val="158000"/>
              </a:lnSpc>
              <a:spcBef>
                <a:spcPts val="0"/>
              </a:spcBef>
              <a:spcAft>
                <a:spcPts val="0"/>
              </a:spcAft>
              <a:buClr>
                <a:schemeClr val="dk1"/>
              </a:buClr>
              <a:buSzPts val="1300"/>
              <a:buFont typeface="Nunito"/>
              <a:buChar char="●"/>
            </a:pPr>
            <a:r>
              <a:rPr b="1" lang="en" sz="1300">
                <a:solidFill>
                  <a:schemeClr val="dk1"/>
                </a:solidFill>
              </a:rPr>
              <a:t>Body:</a:t>
            </a:r>
            <a:r>
              <a:rPr lang="en" sz="1300">
                <a:solidFill>
                  <a:schemeClr val="dk1"/>
                </a:solidFill>
              </a:rPr>
              <a:t> This contains the actual message being transmitted. Faults are contained within the body tags.</a:t>
            </a:r>
            <a:endParaRPr sz="1300">
              <a:solidFill>
                <a:schemeClr val="dk1"/>
              </a:solidFill>
            </a:endParaRPr>
          </a:p>
          <a:p>
            <a:pPr indent="-311150" lvl="0" marL="685800" rtl="0" algn="l">
              <a:lnSpc>
                <a:spcPct val="158000"/>
              </a:lnSpc>
              <a:spcBef>
                <a:spcPts val="0"/>
              </a:spcBef>
              <a:spcAft>
                <a:spcPts val="0"/>
              </a:spcAft>
              <a:buClr>
                <a:schemeClr val="dk1"/>
              </a:buClr>
              <a:buSzPts val="1300"/>
              <a:buFont typeface="Nunito"/>
              <a:buChar char="●"/>
            </a:pPr>
            <a:r>
              <a:rPr b="1" lang="en" sz="1300">
                <a:solidFill>
                  <a:schemeClr val="dk1"/>
                </a:solidFill>
              </a:rPr>
              <a:t>Fault:</a:t>
            </a:r>
            <a:r>
              <a:rPr lang="en" sz="1300">
                <a:solidFill>
                  <a:schemeClr val="dk1"/>
                </a:solidFill>
              </a:rPr>
              <a:t> This optional section contains the status of the application and any errors. It should not appear more than once in a SOAP message.</a:t>
            </a:r>
            <a:endParaRPr b="1" sz="1300">
              <a:solidFill>
                <a:schemeClr val="dk1"/>
              </a:solidFill>
            </a:endParaRPr>
          </a:p>
          <a:p>
            <a:pPr indent="0" lvl="0" marL="0" rtl="0" algn="l">
              <a:spcBef>
                <a:spcPts val="1800"/>
              </a:spcBef>
              <a:spcAft>
                <a:spcPts val="1200"/>
              </a:spcAft>
              <a:buNone/>
            </a:pPr>
            <a:r>
              <a:t/>
            </a:r>
            <a:endParaRPr sz="13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6.3 SOAP Sample Message </a:t>
            </a:r>
            <a:endParaRPr/>
          </a:p>
        </p:txBody>
      </p:sp>
      <p:sp>
        <p:nvSpPr>
          <p:cNvPr id="140" name="Google Shape;140;p27"/>
          <p:cNvSpPr txBox="1"/>
          <p:nvPr>
            <p:ph idx="1" type="body"/>
          </p:nvPr>
        </p:nvSpPr>
        <p:spPr>
          <a:xfrm>
            <a:off x="311700" y="694300"/>
            <a:ext cx="8520600" cy="4250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solidFill>
                  <a:schemeClr val="dk1"/>
                </a:solidFill>
                <a:latin typeface="Courier New"/>
                <a:ea typeface="Courier New"/>
                <a:cs typeface="Courier New"/>
                <a:sym typeface="Courier New"/>
              </a:rPr>
              <a:t>Content-Type:</a:t>
            </a:r>
            <a:r>
              <a:rPr lang="en" sz="1500">
                <a:solidFill>
                  <a:srgbClr val="BBBBBB"/>
                </a:solidFill>
                <a:latin typeface="Courier New"/>
                <a:ea typeface="Courier New"/>
                <a:cs typeface="Courier New"/>
                <a:sym typeface="Courier New"/>
              </a:rPr>
              <a:t> </a:t>
            </a:r>
            <a:r>
              <a:rPr lang="en" sz="1500">
                <a:solidFill>
                  <a:schemeClr val="dk1"/>
                </a:solidFill>
                <a:latin typeface="Courier New"/>
                <a:ea typeface="Courier New"/>
                <a:cs typeface="Courier New"/>
                <a:sym typeface="Courier New"/>
              </a:rPr>
              <a:t>application/soap+xml</a:t>
            </a:r>
            <a:endParaRPr sz="15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b="1" lang="en" sz="1500">
                <a:solidFill>
                  <a:srgbClr val="008000"/>
                </a:solidFill>
                <a:latin typeface="Courier New"/>
                <a:ea typeface="Courier New"/>
                <a:cs typeface="Courier New"/>
                <a:sym typeface="Courier New"/>
              </a:rPr>
              <a:t>&lt;env:Envelope</a:t>
            </a:r>
            <a:r>
              <a:rPr lang="en" sz="1500">
                <a:solidFill>
                  <a:srgbClr val="BBBBBB"/>
                </a:solidFill>
                <a:latin typeface="Courier New"/>
                <a:ea typeface="Courier New"/>
                <a:cs typeface="Courier New"/>
                <a:sym typeface="Courier New"/>
              </a:rPr>
              <a:t> </a:t>
            </a:r>
            <a:r>
              <a:rPr lang="en" sz="1500">
                <a:solidFill>
                  <a:srgbClr val="687822"/>
                </a:solidFill>
                <a:latin typeface="Courier New"/>
                <a:ea typeface="Courier New"/>
                <a:cs typeface="Courier New"/>
                <a:sym typeface="Courier New"/>
              </a:rPr>
              <a:t>xmlns:env=</a:t>
            </a:r>
            <a:r>
              <a:rPr lang="en" sz="1500">
                <a:solidFill>
                  <a:srgbClr val="BA2121"/>
                </a:solidFill>
                <a:latin typeface="Courier New"/>
                <a:ea typeface="Courier New"/>
                <a:cs typeface="Courier New"/>
                <a:sym typeface="Courier New"/>
              </a:rPr>
              <a:t>"http://www.w3.org/2003/05/soap-envelope"</a:t>
            </a:r>
            <a:r>
              <a:rPr b="1" lang="en" sz="1500">
                <a:solidFill>
                  <a:srgbClr val="008000"/>
                </a:solidFill>
                <a:latin typeface="Courier New"/>
                <a:ea typeface="Courier New"/>
                <a:cs typeface="Courier New"/>
                <a:sym typeface="Courier New"/>
              </a:rPr>
              <a:t>&gt;</a:t>
            </a:r>
            <a:endParaRPr sz="15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500">
                <a:solidFill>
                  <a:srgbClr val="BBBBBB"/>
                </a:solidFill>
                <a:latin typeface="Courier New"/>
                <a:ea typeface="Courier New"/>
                <a:cs typeface="Courier New"/>
                <a:sym typeface="Courier New"/>
              </a:rPr>
              <a:t>    </a:t>
            </a:r>
            <a:r>
              <a:rPr b="1" lang="en" sz="1500">
                <a:solidFill>
                  <a:srgbClr val="008000"/>
                </a:solidFill>
                <a:latin typeface="Courier New"/>
                <a:ea typeface="Courier New"/>
                <a:cs typeface="Courier New"/>
                <a:sym typeface="Courier New"/>
              </a:rPr>
              <a:t>&lt;env:Header&gt;</a:t>
            </a:r>
            <a:endParaRPr sz="15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500">
                <a:solidFill>
                  <a:srgbClr val="BBBBBB"/>
                </a:solidFill>
                <a:latin typeface="Courier New"/>
                <a:ea typeface="Courier New"/>
                <a:cs typeface="Courier New"/>
                <a:sym typeface="Courier New"/>
              </a:rPr>
              <a:t>        </a:t>
            </a:r>
            <a:r>
              <a:rPr b="1" lang="en" sz="1500">
                <a:solidFill>
                  <a:srgbClr val="008000"/>
                </a:solidFill>
                <a:latin typeface="Courier New"/>
                <a:ea typeface="Courier New"/>
                <a:cs typeface="Courier New"/>
                <a:sym typeface="Courier New"/>
              </a:rPr>
              <a:t>&lt;m:GetLastTradePrice</a:t>
            </a:r>
            <a:r>
              <a:rPr lang="en" sz="1500">
                <a:solidFill>
                  <a:srgbClr val="BBBBBB"/>
                </a:solidFill>
                <a:latin typeface="Courier New"/>
                <a:ea typeface="Courier New"/>
                <a:cs typeface="Courier New"/>
                <a:sym typeface="Courier New"/>
              </a:rPr>
              <a:t> </a:t>
            </a:r>
            <a:r>
              <a:rPr lang="en" sz="1500">
                <a:solidFill>
                  <a:srgbClr val="687822"/>
                </a:solidFill>
                <a:latin typeface="Courier New"/>
                <a:ea typeface="Courier New"/>
                <a:cs typeface="Courier New"/>
                <a:sym typeface="Courier New"/>
              </a:rPr>
              <a:t>xmlns:m=</a:t>
            </a:r>
            <a:r>
              <a:rPr lang="en" sz="1500">
                <a:solidFill>
                  <a:srgbClr val="BA2121"/>
                </a:solidFill>
                <a:latin typeface="Courier New"/>
                <a:ea typeface="Courier New"/>
                <a:cs typeface="Courier New"/>
                <a:sym typeface="Courier New"/>
              </a:rPr>
              <a:t>"Some-URI"</a:t>
            </a:r>
            <a:r>
              <a:rPr lang="en" sz="1500">
                <a:solidFill>
                  <a:srgbClr val="BBBBBB"/>
                </a:solidFill>
                <a:latin typeface="Courier New"/>
                <a:ea typeface="Courier New"/>
                <a:cs typeface="Courier New"/>
                <a:sym typeface="Courier New"/>
              </a:rPr>
              <a:t> </a:t>
            </a:r>
            <a:r>
              <a:rPr b="1" lang="en" sz="1500">
                <a:solidFill>
                  <a:srgbClr val="008000"/>
                </a:solidFill>
                <a:latin typeface="Courier New"/>
                <a:ea typeface="Courier New"/>
                <a:cs typeface="Courier New"/>
                <a:sym typeface="Courier New"/>
              </a:rPr>
              <a:t>/&gt;</a:t>
            </a:r>
            <a:endParaRPr sz="15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500">
                <a:solidFill>
                  <a:srgbClr val="BBBBBB"/>
                </a:solidFill>
                <a:latin typeface="Courier New"/>
                <a:ea typeface="Courier New"/>
                <a:cs typeface="Courier New"/>
                <a:sym typeface="Courier New"/>
              </a:rPr>
              <a:t>    </a:t>
            </a:r>
            <a:r>
              <a:rPr b="1" lang="en" sz="1500">
                <a:solidFill>
                  <a:srgbClr val="008000"/>
                </a:solidFill>
                <a:latin typeface="Courier New"/>
                <a:ea typeface="Courier New"/>
                <a:cs typeface="Courier New"/>
                <a:sym typeface="Courier New"/>
              </a:rPr>
              <a:t>&lt;/env:Header&gt;</a:t>
            </a:r>
            <a:endParaRPr sz="15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500">
                <a:solidFill>
                  <a:srgbClr val="BBBBBB"/>
                </a:solidFill>
                <a:latin typeface="Courier New"/>
                <a:ea typeface="Courier New"/>
                <a:cs typeface="Courier New"/>
                <a:sym typeface="Courier New"/>
              </a:rPr>
              <a:t>    </a:t>
            </a:r>
            <a:r>
              <a:rPr b="1" lang="en" sz="1500">
                <a:solidFill>
                  <a:srgbClr val="008000"/>
                </a:solidFill>
                <a:latin typeface="Courier New"/>
                <a:ea typeface="Courier New"/>
                <a:cs typeface="Courier New"/>
                <a:sym typeface="Courier New"/>
              </a:rPr>
              <a:t>&lt;env:Body&gt;</a:t>
            </a:r>
            <a:endParaRPr sz="15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500">
                <a:solidFill>
                  <a:srgbClr val="BBBBBB"/>
                </a:solidFill>
                <a:latin typeface="Courier New"/>
                <a:ea typeface="Courier New"/>
                <a:cs typeface="Courier New"/>
                <a:sym typeface="Courier New"/>
              </a:rPr>
              <a:t>        </a:t>
            </a:r>
            <a:r>
              <a:rPr b="1" lang="en" sz="1500">
                <a:solidFill>
                  <a:srgbClr val="008000"/>
                </a:solidFill>
                <a:latin typeface="Courier New"/>
                <a:ea typeface="Courier New"/>
                <a:cs typeface="Courier New"/>
                <a:sym typeface="Courier New"/>
              </a:rPr>
              <a:t>&lt;symbol</a:t>
            </a:r>
            <a:r>
              <a:rPr lang="en" sz="1500">
                <a:solidFill>
                  <a:srgbClr val="BBBBBB"/>
                </a:solidFill>
                <a:latin typeface="Courier New"/>
                <a:ea typeface="Courier New"/>
                <a:cs typeface="Courier New"/>
                <a:sym typeface="Courier New"/>
              </a:rPr>
              <a:t> </a:t>
            </a:r>
            <a:r>
              <a:rPr lang="en" sz="1500">
                <a:solidFill>
                  <a:srgbClr val="687822"/>
                </a:solidFill>
                <a:latin typeface="Courier New"/>
                <a:ea typeface="Courier New"/>
                <a:cs typeface="Courier New"/>
                <a:sym typeface="Courier New"/>
              </a:rPr>
              <a:t>xmlns:p=</a:t>
            </a:r>
            <a:r>
              <a:rPr lang="en" sz="1500">
                <a:solidFill>
                  <a:srgbClr val="BA2121"/>
                </a:solidFill>
                <a:latin typeface="Courier New"/>
                <a:ea typeface="Courier New"/>
                <a:cs typeface="Courier New"/>
                <a:sym typeface="Courier New"/>
              </a:rPr>
              <a:t>"Some-URI"</a:t>
            </a:r>
            <a:r>
              <a:rPr lang="en" sz="1500">
                <a:solidFill>
                  <a:srgbClr val="BBBBBB"/>
                </a:solidFill>
                <a:latin typeface="Courier New"/>
                <a:ea typeface="Courier New"/>
                <a:cs typeface="Courier New"/>
                <a:sym typeface="Courier New"/>
              </a:rPr>
              <a:t> </a:t>
            </a:r>
            <a:r>
              <a:rPr b="1" lang="en" sz="1500">
                <a:solidFill>
                  <a:srgbClr val="008000"/>
                </a:solidFill>
                <a:latin typeface="Courier New"/>
                <a:ea typeface="Courier New"/>
                <a:cs typeface="Courier New"/>
                <a:sym typeface="Courier New"/>
              </a:rPr>
              <a:t>&gt;</a:t>
            </a:r>
            <a:r>
              <a:rPr lang="en" sz="1500">
                <a:solidFill>
                  <a:schemeClr val="dk1"/>
                </a:solidFill>
                <a:latin typeface="Courier New"/>
                <a:ea typeface="Courier New"/>
                <a:cs typeface="Courier New"/>
                <a:sym typeface="Courier New"/>
              </a:rPr>
              <a:t>DIS</a:t>
            </a:r>
            <a:r>
              <a:rPr b="1" lang="en" sz="1500">
                <a:solidFill>
                  <a:srgbClr val="008000"/>
                </a:solidFill>
                <a:latin typeface="Courier New"/>
                <a:ea typeface="Courier New"/>
                <a:cs typeface="Courier New"/>
                <a:sym typeface="Courier New"/>
              </a:rPr>
              <a:t>&lt;/symbol&gt;</a:t>
            </a:r>
            <a:endParaRPr sz="15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500">
                <a:solidFill>
                  <a:srgbClr val="BBBBBB"/>
                </a:solidFill>
                <a:latin typeface="Courier New"/>
                <a:ea typeface="Courier New"/>
                <a:cs typeface="Courier New"/>
                <a:sym typeface="Courier New"/>
              </a:rPr>
              <a:t>    </a:t>
            </a:r>
            <a:r>
              <a:rPr b="1" lang="en" sz="1500">
                <a:solidFill>
                  <a:srgbClr val="008000"/>
                </a:solidFill>
                <a:latin typeface="Courier New"/>
                <a:ea typeface="Courier New"/>
                <a:cs typeface="Courier New"/>
                <a:sym typeface="Courier New"/>
              </a:rPr>
              <a:t>&lt;/env:Body&gt;</a:t>
            </a:r>
            <a:endParaRPr sz="1500">
              <a:solidFill>
                <a:schemeClr val="dk1"/>
              </a:solidFill>
              <a:latin typeface="Courier New"/>
              <a:ea typeface="Courier New"/>
              <a:cs typeface="Courier New"/>
              <a:sym typeface="Courier New"/>
            </a:endParaRPr>
          </a:p>
          <a:p>
            <a:pPr indent="0" lvl="0" marL="190500" marR="190500" rtl="0" algn="l">
              <a:lnSpc>
                <a:spcPct val="150000"/>
              </a:lnSpc>
              <a:spcBef>
                <a:spcPts val="0"/>
              </a:spcBef>
              <a:spcAft>
                <a:spcPts val="0"/>
              </a:spcAft>
              <a:buNone/>
            </a:pPr>
            <a:r>
              <a:rPr b="1" lang="en" sz="1500">
                <a:solidFill>
                  <a:srgbClr val="008000"/>
                </a:solidFill>
                <a:latin typeface="Courier New"/>
                <a:ea typeface="Courier New"/>
                <a:cs typeface="Courier New"/>
                <a:sym typeface="Courier New"/>
              </a:rPr>
              <a:t>&lt;/env:Envelope&gt;</a:t>
            </a:r>
            <a:endParaRPr b="1" sz="1500">
              <a:solidFill>
                <a:srgbClr val="008000"/>
              </a:solidFill>
              <a:latin typeface="Courier New"/>
              <a:ea typeface="Courier New"/>
              <a:cs typeface="Courier New"/>
              <a:sym typeface="Courier New"/>
            </a:endParaRPr>
          </a:p>
          <a:p>
            <a:pPr indent="0" lvl="0" marL="0" rtl="0" algn="l">
              <a:spcBef>
                <a:spcPts val="0"/>
              </a:spcBef>
              <a:spcAft>
                <a:spcPts val="1200"/>
              </a:spcAft>
              <a:buNone/>
            </a:pPr>
            <a:r>
              <a:t/>
            </a:r>
            <a:endParaRPr sz="13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6.4 </a:t>
            </a:r>
            <a:r>
              <a:rPr b="1" lang="en" sz="2750"/>
              <a:t>REST(REpresentational State Transfer) Concept</a:t>
            </a:r>
            <a:endParaRPr sz="2750"/>
          </a:p>
        </p:txBody>
      </p:sp>
      <p:sp>
        <p:nvSpPr>
          <p:cNvPr id="146" name="Google Shape;146;p28"/>
          <p:cNvSpPr txBox="1"/>
          <p:nvPr>
            <p:ph idx="1" type="body"/>
          </p:nvPr>
        </p:nvSpPr>
        <p:spPr>
          <a:xfrm>
            <a:off x="311700" y="619075"/>
            <a:ext cx="8520600" cy="4269300"/>
          </a:xfrm>
          <a:prstGeom prst="rect">
            <a:avLst/>
          </a:prstGeom>
        </p:spPr>
        <p:txBody>
          <a:bodyPr anchorCtr="0" anchor="t" bIns="91425" lIns="91425" spcFirstLastPara="1" rIns="91425" wrap="square" tIns="91425">
            <a:noAutofit/>
          </a:bodyPr>
          <a:lstStyle/>
          <a:p>
            <a:pPr indent="0" lvl="0" marL="0" rtl="0" algn="l">
              <a:lnSpc>
                <a:spcPct val="137500"/>
              </a:lnSpc>
              <a:spcBef>
                <a:spcPts val="800"/>
              </a:spcBef>
              <a:spcAft>
                <a:spcPts val="0"/>
              </a:spcAft>
              <a:buNone/>
            </a:pPr>
            <a:r>
              <a:rPr lang="en" sz="1500">
                <a:solidFill>
                  <a:schemeClr val="dk1"/>
                </a:solidFill>
              </a:rPr>
              <a:t>REST defines how clients and servers interact with named </a:t>
            </a:r>
            <a:r>
              <a:rPr b="1" lang="en" sz="1500">
                <a:solidFill>
                  <a:schemeClr val="dk1"/>
                </a:solidFill>
              </a:rPr>
              <a:t>resources</a:t>
            </a:r>
            <a:r>
              <a:rPr lang="en" sz="1500">
                <a:solidFill>
                  <a:schemeClr val="dk1"/>
                </a:solidFill>
              </a:rPr>
              <a:t> by </a:t>
            </a:r>
            <a:r>
              <a:rPr b="1" lang="en" sz="1500">
                <a:solidFill>
                  <a:schemeClr val="dk1"/>
                </a:solidFill>
              </a:rPr>
              <a:t>transferring representations</a:t>
            </a:r>
            <a:r>
              <a:rPr lang="en" sz="1500">
                <a:solidFill>
                  <a:schemeClr val="dk1"/>
                </a:solidFill>
              </a:rPr>
              <a:t> of their </a:t>
            </a:r>
            <a:r>
              <a:rPr b="1" lang="en" sz="1500">
                <a:solidFill>
                  <a:schemeClr val="dk1"/>
                </a:solidFill>
              </a:rPr>
              <a:t>state</a:t>
            </a:r>
            <a:r>
              <a:rPr lang="en" sz="1500">
                <a:solidFill>
                  <a:schemeClr val="dk1"/>
                </a:solidFill>
              </a:rPr>
              <a:t>, all while adhering to principles like statelessness, uniform interfaces, and cacheability.</a:t>
            </a:r>
            <a:endParaRPr sz="1500">
              <a:solidFill>
                <a:schemeClr val="dk1"/>
              </a:solidFill>
            </a:endParaRPr>
          </a:p>
          <a:p>
            <a:pPr indent="-323850" lvl="0" marL="457200" rtl="0" algn="l">
              <a:lnSpc>
                <a:spcPct val="137500"/>
              </a:lnSpc>
              <a:spcBef>
                <a:spcPts val="1500"/>
              </a:spcBef>
              <a:spcAft>
                <a:spcPts val="0"/>
              </a:spcAft>
              <a:buClr>
                <a:schemeClr val="dk1"/>
              </a:buClr>
              <a:buSzPts val="1500"/>
              <a:buChar char="●"/>
            </a:pPr>
            <a:r>
              <a:rPr b="1" lang="en" sz="1500">
                <a:solidFill>
                  <a:schemeClr val="dk1"/>
                </a:solidFill>
              </a:rPr>
              <a:t>Representational:</a:t>
            </a:r>
            <a:r>
              <a:rPr lang="en" sz="1500">
                <a:solidFill>
                  <a:schemeClr val="dk1"/>
                </a:solidFill>
              </a:rPr>
              <a:t> This refers to the </a:t>
            </a:r>
            <a:r>
              <a:rPr b="1" lang="en" sz="1500">
                <a:solidFill>
                  <a:schemeClr val="dk1"/>
                </a:solidFill>
              </a:rPr>
              <a:t>representation</a:t>
            </a:r>
            <a:r>
              <a:rPr lang="en" sz="1500">
                <a:solidFill>
                  <a:schemeClr val="dk1"/>
                </a:solidFill>
              </a:rPr>
              <a:t> of a resource. A resource is an abstract concept (e.g., a "user," an "order," a "product"). This representation is typically a document in a standardized format like: </a:t>
            </a:r>
            <a:r>
              <a:rPr b="1" lang="en" sz="1500">
                <a:solidFill>
                  <a:schemeClr val="dk1"/>
                </a:solidFill>
              </a:rPr>
              <a:t>JSON (JavaScript Object Notation), XML (Extensible Markup Language), </a:t>
            </a:r>
            <a:r>
              <a:rPr lang="en" sz="1500">
                <a:solidFill>
                  <a:schemeClr val="dk1"/>
                </a:solidFill>
              </a:rPr>
              <a:t>HTML, plain text, images, or even binary data.</a:t>
            </a:r>
            <a:endParaRPr sz="1500">
              <a:solidFill>
                <a:schemeClr val="dk1"/>
              </a:solidFill>
            </a:endParaRPr>
          </a:p>
          <a:p>
            <a:pPr indent="-323850" lvl="0" marL="457200" rtl="0" algn="l">
              <a:lnSpc>
                <a:spcPct val="137500"/>
              </a:lnSpc>
              <a:spcBef>
                <a:spcPts val="1000"/>
              </a:spcBef>
              <a:spcAft>
                <a:spcPts val="0"/>
              </a:spcAft>
              <a:buClr>
                <a:schemeClr val="dk1"/>
              </a:buClr>
              <a:buSzPts val="1500"/>
              <a:buChar char="●"/>
            </a:pPr>
            <a:r>
              <a:rPr b="1" lang="en" sz="1500">
                <a:solidFill>
                  <a:schemeClr val="dk1"/>
                </a:solidFill>
              </a:rPr>
              <a:t>State:</a:t>
            </a:r>
            <a:r>
              <a:rPr lang="en" sz="1500">
                <a:solidFill>
                  <a:schemeClr val="dk1"/>
                </a:solidFill>
              </a:rPr>
              <a:t> Refers to the resource's state on the server. The server is </a:t>
            </a:r>
            <a:r>
              <a:rPr b="1" lang="en" sz="1500">
                <a:solidFill>
                  <a:schemeClr val="dk1"/>
                </a:solidFill>
              </a:rPr>
              <a:t>stateless</a:t>
            </a:r>
            <a:r>
              <a:rPr lang="en" sz="1500">
                <a:solidFill>
                  <a:schemeClr val="dk1"/>
                </a:solidFill>
              </a:rPr>
              <a:t> (doesn't store client session info); the client manages its own application state based on received representations.</a:t>
            </a:r>
            <a:endParaRPr sz="1500">
              <a:solidFill>
                <a:schemeClr val="dk1"/>
              </a:solidFill>
            </a:endParaRPr>
          </a:p>
          <a:p>
            <a:pPr indent="-323850" lvl="0" marL="457200" rtl="0" algn="l">
              <a:lnSpc>
                <a:spcPct val="137500"/>
              </a:lnSpc>
              <a:spcBef>
                <a:spcPts val="1000"/>
              </a:spcBef>
              <a:spcAft>
                <a:spcPts val="0"/>
              </a:spcAft>
              <a:buClr>
                <a:schemeClr val="dk1"/>
              </a:buClr>
              <a:buSzPts val="1500"/>
              <a:buChar char="●"/>
            </a:pPr>
            <a:r>
              <a:rPr b="1" lang="en" sz="1500">
                <a:solidFill>
                  <a:schemeClr val="dk1"/>
                </a:solidFill>
              </a:rPr>
              <a:t>Transfer:</a:t>
            </a:r>
            <a:r>
              <a:rPr lang="en" sz="1500">
                <a:solidFill>
                  <a:schemeClr val="dk1"/>
                </a:solidFill>
              </a:rPr>
              <a:t> The act of sending these representations between client and server, typically via </a:t>
            </a:r>
            <a:r>
              <a:rPr b="1" lang="en" sz="1500">
                <a:solidFill>
                  <a:schemeClr val="dk1"/>
                </a:solidFill>
              </a:rPr>
              <a:t>HTTP methods</a:t>
            </a:r>
            <a:r>
              <a:rPr lang="en" sz="1500">
                <a:solidFill>
                  <a:schemeClr val="dk1"/>
                </a:solidFill>
              </a:rPr>
              <a:t> (GET for read, POST for create, PUT/PATCH for update, DELETE for remove).</a:t>
            </a:r>
            <a:endParaRPr sz="1500">
              <a:solidFill>
                <a:schemeClr val="dk1"/>
              </a:solidFill>
            </a:endParaRPr>
          </a:p>
          <a:p>
            <a:pPr indent="0" lvl="0" marL="0" rtl="0" algn="l">
              <a:lnSpc>
                <a:spcPct val="137500"/>
              </a:lnSpc>
              <a:spcBef>
                <a:spcPts val="1500"/>
              </a:spcBef>
              <a:spcAft>
                <a:spcPts val="1500"/>
              </a:spcAft>
              <a:buNone/>
            </a:pPr>
            <a:r>
              <a:t/>
            </a:r>
            <a:endParaRPr sz="15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9"/>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6.4 RESTful Web Services</a:t>
            </a:r>
            <a:endParaRPr/>
          </a:p>
        </p:txBody>
      </p:sp>
      <p:sp>
        <p:nvSpPr>
          <p:cNvPr id="152" name="Google Shape;152;p29"/>
          <p:cNvSpPr txBox="1"/>
          <p:nvPr>
            <p:ph idx="1" type="body"/>
          </p:nvPr>
        </p:nvSpPr>
        <p:spPr>
          <a:xfrm>
            <a:off x="311700" y="619075"/>
            <a:ext cx="8520600" cy="4269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600">
                <a:solidFill>
                  <a:schemeClr val="dk1"/>
                </a:solidFill>
              </a:rPr>
              <a:t>RESTful web services, also known as REST APIs, are a way to build web services based on the principles of Representational State Transfer (REST). </a:t>
            </a:r>
            <a:endParaRPr sz="1600">
              <a:solidFill>
                <a:schemeClr val="dk1"/>
              </a:solidFill>
            </a:endParaRPr>
          </a:p>
          <a:p>
            <a:pPr indent="0" lvl="0" marL="0" rtl="0" algn="l">
              <a:spcBef>
                <a:spcPts val="1200"/>
              </a:spcBef>
              <a:spcAft>
                <a:spcPts val="0"/>
              </a:spcAft>
              <a:buNone/>
            </a:pPr>
            <a:r>
              <a:rPr lang="en" sz="1600">
                <a:solidFill>
                  <a:schemeClr val="dk1"/>
                </a:solidFill>
              </a:rPr>
              <a:t>They leverage standard HTTP methods (GET, POST, PUT, DELETE) to interact with resources identified by URLs (URIs). </a:t>
            </a:r>
            <a:endParaRPr sz="1600">
              <a:solidFill>
                <a:schemeClr val="dk1"/>
              </a:solidFill>
            </a:endParaRPr>
          </a:p>
          <a:p>
            <a:pPr indent="0" lvl="0" marL="0" rtl="0" algn="l">
              <a:spcBef>
                <a:spcPts val="1200"/>
              </a:spcBef>
              <a:spcAft>
                <a:spcPts val="0"/>
              </a:spcAft>
              <a:buNone/>
            </a:pPr>
            <a:r>
              <a:rPr lang="en" sz="1600">
                <a:solidFill>
                  <a:schemeClr val="dk1"/>
                </a:solidFill>
              </a:rPr>
              <a:t>RESTful services are known for being lightweight, scalable, and easy to maintain, making them a popular choice for web-based applications and system-to-system communication.</a:t>
            </a:r>
            <a:endParaRPr sz="1600">
              <a:solidFill>
                <a:schemeClr val="dk1"/>
              </a:solidFill>
            </a:endParaRPr>
          </a:p>
          <a:p>
            <a:pPr indent="0" lvl="0" marL="0" rtl="0" algn="l">
              <a:lnSpc>
                <a:spcPct val="144444"/>
              </a:lnSpc>
              <a:spcBef>
                <a:spcPts val="1500"/>
              </a:spcBef>
              <a:spcAft>
                <a:spcPts val="0"/>
              </a:spcAft>
              <a:buNone/>
            </a:pPr>
            <a:r>
              <a:rPr lang="en" sz="1600">
                <a:solidFill>
                  <a:schemeClr val="dk1"/>
                </a:solidFill>
              </a:rPr>
              <a:t>Examples of RESTful Web Services:</a:t>
            </a:r>
            <a:endParaRPr sz="1600">
              <a:solidFill>
                <a:schemeClr val="dk1"/>
              </a:solidFill>
            </a:endParaRPr>
          </a:p>
          <a:p>
            <a:pPr indent="-330200" lvl="0" marL="457200" marR="63500" rtl="0" algn="l">
              <a:lnSpc>
                <a:spcPct val="137500"/>
              </a:lnSpc>
              <a:spcBef>
                <a:spcPts val="800"/>
              </a:spcBef>
              <a:spcAft>
                <a:spcPts val="0"/>
              </a:spcAft>
              <a:buClr>
                <a:schemeClr val="dk1"/>
              </a:buClr>
              <a:buSzPts val="1600"/>
              <a:buChar char="●"/>
            </a:pPr>
            <a:r>
              <a:rPr b="1" lang="en" sz="1600">
                <a:solidFill>
                  <a:schemeClr val="dk1"/>
                </a:solidFill>
              </a:rPr>
              <a:t>Web APIs:</a:t>
            </a:r>
            <a:r>
              <a:rPr lang="en" sz="1600">
                <a:solidFill>
                  <a:schemeClr val="dk1"/>
                </a:solidFill>
              </a:rPr>
              <a:t> Many websites and online services expose REST APIs for developers to interact with their data and functionality. </a:t>
            </a:r>
            <a:endParaRPr sz="1600">
              <a:solidFill>
                <a:schemeClr val="dk1"/>
              </a:solidFill>
            </a:endParaRPr>
          </a:p>
          <a:p>
            <a:pPr indent="-330200" lvl="0" marL="457200" marR="63500" rtl="0" algn="l">
              <a:lnSpc>
                <a:spcPct val="137500"/>
              </a:lnSpc>
              <a:spcBef>
                <a:spcPts val="0"/>
              </a:spcBef>
              <a:spcAft>
                <a:spcPts val="0"/>
              </a:spcAft>
              <a:buClr>
                <a:schemeClr val="dk1"/>
              </a:buClr>
              <a:buSzPts val="1600"/>
              <a:buChar char="●"/>
            </a:pPr>
            <a:r>
              <a:rPr b="1" lang="en" sz="1600">
                <a:solidFill>
                  <a:schemeClr val="dk1"/>
                </a:solidFill>
              </a:rPr>
              <a:t>Mobile Applications:</a:t>
            </a:r>
            <a:r>
              <a:rPr lang="en" sz="1600">
                <a:solidFill>
                  <a:schemeClr val="dk1"/>
                </a:solidFill>
              </a:rPr>
              <a:t> Mobile apps often use REST APIs to communicate with backend servers. </a:t>
            </a:r>
            <a:endParaRPr sz="1600">
              <a:solidFill>
                <a:schemeClr val="dk1"/>
              </a:solidFill>
            </a:endParaRPr>
          </a:p>
          <a:p>
            <a:pPr indent="-330200" lvl="0" marL="457200" rtl="0" algn="l">
              <a:lnSpc>
                <a:spcPct val="137500"/>
              </a:lnSpc>
              <a:spcBef>
                <a:spcPts val="0"/>
              </a:spcBef>
              <a:spcAft>
                <a:spcPts val="0"/>
              </a:spcAft>
              <a:buClr>
                <a:schemeClr val="dk1"/>
              </a:buClr>
              <a:buSzPts val="1600"/>
              <a:buChar char="●"/>
            </a:pPr>
            <a:r>
              <a:rPr b="1" lang="en" sz="1600">
                <a:solidFill>
                  <a:schemeClr val="dk1"/>
                </a:solidFill>
              </a:rPr>
              <a:t>Cloud Services:</a:t>
            </a:r>
            <a:r>
              <a:rPr lang="en" sz="1600">
                <a:solidFill>
                  <a:schemeClr val="dk1"/>
                </a:solidFill>
              </a:rPr>
              <a:t> Cloud platforms like AWS, Google Cloud, and Azure use REST APIs to manage and access their resources.  </a:t>
            </a:r>
            <a:endParaRPr sz="16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0"/>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6.4 RESTful Web Services</a:t>
            </a:r>
            <a:endParaRPr/>
          </a:p>
        </p:txBody>
      </p:sp>
      <p:sp>
        <p:nvSpPr>
          <p:cNvPr id="158" name="Google Shape;158;p30"/>
          <p:cNvSpPr txBox="1"/>
          <p:nvPr>
            <p:ph idx="1" type="body"/>
          </p:nvPr>
        </p:nvSpPr>
        <p:spPr>
          <a:xfrm>
            <a:off x="311700" y="619075"/>
            <a:ext cx="8520600" cy="4269300"/>
          </a:xfrm>
          <a:prstGeom prst="rect">
            <a:avLst/>
          </a:prstGeom>
        </p:spPr>
        <p:txBody>
          <a:bodyPr anchorCtr="0" anchor="t" bIns="91425" lIns="91425" spcFirstLastPara="1" rIns="91425" wrap="square" tIns="91425">
            <a:normAutofit lnSpcReduction="10000"/>
          </a:bodyPr>
          <a:lstStyle/>
          <a:p>
            <a:pPr indent="0" lvl="0" marL="0" rtl="0" algn="just">
              <a:spcBef>
                <a:spcPts val="1800"/>
              </a:spcBef>
              <a:spcAft>
                <a:spcPts val="0"/>
              </a:spcAft>
              <a:buClr>
                <a:schemeClr val="dk1"/>
              </a:buClr>
              <a:buSzPts val="1100"/>
              <a:buFont typeface="Arial"/>
              <a:buNone/>
            </a:pPr>
            <a:r>
              <a:rPr b="1" lang="en" sz="1600">
                <a:solidFill>
                  <a:srgbClr val="273239"/>
                </a:solidFill>
                <a:highlight>
                  <a:srgbClr val="FFFFFF"/>
                </a:highlight>
                <a:latin typeface="Nunito"/>
                <a:ea typeface="Nunito"/>
                <a:cs typeface="Nunito"/>
                <a:sym typeface="Nunito"/>
              </a:rPr>
              <a:t>Advantages of RESTful web services: </a:t>
            </a:r>
            <a:endParaRPr b="1" sz="1600">
              <a:solidFill>
                <a:srgbClr val="273239"/>
              </a:solidFill>
              <a:highlight>
                <a:srgbClr val="FFFFFF"/>
              </a:highlight>
              <a:latin typeface="Nunito"/>
              <a:ea typeface="Nunito"/>
              <a:cs typeface="Nunito"/>
              <a:sym typeface="Nunito"/>
            </a:endParaRPr>
          </a:p>
          <a:p>
            <a:pPr indent="-330200" lvl="0" marL="685800" rtl="0" algn="l">
              <a:lnSpc>
                <a:spcPct val="158000"/>
              </a:lnSpc>
              <a:spcBef>
                <a:spcPts val="1800"/>
              </a:spcBef>
              <a:spcAft>
                <a:spcPts val="0"/>
              </a:spcAft>
              <a:buClr>
                <a:srgbClr val="273239"/>
              </a:buClr>
              <a:buSzPts val="1600"/>
              <a:buFont typeface="Nunito"/>
              <a:buAutoNum type="arabicPeriod"/>
            </a:pPr>
            <a:r>
              <a:rPr b="1" lang="en" sz="1600">
                <a:solidFill>
                  <a:srgbClr val="273239"/>
                </a:solidFill>
                <a:highlight>
                  <a:srgbClr val="FFFFFF"/>
                </a:highlight>
                <a:latin typeface="Nunito"/>
                <a:ea typeface="Nunito"/>
                <a:cs typeface="Nunito"/>
                <a:sym typeface="Nunito"/>
              </a:rPr>
              <a:t>Speed: </a:t>
            </a:r>
            <a:r>
              <a:rPr lang="en" sz="1600">
                <a:solidFill>
                  <a:srgbClr val="273239"/>
                </a:solidFill>
                <a:highlight>
                  <a:srgbClr val="FFFFFF"/>
                </a:highlight>
                <a:latin typeface="Nunito"/>
                <a:ea typeface="Nunito"/>
                <a:cs typeface="Nunito"/>
                <a:sym typeface="Nunito"/>
              </a:rPr>
              <a:t>As there is no strict specification, RESTful web services are faster as compared to SOAP. It also consumes fewer resources and bandwidth.</a:t>
            </a:r>
            <a:endParaRPr sz="1600">
              <a:solidFill>
                <a:srgbClr val="273239"/>
              </a:solidFill>
              <a:highlight>
                <a:srgbClr val="FFFFFF"/>
              </a:highlight>
              <a:latin typeface="Nunito"/>
              <a:ea typeface="Nunito"/>
              <a:cs typeface="Nunito"/>
              <a:sym typeface="Nunito"/>
            </a:endParaRPr>
          </a:p>
          <a:p>
            <a:pPr indent="-330200" lvl="0" marL="685800" rtl="0" algn="just">
              <a:lnSpc>
                <a:spcPct val="158000"/>
              </a:lnSpc>
              <a:spcBef>
                <a:spcPts val="0"/>
              </a:spcBef>
              <a:spcAft>
                <a:spcPts val="0"/>
              </a:spcAft>
              <a:buClr>
                <a:srgbClr val="273239"/>
              </a:buClr>
              <a:buSzPts val="1600"/>
              <a:buFont typeface="Nunito"/>
              <a:buAutoNum type="arabicPeriod"/>
            </a:pPr>
            <a:r>
              <a:rPr b="1" lang="en" sz="1600">
                <a:solidFill>
                  <a:srgbClr val="273239"/>
                </a:solidFill>
                <a:highlight>
                  <a:srgbClr val="FFFFFF"/>
                </a:highlight>
                <a:latin typeface="Nunito"/>
                <a:ea typeface="Nunito"/>
                <a:cs typeface="Nunito"/>
                <a:sym typeface="Nunito"/>
              </a:rPr>
              <a:t>Compatible with SOAP: </a:t>
            </a:r>
            <a:r>
              <a:rPr lang="en" sz="1600">
                <a:solidFill>
                  <a:srgbClr val="273239"/>
                </a:solidFill>
                <a:highlight>
                  <a:srgbClr val="FFFFFF"/>
                </a:highlight>
                <a:latin typeface="Nunito"/>
                <a:ea typeface="Nunito"/>
                <a:cs typeface="Nunito"/>
                <a:sym typeface="Nunito"/>
              </a:rPr>
              <a:t>RESTful web services are compatible with SOAP, which can be used as the implementation.</a:t>
            </a:r>
            <a:endParaRPr sz="1600">
              <a:solidFill>
                <a:srgbClr val="273239"/>
              </a:solidFill>
              <a:highlight>
                <a:srgbClr val="FFFFFF"/>
              </a:highlight>
              <a:latin typeface="Nunito"/>
              <a:ea typeface="Nunito"/>
              <a:cs typeface="Nunito"/>
              <a:sym typeface="Nunito"/>
            </a:endParaRPr>
          </a:p>
          <a:p>
            <a:pPr indent="-330200" lvl="0" marL="685800" rtl="0" algn="just">
              <a:lnSpc>
                <a:spcPct val="158000"/>
              </a:lnSpc>
              <a:spcBef>
                <a:spcPts val="0"/>
              </a:spcBef>
              <a:spcAft>
                <a:spcPts val="0"/>
              </a:spcAft>
              <a:buClr>
                <a:srgbClr val="273239"/>
              </a:buClr>
              <a:buSzPts val="1600"/>
              <a:buFont typeface="Nunito"/>
              <a:buAutoNum type="arabicPeriod"/>
            </a:pPr>
            <a:r>
              <a:rPr b="1" lang="en" sz="1600">
                <a:solidFill>
                  <a:srgbClr val="273239"/>
                </a:solidFill>
                <a:highlight>
                  <a:srgbClr val="FFFFFF"/>
                </a:highlight>
                <a:latin typeface="Nunito"/>
                <a:ea typeface="Nunito"/>
                <a:cs typeface="Nunito"/>
                <a:sym typeface="Nunito"/>
              </a:rPr>
              <a:t>Language and Platform Independency: </a:t>
            </a:r>
            <a:r>
              <a:rPr lang="en" sz="1600">
                <a:solidFill>
                  <a:srgbClr val="273239"/>
                </a:solidFill>
                <a:highlight>
                  <a:srgbClr val="FFFFFF"/>
                </a:highlight>
                <a:latin typeface="Nunito"/>
                <a:ea typeface="Nunito"/>
                <a:cs typeface="Nunito"/>
                <a:sym typeface="Nunito"/>
              </a:rPr>
              <a:t>RESTful web services can be written in any programming language and can be used on any platform.</a:t>
            </a:r>
            <a:endParaRPr sz="1600">
              <a:solidFill>
                <a:srgbClr val="273239"/>
              </a:solidFill>
              <a:highlight>
                <a:srgbClr val="FFFFFF"/>
              </a:highlight>
              <a:latin typeface="Nunito"/>
              <a:ea typeface="Nunito"/>
              <a:cs typeface="Nunito"/>
              <a:sym typeface="Nunito"/>
            </a:endParaRPr>
          </a:p>
          <a:p>
            <a:pPr indent="-330200" lvl="0" marL="685800" rtl="0" algn="just">
              <a:lnSpc>
                <a:spcPct val="158000"/>
              </a:lnSpc>
              <a:spcBef>
                <a:spcPts val="0"/>
              </a:spcBef>
              <a:spcAft>
                <a:spcPts val="0"/>
              </a:spcAft>
              <a:buClr>
                <a:srgbClr val="273239"/>
              </a:buClr>
              <a:buSzPts val="1600"/>
              <a:buFont typeface="Nunito"/>
              <a:buAutoNum type="arabicPeriod"/>
            </a:pPr>
            <a:r>
              <a:rPr b="1" lang="en" sz="1600">
                <a:solidFill>
                  <a:srgbClr val="273239"/>
                </a:solidFill>
                <a:highlight>
                  <a:srgbClr val="FFFFFF"/>
                </a:highlight>
                <a:latin typeface="Nunito"/>
                <a:ea typeface="Nunito"/>
                <a:cs typeface="Nunito"/>
                <a:sym typeface="Nunito"/>
              </a:rPr>
              <a:t>Supports Various Data Formats: </a:t>
            </a:r>
            <a:r>
              <a:rPr lang="en" sz="1600">
                <a:solidFill>
                  <a:srgbClr val="273239"/>
                </a:solidFill>
                <a:highlight>
                  <a:srgbClr val="FFFFFF"/>
                </a:highlight>
                <a:latin typeface="Nunito"/>
                <a:ea typeface="Nunito"/>
                <a:cs typeface="Nunito"/>
                <a:sym typeface="Nunito"/>
              </a:rPr>
              <a:t>It permits the use of several data formats like HTML, XML, Plain Text, JSON, etc.</a:t>
            </a:r>
            <a:endParaRPr sz="1600">
              <a:solidFill>
                <a:srgbClr val="273239"/>
              </a:solidFill>
              <a:highlight>
                <a:srgbClr val="FFFFFF"/>
              </a:highlight>
              <a:latin typeface="Nunito"/>
              <a:ea typeface="Nunito"/>
              <a:cs typeface="Nunito"/>
              <a:sym typeface="Nunito"/>
            </a:endParaRPr>
          </a:p>
          <a:p>
            <a:pPr indent="0" lvl="0" marL="0" rtl="0" algn="l">
              <a:spcBef>
                <a:spcPts val="18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1"/>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6.5 RESTful APIs vs SOAP</a:t>
            </a:r>
            <a:endParaRPr/>
          </a:p>
        </p:txBody>
      </p:sp>
      <p:graphicFrame>
        <p:nvGraphicFramePr>
          <p:cNvPr id="164" name="Google Shape;164;p31"/>
          <p:cNvGraphicFramePr/>
          <p:nvPr/>
        </p:nvGraphicFramePr>
        <p:xfrm>
          <a:off x="84975" y="619100"/>
          <a:ext cx="3000000" cy="3000000"/>
        </p:xfrm>
        <a:graphic>
          <a:graphicData uri="http://schemas.openxmlformats.org/drawingml/2006/table">
            <a:tbl>
              <a:tblPr>
                <a:noFill/>
                <a:tableStyleId>{78272E14-20C3-44F4-A913-5434B336ED87}</a:tableStyleId>
              </a:tblPr>
              <a:tblGrid>
                <a:gridCol w="1079525"/>
                <a:gridCol w="3644725"/>
                <a:gridCol w="3934925"/>
              </a:tblGrid>
              <a:tr h="293425">
                <a:tc>
                  <a:txBody>
                    <a:bodyPr/>
                    <a:lstStyle/>
                    <a:p>
                      <a:pPr indent="0" lvl="0" marL="0" rtl="0" algn="ctr">
                        <a:lnSpc>
                          <a:spcPct val="115000"/>
                        </a:lnSpc>
                        <a:spcBef>
                          <a:spcPts val="0"/>
                        </a:spcBef>
                        <a:spcAft>
                          <a:spcPts val="0"/>
                        </a:spcAft>
                        <a:buNone/>
                      </a:pPr>
                      <a:r>
                        <a:rPr b="1" lang="en" sz="800"/>
                        <a:t>Feature</a:t>
                      </a:r>
                      <a:endParaRPr b="1" sz="800"/>
                    </a:p>
                  </a:txBody>
                  <a:tcPr marT="91425" marB="91425" marR="91425" marL="91425"/>
                </a:tc>
                <a:tc>
                  <a:txBody>
                    <a:bodyPr/>
                    <a:lstStyle/>
                    <a:p>
                      <a:pPr indent="0" lvl="0" marL="0" rtl="0" algn="ctr">
                        <a:lnSpc>
                          <a:spcPct val="115000"/>
                        </a:lnSpc>
                        <a:spcBef>
                          <a:spcPts val="0"/>
                        </a:spcBef>
                        <a:spcAft>
                          <a:spcPts val="0"/>
                        </a:spcAft>
                        <a:buNone/>
                      </a:pPr>
                      <a:r>
                        <a:rPr b="1" lang="en" sz="800"/>
                        <a:t>RESTful API</a:t>
                      </a:r>
                      <a:endParaRPr b="1" sz="800"/>
                    </a:p>
                  </a:txBody>
                  <a:tcPr marT="91425" marB="91425" marR="91425" marL="91425"/>
                </a:tc>
                <a:tc>
                  <a:txBody>
                    <a:bodyPr/>
                    <a:lstStyle/>
                    <a:p>
                      <a:pPr indent="0" lvl="0" marL="0" rtl="0" algn="ctr">
                        <a:lnSpc>
                          <a:spcPct val="115000"/>
                        </a:lnSpc>
                        <a:spcBef>
                          <a:spcPts val="0"/>
                        </a:spcBef>
                        <a:spcAft>
                          <a:spcPts val="0"/>
                        </a:spcAft>
                        <a:buNone/>
                      </a:pPr>
                      <a:r>
                        <a:rPr b="1" lang="en" sz="800"/>
                        <a:t>SOAP (Simple Object Access Protocol)</a:t>
                      </a:r>
                      <a:endParaRPr b="1" sz="800"/>
                    </a:p>
                  </a:txBody>
                  <a:tcPr marT="91425" marB="91425" marR="91425" marL="91425"/>
                </a:tc>
              </a:tr>
              <a:tr h="293425">
                <a:tc>
                  <a:txBody>
                    <a:bodyPr/>
                    <a:lstStyle/>
                    <a:p>
                      <a:pPr indent="0" lvl="0" marL="0" rtl="0" algn="l">
                        <a:spcBef>
                          <a:spcPts val="0"/>
                        </a:spcBef>
                        <a:spcAft>
                          <a:spcPts val="0"/>
                        </a:spcAft>
                        <a:buNone/>
                      </a:pPr>
                      <a:r>
                        <a:rPr b="1" lang="en" sz="800"/>
                        <a:t>Protocol</a:t>
                      </a:r>
                      <a:endParaRPr b="1" sz="800"/>
                    </a:p>
                  </a:txBody>
                  <a:tcPr marT="91425" marB="91425" marR="91425" marL="91425"/>
                </a:tc>
                <a:tc>
                  <a:txBody>
                    <a:bodyPr/>
                    <a:lstStyle/>
                    <a:p>
                      <a:pPr indent="0" lvl="0" marL="0" rtl="0" algn="l">
                        <a:spcBef>
                          <a:spcPts val="0"/>
                        </a:spcBef>
                        <a:spcAft>
                          <a:spcPts val="0"/>
                        </a:spcAft>
                        <a:buNone/>
                      </a:pPr>
                      <a:r>
                        <a:rPr lang="en" sz="800"/>
                        <a:t>Uses </a:t>
                      </a:r>
                      <a:r>
                        <a:rPr b="1" lang="en" sz="800"/>
                        <a:t>HTTP</a:t>
                      </a:r>
                      <a:r>
                        <a:rPr lang="en" sz="800"/>
                        <a:t> directly</a:t>
                      </a:r>
                      <a:endParaRPr sz="800"/>
                    </a:p>
                  </a:txBody>
                  <a:tcPr marT="91425" marB="91425" marR="91425" marL="91425"/>
                </a:tc>
                <a:tc>
                  <a:txBody>
                    <a:bodyPr/>
                    <a:lstStyle/>
                    <a:p>
                      <a:pPr indent="0" lvl="0" marL="0" rtl="0" algn="l">
                        <a:spcBef>
                          <a:spcPts val="0"/>
                        </a:spcBef>
                        <a:spcAft>
                          <a:spcPts val="0"/>
                        </a:spcAft>
                        <a:buNone/>
                      </a:pPr>
                      <a:r>
                        <a:rPr lang="en" sz="800"/>
                        <a:t>Uses </a:t>
                      </a:r>
                      <a:r>
                        <a:rPr b="1" lang="en" sz="800"/>
                        <a:t>XML-based protocol</a:t>
                      </a:r>
                      <a:r>
                        <a:rPr lang="en" sz="800"/>
                        <a:t> over HTTP, SMTP, etc.</a:t>
                      </a:r>
                      <a:endParaRPr sz="800"/>
                    </a:p>
                  </a:txBody>
                  <a:tcPr marT="91425" marB="91425" marR="91425" marL="91425"/>
                </a:tc>
              </a:tr>
              <a:tr h="293425">
                <a:tc>
                  <a:txBody>
                    <a:bodyPr/>
                    <a:lstStyle/>
                    <a:p>
                      <a:pPr indent="0" lvl="0" marL="0" rtl="0" algn="l">
                        <a:spcBef>
                          <a:spcPts val="0"/>
                        </a:spcBef>
                        <a:spcAft>
                          <a:spcPts val="0"/>
                        </a:spcAft>
                        <a:buNone/>
                      </a:pPr>
                      <a:r>
                        <a:rPr b="1" lang="en" sz="800"/>
                        <a:t>Data Format</a:t>
                      </a:r>
                      <a:endParaRPr b="1" sz="800"/>
                    </a:p>
                  </a:txBody>
                  <a:tcPr marT="91425" marB="91425" marR="91425" marL="91425"/>
                </a:tc>
                <a:tc>
                  <a:txBody>
                    <a:bodyPr/>
                    <a:lstStyle/>
                    <a:p>
                      <a:pPr indent="0" lvl="0" marL="0" rtl="0" algn="l">
                        <a:spcBef>
                          <a:spcPts val="0"/>
                        </a:spcBef>
                        <a:spcAft>
                          <a:spcPts val="0"/>
                        </a:spcAft>
                        <a:buNone/>
                      </a:pPr>
                      <a:r>
                        <a:rPr lang="en" sz="800"/>
                        <a:t>Supports </a:t>
                      </a:r>
                      <a:r>
                        <a:rPr b="1" lang="en" sz="800"/>
                        <a:t>JSON</a:t>
                      </a:r>
                      <a:r>
                        <a:rPr lang="en" sz="800"/>
                        <a:t>, XML, HTML, etc.</a:t>
                      </a:r>
                      <a:endParaRPr sz="800"/>
                    </a:p>
                  </a:txBody>
                  <a:tcPr marT="91425" marB="91425" marR="91425" marL="91425"/>
                </a:tc>
                <a:tc>
                  <a:txBody>
                    <a:bodyPr/>
                    <a:lstStyle/>
                    <a:p>
                      <a:pPr indent="0" lvl="0" marL="0" rtl="0" algn="l">
                        <a:spcBef>
                          <a:spcPts val="0"/>
                        </a:spcBef>
                        <a:spcAft>
                          <a:spcPts val="0"/>
                        </a:spcAft>
                        <a:buNone/>
                      </a:pPr>
                      <a:r>
                        <a:rPr lang="en" sz="800"/>
                        <a:t>Only </a:t>
                      </a:r>
                      <a:r>
                        <a:rPr b="1" lang="en" sz="800"/>
                        <a:t>XML</a:t>
                      </a:r>
                      <a:endParaRPr b="1" sz="800"/>
                    </a:p>
                  </a:txBody>
                  <a:tcPr marT="91425" marB="91425" marR="91425" marL="91425"/>
                </a:tc>
              </a:tr>
              <a:tr h="337450">
                <a:tc>
                  <a:txBody>
                    <a:bodyPr/>
                    <a:lstStyle/>
                    <a:p>
                      <a:pPr indent="0" lvl="0" marL="0" rtl="0" algn="l">
                        <a:spcBef>
                          <a:spcPts val="0"/>
                        </a:spcBef>
                        <a:spcAft>
                          <a:spcPts val="0"/>
                        </a:spcAft>
                        <a:buNone/>
                      </a:pPr>
                      <a:r>
                        <a:rPr b="1" lang="en" sz="800"/>
                        <a:t>Message Style</a:t>
                      </a:r>
                      <a:endParaRPr b="1" sz="800"/>
                    </a:p>
                  </a:txBody>
                  <a:tcPr marT="91425" marB="91425" marR="91425" marL="91425"/>
                </a:tc>
                <a:tc>
                  <a:txBody>
                    <a:bodyPr/>
                    <a:lstStyle/>
                    <a:p>
                      <a:pPr indent="0" lvl="0" marL="0" rtl="0" algn="l">
                        <a:spcBef>
                          <a:spcPts val="0"/>
                        </a:spcBef>
                        <a:spcAft>
                          <a:spcPts val="0"/>
                        </a:spcAft>
                        <a:buNone/>
                      </a:pPr>
                      <a:r>
                        <a:rPr lang="en" sz="1100"/>
                        <a:t>Lightweight</a:t>
                      </a:r>
                      <a:endParaRPr sz="1100"/>
                    </a:p>
                  </a:txBody>
                  <a:tcPr marT="91425" marB="91425" marR="91425" marL="91425"/>
                </a:tc>
                <a:tc>
                  <a:txBody>
                    <a:bodyPr/>
                    <a:lstStyle/>
                    <a:p>
                      <a:pPr indent="0" lvl="0" marL="0" rtl="0" algn="l">
                        <a:spcBef>
                          <a:spcPts val="0"/>
                        </a:spcBef>
                        <a:spcAft>
                          <a:spcPts val="0"/>
                        </a:spcAft>
                        <a:buNone/>
                      </a:pPr>
                      <a:r>
                        <a:rPr lang="en" sz="1100"/>
                        <a:t>Heavy and strict</a:t>
                      </a:r>
                      <a:endParaRPr sz="1100"/>
                    </a:p>
                  </a:txBody>
                  <a:tcPr marT="91425" marB="91425" marR="91425" marL="91425"/>
                </a:tc>
              </a:tr>
              <a:tr h="337450">
                <a:tc>
                  <a:txBody>
                    <a:bodyPr/>
                    <a:lstStyle/>
                    <a:p>
                      <a:pPr indent="0" lvl="0" marL="0" rtl="0" algn="l">
                        <a:spcBef>
                          <a:spcPts val="0"/>
                        </a:spcBef>
                        <a:spcAft>
                          <a:spcPts val="0"/>
                        </a:spcAft>
                        <a:buNone/>
                      </a:pPr>
                      <a:r>
                        <a:rPr b="1" lang="en" sz="800"/>
                        <a:t>Ease of Use</a:t>
                      </a:r>
                      <a:endParaRPr b="1" sz="800"/>
                    </a:p>
                  </a:txBody>
                  <a:tcPr marT="91425" marB="91425" marR="91425" marL="91425"/>
                </a:tc>
                <a:tc>
                  <a:txBody>
                    <a:bodyPr/>
                    <a:lstStyle/>
                    <a:p>
                      <a:pPr indent="0" lvl="0" marL="0" rtl="0" algn="l">
                        <a:spcBef>
                          <a:spcPts val="0"/>
                        </a:spcBef>
                        <a:spcAft>
                          <a:spcPts val="0"/>
                        </a:spcAft>
                        <a:buNone/>
                      </a:pPr>
                      <a:r>
                        <a:rPr lang="en" sz="1100"/>
                        <a:t>Simple and easy to implement</a:t>
                      </a:r>
                      <a:endParaRPr sz="1100"/>
                    </a:p>
                  </a:txBody>
                  <a:tcPr marT="91425" marB="91425" marR="91425" marL="91425"/>
                </a:tc>
                <a:tc>
                  <a:txBody>
                    <a:bodyPr/>
                    <a:lstStyle/>
                    <a:p>
                      <a:pPr indent="0" lvl="0" marL="0" rtl="0" algn="l">
                        <a:spcBef>
                          <a:spcPts val="0"/>
                        </a:spcBef>
                        <a:spcAft>
                          <a:spcPts val="0"/>
                        </a:spcAft>
                        <a:buNone/>
                      </a:pPr>
                      <a:r>
                        <a:rPr lang="en" sz="1100"/>
                        <a:t>Complex, requires WSDL and strict rules</a:t>
                      </a:r>
                      <a:endParaRPr sz="1100"/>
                    </a:p>
                  </a:txBody>
                  <a:tcPr marT="91425" marB="91425" marR="91425" marL="91425"/>
                </a:tc>
              </a:tr>
              <a:tr h="360950">
                <a:tc>
                  <a:txBody>
                    <a:bodyPr/>
                    <a:lstStyle/>
                    <a:p>
                      <a:pPr indent="0" lvl="0" marL="0" rtl="0" algn="l">
                        <a:spcBef>
                          <a:spcPts val="0"/>
                        </a:spcBef>
                        <a:spcAft>
                          <a:spcPts val="0"/>
                        </a:spcAft>
                        <a:buNone/>
                      </a:pPr>
                      <a:r>
                        <a:rPr b="1" lang="en" sz="800"/>
                        <a:t>Operations</a:t>
                      </a:r>
                      <a:endParaRPr b="1" sz="800"/>
                    </a:p>
                  </a:txBody>
                  <a:tcPr marT="91425" marB="91425" marR="91425" marL="91425"/>
                </a:tc>
                <a:tc>
                  <a:txBody>
                    <a:bodyPr/>
                    <a:lstStyle/>
                    <a:p>
                      <a:pPr indent="0" lvl="0" marL="0" rtl="0" algn="l">
                        <a:spcBef>
                          <a:spcPts val="0"/>
                        </a:spcBef>
                        <a:spcAft>
                          <a:spcPts val="0"/>
                        </a:spcAft>
                        <a:buNone/>
                      </a:pPr>
                      <a:r>
                        <a:rPr lang="en" sz="800"/>
                        <a:t>Uses HTTP methods: </a:t>
                      </a:r>
                      <a:r>
                        <a:rPr b="1" lang="en" sz="800"/>
                        <a:t>GET, POST, PUT, DELETE</a:t>
                      </a:r>
                      <a:endParaRPr b="1" sz="800"/>
                    </a:p>
                  </a:txBody>
                  <a:tcPr marT="91425" marB="91425" marR="91425" marL="91425"/>
                </a:tc>
                <a:tc>
                  <a:txBody>
                    <a:bodyPr/>
                    <a:lstStyle/>
                    <a:p>
                      <a:pPr indent="0" lvl="0" marL="0" rtl="0" algn="l">
                        <a:spcBef>
                          <a:spcPts val="0"/>
                        </a:spcBef>
                        <a:spcAft>
                          <a:spcPts val="0"/>
                        </a:spcAft>
                        <a:buNone/>
                      </a:pPr>
                      <a:r>
                        <a:rPr lang="en" sz="800"/>
                        <a:t>Uses specific request structure (e.g., </a:t>
                      </a:r>
                      <a:r>
                        <a:rPr lang="en" sz="800">
                          <a:solidFill>
                            <a:srgbClr val="188038"/>
                          </a:solidFill>
                          <a:latin typeface="Roboto Mono"/>
                          <a:ea typeface="Roboto Mono"/>
                          <a:cs typeface="Roboto Mono"/>
                          <a:sym typeface="Roboto Mono"/>
                        </a:rPr>
                        <a:t>&lt;soap:Envelope&gt;</a:t>
                      </a:r>
                      <a:r>
                        <a:rPr lang="en" sz="800"/>
                        <a:t>)</a:t>
                      </a:r>
                      <a:endParaRPr sz="800"/>
                    </a:p>
                  </a:txBody>
                  <a:tcPr marT="91425" marB="91425" marR="91425" marL="91425"/>
                </a:tc>
              </a:tr>
              <a:tr h="337450">
                <a:tc>
                  <a:txBody>
                    <a:bodyPr/>
                    <a:lstStyle/>
                    <a:p>
                      <a:pPr indent="0" lvl="0" marL="0" rtl="0" algn="l">
                        <a:spcBef>
                          <a:spcPts val="0"/>
                        </a:spcBef>
                        <a:spcAft>
                          <a:spcPts val="0"/>
                        </a:spcAft>
                        <a:buNone/>
                      </a:pPr>
                      <a:r>
                        <a:rPr b="1" lang="en" sz="800"/>
                        <a:t>Stateless</a:t>
                      </a:r>
                      <a:endParaRPr b="1" sz="800"/>
                    </a:p>
                  </a:txBody>
                  <a:tcPr marT="91425" marB="91425" marR="91425" marL="91425"/>
                </a:tc>
                <a:tc>
                  <a:txBody>
                    <a:bodyPr/>
                    <a:lstStyle/>
                    <a:p>
                      <a:pPr indent="0" lvl="0" marL="0" rtl="0" algn="l">
                        <a:spcBef>
                          <a:spcPts val="0"/>
                        </a:spcBef>
                        <a:spcAft>
                          <a:spcPts val="0"/>
                        </a:spcAft>
                        <a:buNone/>
                      </a:pPr>
                      <a:r>
                        <a:rPr lang="en" sz="1100"/>
                        <a:t>Yes (each call is independent)</a:t>
                      </a:r>
                      <a:endParaRPr sz="1100"/>
                    </a:p>
                  </a:txBody>
                  <a:tcPr marT="91425" marB="91425" marR="91425" marL="91425"/>
                </a:tc>
                <a:tc>
                  <a:txBody>
                    <a:bodyPr/>
                    <a:lstStyle/>
                    <a:p>
                      <a:pPr indent="0" lvl="0" marL="0" rtl="0" algn="l">
                        <a:spcBef>
                          <a:spcPts val="0"/>
                        </a:spcBef>
                        <a:spcAft>
                          <a:spcPts val="0"/>
                        </a:spcAft>
                        <a:buNone/>
                      </a:pPr>
                      <a:r>
                        <a:rPr lang="en" sz="1100"/>
                        <a:t>Can be stateless or stateful</a:t>
                      </a:r>
                      <a:endParaRPr sz="1100"/>
                    </a:p>
                  </a:txBody>
                  <a:tcPr marT="91425" marB="91425" marR="91425" marL="91425"/>
                </a:tc>
              </a:tr>
              <a:tr h="438300">
                <a:tc>
                  <a:txBody>
                    <a:bodyPr/>
                    <a:lstStyle/>
                    <a:p>
                      <a:pPr indent="0" lvl="0" marL="0" rtl="0" algn="l">
                        <a:spcBef>
                          <a:spcPts val="0"/>
                        </a:spcBef>
                        <a:spcAft>
                          <a:spcPts val="0"/>
                        </a:spcAft>
                        <a:buNone/>
                      </a:pPr>
                      <a:r>
                        <a:rPr b="1" lang="en" sz="800"/>
                        <a:t>Security</a:t>
                      </a:r>
                      <a:endParaRPr b="1" sz="800"/>
                    </a:p>
                  </a:txBody>
                  <a:tcPr marT="91425" marB="91425" marR="91425" marL="91425"/>
                </a:tc>
                <a:tc>
                  <a:txBody>
                    <a:bodyPr/>
                    <a:lstStyle/>
                    <a:p>
                      <a:pPr indent="0" lvl="0" marL="0" rtl="0" algn="l">
                        <a:spcBef>
                          <a:spcPts val="0"/>
                        </a:spcBef>
                        <a:spcAft>
                          <a:spcPts val="0"/>
                        </a:spcAft>
                        <a:buNone/>
                      </a:pPr>
                      <a:r>
                        <a:rPr lang="en" sz="1100"/>
                        <a:t>Basic HTTP (can use HTTPS, OAuth, JWT)</a:t>
                      </a:r>
                      <a:endParaRPr sz="1100"/>
                    </a:p>
                  </a:txBody>
                  <a:tcPr marT="91425" marB="91425" marR="91425" marL="91425"/>
                </a:tc>
                <a:tc>
                  <a:txBody>
                    <a:bodyPr/>
                    <a:lstStyle/>
                    <a:p>
                      <a:pPr indent="0" lvl="0" marL="0" rtl="0" algn="l">
                        <a:spcBef>
                          <a:spcPts val="0"/>
                        </a:spcBef>
                        <a:spcAft>
                          <a:spcPts val="0"/>
                        </a:spcAft>
                        <a:buNone/>
                      </a:pPr>
                      <a:r>
                        <a:rPr lang="en" sz="1100"/>
                        <a:t>Built-in WS-Security (headers, encryption, tokens)</a:t>
                      </a:r>
                      <a:endParaRPr sz="1100"/>
                    </a:p>
                  </a:txBody>
                  <a:tcPr marT="91425" marB="91425" marR="91425" marL="91425"/>
                </a:tc>
              </a:tr>
              <a:tr h="438300">
                <a:tc>
                  <a:txBody>
                    <a:bodyPr/>
                    <a:lstStyle/>
                    <a:p>
                      <a:pPr indent="0" lvl="0" marL="0" rtl="0" algn="l">
                        <a:spcBef>
                          <a:spcPts val="0"/>
                        </a:spcBef>
                        <a:spcAft>
                          <a:spcPts val="0"/>
                        </a:spcAft>
                        <a:buNone/>
                      </a:pPr>
                      <a:r>
                        <a:rPr b="1" lang="en" sz="800"/>
                        <a:t>Performance</a:t>
                      </a:r>
                      <a:endParaRPr b="1" sz="800"/>
                    </a:p>
                  </a:txBody>
                  <a:tcPr marT="91425" marB="91425" marR="91425" marL="91425"/>
                </a:tc>
                <a:tc>
                  <a:txBody>
                    <a:bodyPr/>
                    <a:lstStyle/>
                    <a:p>
                      <a:pPr indent="0" lvl="0" marL="0" rtl="0" algn="l">
                        <a:spcBef>
                          <a:spcPts val="0"/>
                        </a:spcBef>
                        <a:spcAft>
                          <a:spcPts val="0"/>
                        </a:spcAft>
                        <a:buNone/>
                      </a:pPr>
                      <a:r>
                        <a:rPr lang="en" sz="1100"/>
                        <a:t>Faster, uses less bandwidth</a:t>
                      </a:r>
                      <a:endParaRPr sz="1100"/>
                    </a:p>
                  </a:txBody>
                  <a:tcPr marT="91425" marB="91425" marR="91425" marL="91425"/>
                </a:tc>
                <a:tc>
                  <a:txBody>
                    <a:bodyPr/>
                    <a:lstStyle/>
                    <a:p>
                      <a:pPr indent="0" lvl="0" marL="0" rtl="0" algn="l">
                        <a:spcBef>
                          <a:spcPts val="0"/>
                        </a:spcBef>
                        <a:spcAft>
                          <a:spcPts val="0"/>
                        </a:spcAft>
                        <a:buNone/>
                      </a:pPr>
                      <a:r>
                        <a:rPr lang="en" sz="1100"/>
                        <a:t>Slower, due to XML parsing and larger message size</a:t>
                      </a:r>
                      <a:endParaRPr sz="1100"/>
                    </a:p>
                  </a:txBody>
                  <a:tcPr marT="91425" marB="91425" marR="91425" marL="91425"/>
                </a:tc>
              </a:tr>
              <a:tr h="438300">
                <a:tc>
                  <a:txBody>
                    <a:bodyPr/>
                    <a:lstStyle/>
                    <a:p>
                      <a:pPr indent="0" lvl="0" marL="0" rtl="0" algn="l">
                        <a:spcBef>
                          <a:spcPts val="0"/>
                        </a:spcBef>
                        <a:spcAft>
                          <a:spcPts val="0"/>
                        </a:spcAft>
                        <a:buNone/>
                      </a:pPr>
                      <a:r>
                        <a:rPr b="1" lang="en" sz="800"/>
                        <a:t>Tooling &amp; Support</a:t>
                      </a:r>
                      <a:endParaRPr b="1" sz="800"/>
                    </a:p>
                  </a:txBody>
                  <a:tcPr marT="91425" marB="91425" marR="91425" marL="91425"/>
                </a:tc>
                <a:tc>
                  <a:txBody>
                    <a:bodyPr/>
                    <a:lstStyle/>
                    <a:p>
                      <a:pPr indent="0" lvl="0" marL="0" rtl="0" algn="l">
                        <a:spcBef>
                          <a:spcPts val="0"/>
                        </a:spcBef>
                        <a:spcAft>
                          <a:spcPts val="0"/>
                        </a:spcAft>
                        <a:buNone/>
                      </a:pPr>
                      <a:r>
                        <a:rPr lang="en" sz="1100"/>
                        <a:t>Widely supported in modern web/mobile development</a:t>
                      </a:r>
                      <a:endParaRPr sz="1100"/>
                    </a:p>
                  </a:txBody>
                  <a:tcPr marT="91425" marB="91425" marR="91425" marL="91425"/>
                </a:tc>
                <a:tc>
                  <a:txBody>
                    <a:bodyPr/>
                    <a:lstStyle/>
                    <a:p>
                      <a:pPr indent="0" lvl="0" marL="0" rtl="0" algn="l">
                        <a:spcBef>
                          <a:spcPts val="0"/>
                        </a:spcBef>
                        <a:spcAft>
                          <a:spcPts val="0"/>
                        </a:spcAft>
                        <a:buNone/>
                      </a:pPr>
                      <a:r>
                        <a:rPr lang="en" sz="1100"/>
                        <a:t>Common in enterprise systems and legacy apps</a:t>
                      </a:r>
                      <a:endParaRPr sz="1100"/>
                    </a:p>
                  </a:txBody>
                  <a:tcPr marT="91425" marB="91425" marR="91425" marL="91425"/>
                </a:tc>
              </a:tr>
              <a:tr h="337450">
                <a:tc>
                  <a:txBody>
                    <a:bodyPr/>
                    <a:lstStyle/>
                    <a:p>
                      <a:pPr indent="0" lvl="0" marL="0" rtl="0" algn="l">
                        <a:spcBef>
                          <a:spcPts val="0"/>
                        </a:spcBef>
                        <a:spcAft>
                          <a:spcPts val="0"/>
                        </a:spcAft>
                        <a:buNone/>
                      </a:pPr>
                      <a:r>
                        <a:rPr b="1" lang="en" sz="800"/>
                        <a:t>Contract (WSDL)</a:t>
                      </a:r>
                      <a:endParaRPr b="1" sz="800"/>
                    </a:p>
                  </a:txBody>
                  <a:tcPr marT="91425" marB="91425" marR="91425" marL="91425"/>
                </a:tc>
                <a:tc>
                  <a:txBody>
                    <a:bodyPr/>
                    <a:lstStyle/>
                    <a:p>
                      <a:pPr indent="0" lvl="0" marL="0" rtl="0" algn="l">
                        <a:spcBef>
                          <a:spcPts val="0"/>
                        </a:spcBef>
                        <a:spcAft>
                          <a:spcPts val="0"/>
                        </a:spcAft>
                        <a:buNone/>
                      </a:pPr>
                      <a:r>
                        <a:rPr lang="en" sz="1100"/>
                        <a:t>Not required (uses open conventions)</a:t>
                      </a:r>
                      <a:endParaRPr sz="1100"/>
                    </a:p>
                  </a:txBody>
                  <a:tcPr marT="91425" marB="91425" marR="91425" marL="91425"/>
                </a:tc>
                <a:tc>
                  <a:txBody>
                    <a:bodyPr/>
                    <a:lstStyle/>
                    <a:p>
                      <a:pPr indent="0" lvl="0" marL="0" rtl="0" algn="l">
                        <a:spcBef>
                          <a:spcPts val="0"/>
                        </a:spcBef>
                        <a:spcAft>
                          <a:spcPts val="0"/>
                        </a:spcAft>
                        <a:buNone/>
                      </a:pPr>
                      <a:r>
                        <a:rPr b="1" lang="en" sz="800"/>
                        <a:t>WSDL (Web Service Description Language)</a:t>
                      </a:r>
                      <a:r>
                        <a:rPr lang="en" sz="800"/>
                        <a:t> is required</a:t>
                      </a:r>
                      <a:endParaRPr sz="800"/>
                    </a:p>
                  </a:txBody>
                  <a:tcPr marT="91425" marB="91425" marR="91425" marL="91425"/>
                </a:tc>
              </a:tr>
              <a:tr h="498875">
                <a:tc>
                  <a:txBody>
                    <a:bodyPr/>
                    <a:lstStyle/>
                    <a:p>
                      <a:pPr indent="0" lvl="0" marL="0" rtl="0" algn="l">
                        <a:spcBef>
                          <a:spcPts val="0"/>
                        </a:spcBef>
                        <a:spcAft>
                          <a:spcPts val="0"/>
                        </a:spcAft>
                        <a:buNone/>
                      </a:pPr>
                      <a:r>
                        <a:rPr b="1" lang="en" sz="800"/>
                        <a:t>Examples</a:t>
                      </a:r>
                      <a:endParaRPr b="1" sz="800"/>
                    </a:p>
                  </a:txBody>
                  <a:tcPr marT="91425" marB="91425" marR="91425" marL="91425"/>
                </a:tc>
                <a:tc>
                  <a:txBody>
                    <a:bodyPr/>
                    <a:lstStyle/>
                    <a:p>
                      <a:pPr indent="0" lvl="0" marL="0" rtl="0" algn="l">
                        <a:spcBef>
                          <a:spcPts val="0"/>
                        </a:spcBef>
                        <a:spcAft>
                          <a:spcPts val="0"/>
                        </a:spcAft>
                        <a:buNone/>
                      </a:pPr>
                      <a:r>
                        <a:rPr lang="en" sz="1100"/>
                        <a:t>Twitter, Facebook, Google APIs</a:t>
                      </a:r>
                      <a:endParaRPr sz="1100"/>
                    </a:p>
                  </a:txBody>
                  <a:tcPr marT="91425" marB="91425" marR="91425" marL="91425"/>
                </a:tc>
                <a:tc>
                  <a:txBody>
                    <a:bodyPr/>
                    <a:lstStyle/>
                    <a:p>
                      <a:pPr indent="0" lvl="0" marL="0" rtl="0" algn="l">
                        <a:spcBef>
                          <a:spcPts val="0"/>
                        </a:spcBef>
                        <a:spcAft>
                          <a:spcPts val="0"/>
                        </a:spcAft>
                        <a:buNone/>
                      </a:pPr>
                      <a:r>
                        <a:rPr lang="en" sz="1100"/>
                        <a:t>Payment gateways, legacy systems (banking, government, etc.)</a:t>
                      </a:r>
                      <a:endParaRPr sz="1100"/>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6.1 Introduction to Web Services</a:t>
            </a:r>
            <a:endParaRPr/>
          </a:p>
        </p:txBody>
      </p:sp>
      <p:sp>
        <p:nvSpPr>
          <p:cNvPr id="61" name="Google Shape;61;p14"/>
          <p:cNvSpPr txBox="1"/>
          <p:nvPr>
            <p:ph idx="1" type="body"/>
          </p:nvPr>
        </p:nvSpPr>
        <p:spPr>
          <a:xfrm>
            <a:off x="311700" y="771475"/>
            <a:ext cx="8520600" cy="34164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1679">
                <a:solidFill>
                  <a:schemeClr val="dk1"/>
                </a:solidFill>
              </a:rPr>
              <a:t>Web services are software systems designed to enable interoperable machine-to-machine interaction over a network, typically the internet.</a:t>
            </a:r>
            <a:endParaRPr sz="1679">
              <a:solidFill>
                <a:schemeClr val="dk1"/>
              </a:solidFill>
            </a:endParaRPr>
          </a:p>
          <a:p>
            <a:pPr indent="0" lvl="0" marL="0" rtl="0" algn="l">
              <a:lnSpc>
                <a:spcPct val="105000"/>
              </a:lnSpc>
              <a:spcBef>
                <a:spcPts val="1200"/>
              </a:spcBef>
              <a:spcAft>
                <a:spcPts val="0"/>
              </a:spcAft>
              <a:buNone/>
            </a:pPr>
            <a:r>
              <a:rPr lang="en" sz="1679">
                <a:solidFill>
                  <a:schemeClr val="dk1"/>
                </a:solidFill>
              </a:rPr>
              <a:t>Web Services allow different software applications to communicate and exchange data, even if they are written in different programming languages and running on different platforms. </a:t>
            </a:r>
            <a:endParaRPr sz="1679">
              <a:solidFill>
                <a:schemeClr val="dk1"/>
              </a:solidFill>
            </a:endParaRPr>
          </a:p>
          <a:p>
            <a:pPr indent="0" lvl="0" marL="0" rtl="0" algn="l">
              <a:lnSpc>
                <a:spcPct val="105000"/>
              </a:lnSpc>
              <a:spcBef>
                <a:spcPts val="1200"/>
              </a:spcBef>
              <a:spcAft>
                <a:spcPts val="0"/>
              </a:spcAft>
              <a:buNone/>
            </a:pPr>
            <a:r>
              <a:rPr lang="en" sz="1679">
                <a:solidFill>
                  <a:schemeClr val="dk1"/>
                </a:solidFill>
              </a:rPr>
              <a:t>Web services can be used by software programs written in a variety of programming languages and running on a variety of platforms to exchange data via computer networks such as the Internet in a similar way to inter-process communication on a single computer.</a:t>
            </a:r>
            <a:endParaRPr sz="1679">
              <a:solidFill>
                <a:schemeClr val="dk1"/>
              </a:solidFill>
            </a:endParaRPr>
          </a:p>
          <a:p>
            <a:pPr indent="0" lvl="0" marL="0" rtl="0" algn="l">
              <a:lnSpc>
                <a:spcPct val="105000"/>
              </a:lnSpc>
              <a:spcBef>
                <a:spcPts val="1200"/>
              </a:spcBef>
              <a:spcAft>
                <a:spcPts val="1200"/>
              </a:spcAft>
              <a:buNone/>
            </a:pPr>
            <a:r>
              <a:rPr lang="en" sz="1679">
                <a:solidFill>
                  <a:schemeClr val="dk1"/>
                </a:solidFill>
              </a:rPr>
              <a:t>Web services have the advantage of allowing programs developed in different languages to connect with one another by exchanging data over a web service between clients and servers. A client invokes a web service by submitting an XML request, which the service responds with an XML response</a:t>
            </a:r>
            <a:r>
              <a:rPr b="1" lang="en" sz="1679">
                <a:solidFill>
                  <a:schemeClr val="dk1"/>
                </a:solidFill>
              </a:rPr>
              <a:t>.</a:t>
            </a:r>
            <a:endParaRPr sz="1865"/>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2"/>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6.5 RESTful APIs vs SOAP</a:t>
            </a:r>
            <a:endParaRPr/>
          </a:p>
          <a:p>
            <a:pPr indent="0" lvl="0" marL="0" rtl="0" algn="l">
              <a:spcBef>
                <a:spcPts val="0"/>
              </a:spcBef>
              <a:spcAft>
                <a:spcPts val="0"/>
              </a:spcAft>
              <a:buNone/>
            </a:pPr>
            <a:r>
              <a:t/>
            </a:r>
            <a:endParaRPr/>
          </a:p>
        </p:txBody>
      </p:sp>
      <p:sp>
        <p:nvSpPr>
          <p:cNvPr id="170" name="Google Shape;170;p32"/>
          <p:cNvSpPr txBox="1"/>
          <p:nvPr>
            <p:ph idx="1" type="body"/>
          </p:nvPr>
        </p:nvSpPr>
        <p:spPr>
          <a:xfrm>
            <a:off x="311700" y="619075"/>
            <a:ext cx="8520600" cy="4198500"/>
          </a:xfrm>
          <a:prstGeom prst="rect">
            <a:avLst/>
          </a:prstGeom>
        </p:spPr>
        <p:txBody>
          <a:bodyPr anchorCtr="0" anchor="t" bIns="91425" lIns="91425" spcFirstLastPara="1" rIns="91425" wrap="square" tIns="91425">
            <a:normAutofit lnSpcReduction="20000"/>
          </a:bodyPr>
          <a:lstStyle/>
          <a:p>
            <a:pPr indent="0" lvl="0" marL="0" rtl="0" algn="l">
              <a:spcBef>
                <a:spcPts val="1800"/>
              </a:spcBef>
              <a:spcAft>
                <a:spcPts val="0"/>
              </a:spcAft>
              <a:buClr>
                <a:schemeClr val="dk1"/>
              </a:buClr>
              <a:buSzPts val="1100"/>
              <a:buFont typeface="Arial"/>
              <a:buNone/>
            </a:pPr>
            <a:r>
              <a:rPr b="1" lang="en" sz="1700">
                <a:solidFill>
                  <a:schemeClr val="dk1"/>
                </a:solidFill>
              </a:rPr>
              <a:t>RESTful Example (GET)</a:t>
            </a:r>
            <a:endParaRPr b="1" sz="1700">
              <a:solidFill>
                <a:schemeClr val="dk1"/>
              </a:solidFill>
            </a:endParaRPr>
          </a:p>
          <a:p>
            <a:pPr indent="0" lvl="0" marL="0" rtl="0" algn="l">
              <a:spcBef>
                <a:spcPts val="400"/>
              </a:spcBef>
              <a:spcAft>
                <a:spcPts val="0"/>
              </a:spcAft>
              <a:buClr>
                <a:schemeClr val="dk1"/>
              </a:buClr>
              <a:buSzPts val="1100"/>
              <a:buFont typeface="Arial"/>
              <a:buNone/>
            </a:pPr>
            <a:r>
              <a:rPr lang="en" sz="1100">
                <a:solidFill>
                  <a:schemeClr val="dk1"/>
                </a:solidFill>
              </a:rPr>
              <a:t>bash</a:t>
            </a:r>
            <a:endParaRPr sz="1100">
              <a:solidFill>
                <a:schemeClr val="dk1"/>
              </a:solidFill>
            </a:endParaRPr>
          </a:p>
          <a:p>
            <a:pPr indent="0" lvl="0" marL="457200" rtl="0" algn="l">
              <a:spcBef>
                <a:spcPts val="0"/>
              </a:spcBef>
              <a:spcAft>
                <a:spcPts val="0"/>
              </a:spcAft>
              <a:buNone/>
            </a:pPr>
            <a:r>
              <a:rPr lang="en" sz="1100">
                <a:solidFill>
                  <a:srgbClr val="188038"/>
                </a:solidFill>
                <a:latin typeface="Roboto Mono"/>
                <a:ea typeface="Roboto Mono"/>
                <a:cs typeface="Roboto Mono"/>
                <a:sym typeface="Roboto Mono"/>
              </a:rPr>
              <a:t>GET /students/1</a:t>
            </a:r>
            <a:endParaRPr sz="1100">
              <a:solidFill>
                <a:srgbClr val="188038"/>
              </a:solidFill>
              <a:latin typeface="Roboto Mono"/>
              <a:ea typeface="Roboto Mono"/>
              <a:cs typeface="Roboto Mono"/>
              <a:sym typeface="Roboto Mono"/>
            </a:endParaRPr>
          </a:p>
          <a:p>
            <a:pPr indent="0" lvl="0" marL="457200" rtl="0" algn="l">
              <a:spcBef>
                <a:spcPts val="1200"/>
              </a:spcBef>
              <a:spcAft>
                <a:spcPts val="0"/>
              </a:spcAft>
              <a:buNone/>
            </a:pPr>
            <a:r>
              <a:rPr lang="en" sz="1100">
                <a:solidFill>
                  <a:srgbClr val="188038"/>
                </a:solidFill>
                <a:latin typeface="Roboto Mono"/>
                <a:ea typeface="Roboto Mono"/>
                <a:cs typeface="Roboto Mono"/>
                <a:sym typeface="Roboto Mono"/>
              </a:rPr>
              <a:t>Response: { "id": 1, "name": "Binayak" }</a:t>
            </a:r>
            <a:endParaRPr sz="1100">
              <a:solidFill>
                <a:srgbClr val="188038"/>
              </a:solidFill>
              <a:latin typeface="Roboto Mono"/>
              <a:ea typeface="Roboto Mono"/>
              <a:cs typeface="Roboto Mono"/>
              <a:sym typeface="Roboto Mono"/>
            </a:endParaRPr>
          </a:p>
          <a:p>
            <a:pPr indent="0" lvl="0" marL="0" rtl="0" algn="l">
              <a:spcBef>
                <a:spcPts val="1800"/>
              </a:spcBef>
              <a:spcAft>
                <a:spcPts val="0"/>
              </a:spcAft>
              <a:buClr>
                <a:schemeClr val="dk1"/>
              </a:buClr>
              <a:buSzPts val="1100"/>
              <a:buFont typeface="Arial"/>
              <a:buNone/>
            </a:pPr>
            <a:r>
              <a:rPr b="1" lang="en" sz="1700">
                <a:solidFill>
                  <a:schemeClr val="dk1"/>
                </a:solidFill>
              </a:rPr>
              <a:t>SOAP Example (XML)</a:t>
            </a:r>
            <a:endParaRPr b="1" sz="1700">
              <a:solidFill>
                <a:schemeClr val="dk1"/>
              </a:solidFill>
            </a:endParaRPr>
          </a:p>
          <a:p>
            <a:pPr indent="0" lvl="0" marL="457200" rtl="0" algn="l">
              <a:spcBef>
                <a:spcPts val="400"/>
              </a:spcBef>
              <a:spcAft>
                <a:spcPts val="0"/>
              </a:spcAft>
              <a:buClr>
                <a:schemeClr val="dk1"/>
              </a:buClr>
              <a:buSzPts val="1100"/>
              <a:buFont typeface="Arial"/>
              <a:buNone/>
            </a:pPr>
            <a:r>
              <a:rPr lang="en" sz="1100">
                <a:solidFill>
                  <a:schemeClr val="dk1"/>
                </a:solidFill>
              </a:rPr>
              <a:t>xml</a:t>
            </a:r>
            <a:endParaRPr sz="1100">
              <a:solidFill>
                <a:schemeClr val="dk1"/>
              </a:solidFill>
            </a:endParaRPr>
          </a:p>
          <a:p>
            <a:pPr indent="0" lvl="0" marL="457200" rtl="0" algn="l">
              <a:spcBef>
                <a:spcPts val="0"/>
              </a:spcBef>
              <a:spcAft>
                <a:spcPts val="0"/>
              </a:spcAft>
              <a:buNone/>
            </a:pPr>
            <a:r>
              <a:rPr lang="en" sz="1100">
                <a:solidFill>
                  <a:srgbClr val="188038"/>
                </a:solidFill>
                <a:latin typeface="Roboto Mono"/>
                <a:ea typeface="Roboto Mono"/>
                <a:cs typeface="Roboto Mono"/>
                <a:sym typeface="Roboto Mono"/>
              </a:rPr>
              <a:t>&lt;soap:Envelope xmlns:soap="http://schemas.xmlsoap.org/soap/envelope/"&gt;</a:t>
            </a:r>
            <a:endParaRPr sz="1100">
              <a:solidFill>
                <a:srgbClr val="188038"/>
              </a:solidFill>
              <a:latin typeface="Roboto Mono"/>
              <a:ea typeface="Roboto Mono"/>
              <a:cs typeface="Roboto Mono"/>
              <a:sym typeface="Roboto Mono"/>
            </a:endParaRPr>
          </a:p>
          <a:p>
            <a:pPr indent="0" lvl="0" marL="457200" rtl="0" algn="l">
              <a:spcBef>
                <a:spcPts val="1200"/>
              </a:spcBef>
              <a:spcAft>
                <a:spcPts val="0"/>
              </a:spcAft>
              <a:buNone/>
            </a:pPr>
            <a:r>
              <a:rPr lang="en" sz="1100">
                <a:solidFill>
                  <a:srgbClr val="188038"/>
                </a:solidFill>
                <a:latin typeface="Roboto Mono"/>
                <a:ea typeface="Roboto Mono"/>
                <a:cs typeface="Roboto Mono"/>
                <a:sym typeface="Roboto Mono"/>
              </a:rPr>
              <a:t>  &lt;soap:Body&gt;</a:t>
            </a:r>
            <a:endParaRPr sz="1100">
              <a:solidFill>
                <a:srgbClr val="188038"/>
              </a:solidFill>
              <a:latin typeface="Roboto Mono"/>
              <a:ea typeface="Roboto Mono"/>
              <a:cs typeface="Roboto Mono"/>
              <a:sym typeface="Roboto Mono"/>
            </a:endParaRPr>
          </a:p>
          <a:p>
            <a:pPr indent="0" lvl="0" marL="457200" rtl="0" algn="l">
              <a:spcBef>
                <a:spcPts val="1200"/>
              </a:spcBef>
              <a:spcAft>
                <a:spcPts val="0"/>
              </a:spcAft>
              <a:buNone/>
            </a:pPr>
            <a:r>
              <a:rPr lang="en" sz="1100">
                <a:solidFill>
                  <a:srgbClr val="188038"/>
                </a:solidFill>
                <a:latin typeface="Roboto Mono"/>
                <a:ea typeface="Roboto Mono"/>
                <a:cs typeface="Roboto Mono"/>
                <a:sym typeface="Roboto Mono"/>
              </a:rPr>
              <a:t>    &lt;getStudent&gt;</a:t>
            </a:r>
            <a:endParaRPr sz="1100">
              <a:solidFill>
                <a:srgbClr val="188038"/>
              </a:solidFill>
              <a:latin typeface="Roboto Mono"/>
              <a:ea typeface="Roboto Mono"/>
              <a:cs typeface="Roboto Mono"/>
              <a:sym typeface="Roboto Mono"/>
            </a:endParaRPr>
          </a:p>
          <a:p>
            <a:pPr indent="0" lvl="0" marL="457200" rtl="0" algn="l">
              <a:spcBef>
                <a:spcPts val="1200"/>
              </a:spcBef>
              <a:spcAft>
                <a:spcPts val="0"/>
              </a:spcAft>
              <a:buNone/>
            </a:pPr>
            <a:r>
              <a:rPr lang="en" sz="1100">
                <a:solidFill>
                  <a:srgbClr val="188038"/>
                </a:solidFill>
                <a:latin typeface="Roboto Mono"/>
                <a:ea typeface="Roboto Mono"/>
                <a:cs typeface="Roboto Mono"/>
                <a:sym typeface="Roboto Mono"/>
              </a:rPr>
              <a:t>      &lt;id&gt;1&lt;/id&gt;</a:t>
            </a:r>
            <a:endParaRPr sz="1100">
              <a:solidFill>
                <a:srgbClr val="188038"/>
              </a:solidFill>
              <a:latin typeface="Roboto Mono"/>
              <a:ea typeface="Roboto Mono"/>
              <a:cs typeface="Roboto Mono"/>
              <a:sym typeface="Roboto Mono"/>
            </a:endParaRPr>
          </a:p>
          <a:p>
            <a:pPr indent="0" lvl="0" marL="457200" rtl="0" algn="l">
              <a:spcBef>
                <a:spcPts val="1200"/>
              </a:spcBef>
              <a:spcAft>
                <a:spcPts val="0"/>
              </a:spcAft>
              <a:buNone/>
            </a:pPr>
            <a:r>
              <a:rPr lang="en" sz="1100">
                <a:solidFill>
                  <a:srgbClr val="188038"/>
                </a:solidFill>
                <a:latin typeface="Roboto Mono"/>
                <a:ea typeface="Roboto Mono"/>
                <a:cs typeface="Roboto Mono"/>
                <a:sym typeface="Roboto Mono"/>
              </a:rPr>
              <a:t>    &lt;/getStudent&gt;</a:t>
            </a:r>
            <a:endParaRPr sz="1100">
              <a:solidFill>
                <a:srgbClr val="188038"/>
              </a:solidFill>
              <a:latin typeface="Roboto Mono"/>
              <a:ea typeface="Roboto Mono"/>
              <a:cs typeface="Roboto Mono"/>
              <a:sym typeface="Roboto Mono"/>
            </a:endParaRPr>
          </a:p>
          <a:p>
            <a:pPr indent="0" lvl="0" marL="457200" rtl="0" algn="l">
              <a:spcBef>
                <a:spcPts val="1200"/>
              </a:spcBef>
              <a:spcAft>
                <a:spcPts val="0"/>
              </a:spcAft>
              <a:buNone/>
            </a:pPr>
            <a:r>
              <a:rPr lang="en" sz="1100">
                <a:solidFill>
                  <a:srgbClr val="188038"/>
                </a:solidFill>
                <a:latin typeface="Roboto Mono"/>
                <a:ea typeface="Roboto Mono"/>
                <a:cs typeface="Roboto Mono"/>
                <a:sym typeface="Roboto Mono"/>
              </a:rPr>
              <a:t>  &lt;/soap:Body&gt;</a:t>
            </a:r>
            <a:endParaRPr sz="1100">
              <a:solidFill>
                <a:srgbClr val="188038"/>
              </a:solidFill>
              <a:latin typeface="Roboto Mono"/>
              <a:ea typeface="Roboto Mono"/>
              <a:cs typeface="Roboto Mono"/>
              <a:sym typeface="Roboto Mono"/>
            </a:endParaRPr>
          </a:p>
          <a:p>
            <a:pPr indent="0" lvl="0" marL="457200" rtl="0" algn="l">
              <a:spcBef>
                <a:spcPts val="1200"/>
              </a:spcBef>
              <a:spcAft>
                <a:spcPts val="0"/>
              </a:spcAft>
              <a:buClr>
                <a:schemeClr val="dk1"/>
              </a:buClr>
              <a:buSzPts val="1100"/>
              <a:buFont typeface="Arial"/>
              <a:buNone/>
            </a:pPr>
            <a:r>
              <a:rPr lang="en" sz="1100">
                <a:solidFill>
                  <a:srgbClr val="188038"/>
                </a:solidFill>
                <a:latin typeface="Roboto Mono"/>
                <a:ea typeface="Roboto Mono"/>
                <a:cs typeface="Roboto Mono"/>
                <a:sym typeface="Roboto Mono"/>
              </a:rPr>
              <a:t>&lt;/soap:Envelope&gt;</a:t>
            </a:r>
            <a:endParaRPr sz="1100">
              <a:solidFill>
                <a:srgbClr val="188038"/>
              </a:solidFill>
              <a:latin typeface="Roboto Mono"/>
              <a:ea typeface="Roboto Mono"/>
              <a:cs typeface="Roboto Mono"/>
              <a:sym typeface="Roboto Mono"/>
            </a:endParaRPr>
          </a:p>
          <a:p>
            <a:pPr indent="0" lvl="0" marL="0" rtl="0" algn="l">
              <a:spcBef>
                <a:spcPts val="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3"/>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6.6 JSON and XML data formats</a:t>
            </a:r>
            <a:endParaRPr/>
          </a:p>
        </p:txBody>
      </p:sp>
      <p:sp>
        <p:nvSpPr>
          <p:cNvPr id="176" name="Google Shape;176;p33"/>
          <p:cNvSpPr txBox="1"/>
          <p:nvPr>
            <p:ph idx="1" type="body"/>
          </p:nvPr>
        </p:nvSpPr>
        <p:spPr>
          <a:xfrm>
            <a:off x="311700" y="619075"/>
            <a:ext cx="8520600" cy="41985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b="1" lang="en" sz="1500">
                <a:solidFill>
                  <a:schemeClr val="dk1"/>
                </a:solidFill>
              </a:rPr>
              <a:t>JSON (JavaScript Object Notation)</a:t>
            </a:r>
            <a:endParaRPr b="1" sz="1500">
              <a:solidFill>
                <a:schemeClr val="dk1"/>
              </a:solidFill>
            </a:endParaRPr>
          </a:p>
          <a:p>
            <a:pPr indent="0" lvl="0" marL="0" rtl="0" algn="l">
              <a:spcBef>
                <a:spcPts val="1800"/>
              </a:spcBef>
              <a:spcAft>
                <a:spcPts val="0"/>
              </a:spcAft>
              <a:buClr>
                <a:schemeClr val="dk1"/>
              </a:buClr>
              <a:buSzPts val="1100"/>
              <a:buFont typeface="Arial"/>
              <a:buNone/>
            </a:pPr>
            <a:r>
              <a:rPr b="1" lang="en" sz="1500">
                <a:solidFill>
                  <a:schemeClr val="dk1"/>
                </a:solidFill>
              </a:rPr>
              <a:t>Overview:</a:t>
            </a:r>
            <a:endParaRPr b="1" sz="1500">
              <a:solidFill>
                <a:schemeClr val="dk1"/>
              </a:solidFill>
            </a:endParaRPr>
          </a:p>
          <a:p>
            <a:pPr indent="-323850" lvl="0" marL="457200" rtl="0" algn="l">
              <a:spcBef>
                <a:spcPts val="1200"/>
              </a:spcBef>
              <a:spcAft>
                <a:spcPts val="0"/>
              </a:spcAft>
              <a:buClr>
                <a:schemeClr val="dk1"/>
              </a:buClr>
              <a:buSzPts val="1500"/>
              <a:buChar char="●"/>
            </a:pPr>
            <a:r>
              <a:rPr lang="en" sz="1500">
                <a:solidFill>
                  <a:schemeClr val="dk1"/>
                </a:solidFill>
              </a:rPr>
              <a:t>A lightweight, </a:t>
            </a:r>
            <a:r>
              <a:rPr b="1" lang="en" sz="1500">
                <a:solidFill>
                  <a:schemeClr val="dk1"/>
                </a:solidFill>
              </a:rPr>
              <a:t>text-based</a:t>
            </a:r>
            <a:r>
              <a:rPr lang="en" sz="1500">
                <a:solidFill>
                  <a:schemeClr val="dk1"/>
                </a:solidFill>
              </a:rPr>
              <a:t> data interchange format.</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Easy for </a:t>
            </a:r>
            <a:r>
              <a:rPr b="1" lang="en" sz="1500">
                <a:solidFill>
                  <a:schemeClr val="dk1"/>
                </a:solidFill>
              </a:rPr>
              <a:t>humans to read</a:t>
            </a:r>
            <a:r>
              <a:rPr lang="en" sz="1500">
                <a:solidFill>
                  <a:schemeClr val="dk1"/>
                </a:solidFill>
              </a:rPr>
              <a:t> and </a:t>
            </a:r>
            <a:r>
              <a:rPr b="1" lang="en" sz="1500">
                <a:solidFill>
                  <a:schemeClr val="dk1"/>
                </a:solidFill>
              </a:rPr>
              <a:t>machines to parse</a:t>
            </a:r>
            <a:r>
              <a:rPr lang="en" sz="1500">
                <a:solidFill>
                  <a:schemeClr val="dk1"/>
                </a:solidFill>
              </a:rPr>
              <a:t>.</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Widely used in </a:t>
            </a:r>
            <a:r>
              <a:rPr b="1" lang="en" sz="1500">
                <a:solidFill>
                  <a:schemeClr val="dk1"/>
                </a:solidFill>
              </a:rPr>
              <a:t>REST APIs</a:t>
            </a:r>
            <a:r>
              <a:rPr lang="en" sz="1500">
                <a:solidFill>
                  <a:schemeClr val="dk1"/>
                </a:solidFill>
              </a:rPr>
              <a:t>, </a:t>
            </a:r>
            <a:r>
              <a:rPr b="1" lang="en" sz="1500">
                <a:solidFill>
                  <a:schemeClr val="dk1"/>
                </a:solidFill>
              </a:rPr>
              <a:t>JavaScript apps</a:t>
            </a:r>
            <a:r>
              <a:rPr lang="en" sz="1500">
                <a:solidFill>
                  <a:schemeClr val="dk1"/>
                </a:solidFill>
              </a:rPr>
              <a:t>, and </a:t>
            </a:r>
            <a:r>
              <a:rPr b="1" lang="en" sz="1500">
                <a:solidFill>
                  <a:schemeClr val="dk1"/>
                </a:solidFill>
              </a:rPr>
              <a:t>mobile/web applications</a:t>
            </a:r>
            <a:r>
              <a:rPr lang="en" sz="1500">
                <a:solidFill>
                  <a:schemeClr val="dk1"/>
                </a:solidFill>
              </a:rPr>
              <a:t>.</a:t>
            </a:r>
            <a:endParaRPr sz="1500">
              <a:solidFill>
                <a:schemeClr val="dk1"/>
              </a:solidFill>
            </a:endParaRPr>
          </a:p>
          <a:p>
            <a:pPr indent="0" lvl="0" marL="0" rtl="0" algn="l">
              <a:spcBef>
                <a:spcPts val="1400"/>
              </a:spcBef>
              <a:spcAft>
                <a:spcPts val="0"/>
              </a:spcAft>
              <a:buNone/>
            </a:pPr>
            <a:r>
              <a:rPr b="1" lang="en" sz="1500">
                <a:solidFill>
                  <a:schemeClr val="dk1"/>
                </a:solidFill>
              </a:rPr>
              <a:t>Example JSON:</a:t>
            </a:r>
            <a:endParaRPr b="1" sz="1500">
              <a:solidFill>
                <a:schemeClr val="dk1"/>
              </a:solidFill>
            </a:endParaRPr>
          </a:p>
          <a:p>
            <a:pPr indent="0" lvl="0" marL="457200" rtl="0" algn="l">
              <a:spcBef>
                <a:spcPts val="400"/>
              </a:spcBef>
              <a:spcAft>
                <a:spcPts val="0"/>
              </a:spcAft>
              <a:buNone/>
            </a:pPr>
            <a:r>
              <a:rPr lang="en" sz="1400">
                <a:solidFill>
                  <a:srgbClr val="188038"/>
                </a:solidFill>
                <a:latin typeface="Roboto Mono"/>
                <a:ea typeface="Roboto Mono"/>
                <a:cs typeface="Roboto Mono"/>
                <a:sym typeface="Roboto Mono"/>
              </a:rPr>
              <a:t>{</a:t>
            </a:r>
            <a:endParaRPr sz="1400">
              <a:solidFill>
                <a:srgbClr val="188038"/>
              </a:solidFill>
              <a:latin typeface="Roboto Mono"/>
              <a:ea typeface="Roboto Mono"/>
              <a:cs typeface="Roboto Mono"/>
              <a:sym typeface="Roboto Mono"/>
            </a:endParaRPr>
          </a:p>
          <a:p>
            <a:pPr indent="0" lvl="0" marL="457200" rtl="0" algn="l">
              <a:spcBef>
                <a:spcPts val="0"/>
              </a:spcBef>
              <a:spcAft>
                <a:spcPts val="0"/>
              </a:spcAft>
              <a:buNone/>
            </a:pPr>
            <a:r>
              <a:rPr lang="en" sz="1400">
                <a:solidFill>
                  <a:srgbClr val="188038"/>
                </a:solidFill>
                <a:latin typeface="Roboto Mono"/>
                <a:ea typeface="Roboto Mono"/>
                <a:cs typeface="Roboto Mono"/>
                <a:sym typeface="Roboto Mono"/>
              </a:rPr>
              <a:t>  "employee": {</a:t>
            </a:r>
            <a:endParaRPr sz="1400">
              <a:solidFill>
                <a:srgbClr val="188038"/>
              </a:solidFill>
              <a:latin typeface="Roboto Mono"/>
              <a:ea typeface="Roboto Mono"/>
              <a:cs typeface="Roboto Mono"/>
              <a:sym typeface="Roboto Mono"/>
            </a:endParaRPr>
          </a:p>
          <a:p>
            <a:pPr indent="0" lvl="0" marL="457200" rtl="0" algn="l">
              <a:spcBef>
                <a:spcPts val="0"/>
              </a:spcBef>
              <a:spcAft>
                <a:spcPts val="0"/>
              </a:spcAft>
              <a:buNone/>
            </a:pPr>
            <a:r>
              <a:rPr lang="en" sz="1400">
                <a:solidFill>
                  <a:srgbClr val="188038"/>
                </a:solidFill>
                <a:latin typeface="Roboto Mono"/>
                <a:ea typeface="Roboto Mono"/>
                <a:cs typeface="Roboto Mono"/>
                <a:sym typeface="Roboto Mono"/>
              </a:rPr>
              <a:t>    "id": 101,</a:t>
            </a:r>
            <a:endParaRPr sz="1400">
              <a:solidFill>
                <a:srgbClr val="188038"/>
              </a:solidFill>
              <a:latin typeface="Roboto Mono"/>
              <a:ea typeface="Roboto Mono"/>
              <a:cs typeface="Roboto Mono"/>
              <a:sym typeface="Roboto Mono"/>
            </a:endParaRPr>
          </a:p>
          <a:p>
            <a:pPr indent="0" lvl="0" marL="457200" rtl="0" algn="l">
              <a:spcBef>
                <a:spcPts val="0"/>
              </a:spcBef>
              <a:spcAft>
                <a:spcPts val="0"/>
              </a:spcAft>
              <a:buNone/>
            </a:pPr>
            <a:r>
              <a:rPr lang="en" sz="1400">
                <a:solidFill>
                  <a:srgbClr val="188038"/>
                </a:solidFill>
                <a:latin typeface="Roboto Mono"/>
                <a:ea typeface="Roboto Mono"/>
                <a:cs typeface="Roboto Mono"/>
                <a:sym typeface="Roboto Mono"/>
              </a:rPr>
              <a:t>    "name": "Binayak Maharjan",</a:t>
            </a:r>
            <a:endParaRPr sz="1400">
              <a:solidFill>
                <a:srgbClr val="188038"/>
              </a:solidFill>
              <a:latin typeface="Roboto Mono"/>
              <a:ea typeface="Roboto Mono"/>
              <a:cs typeface="Roboto Mono"/>
              <a:sym typeface="Roboto Mono"/>
            </a:endParaRPr>
          </a:p>
          <a:p>
            <a:pPr indent="0" lvl="0" marL="457200" rtl="0" algn="l">
              <a:spcBef>
                <a:spcPts val="0"/>
              </a:spcBef>
              <a:spcAft>
                <a:spcPts val="0"/>
              </a:spcAft>
              <a:buNone/>
            </a:pPr>
            <a:r>
              <a:rPr lang="en" sz="1400">
                <a:solidFill>
                  <a:srgbClr val="188038"/>
                </a:solidFill>
                <a:latin typeface="Roboto Mono"/>
                <a:ea typeface="Roboto Mono"/>
                <a:cs typeface="Roboto Mono"/>
                <a:sym typeface="Roboto Mono"/>
              </a:rPr>
              <a:t>    "department": "IT",</a:t>
            </a:r>
            <a:endParaRPr sz="1400">
              <a:solidFill>
                <a:srgbClr val="188038"/>
              </a:solidFill>
              <a:latin typeface="Roboto Mono"/>
              <a:ea typeface="Roboto Mono"/>
              <a:cs typeface="Roboto Mono"/>
              <a:sym typeface="Roboto Mono"/>
            </a:endParaRPr>
          </a:p>
          <a:p>
            <a:pPr indent="0" lvl="0" marL="457200" rtl="0" algn="l">
              <a:spcBef>
                <a:spcPts val="0"/>
              </a:spcBef>
              <a:spcAft>
                <a:spcPts val="0"/>
              </a:spcAft>
              <a:buNone/>
            </a:pPr>
            <a:r>
              <a:rPr lang="en" sz="1400">
                <a:solidFill>
                  <a:srgbClr val="188038"/>
                </a:solidFill>
                <a:latin typeface="Roboto Mono"/>
                <a:ea typeface="Roboto Mono"/>
                <a:cs typeface="Roboto Mono"/>
                <a:sym typeface="Roboto Mono"/>
              </a:rPr>
              <a:t>    "skills": ["Python", "Flask", "SQL"],</a:t>
            </a:r>
            <a:endParaRPr sz="1400">
              <a:solidFill>
                <a:srgbClr val="188038"/>
              </a:solidFill>
              <a:latin typeface="Roboto Mono"/>
              <a:ea typeface="Roboto Mono"/>
              <a:cs typeface="Roboto Mono"/>
              <a:sym typeface="Roboto Mono"/>
            </a:endParaRPr>
          </a:p>
          <a:p>
            <a:pPr indent="0" lvl="0" marL="457200" rtl="0" algn="l">
              <a:spcBef>
                <a:spcPts val="0"/>
              </a:spcBef>
              <a:spcAft>
                <a:spcPts val="0"/>
              </a:spcAft>
              <a:buNone/>
            </a:pPr>
            <a:r>
              <a:rPr lang="en" sz="1400">
                <a:solidFill>
                  <a:srgbClr val="188038"/>
                </a:solidFill>
                <a:latin typeface="Roboto Mono"/>
                <a:ea typeface="Roboto Mono"/>
                <a:cs typeface="Roboto Mono"/>
                <a:sym typeface="Roboto Mono"/>
              </a:rPr>
              <a:t>    "isActive": true</a:t>
            </a:r>
            <a:endParaRPr sz="1400">
              <a:solidFill>
                <a:srgbClr val="188038"/>
              </a:solidFill>
              <a:latin typeface="Roboto Mono"/>
              <a:ea typeface="Roboto Mono"/>
              <a:cs typeface="Roboto Mono"/>
              <a:sym typeface="Roboto Mono"/>
            </a:endParaRPr>
          </a:p>
          <a:p>
            <a:pPr indent="0" lvl="0" marL="457200" rtl="0" algn="l">
              <a:spcBef>
                <a:spcPts val="0"/>
              </a:spcBef>
              <a:spcAft>
                <a:spcPts val="0"/>
              </a:spcAft>
              <a:buNone/>
            </a:pPr>
            <a:r>
              <a:rPr lang="en" sz="1400">
                <a:solidFill>
                  <a:srgbClr val="188038"/>
                </a:solidFill>
                <a:latin typeface="Roboto Mono"/>
                <a:ea typeface="Roboto Mono"/>
                <a:cs typeface="Roboto Mono"/>
                <a:sym typeface="Roboto Mono"/>
              </a:rPr>
              <a:t>  }</a:t>
            </a:r>
            <a:endParaRPr sz="1400">
              <a:solidFill>
                <a:srgbClr val="188038"/>
              </a:solidFill>
              <a:latin typeface="Roboto Mono"/>
              <a:ea typeface="Roboto Mono"/>
              <a:cs typeface="Roboto Mono"/>
              <a:sym typeface="Roboto Mono"/>
            </a:endParaRPr>
          </a:p>
          <a:p>
            <a:pPr indent="0" lvl="0" marL="457200" rtl="0" algn="l">
              <a:spcBef>
                <a:spcPts val="0"/>
              </a:spcBef>
              <a:spcAft>
                <a:spcPts val="0"/>
              </a:spcAft>
              <a:buNone/>
            </a:pPr>
            <a:r>
              <a:rPr lang="en" sz="1400">
                <a:solidFill>
                  <a:srgbClr val="188038"/>
                </a:solidFill>
                <a:latin typeface="Roboto Mono"/>
                <a:ea typeface="Roboto Mono"/>
                <a:cs typeface="Roboto Mono"/>
                <a:sym typeface="Roboto Mono"/>
              </a:rPr>
              <a:t>}</a:t>
            </a:r>
            <a:endParaRPr sz="1400">
              <a:solidFill>
                <a:srgbClr val="188038"/>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500">
              <a:solidFill>
                <a:schemeClr val="dk1"/>
              </a:solidFill>
            </a:endParaRPr>
          </a:p>
          <a:p>
            <a:pPr indent="0" lvl="0" marL="0" rtl="0" algn="l">
              <a:spcBef>
                <a:spcPts val="1400"/>
              </a:spcBef>
              <a:spcAft>
                <a:spcPts val="0"/>
              </a:spcAft>
              <a:buClr>
                <a:schemeClr val="dk1"/>
              </a:buClr>
              <a:buSzPts val="1100"/>
              <a:buFont typeface="Arial"/>
              <a:buNone/>
            </a:pPr>
            <a:r>
              <a:rPr b="1" lang="en" sz="1500">
                <a:solidFill>
                  <a:schemeClr val="dk1"/>
                </a:solidFill>
              </a:rPr>
              <a:t>🔸 Key Characteristics:</a:t>
            </a:r>
            <a:endParaRPr b="1" sz="1500">
              <a:solidFill>
                <a:schemeClr val="dk1"/>
              </a:solidFill>
            </a:endParaRPr>
          </a:p>
          <a:p>
            <a:pPr indent="-323850" lvl="0" marL="457200" rtl="0" algn="l">
              <a:spcBef>
                <a:spcPts val="1200"/>
              </a:spcBef>
              <a:spcAft>
                <a:spcPts val="0"/>
              </a:spcAft>
              <a:buClr>
                <a:schemeClr val="dk1"/>
              </a:buClr>
              <a:buSzPts val="1500"/>
              <a:buChar char="●"/>
            </a:pPr>
            <a:r>
              <a:rPr lang="en" sz="1500">
                <a:solidFill>
                  <a:schemeClr val="dk1"/>
                </a:solidFill>
              </a:rPr>
              <a:t>Data is in </a:t>
            </a:r>
            <a:r>
              <a:rPr b="1" lang="en" sz="1500">
                <a:solidFill>
                  <a:schemeClr val="dk1"/>
                </a:solidFill>
              </a:rPr>
              <a:t>key-value pairs</a:t>
            </a:r>
            <a:r>
              <a:rPr lang="en" sz="1500">
                <a:solidFill>
                  <a:schemeClr val="dk1"/>
                </a:solidFill>
              </a:rPr>
              <a:t>.</a:t>
            </a:r>
            <a:br>
              <a:rPr lang="en" sz="1500">
                <a:solidFill>
                  <a:schemeClr val="dk1"/>
                </a:solidFill>
              </a:rPr>
            </a:b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Supports nested </a:t>
            </a:r>
            <a:r>
              <a:rPr b="1" lang="en" sz="1500">
                <a:solidFill>
                  <a:schemeClr val="dk1"/>
                </a:solidFill>
              </a:rPr>
              <a:t>objects</a:t>
            </a:r>
            <a:r>
              <a:rPr lang="en" sz="1500">
                <a:solidFill>
                  <a:schemeClr val="dk1"/>
                </a:solidFill>
              </a:rPr>
              <a:t> and </a:t>
            </a:r>
            <a:r>
              <a:rPr b="1" lang="en" sz="1500">
                <a:solidFill>
                  <a:schemeClr val="dk1"/>
                </a:solidFill>
              </a:rPr>
              <a:t>arrays</a:t>
            </a:r>
            <a:r>
              <a:rPr lang="en" sz="1500">
                <a:solidFill>
                  <a:schemeClr val="dk1"/>
                </a:solidFill>
              </a:rPr>
              <a:t>.</a:t>
            </a:r>
            <a:br>
              <a:rPr lang="en" sz="1500">
                <a:solidFill>
                  <a:schemeClr val="dk1"/>
                </a:solidFill>
              </a:rPr>
            </a:b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Data types: </a:t>
            </a:r>
            <a:r>
              <a:rPr lang="en" sz="1500">
                <a:solidFill>
                  <a:srgbClr val="188038"/>
                </a:solidFill>
                <a:latin typeface="Roboto Mono"/>
                <a:ea typeface="Roboto Mono"/>
                <a:cs typeface="Roboto Mono"/>
                <a:sym typeface="Roboto Mono"/>
              </a:rPr>
              <a:t>string</a:t>
            </a:r>
            <a:r>
              <a:rPr lang="en" sz="1500">
                <a:solidFill>
                  <a:schemeClr val="dk1"/>
                </a:solidFill>
              </a:rPr>
              <a:t>, </a:t>
            </a:r>
            <a:r>
              <a:rPr lang="en" sz="1500">
                <a:solidFill>
                  <a:srgbClr val="188038"/>
                </a:solidFill>
                <a:latin typeface="Roboto Mono"/>
                <a:ea typeface="Roboto Mono"/>
                <a:cs typeface="Roboto Mono"/>
                <a:sym typeface="Roboto Mono"/>
              </a:rPr>
              <a:t>number</a:t>
            </a:r>
            <a:r>
              <a:rPr lang="en" sz="1500">
                <a:solidFill>
                  <a:schemeClr val="dk1"/>
                </a:solidFill>
              </a:rPr>
              <a:t>, </a:t>
            </a:r>
            <a:r>
              <a:rPr lang="en" sz="1500">
                <a:solidFill>
                  <a:srgbClr val="188038"/>
                </a:solidFill>
                <a:latin typeface="Roboto Mono"/>
                <a:ea typeface="Roboto Mono"/>
                <a:cs typeface="Roboto Mono"/>
                <a:sym typeface="Roboto Mono"/>
              </a:rPr>
              <a:t>boolean</a:t>
            </a:r>
            <a:r>
              <a:rPr lang="en" sz="1500">
                <a:solidFill>
                  <a:schemeClr val="dk1"/>
                </a:solidFill>
              </a:rPr>
              <a:t>, </a:t>
            </a:r>
            <a:r>
              <a:rPr lang="en" sz="1500">
                <a:solidFill>
                  <a:srgbClr val="188038"/>
                </a:solidFill>
                <a:latin typeface="Roboto Mono"/>
                <a:ea typeface="Roboto Mono"/>
                <a:cs typeface="Roboto Mono"/>
                <a:sym typeface="Roboto Mono"/>
              </a:rPr>
              <a:t>array</a:t>
            </a:r>
            <a:r>
              <a:rPr lang="en" sz="1500">
                <a:solidFill>
                  <a:schemeClr val="dk1"/>
                </a:solidFill>
              </a:rPr>
              <a:t>, </a:t>
            </a:r>
            <a:r>
              <a:rPr lang="en" sz="1500">
                <a:solidFill>
                  <a:srgbClr val="188038"/>
                </a:solidFill>
                <a:latin typeface="Roboto Mono"/>
                <a:ea typeface="Roboto Mono"/>
                <a:cs typeface="Roboto Mono"/>
                <a:sym typeface="Roboto Mono"/>
              </a:rPr>
              <a:t>object</a:t>
            </a:r>
            <a:r>
              <a:rPr lang="en" sz="1500">
                <a:solidFill>
                  <a:schemeClr val="dk1"/>
                </a:solidFill>
              </a:rPr>
              <a:t>, </a:t>
            </a:r>
            <a:r>
              <a:rPr lang="en" sz="1500">
                <a:solidFill>
                  <a:srgbClr val="188038"/>
                </a:solidFill>
                <a:latin typeface="Roboto Mono"/>
                <a:ea typeface="Roboto Mono"/>
                <a:cs typeface="Roboto Mono"/>
                <a:sym typeface="Roboto Mono"/>
              </a:rPr>
              <a:t>null</a:t>
            </a:r>
            <a:r>
              <a:rPr lang="en" sz="1500">
                <a:solidFill>
                  <a:schemeClr val="dk1"/>
                </a:solidFill>
              </a:rPr>
              <a:t>.</a:t>
            </a:r>
            <a:endParaRPr sz="1500">
              <a:solidFill>
                <a:schemeClr val="dk1"/>
              </a:solidFill>
            </a:endParaRPr>
          </a:p>
          <a:p>
            <a:pPr indent="0" lvl="0" marL="0" rtl="0" algn="l">
              <a:spcBef>
                <a:spcPts val="1200"/>
              </a:spcBef>
              <a:spcAft>
                <a:spcPts val="1200"/>
              </a:spcAft>
              <a:buNone/>
            </a:pPr>
            <a:r>
              <a:t/>
            </a:r>
            <a:endParaRPr sz="15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4"/>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6.6 JSON and XML data formats</a:t>
            </a:r>
            <a:endParaRPr/>
          </a:p>
        </p:txBody>
      </p:sp>
      <p:sp>
        <p:nvSpPr>
          <p:cNvPr id="182" name="Google Shape;182;p34"/>
          <p:cNvSpPr txBox="1"/>
          <p:nvPr>
            <p:ph idx="1" type="body"/>
          </p:nvPr>
        </p:nvSpPr>
        <p:spPr>
          <a:xfrm>
            <a:off x="311700" y="619075"/>
            <a:ext cx="8520600" cy="41985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b="1" lang="en" sz="1500">
                <a:solidFill>
                  <a:schemeClr val="dk1"/>
                </a:solidFill>
              </a:rPr>
              <a:t>JSON (JavaScript Object Notation)</a:t>
            </a:r>
            <a:endParaRPr b="1" sz="1500">
              <a:solidFill>
                <a:schemeClr val="dk1"/>
              </a:solidFill>
            </a:endParaRPr>
          </a:p>
          <a:p>
            <a:pPr indent="0" lvl="0" marL="0" rtl="0" algn="l">
              <a:spcBef>
                <a:spcPts val="1400"/>
              </a:spcBef>
              <a:spcAft>
                <a:spcPts val="0"/>
              </a:spcAft>
              <a:buNone/>
            </a:pPr>
            <a:r>
              <a:rPr b="1" lang="en" sz="1500">
                <a:solidFill>
                  <a:schemeClr val="dk1"/>
                </a:solidFill>
              </a:rPr>
              <a:t>Key Characteristics:</a:t>
            </a:r>
            <a:endParaRPr b="1" sz="1500">
              <a:solidFill>
                <a:schemeClr val="dk1"/>
              </a:solidFill>
            </a:endParaRPr>
          </a:p>
          <a:p>
            <a:pPr indent="-323850" lvl="0" marL="457200" rtl="0" algn="l">
              <a:spcBef>
                <a:spcPts val="1200"/>
              </a:spcBef>
              <a:spcAft>
                <a:spcPts val="0"/>
              </a:spcAft>
              <a:buClr>
                <a:schemeClr val="dk1"/>
              </a:buClr>
              <a:buSzPts val="1500"/>
              <a:buChar char="●"/>
            </a:pPr>
            <a:r>
              <a:rPr lang="en" sz="1500">
                <a:solidFill>
                  <a:schemeClr val="dk1"/>
                </a:solidFill>
              </a:rPr>
              <a:t>Data is in </a:t>
            </a:r>
            <a:r>
              <a:rPr b="1" lang="en" sz="1500">
                <a:solidFill>
                  <a:schemeClr val="dk1"/>
                </a:solidFill>
              </a:rPr>
              <a:t>key-value pairs</a:t>
            </a:r>
            <a:r>
              <a:rPr lang="en" sz="1500">
                <a:solidFill>
                  <a:schemeClr val="dk1"/>
                </a:solidFill>
              </a:rPr>
              <a:t>.</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Supports nested </a:t>
            </a:r>
            <a:r>
              <a:rPr b="1" lang="en" sz="1500">
                <a:solidFill>
                  <a:schemeClr val="dk1"/>
                </a:solidFill>
              </a:rPr>
              <a:t>objects</a:t>
            </a:r>
            <a:r>
              <a:rPr lang="en" sz="1500">
                <a:solidFill>
                  <a:schemeClr val="dk1"/>
                </a:solidFill>
              </a:rPr>
              <a:t> and </a:t>
            </a:r>
            <a:r>
              <a:rPr b="1" lang="en" sz="1500">
                <a:solidFill>
                  <a:schemeClr val="dk1"/>
                </a:solidFill>
              </a:rPr>
              <a:t>arrays</a:t>
            </a:r>
            <a:r>
              <a:rPr lang="en" sz="1500">
                <a:solidFill>
                  <a:schemeClr val="dk1"/>
                </a:solidFill>
              </a:rPr>
              <a:t>.</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Data types: </a:t>
            </a:r>
            <a:r>
              <a:rPr lang="en" sz="1500">
                <a:solidFill>
                  <a:srgbClr val="188038"/>
                </a:solidFill>
                <a:latin typeface="Roboto Mono"/>
                <a:ea typeface="Roboto Mono"/>
                <a:cs typeface="Roboto Mono"/>
                <a:sym typeface="Roboto Mono"/>
              </a:rPr>
              <a:t>string</a:t>
            </a:r>
            <a:r>
              <a:rPr lang="en" sz="1500">
                <a:solidFill>
                  <a:schemeClr val="dk1"/>
                </a:solidFill>
              </a:rPr>
              <a:t>, </a:t>
            </a:r>
            <a:r>
              <a:rPr lang="en" sz="1500">
                <a:solidFill>
                  <a:srgbClr val="188038"/>
                </a:solidFill>
                <a:latin typeface="Roboto Mono"/>
                <a:ea typeface="Roboto Mono"/>
                <a:cs typeface="Roboto Mono"/>
                <a:sym typeface="Roboto Mono"/>
              </a:rPr>
              <a:t>number</a:t>
            </a:r>
            <a:r>
              <a:rPr lang="en" sz="1500">
                <a:solidFill>
                  <a:schemeClr val="dk1"/>
                </a:solidFill>
              </a:rPr>
              <a:t>, </a:t>
            </a:r>
            <a:r>
              <a:rPr lang="en" sz="1500">
                <a:solidFill>
                  <a:srgbClr val="188038"/>
                </a:solidFill>
                <a:latin typeface="Roboto Mono"/>
                <a:ea typeface="Roboto Mono"/>
                <a:cs typeface="Roboto Mono"/>
                <a:sym typeface="Roboto Mono"/>
              </a:rPr>
              <a:t>boolean</a:t>
            </a:r>
            <a:r>
              <a:rPr lang="en" sz="1500">
                <a:solidFill>
                  <a:schemeClr val="dk1"/>
                </a:solidFill>
              </a:rPr>
              <a:t>, </a:t>
            </a:r>
            <a:r>
              <a:rPr lang="en" sz="1500">
                <a:solidFill>
                  <a:srgbClr val="188038"/>
                </a:solidFill>
                <a:latin typeface="Roboto Mono"/>
                <a:ea typeface="Roboto Mono"/>
                <a:cs typeface="Roboto Mono"/>
                <a:sym typeface="Roboto Mono"/>
              </a:rPr>
              <a:t>array</a:t>
            </a:r>
            <a:r>
              <a:rPr lang="en" sz="1500">
                <a:solidFill>
                  <a:schemeClr val="dk1"/>
                </a:solidFill>
              </a:rPr>
              <a:t>, </a:t>
            </a:r>
            <a:r>
              <a:rPr lang="en" sz="1500">
                <a:solidFill>
                  <a:srgbClr val="188038"/>
                </a:solidFill>
                <a:latin typeface="Roboto Mono"/>
                <a:ea typeface="Roboto Mono"/>
                <a:cs typeface="Roboto Mono"/>
                <a:sym typeface="Roboto Mono"/>
              </a:rPr>
              <a:t>object</a:t>
            </a:r>
            <a:r>
              <a:rPr lang="en" sz="1500">
                <a:solidFill>
                  <a:schemeClr val="dk1"/>
                </a:solidFill>
              </a:rPr>
              <a:t>, </a:t>
            </a:r>
            <a:r>
              <a:rPr lang="en" sz="1500">
                <a:solidFill>
                  <a:srgbClr val="188038"/>
                </a:solidFill>
                <a:latin typeface="Roboto Mono"/>
                <a:ea typeface="Roboto Mono"/>
                <a:cs typeface="Roboto Mono"/>
                <a:sym typeface="Roboto Mono"/>
              </a:rPr>
              <a:t>null</a:t>
            </a:r>
            <a:r>
              <a:rPr lang="en" sz="1500">
                <a:solidFill>
                  <a:schemeClr val="dk1"/>
                </a:solidFill>
              </a:rPr>
              <a:t>.</a:t>
            </a:r>
            <a:endParaRPr sz="1500">
              <a:solidFill>
                <a:schemeClr val="dk1"/>
              </a:solidFill>
            </a:endParaRPr>
          </a:p>
          <a:p>
            <a:pPr indent="0" lvl="0" marL="0" rtl="0" algn="l">
              <a:spcBef>
                <a:spcPts val="1200"/>
              </a:spcBef>
              <a:spcAft>
                <a:spcPts val="1200"/>
              </a:spcAft>
              <a:buNone/>
            </a:pPr>
            <a:r>
              <a:t/>
            </a:r>
            <a:endParaRPr sz="15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5"/>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6.6 JSON and XML data formats</a:t>
            </a:r>
            <a:endParaRPr/>
          </a:p>
        </p:txBody>
      </p:sp>
      <p:sp>
        <p:nvSpPr>
          <p:cNvPr id="188" name="Google Shape;188;p35"/>
          <p:cNvSpPr txBox="1"/>
          <p:nvPr>
            <p:ph idx="1" type="body"/>
          </p:nvPr>
        </p:nvSpPr>
        <p:spPr>
          <a:xfrm>
            <a:off x="311700" y="619075"/>
            <a:ext cx="8520600" cy="41985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Clr>
                <a:schemeClr val="dk1"/>
              </a:buClr>
              <a:buSzPts val="1100"/>
              <a:buFont typeface="Arial"/>
              <a:buNone/>
            </a:pPr>
            <a:r>
              <a:rPr b="1" lang="en" sz="1700">
                <a:solidFill>
                  <a:schemeClr val="dk1"/>
                </a:solidFill>
              </a:rPr>
              <a:t>XML (eXtensible Markup Language)</a:t>
            </a:r>
            <a:endParaRPr b="1" sz="1700">
              <a:solidFill>
                <a:schemeClr val="dk1"/>
              </a:solidFill>
            </a:endParaRPr>
          </a:p>
          <a:p>
            <a:pPr indent="0" lvl="0" marL="0" rtl="0" algn="l">
              <a:spcBef>
                <a:spcPts val="1400"/>
              </a:spcBef>
              <a:spcAft>
                <a:spcPts val="0"/>
              </a:spcAft>
              <a:buClr>
                <a:schemeClr val="dk1"/>
              </a:buClr>
              <a:buSzPts val="1100"/>
              <a:buFont typeface="Arial"/>
              <a:buNone/>
            </a:pPr>
            <a:r>
              <a:rPr b="1" lang="en" sz="1500">
                <a:solidFill>
                  <a:schemeClr val="dk1"/>
                </a:solidFill>
              </a:rPr>
              <a:t>Overview:</a:t>
            </a:r>
            <a:endParaRPr b="1" sz="1500">
              <a:solidFill>
                <a:schemeClr val="dk1"/>
              </a:solidFill>
            </a:endParaRPr>
          </a:p>
          <a:p>
            <a:pPr indent="-311150" lvl="0" marL="457200" rtl="0" algn="l">
              <a:spcBef>
                <a:spcPts val="1200"/>
              </a:spcBef>
              <a:spcAft>
                <a:spcPts val="0"/>
              </a:spcAft>
              <a:buClr>
                <a:schemeClr val="dk1"/>
              </a:buClr>
              <a:buSzPts val="1300"/>
              <a:buChar char="●"/>
            </a:pPr>
            <a:r>
              <a:rPr lang="en" sz="1300">
                <a:solidFill>
                  <a:schemeClr val="dk1"/>
                </a:solidFill>
              </a:rPr>
              <a:t>A </a:t>
            </a:r>
            <a:r>
              <a:rPr b="1" lang="en" sz="1300">
                <a:solidFill>
                  <a:schemeClr val="dk1"/>
                </a:solidFill>
              </a:rPr>
              <a:t>markup language</a:t>
            </a:r>
            <a:r>
              <a:rPr lang="en" sz="1300">
                <a:solidFill>
                  <a:schemeClr val="dk1"/>
                </a:solidFill>
              </a:rPr>
              <a:t> used to define </a:t>
            </a:r>
            <a:r>
              <a:rPr b="1" lang="en" sz="1300">
                <a:solidFill>
                  <a:schemeClr val="dk1"/>
                </a:solidFill>
              </a:rPr>
              <a:t>custom tags</a:t>
            </a:r>
            <a:r>
              <a:rPr lang="en" sz="1300">
                <a:solidFill>
                  <a:schemeClr val="dk1"/>
                </a:solidFill>
              </a:rPr>
              <a:t> for data.</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More </a:t>
            </a:r>
            <a:r>
              <a:rPr b="1" lang="en" sz="1300">
                <a:solidFill>
                  <a:schemeClr val="dk1"/>
                </a:solidFill>
              </a:rPr>
              <a:t>verbose</a:t>
            </a:r>
            <a:r>
              <a:rPr lang="en" sz="1300">
                <a:solidFill>
                  <a:schemeClr val="dk1"/>
                </a:solidFill>
              </a:rPr>
              <a:t> but also </a:t>
            </a:r>
            <a:r>
              <a:rPr b="1" lang="en" sz="1300">
                <a:solidFill>
                  <a:schemeClr val="dk1"/>
                </a:solidFill>
              </a:rPr>
              <a:t>self-descriptive</a:t>
            </a:r>
            <a:r>
              <a:rPr lang="en" sz="1300">
                <a:solidFill>
                  <a:schemeClr val="dk1"/>
                </a:solidFill>
              </a:rPr>
              <a:t>.</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Common in </a:t>
            </a:r>
            <a:r>
              <a:rPr b="1" lang="en" sz="1300">
                <a:solidFill>
                  <a:schemeClr val="dk1"/>
                </a:solidFill>
              </a:rPr>
              <a:t>SOAP</a:t>
            </a:r>
            <a:r>
              <a:rPr lang="en" sz="1300">
                <a:solidFill>
                  <a:schemeClr val="dk1"/>
                </a:solidFill>
              </a:rPr>
              <a:t>, enterprise systems, and document storage.</a:t>
            </a:r>
            <a:endParaRPr sz="1300">
              <a:solidFill>
                <a:schemeClr val="dk1"/>
              </a:solidFill>
            </a:endParaRPr>
          </a:p>
          <a:p>
            <a:pPr indent="0" lvl="0" marL="0" rtl="0" algn="l">
              <a:spcBef>
                <a:spcPts val="1400"/>
              </a:spcBef>
              <a:spcAft>
                <a:spcPts val="0"/>
              </a:spcAft>
              <a:buClr>
                <a:schemeClr val="dk1"/>
              </a:buClr>
              <a:buSzPts val="1100"/>
              <a:buFont typeface="Arial"/>
              <a:buNone/>
            </a:pPr>
            <a:r>
              <a:rPr b="1" lang="en" sz="1300">
                <a:solidFill>
                  <a:schemeClr val="dk1"/>
                </a:solidFill>
              </a:rPr>
              <a:t>Example XML:</a:t>
            </a:r>
            <a:endParaRPr b="1" sz="1300">
              <a:solidFill>
                <a:schemeClr val="dk1"/>
              </a:solidFill>
            </a:endParaRPr>
          </a:p>
          <a:p>
            <a:pPr indent="0" lvl="0" marL="0" rtl="0" algn="l">
              <a:spcBef>
                <a:spcPts val="400"/>
              </a:spcBef>
              <a:spcAft>
                <a:spcPts val="0"/>
              </a:spcAft>
              <a:buClr>
                <a:schemeClr val="dk1"/>
              </a:buClr>
              <a:buSzPts val="1100"/>
              <a:buFont typeface="Arial"/>
              <a:buNone/>
            </a:pPr>
            <a:r>
              <a:rPr lang="en" sz="1100">
                <a:solidFill>
                  <a:schemeClr val="dk1"/>
                </a:solidFill>
              </a:rPr>
              <a:t>xml</a:t>
            </a:r>
            <a:endParaRPr sz="1100">
              <a:solidFill>
                <a:schemeClr val="dk1"/>
              </a:solidFill>
            </a:endParaRPr>
          </a:p>
          <a:p>
            <a:pPr indent="0" lvl="0" marL="0" rtl="0" algn="l">
              <a:spcBef>
                <a:spcPts val="0"/>
              </a:spcBef>
              <a:spcAft>
                <a:spcPts val="0"/>
              </a:spcAft>
              <a:buNone/>
            </a:pPr>
            <a:r>
              <a:rPr lang="en" sz="1100">
                <a:solidFill>
                  <a:srgbClr val="188038"/>
                </a:solidFill>
                <a:latin typeface="Roboto Mono"/>
                <a:ea typeface="Roboto Mono"/>
                <a:cs typeface="Roboto Mono"/>
                <a:sym typeface="Roboto Mono"/>
              </a:rPr>
              <a:t>&lt;employee&gt;</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 sz="1100">
                <a:solidFill>
                  <a:srgbClr val="188038"/>
                </a:solidFill>
                <a:latin typeface="Roboto Mono"/>
                <a:ea typeface="Roboto Mono"/>
                <a:cs typeface="Roboto Mono"/>
                <a:sym typeface="Roboto Mono"/>
              </a:rPr>
              <a:t>  &lt;id&gt;101&lt;/id&gt;</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 sz="1100">
                <a:solidFill>
                  <a:srgbClr val="188038"/>
                </a:solidFill>
                <a:latin typeface="Roboto Mono"/>
                <a:ea typeface="Roboto Mono"/>
                <a:cs typeface="Roboto Mono"/>
                <a:sym typeface="Roboto Mono"/>
              </a:rPr>
              <a:t>  &lt;name&gt;Binayak Maharjan&lt;/name&gt;</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 sz="1100">
                <a:solidFill>
                  <a:srgbClr val="188038"/>
                </a:solidFill>
                <a:latin typeface="Roboto Mono"/>
                <a:ea typeface="Roboto Mono"/>
                <a:cs typeface="Roboto Mono"/>
                <a:sym typeface="Roboto Mono"/>
              </a:rPr>
              <a:t>  &lt;department&gt;IT&lt;/department&gt;</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 sz="1100">
                <a:solidFill>
                  <a:srgbClr val="188038"/>
                </a:solidFill>
                <a:latin typeface="Roboto Mono"/>
                <a:ea typeface="Roboto Mono"/>
                <a:cs typeface="Roboto Mono"/>
                <a:sym typeface="Roboto Mono"/>
              </a:rPr>
              <a:t>  &lt;skills&gt;</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 sz="1100">
                <a:solidFill>
                  <a:srgbClr val="188038"/>
                </a:solidFill>
                <a:latin typeface="Roboto Mono"/>
                <a:ea typeface="Roboto Mono"/>
                <a:cs typeface="Roboto Mono"/>
                <a:sym typeface="Roboto Mono"/>
              </a:rPr>
              <a:t>    &lt;skill&gt;Python&lt;/skill&gt;</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 sz="1100">
                <a:solidFill>
                  <a:srgbClr val="188038"/>
                </a:solidFill>
                <a:latin typeface="Roboto Mono"/>
                <a:ea typeface="Roboto Mono"/>
                <a:cs typeface="Roboto Mono"/>
                <a:sym typeface="Roboto Mono"/>
              </a:rPr>
              <a:t>    &lt;skill&gt;Flask&lt;/skill&gt;</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 sz="1100">
                <a:solidFill>
                  <a:srgbClr val="188038"/>
                </a:solidFill>
                <a:latin typeface="Roboto Mono"/>
                <a:ea typeface="Roboto Mono"/>
                <a:cs typeface="Roboto Mono"/>
                <a:sym typeface="Roboto Mono"/>
              </a:rPr>
              <a:t>    &lt;skill&gt;SQL&lt;/skill&gt;</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 sz="1100">
                <a:solidFill>
                  <a:srgbClr val="188038"/>
                </a:solidFill>
                <a:latin typeface="Roboto Mono"/>
                <a:ea typeface="Roboto Mono"/>
                <a:cs typeface="Roboto Mono"/>
                <a:sym typeface="Roboto Mono"/>
              </a:rPr>
              <a:t>  &lt;/skills&gt;</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 sz="1100">
                <a:solidFill>
                  <a:srgbClr val="188038"/>
                </a:solidFill>
                <a:latin typeface="Roboto Mono"/>
                <a:ea typeface="Roboto Mono"/>
                <a:cs typeface="Roboto Mono"/>
                <a:sym typeface="Roboto Mono"/>
              </a:rPr>
              <a:t>  &lt;isActive&gt;true&lt;/isActive&gt;</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 sz="1100">
                <a:solidFill>
                  <a:srgbClr val="188038"/>
                </a:solidFill>
                <a:latin typeface="Roboto Mono"/>
                <a:ea typeface="Roboto Mono"/>
                <a:cs typeface="Roboto Mono"/>
                <a:sym typeface="Roboto Mono"/>
              </a:rPr>
              <a:t>&lt;/employee&gt;</a:t>
            </a:r>
            <a:endParaRPr sz="1100">
              <a:solidFill>
                <a:srgbClr val="188038"/>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1400"/>
              </a:spcBef>
              <a:spcAft>
                <a:spcPts val="0"/>
              </a:spcAft>
              <a:buClr>
                <a:schemeClr val="dk1"/>
              </a:buClr>
              <a:buSzPts val="1100"/>
              <a:buFont typeface="Arial"/>
              <a:buNone/>
            </a:pPr>
            <a:r>
              <a:rPr b="1" lang="en" sz="1300">
                <a:solidFill>
                  <a:schemeClr val="dk1"/>
                </a:solidFill>
              </a:rPr>
              <a:t>🔸 Key Characteristics:</a:t>
            </a:r>
            <a:endParaRPr b="1" sz="1300">
              <a:solidFill>
                <a:schemeClr val="dk1"/>
              </a:solidFill>
            </a:endParaRPr>
          </a:p>
          <a:p>
            <a:pPr indent="-298450" lvl="0" marL="457200" rtl="0" algn="l">
              <a:spcBef>
                <a:spcPts val="1200"/>
              </a:spcBef>
              <a:spcAft>
                <a:spcPts val="0"/>
              </a:spcAft>
              <a:buClr>
                <a:schemeClr val="dk1"/>
              </a:buClr>
              <a:buSzPts val="1100"/>
              <a:buChar char="●"/>
            </a:pPr>
            <a:r>
              <a:rPr lang="en" sz="1100">
                <a:solidFill>
                  <a:schemeClr val="dk1"/>
                </a:solidFill>
              </a:rPr>
              <a:t>Structured with </a:t>
            </a:r>
            <a:r>
              <a:rPr b="1" lang="en" sz="1100">
                <a:solidFill>
                  <a:schemeClr val="dk1"/>
                </a:solidFill>
              </a:rPr>
              <a:t>opening and closing tags</a:t>
            </a:r>
            <a:r>
              <a:rPr lang="en" sz="1100">
                <a:solidFill>
                  <a:schemeClr val="dk1"/>
                </a:solidFill>
              </a:rPr>
              <a:t>.</a:t>
            </a:r>
            <a:br>
              <a:rPr lang="en" sz="1100">
                <a:solidFill>
                  <a:schemeClr val="dk1"/>
                </a:solidFill>
              </a:rPr>
            </a:b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Supports attributes</a:t>
            </a:r>
            <a:r>
              <a:rPr lang="en" sz="1100">
                <a:solidFill>
                  <a:schemeClr val="dk1"/>
                </a:solidFill>
              </a:rPr>
              <a:t> (e.g., </a:t>
            </a:r>
            <a:r>
              <a:rPr lang="en" sz="1100">
                <a:solidFill>
                  <a:srgbClr val="188038"/>
                </a:solidFill>
                <a:latin typeface="Roboto Mono"/>
                <a:ea typeface="Roboto Mono"/>
                <a:cs typeface="Roboto Mono"/>
                <a:sym typeface="Roboto Mono"/>
              </a:rPr>
              <a:t>&lt;id value="101"/&gt;</a:t>
            </a:r>
            <a:r>
              <a:rPr lang="en" sz="1100">
                <a:solidFill>
                  <a:schemeClr val="dk1"/>
                </a:solidFill>
              </a:rPr>
              <a:t>)</a:t>
            </a:r>
            <a:br>
              <a:rPr lang="en" sz="1100">
                <a:solidFill>
                  <a:schemeClr val="dk1"/>
                </a:solidFill>
              </a:rPr>
            </a:b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More </a:t>
            </a:r>
            <a:r>
              <a:rPr b="1" lang="en" sz="1100">
                <a:solidFill>
                  <a:schemeClr val="dk1"/>
                </a:solidFill>
              </a:rPr>
              <a:t>formal</a:t>
            </a:r>
            <a:r>
              <a:rPr lang="en" sz="1100">
                <a:solidFill>
                  <a:schemeClr val="dk1"/>
                </a:solidFill>
              </a:rPr>
              <a:t> than JSON.</a:t>
            </a:r>
            <a:br>
              <a:rPr lang="en" sz="1100">
                <a:solidFill>
                  <a:schemeClr val="dk1"/>
                </a:solidFill>
              </a:rPr>
            </a:br>
            <a:endParaRPr sz="1100">
              <a:solidFill>
                <a:schemeClr val="dk1"/>
              </a:solidFill>
            </a:endParaRPr>
          </a:p>
          <a:p>
            <a:pPr indent="0" lvl="0" marL="0" rtl="0" algn="l">
              <a:spcBef>
                <a:spcPts val="1200"/>
              </a:spcBef>
              <a:spcAft>
                <a:spcPts val="1200"/>
              </a:spcAft>
              <a:buNone/>
            </a:pPr>
            <a:r>
              <a:t/>
            </a:r>
            <a:endParaRPr b="1" sz="15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6"/>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6.6 JSON and XML data formats</a:t>
            </a:r>
            <a:endParaRPr/>
          </a:p>
        </p:txBody>
      </p:sp>
      <p:sp>
        <p:nvSpPr>
          <p:cNvPr id="194" name="Google Shape;194;p36"/>
          <p:cNvSpPr txBox="1"/>
          <p:nvPr>
            <p:ph idx="1" type="body"/>
          </p:nvPr>
        </p:nvSpPr>
        <p:spPr>
          <a:xfrm>
            <a:off x="311700" y="619075"/>
            <a:ext cx="8520600" cy="41985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b="1" lang="en" sz="1700">
                <a:solidFill>
                  <a:schemeClr val="dk1"/>
                </a:solidFill>
              </a:rPr>
              <a:t>XML (eXtensible Markup Language)</a:t>
            </a:r>
            <a:endParaRPr b="1" sz="1700">
              <a:solidFill>
                <a:schemeClr val="dk1"/>
              </a:solidFill>
            </a:endParaRPr>
          </a:p>
          <a:p>
            <a:pPr indent="0" lvl="0" marL="0" rtl="0" algn="l">
              <a:spcBef>
                <a:spcPts val="1400"/>
              </a:spcBef>
              <a:spcAft>
                <a:spcPts val="0"/>
              </a:spcAft>
              <a:buNone/>
            </a:pPr>
            <a:r>
              <a:rPr b="1" lang="en" sz="1500">
                <a:solidFill>
                  <a:schemeClr val="dk1"/>
                </a:solidFill>
              </a:rPr>
              <a:t>Key Characteristics:</a:t>
            </a:r>
            <a:endParaRPr b="1" sz="1500">
              <a:solidFill>
                <a:schemeClr val="dk1"/>
              </a:solidFill>
            </a:endParaRPr>
          </a:p>
          <a:p>
            <a:pPr indent="-311150" lvl="0" marL="457200" rtl="0" algn="l">
              <a:spcBef>
                <a:spcPts val="1200"/>
              </a:spcBef>
              <a:spcAft>
                <a:spcPts val="0"/>
              </a:spcAft>
              <a:buClr>
                <a:schemeClr val="dk1"/>
              </a:buClr>
              <a:buSzPts val="1300"/>
              <a:buChar char="●"/>
            </a:pPr>
            <a:r>
              <a:rPr lang="en" sz="1300">
                <a:solidFill>
                  <a:schemeClr val="dk1"/>
                </a:solidFill>
              </a:rPr>
              <a:t>Structured with </a:t>
            </a:r>
            <a:r>
              <a:rPr b="1" lang="en" sz="1300">
                <a:solidFill>
                  <a:schemeClr val="dk1"/>
                </a:solidFill>
              </a:rPr>
              <a:t>opening and closing tags</a:t>
            </a:r>
            <a:r>
              <a:rPr lang="en" sz="1300">
                <a:solidFill>
                  <a:schemeClr val="dk1"/>
                </a:solidFill>
              </a:rPr>
              <a:t>.</a:t>
            </a:r>
            <a:endParaRPr sz="1300">
              <a:solidFill>
                <a:schemeClr val="dk1"/>
              </a:solidFill>
            </a:endParaRPr>
          </a:p>
          <a:p>
            <a:pPr indent="-311150" lvl="0" marL="457200" rtl="0" algn="l">
              <a:spcBef>
                <a:spcPts val="0"/>
              </a:spcBef>
              <a:spcAft>
                <a:spcPts val="0"/>
              </a:spcAft>
              <a:buClr>
                <a:schemeClr val="dk1"/>
              </a:buClr>
              <a:buSzPts val="1300"/>
              <a:buChar char="●"/>
            </a:pPr>
            <a:r>
              <a:rPr b="1" lang="en" sz="1300">
                <a:solidFill>
                  <a:schemeClr val="dk1"/>
                </a:solidFill>
              </a:rPr>
              <a:t>Supports attributes</a:t>
            </a:r>
            <a:r>
              <a:rPr lang="en" sz="1300">
                <a:solidFill>
                  <a:schemeClr val="dk1"/>
                </a:solidFill>
              </a:rPr>
              <a:t> (e.g., </a:t>
            </a:r>
            <a:r>
              <a:rPr lang="en" sz="1300">
                <a:solidFill>
                  <a:srgbClr val="188038"/>
                </a:solidFill>
                <a:latin typeface="Roboto Mono"/>
                <a:ea typeface="Roboto Mono"/>
                <a:cs typeface="Roboto Mono"/>
                <a:sym typeface="Roboto Mono"/>
              </a:rPr>
              <a:t>&lt;id value="101"/&gt;</a:t>
            </a:r>
            <a:r>
              <a:rPr lang="en" sz="1300">
                <a:solidFill>
                  <a:schemeClr val="dk1"/>
                </a:solidFill>
              </a:rPr>
              <a:t>)</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More </a:t>
            </a:r>
            <a:r>
              <a:rPr b="1" lang="en" sz="1300">
                <a:solidFill>
                  <a:schemeClr val="dk1"/>
                </a:solidFill>
              </a:rPr>
              <a:t>formal</a:t>
            </a:r>
            <a:r>
              <a:rPr lang="en" sz="1300">
                <a:solidFill>
                  <a:schemeClr val="dk1"/>
                </a:solidFill>
              </a:rPr>
              <a:t> than JSON.</a:t>
            </a:r>
            <a:br>
              <a:rPr lang="en" sz="1300">
                <a:solidFill>
                  <a:schemeClr val="dk1"/>
                </a:solidFill>
              </a:rPr>
            </a:br>
            <a:endParaRPr sz="1300">
              <a:solidFill>
                <a:schemeClr val="dk1"/>
              </a:solidFill>
            </a:endParaRPr>
          </a:p>
          <a:p>
            <a:pPr indent="0" lvl="0" marL="0" rtl="0" algn="l">
              <a:spcBef>
                <a:spcPts val="1200"/>
              </a:spcBef>
              <a:spcAft>
                <a:spcPts val="1200"/>
              </a:spcAft>
              <a:buNone/>
            </a:pPr>
            <a:r>
              <a:t/>
            </a:r>
            <a:endParaRPr b="1" sz="150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7"/>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6.6 JSON and XML data formats</a:t>
            </a:r>
            <a:endParaRPr/>
          </a:p>
        </p:txBody>
      </p:sp>
      <p:graphicFrame>
        <p:nvGraphicFramePr>
          <p:cNvPr id="200" name="Google Shape;200;p37"/>
          <p:cNvGraphicFramePr/>
          <p:nvPr/>
        </p:nvGraphicFramePr>
        <p:xfrm>
          <a:off x="311700" y="993950"/>
          <a:ext cx="3000000" cy="3000000"/>
        </p:xfrm>
        <a:graphic>
          <a:graphicData uri="http://schemas.openxmlformats.org/drawingml/2006/table">
            <a:tbl>
              <a:tblPr>
                <a:noFill/>
                <a:tableStyleId>{78272E14-20C3-44F4-A913-5434B336ED87}</a:tableStyleId>
              </a:tblPr>
              <a:tblGrid>
                <a:gridCol w="1579125"/>
                <a:gridCol w="3421150"/>
                <a:gridCol w="3520325"/>
              </a:tblGrid>
              <a:tr h="411650">
                <a:tc>
                  <a:txBody>
                    <a:bodyPr/>
                    <a:lstStyle/>
                    <a:p>
                      <a:pPr indent="0" lvl="0" marL="0" rtl="0" algn="ctr">
                        <a:lnSpc>
                          <a:spcPct val="115000"/>
                        </a:lnSpc>
                        <a:spcBef>
                          <a:spcPts val="0"/>
                        </a:spcBef>
                        <a:spcAft>
                          <a:spcPts val="0"/>
                        </a:spcAft>
                        <a:buNone/>
                      </a:pPr>
                      <a:r>
                        <a:rPr b="1" lang="en"/>
                        <a:t>Feature</a:t>
                      </a:r>
                      <a:endParaRPr b="1"/>
                    </a:p>
                  </a:txBody>
                  <a:tcPr marT="91425" marB="91425" marR="91425" marL="91425"/>
                </a:tc>
                <a:tc>
                  <a:txBody>
                    <a:bodyPr/>
                    <a:lstStyle/>
                    <a:p>
                      <a:pPr indent="0" lvl="0" marL="0" rtl="0" algn="ctr">
                        <a:lnSpc>
                          <a:spcPct val="115000"/>
                        </a:lnSpc>
                        <a:spcBef>
                          <a:spcPts val="0"/>
                        </a:spcBef>
                        <a:spcAft>
                          <a:spcPts val="0"/>
                        </a:spcAft>
                        <a:buNone/>
                      </a:pPr>
                      <a:r>
                        <a:rPr b="1" lang="en"/>
                        <a:t>JSON</a:t>
                      </a:r>
                      <a:endParaRPr b="1"/>
                    </a:p>
                  </a:txBody>
                  <a:tcPr marT="91425" marB="91425" marR="91425" marL="91425"/>
                </a:tc>
                <a:tc>
                  <a:txBody>
                    <a:bodyPr/>
                    <a:lstStyle/>
                    <a:p>
                      <a:pPr indent="0" lvl="0" marL="0" rtl="0" algn="ctr">
                        <a:lnSpc>
                          <a:spcPct val="115000"/>
                        </a:lnSpc>
                        <a:spcBef>
                          <a:spcPts val="0"/>
                        </a:spcBef>
                        <a:spcAft>
                          <a:spcPts val="0"/>
                        </a:spcAft>
                        <a:buNone/>
                      </a:pPr>
                      <a:r>
                        <a:rPr b="1" lang="en"/>
                        <a:t>XML</a:t>
                      </a:r>
                      <a:endParaRPr b="1"/>
                    </a:p>
                  </a:txBody>
                  <a:tcPr marT="91425" marB="91425" marR="91425" marL="91425"/>
                </a:tc>
              </a:tr>
              <a:tr h="428075">
                <a:tc>
                  <a:txBody>
                    <a:bodyPr/>
                    <a:lstStyle/>
                    <a:p>
                      <a:pPr indent="0" lvl="0" marL="0" rtl="0" algn="l">
                        <a:spcBef>
                          <a:spcPts val="0"/>
                        </a:spcBef>
                        <a:spcAft>
                          <a:spcPts val="0"/>
                        </a:spcAft>
                        <a:buNone/>
                      </a:pPr>
                      <a:r>
                        <a:rPr b="1" lang="en"/>
                        <a:t>Format</a:t>
                      </a:r>
                      <a:endParaRPr b="1"/>
                    </a:p>
                  </a:txBody>
                  <a:tcPr marT="91425" marB="91425" marR="91425" marL="91425"/>
                </a:tc>
                <a:tc>
                  <a:txBody>
                    <a:bodyPr/>
                    <a:lstStyle/>
                    <a:p>
                      <a:pPr indent="0" lvl="0" marL="0" rtl="0" algn="l">
                        <a:spcBef>
                          <a:spcPts val="0"/>
                        </a:spcBef>
                        <a:spcAft>
                          <a:spcPts val="0"/>
                        </a:spcAft>
                        <a:buNone/>
                      </a:pPr>
                      <a:r>
                        <a:rPr lang="en"/>
                        <a:t>Key-value pairs</a:t>
                      </a:r>
                      <a:endParaRPr/>
                    </a:p>
                  </a:txBody>
                  <a:tcPr marT="91425" marB="91425" marR="91425" marL="91425"/>
                </a:tc>
                <a:tc>
                  <a:txBody>
                    <a:bodyPr/>
                    <a:lstStyle/>
                    <a:p>
                      <a:pPr indent="0" lvl="0" marL="0" rtl="0" algn="l">
                        <a:spcBef>
                          <a:spcPts val="0"/>
                        </a:spcBef>
                        <a:spcAft>
                          <a:spcPts val="0"/>
                        </a:spcAft>
                        <a:buNone/>
                      </a:pPr>
                      <a:r>
                        <a:rPr lang="en"/>
                        <a:t>Nested tags</a:t>
                      </a:r>
                      <a:endParaRPr/>
                    </a:p>
                  </a:txBody>
                  <a:tcPr marT="91425" marB="91425" marR="91425" marL="91425"/>
                </a:tc>
              </a:tr>
              <a:tr h="428075">
                <a:tc>
                  <a:txBody>
                    <a:bodyPr/>
                    <a:lstStyle/>
                    <a:p>
                      <a:pPr indent="0" lvl="0" marL="0" rtl="0" algn="l">
                        <a:spcBef>
                          <a:spcPts val="0"/>
                        </a:spcBef>
                        <a:spcAft>
                          <a:spcPts val="0"/>
                        </a:spcAft>
                        <a:buNone/>
                      </a:pPr>
                      <a:r>
                        <a:rPr b="1" lang="en"/>
                        <a:t>Readability</a:t>
                      </a:r>
                      <a:endParaRPr b="1"/>
                    </a:p>
                  </a:txBody>
                  <a:tcPr marT="91425" marB="91425" marR="91425" marL="91425"/>
                </a:tc>
                <a:tc>
                  <a:txBody>
                    <a:bodyPr/>
                    <a:lstStyle/>
                    <a:p>
                      <a:pPr indent="0" lvl="0" marL="0" rtl="0" algn="l">
                        <a:spcBef>
                          <a:spcPts val="0"/>
                        </a:spcBef>
                        <a:spcAft>
                          <a:spcPts val="0"/>
                        </a:spcAft>
                        <a:buNone/>
                      </a:pPr>
                      <a:r>
                        <a:rPr lang="en"/>
                        <a:t>More human-friendly</a:t>
                      </a:r>
                      <a:endParaRPr/>
                    </a:p>
                  </a:txBody>
                  <a:tcPr marT="91425" marB="91425" marR="91425" marL="91425"/>
                </a:tc>
                <a:tc>
                  <a:txBody>
                    <a:bodyPr/>
                    <a:lstStyle/>
                    <a:p>
                      <a:pPr indent="0" lvl="0" marL="0" rtl="0" algn="l">
                        <a:spcBef>
                          <a:spcPts val="0"/>
                        </a:spcBef>
                        <a:spcAft>
                          <a:spcPts val="0"/>
                        </a:spcAft>
                        <a:buNone/>
                      </a:pPr>
                      <a:r>
                        <a:rPr lang="en"/>
                        <a:t>Verbose, less readable</a:t>
                      </a:r>
                      <a:endParaRPr/>
                    </a:p>
                  </a:txBody>
                  <a:tcPr marT="91425" marB="91425" marR="91425" marL="91425"/>
                </a:tc>
              </a:tr>
              <a:tr h="428075">
                <a:tc>
                  <a:txBody>
                    <a:bodyPr/>
                    <a:lstStyle/>
                    <a:p>
                      <a:pPr indent="0" lvl="0" marL="0" rtl="0" algn="l">
                        <a:spcBef>
                          <a:spcPts val="0"/>
                        </a:spcBef>
                        <a:spcAft>
                          <a:spcPts val="0"/>
                        </a:spcAft>
                        <a:buNone/>
                      </a:pPr>
                      <a:r>
                        <a:rPr b="1" lang="en"/>
                        <a:t>Data Size</a:t>
                      </a:r>
                      <a:endParaRPr b="1"/>
                    </a:p>
                  </a:txBody>
                  <a:tcPr marT="91425" marB="91425" marR="91425" marL="91425"/>
                </a:tc>
                <a:tc>
                  <a:txBody>
                    <a:bodyPr/>
                    <a:lstStyle/>
                    <a:p>
                      <a:pPr indent="0" lvl="0" marL="0" rtl="0" algn="l">
                        <a:spcBef>
                          <a:spcPts val="0"/>
                        </a:spcBef>
                        <a:spcAft>
                          <a:spcPts val="0"/>
                        </a:spcAft>
                        <a:buNone/>
                      </a:pPr>
                      <a:r>
                        <a:rPr lang="en"/>
                        <a:t>Compact</a:t>
                      </a:r>
                      <a:endParaRPr/>
                    </a:p>
                  </a:txBody>
                  <a:tcPr marT="91425" marB="91425" marR="91425" marL="91425"/>
                </a:tc>
                <a:tc>
                  <a:txBody>
                    <a:bodyPr/>
                    <a:lstStyle/>
                    <a:p>
                      <a:pPr indent="0" lvl="0" marL="0" rtl="0" algn="l">
                        <a:spcBef>
                          <a:spcPts val="0"/>
                        </a:spcBef>
                        <a:spcAft>
                          <a:spcPts val="0"/>
                        </a:spcAft>
                        <a:buNone/>
                      </a:pPr>
                      <a:r>
                        <a:rPr lang="en"/>
                        <a:t>Larger due to tags</a:t>
                      </a:r>
                      <a:endParaRPr/>
                    </a:p>
                  </a:txBody>
                  <a:tcPr marT="91425" marB="91425" marR="91425" marL="91425"/>
                </a:tc>
              </a:tr>
              <a:tr h="428075">
                <a:tc>
                  <a:txBody>
                    <a:bodyPr/>
                    <a:lstStyle/>
                    <a:p>
                      <a:pPr indent="0" lvl="0" marL="0" rtl="0" algn="l">
                        <a:spcBef>
                          <a:spcPts val="0"/>
                        </a:spcBef>
                        <a:spcAft>
                          <a:spcPts val="0"/>
                        </a:spcAft>
                        <a:buNone/>
                      </a:pPr>
                      <a:r>
                        <a:rPr b="1" lang="en"/>
                        <a:t>Speed</a:t>
                      </a:r>
                      <a:endParaRPr b="1"/>
                    </a:p>
                  </a:txBody>
                  <a:tcPr marT="91425" marB="91425" marR="91425" marL="91425"/>
                </a:tc>
                <a:tc>
                  <a:txBody>
                    <a:bodyPr/>
                    <a:lstStyle/>
                    <a:p>
                      <a:pPr indent="0" lvl="0" marL="0" rtl="0" algn="l">
                        <a:spcBef>
                          <a:spcPts val="0"/>
                        </a:spcBef>
                        <a:spcAft>
                          <a:spcPts val="0"/>
                        </a:spcAft>
                        <a:buNone/>
                      </a:pPr>
                      <a:r>
                        <a:rPr lang="en"/>
                        <a:t>Faster to parse</a:t>
                      </a:r>
                      <a:endParaRPr/>
                    </a:p>
                  </a:txBody>
                  <a:tcPr marT="91425" marB="91425" marR="91425" marL="91425"/>
                </a:tc>
                <a:tc>
                  <a:txBody>
                    <a:bodyPr/>
                    <a:lstStyle/>
                    <a:p>
                      <a:pPr indent="0" lvl="0" marL="0" rtl="0" algn="l">
                        <a:spcBef>
                          <a:spcPts val="0"/>
                        </a:spcBef>
                        <a:spcAft>
                          <a:spcPts val="0"/>
                        </a:spcAft>
                        <a:buNone/>
                      </a:pPr>
                      <a:r>
                        <a:rPr lang="en"/>
                        <a:t>Slower</a:t>
                      </a:r>
                      <a:endParaRPr/>
                    </a:p>
                  </a:txBody>
                  <a:tcPr marT="91425" marB="91425" marR="91425" marL="91425"/>
                </a:tc>
              </a:tr>
              <a:tr h="484950">
                <a:tc>
                  <a:txBody>
                    <a:bodyPr/>
                    <a:lstStyle/>
                    <a:p>
                      <a:pPr indent="0" lvl="0" marL="0" rtl="0" algn="l">
                        <a:spcBef>
                          <a:spcPts val="0"/>
                        </a:spcBef>
                        <a:spcAft>
                          <a:spcPts val="0"/>
                        </a:spcAft>
                        <a:buNone/>
                      </a:pPr>
                      <a:r>
                        <a:rPr b="1" lang="en"/>
                        <a:t>Data Types</a:t>
                      </a:r>
                      <a:endParaRPr b="1"/>
                    </a:p>
                  </a:txBody>
                  <a:tcPr marT="91425" marB="91425" marR="91425" marL="91425"/>
                </a:tc>
                <a:tc>
                  <a:txBody>
                    <a:bodyPr/>
                    <a:lstStyle/>
                    <a:p>
                      <a:pPr indent="0" lvl="0" marL="0" rtl="0" algn="l">
                        <a:spcBef>
                          <a:spcPts val="0"/>
                        </a:spcBef>
                        <a:spcAft>
                          <a:spcPts val="0"/>
                        </a:spcAft>
                        <a:buNone/>
                      </a:pPr>
                      <a:r>
                        <a:rPr lang="en"/>
                        <a:t>Supports different types</a:t>
                      </a:r>
                      <a:endParaRPr/>
                    </a:p>
                  </a:txBody>
                  <a:tcPr marT="91425" marB="91425" marR="91425" marL="91425"/>
                </a:tc>
                <a:tc>
                  <a:txBody>
                    <a:bodyPr/>
                    <a:lstStyle/>
                    <a:p>
                      <a:pPr indent="0" lvl="0" marL="0" rtl="0" algn="l">
                        <a:spcBef>
                          <a:spcPts val="0"/>
                        </a:spcBef>
                        <a:spcAft>
                          <a:spcPts val="0"/>
                        </a:spcAft>
                        <a:buNone/>
                      </a:pPr>
                      <a:r>
                        <a:rPr lang="en"/>
                        <a:t>All values are strings unless handled</a:t>
                      </a:r>
                      <a:endParaRPr/>
                    </a:p>
                  </a:txBody>
                  <a:tcPr marT="91425" marB="91425" marR="91425" marL="91425"/>
                </a:tc>
              </a:tr>
              <a:tr h="658625">
                <a:tc>
                  <a:txBody>
                    <a:bodyPr/>
                    <a:lstStyle/>
                    <a:p>
                      <a:pPr indent="0" lvl="0" marL="0" rtl="0" algn="l">
                        <a:spcBef>
                          <a:spcPts val="0"/>
                        </a:spcBef>
                        <a:spcAft>
                          <a:spcPts val="0"/>
                        </a:spcAft>
                        <a:buNone/>
                      </a:pPr>
                      <a:r>
                        <a:rPr b="1" lang="en"/>
                        <a:t>Schema/Validation</a:t>
                      </a:r>
                      <a:endParaRPr b="1"/>
                    </a:p>
                  </a:txBody>
                  <a:tcPr marT="91425" marB="91425" marR="91425" marL="91425"/>
                </a:tc>
                <a:tc>
                  <a:txBody>
                    <a:bodyPr/>
                    <a:lstStyle/>
                    <a:p>
                      <a:pPr indent="0" lvl="0" marL="0" rtl="0" algn="l">
                        <a:spcBef>
                          <a:spcPts val="0"/>
                        </a:spcBef>
                        <a:spcAft>
                          <a:spcPts val="0"/>
                        </a:spcAft>
                        <a:buNone/>
                      </a:pPr>
                      <a:r>
                        <a:rPr lang="en"/>
                        <a:t>JSON Schema (light)</a:t>
                      </a:r>
                      <a:endParaRPr/>
                    </a:p>
                  </a:txBody>
                  <a:tcPr marT="91425" marB="91425" marR="91425" marL="91425"/>
                </a:tc>
                <a:tc>
                  <a:txBody>
                    <a:bodyPr/>
                    <a:lstStyle/>
                    <a:p>
                      <a:pPr indent="0" lvl="0" marL="0" rtl="0" algn="l">
                        <a:spcBef>
                          <a:spcPts val="0"/>
                        </a:spcBef>
                        <a:spcAft>
                          <a:spcPts val="0"/>
                        </a:spcAft>
                        <a:buNone/>
                      </a:pPr>
                      <a:r>
                        <a:rPr lang="en"/>
                        <a:t>Strong validation via DTD/XSD</a:t>
                      </a:r>
                      <a:endParaRPr/>
                    </a:p>
                  </a:txBody>
                  <a:tcPr marT="91425" marB="91425" marR="91425" marL="91425"/>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8"/>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6.7 Building and Consuming APIs</a:t>
            </a:r>
            <a:endParaRPr/>
          </a:p>
        </p:txBody>
      </p:sp>
      <p:sp>
        <p:nvSpPr>
          <p:cNvPr id="206" name="Google Shape;206;p38"/>
          <p:cNvSpPr txBox="1"/>
          <p:nvPr>
            <p:ph idx="1" type="body"/>
          </p:nvPr>
        </p:nvSpPr>
        <p:spPr>
          <a:xfrm>
            <a:off x="311700" y="619075"/>
            <a:ext cx="8520600" cy="4227000"/>
          </a:xfrm>
          <a:prstGeom prst="rect">
            <a:avLst/>
          </a:prstGeom>
        </p:spPr>
        <p:txBody>
          <a:bodyPr anchorCtr="0" anchor="t" bIns="91425" lIns="91425" spcFirstLastPara="1" rIns="91425" wrap="square" tIns="91425">
            <a:noAutofit/>
          </a:bodyPr>
          <a:lstStyle/>
          <a:p>
            <a:pPr indent="0" lvl="0" marL="0" marR="63500" rtl="0" algn="l">
              <a:lnSpc>
                <a:spcPct val="144444"/>
              </a:lnSpc>
              <a:spcBef>
                <a:spcPts val="1500"/>
              </a:spcBef>
              <a:spcAft>
                <a:spcPts val="0"/>
              </a:spcAft>
              <a:buClr>
                <a:schemeClr val="dk1"/>
              </a:buClr>
              <a:buSzPts val="1100"/>
              <a:buFont typeface="Arial"/>
              <a:buNone/>
            </a:pPr>
            <a:r>
              <a:rPr lang="en" sz="1350">
                <a:solidFill>
                  <a:srgbClr val="001D35"/>
                </a:solidFill>
                <a:highlight>
                  <a:srgbClr val="FFFFFF"/>
                </a:highlight>
              </a:rPr>
              <a:t>1. Building APIs in Python:</a:t>
            </a:r>
            <a:endParaRPr sz="1350">
              <a:solidFill>
                <a:srgbClr val="001D35"/>
              </a:solidFill>
              <a:highlight>
                <a:srgbClr val="FFFFFF"/>
              </a:highlight>
            </a:endParaRPr>
          </a:p>
          <a:p>
            <a:pPr indent="-228600" lvl="0" marL="190500" rtl="0" algn="l">
              <a:lnSpc>
                <a:spcPct val="137500"/>
              </a:lnSpc>
              <a:spcBef>
                <a:spcPts val="800"/>
              </a:spcBef>
              <a:spcAft>
                <a:spcPts val="0"/>
              </a:spcAft>
              <a:buClr>
                <a:srgbClr val="001D35"/>
              </a:buClr>
              <a:buSzPts val="1200"/>
              <a:buNone/>
            </a:pPr>
            <a:r>
              <a:rPr b="1" lang="en" sz="1200">
                <a:solidFill>
                  <a:srgbClr val="001D35"/>
                </a:solidFill>
                <a:highlight>
                  <a:srgbClr val="FFFFFF"/>
                </a:highlight>
              </a:rPr>
              <a:t>Frameworks:</a:t>
            </a:r>
            <a:br>
              <a:rPr b="1" lang="en" sz="1200">
                <a:solidFill>
                  <a:srgbClr val="001D35"/>
                </a:solidFill>
                <a:highlight>
                  <a:srgbClr val="FFFFFF"/>
                </a:highlight>
              </a:rPr>
            </a:br>
            <a:r>
              <a:rPr lang="en" sz="1200">
                <a:solidFill>
                  <a:srgbClr val="545D7E"/>
                </a:solidFill>
                <a:highlight>
                  <a:srgbClr val="FFFFFF"/>
                </a:highlight>
              </a:rPr>
              <a:t>Python offers various frameworks for building APIs, with popular choices including:</a:t>
            </a:r>
            <a:endParaRPr sz="1200">
              <a:solidFill>
                <a:srgbClr val="545D7E"/>
              </a:solidFill>
              <a:highlight>
                <a:srgbClr val="FFFFFF"/>
              </a:highlight>
            </a:endParaRPr>
          </a:p>
          <a:p>
            <a:pPr indent="-304800" lvl="1" marL="647700" rtl="0" algn="l">
              <a:lnSpc>
                <a:spcPct val="137500"/>
              </a:lnSpc>
              <a:spcBef>
                <a:spcPts val="0"/>
              </a:spcBef>
              <a:spcAft>
                <a:spcPts val="0"/>
              </a:spcAft>
              <a:buClr>
                <a:srgbClr val="545D7E"/>
              </a:buClr>
              <a:buSzPts val="1200"/>
              <a:buChar char="●"/>
            </a:pPr>
            <a:r>
              <a:rPr b="1" lang="en" sz="1200">
                <a:solidFill>
                  <a:srgbClr val="545D7E"/>
                </a:solidFill>
                <a:highlight>
                  <a:srgbClr val="FFFFFF"/>
                </a:highlight>
              </a:rPr>
              <a:t>Flask:</a:t>
            </a:r>
            <a:r>
              <a:rPr lang="en" sz="1200">
                <a:solidFill>
                  <a:srgbClr val="545D7E"/>
                </a:solidFill>
                <a:highlight>
                  <a:srgbClr val="FFFFFF"/>
                </a:highlight>
              </a:rPr>
              <a:t> A lightweight micro-framework suitable for smaller projects or when fine-grained control is desired. It can be extended with extensions like Flask-RESTful for building RESTful APIs.</a:t>
            </a:r>
            <a:endParaRPr sz="1200">
              <a:solidFill>
                <a:srgbClr val="545D7E"/>
              </a:solidFill>
              <a:highlight>
                <a:srgbClr val="FFFFFF"/>
              </a:highlight>
            </a:endParaRPr>
          </a:p>
          <a:p>
            <a:pPr indent="-304800" lvl="1" marL="647700" rtl="0" algn="l">
              <a:lnSpc>
                <a:spcPct val="137500"/>
              </a:lnSpc>
              <a:spcBef>
                <a:spcPts val="0"/>
              </a:spcBef>
              <a:spcAft>
                <a:spcPts val="0"/>
              </a:spcAft>
              <a:buClr>
                <a:srgbClr val="545D7E"/>
              </a:buClr>
              <a:buSzPts val="1200"/>
              <a:buChar char="●"/>
            </a:pPr>
            <a:r>
              <a:rPr b="1" lang="en" sz="1200">
                <a:solidFill>
                  <a:srgbClr val="545D7E"/>
                </a:solidFill>
                <a:highlight>
                  <a:srgbClr val="FFFFFF"/>
                </a:highlight>
              </a:rPr>
              <a:t>FastAPI:</a:t>
            </a:r>
            <a:r>
              <a:rPr lang="en" sz="1200">
                <a:solidFill>
                  <a:srgbClr val="545D7E"/>
                </a:solidFill>
                <a:highlight>
                  <a:srgbClr val="FFFFFF"/>
                </a:highlight>
              </a:rPr>
              <a:t> A modern, fast web framework for building APIs, known for its high performance and automatic interactive API documentation (Swagger UI).</a:t>
            </a:r>
            <a:endParaRPr sz="1200">
              <a:solidFill>
                <a:srgbClr val="545D7E"/>
              </a:solidFill>
              <a:highlight>
                <a:srgbClr val="FFFFFF"/>
              </a:highlight>
            </a:endParaRPr>
          </a:p>
          <a:p>
            <a:pPr indent="-304800" lvl="1" marL="647700" rtl="0" algn="l">
              <a:lnSpc>
                <a:spcPct val="137500"/>
              </a:lnSpc>
              <a:spcBef>
                <a:spcPts val="0"/>
              </a:spcBef>
              <a:spcAft>
                <a:spcPts val="0"/>
              </a:spcAft>
              <a:buClr>
                <a:srgbClr val="545D7E"/>
              </a:buClr>
              <a:buSzPts val="1200"/>
              <a:buChar char="●"/>
            </a:pPr>
            <a:r>
              <a:rPr b="1" lang="en" sz="1200">
                <a:solidFill>
                  <a:srgbClr val="545D7E"/>
                </a:solidFill>
                <a:highlight>
                  <a:srgbClr val="FFFFFF"/>
                </a:highlight>
              </a:rPr>
              <a:t>Django REST Framework (DRF):</a:t>
            </a:r>
            <a:r>
              <a:rPr lang="en" sz="1200">
                <a:solidFill>
                  <a:srgbClr val="545D7E"/>
                </a:solidFill>
                <a:highlight>
                  <a:srgbClr val="FFFFFF"/>
                </a:highlight>
              </a:rPr>
              <a:t> A powerful and comprehensive framework built on top of Django, ideal for larger projects requiring robust features like authentication, serialization, and database integration.</a:t>
            </a:r>
            <a:endParaRPr sz="1200">
              <a:solidFill>
                <a:srgbClr val="545D7E"/>
              </a:solidFill>
              <a:highlight>
                <a:srgbClr val="FFFFFF"/>
              </a:highlight>
            </a:endParaRPr>
          </a:p>
          <a:p>
            <a:pPr indent="-228600" lvl="0" marL="190500" rtl="0" algn="l">
              <a:lnSpc>
                <a:spcPct val="137500"/>
              </a:lnSpc>
              <a:spcBef>
                <a:spcPts val="0"/>
              </a:spcBef>
              <a:spcAft>
                <a:spcPts val="0"/>
              </a:spcAft>
              <a:buClr>
                <a:srgbClr val="001D35"/>
              </a:buClr>
              <a:buSzPts val="1200"/>
              <a:buNone/>
            </a:pPr>
            <a:r>
              <a:rPr b="1" lang="en" sz="1200">
                <a:solidFill>
                  <a:srgbClr val="001D35"/>
                </a:solidFill>
                <a:highlight>
                  <a:srgbClr val="FFFFFF"/>
                </a:highlight>
              </a:rPr>
              <a:t>Core Concepts:</a:t>
            </a:r>
            <a:endParaRPr b="1" sz="1200">
              <a:solidFill>
                <a:srgbClr val="001D35"/>
              </a:solidFill>
              <a:highlight>
                <a:srgbClr val="FFFFFF"/>
              </a:highlight>
            </a:endParaRPr>
          </a:p>
          <a:p>
            <a:pPr indent="-304800" lvl="1" marL="647700" rtl="0" algn="l">
              <a:lnSpc>
                <a:spcPct val="137500"/>
              </a:lnSpc>
              <a:spcBef>
                <a:spcPts val="0"/>
              </a:spcBef>
              <a:spcAft>
                <a:spcPts val="0"/>
              </a:spcAft>
              <a:buClr>
                <a:srgbClr val="545D7E"/>
              </a:buClr>
              <a:buSzPts val="1200"/>
              <a:buChar char="●"/>
            </a:pPr>
            <a:r>
              <a:rPr b="1" lang="en" sz="1200">
                <a:solidFill>
                  <a:srgbClr val="545D7E"/>
                </a:solidFill>
                <a:highlight>
                  <a:srgbClr val="FFFFFF"/>
                </a:highlight>
              </a:rPr>
              <a:t>Endpoints:</a:t>
            </a:r>
            <a:r>
              <a:rPr lang="en" sz="1200">
                <a:solidFill>
                  <a:srgbClr val="545D7E"/>
                </a:solidFill>
                <a:highlight>
                  <a:srgbClr val="FFFFFF"/>
                </a:highlight>
              </a:rPr>
              <a:t> Specific URLs that respond to requests (e.g., </a:t>
            </a:r>
            <a:r>
              <a:rPr lang="en" sz="1200">
                <a:solidFill>
                  <a:srgbClr val="545D7E"/>
                </a:solidFill>
                <a:highlight>
                  <a:srgbClr val="E5EDFF"/>
                </a:highlight>
                <a:latin typeface="Roboto Mono"/>
                <a:ea typeface="Roboto Mono"/>
                <a:cs typeface="Roboto Mono"/>
                <a:sym typeface="Roboto Mono"/>
              </a:rPr>
              <a:t>/users</a:t>
            </a:r>
            <a:r>
              <a:rPr lang="en" sz="1200">
                <a:solidFill>
                  <a:srgbClr val="545D7E"/>
                </a:solidFill>
                <a:highlight>
                  <a:srgbClr val="FFFFFF"/>
                </a:highlight>
              </a:rPr>
              <a:t>, </a:t>
            </a:r>
            <a:r>
              <a:rPr lang="en" sz="1200">
                <a:solidFill>
                  <a:srgbClr val="545D7E"/>
                </a:solidFill>
                <a:highlight>
                  <a:srgbClr val="E5EDFF"/>
                </a:highlight>
                <a:latin typeface="Roboto Mono"/>
                <a:ea typeface="Roboto Mono"/>
                <a:cs typeface="Roboto Mono"/>
                <a:sym typeface="Roboto Mono"/>
              </a:rPr>
              <a:t>/products/123</a:t>
            </a:r>
            <a:r>
              <a:rPr lang="en" sz="1200">
                <a:solidFill>
                  <a:srgbClr val="545D7E"/>
                </a:solidFill>
                <a:highlight>
                  <a:srgbClr val="FFFFFF"/>
                </a:highlight>
              </a:rPr>
              <a:t>).</a:t>
            </a:r>
            <a:endParaRPr sz="1200">
              <a:solidFill>
                <a:srgbClr val="545D7E"/>
              </a:solidFill>
              <a:highlight>
                <a:srgbClr val="FFFFFF"/>
              </a:highlight>
            </a:endParaRPr>
          </a:p>
          <a:p>
            <a:pPr indent="-304800" lvl="1" marL="647700" rtl="0" algn="l">
              <a:lnSpc>
                <a:spcPct val="137500"/>
              </a:lnSpc>
              <a:spcBef>
                <a:spcPts val="0"/>
              </a:spcBef>
              <a:spcAft>
                <a:spcPts val="0"/>
              </a:spcAft>
              <a:buClr>
                <a:srgbClr val="545D7E"/>
              </a:buClr>
              <a:buSzPts val="1200"/>
              <a:buChar char="●"/>
            </a:pPr>
            <a:r>
              <a:rPr b="1" lang="en" sz="1200">
                <a:solidFill>
                  <a:srgbClr val="545D7E"/>
                </a:solidFill>
                <a:highlight>
                  <a:srgbClr val="FFFFFF"/>
                </a:highlight>
              </a:rPr>
              <a:t>HTTP Methods:</a:t>
            </a:r>
            <a:r>
              <a:rPr lang="en" sz="1200">
                <a:solidFill>
                  <a:srgbClr val="545D7E"/>
                </a:solidFill>
                <a:highlight>
                  <a:srgbClr val="FFFFFF"/>
                </a:highlight>
              </a:rPr>
              <a:t> Define the action to be performed (GET for retrieving, POST for creating, PUT for updating, DELETE for removing).</a:t>
            </a:r>
            <a:endParaRPr sz="1200">
              <a:solidFill>
                <a:srgbClr val="545D7E"/>
              </a:solidFill>
              <a:highlight>
                <a:srgbClr val="FFFFFF"/>
              </a:highlight>
            </a:endParaRPr>
          </a:p>
          <a:p>
            <a:pPr indent="-304800" lvl="1" marL="647700" rtl="0" algn="l">
              <a:lnSpc>
                <a:spcPct val="137500"/>
              </a:lnSpc>
              <a:spcBef>
                <a:spcPts val="0"/>
              </a:spcBef>
              <a:spcAft>
                <a:spcPts val="0"/>
              </a:spcAft>
              <a:buClr>
                <a:srgbClr val="545D7E"/>
              </a:buClr>
              <a:buSzPts val="1200"/>
              <a:buChar char="●"/>
            </a:pPr>
            <a:r>
              <a:rPr b="1" lang="en" sz="1200">
                <a:solidFill>
                  <a:srgbClr val="545D7E"/>
                </a:solidFill>
                <a:highlight>
                  <a:srgbClr val="FFFFFF"/>
                </a:highlight>
              </a:rPr>
              <a:t>Request Handling:</a:t>
            </a:r>
            <a:r>
              <a:rPr lang="en" sz="1200">
                <a:solidFill>
                  <a:srgbClr val="545D7E"/>
                </a:solidFill>
                <a:highlight>
                  <a:srgbClr val="FFFFFF"/>
                </a:highlight>
              </a:rPr>
              <a:t> Processing incoming requests, extracting data, and performing operations.</a:t>
            </a:r>
            <a:endParaRPr sz="1200">
              <a:solidFill>
                <a:srgbClr val="545D7E"/>
              </a:solidFill>
              <a:highlight>
                <a:srgbClr val="FFFFFF"/>
              </a:highlight>
            </a:endParaRPr>
          </a:p>
          <a:p>
            <a:pPr indent="-304800" lvl="1" marL="647700" marR="63500" rtl="0" algn="l">
              <a:lnSpc>
                <a:spcPct val="137500"/>
              </a:lnSpc>
              <a:spcBef>
                <a:spcPts val="0"/>
              </a:spcBef>
              <a:spcAft>
                <a:spcPts val="0"/>
              </a:spcAft>
              <a:buClr>
                <a:srgbClr val="545D7E"/>
              </a:buClr>
              <a:buSzPts val="1200"/>
              <a:buChar char="●"/>
            </a:pPr>
            <a:r>
              <a:rPr b="1" lang="en" sz="1200">
                <a:solidFill>
                  <a:srgbClr val="545D7E"/>
                </a:solidFill>
                <a:highlight>
                  <a:srgbClr val="FFFFFF"/>
                </a:highlight>
              </a:rPr>
              <a:t>Response Generation:</a:t>
            </a:r>
            <a:r>
              <a:rPr lang="en" sz="1200">
                <a:solidFill>
                  <a:srgbClr val="545D7E"/>
                </a:solidFill>
                <a:highlight>
                  <a:srgbClr val="FFFFFF"/>
                </a:highlight>
              </a:rPr>
              <a:t> Sending back data, typically in JSON format, along with appropriate HTTP status codes (e.g., 200 OK, 404 Not Found).</a:t>
            </a:r>
            <a:endParaRPr sz="1200">
              <a:solidFill>
                <a:srgbClr val="545D7E"/>
              </a:solidFill>
              <a:highlight>
                <a:srgbClr val="FFFFFF"/>
              </a:highlight>
            </a:endParaRPr>
          </a:p>
          <a:p>
            <a:pPr indent="0" lvl="0" marL="0" marR="63500" rtl="0" algn="l">
              <a:lnSpc>
                <a:spcPct val="144444"/>
              </a:lnSpc>
              <a:spcBef>
                <a:spcPts val="3000"/>
              </a:spcBef>
              <a:spcAft>
                <a:spcPts val="0"/>
              </a:spcAft>
              <a:buClr>
                <a:schemeClr val="dk1"/>
              </a:buClr>
              <a:buSzPts val="1100"/>
              <a:buFont typeface="Arial"/>
              <a:buNone/>
            </a:pPr>
            <a:r>
              <a:rPr lang="en" sz="1350">
                <a:solidFill>
                  <a:srgbClr val="001D35"/>
                </a:solidFill>
                <a:highlight>
                  <a:srgbClr val="FFFFFF"/>
                </a:highlight>
              </a:rPr>
              <a:t>2. Consuming APIs in Python:</a:t>
            </a:r>
            <a:endParaRPr sz="1350">
              <a:solidFill>
                <a:srgbClr val="001D35"/>
              </a:solidFill>
              <a:highlight>
                <a:srgbClr val="FFFFFF"/>
              </a:highlight>
            </a:endParaRPr>
          </a:p>
          <a:p>
            <a:pPr indent="-228600" lvl="0" marL="190500" rtl="0" algn="l">
              <a:lnSpc>
                <a:spcPct val="137500"/>
              </a:lnSpc>
              <a:spcBef>
                <a:spcPts val="800"/>
              </a:spcBef>
              <a:spcAft>
                <a:spcPts val="0"/>
              </a:spcAft>
              <a:buClr>
                <a:srgbClr val="001D35"/>
              </a:buClr>
              <a:buSzPts val="1200"/>
              <a:buNone/>
            </a:pPr>
            <a:r>
              <a:rPr b="1" lang="en" sz="1200">
                <a:solidFill>
                  <a:srgbClr val="001D35"/>
                </a:solidFill>
                <a:highlight>
                  <a:srgbClr val="FFFFFF"/>
                </a:highlight>
              </a:rPr>
              <a:t>Requests Library:</a:t>
            </a:r>
            <a:br>
              <a:rPr b="1" lang="en" sz="1200">
                <a:solidFill>
                  <a:srgbClr val="001D35"/>
                </a:solidFill>
                <a:highlight>
                  <a:srgbClr val="FFFFFF"/>
                </a:highlight>
              </a:rPr>
            </a:br>
            <a:r>
              <a:rPr lang="en" sz="1200">
                <a:solidFill>
                  <a:srgbClr val="545D7E"/>
                </a:solidFill>
                <a:highlight>
                  <a:srgbClr val="FFFFFF"/>
                </a:highlight>
              </a:rPr>
              <a:t>The </a:t>
            </a:r>
            <a:r>
              <a:rPr lang="en" sz="1200">
                <a:solidFill>
                  <a:srgbClr val="545D7E"/>
                </a:solidFill>
                <a:highlight>
                  <a:srgbClr val="E5EDFF"/>
                </a:highlight>
                <a:latin typeface="Roboto Mono"/>
                <a:ea typeface="Roboto Mono"/>
                <a:cs typeface="Roboto Mono"/>
                <a:sym typeface="Roboto Mono"/>
              </a:rPr>
              <a:t>requests</a:t>
            </a:r>
            <a:r>
              <a:rPr lang="en" sz="1200">
                <a:solidFill>
                  <a:srgbClr val="545D7E"/>
                </a:solidFill>
                <a:highlight>
                  <a:srgbClr val="FFFFFF"/>
                </a:highlight>
              </a:rPr>
              <a:t> library is the standard and most widely used library for making HTTP requests to interact with APIs.</a:t>
            </a:r>
            <a:endParaRPr sz="1200">
              <a:solidFill>
                <a:srgbClr val="545D7E"/>
              </a:solidFill>
              <a:highlight>
                <a:srgbClr val="FFFFFF"/>
              </a:highlight>
            </a:endParaRPr>
          </a:p>
          <a:p>
            <a:pPr indent="-304800" lvl="1" marL="647700" rtl="0" algn="l">
              <a:lnSpc>
                <a:spcPct val="137500"/>
              </a:lnSpc>
              <a:spcBef>
                <a:spcPts val="0"/>
              </a:spcBef>
              <a:spcAft>
                <a:spcPts val="0"/>
              </a:spcAft>
              <a:buClr>
                <a:srgbClr val="545D7E"/>
              </a:buClr>
              <a:buSzPts val="1200"/>
              <a:buChar char="●"/>
            </a:pPr>
            <a:r>
              <a:rPr b="1" lang="en" sz="1200">
                <a:solidFill>
                  <a:srgbClr val="545D7E"/>
                </a:solidFill>
                <a:highlight>
                  <a:srgbClr val="FFFFFF"/>
                </a:highlight>
              </a:rPr>
              <a:t>Installation:</a:t>
            </a:r>
            <a:r>
              <a:rPr lang="en" sz="1200">
                <a:solidFill>
                  <a:srgbClr val="545D7E"/>
                </a:solidFill>
                <a:highlight>
                  <a:srgbClr val="FFFFFF"/>
                </a:highlight>
              </a:rPr>
              <a:t> </a:t>
            </a:r>
            <a:r>
              <a:rPr lang="en" sz="1200">
                <a:solidFill>
                  <a:srgbClr val="545D7E"/>
                </a:solidFill>
                <a:highlight>
                  <a:srgbClr val="E5EDFF"/>
                </a:highlight>
                <a:latin typeface="Roboto Mono"/>
                <a:ea typeface="Roboto Mono"/>
                <a:cs typeface="Roboto Mono"/>
                <a:sym typeface="Roboto Mono"/>
              </a:rPr>
              <a:t>pip install requests</a:t>
            </a:r>
            <a:endParaRPr sz="1200">
              <a:solidFill>
                <a:srgbClr val="545D7E"/>
              </a:solidFill>
              <a:highlight>
                <a:srgbClr val="E5EDFF"/>
              </a:highlight>
              <a:latin typeface="Roboto Mono"/>
              <a:ea typeface="Roboto Mono"/>
              <a:cs typeface="Roboto Mono"/>
              <a:sym typeface="Roboto Mono"/>
            </a:endParaRPr>
          </a:p>
          <a:p>
            <a:pPr indent="-304800" lvl="1" marL="647700" rtl="0" algn="l">
              <a:lnSpc>
                <a:spcPct val="137500"/>
              </a:lnSpc>
              <a:spcBef>
                <a:spcPts val="0"/>
              </a:spcBef>
              <a:spcAft>
                <a:spcPts val="0"/>
              </a:spcAft>
              <a:buClr>
                <a:srgbClr val="545D7E"/>
              </a:buClr>
              <a:buSzPts val="1200"/>
              <a:buChar char="●"/>
            </a:pPr>
            <a:r>
              <a:rPr b="1" lang="en" sz="1200">
                <a:solidFill>
                  <a:srgbClr val="545D7E"/>
                </a:solidFill>
                <a:highlight>
                  <a:srgbClr val="FFFFFF"/>
                </a:highlight>
              </a:rPr>
              <a:t>Making Requests:</a:t>
            </a:r>
            <a:r>
              <a:rPr lang="en" sz="1200">
                <a:solidFill>
                  <a:srgbClr val="545D7E"/>
                </a:solidFill>
                <a:highlight>
                  <a:srgbClr val="FFFFFF"/>
                </a:highlight>
              </a:rPr>
              <a:t> Use methods like </a:t>
            </a:r>
            <a:r>
              <a:rPr lang="en" sz="1200">
                <a:solidFill>
                  <a:srgbClr val="545D7E"/>
                </a:solidFill>
                <a:highlight>
                  <a:srgbClr val="E5EDFF"/>
                </a:highlight>
                <a:latin typeface="Roboto Mono"/>
                <a:ea typeface="Roboto Mono"/>
                <a:cs typeface="Roboto Mono"/>
                <a:sym typeface="Roboto Mono"/>
              </a:rPr>
              <a:t>requests.get()</a:t>
            </a:r>
            <a:r>
              <a:rPr lang="en" sz="1200">
                <a:solidFill>
                  <a:srgbClr val="545D7E"/>
                </a:solidFill>
                <a:highlight>
                  <a:srgbClr val="FFFFFF"/>
                </a:highlight>
              </a:rPr>
              <a:t>, </a:t>
            </a:r>
            <a:r>
              <a:rPr lang="en" sz="1200">
                <a:solidFill>
                  <a:srgbClr val="545D7E"/>
                </a:solidFill>
                <a:highlight>
                  <a:srgbClr val="E5EDFF"/>
                </a:highlight>
                <a:latin typeface="Roboto Mono"/>
                <a:ea typeface="Roboto Mono"/>
                <a:cs typeface="Roboto Mono"/>
                <a:sym typeface="Roboto Mono"/>
              </a:rPr>
              <a:t>requests.post()</a:t>
            </a:r>
            <a:r>
              <a:rPr lang="en" sz="1200">
                <a:solidFill>
                  <a:srgbClr val="545D7E"/>
                </a:solidFill>
                <a:highlight>
                  <a:srgbClr val="FFFFFF"/>
                </a:highlight>
              </a:rPr>
              <a:t>, </a:t>
            </a:r>
            <a:r>
              <a:rPr lang="en" sz="1200">
                <a:solidFill>
                  <a:srgbClr val="545D7E"/>
                </a:solidFill>
                <a:highlight>
                  <a:srgbClr val="E5EDFF"/>
                </a:highlight>
                <a:latin typeface="Roboto Mono"/>
                <a:ea typeface="Roboto Mono"/>
                <a:cs typeface="Roboto Mono"/>
                <a:sym typeface="Roboto Mono"/>
              </a:rPr>
              <a:t>requests.put()</a:t>
            </a:r>
            <a:r>
              <a:rPr lang="en" sz="1200">
                <a:solidFill>
                  <a:srgbClr val="545D7E"/>
                </a:solidFill>
                <a:highlight>
                  <a:srgbClr val="FFFFFF"/>
                </a:highlight>
              </a:rPr>
              <a:t>, </a:t>
            </a:r>
            <a:r>
              <a:rPr lang="en" sz="1200">
                <a:solidFill>
                  <a:srgbClr val="545D7E"/>
                </a:solidFill>
                <a:highlight>
                  <a:srgbClr val="E5EDFF"/>
                </a:highlight>
                <a:latin typeface="Roboto Mono"/>
                <a:ea typeface="Roboto Mono"/>
                <a:cs typeface="Roboto Mono"/>
                <a:sym typeface="Roboto Mono"/>
              </a:rPr>
              <a:t>requests.delete()</a:t>
            </a:r>
            <a:r>
              <a:rPr lang="en" sz="1200">
                <a:solidFill>
                  <a:srgbClr val="545D7E"/>
                </a:solidFill>
                <a:highlight>
                  <a:srgbClr val="FFFFFF"/>
                </a:highlight>
              </a:rPr>
              <a:t> to send requests to API endpoints.</a:t>
            </a:r>
            <a:endParaRPr sz="1200">
              <a:solidFill>
                <a:srgbClr val="545D7E"/>
              </a:solidFill>
              <a:highlight>
                <a:srgbClr val="FFFFFF"/>
              </a:highlight>
            </a:endParaRPr>
          </a:p>
          <a:p>
            <a:pPr indent="-304800" lvl="1" marL="647700" rtl="0" algn="l">
              <a:lnSpc>
                <a:spcPct val="137500"/>
              </a:lnSpc>
              <a:spcBef>
                <a:spcPts val="0"/>
              </a:spcBef>
              <a:spcAft>
                <a:spcPts val="0"/>
              </a:spcAft>
              <a:buClr>
                <a:srgbClr val="545D7E"/>
              </a:buClr>
              <a:buSzPts val="1200"/>
              <a:buChar char="●"/>
            </a:pPr>
            <a:r>
              <a:rPr b="1" lang="en" sz="1200">
                <a:solidFill>
                  <a:srgbClr val="545D7E"/>
                </a:solidFill>
                <a:highlight>
                  <a:srgbClr val="FFFFFF"/>
                </a:highlight>
              </a:rPr>
              <a:t>Handling Responses:</a:t>
            </a:r>
            <a:r>
              <a:rPr lang="en" sz="1200">
                <a:solidFill>
                  <a:srgbClr val="545D7E"/>
                </a:solidFill>
                <a:highlight>
                  <a:srgbClr val="FFFFFF"/>
                </a:highlight>
              </a:rPr>
              <a:t> The </a:t>
            </a:r>
            <a:r>
              <a:rPr lang="en" sz="1200">
                <a:solidFill>
                  <a:srgbClr val="545D7E"/>
                </a:solidFill>
                <a:highlight>
                  <a:srgbClr val="E5EDFF"/>
                </a:highlight>
                <a:latin typeface="Roboto Mono"/>
                <a:ea typeface="Roboto Mono"/>
                <a:cs typeface="Roboto Mono"/>
                <a:sym typeface="Roboto Mono"/>
              </a:rPr>
              <a:t>requests</a:t>
            </a:r>
            <a:r>
              <a:rPr lang="en" sz="1200">
                <a:solidFill>
                  <a:srgbClr val="545D7E"/>
                </a:solidFill>
                <a:highlight>
                  <a:srgbClr val="FFFFFF"/>
                </a:highlight>
              </a:rPr>
              <a:t> library provides a </a:t>
            </a:r>
            <a:r>
              <a:rPr lang="en" sz="1200">
                <a:solidFill>
                  <a:srgbClr val="545D7E"/>
                </a:solidFill>
                <a:highlight>
                  <a:srgbClr val="E5EDFF"/>
                </a:highlight>
                <a:latin typeface="Roboto Mono"/>
                <a:ea typeface="Roboto Mono"/>
                <a:cs typeface="Roboto Mono"/>
                <a:sym typeface="Roboto Mono"/>
              </a:rPr>
              <a:t>Response</a:t>
            </a:r>
            <a:r>
              <a:rPr lang="en" sz="1200">
                <a:solidFill>
                  <a:srgbClr val="545D7E"/>
                </a:solidFill>
                <a:highlight>
                  <a:srgbClr val="FFFFFF"/>
                </a:highlight>
              </a:rPr>
              <a:t> object with attributes like </a:t>
            </a:r>
            <a:r>
              <a:rPr lang="en" sz="1200">
                <a:solidFill>
                  <a:srgbClr val="545D7E"/>
                </a:solidFill>
                <a:highlight>
                  <a:srgbClr val="E5EDFF"/>
                </a:highlight>
                <a:latin typeface="Roboto Mono"/>
                <a:ea typeface="Roboto Mono"/>
                <a:cs typeface="Roboto Mono"/>
                <a:sym typeface="Roboto Mono"/>
              </a:rPr>
              <a:t>status_code</a:t>
            </a:r>
            <a:r>
              <a:rPr lang="en" sz="1200">
                <a:solidFill>
                  <a:srgbClr val="545D7E"/>
                </a:solidFill>
                <a:highlight>
                  <a:srgbClr val="FFFFFF"/>
                </a:highlight>
              </a:rPr>
              <a:t> (for checking success or errors) and </a:t>
            </a:r>
            <a:r>
              <a:rPr lang="en" sz="1200">
                <a:solidFill>
                  <a:srgbClr val="545D7E"/>
                </a:solidFill>
                <a:highlight>
                  <a:srgbClr val="E5EDFF"/>
                </a:highlight>
                <a:latin typeface="Roboto Mono"/>
                <a:ea typeface="Roboto Mono"/>
                <a:cs typeface="Roboto Mono"/>
                <a:sym typeface="Roboto Mono"/>
              </a:rPr>
              <a:t>json()</a:t>
            </a:r>
            <a:r>
              <a:rPr lang="en" sz="1200">
                <a:solidFill>
                  <a:srgbClr val="545D7E"/>
                </a:solidFill>
                <a:highlight>
                  <a:srgbClr val="FFFFFF"/>
                </a:highlight>
              </a:rPr>
              <a:t> (for parsing JSON responses into Python dictionaries).</a:t>
            </a:r>
            <a:endParaRPr sz="1200">
              <a:solidFill>
                <a:srgbClr val="545D7E"/>
              </a:solidFill>
              <a:highlight>
                <a:srgbClr val="FFFFFF"/>
              </a:highlight>
            </a:endParaRPr>
          </a:p>
          <a:p>
            <a:pPr indent="-228600" lvl="0" marL="457200" rtl="0" algn="l">
              <a:lnSpc>
                <a:spcPct val="137500"/>
              </a:lnSpc>
              <a:spcBef>
                <a:spcPts val="0"/>
              </a:spcBef>
              <a:spcAft>
                <a:spcPts val="0"/>
              </a:spcAft>
              <a:buClr>
                <a:srgbClr val="001D35"/>
              </a:buClr>
              <a:buSzPts val="1200"/>
              <a:buNone/>
            </a:pPr>
            <a:r>
              <a:rPr b="1" lang="en" sz="1200">
                <a:solidFill>
                  <a:srgbClr val="001D35"/>
                </a:solidFill>
                <a:highlight>
                  <a:srgbClr val="FFFFFF"/>
                </a:highlight>
              </a:rPr>
              <a:t>Authentication:</a:t>
            </a:r>
            <a:br>
              <a:rPr b="1" lang="en" sz="1200">
                <a:solidFill>
                  <a:srgbClr val="001D35"/>
                </a:solidFill>
                <a:highlight>
                  <a:srgbClr val="FFFFFF"/>
                </a:highlight>
              </a:rPr>
            </a:br>
            <a:r>
              <a:rPr lang="en" sz="1200">
                <a:solidFill>
                  <a:srgbClr val="545D7E"/>
                </a:solidFill>
                <a:highlight>
                  <a:srgbClr val="FFFFFF"/>
                </a:highlight>
              </a:rPr>
              <a:t>When interacting with protected APIs, various authentication methods can be used, such as API keys, OAuth, or token-based authentication, often handled within the </a:t>
            </a:r>
            <a:r>
              <a:rPr lang="en" sz="1200">
                <a:solidFill>
                  <a:srgbClr val="545D7E"/>
                </a:solidFill>
                <a:highlight>
                  <a:srgbClr val="E5EDFF"/>
                </a:highlight>
                <a:latin typeface="Roboto Mono"/>
                <a:ea typeface="Roboto Mono"/>
                <a:cs typeface="Roboto Mono"/>
                <a:sym typeface="Roboto Mono"/>
              </a:rPr>
              <a:t>requests</a:t>
            </a:r>
            <a:r>
              <a:rPr lang="en" sz="1200">
                <a:solidFill>
                  <a:srgbClr val="545D7E"/>
                </a:solidFill>
                <a:highlight>
                  <a:srgbClr val="FFFFFF"/>
                </a:highlight>
              </a:rPr>
              <a:t> library.</a:t>
            </a:r>
            <a:endParaRPr sz="1200">
              <a:solidFill>
                <a:srgbClr val="545D7E"/>
              </a:solidFill>
              <a:highlight>
                <a:srgbClr val="FFFFFF"/>
              </a:highlight>
            </a:endParaRPr>
          </a:p>
          <a:p>
            <a:pPr indent="-228600" lvl="0" marL="457200" rtl="0" algn="l">
              <a:lnSpc>
                <a:spcPct val="137500"/>
              </a:lnSpc>
              <a:spcBef>
                <a:spcPts val="0"/>
              </a:spcBef>
              <a:spcAft>
                <a:spcPts val="0"/>
              </a:spcAft>
              <a:buClr>
                <a:srgbClr val="001D35"/>
              </a:buClr>
              <a:buSzPts val="1200"/>
              <a:buNone/>
            </a:pPr>
            <a:r>
              <a:rPr b="1" lang="en" sz="1200">
                <a:solidFill>
                  <a:srgbClr val="001D35"/>
                </a:solidFill>
                <a:highlight>
                  <a:srgbClr val="FFFFFF"/>
                </a:highlight>
              </a:rPr>
              <a:t>Error Handling:</a:t>
            </a:r>
            <a:br>
              <a:rPr b="1" lang="en" sz="1200">
                <a:solidFill>
                  <a:srgbClr val="001D35"/>
                </a:solidFill>
                <a:highlight>
                  <a:srgbClr val="FFFFFF"/>
                </a:highlight>
              </a:rPr>
            </a:br>
            <a:r>
              <a:rPr lang="en" sz="1200">
                <a:solidFill>
                  <a:srgbClr val="545D7E"/>
                </a:solidFill>
                <a:highlight>
                  <a:srgbClr val="FFFFFF"/>
                </a:highlight>
              </a:rPr>
              <a:t>Implement checks for non-2xx status codes and handle potential errors gracefully, providing informative messages to the user.</a:t>
            </a:r>
            <a:endParaRPr sz="1200">
              <a:solidFill>
                <a:srgbClr val="545D7E"/>
              </a:solidFill>
              <a:highlight>
                <a:srgbClr val="FFFFFF"/>
              </a:highlight>
            </a:endParaRPr>
          </a:p>
          <a:p>
            <a:pPr indent="0" lvl="0" marL="0" rtl="0" algn="l">
              <a:lnSpc>
                <a:spcPct val="115000"/>
              </a:lnSpc>
              <a:spcBef>
                <a:spcPts val="1500"/>
              </a:spcBef>
              <a:spcAft>
                <a:spcPts val="0"/>
              </a:spcAft>
              <a:buNone/>
            </a:pPr>
            <a:r>
              <a:t/>
            </a:r>
            <a:endParaRPr sz="16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9"/>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6.7 Building and Consuming APIs</a:t>
            </a:r>
            <a:endParaRPr/>
          </a:p>
        </p:txBody>
      </p:sp>
      <p:sp>
        <p:nvSpPr>
          <p:cNvPr id="212" name="Google Shape;212;p39"/>
          <p:cNvSpPr txBox="1"/>
          <p:nvPr>
            <p:ph idx="1" type="body"/>
          </p:nvPr>
        </p:nvSpPr>
        <p:spPr>
          <a:xfrm>
            <a:off x="311700" y="619075"/>
            <a:ext cx="8520600" cy="4227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dk1"/>
                </a:solidFill>
              </a:rPr>
              <a:t>Building and consuming an API using </a:t>
            </a:r>
            <a:r>
              <a:rPr b="1" lang="en" sz="1600">
                <a:solidFill>
                  <a:schemeClr val="dk1"/>
                </a:solidFill>
              </a:rPr>
              <a:t>Flask</a:t>
            </a:r>
            <a:r>
              <a:rPr lang="en" sz="1600">
                <a:solidFill>
                  <a:schemeClr val="dk1"/>
                </a:solidFill>
              </a:rPr>
              <a:t> involves two parts:</a:t>
            </a:r>
            <a:endParaRPr sz="1600">
              <a:solidFill>
                <a:schemeClr val="dk1"/>
              </a:solidFill>
            </a:endParaRPr>
          </a:p>
          <a:p>
            <a:pPr indent="0" lvl="0" marL="0" rtl="0" algn="l">
              <a:lnSpc>
                <a:spcPct val="115000"/>
              </a:lnSpc>
              <a:spcBef>
                <a:spcPts val="1800"/>
              </a:spcBef>
              <a:spcAft>
                <a:spcPts val="0"/>
              </a:spcAft>
              <a:buNone/>
            </a:pPr>
            <a:r>
              <a:rPr b="1" lang="en" sz="1600">
                <a:solidFill>
                  <a:schemeClr val="dk1"/>
                </a:solidFill>
              </a:rPr>
              <a:t>1. Building a RESTful API in Flask</a:t>
            </a:r>
            <a:endParaRPr b="1" sz="1600">
              <a:solidFill>
                <a:schemeClr val="dk1"/>
              </a:solidFill>
            </a:endParaRPr>
          </a:p>
          <a:p>
            <a:pPr indent="0" lvl="0" marL="0" rtl="0" algn="l">
              <a:lnSpc>
                <a:spcPct val="115000"/>
              </a:lnSpc>
              <a:spcBef>
                <a:spcPts val="1400"/>
              </a:spcBef>
              <a:spcAft>
                <a:spcPts val="0"/>
              </a:spcAft>
              <a:buNone/>
            </a:pPr>
            <a:r>
              <a:rPr b="1" lang="en" sz="1600">
                <a:solidFill>
                  <a:schemeClr val="dk1"/>
                </a:solidFill>
              </a:rPr>
              <a:t>Example: Simple CRUD API for Users</a:t>
            </a:r>
            <a:endParaRPr b="1" sz="1600">
              <a:solidFill>
                <a:schemeClr val="dk1"/>
              </a:solidFill>
            </a:endParaRPr>
          </a:p>
          <a:p>
            <a:pPr indent="0" lvl="0" marL="0" rtl="0" algn="l">
              <a:lnSpc>
                <a:spcPct val="115000"/>
              </a:lnSpc>
              <a:spcBef>
                <a:spcPts val="0"/>
              </a:spcBef>
              <a:spcAft>
                <a:spcPts val="0"/>
              </a:spcAft>
              <a:buNone/>
            </a:pPr>
            <a:r>
              <a:rPr lang="en" sz="1600">
                <a:solidFill>
                  <a:schemeClr val="dk1"/>
                </a:solidFill>
              </a:rPr>
              <a:t>python</a:t>
            </a:r>
            <a:endParaRPr sz="1600">
              <a:solidFill>
                <a:schemeClr val="dk1"/>
              </a:solidFill>
            </a:endParaRPr>
          </a:p>
          <a:p>
            <a:pPr indent="0" lvl="0" marL="0" rtl="0" algn="l">
              <a:lnSpc>
                <a:spcPct val="135714"/>
              </a:lnSpc>
              <a:spcBef>
                <a:spcPts val="0"/>
              </a:spcBef>
              <a:spcAft>
                <a:spcPts val="0"/>
              </a:spcAft>
              <a:buNone/>
            </a:pPr>
            <a:r>
              <a:rPr lang="en" sz="950">
                <a:solidFill>
                  <a:srgbClr val="AF00DB"/>
                </a:solidFill>
                <a:highlight>
                  <a:srgbClr val="FFFFFF"/>
                </a:highlight>
                <a:latin typeface="Courier New"/>
                <a:ea typeface="Courier New"/>
                <a:cs typeface="Courier New"/>
                <a:sym typeface="Courier New"/>
              </a:rPr>
              <a:t>from</a:t>
            </a:r>
            <a:r>
              <a:rPr lang="en" sz="950">
                <a:solidFill>
                  <a:srgbClr val="3B3B3B"/>
                </a:solidFill>
                <a:highlight>
                  <a:srgbClr val="FFFFFF"/>
                </a:highlight>
                <a:latin typeface="Courier New"/>
                <a:ea typeface="Courier New"/>
                <a:cs typeface="Courier New"/>
                <a:sym typeface="Courier New"/>
              </a:rPr>
              <a:t> </a:t>
            </a:r>
            <a:r>
              <a:rPr lang="en" sz="950">
                <a:solidFill>
                  <a:srgbClr val="267F99"/>
                </a:solidFill>
                <a:highlight>
                  <a:srgbClr val="FFFFFF"/>
                </a:highlight>
                <a:latin typeface="Courier New"/>
                <a:ea typeface="Courier New"/>
                <a:cs typeface="Courier New"/>
                <a:sym typeface="Courier New"/>
              </a:rPr>
              <a:t>flask</a:t>
            </a:r>
            <a:r>
              <a:rPr lang="en" sz="950">
                <a:solidFill>
                  <a:srgbClr val="3B3B3B"/>
                </a:solidFill>
                <a:highlight>
                  <a:srgbClr val="FFFFFF"/>
                </a:highlight>
                <a:latin typeface="Courier New"/>
                <a:ea typeface="Courier New"/>
                <a:cs typeface="Courier New"/>
                <a:sym typeface="Courier New"/>
              </a:rPr>
              <a:t> </a:t>
            </a:r>
            <a:r>
              <a:rPr lang="en" sz="950">
                <a:solidFill>
                  <a:srgbClr val="AF00DB"/>
                </a:solidFill>
                <a:highlight>
                  <a:srgbClr val="FFFFFF"/>
                </a:highlight>
                <a:latin typeface="Courier New"/>
                <a:ea typeface="Courier New"/>
                <a:cs typeface="Courier New"/>
                <a:sym typeface="Courier New"/>
              </a:rPr>
              <a:t>import</a:t>
            </a:r>
            <a:r>
              <a:rPr lang="en" sz="950">
                <a:solidFill>
                  <a:srgbClr val="3B3B3B"/>
                </a:solidFill>
                <a:highlight>
                  <a:srgbClr val="FFFFFF"/>
                </a:highlight>
                <a:latin typeface="Courier New"/>
                <a:ea typeface="Courier New"/>
                <a:cs typeface="Courier New"/>
                <a:sym typeface="Courier New"/>
              </a:rPr>
              <a:t> </a:t>
            </a:r>
            <a:r>
              <a:rPr lang="en" sz="950">
                <a:solidFill>
                  <a:srgbClr val="267F99"/>
                </a:solidFill>
                <a:highlight>
                  <a:srgbClr val="FFFFFF"/>
                </a:highlight>
                <a:latin typeface="Courier New"/>
                <a:ea typeface="Courier New"/>
                <a:cs typeface="Courier New"/>
                <a:sym typeface="Courier New"/>
              </a:rPr>
              <a:t>Flask</a:t>
            </a:r>
            <a:r>
              <a:rPr lang="en" sz="950">
                <a:solidFill>
                  <a:srgbClr val="3B3B3B"/>
                </a:solidFill>
                <a:highlight>
                  <a:srgbClr val="FFFFFF"/>
                </a:highlight>
                <a:latin typeface="Courier New"/>
                <a:ea typeface="Courier New"/>
                <a:cs typeface="Courier New"/>
                <a:sym typeface="Courier New"/>
              </a:rPr>
              <a:t>, </a:t>
            </a:r>
            <a:r>
              <a:rPr lang="en" sz="950">
                <a:solidFill>
                  <a:srgbClr val="795E26"/>
                </a:solidFill>
                <a:highlight>
                  <a:srgbClr val="FFFFFF"/>
                </a:highlight>
                <a:latin typeface="Courier New"/>
                <a:ea typeface="Courier New"/>
                <a:cs typeface="Courier New"/>
                <a:sym typeface="Courier New"/>
              </a:rPr>
              <a:t>jsonify</a:t>
            </a:r>
            <a:r>
              <a:rPr lang="en" sz="950">
                <a:solidFill>
                  <a:srgbClr val="3B3B3B"/>
                </a:solidFill>
                <a:highlight>
                  <a:srgbClr val="FFFFFF"/>
                </a:highlight>
                <a:latin typeface="Courier New"/>
                <a:ea typeface="Courier New"/>
                <a:cs typeface="Courier New"/>
                <a:sym typeface="Courier New"/>
              </a:rPr>
              <a:t>, </a:t>
            </a:r>
            <a:r>
              <a:rPr lang="en" sz="950">
                <a:solidFill>
                  <a:srgbClr val="001080"/>
                </a:solidFill>
                <a:highlight>
                  <a:srgbClr val="FFFFFF"/>
                </a:highlight>
                <a:latin typeface="Courier New"/>
                <a:ea typeface="Courier New"/>
                <a:cs typeface="Courier New"/>
                <a:sym typeface="Courier New"/>
              </a:rPr>
              <a:t>request</a:t>
            </a:r>
            <a:endParaRPr sz="950">
              <a:solidFill>
                <a:srgbClr val="00108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9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001080"/>
                </a:solidFill>
                <a:highlight>
                  <a:srgbClr val="FFFFFF"/>
                </a:highlight>
                <a:latin typeface="Courier New"/>
                <a:ea typeface="Courier New"/>
                <a:cs typeface="Courier New"/>
                <a:sym typeface="Courier New"/>
              </a:rPr>
              <a:t>app</a:t>
            </a:r>
            <a:r>
              <a:rPr lang="en" sz="950">
                <a:solidFill>
                  <a:srgbClr val="3B3B3B"/>
                </a:solidFill>
                <a:highlight>
                  <a:srgbClr val="FFFFFF"/>
                </a:highlight>
                <a:latin typeface="Courier New"/>
                <a:ea typeface="Courier New"/>
                <a:cs typeface="Courier New"/>
                <a:sym typeface="Courier New"/>
              </a:rPr>
              <a:t> </a:t>
            </a:r>
            <a:r>
              <a:rPr lang="en" sz="950">
                <a:solidFill>
                  <a:schemeClr val="dk1"/>
                </a:solidFill>
                <a:highlight>
                  <a:srgbClr val="FFFFFF"/>
                </a:highlight>
                <a:latin typeface="Courier New"/>
                <a:ea typeface="Courier New"/>
                <a:cs typeface="Courier New"/>
                <a:sym typeface="Courier New"/>
              </a:rPr>
              <a:t>=</a:t>
            </a:r>
            <a:r>
              <a:rPr lang="en" sz="950">
                <a:solidFill>
                  <a:srgbClr val="3B3B3B"/>
                </a:solidFill>
                <a:highlight>
                  <a:srgbClr val="FFFFFF"/>
                </a:highlight>
                <a:latin typeface="Courier New"/>
                <a:ea typeface="Courier New"/>
                <a:cs typeface="Courier New"/>
                <a:sym typeface="Courier New"/>
              </a:rPr>
              <a:t> </a:t>
            </a:r>
            <a:r>
              <a:rPr lang="en" sz="950">
                <a:solidFill>
                  <a:srgbClr val="267F99"/>
                </a:solidFill>
                <a:highlight>
                  <a:srgbClr val="FFFFFF"/>
                </a:highlight>
                <a:latin typeface="Courier New"/>
                <a:ea typeface="Courier New"/>
                <a:cs typeface="Courier New"/>
                <a:sym typeface="Courier New"/>
              </a:rPr>
              <a:t>Flask</a:t>
            </a:r>
            <a:r>
              <a:rPr lang="en" sz="950">
                <a:solidFill>
                  <a:srgbClr val="3B3B3B"/>
                </a:solidFill>
                <a:highlight>
                  <a:srgbClr val="FFFFFF"/>
                </a:highlight>
                <a:latin typeface="Courier New"/>
                <a:ea typeface="Courier New"/>
                <a:cs typeface="Courier New"/>
                <a:sym typeface="Courier New"/>
              </a:rPr>
              <a:t>(</a:t>
            </a:r>
            <a:r>
              <a:rPr lang="en" sz="950">
                <a:solidFill>
                  <a:srgbClr val="001080"/>
                </a:solidFill>
                <a:highlight>
                  <a:srgbClr val="FFFFFF"/>
                </a:highlight>
                <a:latin typeface="Courier New"/>
                <a:ea typeface="Courier New"/>
                <a:cs typeface="Courier New"/>
                <a:sym typeface="Courier New"/>
              </a:rPr>
              <a:t>__name__</a:t>
            </a:r>
            <a:r>
              <a:rPr lang="en" sz="950">
                <a:solidFill>
                  <a:srgbClr val="3B3B3B"/>
                </a:solidFill>
                <a:highlight>
                  <a:srgbClr val="FFFFFF"/>
                </a:highlight>
                <a:latin typeface="Courier New"/>
                <a:ea typeface="Courier New"/>
                <a:cs typeface="Courier New"/>
                <a:sym typeface="Courier New"/>
              </a:rPr>
              <a:t>)</a:t>
            </a:r>
            <a:endParaRPr sz="9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9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008000"/>
                </a:solidFill>
                <a:highlight>
                  <a:srgbClr val="FFFFFF"/>
                </a:highlight>
                <a:latin typeface="Courier New"/>
                <a:ea typeface="Courier New"/>
                <a:cs typeface="Courier New"/>
                <a:sym typeface="Courier New"/>
              </a:rPr>
              <a:t># Simulated in-memory database</a:t>
            </a:r>
            <a:endParaRPr sz="9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001080"/>
                </a:solidFill>
                <a:highlight>
                  <a:srgbClr val="FFFFFF"/>
                </a:highlight>
                <a:latin typeface="Courier New"/>
                <a:ea typeface="Courier New"/>
                <a:cs typeface="Courier New"/>
                <a:sym typeface="Courier New"/>
              </a:rPr>
              <a:t>users</a:t>
            </a:r>
            <a:r>
              <a:rPr lang="en" sz="950">
                <a:solidFill>
                  <a:srgbClr val="3B3B3B"/>
                </a:solidFill>
                <a:highlight>
                  <a:srgbClr val="FFFFFF"/>
                </a:highlight>
                <a:latin typeface="Courier New"/>
                <a:ea typeface="Courier New"/>
                <a:cs typeface="Courier New"/>
                <a:sym typeface="Courier New"/>
              </a:rPr>
              <a:t> </a:t>
            </a:r>
            <a:r>
              <a:rPr lang="en" sz="950">
                <a:solidFill>
                  <a:schemeClr val="dk1"/>
                </a:solidFill>
                <a:highlight>
                  <a:srgbClr val="FFFFFF"/>
                </a:highlight>
                <a:latin typeface="Courier New"/>
                <a:ea typeface="Courier New"/>
                <a:cs typeface="Courier New"/>
                <a:sym typeface="Courier New"/>
              </a:rPr>
              <a:t>=</a:t>
            </a:r>
            <a:r>
              <a:rPr lang="en" sz="950">
                <a:solidFill>
                  <a:srgbClr val="3B3B3B"/>
                </a:solidFill>
                <a:highlight>
                  <a:srgbClr val="FFFFFF"/>
                </a:highlight>
                <a:latin typeface="Courier New"/>
                <a:ea typeface="Courier New"/>
                <a:cs typeface="Courier New"/>
                <a:sym typeface="Courier New"/>
              </a:rPr>
              <a:t> [</a:t>
            </a:r>
            <a:endParaRPr sz="9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3B3B3B"/>
                </a:solidFill>
                <a:highlight>
                  <a:srgbClr val="FFFFFF"/>
                </a:highlight>
                <a:latin typeface="Courier New"/>
                <a:ea typeface="Courier New"/>
                <a:cs typeface="Courier New"/>
                <a:sym typeface="Courier New"/>
              </a:rPr>
              <a:t>    {</a:t>
            </a:r>
            <a:r>
              <a:rPr lang="en" sz="950">
                <a:solidFill>
                  <a:srgbClr val="A31515"/>
                </a:solidFill>
                <a:highlight>
                  <a:srgbClr val="FFFFFF"/>
                </a:highlight>
                <a:latin typeface="Courier New"/>
                <a:ea typeface="Courier New"/>
                <a:cs typeface="Courier New"/>
                <a:sym typeface="Courier New"/>
              </a:rPr>
              <a:t>"id"</a:t>
            </a:r>
            <a:r>
              <a:rPr lang="en" sz="950">
                <a:solidFill>
                  <a:srgbClr val="3B3B3B"/>
                </a:solidFill>
                <a:highlight>
                  <a:srgbClr val="FFFFFF"/>
                </a:highlight>
                <a:latin typeface="Courier New"/>
                <a:ea typeface="Courier New"/>
                <a:cs typeface="Courier New"/>
                <a:sym typeface="Courier New"/>
              </a:rPr>
              <a:t>: </a:t>
            </a:r>
            <a:r>
              <a:rPr lang="en" sz="950">
                <a:solidFill>
                  <a:srgbClr val="098658"/>
                </a:solidFill>
                <a:highlight>
                  <a:srgbClr val="FFFFFF"/>
                </a:highlight>
                <a:latin typeface="Courier New"/>
                <a:ea typeface="Courier New"/>
                <a:cs typeface="Courier New"/>
                <a:sym typeface="Courier New"/>
              </a:rPr>
              <a:t>1</a:t>
            </a:r>
            <a:r>
              <a:rPr lang="en" sz="950">
                <a:solidFill>
                  <a:srgbClr val="3B3B3B"/>
                </a:solidFill>
                <a:highlight>
                  <a:srgbClr val="FFFFFF"/>
                </a:highlight>
                <a:latin typeface="Courier New"/>
                <a:ea typeface="Courier New"/>
                <a:cs typeface="Courier New"/>
                <a:sym typeface="Courier New"/>
              </a:rPr>
              <a:t>, </a:t>
            </a:r>
            <a:r>
              <a:rPr lang="en" sz="950">
                <a:solidFill>
                  <a:srgbClr val="A31515"/>
                </a:solidFill>
                <a:highlight>
                  <a:srgbClr val="FFFFFF"/>
                </a:highlight>
                <a:latin typeface="Courier New"/>
                <a:ea typeface="Courier New"/>
                <a:cs typeface="Courier New"/>
                <a:sym typeface="Courier New"/>
              </a:rPr>
              <a:t>"name"</a:t>
            </a:r>
            <a:r>
              <a:rPr lang="en" sz="950">
                <a:solidFill>
                  <a:srgbClr val="3B3B3B"/>
                </a:solidFill>
                <a:highlight>
                  <a:srgbClr val="FFFFFF"/>
                </a:highlight>
                <a:latin typeface="Courier New"/>
                <a:ea typeface="Courier New"/>
                <a:cs typeface="Courier New"/>
                <a:sym typeface="Courier New"/>
              </a:rPr>
              <a:t>: </a:t>
            </a:r>
            <a:r>
              <a:rPr lang="en" sz="950">
                <a:solidFill>
                  <a:srgbClr val="A31515"/>
                </a:solidFill>
                <a:highlight>
                  <a:srgbClr val="FFFFFF"/>
                </a:highlight>
                <a:latin typeface="Courier New"/>
                <a:ea typeface="Courier New"/>
                <a:cs typeface="Courier New"/>
                <a:sym typeface="Courier New"/>
              </a:rPr>
              <a:t>"Binayak"</a:t>
            </a:r>
            <a:r>
              <a:rPr lang="en" sz="950">
                <a:solidFill>
                  <a:srgbClr val="3B3B3B"/>
                </a:solidFill>
                <a:highlight>
                  <a:srgbClr val="FFFFFF"/>
                </a:highlight>
                <a:latin typeface="Courier New"/>
                <a:ea typeface="Courier New"/>
                <a:cs typeface="Courier New"/>
                <a:sym typeface="Courier New"/>
              </a:rPr>
              <a:t>},</a:t>
            </a:r>
            <a:endParaRPr sz="9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3B3B3B"/>
                </a:solidFill>
                <a:highlight>
                  <a:srgbClr val="FFFFFF"/>
                </a:highlight>
                <a:latin typeface="Courier New"/>
                <a:ea typeface="Courier New"/>
                <a:cs typeface="Courier New"/>
                <a:sym typeface="Courier New"/>
              </a:rPr>
              <a:t>    {</a:t>
            </a:r>
            <a:r>
              <a:rPr lang="en" sz="950">
                <a:solidFill>
                  <a:srgbClr val="A31515"/>
                </a:solidFill>
                <a:highlight>
                  <a:srgbClr val="FFFFFF"/>
                </a:highlight>
                <a:latin typeface="Courier New"/>
                <a:ea typeface="Courier New"/>
                <a:cs typeface="Courier New"/>
                <a:sym typeface="Courier New"/>
              </a:rPr>
              <a:t>"id"</a:t>
            </a:r>
            <a:r>
              <a:rPr lang="en" sz="950">
                <a:solidFill>
                  <a:srgbClr val="3B3B3B"/>
                </a:solidFill>
                <a:highlight>
                  <a:srgbClr val="FFFFFF"/>
                </a:highlight>
                <a:latin typeface="Courier New"/>
                <a:ea typeface="Courier New"/>
                <a:cs typeface="Courier New"/>
                <a:sym typeface="Courier New"/>
              </a:rPr>
              <a:t>: </a:t>
            </a:r>
            <a:r>
              <a:rPr lang="en" sz="950">
                <a:solidFill>
                  <a:srgbClr val="098658"/>
                </a:solidFill>
                <a:highlight>
                  <a:srgbClr val="FFFFFF"/>
                </a:highlight>
                <a:latin typeface="Courier New"/>
                <a:ea typeface="Courier New"/>
                <a:cs typeface="Courier New"/>
                <a:sym typeface="Courier New"/>
              </a:rPr>
              <a:t>2</a:t>
            </a:r>
            <a:r>
              <a:rPr lang="en" sz="950">
                <a:solidFill>
                  <a:srgbClr val="3B3B3B"/>
                </a:solidFill>
                <a:highlight>
                  <a:srgbClr val="FFFFFF"/>
                </a:highlight>
                <a:latin typeface="Courier New"/>
                <a:ea typeface="Courier New"/>
                <a:cs typeface="Courier New"/>
                <a:sym typeface="Courier New"/>
              </a:rPr>
              <a:t>, </a:t>
            </a:r>
            <a:r>
              <a:rPr lang="en" sz="950">
                <a:solidFill>
                  <a:srgbClr val="A31515"/>
                </a:solidFill>
                <a:highlight>
                  <a:srgbClr val="FFFFFF"/>
                </a:highlight>
                <a:latin typeface="Courier New"/>
                <a:ea typeface="Courier New"/>
                <a:cs typeface="Courier New"/>
                <a:sym typeface="Courier New"/>
              </a:rPr>
              <a:t>"name"</a:t>
            </a:r>
            <a:r>
              <a:rPr lang="en" sz="950">
                <a:solidFill>
                  <a:srgbClr val="3B3B3B"/>
                </a:solidFill>
                <a:highlight>
                  <a:srgbClr val="FFFFFF"/>
                </a:highlight>
                <a:latin typeface="Courier New"/>
                <a:ea typeface="Courier New"/>
                <a:cs typeface="Courier New"/>
                <a:sym typeface="Courier New"/>
              </a:rPr>
              <a:t>: </a:t>
            </a:r>
            <a:r>
              <a:rPr lang="en" sz="950">
                <a:solidFill>
                  <a:srgbClr val="A31515"/>
                </a:solidFill>
                <a:highlight>
                  <a:srgbClr val="FFFFFF"/>
                </a:highlight>
                <a:latin typeface="Courier New"/>
                <a:ea typeface="Courier New"/>
                <a:cs typeface="Courier New"/>
                <a:sym typeface="Courier New"/>
              </a:rPr>
              <a:t>"Sita"</a:t>
            </a:r>
            <a:r>
              <a:rPr lang="en" sz="950">
                <a:solidFill>
                  <a:srgbClr val="3B3B3B"/>
                </a:solidFill>
                <a:highlight>
                  <a:srgbClr val="FFFFFF"/>
                </a:highlight>
                <a:latin typeface="Courier New"/>
                <a:ea typeface="Courier New"/>
                <a:cs typeface="Courier New"/>
                <a:sym typeface="Courier New"/>
              </a:rPr>
              <a:t>}</a:t>
            </a:r>
            <a:endParaRPr sz="9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3B3B3B"/>
                </a:solidFill>
                <a:highlight>
                  <a:srgbClr val="FFFFFF"/>
                </a:highlight>
                <a:latin typeface="Courier New"/>
                <a:ea typeface="Courier New"/>
                <a:cs typeface="Courier New"/>
                <a:sym typeface="Courier New"/>
              </a:rPr>
              <a:t>]</a:t>
            </a:r>
            <a:endParaRPr sz="9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9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008000"/>
                </a:solidFill>
                <a:highlight>
                  <a:srgbClr val="FFFFFF"/>
                </a:highlight>
                <a:latin typeface="Courier New"/>
                <a:ea typeface="Courier New"/>
                <a:cs typeface="Courier New"/>
                <a:sym typeface="Courier New"/>
              </a:rPr>
              <a:t># GET all users</a:t>
            </a:r>
            <a:endParaRPr sz="9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795E26"/>
                </a:solidFill>
                <a:highlight>
                  <a:srgbClr val="FFFFFF"/>
                </a:highlight>
                <a:latin typeface="Courier New"/>
                <a:ea typeface="Courier New"/>
                <a:cs typeface="Courier New"/>
                <a:sym typeface="Courier New"/>
              </a:rPr>
              <a:t>@</a:t>
            </a:r>
            <a:r>
              <a:rPr lang="en" sz="950">
                <a:solidFill>
                  <a:srgbClr val="001080"/>
                </a:solidFill>
                <a:highlight>
                  <a:srgbClr val="FFFFFF"/>
                </a:highlight>
                <a:latin typeface="Courier New"/>
                <a:ea typeface="Courier New"/>
                <a:cs typeface="Courier New"/>
                <a:sym typeface="Courier New"/>
              </a:rPr>
              <a:t>app</a:t>
            </a:r>
            <a:r>
              <a:rPr lang="en" sz="950">
                <a:solidFill>
                  <a:srgbClr val="795E26"/>
                </a:solidFill>
                <a:highlight>
                  <a:srgbClr val="FFFFFF"/>
                </a:highlight>
                <a:latin typeface="Courier New"/>
                <a:ea typeface="Courier New"/>
                <a:cs typeface="Courier New"/>
                <a:sym typeface="Courier New"/>
              </a:rPr>
              <a:t>.route</a:t>
            </a:r>
            <a:r>
              <a:rPr lang="en" sz="950">
                <a:solidFill>
                  <a:srgbClr val="3B3B3B"/>
                </a:solidFill>
                <a:highlight>
                  <a:srgbClr val="FFFFFF"/>
                </a:highlight>
                <a:latin typeface="Courier New"/>
                <a:ea typeface="Courier New"/>
                <a:cs typeface="Courier New"/>
                <a:sym typeface="Courier New"/>
              </a:rPr>
              <a:t>(</a:t>
            </a:r>
            <a:r>
              <a:rPr lang="en" sz="950">
                <a:solidFill>
                  <a:srgbClr val="A31515"/>
                </a:solidFill>
                <a:highlight>
                  <a:srgbClr val="FFFFFF"/>
                </a:highlight>
                <a:latin typeface="Courier New"/>
                <a:ea typeface="Courier New"/>
                <a:cs typeface="Courier New"/>
                <a:sym typeface="Courier New"/>
              </a:rPr>
              <a:t>'/users'</a:t>
            </a:r>
            <a:r>
              <a:rPr lang="en" sz="950">
                <a:solidFill>
                  <a:srgbClr val="3B3B3B"/>
                </a:solidFill>
                <a:highlight>
                  <a:srgbClr val="FFFFFF"/>
                </a:highlight>
                <a:latin typeface="Courier New"/>
                <a:ea typeface="Courier New"/>
                <a:cs typeface="Courier New"/>
                <a:sym typeface="Courier New"/>
              </a:rPr>
              <a:t>, </a:t>
            </a:r>
            <a:r>
              <a:rPr lang="en" sz="950">
                <a:solidFill>
                  <a:srgbClr val="001080"/>
                </a:solidFill>
                <a:highlight>
                  <a:srgbClr val="FFFFFF"/>
                </a:highlight>
                <a:latin typeface="Courier New"/>
                <a:ea typeface="Courier New"/>
                <a:cs typeface="Courier New"/>
                <a:sym typeface="Courier New"/>
              </a:rPr>
              <a:t>methods</a:t>
            </a:r>
            <a:r>
              <a:rPr lang="en" sz="950">
                <a:solidFill>
                  <a:schemeClr val="dk1"/>
                </a:solidFill>
                <a:highlight>
                  <a:srgbClr val="FFFFFF"/>
                </a:highlight>
                <a:latin typeface="Courier New"/>
                <a:ea typeface="Courier New"/>
                <a:cs typeface="Courier New"/>
                <a:sym typeface="Courier New"/>
              </a:rPr>
              <a:t>=</a:t>
            </a:r>
            <a:r>
              <a:rPr lang="en" sz="950">
                <a:solidFill>
                  <a:srgbClr val="3B3B3B"/>
                </a:solidFill>
                <a:highlight>
                  <a:srgbClr val="FFFFFF"/>
                </a:highlight>
                <a:latin typeface="Courier New"/>
                <a:ea typeface="Courier New"/>
                <a:cs typeface="Courier New"/>
                <a:sym typeface="Courier New"/>
              </a:rPr>
              <a:t>[</a:t>
            </a:r>
            <a:r>
              <a:rPr lang="en" sz="950">
                <a:solidFill>
                  <a:srgbClr val="A31515"/>
                </a:solidFill>
                <a:highlight>
                  <a:srgbClr val="FFFFFF"/>
                </a:highlight>
                <a:latin typeface="Courier New"/>
                <a:ea typeface="Courier New"/>
                <a:cs typeface="Courier New"/>
                <a:sym typeface="Courier New"/>
              </a:rPr>
              <a:t>'GET'</a:t>
            </a:r>
            <a:r>
              <a:rPr lang="en" sz="950">
                <a:solidFill>
                  <a:srgbClr val="3B3B3B"/>
                </a:solidFill>
                <a:highlight>
                  <a:srgbClr val="FFFFFF"/>
                </a:highlight>
                <a:latin typeface="Courier New"/>
                <a:ea typeface="Courier New"/>
                <a:cs typeface="Courier New"/>
                <a:sym typeface="Courier New"/>
              </a:rPr>
              <a:t>])</a:t>
            </a:r>
            <a:endParaRPr sz="9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0000FF"/>
                </a:solidFill>
                <a:highlight>
                  <a:srgbClr val="FFFFFF"/>
                </a:highlight>
                <a:latin typeface="Courier New"/>
                <a:ea typeface="Courier New"/>
                <a:cs typeface="Courier New"/>
                <a:sym typeface="Courier New"/>
              </a:rPr>
              <a:t>def</a:t>
            </a:r>
            <a:r>
              <a:rPr lang="en" sz="950">
                <a:solidFill>
                  <a:srgbClr val="3B3B3B"/>
                </a:solidFill>
                <a:highlight>
                  <a:srgbClr val="FFFFFF"/>
                </a:highlight>
                <a:latin typeface="Courier New"/>
                <a:ea typeface="Courier New"/>
                <a:cs typeface="Courier New"/>
                <a:sym typeface="Courier New"/>
              </a:rPr>
              <a:t> </a:t>
            </a:r>
            <a:r>
              <a:rPr lang="en" sz="950">
                <a:solidFill>
                  <a:srgbClr val="795E26"/>
                </a:solidFill>
                <a:highlight>
                  <a:srgbClr val="FFFFFF"/>
                </a:highlight>
                <a:latin typeface="Courier New"/>
                <a:ea typeface="Courier New"/>
                <a:cs typeface="Courier New"/>
                <a:sym typeface="Courier New"/>
              </a:rPr>
              <a:t>get_users</a:t>
            </a:r>
            <a:r>
              <a:rPr lang="en" sz="950">
                <a:solidFill>
                  <a:srgbClr val="3B3B3B"/>
                </a:solidFill>
                <a:highlight>
                  <a:srgbClr val="FFFFFF"/>
                </a:highlight>
                <a:latin typeface="Courier New"/>
                <a:ea typeface="Courier New"/>
                <a:cs typeface="Courier New"/>
                <a:sym typeface="Courier New"/>
              </a:rPr>
              <a:t>():</a:t>
            </a:r>
            <a:endParaRPr sz="9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3B3B3B"/>
                </a:solidFill>
                <a:highlight>
                  <a:srgbClr val="FFFFFF"/>
                </a:highlight>
                <a:latin typeface="Courier New"/>
                <a:ea typeface="Courier New"/>
                <a:cs typeface="Courier New"/>
                <a:sym typeface="Courier New"/>
              </a:rPr>
              <a:t>    </a:t>
            </a:r>
            <a:r>
              <a:rPr lang="en" sz="950">
                <a:solidFill>
                  <a:srgbClr val="AF00DB"/>
                </a:solidFill>
                <a:highlight>
                  <a:srgbClr val="FFFFFF"/>
                </a:highlight>
                <a:latin typeface="Courier New"/>
                <a:ea typeface="Courier New"/>
                <a:cs typeface="Courier New"/>
                <a:sym typeface="Courier New"/>
              </a:rPr>
              <a:t>return</a:t>
            </a:r>
            <a:r>
              <a:rPr lang="en" sz="950">
                <a:solidFill>
                  <a:srgbClr val="3B3B3B"/>
                </a:solidFill>
                <a:highlight>
                  <a:srgbClr val="FFFFFF"/>
                </a:highlight>
                <a:latin typeface="Courier New"/>
                <a:ea typeface="Courier New"/>
                <a:cs typeface="Courier New"/>
                <a:sym typeface="Courier New"/>
              </a:rPr>
              <a:t> </a:t>
            </a:r>
            <a:r>
              <a:rPr lang="en" sz="950">
                <a:solidFill>
                  <a:srgbClr val="795E26"/>
                </a:solidFill>
                <a:highlight>
                  <a:srgbClr val="FFFFFF"/>
                </a:highlight>
                <a:latin typeface="Courier New"/>
                <a:ea typeface="Courier New"/>
                <a:cs typeface="Courier New"/>
                <a:sym typeface="Courier New"/>
              </a:rPr>
              <a:t>jsonify</a:t>
            </a:r>
            <a:r>
              <a:rPr lang="en" sz="950">
                <a:solidFill>
                  <a:srgbClr val="3B3B3B"/>
                </a:solidFill>
                <a:highlight>
                  <a:srgbClr val="FFFFFF"/>
                </a:highlight>
                <a:latin typeface="Courier New"/>
                <a:ea typeface="Courier New"/>
                <a:cs typeface="Courier New"/>
                <a:sym typeface="Courier New"/>
              </a:rPr>
              <a:t>(</a:t>
            </a:r>
            <a:r>
              <a:rPr lang="en" sz="950">
                <a:solidFill>
                  <a:srgbClr val="001080"/>
                </a:solidFill>
                <a:highlight>
                  <a:srgbClr val="FFFFFF"/>
                </a:highlight>
                <a:latin typeface="Courier New"/>
                <a:ea typeface="Courier New"/>
                <a:cs typeface="Courier New"/>
                <a:sym typeface="Courier New"/>
              </a:rPr>
              <a:t>users</a:t>
            </a:r>
            <a:r>
              <a:rPr lang="en" sz="950">
                <a:solidFill>
                  <a:srgbClr val="3B3B3B"/>
                </a:solidFill>
                <a:highlight>
                  <a:srgbClr val="FFFFFF"/>
                </a:highlight>
                <a:latin typeface="Courier New"/>
                <a:ea typeface="Courier New"/>
                <a:cs typeface="Courier New"/>
                <a:sym typeface="Courier New"/>
              </a:rPr>
              <a:t>)</a:t>
            </a:r>
            <a:endParaRPr sz="9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9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008000"/>
                </a:solidFill>
                <a:highlight>
                  <a:srgbClr val="FFFFFF"/>
                </a:highlight>
                <a:latin typeface="Courier New"/>
                <a:ea typeface="Courier New"/>
                <a:cs typeface="Courier New"/>
                <a:sym typeface="Courier New"/>
              </a:rPr>
              <a:t># GET a single user</a:t>
            </a:r>
            <a:endParaRPr sz="9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795E26"/>
                </a:solidFill>
                <a:highlight>
                  <a:srgbClr val="FFFFFF"/>
                </a:highlight>
                <a:latin typeface="Courier New"/>
                <a:ea typeface="Courier New"/>
                <a:cs typeface="Courier New"/>
                <a:sym typeface="Courier New"/>
              </a:rPr>
              <a:t>@</a:t>
            </a:r>
            <a:r>
              <a:rPr lang="en" sz="950">
                <a:solidFill>
                  <a:srgbClr val="001080"/>
                </a:solidFill>
                <a:highlight>
                  <a:srgbClr val="FFFFFF"/>
                </a:highlight>
                <a:latin typeface="Courier New"/>
                <a:ea typeface="Courier New"/>
                <a:cs typeface="Courier New"/>
                <a:sym typeface="Courier New"/>
              </a:rPr>
              <a:t>app</a:t>
            </a:r>
            <a:r>
              <a:rPr lang="en" sz="950">
                <a:solidFill>
                  <a:srgbClr val="795E26"/>
                </a:solidFill>
                <a:highlight>
                  <a:srgbClr val="FFFFFF"/>
                </a:highlight>
                <a:latin typeface="Courier New"/>
                <a:ea typeface="Courier New"/>
                <a:cs typeface="Courier New"/>
                <a:sym typeface="Courier New"/>
              </a:rPr>
              <a:t>.route</a:t>
            </a:r>
            <a:r>
              <a:rPr lang="en" sz="950">
                <a:solidFill>
                  <a:srgbClr val="3B3B3B"/>
                </a:solidFill>
                <a:highlight>
                  <a:srgbClr val="FFFFFF"/>
                </a:highlight>
                <a:latin typeface="Courier New"/>
                <a:ea typeface="Courier New"/>
                <a:cs typeface="Courier New"/>
                <a:sym typeface="Courier New"/>
              </a:rPr>
              <a:t>(</a:t>
            </a:r>
            <a:r>
              <a:rPr lang="en" sz="950">
                <a:solidFill>
                  <a:srgbClr val="A31515"/>
                </a:solidFill>
                <a:highlight>
                  <a:srgbClr val="FFFFFF"/>
                </a:highlight>
                <a:latin typeface="Courier New"/>
                <a:ea typeface="Courier New"/>
                <a:cs typeface="Courier New"/>
                <a:sym typeface="Courier New"/>
              </a:rPr>
              <a:t>'/users/&lt;int:user_id&gt;'</a:t>
            </a:r>
            <a:r>
              <a:rPr lang="en" sz="950">
                <a:solidFill>
                  <a:srgbClr val="3B3B3B"/>
                </a:solidFill>
                <a:highlight>
                  <a:srgbClr val="FFFFFF"/>
                </a:highlight>
                <a:latin typeface="Courier New"/>
                <a:ea typeface="Courier New"/>
                <a:cs typeface="Courier New"/>
                <a:sym typeface="Courier New"/>
              </a:rPr>
              <a:t>, </a:t>
            </a:r>
            <a:r>
              <a:rPr lang="en" sz="950">
                <a:solidFill>
                  <a:srgbClr val="001080"/>
                </a:solidFill>
                <a:highlight>
                  <a:srgbClr val="FFFFFF"/>
                </a:highlight>
                <a:latin typeface="Courier New"/>
                <a:ea typeface="Courier New"/>
                <a:cs typeface="Courier New"/>
                <a:sym typeface="Courier New"/>
              </a:rPr>
              <a:t>methods</a:t>
            </a:r>
            <a:r>
              <a:rPr lang="en" sz="950">
                <a:solidFill>
                  <a:schemeClr val="dk1"/>
                </a:solidFill>
                <a:highlight>
                  <a:srgbClr val="FFFFFF"/>
                </a:highlight>
                <a:latin typeface="Courier New"/>
                <a:ea typeface="Courier New"/>
                <a:cs typeface="Courier New"/>
                <a:sym typeface="Courier New"/>
              </a:rPr>
              <a:t>=</a:t>
            </a:r>
            <a:r>
              <a:rPr lang="en" sz="950">
                <a:solidFill>
                  <a:srgbClr val="3B3B3B"/>
                </a:solidFill>
                <a:highlight>
                  <a:srgbClr val="FFFFFF"/>
                </a:highlight>
                <a:latin typeface="Courier New"/>
                <a:ea typeface="Courier New"/>
                <a:cs typeface="Courier New"/>
                <a:sym typeface="Courier New"/>
              </a:rPr>
              <a:t>[</a:t>
            </a:r>
            <a:r>
              <a:rPr lang="en" sz="950">
                <a:solidFill>
                  <a:srgbClr val="A31515"/>
                </a:solidFill>
                <a:highlight>
                  <a:srgbClr val="FFFFFF"/>
                </a:highlight>
                <a:latin typeface="Courier New"/>
                <a:ea typeface="Courier New"/>
                <a:cs typeface="Courier New"/>
                <a:sym typeface="Courier New"/>
              </a:rPr>
              <a:t>'GET'</a:t>
            </a:r>
            <a:r>
              <a:rPr lang="en" sz="950">
                <a:solidFill>
                  <a:srgbClr val="3B3B3B"/>
                </a:solidFill>
                <a:highlight>
                  <a:srgbClr val="FFFFFF"/>
                </a:highlight>
                <a:latin typeface="Courier New"/>
                <a:ea typeface="Courier New"/>
                <a:cs typeface="Courier New"/>
                <a:sym typeface="Courier New"/>
              </a:rPr>
              <a:t>])</a:t>
            </a:r>
            <a:endParaRPr sz="9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0000FF"/>
                </a:solidFill>
                <a:highlight>
                  <a:srgbClr val="FFFFFF"/>
                </a:highlight>
                <a:latin typeface="Courier New"/>
                <a:ea typeface="Courier New"/>
                <a:cs typeface="Courier New"/>
                <a:sym typeface="Courier New"/>
              </a:rPr>
              <a:t>def</a:t>
            </a:r>
            <a:r>
              <a:rPr lang="en" sz="950">
                <a:solidFill>
                  <a:srgbClr val="3B3B3B"/>
                </a:solidFill>
                <a:highlight>
                  <a:srgbClr val="FFFFFF"/>
                </a:highlight>
                <a:latin typeface="Courier New"/>
                <a:ea typeface="Courier New"/>
                <a:cs typeface="Courier New"/>
                <a:sym typeface="Courier New"/>
              </a:rPr>
              <a:t> </a:t>
            </a:r>
            <a:r>
              <a:rPr lang="en" sz="950">
                <a:solidFill>
                  <a:srgbClr val="795E26"/>
                </a:solidFill>
                <a:highlight>
                  <a:srgbClr val="FFFFFF"/>
                </a:highlight>
                <a:latin typeface="Courier New"/>
                <a:ea typeface="Courier New"/>
                <a:cs typeface="Courier New"/>
                <a:sym typeface="Courier New"/>
              </a:rPr>
              <a:t>get_user</a:t>
            </a:r>
            <a:r>
              <a:rPr lang="en" sz="950">
                <a:solidFill>
                  <a:srgbClr val="3B3B3B"/>
                </a:solidFill>
                <a:highlight>
                  <a:srgbClr val="FFFFFF"/>
                </a:highlight>
                <a:latin typeface="Courier New"/>
                <a:ea typeface="Courier New"/>
                <a:cs typeface="Courier New"/>
                <a:sym typeface="Courier New"/>
              </a:rPr>
              <a:t>(</a:t>
            </a:r>
            <a:r>
              <a:rPr lang="en" sz="950">
                <a:solidFill>
                  <a:srgbClr val="001080"/>
                </a:solidFill>
                <a:highlight>
                  <a:srgbClr val="FFFFFF"/>
                </a:highlight>
                <a:latin typeface="Courier New"/>
                <a:ea typeface="Courier New"/>
                <a:cs typeface="Courier New"/>
                <a:sym typeface="Courier New"/>
              </a:rPr>
              <a:t>user_id</a:t>
            </a:r>
            <a:r>
              <a:rPr lang="en" sz="950">
                <a:solidFill>
                  <a:srgbClr val="3B3B3B"/>
                </a:solidFill>
                <a:highlight>
                  <a:srgbClr val="FFFFFF"/>
                </a:highlight>
                <a:latin typeface="Courier New"/>
                <a:ea typeface="Courier New"/>
                <a:cs typeface="Courier New"/>
                <a:sym typeface="Courier New"/>
              </a:rPr>
              <a:t>):</a:t>
            </a:r>
            <a:endParaRPr sz="9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3B3B3B"/>
                </a:solidFill>
                <a:highlight>
                  <a:srgbClr val="FFFFFF"/>
                </a:highlight>
                <a:latin typeface="Courier New"/>
                <a:ea typeface="Courier New"/>
                <a:cs typeface="Courier New"/>
                <a:sym typeface="Courier New"/>
              </a:rPr>
              <a:t>    </a:t>
            </a:r>
            <a:r>
              <a:rPr lang="en" sz="950">
                <a:solidFill>
                  <a:srgbClr val="001080"/>
                </a:solidFill>
                <a:highlight>
                  <a:srgbClr val="FFFFFF"/>
                </a:highlight>
                <a:latin typeface="Courier New"/>
                <a:ea typeface="Courier New"/>
                <a:cs typeface="Courier New"/>
                <a:sym typeface="Courier New"/>
              </a:rPr>
              <a:t>user</a:t>
            </a:r>
            <a:r>
              <a:rPr lang="en" sz="950">
                <a:solidFill>
                  <a:srgbClr val="3B3B3B"/>
                </a:solidFill>
                <a:highlight>
                  <a:srgbClr val="FFFFFF"/>
                </a:highlight>
                <a:latin typeface="Courier New"/>
                <a:ea typeface="Courier New"/>
                <a:cs typeface="Courier New"/>
                <a:sym typeface="Courier New"/>
              </a:rPr>
              <a:t> </a:t>
            </a:r>
            <a:r>
              <a:rPr lang="en" sz="950">
                <a:solidFill>
                  <a:schemeClr val="dk1"/>
                </a:solidFill>
                <a:highlight>
                  <a:srgbClr val="FFFFFF"/>
                </a:highlight>
                <a:latin typeface="Courier New"/>
                <a:ea typeface="Courier New"/>
                <a:cs typeface="Courier New"/>
                <a:sym typeface="Courier New"/>
              </a:rPr>
              <a:t>=</a:t>
            </a:r>
            <a:r>
              <a:rPr lang="en" sz="950">
                <a:solidFill>
                  <a:srgbClr val="3B3B3B"/>
                </a:solidFill>
                <a:highlight>
                  <a:srgbClr val="FFFFFF"/>
                </a:highlight>
                <a:latin typeface="Courier New"/>
                <a:ea typeface="Courier New"/>
                <a:cs typeface="Courier New"/>
                <a:sym typeface="Courier New"/>
              </a:rPr>
              <a:t> </a:t>
            </a:r>
            <a:r>
              <a:rPr lang="en" sz="950">
                <a:solidFill>
                  <a:srgbClr val="795E26"/>
                </a:solidFill>
                <a:highlight>
                  <a:srgbClr val="FFFFFF"/>
                </a:highlight>
                <a:latin typeface="Courier New"/>
                <a:ea typeface="Courier New"/>
                <a:cs typeface="Courier New"/>
                <a:sym typeface="Courier New"/>
              </a:rPr>
              <a:t>next</a:t>
            </a:r>
            <a:r>
              <a:rPr lang="en" sz="950">
                <a:solidFill>
                  <a:srgbClr val="3B3B3B"/>
                </a:solidFill>
                <a:highlight>
                  <a:srgbClr val="FFFFFF"/>
                </a:highlight>
                <a:latin typeface="Courier New"/>
                <a:ea typeface="Courier New"/>
                <a:cs typeface="Courier New"/>
                <a:sym typeface="Courier New"/>
              </a:rPr>
              <a:t>((</a:t>
            </a:r>
            <a:r>
              <a:rPr lang="en" sz="950">
                <a:solidFill>
                  <a:srgbClr val="001080"/>
                </a:solidFill>
                <a:highlight>
                  <a:srgbClr val="FFFFFF"/>
                </a:highlight>
                <a:latin typeface="Courier New"/>
                <a:ea typeface="Courier New"/>
                <a:cs typeface="Courier New"/>
                <a:sym typeface="Courier New"/>
              </a:rPr>
              <a:t>u</a:t>
            </a:r>
            <a:r>
              <a:rPr lang="en" sz="950">
                <a:solidFill>
                  <a:srgbClr val="3B3B3B"/>
                </a:solidFill>
                <a:highlight>
                  <a:srgbClr val="FFFFFF"/>
                </a:highlight>
                <a:latin typeface="Courier New"/>
                <a:ea typeface="Courier New"/>
                <a:cs typeface="Courier New"/>
                <a:sym typeface="Courier New"/>
              </a:rPr>
              <a:t> </a:t>
            </a:r>
            <a:r>
              <a:rPr lang="en" sz="950">
                <a:solidFill>
                  <a:srgbClr val="AF00DB"/>
                </a:solidFill>
                <a:highlight>
                  <a:srgbClr val="FFFFFF"/>
                </a:highlight>
                <a:latin typeface="Courier New"/>
                <a:ea typeface="Courier New"/>
                <a:cs typeface="Courier New"/>
                <a:sym typeface="Courier New"/>
              </a:rPr>
              <a:t>for</a:t>
            </a:r>
            <a:r>
              <a:rPr lang="en" sz="950">
                <a:solidFill>
                  <a:srgbClr val="3B3B3B"/>
                </a:solidFill>
                <a:highlight>
                  <a:srgbClr val="FFFFFF"/>
                </a:highlight>
                <a:latin typeface="Courier New"/>
                <a:ea typeface="Courier New"/>
                <a:cs typeface="Courier New"/>
                <a:sym typeface="Courier New"/>
              </a:rPr>
              <a:t> </a:t>
            </a:r>
            <a:r>
              <a:rPr lang="en" sz="950">
                <a:solidFill>
                  <a:srgbClr val="001080"/>
                </a:solidFill>
                <a:highlight>
                  <a:srgbClr val="FFFFFF"/>
                </a:highlight>
                <a:latin typeface="Courier New"/>
                <a:ea typeface="Courier New"/>
                <a:cs typeface="Courier New"/>
                <a:sym typeface="Courier New"/>
              </a:rPr>
              <a:t>u</a:t>
            </a:r>
            <a:r>
              <a:rPr lang="en" sz="950">
                <a:solidFill>
                  <a:srgbClr val="3B3B3B"/>
                </a:solidFill>
                <a:highlight>
                  <a:srgbClr val="FFFFFF"/>
                </a:highlight>
                <a:latin typeface="Courier New"/>
                <a:ea typeface="Courier New"/>
                <a:cs typeface="Courier New"/>
                <a:sym typeface="Courier New"/>
              </a:rPr>
              <a:t> </a:t>
            </a:r>
            <a:r>
              <a:rPr lang="en" sz="950">
                <a:solidFill>
                  <a:srgbClr val="AF00DB"/>
                </a:solidFill>
                <a:highlight>
                  <a:srgbClr val="FFFFFF"/>
                </a:highlight>
                <a:latin typeface="Courier New"/>
                <a:ea typeface="Courier New"/>
                <a:cs typeface="Courier New"/>
                <a:sym typeface="Courier New"/>
              </a:rPr>
              <a:t>in</a:t>
            </a:r>
            <a:r>
              <a:rPr lang="en" sz="950">
                <a:solidFill>
                  <a:srgbClr val="3B3B3B"/>
                </a:solidFill>
                <a:highlight>
                  <a:srgbClr val="FFFFFF"/>
                </a:highlight>
                <a:latin typeface="Courier New"/>
                <a:ea typeface="Courier New"/>
                <a:cs typeface="Courier New"/>
                <a:sym typeface="Courier New"/>
              </a:rPr>
              <a:t> </a:t>
            </a:r>
            <a:r>
              <a:rPr lang="en" sz="950">
                <a:solidFill>
                  <a:srgbClr val="001080"/>
                </a:solidFill>
                <a:highlight>
                  <a:srgbClr val="FFFFFF"/>
                </a:highlight>
                <a:latin typeface="Courier New"/>
                <a:ea typeface="Courier New"/>
                <a:cs typeface="Courier New"/>
                <a:sym typeface="Courier New"/>
              </a:rPr>
              <a:t>users</a:t>
            </a:r>
            <a:r>
              <a:rPr lang="en" sz="950">
                <a:solidFill>
                  <a:srgbClr val="3B3B3B"/>
                </a:solidFill>
                <a:highlight>
                  <a:srgbClr val="FFFFFF"/>
                </a:highlight>
                <a:latin typeface="Courier New"/>
                <a:ea typeface="Courier New"/>
                <a:cs typeface="Courier New"/>
                <a:sym typeface="Courier New"/>
              </a:rPr>
              <a:t> </a:t>
            </a:r>
            <a:r>
              <a:rPr lang="en" sz="950">
                <a:solidFill>
                  <a:srgbClr val="AF00DB"/>
                </a:solidFill>
                <a:highlight>
                  <a:srgbClr val="FFFFFF"/>
                </a:highlight>
                <a:latin typeface="Courier New"/>
                <a:ea typeface="Courier New"/>
                <a:cs typeface="Courier New"/>
                <a:sym typeface="Courier New"/>
              </a:rPr>
              <a:t>if</a:t>
            </a:r>
            <a:r>
              <a:rPr lang="en" sz="950">
                <a:solidFill>
                  <a:srgbClr val="3B3B3B"/>
                </a:solidFill>
                <a:highlight>
                  <a:srgbClr val="FFFFFF"/>
                </a:highlight>
                <a:latin typeface="Courier New"/>
                <a:ea typeface="Courier New"/>
                <a:cs typeface="Courier New"/>
                <a:sym typeface="Courier New"/>
              </a:rPr>
              <a:t> </a:t>
            </a:r>
            <a:r>
              <a:rPr lang="en" sz="950">
                <a:solidFill>
                  <a:srgbClr val="001080"/>
                </a:solidFill>
                <a:highlight>
                  <a:srgbClr val="FFFFFF"/>
                </a:highlight>
                <a:latin typeface="Courier New"/>
                <a:ea typeface="Courier New"/>
                <a:cs typeface="Courier New"/>
                <a:sym typeface="Courier New"/>
              </a:rPr>
              <a:t>u</a:t>
            </a:r>
            <a:r>
              <a:rPr lang="en" sz="950">
                <a:solidFill>
                  <a:srgbClr val="3B3B3B"/>
                </a:solidFill>
                <a:highlight>
                  <a:srgbClr val="FFFFFF"/>
                </a:highlight>
                <a:latin typeface="Courier New"/>
                <a:ea typeface="Courier New"/>
                <a:cs typeface="Courier New"/>
                <a:sym typeface="Courier New"/>
              </a:rPr>
              <a:t>[</a:t>
            </a:r>
            <a:r>
              <a:rPr lang="en" sz="950">
                <a:solidFill>
                  <a:srgbClr val="A31515"/>
                </a:solidFill>
                <a:highlight>
                  <a:srgbClr val="FFFFFF"/>
                </a:highlight>
                <a:latin typeface="Courier New"/>
                <a:ea typeface="Courier New"/>
                <a:cs typeface="Courier New"/>
                <a:sym typeface="Courier New"/>
              </a:rPr>
              <a:t>'id'</a:t>
            </a:r>
            <a:r>
              <a:rPr lang="en" sz="950">
                <a:solidFill>
                  <a:srgbClr val="3B3B3B"/>
                </a:solidFill>
                <a:highlight>
                  <a:srgbClr val="FFFFFF"/>
                </a:highlight>
                <a:latin typeface="Courier New"/>
                <a:ea typeface="Courier New"/>
                <a:cs typeface="Courier New"/>
                <a:sym typeface="Courier New"/>
              </a:rPr>
              <a:t>] </a:t>
            </a:r>
            <a:r>
              <a:rPr lang="en" sz="950">
                <a:solidFill>
                  <a:schemeClr val="dk1"/>
                </a:solidFill>
                <a:highlight>
                  <a:srgbClr val="FFFFFF"/>
                </a:highlight>
                <a:latin typeface="Courier New"/>
                <a:ea typeface="Courier New"/>
                <a:cs typeface="Courier New"/>
                <a:sym typeface="Courier New"/>
              </a:rPr>
              <a:t>==</a:t>
            </a:r>
            <a:r>
              <a:rPr lang="en" sz="950">
                <a:solidFill>
                  <a:srgbClr val="3B3B3B"/>
                </a:solidFill>
                <a:highlight>
                  <a:srgbClr val="FFFFFF"/>
                </a:highlight>
                <a:latin typeface="Courier New"/>
                <a:ea typeface="Courier New"/>
                <a:cs typeface="Courier New"/>
                <a:sym typeface="Courier New"/>
              </a:rPr>
              <a:t> </a:t>
            </a:r>
            <a:r>
              <a:rPr lang="en" sz="950">
                <a:solidFill>
                  <a:srgbClr val="001080"/>
                </a:solidFill>
                <a:highlight>
                  <a:srgbClr val="FFFFFF"/>
                </a:highlight>
                <a:latin typeface="Courier New"/>
                <a:ea typeface="Courier New"/>
                <a:cs typeface="Courier New"/>
                <a:sym typeface="Courier New"/>
              </a:rPr>
              <a:t>user_id</a:t>
            </a:r>
            <a:r>
              <a:rPr lang="en" sz="950">
                <a:solidFill>
                  <a:srgbClr val="3B3B3B"/>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None</a:t>
            </a:r>
            <a:r>
              <a:rPr lang="en" sz="950">
                <a:solidFill>
                  <a:srgbClr val="3B3B3B"/>
                </a:solidFill>
                <a:highlight>
                  <a:srgbClr val="FFFFFF"/>
                </a:highlight>
                <a:latin typeface="Courier New"/>
                <a:ea typeface="Courier New"/>
                <a:cs typeface="Courier New"/>
                <a:sym typeface="Courier New"/>
              </a:rPr>
              <a:t>)</a:t>
            </a:r>
            <a:endParaRPr sz="9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3B3B3B"/>
                </a:solidFill>
                <a:highlight>
                  <a:srgbClr val="FFFFFF"/>
                </a:highlight>
                <a:latin typeface="Courier New"/>
                <a:ea typeface="Courier New"/>
                <a:cs typeface="Courier New"/>
                <a:sym typeface="Courier New"/>
              </a:rPr>
              <a:t>    </a:t>
            </a:r>
            <a:r>
              <a:rPr lang="en" sz="950">
                <a:solidFill>
                  <a:srgbClr val="AF00DB"/>
                </a:solidFill>
                <a:highlight>
                  <a:srgbClr val="FFFFFF"/>
                </a:highlight>
                <a:latin typeface="Courier New"/>
                <a:ea typeface="Courier New"/>
                <a:cs typeface="Courier New"/>
                <a:sym typeface="Courier New"/>
              </a:rPr>
              <a:t>return</a:t>
            </a:r>
            <a:r>
              <a:rPr lang="en" sz="950">
                <a:solidFill>
                  <a:srgbClr val="3B3B3B"/>
                </a:solidFill>
                <a:highlight>
                  <a:srgbClr val="FFFFFF"/>
                </a:highlight>
                <a:latin typeface="Courier New"/>
                <a:ea typeface="Courier New"/>
                <a:cs typeface="Courier New"/>
                <a:sym typeface="Courier New"/>
              </a:rPr>
              <a:t> </a:t>
            </a:r>
            <a:r>
              <a:rPr lang="en" sz="950">
                <a:solidFill>
                  <a:srgbClr val="795E26"/>
                </a:solidFill>
                <a:highlight>
                  <a:srgbClr val="FFFFFF"/>
                </a:highlight>
                <a:latin typeface="Courier New"/>
                <a:ea typeface="Courier New"/>
                <a:cs typeface="Courier New"/>
                <a:sym typeface="Courier New"/>
              </a:rPr>
              <a:t>jsonify</a:t>
            </a:r>
            <a:r>
              <a:rPr lang="en" sz="950">
                <a:solidFill>
                  <a:srgbClr val="3B3B3B"/>
                </a:solidFill>
                <a:highlight>
                  <a:srgbClr val="FFFFFF"/>
                </a:highlight>
                <a:latin typeface="Courier New"/>
                <a:ea typeface="Courier New"/>
                <a:cs typeface="Courier New"/>
                <a:sym typeface="Courier New"/>
              </a:rPr>
              <a:t>(</a:t>
            </a:r>
            <a:r>
              <a:rPr lang="en" sz="950">
                <a:solidFill>
                  <a:srgbClr val="001080"/>
                </a:solidFill>
                <a:highlight>
                  <a:srgbClr val="FFFFFF"/>
                </a:highlight>
                <a:latin typeface="Courier New"/>
                <a:ea typeface="Courier New"/>
                <a:cs typeface="Courier New"/>
                <a:sym typeface="Courier New"/>
              </a:rPr>
              <a:t>user</a:t>
            </a:r>
            <a:r>
              <a:rPr lang="en" sz="950">
                <a:solidFill>
                  <a:srgbClr val="3B3B3B"/>
                </a:solidFill>
                <a:highlight>
                  <a:srgbClr val="FFFFFF"/>
                </a:highlight>
                <a:latin typeface="Courier New"/>
                <a:ea typeface="Courier New"/>
                <a:cs typeface="Courier New"/>
                <a:sym typeface="Courier New"/>
              </a:rPr>
              <a:t> </a:t>
            </a:r>
            <a:r>
              <a:rPr lang="en" sz="950">
                <a:solidFill>
                  <a:srgbClr val="AF00DB"/>
                </a:solidFill>
                <a:highlight>
                  <a:srgbClr val="FFFFFF"/>
                </a:highlight>
                <a:latin typeface="Courier New"/>
                <a:ea typeface="Courier New"/>
                <a:cs typeface="Courier New"/>
                <a:sym typeface="Courier New"/>
              </a:rPr>
              <a:t>or</a:t>
            </a:r>
            <a:r>
              <a:rPr lang="en" sz="950">
                <a:solidFill>
                  <a:srgbClr val="3B3B3B"/>
                </a:solidFill>
                <a:highlight>
                  <a:srgbClr val="FFFFFF"/>
                </a:highlight>
                <a:latin typeface="Courier New"/>
                <a:ea typeface="Courier New"/>
                <a:cs typeface="Courier New"/>
                <a:sym typeface="Courier New"/>
              </a:rPr>
              <a:t> {</a:t>
            </a:r>
            <a:r>
              <a:rPr lang="en" sz="950">
                <a:solidFill>
                  <a:srgbClr val="A31515"/>
                </a:solidFill>
                <a:highlight>
                  <a:srgbClr val="FFFFFF"/>
                </a:highlight>
                <a:latin typeface="Courier New"/>
                <a:ea typeface="Courier New"/>
                <a:cs typeface="Courier New"/>
                <a:sym typeface="Courier New"/>
              </a:rPr>
              <a:t>"message"</a:t>
            </a:r>
            <a:r>
              <a:rPr lang="en" sz="950">
                <a:solidFill>
                  <a:srgbClr val="3B3B3B"/>
                </a:solidFill>
                <a:highlight>
                  <a:srgbClr val="FFFFFF"/>
                </a:highlight>
                <a:latin typeface="Courier New"/>
                <a:ea typeface="Courier New"/>
                <a:cs typeface="Courier New"/>
                <a:sym typeface="Courier New"/>
              </a:rPr>
              <a:t>: </a:t>
            </a:r>
            <a:r>
              <a:rPr lang="en" sz="950">
                <a:solidFill>
                  <a:srgbClr val="A31515"/>
                </a:solidFill>
                <a:highlight>
                  <a:srgbClr val="FFFFFF"/>
                </a:highlight>
                <a:latin typeface="Courier New"/>
                <a:ea typeface="Courier New"/>
                <a:cs typeface="Courier New"/>
                <a:sym typeface="Courier New"/>
              </a:rPr>
              <a:t>"User not found"</a:t>
            </a:r>
            <a:r>
              <a:rPr lang="en" sz="950">
                <a:solidFill>
                  <a:srgbClr val="3B3B3B"/>
                </a:solidFill>
                <a:highlight>
                  <a:srgbClr val="FFFFFF"/>
                </a:highlight>
                <a:latin typeface="Courier New"/>
                <a:ea typeface="Courier New"/>
                <a:cs typeface="Courier New"/>
                <a:sym typeface="Courier New"/>
              </a:rPr>
              <a:t>})</a:t>
            </a:r>
            <a:endParaRPr sz="9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9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008000"/>
                </a:solidFill>
                <a:highlight>
                  <a:srgbClr val="FFFFFF"/>
                </a:highlight>
                <a:latin typeface="Courier New"/>
                <a:ea typeface="Courier New"/>
                <a:cs typeface="Courier New"/>
                <a:sym typeface="Courier New"/>
              </a:rPr>
              <a:t># POST a new user</a:t>
            </a:r>
            <a:endParaRPr sz="9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795E26"/>
                </a:solidFill>
                <a:highlight>
                  <a:srgbClr val="FFFFFF"/>
                </a:highlight>
                <a:latin typeface="Courier New"/>
                <a:ea typeface="Courier New"/>
                <a:cs typeface="Courier New"/>
                <a:sym typeface="Courier New"/>
              </a:rPr>
              <a:t>@</a:t>
            </a:r>
            <a:r>
              <a:rPr lang="en" sz="950">
                <a:solidFill>
                  <a:srgbClr val="001080"/>
                </a:solidFill>
                <a:highlight>
                  <a:srgbClr val="FFFFFF"/>
                </a:highlight>
                <a:latin typeface="Courier New"/>
                <a:ea typeface="Courier New"/>
                <a:cs typeface="Courier New"/>
                <a:sym typeface="Courier New"/>
              </a:rPr>
              <a:t>app</a:t>
            </a:r>
            <a:r>
              <a:rPr lang="en" sz="950">
                <a:solidFill>
                  <a:srgbClr val="795E26"/>
                </a:solidFill>
                <a:highlight>
                  <a:srgbClr val="FFFFFF"/>
                </a:highlight>
                <a:latin typeface="Courier New"/>
                <a:ea typeface="Courier New"/>
                <a:cs typeface="Courier New"/>
                <a:sym typeface="Courier New"/>
              </a:rPr>
              <a:t>.route</a:t>
            </a:r>
            <a:r>
              <a:rPr lang="en" sz="950">
                <a:solidFill>
                  <a:srgbClr val="3B3B3B"/>
                </a:solidFill>
                <a:highlight>
                  <a:srgbClr val="FFFFFF"/>
                </a:highlight>
                <a:latin typeface="Courier New"/>
                <a:ea typeface="Courier New"/>
                <a:cs typeface="Courier New"/>
                <a:sym typeface="Courier New"/>
              </a:rPr>
              <a:t>(</a:t>
            </a:r>
            <a:r>
              <a:rPr lang="en" sz="950">
                <a:solidFill>
                  <a:srgbClr val="A31515"/>
                </a:solidFill>
                <a:highlight>
                  <a:srgbClr val="FFFFFF"/>
                </a:highlight>
                <a:latin typeface="Courier New"/>
                <a:ea typeface="Courier New"/>
                <a:cs typeface="Courier New"/>
                <a:sym typeface="Courier New"/>
              </a:rPr>
              <a:t>'/users'</a:t>
            </a:r>
            <a:r>
              <a:rPr lang="en" sz="950">
                <a:solidFill>
                  <a:srgbClr val="3B3B3B"/>
                </a:solidFill>
                <a:highlight>
                  <a:srgbClr val="FFFFFF"/>
                </a:highlight>
                <a:latin typeface="Courier New"/>
                <a:ea typeface="Courier New"/>
                <a:cs typeface="Courier New"/>
                <a:sym typeface="Courier New"/>
              </a:rPr>
              <a:t>, </a:t>
            </a:r>
            <a:r>
              <a:rPr lang="en" sz="950">
                <a:solidFill>
                  <a:srgbClr val="001080"/>
                </a:solidFill>
                <a:highlight>
                  <a:srgbClr val="FFFFFF"/>
                </a:highlight>
                <a:latin typeface="Courier New"/>
                <a:ea typeface="Courier New"/>
                <a:cs typeface="Courier New"/>
                <a:sym typeface="Courier New"/>
              </a:rPr>
              <a:t>methods</a:t>
            </a:r>
            <a:r>
              <a:rPr lang="en" sz="950">
                <a:solidFill>
                  <a:schemeClr val="dk1"/>
                </a:solidFill>
                <a:highlight>
                  <a:srgbClr val="FFFFFF"/>
                </a:highlight>
                <a:latin typeface="Courier New"/>
                <a:ea typeface="Courier New"/>
                <a:cs typeface="Courier New"/>
                <a:sym typeface="Courier New"/>
              </a:rPr>
              <a:t>=</a:t>
            </a:r>
            <a:r>
              <a:rPr lang="en" sz="950">
                <a:solidFill>
                  <a:srgbClr val="3B3B3B"/>
                </a:solidFill>
                <a:highlight>
                  <a:srgbClr val="FFFFFF"/>
                </a:highlight>
                <a:latin typeface="Courier New"/>
                <a:ea typeface="Courier New"/>
                <a:cs typeface="Courier New"/>
                <a:sym typeface="Courier New"/>
              </a:rPr>
              <a:t>[</a:t>
            </a:r>
            <a:r>
              <a:rPr lang="en" sz="950">
                <a:solidFill>
                  <a:srgbClr val="A31515"/>
                </a:solidFill>
                <a:highlight>
                  <a:srgbClr val="FFFFFF"/>
                </a:highlight>
                <a:latin typeface="Courier New"/>
                <a:ea typeface="Courier New"/>
                <a:cs typeface="Courier New"/>
                <a:sym typeface="Courier New"/>
              </a:rPr>
              <a:t>'POST'</a:t>
            </a:r>
            <a:r>
              <a:rPr lang="en" sz="950">
                <a:solidFill>
                  <a:srgbClr val="3B3B3B"/>
                </a:solidFill>
                <a:highlight>
                  <a:srgbClr val="FFFFFF"/>
                </a:highlight>
                <a:latin typeface="Courier New"/>
                <a:ea typeface="Courier New"/>
                <a:cs typeface="Courier New"/>
                <a:sym typeface="Courier New"/>
              </a:rPr>
              <a:t>])</a:t>
            </a:r>
            <a:endParaRPr sz="9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0000FF"/>
                </a:solidFill>
                <a:highlight>
                  <a:srgbClr val="FFFFFF"/>
                </a:highlight>
                <a:latin typeface="Courier New"/>
                <a:ea typeface="Courier New"/>
                <a:cs typeface="Courier New"/>
                <a:sym typeface="Courier New"/>
              </a:rPr>
              <a:t>def</a:t>
            </a:r>
            <a:r>
              <a:rPr lang="en" sz="950">
                <a:solidFill>
                  <a:srgbClr val="3B3B3B"/>
                </a:solidFill>
                <a:highlight>
                  <a:srgbClr val="FFFFFF"/>
                </a:highlight>
                <a:latin typeface="Courier New"/>
                <a:ea typeface="Courier New"/>
                <a:cs typeface="Courier New"/>
                <a:sym typeface="Courier New"/>
              </a:rPr>
              <a:t> </a:t>
            </a:r>
            <a:r>
              <a:rPr lang="en" sz="950">
                <a:solidFill>
                  <a:srgbClr val="795E26"/>
                </a:solidFill>
                <a:highlight>
                  <a:srgbClr val="FFFFFF"/>
                </a:highlight>
                <a:latin typeface="Courier New"/>
                <a:ea typeface="Courier New"/>
                <a:cs typeface="Courier New"/>
                <a:sym typeface="Courier New"/>
              </a:rPr>
              <a:t>add_user</a:t>
            </a:r>
            <a:r>
              <a:rPr lang="en" sz="950">
                <a:solidFill>
                  <a:srgbClr val="3B3B3B"/>
                </a:solidFill>
                <a:highlight>
                  <a:srgbClr val="FFFFFF"/>
                </a:highlight>
                <a:latin typeface="Courier New"/>
                <a:ea typeface="Courier New"/>
                <a:cs typeface="Courier New"/>
                <a:sym typeface="Courier New"/>
              </a:rPr>
              <a:t>():</a:t>
            </a:r>
            <a:endParaRPr sz="9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3B3B3B"/>
                </a:solidFill>
                <a:highlight>
                  <a:srgbClr val="FFFFFF"/>
                </a:highlight>
                <a:latin typeface="Courier New"/>
                <a:ea typeface="Courier New"/>
                <a:cs typeface="Courier New"/>
                <a:sym typeface="Courier New"/>
              </a:rPr>
              <a:t>    </a:t>
            </a:r>
            <a:r>
              <a:rPr lang="en" sz="950">
                <a:solidFill>
                  <a:srgbClr val="001080"/>
                </a:solidFill>
                <a:highlight>
                  <a:srgbClr val="FFFFFF"/>
                </a:highlight>
                <a:latin typeface="Courier New"/>
                <a:ea typeface="Courier New"/>
                <a:cs typeface="Courier New"/>
                <a:sym typeface="Courier New"/>
              </a:rPr>
              <a:t>data</a:t>
            </a:r>
            <a:r>
              <a:rPr lang="en" sz="950">
                <a:solidFill>
                  <a:srgbClr val="3B3B3B"/>
                </a:solidFill>
                <a:highlight>
                  <a:srgbClr val="FFFFFF"/>
                </a:highlight>
                <a:latin typeface="Courier New"/>
                <a:ea typeface="Courier New"/>
                <a:cs typeface="Courier New"/>
                <a:sym typeface="Courier New"/>
              </a:rPr>
              <a:t> </a:t>
            </a:r>
            <a:r>
              <a:rPr lang="en" sz="950">
                <a:solidFill>
                  <a:schemeClr val="dk1"/>
                </a:solidFill>
                <a:highlight>
                  <a:srgbClr val="FFFFFF"/>
                </a:highlight>
                <a:latin typeface="Courier New"/>
                <a:ea typeface="Courier New"/>
                <a:cs typeface="Courier New"/>
                <a:sym typeface="Courier New"/>
              </a:rPr>
              <a:t>=</a:t>
            </a:r>
            <a:r>
              <a:rPr lang="en" sz="950">
                <a:solidFill>
                  <a:srgbClr val="3B3B3B"/>
                </a:solidFill>
                <a:highlight>
                  <a:srgbClr val="FFFFFF"/>
                </a:highlight>
                <a:latin typeface="Courier New"/>
                <a:ea typeface="Courier New"/>
                <a:cs typeface="Courier New"/>
                <a:sym typeface="Courier New"/>
              </a:rPr>
              <a:t> </a:t>
            </a:r>
            <a:r>
              <a:rPr lang="en" sz="950">
                <a:solidFill>
                  <a:srgbClr val="001080"/>
                </a:solidFill>
                <a:highlight>
                  <a:srgbClr val="FFFFFF"/>
                </a:highlight>
                <a:latin typeface="Courier New"/>
                <a:ea typeface="Courier New"/>
                <a:cs typeface="Courier New"/>
                <a:sym typeface="Courier New"/>
              </a:rPr>
              <a:t>request</a:t>
            </a:r>
            <a:r>
              <a:rPr lang="en" sz="950">
                <a:solidFill>
                  <a:srgbClr val="3B3B3B"/>
                </a:solidFill>
                <a:highlight>
                  <a:srgbClr val="FFFFFF"/>
                </a:highlight>
                <a:latin typeface="Courier New"/>
                <a:ea typeface="Courier New"/>
                <a:cs typeface="Courier New"/>
                <a:sym typeface="Courier New"/>
              </a:rPr>
              <a:t>.</a:t>
            </a:r>
            <a:r>
              <a:rPr lang="en" sz="950">
                <a:solidFill>
                  <a:srgbClr val="795E26"/>
                </a:solidFill>
                <a:highlight>
                  <a:srgbClr val="FFFFFF"/>
                </a:highlight>
                <a:latin typeface="Courier New"/>
                <a:ea typeface="Courier New"/>
                <a:cs typeface="Courier New"/>
                <a:sym typeface="Courier New"/>
              </a:rPr>
              <a:t>get_json</a:t>
            </a:r>
            <a:r>
              <a:rPr lang="en" sz="950">
                <a:solidFill>
                  <a:srgbClr val="3B3B3B"/>
                </a:solidFill>
                <a:highlight>
                  <a:srgbClr val="FFFFFF"/>
                </a:highlight>
                <a:latin typeface="Courier New"/>
                <a:ea typeface="Courier New"/>
                <a:cs typeface="Courier New"/>
                <a:sym typeface="Courier New"/>
              </a:rPr>
              <a:t>()</a:t>
            </a:r>
            <a:endParaRPr sz="9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3B3B3B"/>
                </a:solidFill>
                <a:highlight>
                  <a:srgbClr val="FFFFFF"/>
                </a:highlight>
                <a:latin typeface="Courier New"/>
                <a:ea typeface="Courier New"/>
                <a:cs typeface="Courier New"/>
                <a:sym typeface="Courier New"/>
              </a:rPr>
              <a:t>    </a:t>
            </a:r>
            <a:r>
              <a:rPr lang="en" sz="950">
                <a:solidFill>
                  <a:srgbClr val="001080"/>
                </a:solidFill>
                <a:highlight>
                  <a:srgbClr val="FFFFFF"/>
                </a:highlight>
                <a:latin typeface="Courier New"/>
                <a:ea typeface="Courier New"/>
                <a:cs typeface="Courier New"/>
                <a:sym typeface="Courier New"/>
              </a:rPr>
              <a:t>new_user</a:t>
            </a:r>
            <a:r>
              <a:rPr lang="en" sz="950">
                <a:solidFill>
                  <a:srgbClr val="3B3B3B"/>
                </a:solidFill>
                <a:highlight>
                  <a:srgbClr val="FFFFFF"/>
                </a:highlight>
                <a:latin typeface="Courier New"/>
                <a:ea typeface="Courier New"/>
                <a:cs typeface="Courier New"/>
                <a:sym typeface="Courier New"/>
              </a:rPr>
              <a:t> </a:t>
            </a:r>
            <a:r>
              <a:rPr lang="en" sz="950">
                <a:solidFill>
                  <a:schemeClr val="dk1"/>
                </a:solidFill>
                <a:highlight>
                  <a:srgbClr val="FFFFFF"/>
                </a:highlight>
                <a:latin typeface="Courier New"/>
                <a:ea typeface="Courier New"/>
                <a:cs typeface="Courier New"/>
                <a:sym typeface="Courier New"/>
              </a:rPr>
              <a:t>=</a:t>
            </a:r>
            <a:r>
              <a:rPr lang="en" sz="950">
                <a:solidFill>
                  <a:srgbClr val="3B3B3B"/>
                </a:solidFill>
                <a:highlight>
                  <a:srgbClr val="FFFFFF"/>
                </a:highlight>
                <a:latin typeface="Courier New"/>
                <a:ea typeface="Courier New"/>
                <a:cs typeface="Courier New"/>
                <a:sym typeface="Courier New"/>
              </a:rPr>
              <a:t> {</a:t>
            </a:r>
            <a:endParaRPr sz="9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3B3B3B"/>
                </a:solidFill>
                <a:highlight>
                  <a:srgbClr val="FFFFFF"/>
                </a:highlight>
                <a:latin typeface="Courier New"/>
                <a:ea typeface="Courier New"/>
                <a:cs typeface="Courier New"/>
                <a:sym typeface="Courier New"/>
              </a:rPr>
              <a:t>        </a:t>
            </a:r>
            <a:r>
              <a:rPr lang="en" sz="950">
                <a:solidFill>
                  <a:srgbClr val="A31515"/>
                </a:solidFill>
                <a:highlight>
                  <a:srgbClr val="FFFFFF"/>
                </a:highlight>
                <a:latin typeface="Courier New"/>
                <a:ea typeface="Courier New"/>
                <a:cs typeface="Courier New"/>
                <a:sym typeface="Courier New"/>
              </a:rPr>
              <a:t>"id"</a:t>
            </a:r>
            <a:r>
              <a:rPr lang="en" sz="950">
                <a:solidFill>
                  <a:srgbClr val="3B3B3B"/>
                </a:solidFill>
                <a:highlight>
                  <a:srgbClr val="FFFFFF"/>
                </a:highlight>
                <a:latin typeface="Courier New"/>
                <a:ea typeface="Courier New"/>
                <a:cs typeface="Courier New"/>
                <a:sym typeface="Courier New"/>
              </a:rPr>
              <a:t>: </a:t>
            </a:r>
            <a:r>
              <a:rPr lang="en" sz="950">
                <a:solidFill>
                  <a:srgbClr val="001080"/>
                </a:solidFill>
                <a:highlight>
                  <a:srgbClr val="FFFFFF"/>
                </a:highlight>
                <a:latin typeface="Courier New"/>
                <a:ea typeface="Courier New"/>
                <a:cs typeface="Courier New"/>
                <a:sym typeface="Courier New"/>
              </a:rPr>
              <a:t>users</a:t>
            </a:r>
            <a:r>
              <a:rPr lang="en" sz="950">
                <a:solidFill>
                  <a:srgbClr val="3B3B3B"/>
                </a:solidFill>
                <a:highlight>
                  <a:srgbClr val="FFFFFF"/>
                </a:highlight>
                <a:latin typeface="Courier New"/>
                <a:ea typeface="Courier New"/>
                <a:cs typeface="Courier New"/>
                <a:sym typeface="Courier New"/>
              </a:rPr>
              <a:t>[</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a:t>
            </a:r>
            <a:r>
              <a:rPr lang="en" sz="950">
                <a:solidFill>
                  <a:srgbClr val="3B3B3B"/>
                </a:solidFill>
                <a:highlight>
                  <a:srgbClr val="FFFFFF"/>
                </a:highlight>
                <a:latin typeface="Courier New"/>
                <a:ea typeface="Courier New"/>
                <a:cs typeface="Courier New"/>
                <a:sym typeface="Courier New"/>
              </a:rPr>
              <a:t>][</a:t>
            </a:r>
            <a:r>
              <a:rPr lang="en" sz="950">
                <a:solidFill>
                  <a:srgbClr val="A31515"/>
                </a:solidFill>
                <a:highlight>
                  <a:srgbClr val="FFFFFF"/>
                </a:highlight>
                <a:latin typeface="Courier New"/>
                <a:ea typeface="Courier New"/>
                <a:cs typeface="Courier New"/>
                <a:sym typeface="Courier New"/>
              </a:rPr>
              <a:t>'id'</a:t>
            </a:r>
            <a:r>
              <a:rPr lang="en" sz="950">
                <a:solidFill>
                  <a:srgbClr val="3B3B3B"/>
                </a:solidFill>
                <a:highlight>
                  <a:srgbClr val="FFFFFF"/>
                </a:highlight>
                <a:latin typeface="Courier New"/>
                <a:ea typeface="Courier New"/>
                <a:cs typeface="Courier New"/>
                <a:sym typeface="Courier New"/>
              </a:rPr>
              <a:t>] </a:t>
            </a:r>
            <a:r>
              <a:rPr lang="en" sz="950">
                <a:solidFill>
                  <a:schemeClr val="dk1"/>
                </a:solidFill>
                <a:highlight>
                  <a:srgbClr val="FFFFFF"/>
                </a:highlight>
                <a:latin typeface="Courier New"/>
                <a:ea typeface="Courier New"/>
                <a:cs typeface="Courier New"/>
                <a:sym typeface="Courier New"/>
              </a:rPr>
              <a:t>+</a:t>
            </a:r>
            <a:r>
              <a:rPr lang="en" sz="950">
                <a:solidFill>
                  <a:srgbClr val="3B3B3B"/>
                </a:solidFill>
                <a:highlight>
                  <a:srgbClr val="FFFFFF"/>
                </a:highlight>
                <a:latin typeface="Courier New"/>
                <a:ea typeface="Courier New"/>
                <a:cs typeface="Courier New"/>
                <a:sym typeface="Courier New"/>
              </a:rPr>
              <a:t> </a:t>
            </a:r>
            <a:r>
              <a:rPr lang="en" sz="950">
                <a:solidFill>
                  <a:srgbClr val="098658"/>
                </a:solidFill>
                <a:highlight>
                  <a:srgbClr val="FFFFFF"/>
                </a:highlight>
                <a:latin typeface="Courier New"/>
                <a:ea typeface="Courier New"/>
                <a:cs typeface="Courier New"/>
                <a:sym typeface="Courier New"/>
              </a:rPr>
              <a:t>1</a:t>
            </a:r>
            <a:r>
              <a:rPr lang="en" sz="950">
                <a:solidFill>
                  <a:srgbClr val="3B3B3B"/>
                </a:solidFill>
                <a:highlight>
                  <a:srgbClr val="FFFFFF"/>
                </a:highlight>
                <a:latin typeface="Courier New"/>
                <a:ea typeface="Courier New"/>
                <a:cs typeface="Courier New"/>
                <a:sym typeface="Courier New"/>
              </a:rPr>
              <a:t> </a:t>
            </a:r>
            <a:r>
              <a:rPr lang="en" sz="950">
                <a:solidFill>
                  <a:srgbClr val="AF00DB"/>
                </a:solidFill>
                <a:highlight>
                  <a:srgbClr val="FFFFFF"/>
                </a:highlight>
                <a:latin typeface="Courier New"/>
                <a:ea typeface="Courier New"/>
                <a:cs typeface="Courier New"/>
                <a:sym typeface="Courier New"/>
              </a:rPr>
              <a:t>if</a:t>
            </a:r>
            <a:r>
              <a:rPr lang="en" sz="950">
                <a:solidFill>
                  <a:srgbClr val="3B3B3B"/>
                </a:solidFill>
                <a:highlight>
                  <a:srgbClr val="FFFFFF"/>
                </a:highlight>
                <a:latin typeface="Courier New"/>
                <a:ea typeface="Courier New"/>
                <a:cs typeface="Courier New"/>
                <a:sym typeface="Courier New"/>
              </a:rPr>
              <a:t> </a:t>
            </a:r>
            <a:r>
              <a:rPr lang="en" sz="950">
                <a:solidFill>
                  <a:srgbClr val="001080"/>
                </a:solidFill>
                <a:highlight>
                  <a:srgbClr val="FFFFFF"/>
                </a:highlight>
                <a:latin typeface="Courier New"/>
                <a:ea typeface="Courier New"/>
                <a:cs typeface="Courier New"/>
                <a:sym typeface="Courier New"/>
              </a:rPr>
              <a:t>users</a:t>
            </a:r>
            <a:r>
              <a:rPr lang="en" sz="950">
                <a:solidFill>
                  <a:srgbClr val="3B3B3B"/>
                </a:solidFill>
                <a:highlight>
                  <a:srgbClr val="FFFFFF"/>
                </a:highlight>
                <a:latin typeface="Courier New"/>
                <a:ea typeface="Courier New"/>
                <a:cs typeface="Courier New"/>
                <a:sym typeface="Courier New"/>
              </a:rPr>
              <a:t> </a:t>
            </a:r>
            <a:r>
              <a:rPr lang="en" sz="950">
                <a:solidFill>
                  <a:srgbClr val="AF00DB"/>
                </a:solidFill>
                <a:highlight>
                  <a:srgbClr val="FFFFFF"/>
                </a:highlight>
                <a:latin typeface="Courier New"/>
                <a:ea typeface="Courier New"/>
                <a:cs typeface="Courier New"/>
                <a:sym typeface="Courier New"/>
              </a:rPr>
              <a:t>else</a:t>
            </a:r>
            <a:r>
              <a:rPr lang="en" sz="950">
                <a:solidFill>
                  <a:srgbClr val="3B3B3B"/>
                </a:solidFill>
                <a:highlight>
                  <a:srgbClr val="FFFFFF"/>
                </a:highlight>
                <a:latin typeface="Courier New"/>
                <a:ea typeface="Courier New"/>
                <a:cs typeface="Courier New"/>
                <a:sym typeface="Courier New"/>
              </a:rPr>
              <a:t> </a:t>
            </a:r>
            <a:r>
              <a:rPr lang="en" sz="950">
                <a:solidFill>
                  <a:srgbClr val="098658"/>
                </a:solidFill>
                <a:highlight>
                  <a:srgbClr val="FFFFFF"/>
                </a:highlight>
                <a:latin typeface="Courier New"/>
                <a:ea typeface="Courier New"/>
                <a:cs typeface="Courier New"/>
                <a:sym typeface="Courier New"/>
              </a:rPr>
              <a:t>1</a:t>
            </a:r>
            <a:r>
              <a:rPr lang="en" sz="950">
                <a:solidFill>
                  <a:srgbClr val="3B3B3B"/>
                </a:solidFill>
                <a:highlight>
                  <a:srgbClr val="FFFFFF"/>
                </a:highlight>
                <a:latin typeface="Courier New"/>
                <a:ea typeface="Courier New"/>
                <a:cs typeface="Courier New"/>
                <a:sym typeface="Courier New"/>
              </a:rPr>
              <a:t>,</a:t>
            </a:r>
            <a:endParaRPr sz="9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3B3B3B"/>
                </a:solidFill>
                <a:highlight>
                  <a:srgbClr val="FFFFFF"/>
                </a:highlight>
                <a:latin typeface="Courier New"/>
                <a:ea typeface="Courier New"/>
                <a:cs typeface="Courier New"/>
                <a:sym typeface="Courier New"/>
              </a:rPr>
              <a:t>        </a:t>
            </a:r>
            <a:r>
              <a:rPr lang="en" sz="950">
                <a:solidFill>
                  <a:srgbClr val="A31515"/>
                </a:solidFill>
                <a:highlight>
                  <a:srgbClr val="FFFFFF"/>
                </a:highlight>
                <a:latin typeface="Courier New"/>
                <a:ea typeface="Courier New"/>
                <a:cs typeface="Courier New"/>
                <a:sym typeface="Courier New"/>
              </a:rPr>
              <a:t>"name"</a:t>
            </a:r>
            <a:r>
              <a:rPr lang="en" sz="950">
                <a:solidFill>
                  <a:srgbClr val="3B3B3B"/>
                </a:solidFill>
                <a:highlight>
                  <a:srgbClr val="FFFFFF"/>
                </a:highlight>
                <a:latin typeface="Courier New"/>
                <a:ea typeface="Courier New"/>
                <a:cs typeface="Courier New"/>
                <a:sym typeface="Courier New"/>
              </a:rPr>
              <a:t>: </a:t>
            </a:r>
            <a:r>
              <a:rPr lang="en" sz="950">
                <a:solidFill>
                  <a:srgbClr val="001080"/>
                </a:solidFill>
                <a:highlight>
                  <a:srgbClr val="FFFFFF"/>
                </a:highlight>
                <a:latin typeface="Courier New"/>
                <a:ea typeface="Courier New"/>
                <a:cs typeface="Courier New"/>
                <a:sym typeface="Courier New"/>
              </a:rPr>
              <a:t>data</a:t>
            </a:r>
            <a:r>
              <a:rPr lang="en" sz="950">
                <a:solidFill>
                  <a:srgbClr val="3B3B3B"/>
                </a:solidFill>
                <a:highlight>
                  <a:srgbClr val="FFFFFF"/>
                </a:highlight>
                <a:latin typeface="Courier New"/>
                <a:ea typeface="Courier New"/>
                <a:cs typeface="Courier New"/>
                <a:sym typeface="Courier New"/>
              </a:rPr>
              <a:t>[</a:t>
            </a:r>
            <a:r>
              <a:rPr lang="en" sz="950">
                <a:solidFill>
                  <a:srgbClr val="A31515"/>
                </a:solidFill>
                <a:highlight>
                  <a:srgbClr val="FFFFFF"/>
                </a:highlight>
                <a:latin typeface="Courier New"/>
                <a:ea typeface="Courier New"/>
                <a:cs typeface="Courier New"/>
                <a:sym typeface="Courier New"/>
              </a:rPr>
              <a:t>'name'</a:t>
            </a:r>
            <a:r>
              <a:rPr lang="en" sz="950">
                <a:solidFill>
                  <a:srgbClr val="3B3B3B"/>
                </a:solidFill>
                <a:highlight>
                  <a:srgbClr val="FFFFFF"/>
                </a:highlight>
                <a:latin typeface="Courier New"/>
                <a:ea typeface="Courier New"/>
                <a:cs typeface="Courier New"/>
                <a:sym typeface="Courier New"/>
              </a:rPr>
              <a:t>]</a:t>
            </a:r>
            <a:endParaRPr sz="9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3B3B3B"/>
                </a:solidFill>
                <a:highlight>
                  <a:srgbClr val="FFFFFF"/>
                </a:highlight>
                <a:latin typeface="Courier New"/>
                <a:ea typeface="Courier New"/>
                <a:cs typeface="Courier New"/>
                <a:sym typeface="Courier New"/>
              </a:rPr>
              <a:t>    }</a:t>
            </a:r>
            <a:endParaRPr sz="9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3B3B3B"/>
                </a:solidFill>
                <a:highlight>
                  <a:srgbClr val="FFFFFF"/>
                </a:highlight>
                <a:latin typeface="Courier New"/>
                <a:ea typeface="Courier New"/>
                <a:cs typeface="Courier New"/>
                <a:sym typeface="Courier New"/>
              </a:rPr>
              <a:t>    </a:t>
            </a:r>
            <a:r>
              <a:rPr lang="en" sz="950">
                <a:solidFill>
                  <a:srgbClr val="001080"/>
                </a:solidFill>
                <a:highlight>
                  <a:srgbClr val="FFFFFF"/>
                </a:highlight>
                <a:latin typeface="Courier New"/>
                <a:ea typeface="Courier New"/>
                <a:cs typeface="Courier New"/>
                <a:sym typeface="Courier New"/>
              </a:rPr>
              <a:t>users</a:t>
            </a:r>
            <a:r>
              <a:rPr lang="en" sz="950">
                <a:solidFill>
                  <a:srgbClr val="3B3B3B"/>
                </a:solidFill>
                <a:highlight>
                  <a:srgbClr val="FFFFFF"/>
                </a:highlight>
                <a:latin typeface="Courier New"/>
                <a:ea typeface="Courier New"/>
                <a:cs typeface="Courier New"/>
                <a:sym typeface="Courier New"/>
              </a:rPr>
              <a:t>.</a:t>
            </a:r>
            <a:r>
              <a:rPr lang="en" sz="950">
                <a:solidFill>
                  <a:srgbClr val="795E26"/>
                </a:solidFill>
                <a:highlight>
                  <a:srgbClr val="FFFFFF"/>
                </a:highlight>
                <a:latin typeface="Courier New"/>
                <a:ea typeface="Courier New"/>
                <a:cs typeface="Courier New"/>
                <a:sym typeface="Courier New"/>
              </a:rPr>
              <a:t>append</a:t>
            </a:r>
            <a:r>
              <a:rPr lang="en" sz="950">
                <a:solidFill>
                  <a:srgbClr val="3B3B3B"/>
                </a:solidFill>
                <a:highlight>
                  <a:srgbClr val="FFFFFF"/>
                </a:highlight>
                <a:latin typeface="Courier New"/>
                <a:ea typeface="Courier New"/>
                <a:cs typeface="Courier New"/>
                <a:sym typeface="Courier New"/>
              </a:rPr>
              <a:t>(</a:t>
            </a:r>
            <a:r>
              <a:rPr lang="en" sz="950">
                <a:solidFill>
                  <a:srgbClr val="001080"/>
                </a:solidFill>
                <a:highlight>
                  <a:srgbClr val="FFFFFF"/>
                </a:highlight>
                <a:latin typeface="Courier New"/>
                <a:ea typeface="Courier New"/>
                <a:cs typeface="Courier New"/>
                <a:sym typeface="Courier New"/>
              </a:rPr>
              <a:t>new_user</a:t>
            </a:r>
            <a:r>
              <a:rPr lang="en" sz="950">
                <a:solidFill>
                  <a:srgbClr val="3B3B3B"/>
                </a:solidFill>
                <a:highlight>
                  <a:srgbClr val="FFFFFF"/>
                </a:highlight>
                <a:latin typeface="Courier New"/>
                <a:ea typeface="Courier New"/>
                <a:cs typeface="Courier New"/>
                <a:sym typeface="Courier New"/>
              </a:rPr>
              <a:t>)</a:t>
            </a:r>
            <a:endParaRPr sz="9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3B3B3B"/>
                </a:solidFill>
                <a:highlight>
                  <a:srgbClr val="FFFFFF"/>
                </a:highlight>
                <a:latin typeface="Courier New"/>
                <a:ea typeface="Courier New"/>
                <a:cs typeface="Courier New"/>
                <a:sym typeface="Courier New"/>
              </a:rPr>
              <a:t>    </a:t>
            </a:r>
            <a:r>
              <a:rPr lang="en" sz="950">
                <a:solidFill>
                  <a:srgbClr val="AF00DB"/>
                </a:solidFill>
                <a:highlight>
                  <a:srgbClr val="FFFFFF"/>
                </a:highlight>
                <a:latin typeface="Courier New"/>
                <a:ea typeface="Courier New"/>
                <a:cs typeface="Courier New"/>
                <a:sym typeface="Courier New"/>
              </a:rPr>
              <a:t>return</a:t>
            </a:r>
            <a:r>
              <a:rPr lang="en" sz="950">
                <a:solidFill>
                  <a:srgbClr val="3B3B3B"/>
                </a:solidFill>
                <a:highlight>
                  <a:srgbClr val="FFFFFF"/>
                </a:highlight>
                <a:latin typeface="Courier New"/>
                <a:ea typeface="Courier New"/>
                <a:cs typeface="Courier New"/>
                <a:sym typeface="Courier New"/>
              </a:rPr>
              <a:t> </a:t>
            </a:r>
            <a:r>
              <a:rPr lang="en" sz="950">
                <a:solidFill>
                  <a:srgbClr val="795E26"/>
                </a:solidFill>
                <a:highlight>
                  <a:srgbClr val="FFFFFF"/>
                </a:highlight>
                <a:latin typeface="Courier New"/>
                <a:ea typeface="Courier New"/>
                <a:cs typeface="Courier New"/>
                <a:sym typeface="Courier New"/>
              </a:rPr>
              <a:t>jsonify</a:t>
            </a:r>
            <a:r>
              <a:rPr lang="en" sz="950">
                <a:solidFill>
                  <a:srgbClr val="3B3B3B"/>
                </a:solidFill>
                <a:highlight>
                  <a:srgbClr val="FFFFFF"/>
                </a:highlight>
                <a:latin typeface="Courier New"/>
                <a:ea typeface="Courier New"/>
                <a:cs typeface="Courier New"/>
                <a:sym typeface="Courier New"/>
              </a:rPr>
              <a:t>(</a:t>
            </a:r>
            <a:r>
              <a:rPr lang="en" sz="950">
                <a:solidFill>
                  <a:srgbClr val="001080"/>
                </a:solidFill>
                <a:highlight>
                  <a:srgbClr val="FFFFFF"/>
                </a:highlight>
                <a:latin typeface="Courier New"/>
                <a:ea typeface="Courier New"/>
                <a:cs typeface="Courier New"/>
                <a:sym typeface="Courier New"/>
              </a:rPr>
              <a:t>new_user</a:t>
            </a:r>
            <a:r>
              <a:rPr lang="en" sz="950">
                <a:solidFill>
                  <a:srgbClr val="3B3B3B"/>
                </a:solidFill>
                <a:highlight>
                  <a:srgbClr val="FFFFFF"/>
                </a:highlight>
                <a:latin typeface="Courier New"/>
                <a:ea typeface="Courier New"/>
                <a:cs typeface="Courier New"/>
                <a:sym typeface="Courier New"/>
              </a:rPr>
              <a:t>), </a:t>
            </a:r>
            <a:r>
              <a:rPr lang="en" sz="950">
                <a:solidFill>
                  <a:srgbClr val="098658"/>
                </a:solidFill>
                <a:highlight>
                  <a:srgbClr val="FFFFFF"/>
                </a:highlight>
                <a:latin typeface="Courier New"/>
                <a:ea typeface="Courier New"/>
                <a:cs typeface="Courier New"/>
                <a:sym typeface="Courier New"/>
              </a:rPr>
              <a:t>201</a:t>
            </a:r>
            <a:endParaRPr sz="950">
              <a:solidFill>
                <a:srgbClr val="098658"/>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9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008000"/>
                </a:solidFill>
                <a:highlight>
                  <a:srgbClr val="FFFFFF"/>
                </a:highlight>
                <a:latin typeface="Courier New"/>
                <a:ea typeface="Courier New"/>
                <a:cs typeface="Courier New"/>
                <a:sym typeface="Courier New"/>
              </a:rPr>
              <a:t># PUT (update) a user</a:t>
            </a:r>
            <a:endParaRPr sz="9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795E26"/>
                </a:solidFill>
                <a:highlight>
                  <a:srgbClr val="FFFFFF"/>
                </a:highlight>
                <a:latin typeface="Courier New"/>
                <a:ea typeface="Courier New"/>
                <a:cs typeface="Courier New"/>
                <a:sym typeface="Courier New"/>
              </a:rPr>
              <a:t>@</a:t>
            </a:r>
            <a:r>
              <a:rPr lang="en" sz="950">
                <a:solidFill>
                  <a:srgbClr val="001080"/>
                </a:solidFill>
                <a:highlight>
                  <a:srgbClr val="FFFFFF"/>
                </a:highlight>
                <a:latin typeface="Courier New"/>
                <a:ea typeface="Courier New"/>
                <a:cs typeface="Courier New"/>
                <a:sym typeface="Courier New"/>
              </a:rPr>
              <a:t>app</a:t>
            </a:r>
            <a:r>
              <a:rPr lang="en" sz="950">
                <a:solidFill>
                  <a:srgbClr val="795E26"/>
                </a:solidFill>
                <a:highlight>
                  <a:srgbClr val="FFFFFF"/>
                </a:highlight>
                <a:latin typeface="Courier New"/>
                <a:ea typeface="Courier New"/>
                <a:cs typeface="Courier New"/>
                <a:sym typeface="Courier New"/>
              </a:rPr>
              <a:t>.route</a:t>
            </a:r>
            <a:r>
              <a:rPr lang="en" sz="950">
                <a:solidFill>
                  <a:srgbClr val="3B3B3B"/>
                </a:solidFill>
                <a:highlight>
                  <a:srgbClr val="FFFFFF"/>
                </a:highlight>
                <a:latin typeface="Courier New"/>
                <a:ea typeface="Courier New"/>
                <a:cs typeface="Courier New"/>
                <a:sym typeface="Courier New"/>
              </a:rPr>
              <a:t>(</a:t>
            </a:r>
            <a:r>
              <a:rPr lang="en" sz="950">
                <a:solidFill>
                  <a:srgbClr val="A31515"/>
                </a:solidFill>
                <a:highlight>
                  <a:srgbClr val="FFFFFF"/>
                </a:highlight>
                <a:latin typeface="Courier New"/>
                <a:ea typeface="Courier New"/>
                <a:cs typeface="Courier New"/>
                <a:sym typeface="Courier New"/>
              </a:rPr>
              <a:t>'/users/&lt;int:user_id&gt;'</a:t>
            </a:r>
            <a:r>
              <a:rPr lang="en" sz="950">
                <a:solidFill>
                  <a:srgbClr val="3B3B3B"/>
                </a:solidFill>
                <a:highlight>
                  <a:srgbClr val="FFFFFF"/>
                </a:highlight>
                <a:latin typeface="Courier New"/>
                <a:ea typeface="Courier New"/>
                <a:cs typeface="Courier New"/>
                <a:sym typeface="Courier New"/>
              </a:rPr>
              <a:t>, </a:t>
            </a:r>
            <a:r>
              <a:rPr lang="en" sz="950">
                <a:solidFill>
                  <a:srgbClr val="001080"/>
                </a:solidFill>
                <a:highlight>
                  <a:srgbClr val="FFFFFF"/>
                </a:highlight>
                <a:latin typeface="Courier New"/>
                <a:ea typeface="Courier New"/>
                <a:cs typeface="Courier New"/>
                <a:sym typeface="Courier New"/>
              </a:rPr>
              <a:t>methods</a:t>
            </a:r>
            <a:r>
              <a:rPr lang="en" sz="950">
                <a:solidFill>
                  <a:schemeClr val="dk1"/>
                </a:solidFill>
                <a:highlight>
                  <a:srgbClr val="FFFFFF"/>
                </a:highlight>
                <a:latin typeface="Courier New"/>
                <a:ea typeface="Courier New"/>
                <a:cs typeface="Courier New"/>
                <a:sym typeface="Courier New"/>
              </a:rPr>
              <a:t>=</a:t>
            </a:r>
            <a:r>
              <a:rPr lang="en" sz="950">
                <a:solidFill>
                  <a:srgbClr val="3B3B3B"/>
                </a:solidFill>
                <a:highlight>
                  <a:srgbClr val="FFFFFF"/>
                </a:highlight>
                <a:latin typeface="Courier New"/>
                <a:ea typeface="Courier New"/>
                <a:cs typeface="Courier New"/>
                <a:sym typeface="Courier New"/>
              </a:rPr>
              <a:t>[</a:t>
            </a:r>
            <a:r>
              <a:rPr lang="en" sz="950">
                <a:solidFill>
                  <a:srgbClr val="A31515"/>
                </a:solidFill>
                <a:highlight>
                  <a:srgbClr val="FFFFFF"/>
                </a:highlight>
                <a:latin typeface="Courier New"/>
                <a:ea typeface="Courier New"/>
                <a:cs typeface="Courier New"/>
                <a:sym typeface="Courier New"/>
              </a:rPr>
              <a:t>'PUT'</a:t>
            </a:r>
            <a:r>
              <a:rPr lang="en" sz="950">
                <a:solidFill>
                  <a:srgbClr val="3B3B3B"/>
                </a:solidFill>
                <a:highlight>
                  <a:srgbClr val="FFFFFF"/>
                </a:highlight>
                <a:latin typeface="Courier New"/>
                <a:ea typeface="Courier New"/>
                <a:cs typeface="Courier New"/>
                <a:sym typeface="Courier New"/>
              </a:rPr>
              <a:t>])</a:t>
            </a:r>
            <a:endParaRPr sz="9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0000FF"/>
                </a:solidFill>
                <a:highlight>
                  <a:srgbClr val="FFFFFF"/>
                </a:highlight>
                <a:latin typeface="Courier New"/>
                <a:ea typeface="Courier New"/>
                <a:cs typeface="Courier New"/>
                <a:sym typeface="Courier New"/>
              </a:rPr>
              <a:t>def</a:t>
            </a:r>
            <a:r>
              <a:rPr lang="en" sz="950">
                <a:solidFill>
                  <a:srgbClr val="3B3B3B"/>
                </a:solidFill>
                <a:highlight>
                  <a:srgbClr val="FFFFFF"/>
                </a:highlight>
                <a:latin typeface="Courier New"/>
                <a:ea typeface="Courier New"/>
                <a:cs typeface="Courier New"/>
                <a:sym typeface="Courier New"/>
              </a:rPr>
              <a:t> </a:t>
            </a:r>
            <a:r>
              <a:rPr lang="en" sz="950">
                <a:solidFill>
                  <a:srgbClr val="795E26"/>
                </a:solidFill>
                <a:highlight>
                  <a:srgbClr val="FFFFFF"/>
                </a:highlight>
                <a:latin typeface="Courier New"/>
                <a:ea typeface="Courier New"/>
                <a:cs typeface="Courier New"/>
                <a:sym typeface="Courier New"/>
              </a:rPr>
              <a:t>update_user</a:t>
            </a:r>
            <a:r>
              <a:rPr lang="en" sz="950">
                <a:solidFill>
                  <a:srgbClr val="3B3B3B"/>
                </a:solidFill>
                <a:highlight>
                  <a:srgbClr val="FFFFFF"/>
                </a:highlight>
                <a:latin typeface="Courier New"/>
                <a:ea typeface="Courier New"/>
                <a:cs typeface="Courier New"/>
                <a:sym typeface="Courier New"/>
              </a:rPr>
              <a:t>(</a:t>
            </a:r>
            <a:r>
              <a:rPr lang="en" sz="950">
                <a:solidFill>
                  <a:srgbClr val="001080"/>
                </a:solidFill>
                <a:highlight>
                  <a:srgbClr val="FFFFFF"/>
                </a:highlight>
                <a:latin typeface="Courier New"/>
                <a:ea typeface="Courier New"/>
                <a:cs typeface="Courier New"/>
                <a:sym typeface="Courier New"/>
              </a:rPr>
              <a:t>user_id</a:t>
            </a:r>
            <a:r>
              <a:rPr lang="en" sz="950">
                <a:solidFill>
                  <a:srgbClr val="3B3B3B"/>
                </a:solidFill>
                <a:highlight>
                  <a:srgbClr val="FFFFFF"/>
                </a:highlight>
                <a:latin typeface="Courier New"/>
                <a:ea typeface="Courier New"/>
                <a:cs typeface="Courier New"/>
                <a:sym typeface="Courier New"/>
              </a:rPr>
              <a:t>):</a:t>
            </a:r>
            <a:endParaRPr sz="9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3B3B3B"/>
                </a:solidFill>
                <a:highlight>
                  <a:srgbClr val="FFFFFF"/>
                </a:highlight>
                <a:latin typeface="Courier New"/>
                <a:ea typeface="Courier New"/>
                <a:cs typeface="Courier New"/>
                <a:sym typeface="Courier New"/>
              </a:rPr>
              <a:t>    </a:t>
            </a:r>
            <a:r>
              <a:rPr lang="en" sz="950">
                <a:solidFill>
                  <a:srgbClr val="001080"/>
                </a:solidFill>
                <a:highlight>
                  <a:srgbClr val="FFFFFF"/>
                </a:highlight>
                <a:latin typeface="Courier New"/>
                <a:ea typeface="Courier New"/>
                <a:cs typeface="Courier New"/>
                <a:sym typeface="Courier New"/>
              </a:rPr>
              <a:t>user</a:t>
            </a:r>
            <a:r>
              <a:rPr lang="en" sz="950">
                <a:solidFill>
                  <a:srgbClr val="3B3B3B"/>
                </a:solidFill>
                <a:highlight>
                  <a:srgbClr val="FFFFFF"/>
                </a:highlight>
                <a:latin typeface="Courier New"/>
                <a:ea typeface="Courier New"/>
                <a:cs typeface="Courier New"/>
                <a:sym typeface="Courier New"/>
              </a:rPr>
              <a:t> </a:t>
            </a:r>
            <a:r>
              <a:rPr lang="en" sz="950">
                <a:solidFill>
                  <a:schemeClr val="dk1"/>
                </a:solidFill>
                <a:highlight>
                  <a:srgbClr val="FFFFFF"/>
                </a:highlight>
                <a:latin typeface="Courier New"/>
                <a:ea typeface="Courier New"/>
                <a:cs typeface="Courier New"/>
                <a:sym typeface="Courier New"/>
              </a:rPr>
              <a:t>=</a:t>
            </a:r>
            <a:r>
              <a:rPr lang="en" sz="950">
                <a:solidFill>
                  <a:srgbClr val="3B3B3B"/>
                </a:solidFill>
                <a:highlight>
                  <a:srgbClr val="FFFFFF"/>
                </a:highlight>
                <a:latin typeface="Courier New"/>
                <a:ea typeface="Courier New"/>
                <a:cs typeface="Courier New"/>
                <a:sym typeface="Courier New"/>
              </a:rPr>
              <a:t> </a:t>
            </a:r>
            <a:r>
              <a:rPr lang="en" sz="950">
                <a:solidFill>
                  <a:srgbClr val="795E26"/>
                </a:solidFill>
                <a:highlight>
                  <a:srgbClr val="FFFFFF"/>
                </a:highlight>
                <a:latin typeface="Courier New"/>
                <a:ea typeface="Courier New"/>
                <a:cs typeface="Courier New"/>
                <a:sym typeface="Courier New"/>
              </a:rPr>
              <a:t>next</a:t>
            </a:r>
            <a:r>
              <a:rPr lang="en" sz="950">
                <a:solidFill>
                  <a:srgbClr val="3B3B3B"/>
                </a:solidFill>
                <a:highlight>
                  <a:srgbClr val="FFFFFF"/>
                </a:highlight>
                <a:latin typeface="Courier New"/>
                <a:ea typeface="Courier New"/>
                <a:cs typeface="Courier New"/>
                <a:sym typeface="Courier New"/>
              </a:rPr>
              <a:t>((</a:t>
            </a:r>
            <a:r>
              <a:rPr lang="en" sz="950">
                <a:solidFill>
                  <a:srgbClr val="001080"/>
                </a:solidFill>
                <a:highlight>
                  <a:srgbClr val="FFFFFF"/>
                </a:highlight>
                <a:latin typeface="Courier New"/>
                <a:ea typeface="Courier New"/>
                <a:cs typeface="Courier New"/>
                <a:sym typeface="Courier New"/>
              </a:rPr>
              <a:t>u</a:t>
            </a:r>
            <a:r>
              <a:rPr lang="en" sz="950">
                <a:solidFill>
                  <a:srgbClr val="3B3B3B"/>
                </a:solidFill>
                <a:highlight>
                  <a:srgbClr val="FFFFFF"/>
                </a:highlight>
                <a:latin typeface="Courier New"/>
                <a:ea typeface="Courier New"/>
                <a:cs typeface="Courier New"/>
                <a:sym typeface="Courier New"/>
              </a:rPr>
              <a:t> </a:t>
            </a:r>
            <a:r>
              <a:rPr lang="en" sz="950">
                <a:solidFill>
                  <a:srgbClr val="AF00DB"/>
                </a:solidFill>
                <a:highlight>
                  <a:srgbClr val="FFFFFF"/>
                </a:highlight>
                <a:latin typeface="Courier New"/>
                <a:ea typeface="Courier New"/>
                <a:cs typeface="Courier New"/>
                <a:sym typeface="Courier New"/>
              </a:rPr>
              <a:t>for</a:t>
            </a:r>
            <a:r>
              <a:rPr lang="en" sz="950">
                <a:solidFill>
                  <a:srgbClr val="3B3B3B"/>
                </a:solidFill>
                <a:highlight>
                  <a:srgbClr val="FFFFFF"/>
                </a:highlight>
                <a:latin typeface="Courier New"/>
                <a:ea typeface="Courier New"/>
                <a:cs typeface="Courier New"/>
                <a:sym typeface="Courier New"/>
              </a:rPr>
              <a:t> </a:t>
            </a:r>
            <a:r>
              <a:rPr lang="en" sz="950">
                <a:solidFill>
                  <a:srgbClr val="001080"/>
                </a:solidFill>
                <a:highlight>
                  <a:srgbClr val="FFFFFF"/>
                </a:highlight>
                <a:latin typeface="Courier New"/>
                <a:ea typeface="Courier New"/>
                <a:cs typeface="Courier New"/>
                <a:sym typeface="Courier New"/>
              </a:rPr>
              <a:t>u</a:t>
            </a:r>
            <a:r>
              <a:rPr lang="en" sz="950">
                <a:solidFill>
                  <a:srgbClr val="3B3B3B"/>
                </a:solidFill>
                <a:highlight>
                  <a:srgbClr val="FFFFFF"/>
                </a:highlight>
                <a:latin typeface="Courier New"/>
                <a:ea typeface="Courier New"/>
                <a:cs typeface="Courier New"/>
                <a:sym typeface="Courier New"/>
              </a:rPr>
              <a:t> </a:t>
            </a:r>
            <a:r>
              <a:rPr lang="en" sz="950">
                <a:solidFill>
                  <a:srgbClr val="AF00DB"/>
                </a:solidFill>
                <a:highlight>
                  <a:srgbClr val="FFFFFF"/>
                </a:highlight>
                <a:latin typeface="Courier New"/>
                <a:ea typeface="Courier New"/>
                <a:cs typeface="Courier New"/>
                <a:sym typeface="Courier New"/>
              </a:rPr>
              <a:t>in</a:t>
            </a:r>
            <a:r>
              <a:rPr lang="en" sz="950">
                <a:solidFill>
                  <a:srgbClr val="3B3B3B"/>
                </a:solidFill>
                <a:highlight>
                  <a:srgbClr val="FFFFFF"/>
                </a:highlight>
                <a:latin typeface="Courier New"/>
                <a:ea typeface="Courier New"/>
                <a:cs typeface="Courier New"/>
                <a:sym typeface="Courier New"/>
              </a:rPr>
              <a:t> </a:t>
            </a:r>
            <a:r>
              <a:rPr lang="en" sz="950">
                <a:solidFill>
                  <a:srgbClr val="001080"/>
                </a:solidFill>
                <a:highlight>
                  <a:srgbClr val="FFFFFF"/>
                </a:highlight>
                <a:latin typeface="Courier New"/>
                <a:ea typeface="Courier New"/>
                <a:cs typeface="Courier New"/>
                <a:sym typeface="Courier New"/>
              </a:rPr>
              <a:t>users</a:t>
            </a:r>
            <a:r>
              <a:rPr lang="en" sz="950">
                <a:solidFill>
                  <a:srgbClr val="3B3B3B"/>
                </a:solidFill>
                <a:highlight>
                  <a:srgbClr val="FFFFFF"/>
                </a:highlight>
                <a:latin typeface="Courier New"/>
                <a:ea typeface="Courier New"/>
                <a:cs typeface="Courier New"/>
                <a:sym typeface="Courier New"/>
              </a:rPr>
              <a:t> </a:t>
            </a:r>
            <a:r>
              <a:rPr lang="en" sz="950">
                <a:solidFill>
                  <a:srgbClr val="AF00DB"/>
                </a:solidFill>
                <a:highlight>
                  <a:srgbClr val="FFFFFF"/>
                </a:highlight>
                <a:latin typeface="Courier New"/>
                <a:ea typeface="Courier New"/>
                <a:cs typeface="Courier New"/>
                <a:sym typeface="Courier New"/>
              </a:rPr>
              <a:t>if</a:t>
            </a:r>
            <a:r>
              <a:rPr lang="en" sz="950">
                <a:solidFill>
                  <a:srgbClr val="3B3B3B"/>
                </a:solidFill>
                <a:highlight>
                  <a:srgbClr val="FFFFFF"/>
                </a:highlight>
                <a:latin typeface="Courier New"/>
                <a:ea typeface="Courier New"/>
                <a:cs typeface="Courier New"/>
                <a:sym typeface="Courier New"/>
              </a:rPr>
              <a:t> </a:t>
            </a:r>
            <a:r>
              <a:rPr lang="en" sz="950">
                <a:solidFill>
                  <a:srgbClr val="001080"/>
                </a:solidFill>
                <a:highlight>
                  <a:srgbClr val="FFFFFF"/>
                </a:highlight>
                <a:latin typeface="Courier New"/>
                <a:ea typeface="Courier New"/>
                <a:cs typeface="Courier New"/>
                <a:sym typeface="Courier New"/>
              </a:rPr>
              <a:t>u</a:t>
            </a:r>
            <a:r>
              <a:rPr lang="en" sz="950">
                <a:solidFill>
                  <a:srgbClr val="3B3B3B"/>
                </a:solidFill>
                <a:highlight>
                  <a:srgbClr val="FFFFFF"/>
                </a:highlight>
                <a:latin typeface="Courier New"/>
                <a:ea typeface="Courier New"/>
                <a:cs typeface="Courier New"/>
                <a:sym typeface="Courier New"/>
              </a:rPr>
              <a:t>[</a:t>
            </a:r>
            <a:r>
              <a:rPr lang="en" sz="950">
                <a:solidFill>
                  <a:srgbClr val="A31515"/>
                </a:solidFill>
                <a:highlight>
                  <a:srgbClr val="FFFFFF"/>
                </a:highlight>
                <a:latin typeface="Courier New"/>
                <a:ea typeface="Courier New"/>
                <a:cs typeface="Courier New"/>
                <a:sym typeface="Courier New"/>
              </a:rPr>
              <a:t>'id'</a:t>
            </a:r>
            <a:r>
              <a:rPr lang="en" sz="950">
                <a:solidFill>
                  <a:srgbClr val="3B3B3B"/>
                </a:solidFill>
                <a:highlight>
                  <a:srgbClr val="FFFFFF"/>
                </a:highlight>
                <a:latin typeface="Courier New"/>
                <a:ea typeface="Courier New"/>
                <a:cs typeface="Courier New"/>
                <a:sym typeface="Courier New"/>
              </a:rPr>
              <a:t>] </a:t>
            </a:r>
            <a:r>
              <a:rPr lang="en" sz="950">
                <a:solidFill>
                  <a:schemeClr val="dk1"/>
                </a:solidFill>
                <a:highlight>
                  <a:srgbClr val="FFFFFF"/>
                </a:highlight>
                <a:latin typeface="Courier New"/>
                <a:ea typeface="Courier New"/>
                <a:cs typeface="Courier New"/>
                <a:sym typeface="Courier New"/>
              </a:rPr>
              <a:t>==</a:t>
            </a:r>
            <a:r>
              <a:rPr lang="en" sz="950">
                <a:solidFill>
                  <a:srgbClr val="3B3B3B"/>
                </a:solidFill>
                <a:highlight>
                  <a:srgbClr val="FFFFFF"/>
                </a:highlight>
                <a:latin typeface="Courier New"/>
                <a:ea typeface="Courier New"/>
                <a:cs typeface="Courier New"/>
                <a:sym typeface="Courier New"/>
              </a:rPr>
              <a:t> </a:t>
            </a:r>
            <a:r>
              <a:rPr lang="en" sz="950">
                <a:solidFill>
                  <a:srgbClr val="001080"/>
                </a:solidFill>
                <a:highlight>
                  <a:srgbClr val="FFFFFF"/>
                </a:highlight>
                <a:latin typeface="Courier New"/>
                <a:ea typeface="Courier New"/>
                <a:cs typeface="Courier New"/>
                <a:sym typeface="Courier New"/>
              </a:rPr>
              <a:t>user_id</a:t>
            </a:r>
            <a:r>
              <a:rPr lang="en" sz="950">
                <a:solidFill>
                  <a:srgbClr val="3B3B3B"/>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None</a:t>
            </a:r>
            <a:r>
              <a:rPr lang="en" sz="950">
                <a:solidFill>
                  <a:srgbClr val="3B3B3B"/>
                </a:solidFill>
                <a:highlight>
                  <a:srgbClr val="FFFFFF"/>
                </a:highlight>
                <a:latin typeface="Courier New"/>
                <a:ea typeface="Courier New"/>
                <a:cs typeface="Courier New"/>
                <a:sym typeface="Courier New"/>
              </a:rPr>
              <a:t>)</a:t>
            </a:r>
            <a:endParaRPr sz="9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3B3B3B"/>
                </a:solidFill>
                <a:highlight>
                  <a:srgbClr val="FFFFFF"/>
                </a:highlight>
                <a:latin typeface="Courier New"/>
                <a:ea typeface="Courier New"/>
                <a:cs typeface="Courier New"/>
                <a:sym typeface="Courier New"/>
              </a:rPr>
              <a:t>    </a:t>
            </a:r>
            <a:r>
              <a:rPr lang="en" sz="950">
                <a:solidFill>
                  <a:srgbClr val="AF00DB"/>
                </a:solidFill>
                <a:highlight>
                  <a:srgbClr val="FFFFFF"/>
                </a:highlight>
                <a:latin typeface="Courier New"/>
                <a:ea typeface="Courier New"/>
                <a:cs typeface="Courier New"/>
                <a:sym typeface="Courier New"/>
              </a:rPr>
              <a:t>if</a:t>
            </a:r>
            <a:r>
              <a:rPr lang="en" sz="950">
                <a:solidFill>
                  <a:srgbClr val="3B3B3B"/>
                </a:solidFill>
                <a:highlight>
                  <a:srgbClr val="FFFFFF"/>
                </a:highlight>
                <a:latin typeface="Courier New"/>
                <a:ea typeface="Courier New"/>
                <a:cs typeface="Courier New"/>
                <a:sym typeface="Courier New"/>
              </a:rPr>
              <a:t> </a:t>
            </a:r>
            <a:r>
              <a:rPr lang="en" sz="950">
                <a:solidFill>
                  <a:srgbClr val="001080"/>
                </a:solidFill>
                <a:highlight>
                  <a:srgbClr val="FFFFFF"/>
                </a:highlight>
                <a:latin typeface="Courier New"/>
                <a:ea typeface="Courier New"/>
                <a:cs typeface="Courier New"/>
                <a:sym typeface="Courier New"/>
              </a:rPr>
              <a:t>user</a:t>
            </a:r>
            <a:r>
              <a:rPr lang="en" sz="950">
                <a:solidFill>
                  <a:srgbClr val="3B3B3B"/>
                </a:solidFill>
                <a:highlight>
                  <a:srgbClr val="FFFFFF"/>
                </a:highlight>
                <a:latin typeface="Courier New"/>
                <a:ea typeface="Courier New"/>
                <a:cs typeface="Courier New"/>
                <a:sym typeface="Courier New"/>
              </a:rPr>
              <a:t>:</a:t>
            </a:r>
            <a:endParaRPr sz="9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3B3B3B"/>
                </a:solidFill>
                <a:highlight>
                  <a:srgbClr val="FFFFFF"/>
                </a:highlight>
                <a:latin typeface="Courier New"/>
                <a:ea typeface="Courier New"/>
                <a:cs typeface="Courier New"/>
                <a:sym typeface="Courier New"/>
              </a:rPr>
              <a:t>        </a:t>
            </a:r>
            <a:r>
              <a:rPr lang="en" sz="950">
                <a:solidFill>
                  <a:srgbClr val="001080"/>
                </a:solidFill>
                <a:highlight>
                  <a:srgbClr val="FFFFFF"/>
                </a:highlight>
                <a:latin typeface="Courier New"/>
                <a:ea typeface="Courier New"/>
                <a:cs typeface="Courier New"/>
                <a:sym typeface="Courier New"/>
              </a:rPr>
              <a:t>data</a:t>
            </a:r>
            <a:r>
              <a:rPr lang="en" sz="950">
                <a:solidFill>
                  <a:srgbClr val="3B3B3B"/>
                </a:solidFill>
                <a:highlight>
                  <a:srgbClr val="FFFFFF"/>
                </a:highlight>
                <a:latin typeface="Courier New"/>
                <a:ea typeface="Courier New"/>
                <a:cs typeface="Courier New"/>
                <a:sym typeface="Courier New"/>
              </a:rPr>
              <a:t> </a:t>
            </a:r>
            <a:r>
              <a:rPr lang="en" sz="950">
                <a:solidFill>
                  <a:schemeClr val="dk1"/>
                </a:solidFill>
                <a:highlight>
                  <a:srgbClr val="FFFFFF"/>
                </a:highlight>
                <a:latin typeface="Courier New"/>
                <a:ea typeface="Courier New"/>
                <a:cs typeface="Courier New"/>
                <a:sym typeface="Courier New"/>
              </a:rPr>
              <a:t>=</a:t>
            </a:r>
            <a:r>
              <a:rPr lang="en" sz="950">
                <a:solidFill>
                  <a:srgbClr val="3B3B3B"/>
                </a:solidFill>
                <a:highlight>
                  <a:srgbClr val="FFFFFF"/>
                </a:highlight>
                <a:latin typeface="Courier New"/>
                <a:ea typeface="Courier New"/>
                <a:cs typeface="Courier New"/>
                <a:sym typeface="Courier New"/>
              </a:rPr>
              <a:t> </a:t>
            </a:r>
            <a:r>
              <a:rPr lang="en" sz="950">
                <a:solidFill>
                  <a:srgbClr val="001080"/>
                </a:solidFill>
                <a:highlight>
                  <a:srgbClr val="FFFFFF"/>
                </a:highlight>
                <a:latin typeface="Courier New"/>
                <a:ea typeface="Courier New"/>
                <a:cs typeface="Courier New"/>
                <a:sym typeface="Courier New"/>
              </a:rPr>
              <a:t>request</a:t>
            </a:r>
            <a:r>
              <a:rPr lang="en" sz="950">
                <a:solidFill>
                  <a:srgbClr val="3B3B3B"/>
                </a:solidFill>
                <a:highlight>
                  <a:srgbClr val="FFFFFF"/>
                </a:highlight>
                <a:latin typeface="Courier New"/>
                <a:ea typeface="Courier New"/>
                <a:cs typeface="Courier New"/>
                <a:sym typeface="Courier New"/>
              </a:rPr>
              <a:t>.</a:t>
            </a:r>
            <a:r>
              <a:rPr lang="en" sz="950">
                <a:solidFill>
                  <a:srgbClr val="795E26"/>
                </a:solidFill>
                <a:highlight>
                  <a:srgbClr val="FFFFFF"/>
                </a:highlight>
                <a:latin typeface="Courier New"/>
                <a:ea typeface="Courier New"/>
                <a:cs typeface="Courier New"/>
                <a:sym typeface="Courier New"/>
              </a:rPr>
              <a:t>get_json</a:t>
            </a:r>
            <a:r>
              <a:rPr lang="en" sz="950">
                <a:solidFill>
                  <a:srgbClr val="3B3B3B"/>
                </a:solidFill>
                <a:highlight>
                  <a:srgbClr val="FFFFFF"/>
                </a:highlight>
                <a:latin typeface="Courier New"/>
                <a:ea typeface="Courier New"/>
                <a:cs typeface="Courier New"/>
                <a:sym typeface="Courier New"/>
              </a:rPr>
              <a:t>()</a:t>
            </a:r>
            <a:endParaRPr sz="9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3B3B3B"/>
                </a:solidFill>
                <a:highlight>
                  <a:srgbClr val="FFFFFF"/>
                </a:highlight>
                <a:latin typeface="Courier New"/>
                <a:ea typeface="Courier New"/>
                <a:cs typeface="Courier New"/>
                <a:sym typeface="Courier New"/>
              </a:rPr>
              <a:t>        </a:t>
            </a:r>
            <a:r>
              <a:rPr lang="en" sz="950">
                <a:solidFill>
                  <a:srgbClr val="001080"/>
                </a:solidFill>
                <a:highlight>
                  <a:srgbClr val="FFFFFF"/>
                </a:highlight>
                <a:latin typeface="Courier New"/>
                <a:ea typeface="Courier New"/>
                <a:cs typeface="Courier New"/>
                <a:sym typeface="Courier New"/>
              </a:rPr>
              <a:t>user</a:t>
            </a:r>
            <a:r>
              <a:rPr lang="en" sz="950">
                <a:solidFill>
                  <a:srgbClr val="3B3B3B"/>
                </a:solidFill>
                <a:highlight>
                  <a:srgbClr val="FFFFFF"/>
                </a:highlight>
                <a:latin typeface="Courier New"/>
                <a:ea typeface="Courier New"/>
                <a:cs typeface="Courier New"/>
                <a:sym typeface="Courier New"/>
              </a:rPr>
              <a:t>[</a:t>
            </a:r>
            <a:r>
              <a:rPr lang="en" sz="950">
                <a:solidFill>
                  <a:srgbClr val="A31515"/>
                </a:solidFill>
                <a:highlight>
                  <a:srgbClr val="FFFFFF"/>
                </a:highlight>
                <a:latin typeface="Courier New"/>
                <a:ea typeface="Courier New"/>
                <a:cs typeface="Courier New"/>
                <a:sym typeface="Courier New"/>
              </a:rPr>
              <a:t>'name'</a:t>
            </a:r>
            <a:r>
              <a:rPr lang="en" sz="950">
                <a:solidFill>
                  <a:srgbClr val="3B3B3B"/>
                </a:solidFill>
                <a:highlight>
                  <a:srgbClr val="FFFFFF"/>
                </a:highlight>
                <a:latin typeface="Courier New"/>
                <a:ea typeface="Courier New"/>
                <a:cs typeface="Courier New"/>
                <a:sym typeface="Courier New"/>
              </a:rPr>
              <a:t>] </a:t>
            </a:r>
            <a:r>
              <a:rPr lang="en" sz="950">
                <a:solidFill>
                  <a:schemeClr val="dk1"/>
                </a:solidFill>
                <a:highlight>
                  <a:srgbClr val="FFFFFF"/>
                </a:highlight>
                <a:latin typeface="Courier New"/>
                <a:ea typeface="Courier New"/>
                <a:cs typeface="Courier New"/>
                <a:sym typeface="Courier New"/>
              </a:rPr>
              <a:t>=</a:t>
            </a:r>
            <a:r>
              <a:rPr lang="en" sz="950">
                <a:solidFill>
                  <a:srgbClr val="3B3B3B"/>
                </a:solidFill>
                <a:highlight>
                  <a:srgbClr val="FFFFFF"/>
                </a:highlight>
                <a:latin typeface="Courier New"/>
                <a:ea typeface="Courier New"/>
                <a:cs typeface="Courier New"/>
                <a:sym typeface="Courier New"/>
              </a:rPr>
              <a:t> </a:t>
            </a:r>
            <a:r>
              <a:rPr lang="en" sz="950">
                <a:solidFill>
                  <a:srgbClr val="001080"/>
                </a:solidFill>
                <a:highlight>
                  <a:srgbClr val="FFFFFF"/>
                </a:highlight>
                <a:latin typeface="Courier New"/>
                <a:ea typeface="Courier New"/>
                <a:cs typeface="Courier New"/>
                <a:sym typeface="Courier New"/>
              </a:rPr>
              <a:t>data</a:t>
            </a:r>
            <a:r>
              <a:rPr lang="en" sz="950">
                <a:solidFill>
                  <a:srgbClr val="3B3B3B"/>
                </a:solidFill>
                <a:highlight>
                  <a:srgbClr val="FFFFFF"/>
                </a:highlight>
                <a:latin typeface="Courier New"/>
                <a:ea typeface="Courier New"/>
                <a:cs typeface="Courier New"/>
                <a:sym typeface="Courier New"/>
              </a:rPr>
              <a:t>[</a:t>
            </a:r>
            <a:r>
              <a:rPr lang="en" sz="950">
                <a:solidFill>
                  <a:srgbClr val="A31515"/>
                </a:solidFill>
                <a:highlight>
                  <a:srgbClr val="FFFFFF"/>
                </a:highlight>
                <a:latin typeface="Courier New"/>
                <a:ea typeface="Courier New"/>
                <a:cs typeface="Courier New"/>
                <a:sym typeface="Courier New"/>
              </a:rPr>
              <a:t>'name'</a:t>
            </a:r>
            <a:r>
              <a:rPr lang="en" sz="950">
                <a:solidFill>
                  <a:srgbClr val="3B3B3B"/>
                </a:solidFill>
                <a:highlight>
                  <a:srgbClr val="FFFFFF"/>
                </a:highlight>
                <a:latin typeface="Courier New"/>
                <a:ea typeface="Courier New"/>
                <a:cs typeface="Courier New"/>
                <a:sym typeface="Courier New"/>
              </a:rPr>
              <a:t>]</a:t>
            </a:r>
            <a:endParaRPr sz="9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3B3B3B"/>
                </a:solidFill>
                <a:highlight>
                  <a:srgbClr val="FFFFFF"/>
                </a:highlight>
                <a:latin typeface="Courier New"/>
                <a:ea typeface="Courier New"/>
                <a:cs typeface="Courier New"/>
                <a:sym typeface="Courier New"/>
              </a:rPr>
              <a:t>        </a:t>
            </a:r>
            <a:r>
              <a:rPr lang="en" sz="950">
                <a:solidFill>
                  <a:srgbClr val="AF00DB"/>
                </a:solidFill>
                <a:highlight>
                  <a:srgbClr val="FFFFFF"/>
                </a:highlight>
                <a:latin typeface="Courier New"/>
                <a:ea typeface="Courier New"/>
                <a:cs typeface="Courier New"/>
                <a:sym typeface="Courier New"/>
              </a:rPr>
              <a:t>return</a:t>
            </a:r>
            <a:r>
              <a:rPr lang="en" sz="950">
                <a:solidFill>
                  <a:srgbClr val="3B3B3B"/>
                </a:solidFill>
                <a:highlight>
                  <a:srgbClr val="FFFFFF"/>
                </a:highlight>
                <a:latin typeface="Courier New"/>
                <a:ea typeface="Courier New"/>
                <a:cs typeface="Courier New"/>
                <a:sym typeface="Courier New"/>
              </a:rPr>
              <a:t> </a:t>
            </a:r>
            <a:r>
              <a:rPr lang="en" sz="950">
                <a:solidFill>
                  <a:srgbClr val="795E26"/>
                </a:solidFill>
                <a:highlight>
                  <a:srgbClr val="FFFFFF"/>
                </a:highlight>
                <a:latin typeface="Courier New"/>
                <a:ea typeface="Courier New"/>
                <a:cs typeface="Courier New"/>
                <a:sym typeface="Courier New"/>
              </a:rPr>
              <a:t>jsonify</a:t>
            </a:r>
            <a:r>
              <a:rPr lang="en" sz="950">
                <a:solidFill>
                  <a:srgbClr val="3B3B3B"/>
                </a:solidFill>
                <a:highlight>
                  <a:srgbClr val="FFFFFF"/>
                </a:highlight>
                <a:latin typeface="Courier New"/>
                <a:ea typeface="Courier New"/>
                <a:cs typeface="Courier New"/>
                <a:sym typeface="Courier New"/>
              </a:rPr>
              <a:t>(</a:t>
            </a:r>
            <a:r>
              <a:rPr lang="en" sz="950">
                <a:solidFill>
                  <a:srgbClr val="001080"/>
                </a:solidFill>
                <a:highlight>
                  <a:srgbClr val="FFFFFF"/>
                </a:highlight>
                <a:latin typeface="Courier New"/>
                <a:ea typeface="Courier New"/>
                <a:cs typeface="Courier New"/>
                <a:sym typeface="Courier New"/>
              </a:rPr>
              <a:t>user</a:t>
            </a:r>
            <a:r>
              <a:rPr lang="en" sz="950">
                <a:solidFill>
                  <a:srgbClr val="3B3B3B"/>
                </a:solidFill>
                <a:highlight>
                  <a:srgbClr val="FFFFFF"/>
                </a:highlight>
                <a:latin typeface="Courier New"/>
                <a:ea typeface="Courier New"/>
                <a:cs typeface="Courier New"/>
                <a:sym typeface="Courier New"/>
              </a:rPr>
              <a:t>)</a:t>
            </a:r>
            <a:endParaRPr sz="9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3B3B3B"/>
                </a:solidFill>
                <a:highlight>
                  <a:srgbClr val="FFFFFF"/>
                </a:highlight>
                <a:latin typeface="Courier New"/>
                <a:ea typeface="Courier New"/>
                <a:cs typeface="Courier New"/>
                <a:sym typeface="Courier New"/>
              </a:rPr>
              <a:t>    </a:t>
            </a:r>
            <a:r>
              <a:rPr lang="en" sz="950">
                <a:solidFill>
                  <a:srgbClr val="AF00DB"/>
                </a:solidFill>
                <a:highlight>
                  <a:srgbClr val="FFFFFF"/>
                </a:highlight>
                <a:latin typeface="Courier New"/>
                <a:ea typeface="Courier New"/>
                <a:cs typeface="Courier New"/>
                <a:sym typeface="Courier New"/>
              </a:rPr>
              <a:t>return</a:t>
            </a:r>
            <a:r>
              <a:rPr lang="en" sz="950">
                <a:solidFill>
                  <a:srgbClr val="3B3B3B"/>
                </a:solidFill>
                <a:highlight>
                  <a:srgbClr val="FFFFFF"/>
                </a:highlight>
                <a:latin typeface="Courier New"/>
                <a:ea typeface="Courier New"/>
                <a:cs typeface="Courier New"/>
                <a:sym typeface="Courier New"/>
              </a:rPr>
              <a:t> </a:t>
            </a:r>
            <a:r>
              <a:rPr lang="en" sz="950">
                <a:solidFill>
                  <a:srgbClr val="795E26"/>
                </a:solidFill>
                <a:highlight>
                  <a:srgbClr val="FFFFFF"/>
                </a:highlight>
                <a:latin typeface="Courier New"/>
                <a:ea typeface="Courier New"/>
                <a:cs typeface="Courier New"/>
                <a:sym typeface="Courier New"/>
              </a:rPr>
              <a:t>jsonify</a:t>
            </a:r>
            <a:r>
              <a:rPr lang="en" sz="950">
                <a:solidFill>
                  <a:srgbClr val="3B3B3B"/>
                </a:solidFill>
                <a:highlight>
                  <a:srgbClr val="FFFFFF"/>
                </a:highlight>
                <a:latin typeface="Courier New"/>
                <a:ea typeface="Courier New"/>
                <a:cs typeface="Courier New"/>
                <a:sym typeface="Courier New"/>
              </a:rPr>
              <a:t>({</a:t>
            </a:r>
            <a:r>
              <a:rPr lang="en" sz="950">
                <a:solidFill>
                  <a:srgbClr val="A31515"/>
                </a:solidFill>
                <a:highlight>
                  <a:srgbClr val="FFFFFF"/>
                </a:highlight>
                <a:latin typeface="Courier New"/>
                <a:ea typeface="Courier New"/>
                <a:cs typeface="Courier New"/>
                <a:sym typeface="Courier New"/>
              </a:rPr>
              <a:t>"message"</a:t>
            </a:r>
            <a:r>
              <a:rPr lang="en" sz="950">
                <a:solidFill>
                  <a:srgbClr val="3B3B3B"/>
                </a:solidFill>
                <a:highlight>
                  <a:srgbClr val="FFFFFF"/>
                </a:highlight>
                <a:latin typeface="Courier New"/>
                <a:ea typeface="Courier New"/>
                <a:cs typeface="Courier New"/>
                <a:sym typeface="Courier New"/>
              </a:rPr>
              <a:t>: </a:t>
            </a:r>
            <a:r>
              <a:rPr lang="en" sz="950">
                <a:solidFill>
                  <a:srgbClr val="A31515"/>
                </a:solidFill>
                <a:highlight>
                  <a:srgbClr val="FFFFFF"/>
                </a:highlight>
                <a:latin typeface="Courier New"/>
                <a:ea typeface="Courier New"/>
                <a:cs typeface="Courier New"/>
                <a:sym typeface="Courier New"/>
              </a:rPr>
              <a:t>"User not found"</a:t>
            </a:r>
            <a:r>
              <a:rPr lang="en" sz="950">
                <a:solidFill>
                  <a:srgbClr val="3B3B3B"/>
                </a:solidFill>
                <a:highlight>
                  <a:srgbClr val="FFFFFF"/>
                </a:highlight>
                <a:latin typeface="Courier New"/>
                <a:ea typeface="Courier New"/>
                <a:cs typeface="Courier New"/>
                <a:sym typeface="Courier New"/>
              </a:rPr>
              <a:t>}), </a:t>
            </a:r>
            <a:r>
              <a:rPr lang="en" sz="950">
                <a:solidFill>
                  <a:srgbClr val="098658"/>
                </a:solidFill>
                <a:highlight>
                  <a:srgbClr val="FFFFFF"/>
                </a:highlight>
                <a:latin typeface="Courier New"/>
                <a:ea typeface="Courier New"/>
                <a:cs typeface="Courier New"/>
                <a:sym typeface="Courier New"/>
              </a:rPr>
              <a:t>404</a:t>
            </a:r>
            <a:endParaRPr sz="950">
              <a:solidFill>
                <a:srgbClr val="098658"/>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9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008000"/>
                </a:solidFill>
                <a:highlight>
                  <a:srgbClr val="FFFFFF"/>
                </a:highlight>
                <a:latin typeface="Courier New"/>
                <a:ea typeface="Courier New"/>
                <a:cs typeface="Courier New"/>
                <a:sym typeface="Courier New"/>
              </a:rPr>
              <a:t># DELETE a user</a:t>
            </a:r>
            <a:endParaRPr sz="9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795E26"/>
                </a:solidFill>
                <a:highlight>
                  <a:srgbClr val="FFFFFF"/>
                </a:highlight>
                <a:latin typeface="Courier New"/>
                <a:ea typeface="Courier New"/>
                <a:cs typeface="Courier New"/>
                <a:sym typeface="Courier New"/>
              </a:rPr>
              <a:t>@</a:t>
            </a:r>
            <a:r>
              <a:rPr lang="en" sz="950">
                <a:solidFill>
                  <a:srgbClr val="001080"/>
                </a:solidFill>
                <a:highlight>
                  <a:srgbClr val="FFFFFF"/>
                </a:highlight>
                <a:latin typeface="Courier New"/>
                <a:ea typeface="Courier New"/>
                <a:cs typeface="Courier New"/>
                <a:sym typeface="Courier New"/>
              </a:rPr>
              <a:t>app</a:t>
            </a:r>
            <a:r>
              <a:rPr lang="en" sz="950">
                <a:solidFill>
                  <a:srgbClr val="795E26"/>
                </a:solidFill>
                <a:highlight>
                  <a:srgbClr val="FFFFFF"/>
                </a:highlight>
                <a:latin typeface="Courier New"/>
                <a:ea typeface="Courier New"/>
                <a:cs typeface="Courier New"/>
                <a:sym typeface="Courier New"/>
              </a:rPr>
              <a:t>.route</a:t>
            </a:r>
            <a:r>
              <a:rPr lang="en" sz="950">
                <a:solidFill>
                  <a:srgbClr val="3B3B3B"/>
                </a:solidFill>
                <a:highlight>
                  <a:srgbClr val="FFFFFF"/>
                </a:highlight>
                <a:latin typeface="Courier New"/>
                <a:ea typeface="Courier New"/>
                <a:cs typeface="Courier New"/>
                <a:sym typeface="Courier New"/>
              </a:rPr>
              <a:t>(</a:t>
            </a:r>
            <a:r>
              <a:rPr lang="en" sz="950">
                <a:solidFill>
                  <a:srgbClr val="A31515"/>
                </a:solidFill>
                <a:highlight>
                  <a:srgbClr val="FFFFFF"/>
                </a:highlight>
                <a:latin typeface="Courier New"/>
                <a:ea typeface="Courier New"/>
                <a:cs typeface="Courier New"/>
                <a:sym typeface="Courier New"/>
              </a:rPr>
              <a:t>'/users/&lt;int:user_id&gt;'</a:t>
            </a:r>
            <a:r>
              <a:rPr lang="en" sz="950">
                <a:solidFill>
                  <a:srgbClr val="3B3B3B"/>
                </a:solidFill>
                <a:highlight>
                  <a:srgbClr val="FFFFFF"/>
                </a:highlight>
                <a:latin typeface="Courier New"/>
                <a:ea typeface="Courier New"/>
                <a:cs typeface="Courier New"/>
                <a:sym typeface="Courier New"/>
              </a:rPr>
              <a:t>, </a:t>
            </a:r>
            <a:r>
              <a:rPr lang="en" sz="950">
                <a:solidFill>
                  <a:srgbClr val="001080"/>
                </a:solidFill>
                <a:highlight>
                  <a:srgbClr val="FFFFFF"/>
                </a:highlight>
                <a:latin typeface="Courier New"/>
                <a:ea typeface="Courier New"/>
                <a:cs typeface="Courier New"/>
                <a:sym typeface="Courier New"/>
              </a:rPr>
              <a:t>methods</a:t>
            </a:r>
            <a:r>
              <a:rPr lang="en" sz="950">
                <a:solidFill>
                  <a:schemeClr val="dk1"/>
                </a:solidFill>
                <a:highlight>
                  <a:srgbClr val="FFFFFF"/>
                </a:highlight>
                <a:latin typeface="Courier New"/>
                <a:ea typeface="Courier New"/>
                <a:cs typeface="Courier New"/>
                <a:sym typeface="Courier New"/>
              </a:rPr>
              <a:t>=</a:t>
            </a:r>
            <a:r>
              <a:rPr lang="en" sz="950">
                <a:solidFill>
                  <a:srgbClr val="3B3B3B"/>
                </a:solidFill>
                <a:highlight>
                  <a:srgbClr val="FFFFFF"/>
                </a:highlight>
                <a:latin typeface="Courier New"/>
                <a:ea typeface="Courier New"/>
                <a:cs typeface="Courier New"/>
                <a:sym typeface="Courier New"/>
              </a:rPr>
              <a:t>[</a:t>
            </a:r>
            <a:r>
              <a:rPr lang="en" sz="950">
                <a:solidFill>
                  <a:srgbClr val="A31515"/>
                </a:solidFill>
                <a:highlight>
                  <a:srgbClr val="FFFFFF"/>
                </a:highlight>
                <a:latin typeface="Courier New"/>
                <a:ea typeface="Courier New"/>
                <a:cs typeface="Courier New"/>
                <a:sym typeface="Courier New"/>
              </a:rPr>
              <a:t>'DELETE'</a:t>
            </a:r>
            <a:r>
              <a:rPr lang="en" sz="950">
                <a:solidFill>
                  <a:srgbClr val="3B3B3B"/>
                </a:solidFill>
                <a:highlight>
                  <a:srgbClr val="FFFFFF"/>
                </a:highlight>
                <a:latin typeface="Courier New"/>
                <a:ea typeface="Courier New"/>
                <a:cs typeface="Courier New"/>
                <a:sym typeface="Courier New"/>
              </a:rPr>
              <a:t>])</a:t>
            </a:r>
            <a:endParaRPr sz="9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0000FF"/>
                </a:solidFill>
                <a:highlight>
                  <a:srgbClr val="FFFFFF"/>
                </a:highlight>
                <a:latin typeface="Courier New"/>
                <a:ea typeface="Courier New"/>
                <a:cs typeface="Courier New"/>
                <a:sym typeface="Courier New"/>
              </a:rPr>
              <a:t>def</a:t>
            </a:r>
            <a:r>
              <a:rPr lang="en" sz="950">
                <a:solidFill>
                  <a:srgbClr val="3B3B3B"/>
                </a:solidFill>
                <a:highlight>
                  <a:srgbClr val="FFFFFF"/>
                </a:highlight>
                <a:latin typeface="Courier New"/>
                <a:ea typeface="Courier New"/>
                <a:cs typeface="Courier New"/>
                <a:sym typeface="Courier New"/>
              </a:rPr>
              <a:t> </a:t>
            </a:r>
            <a:r>
              <a:rPr lang="en" sz="950">
                <a:solidFill>
                  <a:srgbClr val="795E26"/>
                </a:solidFill>
                <a:highlight>
                  <a:srgbClr val="FFFFFF"/>
                </a:highlight>
                <a:latin typeface="Courier New"/>
                <a:ea typeface="Courier New"/>
                <a:cs typeface="Courier New"/>
                <a:sym typeface="Courier New"/>
              </a:rPr>
              <a:t>delete_user</a:t>
            </a:r>
            <a:r>
              <a:rPr lang="en" sz="950">
                <a:solidFill>
                  <a:srgbClr val="3B3B3B"/>
                </a:solidFill>
                <a:highlight>
                  <a:srgbClr val="FFFFFF"/>
                </a:highlight>
                <a:latin typeface="Courier New"/>
                <a:ea typeface="Courier New"/>
                <a:cs typeface="Courier New"/>
                <a:sym typeface="Courier New"/>
              </a:rPr>
              <a:t>(</a:t>
            </a:r>
            <a:r>
              <a:rPr lang="en" sz="950">
                <a:solidFill>
                  <a:srgbClr val="001080"/>
                </a:solidFill>
                <a:highlight>
                  <a:srgbClr val="FFFFFF"/>
                </a:highlight>
                <a:latin typeface="Courier New"/>
                <a:ea typeface="Courier New"/>
                <a:cs typeface="Courier New"/>
                <a:sym typeface="Courier New"/>
              </a:rPr>
              <a:t>user_id</a:t>
            </a:r>
            <a:r>
              <a:rPr lang="en" sz="950">
                <a:solidFill>
                  <a:srgbClr val="3B3B3B"/>
                </a:solidFill>
                <a:highlight>
                  <a:srgbClr val="FFFFFF"/>
                </a:highlight>
                <a:latin typeface="Courier New"/>
                <a:ea typeface="Courier New"/>
                <a:cs typeface="Courier New"/>
                <a:sym typeface="Courier New"/>
              </a:rPr>
              <a:t>):</a:t>
            </a:r>
            <a:endParaRPr sz="9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3B3B3B"/>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global</a:t>
            </a:r>
            <a:r>
              <a:rPr lang="en" sz="950">
                <a:solidFill>
                  <a:srgbClr val="3B3B3B"/>
                </a:solidFill>
                <a:highlight>
                  <a:srgbClr val="FFFFFF"/>
                </a:highlight>
                <a:latin typeface="Courier New"/>
                <a:ea typeface="Courier New"/>
                <a:cs typeface="Courier New"/>
                <a:sym typeface="Courier New"/>
              </a:rPr>
              <a:t> </a:t>
            </a:r>
            <a:r>
              <a:rPr lang="en" sz="950">
                <a:solidFill>
                  <a:srgbClr val="001080"/>
                </a:solidFill>
                <a:highlight>
                  <a:srgbClr val="FFFFFF"/>
                </a:highlight>
                <a:latin typeface="Courier New"/>
                <a:ea typeface="Courier New"/>
                <a:cs typeface="Courier New"/>
                <a:sym typeface="Courier New"/>
              </a:rPr>
              <a:t>users</a:t>
            </a:r>
            <a:endParaRPr sz="950">
              <a:solidFill>
                <a:srgbClr val="00108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3B3B3B"/>
                </a:solidFill>
                <a:highlight>
                  <a:srgbClr val="FFFFFF"/>
                </a:highlight>
                <a:latin typeface="Courier New"/>
                <a:ea typeface="Courier New"/>
                <a:cs typeface="Courier New"/>
                <a:sym typeface="Courier New"/>
              </a:rPr>
              <a:t>    </a:t>
            </a:r>
            <a:r>
              <a:rPr lang="en" sz="950">
                <a:solidFill>
                  <a:srgbClr val="001080"/>
                </a:solidFill>
                <a:highlight>
                  <a:srgbClr val="FFFFFF"/>
                </a:highlight>
                <a:latin typeface="Courier New"/>
                <a:ea typeface="Courier New"/>
                <a:cs typeface="Courier New"/>
                <a:sym typeface="Courier New"/>
              </a:rPr>
              <a:t>users</a:t>
            </a:r>
            <a:r>
              <a:rPr lang="en" sz="950">
                <a:solidFill>
                  <a:srgbClr val="3B3B3B"/>
                </a:solidFill>
                <a:highlight>
                  <a:srgbClr val="FFFFFF"/>
                </a:highlight>
                <a:latin typeface="Courier New"/>
                <a:ea typeface="Courier New"/>
                <a:cs typeface="Courier New"/>
                <a:sym typeface="Courier New"/>
              </a:rPr>
              <a:t> </a:t>
            </a:r>
            <a:r>
              <a:rPr lang="en" sz="950">
                <a:solidFill>
                  <a:schemeClr val="dk1"/>
                </a:solidFill>
                <a:highlight>
                  <a:srgbClr val="FFFFFF"/>
                </a:highlight>
                <a:latin typeface="Courier New"/>
                <a:ea typeface="Courier New"/>
                <a:cs typeface="Courier New"/>
                <a:sym typeface="Courier New"/>
              </a:rPr>
              <a:t>=</a:t>
            </a:r>
            <a:r>
              <a:rPr lang="en" sz="950">
                <a:solidFill>
                  <a:srgbClr val="3B3B3B"/>
                </a:solidFill>
                <a:highlight>
                  <a:srgbClr val="FFFFFF"/>
                </a:highlight>
                <a:latin typeface="Courier New"/>
                <a:ea typeface="Courier New"/>
                <a:cs typeface="Courier New"/>
                <a:sym typeface="Courier New"/>
              </a:rPr>
              <a:t> [</a:t>
            </a:r>
            <a:r>
              <a:rPr lang="en" sz="950">
                <a:solidFill>
                  <a:srgbClr val="001080"/>
                </a:solidFill>
                <a:highlight>
                  <a:srgbClr val="FFFFFF"/>
                </a:highlight>
                <a:latin typeface="Courier New"/>
                <a:ea typeface="Courier New"/>
                <a:cs typeface="Courier New"/>
                <a:sym typeface="Courier New"/>
              </a:rPr>
              <a:t>u</a:t>
            </a:r>
            <a:r>
              <a:rPr lang="en" sz="950">
                <a:solidFill>
                  <a:srgbClr val="3B3B3B"/>
                </a:solidFill>
                <a:highlight>
                  <a:srgbClr val="FFFFFF"/>
                </a:highlight>
                <a:latin typeface="Courier New"/>
                <a:ea typeface="Courier New"/>
                <a:cs typeface="Courier New"/>
                <a:sym typeface="Courier New"/>
              </a:rPr>
              <a:t> </a:t>
            </a:r>
            <a:r>
              <a:rPr lang="en" sz="950">
                <a:solidFill>
                  <a:srgbClr val="AF00DB"/>
                </a:solidFill>
                <a:highlight>
                  <a:srgbClr val="FFFFFF"/>
                </a:highlight>
                <a:latin typeface="Courier New"/>
                <a:ea typeface="Courier New"/>
                <a:cs typeface="Courier New"/>
                <a:sym typeface="Courier New"/>
              </a:rPr>
              <a:t>for</a:t>
            </a:r>
            <a:r>
              <a:rPr lang="en" sz="950">
                <a:solidFill>
                  <a:srgbClr val="3B3B3B"/>
                </a:solidFill>
                <a:highlight>
                  <a:srgbClr val="FFFFFF"/>
                </a:highlight>
                <a:latin typeface="Courier New"/>
                <a:ea typeface="Courier New"/>
                <a:cs typeface="Courier New"/>
                <a:sym typeface="Courier New"/>
              </a:rPr>
              <a:t> </a:t>
            </a:r>
            <a:r>
              <a:rPr lang="en" sz="950">
                <a:solidFill>
                  <a:srgbClr val="001080"/>
                </a:solidFill>
                <a:highlight>
                  <a:srgbClr val="FFFFFF"/>
                </a:highlight>
                <a:latin typeface="Courier New"/>
                <a:ea typeface="Courier New"/>
                <a:cs typeface="Courier New"/>
                <a:sym typeface="Courier New"/>
              </a:rPr>
              <a:t>u</a:t>
            </a:r>
            <a:r>
              <a:rPr lang="en" sz="950">
                <a:solidFill>
                  <a:srgbClr val="3B3B3B"/>
                </a:solidFill>
                <a:highlight>
                  <a:srgbClr val="FFFFFF"/>
                </a:highlight>
                <a:latin typeface="Courier New"/>
                <a:ea typeface="Courier New"/>
                <a:cs typeface="Courier New"/>
                <a:sym typeface="Courier New"/>
              </a:rPr>
              <a:t> </a:t>
            </a:r>
            <a:r>
              <a:rPr lang="en" sz="950">
                <a:solidFill>
                  <a:srgbClr val="AF00DB"/>
                </a:solidFill>
                <a:highlight>
                  <a:srgbClr val="FFFFFF"/>
                </a:highlight>
                <a:latin typeface="Courier New"/>
                <a:ea typeface="Courier New"/>
                <a:cs typeface="Courier New"/>
                <a:sym typeface="Courier New"/>
              </a:rPr>
              <a:t>in</a:t>
            </a:r>
            <a:r>
              <a:rPr lang="en" sz="950">
                <a:solidFill>
                  <a:srgbClr val="3B3B3B"/>
                </a:solidFill>
                <a:highlight>
                  <a:srgbClr val="FFFFFF"/>
                </a:highlight>
                <a:latin typeface="Courier New"/>
                <a:ea typeface="Courier New"/>
                <a:cs typeface="Courier New"/>
                <a:sym typeface="Courier New"/>
              </a:rPr>
              <a:t> </a:t>
            </a:r>
            <a:r>
              <a:rPr lang="en" sz="950">
                <a:solidFill>
                  <a:srgbClr val="001080"/>
                </a:solidFill>
                <a:highlight>
                  <a:srgbClr val="FFFFFF"/>
                </a:highlight>
                <a:latin typeface="Courier New"/>
                <a:ea typeface="Courier New"/>
                <a:cs typeface="Courier New"/>
                <a:sym typeface="Courier New"/>
              </a:rPr>
              <a:t>users</a:t>
            </a:r>
            <a:r>
              <a:rPr lang="en" sz="950">
                <a:solidFill>
                  <a:srgbClr val="3B3B3B"/>
                </a:solidFill>
                <a:highlight>
                  <a:srgbClr val="FFFFFF"/>
                </a:highlight>
                <a:latin typeface="Courier New"/>
                <a:ea typeface="Courier New"/>
                <a:cs typeface="Courier New"/>
                <a:sym typeface="Courier New"/>
              </a:rPr>
              <a:t> </a:t>
            </a:r>
            <a:r>
              <a:rPr lang="en" sz="950">
                <a:solidFill>
                  <a:srgbClr val="AF00DB"/>
                </a:solidFill>
                <a:highlight>
                  <a:srgbClr val="FFFFFF"/>
                </a:highlight>
                <a:latin typeface="Courier New"/>
                <a:ea typeface="Courier New"/>
                <a:cs typeface="Courier New"/>
                <a:sym typeface="Courier New"/>
              </a:rPr>
              <a:t>if</a:t>
            </a:r>
            <a:r>
              <a:rPr lang="en" sz="950">
                <a:solidFill>
                  <a:srgbClr val="3B3B3B"/>
                </a:solidFill>
                <a:highlight>
                  <a:srgbClr val="FFFFFF"/>
                </a:highlight>
                <a:latin typeface="Courier New"/>
                <a:ea typeface="Courier New"/>
                <a:cs typeface="Courier New"/>
                <a:sym typeface="Courier New"/>
              </a:rPr>
              <a:t> </a:t>
            </a:r>
            <a:r>
              <a:rPr lang="en" sz="950">
                <a:solidFill>
                  <a:srgbClr val="001080"/>
                </a:solidFill>
                <a:highlight>
                  <a:srgbClr val="FFFFFF"/>
                </a:highlight>
                <a:latin typeface="Courier New"/>
                <a:ea typeface="Courier New"/>
                <a:cs typeface="Courier New"/>
                <a:sym typeface="Courier New"/>
              </a:rPr>
              <a:t>u</a:t>
            </a:r>
            <a:r>
              <a:rPr lang="en" sz="950">
                <a:solidFill>
                  <a:srgbClr val="3B3B3B"/>
                </a:solidFill>
                <a:highlight>
                  <a:srgbClr val="FFFFFF"/>
                </a:highlight>
                <a:latin typeface="Courier New"/>
                <a:ea typeface="Courier New"/>
                <a:cs typeface="Courier New"/>
                <a:sym typeface="Courier New"/>
              </a:rPr>
              <a:t>[</a:t>
            </a:r>
            <a:r>
              <a:rPr lang="en" sz="950">
                <a:solidFill>
                  <a:srgbClr val="A31515"/>
                </a:solidFill>
                <a:highlight>
                  <a:srgbClr val="FFFFFF"/>
                </a:highlight>
                <a:latin typeface="Courier New"/>
                <a:ea typeface="Courier New"/>
                <a:cs typeface="Courier New"/>
                <a:sym typeface="Courier New"/>
              </a:rPr>
              <a:t>'id'</a:t>
            </a:r>
            <a:r>
              <a:rPr lang="en" sz="950">
                <a:solidFill>
                  <a:srgbClr val="3B3B3B"/>
                </a:solidFill>
                <a:highlight>
                  <a:srgbClr val="FFFFFF"/>
                </a:highlight>
                <a:latin typeface="Courier New"/>
                <a:ea typeface="Courier New"/>
                <a:cs typeface="Courier New"/>
                <a:sym typeface="Courier New"/>
              </a:rPr>
              <a:t>] </a:t>
            </a:r>
            <a:r>
              <a:rPr lang="en" sz="950">
                <a:solidFill>
                  <a:schemeClr val="dk1"/>
                </a:solidFill>
                <a:highlight>
                  <a:srgbClr val="FFFFFF"/>
                </a:highlight>
                <a:latin typeface="Courier New"/>
                <a:ea typeface="Courier New"/>
                <a:cs typeface="Courier New"/>
                <a:sym typeface="Courier New"/>
              </a:rPr>
              <a:t>!=</a:t>
            </a:r>
            <a:r>
              <a:rPr lang="en" sz="950">
                <a:solidFill>
                  <a:srgbClr val="3B3B3B"/>
                </a:solidFill>
                <a:highlight>
                  <a:srgbClr val="FFFFFF"/>
                </a:highlight>
                <a:latin typeface="Courier New"/>
                <a:ea typeface="Courier New"/>
                <a:cs typeface="Courier New"/>
                <a:sym typeface="Courier New"/>
              </a:rPr>
              <a:t> </a:t>
            </a:r>
            <a:r>
              <a:rPr lang="en" sz="950">
                <a:solidFill>
                  <a:srgbClr val="001080"/>
                </a:solidFill>
                <a:highlight>
                  <a:srgbClr val="FFFFFF"/>
                </a:highlight>
                <a:latin typeface="Courier New"/>
                <a:ea typeface="Courier New"/>
                <a:cs typeface="Courier New"/>
                <a:sym typeface="Courier New"/>
              </a:rPr>
              <a:t>user_id</a:t>
            </a:r>
            <a:r>
              <a:rPr lang="en" sz="950">
                <a:solidFill>
                  <a:srgbClr val="3B3B3B"/>
                </a:solidFill>
                <a:highlight>
                  <a:srgbClr val="FFFFFF"/>
                </a:highlight>
                <a:latin typeface="Courier New"/>
                <a:ea typeface="Courier New"/>
                <a:cs typeface="Courier New"/>
                <a:sym typeface="Courier New"/>
              </a:rPr>
              <a:t>]</a:t>
            </a:r>
            <a:endParaRPr sz="9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3B3B3B"/>
                </a:solidFill>
                <a:highlight>
                  <a:srgbClr val="FFFFFF"/>
                </a:highlight>
                <a:latin typeface="Courier New"/>
                <a:ea typeface="Courier New"/>
                <a:cs typeface="Courier New"/>
                <a:sym typeface="Courier New"/>
              </a:rPr>
              <a:t>    </a:t>
            </a:r>
            <a:r>
              <a:rPr lang="en" sz="950">
                <a:solidFill>
                  <a:srgbClr val="AF00DB"/>
                </a:solidFill>
                <a:highlight>
                  <a:srgbClr val="FFFFFF"/>
                </a:highlight>
                <a:latin typeface="Courier New"/>
                <a:ea typeface="Courier New"/>
                <a:cs typeface="Courier New"/>
                <a:sym typeface="Courier New"/>
              </a:rPr>
              <a:t>return</a:t>
            </a:r>
            <a:r>
              <a:rPr lang="en" sz="950">
                <a:solidFill>
                  <a:srgbClr val="3B3B3B"/>
                </a:solidFill>
                <a:highlight>
                  <a:srgbClr val="FFFFFF"/>
                </a:highlight>
                <a:latin typeface="Courier New"/>
                <a:ea typeface="Courier New"/>
                <a:cs typeface="Courier New"/>
                <a:sym typeface="Courier New"/>
              </a:rPr>
              <a:t> </a:t>
            </a:r>
            <a:r>
              <a:rPr lang="en" sz="950">
                <a:solidFill>
                  <a:srgbClr val="795E26"/>
                </a:solidFill>
                <a:highlight>
                  <a:srgbClr val="FFFFFF"/>
                </a:highlight>
                <a:latin typeface="Courier New"/>
                <a:ea typeface="Courier New"/>
                <a:cs typeface="Courier New"/>
                <a:sym typeface="Courier New"/>
              </a:rPr>
              <a:t>jsonify</a:t>
            </a:r>
            <a:r>
              <a:rPr lang="en" sz="950">
                <a:solidFill>
                  <a:srgbClr val="3B3B3B"/>
                </a:solidFill>
                <a:highlight>
                  <a:srgbClr val="FFFFFF"/>
                </a:highlight>
                <a:latin typeface="Courier New"/>
                <a:ea typeface="Courier New"/>
                <a:cs typeface="Courier New"/>
                <a:sym typeface="Courier New"/>
              </a:rPr>
              <a:t>({</a:t>
            </a:r>
            <a:r>
              <a:rPr lang="en" sz="950">
                <a:solidFill>
                  <a:srgbClr val="A31515"/>
                </a:solidFill>
                <a:highlight>
                  <a:srgbClr val="FFFFFF"/>
                </a:highlight>
                <a:latin typeface="Courier New"/>
                <a:ea typeface="Courier New"/>
                <a:cs typeface="Courier New"/>
                <a:sym typeface="Courier New"/>
              </a:rPr>
              <a:t>"message"</a:t>
            </a:r>
            <a:r>
              <a:rPr lang="en" sz="950">
                <a:solidFill>
                  <a:srgbClr val="3B3B3B"/>
                </a:solidFill>
                <a:highlight>
                  <a:srgbClr val="FFFFFF"/>
                </a:highlight>
                <a:latin typeface="Courier New"/>
                <a:ea typeface="Courier New"/>
                <a:cs typeface="Courier New"/>
                <a:sym typeface="Courier New"/>
              </a:rPr>
              <a:t>: </a:t>
            </a:r>
            <a:r>
              <a:rPr lang="en" sz="950">
                <a:solidFill>
                  <a:srgbClr val="A31515"/>
                </a:solidFill>
                <a:highlight>
                  <a:srgbClr val="FFFFFF"/>
                </a:highlight>
                <a:latin typeface="Courier New"/>
                <a:ea typeface="Courier New"/>
                <a:cs typeface="Courier New"/>
                <a:sym typeface="Courier New"/>
              </a:rPr>
              <a:t>"User deleted"</a:t>
            </a:r>
            <a:r>
              <a:rPr lang="en" sz="950">
                <a:solidFill>
                  <a:srgbClr val="3B3B3B"/>
                </a:solidFill>
                <a:highlight>
                  <a:srgbClr val="FFFFFF"/>
                </a:highlight>
                <a:latin typeface="Courier New"/>
                <a:ea typeface="Courier New"/>
                <a:cs typeface="Courier New"/>
                <a:sym typeface="Courier New"/>
              </a:rPr>
              <a:t>})</a:t>
            </a:r>
            <a:endParaRPr sz="9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9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AF00DB"/>
                </a:solidFill>
                <a:highlight>
                  <a:srgbClr val="FFFFFF"/>
                </a:highlight>
                <a:latin typeface="Courier New"/>
                <a:ea typeface="Courier New"/>
                <a:cs typeface="Courier New"/>
                <a:sym typeface="Courier New"/>
              </a:rPr>
              <a:t>if</a:t>
            </a:r>
            <a:r>
              <a:rPr lang="en" sz="950">
                <a:solidFill>
                  <a:srgbClr val="3B3B3B"/>
                </a:solidFill>
                <a:highlight>
                  <a:srgbClr val="FFFFFF"/>
                </a:highlight>
                <a:latin typeface="Courier New"/>
                <a:ea typeface="Courier New"/>
                <a:cs typeface="Courier New"/>
                <a:sym typeface="Courier New"/>
              </a:rPr>
              <a:t> </a:t>
            </a:r>
            <a:r>
              <a:rPr lang="en" sz="950">
                <a:solidFill>
                  <a:srgbClr val="001080"/>
                </a:solidFill>
                <a:highlight>
                  <a:srgbClr val="FFFFFF"/>
                </a:highlight>
                <a:latin typeface="Courier New"/>
                <a:ea typeface="Courier New"/>
                <a:cs typeface="Courier New"/>
                <a:sym typeface="Courier New"/>
              </a:rPr>
              <a:t>__name__</a:t>
            </a:r>
            <a:r>
              <a:rPr lang="en" sz="950">
                <a:solidFill>
                  <a:srgbClr val="3B3B3B"/>
                </a:solidFill>
                <a:highlight>
                  <a:srgbClr val="FFFFFF"/>
                </a:highlight>
                <a:latin typeface="Courier New"/>
                <a:ea typeface="Courier New"/>
                <a:cs typeface="Courier New"/>
                <a:sym typeface="Courier New"/>
              </a:rPr>
              <a:t> </a:t>
            </a:r>
            <a:r>
              <a:rPr lang="en" sz="950">
                <a:solidFill>
                  <a:schemeClr val="dk1"/>
                </a:solidFill>
                <a:highlight>
                  <a:srgbClr val="FFFFFF"/>
                </a:highlight>
                <a:latin typeface="Courier New"/>
                <a:ea typeface="Courier New"/>
                <a:cs typeface="Courier New"/>
                <a:sym typeface="Courier New"/>
              </a:rPr>
              <a:t>==</a:t>
            </a:r>
            <a:r>
              <a:rPr lang="en" sz="950">
                <a:solidFill>
                  <a:srgbClr val="3B3B3B"/>
                </a:solidFill>
                <a:highlight>
                  <a:srgbClr val="FFFFFF"/>
                </a:highlight>
                <a:latin typeface="Courier New"/>
                <a:ea typeface="Courier New"/>
                <a:cs typeface="Courier New"/>
                <a:sym typeface="Courier New"/>
              </a:rPr>
              <a:t> </a:t>
            </a:r>
            <a:r>
              <a:rPr lang="en" sz="950">
                <a:solidFill>
                  <a:srgbClr val="A31515"/>
                </a:solidFill>
                <a:highlight>
                  <a:srgbClr val="FFFFFF"/>
                </a:highlight>
                <a:latin typeface="Courier New"/>
                <a:ea typeface="Courier New"/>
                <a:cs typeface="Courier New"/>
                <a:sym typeface="Courier New"/>
              </a:rPr>
              <a:t>'__main__'</a:t>
            </a:r>
            <a:r>
              <a:rPr lang="en" sz="950">
                <a:solidFill>
                  <a:srgbClr val="3B3B3B"/>
                </a:solidFill>
                <a:highlight>
                  <a:srgbClr val="FFFFFF"/>
                </a:highlight>
                <a:latin typeface="Courier New"/>
                <a:ea typeface="Courier New"/>
                <a:cs typeface="Courier New"/>
                <a:sym typeface="Courier New"/>
              </a:rPr>
              <a:t>:</a:t>
            </a:r>
            <a:endParaRPr sz="9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3B3B3B"/>
                </a:solidFill>
                <a:highlight>
                  <a:srgbClr val="FFFFFF"/>
                </a:highlight>
                <a:latin typeface="Courier New"/>
                <a:ea typeface="Courier New"/>
                <a:cs typeface="Courier New"/>
                <a:sym typeface="Courier New"/>
              </a:rPr>
              <a:t>    </a:t>
            </a:r>
            <a:r>
              <a:rPr lang="en" sz="950">
                <a:solidFill>
                  <a:srgbClr val="001080"/>
                </a:solidFill>
                <a:highlight>
                  <a:srgbClr val="FFFFFF"/>
                </a:highlight>
                <a:latin typeface="Courier New"/>
                <a:ea typeface="Courier New"/>
                <a:cs typeface="Courier New"/>
                <a:sym typeface="Courier New"/>
              </a:rPr>
              <a:t>app</a:t>
            </a:r>
            <a:r>
              <a:rPr lang="en" sz="950">
                <a:solidFill>
                  <a:srgbClr val="3B3B3B"/>
                </a:solidFill>
                <a:highlight>
                  <a:srgbClr val="FFFFFF"/>
                </a:highlight>
                <a:latin typeface="Courier New"/>
                <a:ea typeface="Courier New"/>
                <a:cs typeface="Courier New"/>
                <a:sym typeface="Courier New"/>
              </a:rPr>
              <a:t>.</a:t>
            </a:r>
            <a:r>
              <a:rPr lang="en" sz="950">
                <a:solidFill>
                  <a:srgbClr val="795E26"/>
                </a:solidFill>
                <a:highlight>
                  <a:srgbClr val="FFFFFF"/>
                </a:highlight>
                <a:latin typeface="Courier New"/>
                <a:ea typeface="Courier New"/>
                <a:cs typeface="Courier New"/>
                <a:sym typeface="Courier New"/>
              </a:rPr>
              <a:t>run</a:t>
            </a:r>
            <a:r>
              <a:rPr lang="en" sz="950">
                <a:solidFill>
                  <a:srgbClr val="3B3B3B"/>
                </a:solidFill>
                <a:highlight>
                  <a:srgbClr val="FFFFFF"/>
                </a:highlight>
                <a:latin typeface="Courier New"/>
                <a:ea typeface="Courier New"/>
                <a:cs typeface="Courier New"/>
                <a:sym typeface="Courier New"/>
              </a:rPr>
              <a:t>(</a:t>
            </a:r>
            <a:r>
              <a:rPr lang="en" sz="950">
                <a:solidFill>
                  <a:srgbClr val="001080"/>
                </a:solidFill>
                <a:highlight>
                  <a:srgbClr val="FFFFFF"/>
                </a:highlight>
                <a:latin typeface="Courier New"/>
                <a:ea typeface="Courier New"/>
                <a:cs typeface="Courier New"/>
                <a:sym typeface="Courier New"/>
              </a:rPr>
              <a:t>debug</a:t>
            </a:r>
            <a:r>
              <a:rPr lang="en" sz="950">
                <a:solidFill>
                  <a:schemeClr val="dk1"/>
                </a:solidFill>
                <a:highlight>
                  <a:srgbClr val="FFFFFF"/>
                </a:highlight>
                <a:latin typeface="Courier New"/>
                <a:ea typeface="Courier New"/>
                <a:cs typeface="Courier New"/>
                <a:sym typeface="Courier New"/>
              </a:rPr>
              <a:t>=</a:t>
            </a:r>
            <a:r>
              <a:rPr lang="en" sz="950">
                <a:solidFill>
                  <a:srgbClr val="0000FF"/>
                </a:solidFill>
                <a:highlight>
                  <a:srgbClr val="FFFFFF"/>
                </a:highlight>
                <a:latin typeface="Courier New"/>
                <a:ea typeface="Courier New"/>
                <a:cs typeface="Courier New"/>
                <a:sym typeface="Courier New"/>
              </a:rPr>
              <a:t>True</a:t>
            </a:r>
            <a:r>
              <a:rPr lang="en" sz="950">
                <a:solidFill>
                  <a:srgbClr val="3B3B3B"/>
                </a:solidFill>
                <a:highlight>
                  <a:srgbClr val="FFFFFF"/>
                </a:highlight>
                <a:latin typeface="Courier New"/>
                <a:ea typeface="Courier New"/>
                <a:cs typeface="Courier New"/>
                <a:sym typeface="Courier New"/>
              </a:rPr>
              <a:t>)</a:t>
            </a:r>
            <a:endParaRPr sz="950">
              <a:solidFill>
                <a:srgbClr val="3B3B3B"/>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950">
              <a:solidFill>
                <a:srgbClr val="3B3B3B"/>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6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600">
              <a:solidFill>
                <a:schemeClr val="dk1"/>
              </a:solidFill>
            </a:endParaRPr>
          </a:p>
          <a:p>
            <a:pPr indent="0" lvl="0" marL="0" rtl="0" algn="l">
              <a:lnSpc>
                <a:spcPct val="115000"/>
              </a:lnSpc>
              <a:spcBef>
                <a:spcPts val="0"/>
              </a:spcBef>
              <a:spcAft>
                <a:spcPts val="0"/>
              </a:spcAft>
              <a:buNone/>
            </a:pPr>
            <a:r>
              <a:t/>
            </a:r>
            <a:endParaRPr sz="1600">
              <a:solidFill>
                <a:schemeClr val="dk1"/>
              </a:solidFill>
            </a:endParaRPr>
          </a:p>
          <a:p>
            <a:pPr indent="0" lvl="0" marL="0" rtl="0" algn="l">
              <a:lnSpc>
                <a:spcPct val="115000"/>
              </a:lnSpc>
              <a:spcBef>
                <a:spcPts val="1800"/>
              </a:spcBef>
              <a:spcAft>
                <a:spcPts val="0"/>
              </a:spcAft>
              <a:buNone/>
            </a:pPr>
            <a:r>
              <a:rPr b="1" lang="en" sz="1600">
                <a:solidFill>
                  <a:schemeClr val="dk1"/>
                </a:solidFill>
              </a:rPr>
              <a:t>✅ 2. Consuming the API (Client Side)</a:t>
            </a:r>
            <a:endParaRPr b="1" sz="1600">
              <a:solidFill>
                <a:schemeClr val="dk1"/>
              </a:solidFill>
            </a:endParaRPr>
          </a:p>
          <a:p>
            <a:pPr indent="0" lvl="0" marL="0" rtl="0" algn="l">
              <a:lnSpc>
                <a:spcPct val="115000"/>
              </a:lnSpc>
              <a:spcBef>
                <a:spcPts val="1400"/>
              </a:spcBef>
              <a:spcAft>
                <a:spcPts val="0"/>
              </a:spcAft>
              <a:buNone/>
            </a:pPr>
            <a:r>
              <a:rPr b="1" lang="en" sz="1600">
                <a:solidFill>
                  <a:schemeClr val="dk1"/>
                </a:solidFill>
              </a:rPr>
              <a:t>🔸 Example using </a:t>
            </a:r>
            <a:r>
              <a:rPr b="1" lang="en" sz="1600">
                <a:solidFill>
                  <a:srgbClr val="188038"/>
                </a:solidFill>
                <a:latin typeface="Roboto Mono"/>
                <a:ea typeface="Roboto Mono"/>
                <a:cs typeface="Roboto Mono"/>
                <a:sym typeface="Roboto Mono"/>
              </a:rPr>
              <a:t>requests</a:t>
            </a:r>
            <a:r>
              <a:rPr b="1" lang="en" sz="1600">
                <a:solidFill>
                  <a:schemeClr val="dk1"/>
                </a:solidFill>
              </a:rPr>
              <a:t> module in Python</a:t>
            </a:r>
            <a:endParaRPr b="1" sz="1600">
              <a:solidFill>
                <a:schemeClr val="dk1"/>
              </a:solidFill>
            </a:endParaRPr>
          </a:p>
          <a:p>
            <a:pPr indent="0" lvl="0" marL="0" rtl="0" algn="l">
              <a:lnSpc>
                <a:spcPct val="115000"/>
              </a:lnSpc>
              <a:spcBef>
                <a:spcPts val="1200"/>
              </a:spcBef>
              <a:spcAft>
                <a:spcPts val="0"/>
              </a:spcAft>
              <a:buNone/>
            </a:pPr>
            <a:r>
              <a:rPr lang="en" sz="1600">
                <a:solidFill>
                  <a:schemeClr val="dk1"/>
                </a:solidFill>
              </a:rPr>
              <a:t>Install requests:</a:t>
            </a:r>
            <a:endParaRPr sz="1600">
              <a:solidFill>
                <a:schemeClr val="dk1"/>
              </a:solidFill>
            </a:endParaRPr>
          </a:p>
          <a:p>
            <a:pPr indent="0" lvl="0" marL="0" rtl="0" algn="l">
              <a:lnSpc>
                <a:spcPct val="115000"/>
              </a:lnSpc>
              <a:spcBef>
                <a:spcPts val="0"/>
              </a:spcBef>
              <a:spcAft>
                <a:spcPts val="0"/>
              </a:spcAft>
              <a:buNone/>
            </a:pPr>
            <a:r>
              <a:rPr lang="en" sz="1600">
                <a:solidFill>
                  <a:schemeClr val="dk1"/>
                </a:solidFill>
              </a:rPr>
              <a:t>bash</a:t>
            </a:r>
            <a:endParaRPr sz="1600">
              <a:solidFill>
                <a:schemeClr val="dk1"/>
              </a:solidFill>
            </a:endParaRPr>
          </a:p>
          <a:p>
            <a:pPr indent="0" lvl="0" marL="0" rtl="0" algn="l">
              <a:lnSpc>
                <a:spcPct val="115000"/>
              </a:lnSpc>
              <a:spcBef>
                <a:spcPts val="0"/>
              </a:spcBef>
              <a:spcAft>
                <a:spcPts val="0"/>
              </a:spcAft>
              <a:buNone/>
            </a:pPr>
            <a:r>
              <a:rPr lang="en" sz="1600">
                <a:solidFill>
                  <a:schemeClr val="dk1"/>
                </a:solidFill>
              </a:rPr>
              <a:t>CopyEdit</a:t>
            </a:r>
            <a:endParaRPr sz="1600">
              <a:solidFill>
                <a:schemeClr val="dk1"/>
              </a:solidFill>
            </a:endParaRPr>
          </a:p>
          <a:p>
            <a:pPr indent="0" lvl="0" marL="0" rtl="0" algn="l">
              <a:lnSpc>
                <a:spcPct val="115000"/>
              </a:lnSpc>
              <a:spcBef>
                <a:spcPts val="0"/>
              </a:spcBef>
              <a:spcAft>
                <a:spcPts val="0"/>
              </a:spcAft>
              <a:buNone/>
            </a:pPr>
            <a:r>
              <a:rPr lang="en" sz="1600">
                <a:solidFill>
                  <a:srgbClr val="188038"/>
                </a:solidFill>
                <a:latin typeface="Roboto Mono"/>
                <a:ea typeface="Roboto Mono"/>
                <a:cs typeface="Roboto Mono"/>
                <a:sym typeface="Roboto Mono"/>
              </a:rPr>
              <a:t>pip install requests</a:t>
            </a:r>
            <a:endParaRPr sz="16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600">
              <a:solidFill>
                <a:schemeClr val="dk1"/>
              </a:solidFill>
            </a:endParaRPr>
          </a:p>
          <a:p>
            <a:pPr indent="0" lvl="0" marL="0" rtl="0" algn="l">
              <a:lnSpc>
                <a:spcPct val="115000"/>
              </a:lnSpc>
              <a:spcBef>
                <a:spcPts val="0"/>
              </a:spcBef>
              <a:spcAft>
                <a:spcPts val="0"/>
              </a:spcAft>
              <a:buNone/>
            </a:pPr>
            <a:r>
              <a:rPr lang="en" sz="1600">
                <a:solidFill>
                  <a:schemeClr val="dk1"/>
                </a:solidFill>
              </a:rPr>
              <a:t>python</a:t>
            </a:r>
            <a:endParaRPr sz="1600">
              <a:solidFill>
                <a:schemeClr val="dk1"/>
              </a:solidFill>
            </a:endParaRPr>
          </a:p>
          <a:p>
            <a:pPr indent="0" lvl="0" marL="0" rtl="0" algn="l">
              <a:lnSpc>
                <a:spcPct val="115000"/>
              </a:lnSpc>
              <a:spcBef>
                <a:spcPts val="0"/>
              </a:spcBef>
              <a:spcAft>
                <a:spcPts val="0"/>
              </a:spcAft>
              <a:buNone/>
            </a:pPr>
            <a:r>
              <a:rPr lang="en" sz="1600">
                <a:solidFill>
                  <a:schemeClr val="dk1"/>
                </a:solidFill>
              </a:rPr>
              <a:t>CopyEdit</a:t>
            </a:r>
            <a:endParaRPr sz="1600">
              <a:solidFill>
                <a:schemeClr val="dk1"/>
              </a:solidFill>
            </a:endParaRPr>
          </a:p>
          <a:p>
            <a:pPr indent="0" lvl="0" marL="0" rtl="0" algn="l">
              <a:lnSpc>
                <a:spcPct val="115000"/>
              </a:lnSpc>
              <a:spcBef>
                <a:spcPts val="0"/>
              </a:spcBef>
              <a:spcAft>
                <a:spcPts val="0"/>
              </a:spcAft>
              <a:buNone/>
            </a:pPr>
            <a:r>
              <a:rPr lang="en" sz="1600">
                <a:solidFill>
                  <a:srgbClr val="188038"/>
                </a:solidFill>
                <a:latin typeface="Roboto Mono"/>
                <a:ea typeface="Roboto Mono"/>
                <a:cs typeface="Roboto Mono"/>
                <a:sym typeface="Roboto Mono"/>
              </a:rPr>
              <a:t>import requests</a:t>
            </a:r>
            <a:endParaRPr sz="16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6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600">
                <a:solidFill>
                  <a:srgbClr val="188038"/>
                </a:solidFill>
                <a:latin typeface="Roboto Mono"/>
                <a:ea typeface="Roboto Mono"/>
                <a:cs typeface="Roboto Mono"/>
                <a:sym typeface="Roboto Mono"/>
              </a:rPr>
              <a:t># Base URL</a:t>
            </a:r>
            <a:endParaRPr sz="16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600">
                <a:solidFill>
                  <a:srgbClr val="188038"/>
                </a:solidFill>
                <a:latin typeface="Roboto Mono"/>
                <a:ea typeface="Roboto Mono"/>
                <a:cs typeface="Roboto Mono"/>
                <a:sym typeface="Roboto Mono"/>
              </a:rPr>
              <a:t>BASE = "http://localhost:5000"</a:t>
            </a:r>
            <a:endParaRPr sz="16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6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600">
                <a:solidFill>
                  <a:srgbClr val="188038"/>
                </a:solidFill>
                <a:latin typeface="Roboto Mono"/>
                <a:ea typeface="Roboto Mono"/>
                <a:cs typeface="Roboto Mono"/>
                <a:sym typeface="Roboto Mono"/>
              </a:rPr>
              <a:t># Get all users</a:t>
            </a:r>
            <a:endParaRPr sz="16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600">
                <a:solidFill>
                  <a:srgbClr val="188038"/>
                </a:solidFill>
                <a:latin typeface="Roboto Mono"/>
                <a:ea typeface="Roboto Mono"/>
                <a:cs typeface="Roboto Mono"/>
                <a:sym typeface="Roboto Mono"/>
              </a:rPr>
              <a:t>resp = requests.get(f"{BASE}/users")</a:t>
            </a:r>
            <a:endParaRPr sz="16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600">
                <a:solidFill>
                  <a:srgbClr val="188038"/>
                </a:solidFill>
                <a:latin typeface="Roboto Mono"/>
                <a:ea typeface="Roboto Mono"/>
                <a:cs typeface="Roboto Mono"/>
                <a:sym typeface="Roboto Mono"/>
              </a:rPr>
              <a:t>print("All users:", resp.json())</a:t>
            </a:r>
            <a:endParaRPr sz="16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6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600">
                <a:solidFill>
                  <a:srgbClr val="188038"/>
                </a:solidFill>
                <a:latin typeface="Roboto Mono"/>
                <a:ea typeface="Roboto Mono"/>
                <a:cs typeface="Roboto Mono"/>
                <a:sym typeface="Roboto Mono"/>
              </a:rPr>
              <a:t># Add a new user</a:t>
            </a:r>
            <a:endParaRPr sz="16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600">
                <a:solidFill>
                  <a:srgbClr val="188038"/>
                </a:solidFill>
                <a:latin typeface="Roboto Mono"/>
                <a:ea typeface="Roboto Mono"/>
                <a:cs typeface="Roboto Mono"/>
                <a:sym typeface="Roboto Mono"/>
              </a:rPr>
              <a:t>resp = requests.post(f"{BASE}/users", json={"name": "Laxmi"})</a:t>
            </a:r>
            <a:endParaRPr sz="16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600">
                <a:solidFill>
                  <a:srgbClr val="188038"/>
                </a:solidFill>
                <a:latin typeface="Roboto Mono"/>
                <a:ea typeface="Roboto Mono"/>
                <a:cs typeface="Roboto Mono"/>
                <a:sym typeface="Roboto Mono"/>
              </a:rPr>
              <a:t>print("Created:", resp.json())</a:t>
            </a:r>
            <a:endParaRPr sz="16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6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600">
                <a:solidFill>
                  <a:srgbClr val="188038"/>
                </a:solidFill>
                <a:latin typeface="Roboto Mono"/>
                <a:ea typeface="Roboto Mono"/>
                <a:cs typeface="Roboto Mono"/>
                <a:sym typeface="Roboto Mono"/>
              </a:rPr>
              <a:t># Update a user</a:t>
            </a:r>
            <a:endParaRPr sz="16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600">
                <a:solidFill>
                  <a:srgbClr val="188038"/>
                </a:solidFill>
                <a:latin typeface="Roboto Mono"/>
                <a:ea typeface="Roboto Mono"/>
                <a:cs typeface="Roboto Mono"/>
                <a:sym typeface="Roboto Mono"/>
              </a:rPr>
              <a:t>resp = requests.put(f"{BASE}/users/1", json={"name": "Binayak Maharjan"})</a:t>
            </a:r>
            <a:endParaRPr sz="16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600">
                <a:solidFill>
                  <a:srgbClr val="188038"/>
                </a:solidFill>
                <a:latin typeface="Roboto Mono"/>
                <a:ea typeface="Roboto Mono"/>
                <a:cs typeface="Roboto Mono"/>
                <a:sym typeface="Roboto Mono"/>
              </a:rPr>
              <a:t>print("Updated:", resp.json())</a:t>
            </a:r>
            <a:endParaRPr sz="16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6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600">
                <a:solidFill>
                  <a:srgbClr val="188038"/>
                </a:solidFill>
                <a:latin typeface="Roboto Mono"/>
                <a:ea typeface="Roboto Mono"/>
                <a:cs typeface="Roboto Mono"/>
                <a:sym typeface="Roboto Mono"/>
              </a:rPr>
              <a:t># Delete a user</a:t>
            </a:r>
            <a:endParaRPr sz="16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600">
                <a:solidFill>
                  <a:srgbClr val="188038"/>
                </a:solidFill>
                <a:latin typeface="Roboto Mono"/>
                <a:ea typeface="Roboto Mono"/>
                <a:cs typeface="Roboto Mono"/>
                <a:sym typeface="Roboto Mono"/>
              </a:rPr>
              <a:t>resp = requests.delete(f"{BASE}/users/2")</a:t>
            </a:r>
            <a:endParaRPr sz="16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600">
                <a:solidFill>
                  <a:srgbClr val="188038"/>
                </a:solidFill>
                <a:latin typeface="Roboto Mono"/>
                <a:ea typeface="Roboto Mono"/>
                <a:cs typeface="Roboto Mono"/>
                <a:sym typeface="Roboto Mono"/>
              </a:rPr>
              <a:t>print("Deleted:", resp.json())</a:t>
            </a:r>
            <a:endParaRPr sz="16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6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0"/>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6.7 Building and Consuming APIs</a:t>
            </a:r>
            <a:endParaRPr/>
          </a:p>
        </p:txBody>
      </p:sp>
      <p:sp>
        <p:nvSpPr>
          <p:cNvPr id="218" name="Google Shape;218;p40"/>
          <p:cNvSpPr txBox="1"/>
          <p:nvPr>
            <p:ph idx="1" type="body"/>
          </p:nvPr>
        </p:nvSpPr>
        <p:spPr>
          <a:xfrm>
            <a:off x="311700" y="619075"/>
            <a:ext cx="8520600" cy="42270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b="1" lang="en" sz="1500">
                <a:solidFill>
                  <a:schemeClr val="dk1"/>
                </a:solidFill>
              </a:rPr>
              <a:t>1. Building a RESTful API in Flask</a:t>
            </a:r>
            <a:endParaRPr b="1" sz="1500">
              <a:solidFill>
                <a:schemeClr val="dk1"/>
              </a:solidFill>
            </a:endParaRPr>
          </a:p>
          <a:p>
            <a:pPr indent="0" lvl="0" marL="0" rtl="0" algn="l">
              <a:spcBef>
                <a:spcPts val="1400"/>
              </a:spcBef>
              <a:spcAft>
                <a:spcPts val="0"/>
              </a:spcAft>
              <a:buClr>
                <a:schemeClr val="dk1"/>
              </a:buClr>
              <a:buSzPts val="1100"/>
              <a:buFont typeface="Arial"/>
              <a:buNone/>
            </a:pPr>
            <a:r>
              <a:rPr b="1" lang="en" sz="1500">
                <a:solidFill>
                  <a:schemeClr val="dk1"/>
                </a:solidFill>
              </a:rPr>
              <a:t>1. What Does "Building an API" Mean?</a:t>
            </a:r>
            <a:endParaRPr b="1" sz="1500">
              <a:solidFill>
                <a:schemeClr val="dk1"/>
              </a:solidFill>
            </a:endParaRPr>
          </a:p>
          <a:p>
            <a:pPr indent="0" lvl="0" marL="0" rtl="0" algn="l">
              <a:spcBef>
                <a:spcPts val="1200"/>
              </a:spcBef>
              <a:spcAft>
                <a:spcPts val="0"/>
              </a:spcAft>
              <a:buClr>
                <a:schemeClr val="dk1"/>
              </a:buClr>
              <a:buSzPts val="1100"/>
              <a:buFont typeface="Arial"/>
              <a:buNone/>
            </a:pPr>
            <a:r>
              <a:rPr lang="en" sz="1500">
                <a:solidFill>
                  <a:schemeClr val="dk1"/>
                </a:solidFill>
              </a:rPr>
              <a:t>It means creating a server in Python (using Flask) that listens for HTTP requests and returns responses—typically in JSON format.</a:t>
            </a:r>
            <a:endParaRPr sz="1500">
              <a:solidFill>
                <a:schemeClr val="dk1"/>
              </a:solidFill>
            </a:endParaRPr>
          </a:p>
          <a:p>
            <a:pPr indent="0" lvl="0" marL="0" rtl="0" algn="l">
              <a:lnSpc>
                <a:spcPct val="115000"/>
              </a:lnSpc>
              <a:spcBef>
                <a:spcPts val="1200"/>
              </a:spcBef>
              <a:spcAft>
                <a:spcPts val="0"/>
              </a:spcAft>
              <a:buNone/>
            </a:pPr>
            <a:r>
              <a:rPr lang="en" sz="1500">
                <a:solidFill>
                  <a:schemeClr val="dk1"/>
                </a:solidFill>
              </a:rPr>
              <a:t>2. </a:t>
            </a:r>
            <a:r>
              <a:rPr b="1" lang="en" sz="1500">
                <a:solidFill>
                  <a:schemeClr val="dk1"/>
                </a:solidFill>
              </a:rPr>
              <a:t>Key Steps:</a:t>
            </a:r>
            <a:endParaRPr b="1" sz="1500">
              <a:solidFill>
                <a:schemeClr val="dk1"/>
              </a:solidFill>
            </a:endParaRPr>
          </a:p>
          <a:p>
            <a:pPr indent="0" lvl="0" marL="0" rtl="0" algn="l">
              <a:lnSpc>
                <a:spcPct val="115000"/>
              </a:lnSpc>
              <a:spcBef>
                <a:spcPts val="0"/>
              </a:spcBef>
              <a:spcAft>
                <a:spcPts val="0"/>
              </a:spcAft>
              <a:buNone/>
            </a:pPr>
            <a:r>
              <a:t/>
            </a:r>
            <a:endParaRPr b="1" sz="1500">
              <a:solidFill>
                <a:schemeClr val="dk1"/>
              </a:solidFill>
            </a:endParaRPr>
          </a:p>
        </p:txBody>
      </p:sp>
      <p:graphicFrame>
        <p:nvGraphicFramePr>
          <p:cNvPr id="219" name="Google Shape;219;p40"/>
          <p:cNvGraphicFramePr/>
          <p:nvPr/>
        </p:nvGraphicFramePr>
        <p:xfrm>
          <a:off x="952500" y="2589650"/>
          <a:ext cx="3000000" cy="3000000"/>
        </p:xfrm>
        <a:graphic>
          <a:graphicData uri="http://schemas.openxmlformats.org/drawingml/2006/table">
            <a:tbl>
              <a:tblPr>
                <a:noFill/>
                <a:tableStyleId>{78272E14-20C3-44F4-A913-5434B336ED87}</a:tableStyleId>
              </a:tblPr>
              <a:tblGrid>
                <a:gridCol w="2330100"/>
                <a:gridCol w="4908900"/>
              </a:tblGrid>
              <a:tr h="334450">
                <a:tc>
                  <a:txBody>
                    <a:bodyPr/>
                    <a:lstStyle/>
                    <a:p>
                      <a:pPr indent="0" lvl="0" marL="0" rtl="0" algn="ctr">
                        <a:lnSpc>
                          <a:spcPct val="115000"/>
                        </a:lnSpc>
                        <a:spcBef>
                          <a:spcPts val="0"/>
                        </a:spcBef>
                        <a:spcAft>
                          <a:spcPts val="0"/>
                        </a:spcAft>
                        <a:buNone/>
                      </a:pPr>
                      <a:r>
                        <a:rPr b="1" lang="en" sz="1100"/>
                        <a:t>Step</a:t>
                      </a:r>
                      <a:endParaRPr b="1" sz="1100"/>
                    </a:p>
                  </a:txBody>
                  <a:tcPr marT="91425" marB="91425" marR="91425" marL="91425"/>
                </a:tc>
                <a:tc>
                  <a:txBody>
                    <a:bodyPr/>
                    <a:lstStyle/>
                    <a:p>
                      <a:pPr indent="0" lvl="0" marL="0" rtl="0" algn="ctr">
                        <a:lnSpc>
                          <a:spcPct val="115000"/>
                        </a:lnSpc>
                        <a:spcBef>
                          <a:spcPts val="0"/>
                        </a:spcBef>
                        <a:spcAft>
                          <a:spcPts val="0"/>
                        </a:spcAft>
                        <a:buNone/>
                      </a:pPr>
                      <a:r>
                        <a:rPr b="1" lang="en" sz="1100"/>
                        <a:t>Description</a:t>
                      </a:r>
                      <a:endParaRPr b="1" sz="1100"/>
                    </a:p>
                  </a:txBody>
                  <a:tcPr marT="91425" marB="91425" marR="91425" marL="91425"/>
                </a:tc>
              </a:tr>
              <a:tr h="334450">
                <a:tc>
                  <a:txBody>
                    <a:bodyPr/>
                    <a:lstStyle/>
                    <a:p>
                      <a:pPr indent="0" lvl="0" marL="0" rtl="0" algn="l">
                        <a:spcBef>
                          <a:spcPts val="0"/>
                        </a:spcBef>
                        <a:spcAft>
                          <a:spcPts val="0"/>
                        </a:spcAft>
                        <a:buNone/>
                      </a:pPr>
                      <a:r>
                        <a:rPr lang="en" sz="1100">
                          <a:solidFill>
                            <a:srgbClr val="188038"/>
                          </a:solidFill>
                          <a:latin typeface="Roboto Mono"/>
                          <a:ea typeface="Roboto Mono"/>
                          <a:cs typeface="Roboto Mono"/>
                          <a:sym typeface="Roboto Mono"/>
                        </a:rPr>
                        <a:t>Install Flask</a:t>
                      </a:r>
                      <a:endParaRPr sz="1100">
                        <a:solidFill>
                          <a:srgbClr val="188038"/>
                        </a:solidFill>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lang="en" sz="1100"/>
                        <a:t>Use </a:t>
                      </a:r>
                      <a:r>
                        <a:rPr lang="en" sz="1100">
                          <a:solidFill>
                            <a:srgbClr val="188038"/>
                          </a:solidFill>
                          <a:latin typeface="Roboto Mono"/>
                          <a:ea typeface="Roboto Mono"/>
                          <a:cs typeface="Roboto Mono"/>
                          <a:sym typeface="Roboto Mono"/>
                        </a:rPr>
                        <a:t>pip install flask</a:t>
                      </a:r>
                      <a:endParaRPr sz="1100">
                        <a:solidFill>
                          <a:srgbClr val="188038"/>
                        </a:solidFill>
                        <a:latin typeface="Roboto Mono"/>
                        <a:ea typeface="Roboto Mono"/>
                        <a:cs typeface="Roboto Mono"/>
                        <a:sym typeface="Roboto Mono"/>
                      </a:endParaRPr>
                    </a:p>
                  </a:txBody>
                  <a:tcPr marT="91425" marB="91425" marR="91425" marL="91425"/>
                </a:tc>
              </a:tr>
              <a:tr h="334450">
                <a:tc>
                  <a:txBody>
                    <a:bodyPr/>
                    <a:lstStyle/>
                    <a:p>
                      <a:pPr indent="0" lvl="0" marL="0" rtl="0" algn="l">
                        <a:spcBef>
                          <a:spcPts val="0"/>
                        </a:spcBef>
                        <a:spcAft>
                          <a:spcPts val="0"/>
                        </a:spcAft>
                        <a:buNone/>
                      </a:pPr>
                      <a:r>
                        <a:rPr lang="en" sz="1100">
                          <a:solidFill>
                            <a:srgbClr val="188038"/>
                          </a:solidFill>
                          <a:latin typeface="Roboto Mono"/>
                          <a:ea typeface="Roboto Mono"/>
                          <a:cs typeface="Roboto Mono"/>
                          <a:sym typeface="Roboto Mono"/>
                        </a:rPr>
                        <a:t>Create Flask App</a:t>
                      </a:r>
                      <a:endParaRPr sz="1100">
                        <a:solidFill>
                          <a:srgbClr val="188038"/>
                        </a:solidFill>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lang="en" sz="1100"/>
                        <a:t>Use </a:t>
                      </a:r>
                      <a:r>
                        <a:rPr lang="en" sz="1100">
                          <a:solidFill>
                            <a:srgbClr val="188038"/>
                          </a:solidFill>
                          <a:latin typeface="Roboto Mono"/>
                          <a:ea typeface="Roboto Mono"/>
                          <a:cs typeface="Roboto Mono"/>
                          <a:sym typeface="Roboto Mono"/>
                        </a:rPr>
                        <a:t>Flask(__name__)</a:t>
                      </a:r>
                      <a:endParaRPr sz="1100">
                        <a:solidFill>
                          <a:srgbClr val="188038"/>
                        </a:solidFill>
                        <a:latin typeface="Roboto Mono"/>
                        <a:ea typeface="Roboto Mono"/>
                        <a:cs typeface="Roboto Mono"/>
                        <a:sym typeface="Roboto Mono"/>
                      </a:endParaRPr>
                    </a:p>
                  </a:txBody>
                  <a:tcPr marT="91425" marB="91425" marR="91425" marL="91425"/>
                </a:tc>
              </a:tr>
              <a:tr h="334450">
                <a:tc>
                  <a:txBody>
                    <a:bodyPr/>
                    <a:lstStyle/>
                    <a:p>
                      <a:pPr indent="0" lvl="0" marL="0" rtl="0" algn="l">
                        <a:spcBef>
                          <a:spcPts val="0"/>
                        </a:spcBef>
                        <a:spcAft>
                          <a:spcPts val="0"/>
                        </a:spcAft>
                        <a:buNone/>
                      </a:pPr>
                      <a:r>
                        <a:rPr lang="en" sz="1100">
                          <a:solidFill>
                            <a:srgbClr val="188038"/>
                          </a:solidFill>
                          <a:latin typeface="Roboto Mono"/>
                          <a:ea typeface="Roboto Mono"/>
                          <a:cs typeface="Roboto Mono"/>
                          <a:sym typeface="Roboto Mono"/>
                        </a:rPr>
                        <a:t>Define Routes (Endpoints)</a:t>
                      </a:r>
                      <a:endParaRPr sz="1100">
                        <a:solidFill>
                          <a:srgbClr val="188038"/>
                        </a:solidFill>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lang="en" sz="1100"/>
                        <a:t>Functions tied to URLs using </a:t>
                      </a:r>
                      <a:r>
                        <a:rPr lang="en" sz="1100">
                          <a:solidFill>
                            <a:srgbClr val="188038"/>
                          </a:solidFill>
                          <a:latin typeface="Roboto Mono"/>
                          <a:ea typeface="Roboto Mono"/>
                          <a:cs typeface="Roboto Mono"/>
                          <a:sym typeface="Roboto Mono"/>
                        </a:rPr>
                        <a:t>@app.route()</a:t>
                      </a:r>
                      <a:endParaRPr sz="1100">
                        <a:solidFill>
                          <a:srgbClr val="188038"/>
                        </a:solidFill>
                        <a:latin typeface="Roboto Mono"/>
                        <a:ea typeface="Roboto Mono"/>
                        <a:cs typeface="Roboto Mono"/>
                        <a:sym typeface="Roboto Mono"/>
                      </a:endParaRPr>
                    </a:p>
                  </a:txBody>
                  <a:tcPr marT="91425" marB="91425" marR="91425" marL="91425"/>
                </a:tc>
              </a:tr>
              <a:tr h="334450">
                <a:tc>
                  <a:txBody>
                    <a:bodyPr/>
                    <a:lstStyle/>
                    <a:p>
                      <a:pPr indent="0" lvl="0" marL="0" rtl="0" algn="l">
                        <a:spcBef>
                          <a:spcPts val="0"/>
                        </a:spcBef>
                        <a:spcAft>
                          <a:spcPts val="0"/>
                        </a:spcAft>
                        <a:buNone/>
                      </a:pPr>
                      <a:r>
                        <a:rPr lang="en" sz="1100">
                          <a:solidFill>
                            <a:srgbClr val="188038"/>
                          </a:solidFill>
                          <a:latin typeface="Roboto Mono"/>
                          <a:ea typeface="Roboto Mono"/>
                          <a:cs typeface="Roboto Mono"/>
                          <a:sym typeface="Roboto Mono"/>
                        </a:rPr>
                        <a:t>Use HTTP Methods</a:t>
                      </a:r>
                      <a:endParaRPr sz="1100">
                        <a:solidFill>
                          <a:srgbClr val="188038"/>
                        </a:solidFill>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lang="en" sz="1100"/>
                        <a:t>Like </a:t>
                      </a:r>
                      <a:r>
                        <a:rPr lang="en" sz="1100">
                          <a:solidFill>
                            <a:srgbClr val="188038"/>
                          </a:solidFill>
                          <a:latin typeface="Roboto Mono"/>
                          <a:ea typeface="Roboto Mono"/>
                          <a:cs typeface="Roboto Mono"/>
                          <a:sym typeface="Roboto Mono"/>
                        </a:rPr>
                        <a:t>GET</a:t>
                      </a:r>
                      <a:r>
                        <a:rPr lang="en" sz="1100"/>
                        <a:t>, </a:t>
                      </a:r>
                      <a:r>
                        <a:rPr lang="en" sz="1100">
                          <a:solidFill>
                            <a:srgbClr val="188038"/>
                          </a:solidFill>
                          <a:latin typeface="Roboto Mono"/>
                          <a:ea typeface="Roboto Mono"/>
                          <a:cs typeface="Roboto Mono"/>
                          <a:sym typeface="Roboto Mono"/>
                        </a:rPr>
                        <a:t>POST</a:t>
                      </a:r>
                      <a:r>
                        <a:rPr lang="en" sz="1100"/>
                        <a:t>, </a:t>
                      </a:r>
                      <a:r>
                        <a:rPr lang="en" sz="1100">
                          <a:solidFill>
                            <a:srgbClr val="188038"/>
                          </a:solidFill>
                          <a:latin typeface="Roboto Mono"/>
                          <a:ea typeface="Roboto Mono"/>
                          <a:cs typeface="Roboto Mono"/>
                          <a:sym typeface="Roboto Mono"/>
                        </a:rPr>
                        <a:t>PUT</a:t>
                      </a:r>
                      <a:r>
                        <a:rPr lang="en" sz="1100"/>
                        <a:t>, </a:t>
                      </a:r>
                      <a:r>
                        <a:rPr lang="en" sz="1100">
                          <a:solidFill>
                            <a:srgbClr val="188038"/>
                          </a:solidFill>
                          <a:latin typeface="Roboto Mono"/>
                          <a:ea typeface="Roboto Mono"/>
                          <a:cs typeface="Roboto Mono"/>
                          <a:sym typeface="Roboto Mono"/>
                        </a:rPr>
                        <a:t>DELETE</a:t>
                      </a:r>
                      <a:endParaRPr sz="1100">
                        <a:solidFill>
                          <a:srgbClr val="188038"/>
                        </a:solidFill>
                        <a:latin typeface="Roboto Mono"/>
                        <a:ea typeface="Roboto Mono"/>
                        <a:cs typeface="Roboto Mono"/>
                        <a:sym typeface="Roboto Mono"/>
                      </a:endParaRPr>
                    </a:p>
                  </a:txBody>
                  <a:tcPr marT="91425" marB="91425" marR="91425" marL="91425"/>
                </a:tc>
              </a:tr>
              <a:tr h="334450">
                <a:tc>
                  <a:txBody>
                    <a:bodyPr/>
                    <a:lstStyle/>
                    <a:p>
                      <a:pPr indent="0" lvl="0" marL="0" rtl="0" algn="l">
                        <a:spcBef>
                          <a:spcPts val="0"/>
                        </a:spcBef>
                        <a:spcAft>
                          <a:spcPts val="0"/>
                        </a:spcAft>
                        <a:buNone/>
                      </a:pPr>
                      <a:r>
                        <a:rPr lang="en" sz="1100">
                          <a:solidFill>
                            <a:srgbClr val="188038"/>
                          </a:solidFill>
                          <a:latin typeface="Roboto Mono"/>
                          <a:ea typeface="Roboto Mono"/>
                          <a:cs typeface="Roboto Mono"/>
                          <a:sym typeface="Roboto Mono"/>
                        </a:rPr>
                        <a:t>Return JSON</a:t>
                      </a:r>
                      <a:endParaRPr sz="1100">
                        <a:solidFill>
                          <a:srgbClr val="188038"/>
                        </a:solidFill>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lang="en" sz="1100"/>
                        <a:t>Use </a:t>
                      </a:r>
                      <a:r>
                        <a:rPr lang="en" sz="1100">
                          <a:solidFill>
                            <a:srgbClr val="188038"/>
                          </a:solidFill>
                          <a:latin typeface="Roboto Mono"/>
                          <a:ea typeface="Roboto Mono"/>
                          <a:cs typeface="Roboto Mono"/>
                          <a:sym typeface="Roboto Mono"/>
                        </a:rPr>
                        <a:t>jsonify()</a:t>
                      </a:r>
                      <a:r>
                        <a:rPr lang="en" sz="1100"/>
                        <a:t> to send JSON responses</a:t>
                      </a:r>
                      <a:endParaRPr sz="1100"/>
                    </a:p>
                  </a:txBody>
                  <a:tcPr marT="91425" marB="91425" marR="91425" marL="91425"/>
                </a:tc>
              </a:tr>
              <a:tr h="334450">
                <a:tc>
                  <a:txBody>
                    <a:bodyPr/>
                    <a:lstStyle/>
                    <a:p>
                      <a:pPr indent="0" lvl="0" marL="0" rtl="0" algn="l">
                        <a:spcBef>
                          <a:spcPts val="0"/>
                        </a:spcBef>
                        <a:spcAft>
                          <a:spcPts val="0"/>
                        </a:spcAft>
                        <a:buNone/>
                      </a:pPr>
                      <a:r>
                        <a:rPr lang="en" sz="1100">
                          <a:solidFill>
                            <a:srgbClr val="188038"/>
                          </a:solidFill>
                          <a:latin typeface="Roboto Mono"/>
                          <a:ea typeface="Roboto Mono"/>
                          <a:cs typeface="Roboto Mono"/>
                          <a:sym typeface="Roboto Mono"/>
                        </a:rPr>
                        <a:t>Run Server</a:t>
                      </a:r>
                      <a:endParaRPr sz="1100">
                        <a:solidFill>
                          <a:srgbClr val="188038"/>
                        </a:solidFill>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lang="en" sz="1100"/>
                        <a:t>Run with </a:t>
                      </a:r>
                      <a:r>
                        <a:rPr lang="en" sz="1100">
                          <a:solidFill>
                            <a:srgbClr val="188038"/>
                          </a:solidFill>
                          <a:latin typeface="Roboto Mono"/>
                          <a:ea typeface="Roboto Mono"/>
                          <a:cs typeface="Roboto Mono"/>
                          <a:sym typeface="Roboto Mono"/>
                        </a:rPr>
                        <a:t>app.run(debug=True)</a:t>
                      </a:r>
                      <a:endParaRPr sz="1100">
                        <a:solidFill>
                          <a:srgbClr val="188038"/>
                        </a:solidFill>
                        <a:latin typeface="Roboto Mono"/>
                        <a:ea typeface="Roboto Mono"/>
                        <a:cs typeface="Roboto Mono"/>
                        <a:sym typeface="Roboto Mono"/>
                      </a:endParaRPr>
                    </a:p>
                  </a:txBody>
                  <a:tcPr marT="91425" marB="91425" marR="91425" marL="91425"/>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1"/>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6.7 Building and Consuming APIs</a:t>
            </a:r>
            <a:endParaRPr/>
          </a:p>
        </p:txBody>
      </p:sp>
      <p:sp>
        <p:nvSpPr>
          <p:cNvPr id="225" name="Google Shape;225;p41"/>
          <p:cNvSpPr txBox="1"/>
          <p:nvPr>
            <p:ph idx="1" type="body"/>
          </p:nvPr>
        </p:nvSpPr>
        <p:spPr>
          <a:xfrm>
            <a:off x="311700" y="619075"/>
            <a:ext cx="8520600" cy="42270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b="1" lang="en" sz="1500">
                <a:solidFill>
                  <a:schemeClr val="dk1"/>
                </a:solidFill>
              </a:rPr>
              <a:t>1. Building an API in Flask</a:t>
            </a:r>
            <a:endParaRPr b="1" sz="1500">
              <a:solidFill>
                <a:schemeClr val="dk1"/>
              </a:solidFill>
            </a:endParaRPr>
          </a:p>
          <a:p>
            <a:pPr indent="0" lvl="0" marL="0" rtl="0" algn="l">
              <a:spcBef>
                <a:spcPts val="1400"/>
              </a:spcBef>
              <a:spcAft>
                <a:spcPts val="0"/>
              </a:spcAft>
              <a:buClr>
                <a:schemeClr val="dk1"/>
              </a:buClr>
              <a:buSzPts val="1100"/>
              <a:buFont typeface="Arial"/>
              <a:buNone/>
            </a:pPr>
            <a:r>
              <a:rPr b="1" lang="en" sz="1500">
                <a:solidFill>
                  <a:schemeClr val="dk1"/>
                </a:solidFill>
              </a:rPr>
              <a:t>3. Example Route</a:t>
            </a:r>
            <a:endParaRPr b="1" sz="1500">
              <a:solidFill>
                <a:schemeClr val="dk1"/>
              </a:solidFill>
            </a:endParaRPr>
          </a:p>
          <a:p>
            <a:pPr indent="0" lvl="0" marL="0" rtl="0" algn="l">
              <a:spcBef>
                <a:spcPts val="400"/>
              </a:spcBef>
              <a:spcAft>
                <a:spcPts val="0"/>
              </a:spcAft>
              <a:buClr>
                <a:schemeClr val="dk1"/>
              </a:buClr>
              <a:buSzPts val="1100"/>
              <a:buFont typeface="Arial"/>
              <a:buNone/>
            </a:pPr>
            <a:r>
              <a:rPr b="1" lang="en" sz="1500">
                <a:solidFill>
                  <a:schemeClr val="dk1"/>
                </a:solidFill>
              </a:rPr>
              <a:t>python</a:t>
            </a:r>
            <a:endParaRPr b="1" sz="1500">
              <a:solidFill>
                <a:schemeClr val="dk1"/>
              </a:solidFill>
            </a:endParaRPr>
          </a:p>
          <a:p>
            <a:pPr indent="0" lvl="0" marL="0" rtl="0" algn="l">
              <a:lnSpc>
                <a:spcPct val="115000"/>
              </a:lnSpc>
              <a:spcBef>
                <a:spcPts val="0"/>
              </a:spcBef>
              <a:spcAft>
                <a:spcPts val="0"/>
              </a:spcAft>
              <a:buNone/>
            </a:pPr>
            <a:r>
              <a:rPr lang="en" sz="1500">
                <a:solidFill>
                  <a:srgbClr val="188038"/>
                </a:solidFill>
                <a:latin typeface="Roboto Mono"/>
                <a:ea typeface="Roboto Mono"/>
                <a:cs typeface="Roboto Mono"/>
                <a:sym typeface="Roboto Mono"/>
              </a:rPr>
              <a:t>from flask import Flask, jsonify</a:t>
            </a:r>
            <a:endParaRPr sz="15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5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500">
                <a:solidFill>
                  <a:srgbClr val="188038"/>
                </a:solidFill>
                <a:latin typeface="Roboto Mono"/>
                <a:ea typeface="Roboto Mono"/>
                <a:cs typeface="Roboto Mono"/>
                <a:sym typeface="Roboto Mono"/>
              </a:rPr>
              <a:t>app = Flask(__name__)</a:t>
            </a:r>
            <a:endParaRPr sz="15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5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500">
                <a:solidFill>
                  <a:srgbClr val="188038"/>
                </a:solidFill>
                <a:latin typeface="Roboto Mono"/>
                <a:ea typeface="Roboto Mono"/>
                <a:cs typeface="Roboto Mono"/>
                <a:sym typeface="Roboto Mono"/>
              </a:rPr>
              <a:t>@app.route('/greet', methods=['GET'])</a:t>
            </a:r>
            <a:endParaRPr sz="15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500">
                <a:solidFill>
                  <a:srgbClr val="188038"/>
                </a:solidFill>
                <a:latin typeface="Roboto Mono"/>
                <a:ea typeface="Roboto Mono"/>
                <a:cs typeface="Roboto Mono"/>
                <a:sym typeface="Roboto Mono"/>
              </a:rPr>
              <a:t>def greet():</a:t>
            </a:r>
            <a:endParaRPr sz="1500">
              <a:solidFill>
                <a:srgbClr val="188038"/>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500">
                <a:solidFill>
                  <a:srgbClr val="188038"/>
                </a:solidFill>
                <a:latin typeface="Roboto Mono"/>
                <a:ea typeface="Roboto Mono"/>
                <a:cs typeface="Roboto Mono"/>
                <a:sym typeface="Roboto Mono"/>
              </a:rPr>
              <a:t>    return jsonify({"message": "Hello from Flask API!"})</a:t>
            </a:r>
            <a:endParaRPr sz="15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b="1" sz="15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6.1 Introduction to Web Services</a:t>
            </a:r>
            <a:endParaRPr/>
          </a:p>
        </p:txBody>
      </p:sp>
      <p:sp>
        <p:nvSpPr>
          <p:cNvPr id="67" name="Google Shape;67;p15"/>
          <p:cNvSpPr txBox="1"/>
          <p:nvPr>
            <p:ph idx="1" type="body"/>
          </p:nvPr>
        </p:nvSpPr>
        <p:spPr>
          <a:xfrm>
            <a:off x="311700" y="771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500">
                <a:solidFill>
                  <a:srgbClr val="000000"/>
                </a:solidFill>
              </a:rPr>
              <a:t>How they work (simplified):</a:t>
            </a:r>
            <a:endParaRPr b="1" sz="1500">
              <a:solidFill>
                <a:srgbClr val="000000"/>
              </a:solidFill>
            </a:endParaRPr>
          </a:p>
          <a:p>
            <a:pPr indent="-323850" lvl="0" marL="457200" rtl="0" algn="l">
              <a:spcBef>
                <a:spcPts val="1200"/>
              </a:spcBef>
              <a:spcAft>
                <a:spcPts val="0"/>
              </a:spcAft>
              <a:buClr>
                <a:srgbClr val="000000"/>
              </a:buClr>
              <a:buSzPts val="1500"/>
              <a:buAutoNum type="arabicPeriod"/>
            </a:pPr>
            <a:r>
              <a:rPr b="1" lang="en" sz="1500">
                <a:solidFill>
                  <a:srgbClr val="000000"/>
                </a:solidFill>
              </a:rPr>
              <a:t>Service Provider:</a:t>
            </a:r>
            <a:r>
              <a:rPr lang="en" sz="1500">
                <a:solidFill>
                  <a:srgbClr val="000000"/>
                </a:solidFill>
              </a:rPr>
              <a:t> An application or system (the "service provider") creates a web service that offers certain functionalities (e.g., getting weather forecasts, processing payments, retrieving stock quotes).</a:t>
            </a:r>
            <a:endParaRPr sz="1500">
              <a:solidFill>
                <a:srgbClr val="000000"/>
              </a:solidFill>
            </a:endParaRPr>
          </a:p>
          <a:p>
            <a:pPr indent="-323850" lvl="0" marL="457200" rtl="0" algn="l">
              <a:spcBef>
                <a:spcPts val="0"/>
              </a:spcBef>
              <a:spcAft>
                <a:spcPts val="0"/>
              </a:spcAft>
              <a:buClr>
                <a:srgbClr val="000000"/>
              </a:buClr>
              <a:buSzPts val="1500"/>
              <a:buAutoNum type="arabicPeriod"/>
            </a:pPr>
            <a:r>
              <a:rPr b="1" lang="en" sz="1500">
                <a:solidFill>
                  <a:srgbClr val="000000"/>
                </a:solidFill>
              </a:rPr>
              <a:t>Service Description:</a:t>
            </a:r>
            <a:r>
              <a:rPr lang="en" sz="1500">
                <a:solidFill>
                  <a:srgbClr val="000000"/>
                </a:solidFill>
              </a:rPr>
              <a:t> The service provider typically publishes a description of its web service (often in WSDL for SOAP-based services, or through documentation for RESTful services) that explains how to interact with it.</a:t>
            </a:r>
            <a:endParaRPr sz="1500">
              <a:solidFill>
                <a:srgbClr val="000000"/>
              </a:solidFill>
            </a:endParaRPr>
          </a:p>
          <a:p>
            <a:pPr indent="-323850" lvl="0" marL="457200" rtl="0" algn="l">
              <a:spcBef>
                <a:spcPts val="0"/>
              </a:spcBef>
              <a:spcAft>
                <a:spcPts val="0"/>
              </a:spcAft>
              <a:buClr>
                <a:srgbClr val="000000"/>
              </a:buClr>
              <a:buSzPts val="1500"/>
              <a:buAutoNum type="arabicPeriod"/>
            </a:pPr>
            <a:r>
              <a:rPr b="1" lang="en" sz="1500">
                <a:solidFill>
                  <a:srgbClr val="000000"/>
                </a:solidFill>
              </a:rPr>
              <a:t>Service Requester:</a:t>
            </a:r>
            <a:r>
              <a:rPr lang="en" sz="1500">
                <a:solidFill>
                  <a:srgbClr val="000000"/>
                </a:solidFill>
              </a:rPr>
              <a:t> Another application or system (the "service requester" or "client") needs to use this functionality. It looks up the service description.</a:t>
            </a:r>
            <a:endParaRPr sz="1500">
              <a:solidFill>
                <a:srgbClr val="000000"/>
              </a:solidFill>
            </a:endParaRPr>
          </a:p>
          <a:p>
            <a:pPr indent="-323850" lvl="0" marL="457200" rtl="0" algn="l">
              <a:spcBef>
                <a:spcPts val="0"/>
              </a:spcBef>
              <a:spcAft>
                <a:spcPts val="0"/>
              </a:spcAft>
              <a:buClr>
                <a:srgbClr val="000000"/>
              </a:buClr>
              <a:buSzPts val="1500"/>
              <a:buAutoNum type="arabicPeriod"/>
            </a:pPr>
            <a:r>
              <a:rPr b="1" lang="en" sz="1500">
                <a:solidFill>
                  <a:srgbClr val="000000"/>
                </a:solidFill>
              </a:rPr>
              <a:t>Request:</a:t>
            </a:r>
            <a:r>
              <a:rPr lang="en" sz="1500">
                <a:solidFill>
                  <a:srgbClr val="000000"/>
                </a:solidFill>
              </a:rPr>
              <a:t> The client then sends a request to the web service over the network (e.g., an HTTP POST request containing XML or JSON data).</a:t>
            </a:r>
            <a:endParaRPr sz="1500">
              <a:solidFill>
                <a:srgbClr val="000000"/>
              </a:solidFill>
            </a:endParaRPr>
          </a:p>
          <a:p>
            <a:pPr indent="-323850" lvl="0" marL="457200" rtl="0" algn="l">
              <a:spcBef>
                <a:spcPts val="0"/>
              </a:spcBef>
              <a:spcAft>
                <a:spcPts val="0"/>
              </a:spcAft>
              <a:buClr>
                <a:srgbClr val="000000"/>
              </a:buClr>
              <a:buSzPts val="1500"/>
              <a:buAutoNum type="arabicPeriod"/>
            </a:pPr>
            <a:r>
              <a:rPr b="1" lang="en" sz="1500">
                <a:solidFill>
                  <a:srgbClr val="000000"/>
                </a:solidFill>
              </a:rPr>
              <a:t>Processing:</a:t>
            </a:r>
            <a:r>
              <a:rPr lang="en" sz="1500">
                <a:solidFill>
                  <a:srgbClr val="000000"/>
                </a:solidFill>
              </a:rPr>
              <a:t> The web service receives the request, processes it, and performs the requested operation.</a:t>
            </a:r>
            <a:endParaRPr sz="1500">
              <a:solidFill>
                <a:srgbClr val="000000"/>
              </a:solidFill>
            </a:endParaRPr>
          </a:p>
          <a:p>
            <a:pPr indent="-323850" lvl="0" marL="457200" rtl="0" algn="l">
              <a:spcBef>
                <a:spcPts val="0"/>
              </a:spcBef>
              <a:spcAft>
                <a:spcPts val="0"/>
              </a:spcAft>
              <a:buClr>
                <a:srgbClr val="000000"/>
              </a:buClr>
              <a:buSzPts val="1500"/>
              <a:buAutoNum type="arabicPeriod"/>
            </a:pPr>
            <a:r>
              <a:rPr b="1" lang="en" sz="1500">
                <a:solidFill>
                  <a:srgbClr val="000000"/>
                </a:solidFill>
              </a:rPr>
              <a:t>Response:</a:t>
            </a:r>
            <a:r>
              <a:rPr lang="en" sz="1500">
                <a:solidFill>
                  <a:srgbClr val="000000"/>
                </a:solidFill>
              </a:rPr>
              <a:t> The web service sends back a response to the client (also typically in XML or JSON).</a:t>
            </a:r>
            <a:endParaRPr b="1" sz="1750">
              <a:solidFill>
                <a:srgbClr val="000000"/>
              </a:solidFill>
            </a:endParaRPr>
          </a:p>
          <a:p>
            <a:pPr indent="0" lvl="0" marL="0" rtl="0" algn="l">
              <a:lnSpc>
                <a:spcPct val="105000"/>
              </a:lnSpc>
              <a:spcBef>
                <a:spcPts val="1200"/>
              </a:spcBef>
              <a:spcAft>
                <a:spcPts val="1200"/>
              </a:spcAft>
              <a:buNone/>
            </a:pPr>
            <a:r>
              <a:t/>
            </a:r>
            <a:endParaRPr sz="1679">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2"/>
          <p:cNvSpPr txBox="1"/>
          <p:nvPr>
            <p:ph idx="1" type="body"/>
          </p:nvPr>
        </p:nvSpPr>
        <p:spPr>
          <a:xfrm>
            <a:off x="311700" y="127525"/>
            <a:ext cx="4260300" cy="47187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600">
                <a:solidFill>
                  <a:schemeClr val="dk1"/>
                </a:solidFill>
              </a:rPr>
              <a:t>Example: Simple CRUD API for Users</a:t>
            </a:r>
            <a:endParaRPr b="1" sz="1600">
              <a:solidFill>
                <a:schemeClr val="dk1"/>
              </a:solidFill>
            </a:endParaRPr>
          </a:p>
          <a:p>
            <a:pPr indent="0" lvl="0" marL="0" rtl="0" algn="l">
              <a:lnSpc>
                <a:spcPct val="115000"/>
              </a:lnSpc>
              <a:spcBef>
                <a:spcPts val="0"/>
              </a:spcBef>
              <a:spcAft>
                <a:spcPts val="0"/>
              </a:spcAft>
              <a:buNone/>
            </a:pPr>
            <a:r>
              <a:rPr lang="en" sz="1600">
                <a:solidFill>
                  <a:schemeClr val="dk1"/>
                </a:solidFill>
              </a:rPr>
              <a:t>python</a:t>
            </a:r>
            <a:endParaRPr sz="1600">
              <a:solidFill>
                <a:schemeClr val="dk1"/>
              </a:solidFill>
            </a:endParaRPr>
          </a:p>
          <a:p>
            <a:pPr indent="0" lvl="0" marL="0" rtl="0" algn="l">
              <a:lnSpc>
                <a:spcPct val="135714"/>
              </a:lnSpc>
              <a:spcBef>
                <a:spcPts val="0"/>
              </a:spcBef>
              <a:spcAft>
                <a:spcPts val="0"/>
              </a:spcAft>
              <a:buNone/>
            </a:pPr>
            <a:r>
              <a:rPr lang="en" sz="850">
                <a:solidFill>
                  <a:srgbClr val="AF00DB"/>
                </a:solidFill>
                <a:latin typeface="Courier New"/>
                <a:ea typeface="Courier New"/>
                <a:cs typeface="Courier New"/>
                <a:sym typeface="Courier New"/>
              </a:rPr>
              <a:t>from</a:t>
            </a:r>
            <a:r>
              <a:rPr lang="en" sz="850">
                <a:solidFill>
                  <a:srgbClr val="3B3B3B"/>
                </a:solidFill>
                <a:latin typeface="Courier New"/>
                <a:ea typeface="Courier New"/>
                <a:cs typeface="Courier New"/>
                <a:sym typeface="Courier New"/>
              </a:rPr>
              <a:t> </a:t>
            </a:r>
            <a:r>
              <a:rPr lang="en" sz="850">
                <a:solidFill>
                  <a:srgbClr val="267F99"/>
                </a:solidFill>
                <a:latin typeface="Courier New"/>
                <a:ea typeface="Courier New"/>
                <a:cs typeface="Courier New"/>
                <a:sym typeface="Courier New"/>
              </a:rPr>
              <a:t>flask</a:t>
            </a:r>
            <a:r>
              <a:rPr lang="en" sz="850">
                <a:solidFill>
                  <a:srgbClr val="3B3B3B"/>
                </a:solidFill>
                <a:latin typeface="Courier New"/>
                <a:ea typeface="Courier New"/>
                <a:cs typeface="Courier New"/>
                <a:sym typeface="Courier New"/>
              </a:rPr>
              <a:t> </a:t>
            </a:r>
            <a:r>
              <a:rPr lang="en" sz="850">
                <a:solidFill>
                  <a:srgbClr val="AF00DB"/>
                </a:solidFill>
                <a:latin typeface="Courier New"/>
                <a:ea typeface="Courier New"/>
                <a:cs typeface="Courier New"/>
                <a:sym typeface="Courier New"/>
              </a:rPr>
              <a:t>import</a:t>
            </a:r>
            <a:r>
              <a:rPr lang="en" sz="850">
                <a:solidFill>
                  <a:srgbClr val="3B3B3B"/>
                </a:solidFill>
                <a:latin typeface="Courier New"/>
                <a:ea typeface="Courier New"/>
                <a:cs typeface="Courier New"/>
                <a:sym typeface="Courier New"/>
              </a:rPr>
              <a:t> </a:t>
            </a:r>
            <a:r>
              <a:rPr lang="en" sz="850">
                <a:solidFill>
                  <a:srgbClr val="267F99"/>
                </a:solidFill>
                <a:latin typeface="Courier New"/>
                <a:ea typeface="Courier New"/>
                <a:cs typeface="Courier New"/>
                <a:sym typeface="Courier New"/>
              </a:rPr>
              <a:t>Flask</a:t>
            </a:r>
            <a:r>
              <a:rPr lang="en" sz="850">
                <a:solidFill>
                  <a:srgbClr val="3B3B3B"/>
                </a:solidFill>
                <a:latin typeface="Courier New"/>
                <a:ea typeface="Courier New"/>
                <a:cs typeface="Courier New"/>
                <a:sym typeface="Courier New"/>
              </a:rPr>
              <a:t>, </a:t>
            </a:r>
            <a:r>
              <a:rPr lang="en" sz="850">
                <a:solidFill>
                  <a:srgbClr val="795E26"/>
                </a:solidFill>
                <a:latin typeface="Courier New"/>
                <a:ea typeface="Courier New"/>
                <a:cs typeface="Courier New"/>
                <a:sym typeface="Courier New"/>
              </a:rPr>
              <a:t>jsonify</a:t>
            </a:r>
            <a:r>
              <a:rPr lang="en" sz="850">
                <a:solidFill>
                  <a:srgbClr val="3B3B3B"/>
                </a:solidFill>
                <a:latin typeface="Courier New"/>
                <a:ea typeface="Courier New"/>
                <a:cs typeface="Courier New"/>
                <a:sym typeface="Courier New"/>
              </a:rPr>
              <a:t>, </a:t>
            </a:r>
            <a:r>
              <a:rPr lang="en" sz="850">
                <a:solidFill>
                  <a:srgbClr val="001080"/>
                </a:solidFill>
                <a:latin typeface="Courier New"/>
                <a:ea typeface="Courier New"/>
                <a:cs typeface="Courier New"/>
                <a:sym typeface="Courier New"/>
              </a:rPr>
              <a:t>request</a:t>
            </a:r>
            <a:endParaRPr sz="850">
              <a:solidFill>
                <a:srgbClr val="001080"/>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8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001080"/>
                </a:solidFill>
                <a:latin typeface="Courier New"/>
                <a:ea typeface="Courier New"/>
                <a:cs typeface="Courier New"/>
                <a:sym typeface="Courier New"/>
              </a:rPr>
              <a:t>app</a:t>
            </a:r>
            <a:r>
              <a:rPr lang="en" sz="850">
                <a:solidFill>
                  <a:srgbClr val="3B3B3B"/>
                </a:solidFill>
                <a:latin typeface="Courier New"/>
                <a:ea typeface="Courier New"/>
                <a:cs typeface="Courier New"/>
                <a:sym typeface="Courier New"/>
              </a:rPr>
              <a:t> </a:t>
            </a:r>
            <a:r>
              <a:rPr lang="en" sz="850">
                <a:solidFill>
                  <a:schemeClr val="dk1"/>
                </a:solidFill>
                <a:latin typeface="Courier New"/>
                <a:ea typeface="Courier New"/>
                <a:cs typeface="Courier New"/>
                <a:sym typeface="Courier New"/>
              </a:rPr>
              <a:t>=</a:t>
            </a:r>
            <a:r>
              <a:rPr lang="en" sz="850">
                <a:solidFill>
                  <a:srgbClr val="3B3B3B"/>
                </a:solidFill>
                <a:latin typeface="Courier New"/>
                <a:ea typeface="Courier New"/>
                <a:cs typeface="Courier New"/>
                <a:sym typeface="Courier New"/>
              </a:rPr>
              <a:t> </a:t>
            </a:r>
            <a:r>
              <a:rPr lang="en" sz="850">
                <a:solidFill>
                  <a:srgbClr val="267F99"/>
                </a:solidFill>
                <a:latin typeface="Courier New"/>
                <a:ea typeface="Courier New"/>
                <a:cs typeface="Courier New"/>
                <a:sym typeface="Courier New"/>
              </a:rPr>
              <a:t>Flask</a:t>
            </a:r>
            <a:r>
              <a:rPr lang="en" sz="850">
                <a:solidFill>
                  <a:srgbClr val="3B3B3B"/>
                </a:solidFill>
                <a:latin typeface="Courier New"/>
                <a:ea typeface="Courier New"/>
                <a:cs typeface="Courier New"/>
                <a:sym typeface="Courier New"/>
              </a:rPr>
              <a:t>(</a:t>
            </a:r>
            <a:r>
              <a:rPr lang="en" sz="850">
                <a:solidFill>
                  <a:srgbClr val="001080"/>
                </a:solidFill>
                <a:latin typeface="Courier New"/>
                <a:ea typeface="Courier New"/>
                <a:cs typeface="Courier New"/>
                <a:sym typeface="Courier New"/>
              </a:rPr>
              <a:t>__name__</a:t>
            </a:r>
            <a:r>
              <a:rPr lang="en" sz="850">
                <a:solidFill>
                  <a:srgbClr val="3B3B3B"/>
                </a:solidFill>
                <a:latin typeface="Courier New"/>
                <a:ea typeface="Courier New"/>
                <a:cs typeface="Courier New"/>
                <a:sym typeface="Courier New"/>
              </a:rPr>
              <a:t>)</a:t>
            </a:r>
            <a:endParaRPr sz="8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8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008000"/>
                </a:solidFill>
                <a:latin typeface="Courier New"/>
                <a:ea typeface="Courier New"/>
                <a:cs typeface="Courier New"/>
                <a:sym typeface="Courier New"/>
              </a:rPr>
              <a:t># Simulated in-memory database</a:t>
            </a:r>
            <a:endParaRPr sz="8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001080"/>
                </a:solidFill>
                <a:latin typeface="Courier New"/>
                <a:ea typeface="Courier New"/>
                <a:cs typeface="Courier New"/>
                <a:sym typeface="Courier New"/>
              </a:rPr>
              <a:t>users</a:t>
            </a:r>
            <a:r>
              <a:rPr lang="en" sz="850">
                <a:solidFill>
                  <a:srgbClr val="3B3B3B"/>
                </a:solidFill>
                <a:latin typeface="Courier New"/>
                <a:ea typeface="Courier New"/>
                <a:cs typeface="Courier New"/>
                <a:sym typeface="Courier New"/>
              </a:rPr>
              <a:t> </a:t>
            </a:r>
            <a:r>
              <a:rPr lang="en" sz="850">
                <a:solidFill>
                  <a:schemeClr val="dk1"/>
                </a:solidFill>
                <a:latin typeface="Courier New"/>
                <a:ea typeface="Courier New"/>
                <a:cs typeface="Courier New"/>
                <a:sym typeface="Courier New"/>
              </a:rPr>
              <a:t>=</a:t>
            </a:r>
            <a:r>
              <a:rPr lang="en" sz="850">
                <a:solidFill>
                  <a:srgbClr val="3B3B3B"/>
                </a:solidFill>
                <a:latin typeface="Courier New"/>
                <a:ea typeface="Courier New"/>
                <a:cs typeface="Courier New"/>
                <a:sym typeface="Courier New"/>
              </a:rPr>
              <a:t> [</a:t>
            </a:r>
            <a:endParaRPr sz="8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3B3B3B"/>
                </a:solidFill>
                <a:latin typeface="Courier New"/>
                <a:ea typeface="Courier New"/>
                <a:cs typeface="Courier New"/>
                <a:sym typeface="Courier New"/>
              </a:rPr>
              <a:t>    {</a:t>
            </a:r>
            <a:r>
              <a:rPr lang="en" sz="850">
                <a:solidFill>
                  <a:srgbClr val="A31515"/>
                </a:solidFill>
                <a:latin typeface="Courier New"/>
                <a:ea typeface="Courier New"/>
                <a:cs typeface="Courier New"/>
                <a:sym typeface="Courier New"/>
              </a:rPr>
              <a:t>"id"</a:t>
            </a:r>
            <a:r>
              <a:rPr lang="en" sz="850">
                <a:solidFill>
                  <a:srgbClr val="3B3B3B"/>
                </a:solidFill>
                <a:latin typeface="Courier New"/>
                <a:ea typeface="Courier New"/>
                <a:cs typeface="Courier New"/>
                <a:sym typeface="Courier New"/>
              </a:rPr>
              <a:t>: </a:t>
            </a:r>
            <a:r>
              <a:rPr lang="en" sz="850">
                <a:solidFill>
                  <a:srgbClr val="098658"/>
                </a:solidFill>
                <a:latin typeface="Courier New"/>
                <a:ea typeface="Courier New"/>
                <a:cs typeface="Courier New"/>
                <a:sym typeface="Courier New"/>
              </a:rPr>
              <a:t>1</a:t>
            </a:r>
            <a:r>
              <a:rPr lang="en" sz="850">
                <a:solidFill>
                  <a:srgbClr val="3B3B3B"/>
                </a:solidFill>
                <a:latin typeface="Courier New"/>
                <a:ea typeface="Courier New"/>
                <a:cs typeface="Courier New"/>
                <a:sym typeface="Courier New"/>
              </a:rPr>
              <a:t>, </a:t>
            </a:r>
            <a:r>
              <a:rPr lang="en" sz="850">
                <a:solidFill>
                  <a:srgbClr val="A31515"/>
                </a:solidFill>
                <a:latin typeface="Courier New"/>
                <a:ea typeface="Courier New"/>
                <a:cs typeface="Courier New"/>
                <a:sym typeface="Courier New"/>
              </a:rPr>
              <a:t>"name"</a:t>
            </a:r>
            <a:r>
              <a:rPr lang="en" sz="850">
                <a:solidFill>
                  <a:srgbClr val="3B3B3B"/>
                </a:solidFill>
                <a:latin typeface="Courier New"/>
                <a:ea typeface="Courier New"/>
                <a:cs typeface="Courier New"/>
                <a:sym typeface="Courier New"/>
              </a:rPr>
              <a:t>: </a:t>
            </a:r>
            <a:r>
              <a:rPr lang="en" sz="850">
                <a:solidFill>
                  <a:srgbClr val="A31515"/>
                </a:solidFill>
                <a:latin typeface="Courier New"/>
                <a:ea typeface="Courier New"/>
                <a:cs typeface="Courier New"/>
                <a:sym typeface="Courier New"/>
              </a:rPr>
              <a:t>"Binayak"</a:t>
            </a:r>
            <a:r>
              <a:rPr lang="en" sz="850">
                <a:solidFill>
                  <a:srgbClr val="3B3B3B"/>
                </a:solidFill>
                <a:latin typeface="Courier New"/>
                <a:ea typeface="Courier New"/>
                <a:cs typeface="Courier New"/>
                <a:sym typeface="Courier New"/>
              </a:rPr>
              <a:t>},</a:t>
            </a:r>
            <a:endParaRPr sz="8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3B3B3B"/>
                </a:solidFill>
                <a:latin typeface="Courier New"/>
                <a:ea typeface="Courier New"/>
                <a:cs typeface="Courier New"/>
                <a:sym typeface="Courier New"/>
              </a:rPr>
              <a:t>    {</a:t>
            </a:r>
            <a:r>
              <a:rPr lang="en" sz="850">
                <a:solidFill>
                  <a:srgbClr val="A31515"/>
                </a:solidFill>
                <a:latin typeface="Courier New"/>
                <a:ea typeface="Courier New"/>
                <a:cs typeface="Courier New"/>
                <a:sym typeface="Courier New"/>
              </a:rPr>
              <a:t>"id"</a:t>
            </a:r>
            <a:r>
              <a:rPr lang="en" sz="850">
                <a:solidFill>
                  <a:srgbClr val="3B3B3B"/>
                </a:solidFill>
                <a:latin typeface="Courier New"/>
                <a:ea typeface="Courier New"/>
                <a:cs typeface="Courier New"/>
                <a:sym typeface="Courier New"/>
              </a:rPr>
              <a:t>: </a:t>
            </a:r>
            <a:r>
              <a:rPr lang="en" sz="850">
                <a:solidFill>
                  <a:srgbClr val="098658"/>
                </a:solidFill>
                <a:latin typeface="Courier New"/>
                <a:ea typeface="Courier New"/>
                <a:cs typeface="Courier New"/>
                <a:sym typeface="Courier New"/>
              </a:rPr>
              <a:t>2</a:t>
            </a:r>
            <a:r>
              <a:rPr lang="en" sz="850">
                <a:solidFill>
                  <a:srgbClr val="3B3B3B"/>
                </a:solidFill>
                <a:latin typeface="Courier New"/>
                <a:ea typeface="Courier New"/>
                <a:cs typeface="Courier New"/>
                <a:sym typeface="Courier New"/>
              </a:rPr>
              <a:t>, </a:t>
            </a:r>
            <a:r>
              <a:rPr lang="en" sz="850">
                <a:solidFill>
                  <a:srgbClr val="A31515"/>
                </a:solidFill>
                <a:latin typeface="Courier New"/>
                <a:ea typeface="Courier New"/>
                <a:cs typeface="Courier New"/>
                <a:sym typeface="Courier New"/>
              </a:rPr>
              <a:t>"name"</a:t>
            </a:r>
            <a:r>
              <a:rPr lang="en" sz="850">
                <a:solidFill>
                  <a:srgbClr val="3B3B3B"/>
                </a:solidFill>
                <a:latin typeface="Courier New"/>
                <a:ea typeface="Courier New"/>
                <a:cs typeface="Courier New"/>
                <a:sym typeface="Courier New"/>
              </a:rPr>
              <a:t>: </a:t>
            </a:r>
            <a:r>
              <a:rPr lang="en" sz="850">
                <a:solidFill>
                  <a:srgbClr val="A31515"/>
                </a:solidFill>
                <a:latin typeface="Courier New"/>
                <a:ea typeface="Courier New"/>
                <a:cs typeface="Courier New"/>
                <a:sym typeface="Courier New"/>
              </a:rPr>
              <a:t>"Sita"</a:t>
            </a:r>
            <a:r>
              <a:rPr lang="en" sz="850">
                <a:solidFill>
                  <a:srgbClr val="3B3B3B"/>
                </a:solidFill>
                <a:latin typeface="Courier New"/>
                <a:ea typeface="Courier New"/>
                <a:cs typeface="Courier New"/>
                <a:sym typeface="Courier New"/>
              </a:rPr>
              <a:t>}</a:t>
            </a:r>
            <a:endParaRPr sz="8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3B3B3B"/>
                </a:solidFill>
                <a:latin typeface="Courier New"/>
                <a:ea typeface="Courier New"/>
                <a:cs typeface="Courier New"/>
                <a:sym typeface="Courier New"/>
              </a:rPr>
              <a:t>]</a:t>
            </a:r>
            <a:endParaRPr sz="8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8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008000"/>
                </a:solidFill>
                <a:latin typeface="Courier New"/>
                <a:ea typeface="Courier New"/>
                <a:cs typeface="Courier New"/>
                <a:sym typeface="Courier New"/>
              </a:rPr>
              <a:t># GET all users</a:t>
            </a:r>
            <a:endParaRPr sz="8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795E26"/>
                </a:solidFill>
                <a:latin typeface="Courier New"/>
                <a:ea typeface="Courier New"/>
                <a:cs typeface="Courier New"/>
                <a:sym typeface="Courier New"/>
              </a:rPr>
              <a:t>@</a:t>
            </a:r>
            <a:r>
              <a:rPr lang="en" sz="850">
                <a:solidFill>
                  <a:srgbClr val="001080"/>
                </a:solidFill>
                <a:latin typeface="Courier New"/>
                <a:ea typeface="Courier New"/>
                <a:cs typeface="Courier New"/>
                <a:sym typeface="Courier New"/>
              </a:rPr>
              <a:t>app</a:t>
            </a:r>
            <a:r>
              <a:rPr lang="en" sz="850">
                <a:solidFill>
                  <a:srgbClr val="795E26"/>
                </a:solidFill>
                <a:latin typeface="Courier New"/>
                <a:ea typeface="Courier New"/>
                <a:cs typeface="Courier New"/>
                <a:sym typeface="Courier New"/>
              </a:rPr>
              <a:t>.route</a:t>
            </a:r>
            <a:r>
              <a:rPr lang="en" sz="850">
                <a:solidFill>
                  <a:srgbClr val="3B3B3B"/>
                </a:solidFill>
                <a:latin typeface="Courier New"/>
                <a:ea typeface="Courier New"/>
                <a:cs typeface="Courier New"/>
                <a:sym typeface="Courier New"/>
              </a:rPr>
              <a:t>(</a:t>
            </a:r>
            <a:r>
              <a:rPr lang="en" sz="850">
                <a:solidFill>
                  <a:srgbClr val="A31515"/>
                </a:solidFill>
                <a:latin typeface="Courier New"/>
                <a:ea typeface="Courier New"/>
                <a:cs typeface="Courier New"/>
                <a:sym typeface="Courier New"/>
              </a:rPr>
              <a:t>'/users'</a:t>
            </a:r>
            <a:r>
              <a:rPr lang="en" sz="850">
                <a:solidFill>
                  <a:srgbClr val="3B3B3B"/>
                </a:solidFill>
                <a:latin typeface="Courier New"/>
                <a:ea typeface="Courier New"/>
                <a:cs typeface="Courier New"/>
                <a:sym typeface="Courier New"/>
              </a:rPr>
              <a:t>, </a:t>
            </a:r>
            <a:r>
              <a:rPr lang="en" sz="850">
                <a:solidFill>
                  <a:srgbClr val="001080"/>
                </a:solidFill>
                <a:latin typeface="Courier New"/>
                <a:ea typeface="Courier New"/>
                <a:cs typeface="Courier New"/>
                <a:sym typeface="Courier New"/>
              </a:rPr>
              <a:t>methods</a:t>
            </a:r>
            <a:r>
              <a:rPr lang="en" sz="850">
                <a:solidFill>
                  <a:schemeClr val="dk1"/>
                </a:solidFill>
                <a:latin typeface="Courier New"/>
                <a:ea typeface="Courier New"/>
                <a:cs typeface="Courier New"/>
                <a:sym typeface="Courier New"/>
              </a:rPr>
              <a:t>=</a:t>
            </a:r>
            <a:r>
              <a:rPr lang="en" sz="850">
                <a:solidFill>
                  <a:srgbClr val="3B3B3B"/>
                </a:solidFill>
                <a:latin typeface="Courier New"/>
                <a:ea typeface="Courier New"/>
                <a:cs typeface="Courier New"/>
                <a:sym typeface="Courier New"/>
              </a:rPr>
              <a:t>[</a:t>
            </a:r>
            <a:r>
              <a:rPr lang="en" sz="850">
                <a:solidFill>
                  <a:srgbClr val="A31515"/>
                </a:solidFill>
                <a:latin typeface="Courier New"/>
                <a:ea typeface="Courier New"/>
                <a:cs typeface="Courier New"/>
                <a:sym typeface="Courier New"/>
              </a:rPr>
              <a:t>'GET'</a:t>
            </a:r>
            <a:r>
              <a:rPr lang="en" sz="850">
                <a:solidFill>
                  <a:srgbClr val="3B3B3B"/>
                </a:solidFill>
                <a:latin typeface="Courier New"/>
                <a:ea typeface="Courier New"/>
                <a:cs typeface="Courier New"/>
                <a:sym typeface="Courier New"/>
              </a:rPr>
              <a:t>])</a:t>
            </a:r>
            <a:endParaRPr sz="8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0000FF"/>
                </a:solidFill>
                <a:latin typeface="Courier New"/>
                <a:ea typeface="Courier New"/>
                <a:cs typeface="Courier New"/>
                <a:sym typeface="Courier New"/>
              </a:rPr>
              <a:t>def</a:t>
            </a:r>
            <a:r>
              <a:rPr lang="en" sz="850">
                <a:solidFill>
                  <a:srgbClr val="3B3B3B"/>
                </a:solidFill>
                <a:latin typeface="Courier New"/>
                <a:ea typeface="Courier New"/>
                <a:cs typeface="Courier New"/>
                <a:sym typeface="Courier New"/>
              </a:rPr>
              <a:t> </a:t>
            </a:r>
            <a:r>
              <a:rPr lang="en" sz="850">
                <a:solidFill>
                  <a:srgbClr val="795E26"/>
                </a:solidFill>
                <a:latin typeface="Courier New"/>
                <a:ea typeface="Courier New"/>
                <a:cs typeface="Courier New"/>
                <a:sym typeface="Courier New"/>
              </a:rPr>
              <a:t>get_users</a:t>
            </a:r>
            <a:r>
              <a:rPr lang="en" sz="850">
                <a:solidFill>
                  <a:srgbClr val="3B3B3B"/>
                </a:solidFill>
                <a:latin typeface="Courier New"/>
                <a:ea typeface="Courier New"/>
                <a:cs typeface="Courier New"/>
                <a:sym typeface="Courier New"/>
              </a:rPr>
              <a:t>():</a:t>
            </a:r>
            <a:endParaRPr sz="8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3B3B3B"/>
                </a:solidFill>
                <a:latin typeface="Courier New"/>
                <a:ea typeface="Courier New"/>
                <a:cs typeface="Courier New"/>
                <a:sym typeface="Courier New"/>
              </a:rPr>
              <a:t>    </a:t>
            </a:r>
            <a:r>
              <a:rPr lang="en" sz="850">
                <a:solidFill>
                  <a:srgbClr val="AF00DB"/>
                </a:solidFill>
                <a:latin typeface="Courier New"/>
                <a:ea typeface="Courier New"/>
                <a:cs typeface="Courier New"/>
                <a:sym typeface="Courier New"/>
              </a:rPr>
              <a:t>return</a:t>
            </a:r>
            <a:r>
              <a:rPr lang="en" sz="850">
                <a:solidFill>
                  <a:srgbClr val="3B3B3B"/>
                </a:solidFill>
                <a:latin typeface="Courier New"/>
                <a:ea typeface="Courier New"/>
                <a:cs typeface="Courier New"/>
                <a:sym typeface="Courier New"/>
              </a:rPr>
              <a:t> </a:t>
            </a:r>
            <a:r>
              <a:rPr lang="en" sz="850">
                <a:solidFill>
                  <a:srgbClr val="795E26"/>
                </a:solidFill>
                <a:latin typeface="Courier New"/>
                <a:ea typeface="Courier New"/>
                <a:cs typeface="Courier New"/>
                <a:sym typeface="Courier New"/>
              </a:rPr>
              <a:t>jsonify</a:t>
            </a:r>
            <a:r>
              <a:rPr lang="en" sz="850">
                <a:solidFill>
                  <a:srgbClr val="3B3B3B"/>
                </a:solidFill>
                <a:latin typeface="Courier New"/>
                <a:ea typeface="Courier New"/>
                <a:cs typeface="Courier New"/>
                <a:sym typeface="Courier New"/>
              </a:rPr>
              <a:t>(</a:t>
            </a:r>
            <a:r>
              <a:rPr lang="en" sz="850">
                <a:solidFill>
                  <a:srgbClr val="001080"/>
                </a:solidFill>
                <a:latin typeface="Courier New"/>
                <a:ea typeface="Courier New"/>
                <a:cs typeface="Courier New"/>
                <a:sym typeface="Courier New"/>
              </a:rPr>
              <a:t>users</a:t>
            </a:r>
            <a:r>
              <a:rPr lang="en" sz="850">
                <a:solidFill>
                  <a:srgbClr val="3B3B3B"/>
                </a:solidFill>
                <a:latin typeface="Courier New"/>
                <a:ea typeface="Courier New"/>
                <a:cs typeface="Courier New"/>
                <a:sym typeface="Courier New"/>
              </a:rPr>
              <a:t>)</a:t>
            </a:r>
            <a:endParaRPr sz="8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8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008000"/>
                </a:solidFill>
                <a:latin typeface="Courier New"/>
                <a:ea typeface="Courier New"/>
                <a:cs typeface="Courier New"/>
                <a:sym typeface="Courier New"/>
              </a:rPr>
              <a:t># GET a single user</a:t>
            </a:r>
            <a:endParaRPr sz="8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795E26"/>
                </a:solidFill>
                <a:latin typeface="Courier New"/>
                <a:ea typeface="Courier New"/>
                <a:cs typeface="Courier New"/>
                <a:sym typeface="Courier New"/>
              </a:rPr>
              <a:t>@</a:t>
            </a:r>
            <a:r>
              <a:rPr lang="en" sz="850">
                <a:solidFill>
                  <a:srgbClr val="001080"/>
                </a:solidFill>
                <a:latin typeface="Courier New"/>
                <a:ea typeface="Courier New"/>
                <a:cs typeface="Courier New"/>
                <a:sym typeface="Courier New"/>
              </a:rPr>
              <a:t>app</a:t>
            </a:r>
            <a:r>
              <a:rPr lang="en" sz="850">
                <a:solidFill>
                  <a:srgbClr val="795E26"/>
                </a:solidFill>
                <a:latin typeface="Courier New"/>
                <a:ea typeface="Courier New"/>
                <a:cs typeface="Courier New"/>
                <a:sym typeface="Courier New"/>
              </a:rPr>
              <a:t>.route</a:t>
            </a:r>
            <a:r>
              <a:rPr lang="en" sz="850">
                <a:solidFill>
                  <a:srgbClr val="3B3B3B"/>
                </a:solidFill>
                <a:latin typeface="Courier New"/>
                <a:ea typeface="Courier New"/>
                <a:cs typeface="Courier New"/>
                <a:sym typeface="Courier New"/>
              </a:rPr>
              <a:t>(</a:t>
            </a:r>
            <a:r>
              <a:rPr lang="en" sz="850">
                <a:solidFill>
                  <a:srgbClr val="A31515"/>
                </a:solidFill>
                <a:latin typeface="Courier New"/>
                <a:ea typeface="Courier New"/>
                <a:cs typeface="Courier New"/>
                <a:sym typeface="Courier New"/>
              </a:rPr>
              <a:t>'/users/&lt;int:user_id&gt;'</a:t>
            </a:r>
            <a:r>
              <a:rPr lang="en" sz="850">
                <a:solidFill>
                  <a:srgbClr val="3B3B3B"/>
                </a:solidFill>
                <a:latin typeface="Courier New"/>
                <a:ea typeface="Courier New"/>
                <a:cs typeface="Courier New"/>
                <a:sym typeface="Courier New"/>
              </a:rPr>
              <a:t>, </a:t>
            </a:r>
            <a:r>
              <a:rPr lang="en" sz="850">
                <a:solidFill>
                  <a:srgbClr val="001080"/>
                </a:solidFill>
                <a:latin typeface="Courier New"/>
                <a:ea typeface="Courier New"/>
                <a:cs typeface="Courier New"/>
                <a:sym typeface="Courier New"/>
              </a:rPr>
              <a:t>methods</a:t>
            </a:r>
            <a:r>
              <a:rPr lang="en" sz="850">
                <a:solidFill>
                  <a:schemeClr val="dk1"/>
                </a:solidFill>
                <a:latin typeface="Courier New"/>
                <a:ea typeface="Courier New"/>
                <a:cs typeface="Courier New"/>
                <a:sym typeface="Courier New"/>
              </a:rPr>
              <a:t>=</a:t>
            </a:r>
            <a:r>
              <a:rPr lang="en" sz="850">
                <a:solidFill>
                  <a:srgbClr val="3B3B3B"/>
                </a:solidFill>
                <a:latin typeface="Courier New"/>
                <a:ea typeface="Courier New"/>
                <a:cs typeface="Courier New"/>
                <a:sym typeface="Courier New"/>
              </a:rPr>
              <a:t>[</a:t>
            </a:r>
            <a:r>
              <a:rPr lang="en" sz="850">
                <a:solidFill>
                  <a:srgbClr val="A31515"/>
                </a:solidFill>
                <a:latin typeface="Courier New"/>
                <a:ea typeface="Courier New"/>
                <a:cs typeface="Courier New"/>
                <a:sym typeface="Courier New"/>
              </a:rPr>
              <a:t>'GET'</a:t>
            </a:r>
            <a:r>
              <a:rPr lang="en" sz="850">
                <a:solidFill>
                  <a:srgbClr val="3B3B3B"/>
                </a:solidFill>
                <a:latin typeface="Courier New"/>
                <a:ea typeface="Courier New"/>
                <a:cs typeface="Courier New"/>
                <a:sym typeface="Courier New"/>
              </a:rPr>
              <a:t>])</a:t>
            </a:r>
            <a:endParaRPr sz="8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0000FF"/>
                </a:solidFill>
                <a:latin typeface="Courier New"/>
                <a:ea typeface="Courier New"/>
                <a:cs typeface="Courier New"/>
                <a:sym typeface="Courier New"/>
              </a:rPr>
              <a:t>def</a:t>
            </a:r>
            <a:r>
              <a:rPr lang="en" sz="850">
                <a:solidFill>
                  <a:srgbClr val="3B3B3B"/>
                </a:solidFill>
                <a:latin typeface="Courier New"/>
                <a:ea typeface="Courier New"/>
                <a:cs typeface="Courier New"/>
                <a:sym typeface="Courier New"/>
              </a:rPr>
              <a:t> </a:t>
            </a:r>
            <a:r>
              <a:rPr lang="en" sz="850">
                <a:solidFill>
                  <a:srgbClr val="795E26"/>
                </a:solidFill>
                <a:latin typeface="Courier New"/>
                <a:ea typeface="Courier New"/>
                <a:cs typeface="Courier New"/>
                <a:sym typeface="Courier New"/>
              </a:rPr>
              <a:t>get_user</a:t>
            </a:r>
            <a:r>
              <a:rPr lang="en" sz="850">
                <a:solidFill>
                  <a:srgbClr val="3B3B3B"/>
                </a:solidFill>
                <a:latin typeface="Courier New"/>
                <a:ea typeface="Courier New"/>
                <a:cs typeface="Courier New"/>
                <a:sym typeface="Courier New"/>
              </a:rPr>
              <a:t>(</a:t>
            </a:r>
            <a:r>
              <a:rPr lang="en" sz="850">
                <a:solidFill>
                  <a:srgbClr val="001080"/>
                </a:solidFill>
                <a:latin typeface="Courier New"/>
                <a:ea typeface="Courier New"/>
                <a:cs typeface="Courier New"/>
                <a:sym typeface="Courier New"/>
              </a:rPr>
              <a:t>user_id</a:t>
            </a:r>
            <a:r>
              <a:rPr lang="en" sz="850">
                <a:solidFill>
                  <a:srgbClr val="3B3B3B"/>
                </a:solidFill>
                <a:latin typeface="Courier New"/>
                <a:ea typeface="Courier New"/>
                <a:cs typeface="Courier New"/>
                <a:sym typeface="Courier New"/>
              </a:rPr>
              <a:t>):</a:t>
            </a:r>
            <a:endParaRPr sz="8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3B3B3B"/>
                </a:solidFill>
                <a:latin typeface="Courier New"/>
                <a:ea typeface="Courier New"/>
                <a:cs typeface="Courier New"/>
                <a:sym typeface="Courier New"/>
              </a:rPr>
              <a:t>    </a:t>
            </a:r>
            <a:r>
              <a:rPr lang="en" sz="850">
                <a:solidFill>
                  <a:srgbClr val="001080"/>
                </a:solidFill>
                <a:latin typeface="Courier New"/>
                <a:ea typeface="Courier New"/>
                <a:cs typeface="Courier New"/>
                <a:sym typeface="Courier New"/>
              </a:rPr>
              <a:t>user</a:t>
            </a:r>
            <a:r>
              <a:rPr lang="en" sz="850">
                <a:solidFill>
                  <a:srgbClr val="3B3B3B"/>
                </a:solidFill>
                <a:latin typeface="Courier New"/>
                <a:ea typeface="Courier New"/>
                <a:cs typeface="Courier New"/>
                <a:sym typeface="Courier New"/>
              </a:rPr>
              <a:t> </a:t>
            </a:r>
            <a:r>
              <a:rPr lang="en" sz="850">
                <a:solidFill>
                  <a:schemeClr val="dk1"/>
                </a:solidFill>
                <a:latin typeface="Courier New"/>
                <a:ea typeface="Courier New"/>
                <a:cs typeface="Courier New"/>
                <a:sym typeface="Courier New"/>
              </a:rPr>
              <a:t>=</a:t>
            </a:r>
            <a:r>
              <a:rPr lang="en" sz="850">
                <a:solidFill>
                  <a:srgbClr val="3B3B3B"/>
                </a:solidFill>
                <a:latin typeface="Courier New"/>
                <a:ea typeface="Courier New"/>
                <a:cs typeface="Courier New"/>
                <a:sym typeface="Courier New"/>
              </a:rPr>
              <a:t> </a:t>
            </a:r>
            <a:r>
              <a:rPr lang="en" sz="850">
                <a:solidFill>
                  <a:srgbClr val="795E26"/>
                </a:solidFill>
                <a:latin typeface="Courier New"/>
                <a:ea typeface="Courier New"/>
                <a:cs typeface="Courier New"/>
                <a:sym typeface="Courier New"/>
              </a:rPr>
              <a:t>next</a:t>
            </a:r>
            <a:r>
              <a:rPr lang="en" sz="850">
                <a:solidFill>
                  <a:srgbClr val="3B3B3B"/>
                </a:solidFill>
                <a:latin typeface="Courier New"/>
                <a:ea typeface="Courier New"/>
                <a:cs typeface="Courier New"/>
                <a:sym typeface="Courier New"/>
              </a:rPr>
              <a:t>((</a:t>
            </a:r>
            <a:r>
              <a:rPr lang="en" sz="850">
                <a:solidFill>
                  <a:srgbClr val="001080"/>
                </a:solidFill>
                <a:latin typeface="Courier New"/>
                <a:ea typeface="Courier New"/>
                <a:cs typeface="Courier New"/>
                <a:sym typeface="Courier New"/>
              </a:rPr>
              <a:t>u</a:t>
            </a:r>
            <a:r>
              <a:rPr lang="en" sz="850">
                <a:solidFill>
                  <a:srgbClr val="3B3B3B"/>
                </a:solidFill>
                <a:latin typeface="Courier New"/>
                <a:ea typeface="Courier New"/>
                <a:cs typeface="Courier New"/>
                <a:sym typeface="Courier New"/>
              </a:rPr>
              <a:t> </a:t>
            </a:r>
            <a:r>
              <a:rPr lang="en" sz="850">
                <a:solidFill>
                  <a:srgbClr val="AF00DB"/>
                </a:solidFill>
                <a:latin typeface="Courier New"/>
                <a:ea typeface="Courier New"/>
                <a:cs typeface="Courier New"/>
                <a:sym typeface="Courier New"/>
              </a:rPr>
              <a:t>for</a:t>
            </a:r>
            <a:r>
              <a:rPr lang="en" sz="850">
                <a:solidFill>
                  <a:srgbClr val="3B3B3B"/>
                </a:solidFill>
                <a:latin typeface="Courier New"/>
                <a:ea typeface="Courier New"/>
                <a:cs typeface="Courier New"/>
                <a:sym typeface="Courier New"/>
              </a:rPr>
              <a:t> </a:t>
            </a:r>
            <a:r>
              <a:rPr lang="en" sz="850">
                <a:solidFill>
                  <a:srgbClr val="001080"/>
                </a:solidFill>
                <a:latin typeface="Courier New"/>
                <a:ea typeface="Courier New"/>
                <a:cs typeface="Courier New"/>
                <a:sym typeface="Courier New"/>
              </a:rPr>
              <a:t>u</a:t>
            </a:r>
            <a:r>
              <a:rPr lang="en" sz="850">
                <a:solidFill>
                  <a:srgbClr val="3B3B3B"/>
                </a:solidFill>
                <a:latin typeface="Courier New"/>
                <a:ea typeface="Courier New"/>
                <a:cs typeface="Courier New"/>
                <a:sym typeface="Courier New"/>
              </a:rPr>
              <a:t> </a:t>
            </a:r>
            <a:r>
              <a:rPr lang="en" sz="850">
                <a:solidFill>
                  <a:srgbClr val="AF00DB"/>
                </a:solidFill>
                <a:latin typeface="Courier New"/>
                <a:ea typeface="Courier New"/>
                <a:cs typeface="Courier New"/>
                <a:sym typeface="Courier New"/>
              </a:rPr>
              <a:t>in</a:t>
            </a:r>
            <a:r>
              <a:rPr lang="en" sz="850">
                <a:solidFill>
                  <a:srgbClr val="3B3B3B"/>
                </a:solidFill>
                <a:latin typeface="Courier New"/>
                <a:ea typeface="Courier New"/>
                <a:cs typeface="Courier New"/>
                <a:sym typeface="Courier New"/>
              </a:rPr>
              <a:t> </a:t>
            </a:r>
            <a:r>
              <a:rPr lang="en" sz="850">
                <a:solidFill>
                  <a:srgbClr val="001080"/>
                </a:solidFill>
                <a:latin typeface="Courier New"/>
                <a:ea typeface="Courier New"/>
                <a:cs typeface="Courier New"/>
                <a:sym typeface="Courier New"/>
              </a:rPr>
              <a:t>users</a:t>
            </a:r>
            <a:r>
              <a:rPr lang="en" sz="850">
                <a:solidFill>
                  <a:srgbClr val="3B3B3B"/>
                </a:solidFill>
                <a:latin typeface="Courier New"/>
                <a:ea typeface="Courier New"/>
                <a:cs typeface="Courier New"/>
                <a:sym typeface="Courier New"/>
              </a:rPr>
              <a:t> </a:t>
            </a:r>
            <a:r>
              <a:rPr lang="en" sz="850">
                <a:solidFill>
                  <a:srgbClr val="AF00DB"/>
                </a:solidFill>
                <a:latin typeface="Courier New"/>
                <a:ea typeface="Courier New"/>
                <a:cs typeface="Courier New"/>
                <a:sym typeface="Courier New"/>
              </a:rPr>
              <a:t>if</a:t>
            </a:r>
            <a:r>
              <a:rPr lang="en" sz="850">
                <a:solidFill>
                  <a:srgbClr val="3B3B3B"/>
                </a:solidFill>
                <a:latin typeface="Courier New"/>
                <a:ea typeface="Courier New"/>
                <a:cs typeface="Courier New"/>
                <a:sym typeface="Courier New"/>
              </a:rPr>
              <a:t> </a:t>
            </a:r>
            <a:r>
              <a:rPr lang="en" sz="850">
                <a:solidFill>
                  <a:srgbClr val="001080"/>
                </a:solidFill>
                <a:latin typeface="Courier New"/>
                <a:ea typeface="Courier New"/>
                <a:cs typeface="Courier New"/>
                <a:sym typeface="Courier New"/>
              </a:rPr>
              <a:t>u</a:t>
            </a:r>
            <a:r>
              <a:rPr lang="en" sz="850">
                <a:solidFill>
                  <a:srgbClr val="3B3B3B"/>
                </a:solidFill>
                <a:latin typeface="Courier New"/>
                <a:ea typeface="Courier New"/>
                <a:cs typeface="Courier New"/>
                <a:sym typeface="Courier New"/>
              </a:rPr>
              <a:t>[</a:t>
            </a:r>
            <a:r>
              <a:rPr lang="en" sz="850">
                <a:solidFill>
                  <a:srgbClr val="A31515"/>
                </a:solidFill>
                <a:latin typeface="Courier New"/>
                <a:ea typeface="Courier New"/>
                <a:cs typeface="Courier New"/>
                <a:sym typeface="Courier New"/>
              </a:rPr>
              <a:t>'id'</a:t>
            </a:r>
            <a:r>
              <a:rPr lang="en" sz="850">
                <a:solidFill>
                  <a:srgbClr val="3B3B3B"/>
                </a:solidFill>
                <a:latin typeface="Courier New"/>
                <a:ea typeface="Courier New"/>
                <a:cs typeface="Courier New"/>
                <a:sym typeface="Courier New"/>
              </a:rPr>
              <a:t>] </a:t>
            </a:r>
            <a:r>
              <a:rPr lang="en" sz="850">
                <a:solidFill>
                  <a:schemeClr val="dk1"/>
                </a:solidFill>
                <a:latin typeface="Courier New"/>
                <a:ea typeface="Courier New"/>
                <a:cs typeface="Courier New"/>
                <a:sym typeface="Courier New"/>
              </a:rPr>
              <a:t>==</a:t>
            </a:r>
            <a:r>
              <a:rPr lang="en" sz="850">
                <a:solidFill>
                  <a:srgbClr val="3B3B3B"/>
                </a:solidFill>
                <a:latin typeface="Courier New"/>
                <a:ea typeface="Courier New"/>
                <a:cs typeface="Courier New"/>
                <a:sym typeface="Courier New"/>
              </a:rPr>
              <a:t> </a:t>
            </a:r>
            <a:r>
              <a:rPr lang="en" sz="850">
                <a:solidFill>
                  <a:srgbClr val="001080"/>
                </a:solidFill>
                <a:latin typeface="Courier New"/>
                <a:ea typeface="Courier New"/>
                <a:cs typeface="Courier New"/>
                <a:sym typeface="Courier New"/>
              </a:rPr>
              <a:t>user_id</a:t>
            </a:r>
            <a:r>
              <a:rPr lang="en" sz="850">
                <a:solidFill>
                  <a:srgbClr val="3B3B3B"/>
                </a:solidFill>
                <a:latin typeface="Courier New"/>
                <a:ea typeface="Courier New"/>
                <a:cs typeface="Courier New"/>
                <a:sym typeface="Courier New"/>
              </a:rPr>
              <a:t>), </a:t>
            </a:r>
            <a:r>
              <a:rPr lang="en" sz="850">
                <a:solidFill>
                  <a:srgbClr val="0000FF"/>
                </a:solidFill>
                <a:latin typeface="Courier New"/>
                <a:ea typeface="Courier New"/>
                <a:cs typeface="Courier New"/>
                <a:sym typeface="Courier New"/>
              </a:rPr>
              <a:t>None</a:t>
            </a:r>
            <a:r>
              <a:rPr lang="en" sz="850">
                <a:solidFill>
                  <a:srgbClr val="3B3B3B"/>
                </a:solidFill>
                <a:latin typeface="Courier New"/>
                <a:ea typeface="Courier New"/>
                <a:cs typeface="Courier New"/>
                <a:sym typeface="Courier New"/>
              </a:rPr>
              <a:t>)</a:t>
            </a:r>
            <a:endParaRPr sz="8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3B3B3B"/>
                </a:solidFill>
                <a:latin typeface="Courier New"/>
                <a:ea typeface="Courier New"/>
                <a:cs typeface="Courier New"/>
                <a:sym typeface="Courier New"/>
              </a:rPr>
              <a:t>    </a:t>
            </a:r>
            <a:r>
              <a:rPr lang="en" sz="850">
                <a:solidFill>
                  <a:srgbClr val="AF00DB"/>
                </a:solidFill>
                <a:latin typeface="Courier New"/>
                <a:ea typeface="Courier New"/>
                <a:cs typeface="Courier New"/>
                <a:sym typeface="Courier New"/>
              </a:rPr>
              <a:t>return</a:t>
            </a:r>
            <a:r>
              <a:rPr lang="en" sz="850">
                <a:solidFill>
                  <a:srgbClr val="3B3B3B"/>
                </a:solidFill>
                <a:latin typeface="Courier New"/>
                <a:ea typeface="Courier New"/>
                <a:cs typeface="Courier New"/>
                <a:sym typeface="Courier New"/>
              </a:rPr>
              <a:t> </a:t>
            </a:r>
            <a:r>
              <a:rPr lang="en" sz="850">
                <a:solidFill>
                  <a:srgbClr val="795E26"/>
                </a:solidFill>
                <a:latin typeface="Courier New"/>
                <a:ea typeface="Courier New"/>
                <a:cs typeface="Courier New"/>
                <a:sym typeface="Courier New"/>
              </a:rPr>
              <a:t>jsonify</a:t>
            </a:r>
            <a:r>
              <a:rPr lang="en" sz="850">
                <a:solidFill>
                  <a:srgbClr val="3B3B3B"/>
                </a:solidFill>
                <a:latin typeface="Courier New"/>
                <a:ea typeface="Courier New"/>
                <a:cs typeface="Courier New"/>
                <a:sym typeface="Courier New"/>
              </a:rPr>
              <a:t>(</a:t>
            </a:r>
            <a:r>
              <a:rPr lang="en" sz="850">
                <a:solidFill>
                  <a:srgbClr val="001080"/>
                </a:solidFill>
                <a:latin typeface="Courier New"/>
                <a:ea typeface="Courier New"/>
                <a:cs typeface="Courier New"/>
                <a:sym typeface="Courier New"/>
              </a:rPr>
              <a:t>user</a:t>
            </a:r>
            <a:r>
              <a:rPr lang="en" sz="850">
                <a:solidFill>
                  <a:srgbClr val="3B3B3B"/>
                </a:solidFill>
                <a:latin typeface="Courier New"/>
                <a:ea typeface="Courier New"/>
                <a:cs typeface="Courier New"/>
                <a:sym typeface="Courier New"/>
              </a:rPr>
              <a:t> </a:t>
            </a:r>
            <a:r>
              <a:rPr lang="en" sz="850">
                <a:solidFill>
                  <a:srgbClr val="AF00DB"/>
                </a:solidFill>
                <a:latin typeface="Courier New"/>
                <a:ea typeface="Courier New"/>
                <a:cs typeface="Courier New"/>
                <a:sym typeface="Courier New"/>
              </a:rPr>
              <a:t>or</a:t>
            </a:r>
            <a:r>
              <a:rPr lang="en" sz="850">
                <a:solidFill>
                  <a:srgbClr val="3B3B3B"/>
                </a:solidFill>
                <a:latin typeface="Courier New"/>
                <a:ea typeface="Courier New"/>
                <a:cs typeface="Courier New"/>
                <a:sym typeface="Courier New"/>
              </a:rPr>
              <a:t> {</a:t>
            </a:r>
            <a:r>
              <a:rPr lang="en" sz="850">
                <a:solidFill>
                  <a:srgbClr val="A31515"/>
                </a:solidFill>
                <a:latin typeface="Courier New"/>
                <a:ea typeface="Courier New"/>
                <a:cs typeface="Courier New"/>
                <a:sym typeface="Courier New"/>
              </a:rPr>
              <a:t>"message"</a:t>
            </a:r>
            <a:r>
              <a:rPr lang="en" sz="850">
                <a:solidFill>
                  <a:srgbClr val="3B3B3B"/>
                </a:solidFill>
                <a:latin typeface="Courier New"/>
                <a:ea typeface="Courier New"/>
                <a:cs typeface="Courier New"/>
                <a:sym typeface="Courier New"/>
              </a:rPr>
              <a:t>: </a:t>
            </a:r>
            <a:r>
              <a:rPr lang="en" sz="850">
                <a:solidFill>
                  <a:srgbClr val="A31515"/>
                </a:solidFill>
                <a:latin typeface="Courier New"/>
                <a:ea typeface="Courier New"/>
                <a:cs typeface="Courier New"/>
                <a:sym typeface="Courier New"/>
              </a:rPr>
              <a:t>"User not found"</a:t>
            </a:r>
            <a:r>
              <a:rPr lang="en" sz="850">
                <a:solidFill>
                  <a:srgbClr val="3B3B3B"/>
                </a:solidFill>
                <a:latin typeface="Courier New"/>
                <a:ea typeface="Courier New"/>
                <a:cs typeface="Courier New"/>
                <a:sym typeface="Courier New"/>
              </a:rPr>
              <a:t>})</a:t>
            </a:r>
            <a:endParaRPr sz="8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8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008000"/>
                </a:solidFill>
                <a:latin typeface="Courier New"/>
                <a:ea typeface="Courier New"/>
                <a:cs typeface="Courier New"/>
                <a:sym typeface="Courier New"/>
              </a:rPr>
              <a:t># POST a new user</a:t>
            </a:r>
            <a:endParaRPr sz="8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795E26"/>
                </a:solidFill>
                <a:latin typeface="Courier New"/>
                <a:ea typeface="Courier New"/>
                <a:cs typeface="Courier New"/>
                <a:sym typeface="Courier New"/>
              </a:rPr>
              <a:t>@</a:t>
            </a:r>
            <a:r>
              <a:rPr lang="en" sz="850">
                <a:solidFill>
                  <a:srgbClr val="001080"/>
                </a:solidFill>
                <a:latin typeface="Courier New"/>
                <a:ea typeface="Courier New"/>
                <a:cs typeface="Courier New"/>
                <a:sym typeface="Courier New"/>
              </a:rPr>
              <a:t>app</a:t>
            </a:r>
            <a:r>
              <a:rPr lang="en" sz="850">
                <a:solidFill>
                  <a:srgbClr val="795E26"/>
                </a:solidFill>
                <a:latin typeface="Courier New"/>
                <a:ea typeface="Courier New"/>
                <a:cs typeface="Courier New"/>
                <a:sym typeface="Courier New"/>
              </a:rPr>
              <a:t>.route</a:t>
            </a:r>
            <a:r>
              <a:rPr lang="en" sz="850">
                <a:solidFill>
                  <a:srgbClr val="3B3B3B"/>
                </a:solidFill>
                <a:latin typeface="Courier New"/>
                <a:ea typeface="Courier New"/>
                <a:cs typeface="Courier New"/>
                <a:sym typeface="Courier New"/>
              </a:rPr>
              <a:t>(</a:t>
            </a:r>
            <a:r>
              <a:rPr lang="en" sz="850">
                <a:solidFill>
                  <a:srgbClr val="A31515"/>
                </a:solidFill>
                <a:latin typeface="Courier New"/>
                <a:ea typeface="Courier New"/>
                <a:cs typeface="Courier New"/>
                <a:sym typeface="Courier New"/>
              </a:rPr>
              <a:t>'/users'</a:t>
            </a:r>
            <a:r>
              <a:rPr lang="en" sz="850">
                <a:solidFill>
                  <a:srgbClr val="3B3B3B"/>
                </a:solidFill>
                <a:latin typeface="Courier New"/>
                <a:ea typeface="Courier New"/>
                <a:cs typeface="Courier New"/>
                <a:sym typeface="Courier New"/>
              </a:rPr>
              <a:t>, </a:t>
            </a:r>
            <a:r>
              <a:rPr lang="en" sz="850">
                <a:solidFill>
                  <a:srgbClr val="001080"/>
                </a:solidFill>
                <a:latin typeface="Courier New"/>
                <a:ea typeface="Courier New"/>
                <a:cs typeface="Courier New"/>
                <a:sym typeface="Courier New"/>
              </a:rPr>
              <a:t>methods</a:t>
            </a:r>
            <a:r>
              <a:rPr lang="en" sz="850">
                <a:solidFill>
                  <a:schemeClr val="dk1"/>
                </a:solidFill>
                <a:latin typeface="Courier New"/>
                <a:ea typeface="Courier New"/>
                <a:cs typeface="Courier New"/>
                <a:sym typeface="Courier New"/>
              </a:rPr>
              <a:t>=</a:t>
            </a:r>
            <a:r>
              <a:rPr lang="en" sz="850">
                <a:solidFill>
                  <a:srgbClr val="3B3B3B"/>
                </a:solidFill>
                <a:latin typeface="Courier New"/>
                <a:ea typeface="Courier New"/>
                <a:cs typeface="Courier New"/>
                <a:sym typeface="Courier New"/>
              </a:rPr>
              <a:t>[</a:t>
            </a:r>
            <a:r>
              <a:rPr lang="en" sz="850">
                <a:solidFill>
                  <a:srgbClr val="A31515"/>
                </a:solidFill>
                <a:latin typeface="Courier New"/>
                <a:ea typeface="Courier New"/>
                <a:cs typeface="Courier New"/>
                <a:sym typeface="Courier New"/>
              </a:rPr>
              <a:t>'POST'</a:t>
            </a:r>
            <a:r>
              <a:rPr lang="en" sz="850">
                <a:solidFill>
                  <a:srgbClr val="3B3B3B"/>
                </a:solidFill>
                <a:latin typeface="Courier New"/>
                <a:ea typeface="Courier New"/>
                <a:cs typeface="Courier New"/>
                <a:sym typeface="Courier New"/>
              </a:rPr>
              <a:t>])</a:t>
            </a:r>
            <a:endParaRPr sz="8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0000FF"/>
                </a:solidFill>
                <a:latin typeface="Courier New"/>
                <a:ea typeface="Courier New"/>
                <a:cs typeface="Courier New"/>
                <a:sym typeface="Courier New"/>
              </a:rPr>
              <a:t>def</a:t>
            </a:r>
            <a:r>
              <a:rPr lang="en" sz="850">
                <a:solidFill>
                  <a:srgbClr val="3B3B3B"/>
                </a:solidFill>
                <a:latin typeface="Courier New"/>
                <a:ea typeface="Courier New"/>
                <a:cs typeface="Courier New"/>
                <a:sym typeface="Courier New"/>
              </a:rPr>
              <a:t> </a:t>
            </a:r>
            <a:r>
              <a:rPr lang="en" sz="850">
                <a:solidFill>
                  <a:srgbClr val="795E26"/>
                </a:solidFill>
                <a:latin typeface="Courier New"/>
                <a:ea typeface="Courier New"/>
                <a:cs typeface="Courier New"/>
                <a:sym typeface="Courier New"/>
              </a:rPr>
              <a:t>add_user</a:t>
            </a:r>
            <a:r>
              <a:rPr lang="en" sz="850">
                <a:solidFill>
                  <a:srgbClr val="3B3B3B"/>
                </a:solidFill>
                <a:latin typeface="Courier New"/>
                <a:ea typeface="Courier New"/>
                <a:cs typeface="Courier New"/>
                <a:sym typeface="Courier New"/>
              </a:rPr>
              <a:t>():</a:t>
            </a:r>
            <a:endParaRPr sz="1600">
              <a:solidFill>
                <a:srgbClr val="188038"/>
              </a:solidFill>
              <a:latin typeface="Roboto Mono"/>
              <a:ea typeface="Roboto Mono"/>
              <a:cs typeface="Roboto Mono"/>
              <a:sym typeface="Roboto Mono"/>
            </a:endParaRPr>
          </a:p>
        </p:txBody>
      </p:sp>
      <p:sp>
        <p:nvSpPr>
          <p:cNvPr id="231" name="Google Shape;231;p42"/>
          <p:cNvSpPr txBox="1"/>
          <p:nvPr>
            <p:ph idx="1" type="body"/>
          </p:nvPr>
        </p:nvSpPr>
        <p:spPr>
          <a:xfrm>
            <a:off x="4734450" y="127525"/>
            <a:ext cx="4260300" cy="47187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850">
                <a:solidFill>
                  <a:srgbClr val="3B3B3B"/>
                </a:solidFill>
                <a:latin typeface="Courier New"/>
                <a:ea typeface="Courier New"/>
                <a:cs typeface="Courier New"/>
                <a:sym typeface="Courier New"/>
              </a:rPr>
              <a:t>    </a:t>
            </a:r>
            <a:r>
              <a:rPr lang="en" sz="850">
                <a:solidFill>
                  <a:srgbClr val="001080"/>
                </a:solidFill>
                <a:latin typeface="Courier New"/>
                <a:ea typeface="Courier New"/>
                <a:cs typeface="Courier New"/>
                <a:sym typeface="Courier New"/>
              </a:rPr>
              <a:t>data</a:t>
            </a:r>
            <a:r>
              <a:rPr lang="en" sz="850">
                <a:solidFill>
                  <a:srgbClr val="3B3B3B"/>
                </a:solidFill>
                <a:latin typeface="Courier New"/>
                <a:ea typeface="Courier New"/>
                <a:cs typeface="Courier New"/>
                <a:sym typeface="Courier New"/>
              </a:rPr>
              <a:t> </a:t>
            </a:r>
            <a:r>
              <a:rPr lang="en" sz="850">
                <a:solidFill>
                  <a:schemeClr val="dk1"/>
                </a:solidFill>
                <a:latin typeface="Courier New"/>
                <a:ea typeface="Courier New"/>
                <a:cs typeface="Courier New"/>
                <a:sym typeface="Courier New"/>
              </a:rPr>
              <a:t>=</a:t>
            </a:r>
            <a:r>
              <a:rPr lang="en" sz="850">
                <a:solidFill>
                  <a:srgbClr val="3B3B3B"/>
                </a:solidFill>
                <a:latin typeface="Courier New"/>
                <a:ea typeface="Courier New"/>
                <a:cs typeface="Courier New"/>
                <a:sym typeface="Courier New"/>
              </a:rPr>
              <a:t> </a:t>
            </a:r>
            <a:r>
              <a:rPr lang="en" sz="850">
                <a:solidFill>
                  <a:srgbClr val="001080"/>
                </a:solidFill>
                <a:latin typeface="Courier New"/>
                <a:ea typeface="Courier New"/>
                <a:cs typeface="Courier New"/>
                <a:sym typeface="Courier New"/>
              </a:rPr>
              <a:t>request</a:t>
            </a:r>
            <a:r>
              <a:rPr lang="en" sz="850">
                <a:solidFill>
                  <a:srgbClr val="3B3B3B"/>
                </a:solidFill>
                <a:latin typeface="Courier New"/>
                <a:ea typeface="Courier New"/>
                <a:cs typeface="Courier New"/>
                <a:sym typeface="Courier New"/>
              </a:rPr>
              <a:t>.</a:t>
            </a:r>
            <a:r>
              <a:rPr lang="en" sz="850">
                <a:solidFill>
                  <a:srgbClr val="795E26"/>
                </a:solidFill>
                <a:latin typeface="Courier New"/>
                <a:ea typeface="Courier New"/>
                <a:cs typeface="Courier New"/>
                <a:sym typeface="Courier New"/>
              </a:rPr>
              <a:t>get_json</a:t>
            </a:r>
            <a:r>
              <a:rPr lang="en" sz="850">
                <a:solidFill>
                  <a:srgbClr val="3B3B3B"/>
                </a:solidFill>
                <a:latin typeface="Courier New"/>
                <a:ea typeface="Courier New"/>
                <a:cs typeface="Courier New"/>
                <a:sym typeface="Courier New"/>
              </a:rPr>
              <a:t>()</a:t>
            </a:r>
            <a:endParaRPr sz="8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3B3B3B"/>
                </a:solidFill>
                <a:latin typeface="Courier New"/>
                <a:ea typeface="Courier New"/>
                <a:cs typeface="Courier New"/>
                <a:sym typeface="Courier New"/>
              </a:rPr>
              <a:t>    </a:t>
            </a:r>
            <a:r>
              <a:rPr lang="en" sz="850">
                <a:solidFill>
                  <a:srgbClr val="001080"/>
                </a:solidFill>
                <a:latin typeface="Courier New"/>
                <a:ea typeface="Courier New"/>
                <a:cs typeface="Courier New"/>
                <a:sym typeface="Courier New"/>
              </a:rPr>
              <a:t>new_user</a:t>
            </a:r>
            <a:r>
              <a:rPr lang="en" sz="850">
                <a:solidFill>
                  <a:srgbClr val="3B3B3B"/>
                </a:solidFill>
                <a:latin typeface="Courier New"/>
                <a:ea typeface="Courier New"/>
                <a:cs typeface="Courier New"/>
                <a:sym typeface="Courier New"/>
              </a:rPr>
              <a:t> </a:t>
            </a:r>
            <a:r>
              <a:rPr lang="en" sz="850">
                <a:solidFill>
                  <a:schemeClr val="dk1"/>
                </a:solidFill>
                <a:latin typeface="Courier New"/>
                <a:ea typeface="Courier New"/>
                <a:cs typeface="Courier New"/>
                <a:sym typeface="Courier New"/>
              </a:rPr>
              <a:t>=</a:t>
            </a:r>
            <a:r>
              <a:rPr lang="en" sz="850">
                <a:solidFill>
                  <a:srgbClr val="3B3B3B"/>
                </a:solidFill>
                <a:latin typeface="Courier New"/>
                <a:ea typeface="Courier New"/>
                <a:cs typeface="Courier New"/>
                <a:sym typeface="Courier New"/>
              </a:rPr>
              <a:t> {</a:t>
            </a:r>
            <a:endParaRPr sz="8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3B3B3B"/>
                </a:solidFill>
                <a:latin typeface="Courier New"/>
                <a:ea typeface="Courier New"/>
                <a:cs typeface="Courier New"/>
                <a:sym typeface="Courier New"/>
              </a:rPr>
              <a:t>        </a:t>
            </a:r>
            <a:r>
              <a:rPr lang="en" sz="850">
                <a:solidFill>
                  <a:srgbClr val="A31515"/>
                </a:solidFill>
                <a:latin typeface="Courier New"/>
                <a:ea typeface="Courier New"/>
                <a:cs typeface="Courier New"/>
                <a:sym typeface="Courier New"/>
              </a:rPr>
              <a:t>"id"</a:t>
            </a:r>
            <a:r>
              <a:rPr lang="en" sz="850">
                <a:solidFill>
                  <a:srgbClr val="3B3B3B"/>
                </a:solidFill>
                <a:latin typeface="Courier New"/>
                <a:ea typeface="Courier New"/>
                <a:cs typeface="Courier New"/>
                <a:sym typeface="Courier New"/>
              </a:rPr>
              <a:t>: </a:t>
            </a:r>
            <a:r>
              <a:rPr lang="en" sz="850">
                <a:solidFill>
                  <a:srgbClr val="001080"/>
                </a:solidFill>
                <a:latin typeface="Courier New"/>
                <a:ea typeface="Courier New"/>
                <a:cs typeface="Courier New"/>
                <a:sym typeface="Courier New"/>
              </a:rPr>
              <a:t>users</a:t>
            </a:r>
            <a:r>
              <a:rPr lang="en" sz="850">
                <a:solidFill>
                  <a:srgbClr val="3B3B3B"/>
                </a:solidFill>
                <a:latin typeface="Courier New"/>
                <a:ea typeface="Courier New"/>
                <a:cs typeface="Courier New"/>
                <a:sym typeface="Courier New"/>
              </a:rPr>
              <a:t>[</a:t>
            </a:r>
            <a:r>
              <a:rPr lang="en" sz="850">
                <a:solidFill>
                  <a:schemeClr val="dk1"/>
                </a:solidFill>
                <a:latin typeface="Courier New"/>
                <a:ea typeface="Courier New"/>
                <a:cs typeface="Courier New"/>
                <a:sym typeface="Courier New"/>
              </a:rPr>
              <a:t>-</a:t>
            </a:r>
            <a:r>
              <a:rPr lang="en" sz="850">
                <a:solidFill>
                  <a:srgbClr val="098658"/>
                </a:solidFill>
                <a:latin typeface="Courier New"/>
                <a:ea typeface="Courier New"/>
                <a:cs typeface="Courier New"/>
                <a:sym typeface="Courier New"/>
              </a:rPr>
              <a:t>1</a:t>
            </a:r>
            <a:r>
              <a:rPr lang="en" sz="850">
                <a:solidFill>
                  <a:srgbClr val="3B3B3B"/>
                </a:solidFill>
                <a:latin typeface="Courier New"/>
                <a:ea typeface="Courier New"/>
                <a:cs typeface="Courier New"/>
                <a:sym typeface="Courier New"/>
              </a:rPr>
              <a:t>][</a:t>
            </a:r>
            <a:r>
              <a:rPr lang="en" sz="850">
                <a:solidFill>
                  <a:srgbClr val="A31515"/>
                </a:solidFill>
                <a:latin typeface="Courier New"/>
                <a:ea typeface="Courier New"/>
                <a:cs typeface="Courier New"/>
                <a:sym typeface="Courier New"/>
              </a:rPr>
              <a:t>'id'</a:t>
            </a:r>
            <a:r>
              <a:rPr lang="en" sz="850">
                <a:solidFill>
                  <a:srgbClr val="3B3B3B"/>
                </a:solidFill>
                <a:latin typeface="Courier New"/>
                <a:ea typeface="Courier New"/>
                <a:cs typeface="Courier New"/>
                <a:sym typeface="Courier New"/>
              </a:rPr>
              <a:t>] </a:t>
            </a:r>
            <a:r>
              <a:rPr lang="en" sz="850">
                <a:solidFill>
                  <a:schemeClr val="dk1"/>
                </a:solidFill>
                <a:latin typeface="Courier New"/>
                <a:ea typeface="Courier New"/>
                <a:cs typeface="Courier New"/>
                <a:sym typeface="Courier New"/>
              </a:rPr>
              <a:t>+</a:t>
            </a:r>
            <a:r>
              <a:rPr lang="en" sz="850">
                <a:solidFill>
                  <a:srgbClr val="3B3B3B"/>
                </a:solidFill>
                <a:latin typeface="Courier New"/>
                <a:ea typeface="Courier New"/>
                <a:cs typeface="Courier New"/>
                <a:sym typeface="Courier New"/>
              </a:rPr>
              <a:t> </a:t>
            </a:r>
            <a:r>
              <a:rPr lang="en" sz="850">
                <a:solidFill>
                  <a:srgbClr val="098658"/>
                </a:solidFill>
                <a:latin typeface="Courier New"/>
                <a:ea typeface="Courier New"/>
                <a:cs typeface="Courier New"/>
                <a:sym typeface="Courier New"/>
              </a:rPr>
              <a:t>1</a:t>
            </a:r>
            <a:r>
              <a:rPr lang="en" sz="850">
                <a:solidFill>
                  <a:srgbClr val="3B3B3B"/>
                </a:solidFill>
                <a:latin typeface="Courier New"/>
                <a:ea typeface="Courier New"/>
                <a:cs typeface="Courier New"/>
                <a:sym typeface="Courier New"/>
              </a:rPr>
              <a:t> </a:t>
            </a:r>
            <a:r>
              <a:rPr lang="en" sz="850">
                <a:solidFill>
                  <a:srgbClr val="AF00DB"/>
                </a:solidFill>
                <a:latin typeface="Courier New"/>
                <a:ea typeface="Courier New"/>
                <a:cs typeface="Courier New"/>
                <a:sym typeface="Courier New"/>
              </a:rPr>
              <a:t>if</a:t>
            </a:r>
            <a:r>
              <a:rPr lang="en" sz="850">
                <a:solidFill>
                  <a:srgbClr val="3B3B3B"/>
                </a:solidFill>
                <a:latin typeface="Courier New"/>
                <a:ea typeface="Courier New"/>
                <a:cs typeface="Courier New"/>
                <a:sym typeface="Courier New"/>
              </a:rPr>
              <a:t> </a:t>
            </a:r>
            <a:r>
              <a:rPr lang="en" sz="850">
                <a:solidFill>
                  <a:srgbClr val="001080"/>
                </a:solidFill>
                <a:latin typeface="Courier New"/>
                <a:ea typeface="Courier New"/>
                <a:cs typeface="Courier New"/>
                <a:sym typeface="Courier New"/>
              </a:rPr>
              <a:t>users</a:t>
            </a:r>
            <a:r>
              <a:rPr lang="en" sz="850">
                <a:solidFill>
                  <a:srgbClr val="3B3B3B"/>
                </a:solidFill>
                <a:latin typeface="Courier New"/>
                <a:ea typeface="Courier New"/>
                <a:cs typeface="Courier New"/>
                <a:sym typeface="Courier New"/>
              </a:rPr>
              <a:t> </a:t>
            </a:r>
            <a:r>
              <a:rPr lang="en" sz="850">
                <a:solidFill>
                  <a:srgbClr val="AF00DB"/>
                </a:solidFill>
                <a:latin typeface="Courier New"/>
                <a:ea typeface="Courier New"/>
                <a:cs typeface="Courier New"/>
                <a:sym typeface="Courier New"/>
              </a:rPr>
              <a:t>else</a:t>
            </a:r>
            <a:r>
              <a:rPr lang="en" sz="850">
                <a:solidFill>
                  <a:srgbClr val="3B3B3B"/>
                </a:solidFill>
                <a:latin typeface="Courier New"/>
                <a:ea typeface="Courier New"/>
                <a:cs typeface="Courier New"/>
                <a:sym typeface="Courier New"/>
              </a:rPr>
              <a:t> </a:t>
            </a:r>
            <a:r>
              <a:rPr lang="en" sz="850">
                <a:solidFill>
                  <a:srgbClr val="098658"/>
                </a:solidFill>
                <a:latin typeface="Courier New"/>
                <a:ea typeface="Courier New"/>
                <a:cs typeface="Courier New"/>
                <a:sym typeface="Courier New"/>
              </a:rPr>
              <a:t>1</a:t>
            </a:r>
            <a:r>
              <a:rPr lang="en" sz="850">
                <a:solidFill>
                  <a:srgbClr val="3B3B3B"/>
                </a:solidFill>
                <a:latin typeface="Courier New"/>
                <a:ea typeface="Courier New"/>
                <a:cs typeface="Courier New"/>
                <a:sym typeface="Courier New"/>
              </a:rPr>
              <a:t>,</a:t>
            </a:r>
            <a:endParaRPr sz="8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3B3B3B"/>
                </a:solidFill>
                <a:latin typeface="Courier New"/>
                <a:ea typeface="Courier New"/>
                <a:cs typeface="Courier New"/>
                <a:sym typeface="Courier New"/>
              </a:rPr>
              <a:t>        </a:t>
            </a:r>
            <a:r>
              <a:rPr lang="en" sz="850">
                <a:solidFill>
                  <a:srgbClr val="A31515"/>
                </a:solidFill>
                <a:latin typeface="Courier New"/>
                <a:ea typeface="Courier New"/>
                <a:cs typeface="Courier New"/>
                <a:sym typeface="Courier New"/>
              </a:rPr>
              <a:t>"name"</a:t>
            </a:r>
            <a:r>
              <a:rPr lang="en" sz="850">
                <a:solidFill>
                  <a:srgbClr val="3B3B3B"/>
                </a:solidFill>
                <a:latin typeface="Courier New"/>
                <a:ea typeface="Courier New"/>
                <a:cs typeface="Courier New"/>
                <a:sym typeface="Courier New"/>
              </a:rPr>
              <a:t>: </a:t>
            </a:r>
            <a:r>
              <a:rPr lang="en" sz="850">
                <a:solidFill>
                  <a:srgbClr val="001080"/>
                </a:solidFill>
                <a:latin typeface="Courier New"/>
                <a:ea typeface="Courier New"/>
                <a:cs typeface="Courier New"/>
                <a:sym typeface="Courier New"/>
              </a:rPr>
              <a:t>data</a:t>
            </a:r>
            <a:r>
              <a:rPr lang="en" sz="850">
                <a:solidFill>
                  <a:srgbClr val="3B3B3B"/>
                </a:solidFill>
                <a:latin typeface="Courier New"/>
                <a:ea typeface="Courier New"/>
                <a:cs typeface="Courier New"/>
                <a:sym typeface="Courier New"/>
              </a:rPr>
              <a:t>[</a:t>
            </a:r>
            <a:r>
              <a:rPr lang="en" sz="850">
                <a:solidFill>
                  <a:srgbClr val="A31515"/>
                </a:solidFill>
                <a:latin typeface="Courier New"/>
                <a:ea typeface="Courier New"/>
                <a:cs typeface="Courier New"/>
                <a:sym typeface="Courier New"/>
              </a:rPr>
              <a:t>'name'</a:t>
            </a:r>
            <a:r>
              <a:rPr lang="en" sz="850">
                <a:solidFill>
                  <a:srgbClr val="3B3B3B"/>
                </a:solidFill>
                <a:latin typeface="Courier New"/>
                <a:ea typeface="Courier New"/>
                <a:cs typeface="Courier New"/>
                <a:sym typeface="Courier New"/>
              </a:rPr>
              <a:t>]</a:t>
            </a:r>
            <a:endParaRPr sz="8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3B3B3B"/>
                </a:solidFill>
                <a:latin typeface="Courier New"/>
                <a:ea typeface="Courier New"/>
                <a:cs typeface="Courier New"/>
                <a:sym typeface="Courier New"/>
              </a:rPr>
              <a:t>    }</a:t>
            </a:r>
            <a:endParaRPr sz="8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3B3B3B"/>
                </a:solidFill>
                <a:latin typeface="Courier New"/>
                <a:ea typeface="Courier New"/>
                <a:cs typeface="Courier New"/>
                <a:sym typeface="Courier New"/>
              </a:rPr>
              <a:t>    </a:t>
            </a:r>
            <a:r>
              <a:rPr lang="en" sz="850">
                <a:solidFill>
                  <a:srgbClr val="001080"/>
                </a:solidFill>
                <a:latin typeface="Courier New"/>
                <a:ea typeface="Courier New"/>
                <a:cs typeface="Courier New"/>
                <a:sym typeface="Courier New"/>
              </a:rPr>
              <a:t>users</a:t>
            </a:r>
            <a:r>
              <a:rPr lang="en" sz="850">
                <a:solidFill>
                  <a:srgbClr val="3B3B3B"/>
                </a:solidFill>
                <a:latin typeface="Courier New"/>
                <a:ea typeface="Courier New"/>
                <a:cs typeface="Courier New"/>
                <a:sym typeface="Courier New"/>
              </a:rPr>
              <a:t>.</a:t>
            </a:r>
            <a:r>
              <a:rPr lang="en" sz="850">
                <a:solidFill>
                  <a:srgbClr val="795E26"/>
                </a:solidFill>
                <a:latin typeface="Courier New"/>
                <a:ea typeface="Courier New"/>
                <a:cs typeface="Courier New"/>
                <a:sym typeface="Courier New"/>
              </a:rPr>
              <a:t>append</a:t>
            </a:r>
            <a:r>
              <a:rPr lang="en" sz="850">
                <a:solidFill>
                  <a:srgbClr val="3B3B3B"/>
                </a:solidFill>
                <a:latin typeface="Courier New"/>
                <a:ea typeface="Courier New"/>
                <a:cs typeface="Courier New"/>
                <a:sym typeface="Courier New"/>
              </a:rPr>
              <a:t>(</a:t>
            </a:r>
            <a:r>
              <a:rPr lang="en" sz="850">
                <a:solidFill>
                  <a:srgbClr val="001080"/>
                </a:solidFill>
                <a:latin typeface="Courier New"/>
                <a:ea typeface="Courier New"/>
                <a:cs typeface="Courier New"/>
                <a:sym typeface="Courier New"/>
              </a:rPr>
              <a:t>new_user</a:t>
            </a:r>
            <a:r>
              <a:rPr lang="en" sz="850">
                <a:solidFill>
                  <a:srgbClr val="3B3B3B"/>
                </a:solidFill>
                <a:latin typeface="Courier New"/>
                <a:ea typeface="Courier New"/>
                <a:cs typeface="Courier New"/>
                <a:sym typeface="Courier New"/>
              </a:rPr>
              <a:t>)</a:t>
            </a:r>
            <a:endParaRPr sz="8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3B3B3B"/>
                </a:solidFill>
                <a:latin typeface="Courier New"/>
                <a:ea typeface="Courier New"/>
                <a:cs typeface="Courier New"/>
                <a:sym typeface="Courier New"/>
              </a:rPr>
              <a:t>    </a:t>
            </a:r>
            <a:r>
              <a:rPr lang="en" sz="850">
                <a:solidFill>
                  <a:srgbClr val="AF00DB"/>
                </a:solidFill>
                <a:latin typeface="Courier New"/>
                <a:ea typeface="Courier New"/>
                <a:cs typeface="Courier New"/>
                <a:sym typeface="Courier New"/>
              </a:rPr>
              <a:t>return</a:t>
            </a:r>
            <a:r>
              <a:rPr lang="en" sz="850">
                <a:solidFill>
                  <a:srgbClr val="3B3B3B"/>
                </a:solidFill>
                <a:latin typeface="Courier New"/>
                <a:ea typeface="Courier New"/>
                <a:cs typeface="Courier New"/>
                <a:sym typeface="Courier New"/>
              </a:rPr>
              <a:t> </a:t>
            </a:r>
            <a:r>
              <a:rPr lang="en" sz="850">
                <a:solidFill>
                  <a:srgbClr val="795E26"/>
                </a:solidFill>
                <a:latin typeface="Courier New"/>
                <a:ea typeface="Courier New"/>
                <a:cs typeface="Courier New"/>
                <a:sym typeface="Courier New"/>
              </a:rPr>
              <a:t>jsonify</a:t>
            </a:r>
            <a:r>
              <a:rPr lang="en" sz="850">
                <a:solidFill>
                  <a:srgbClr val="3B3B3B"/>
                </a:solidFill>
                <a:latin typeface="Courier New"/>
                <a:ea typeface="Courier New"/>
                <a:cs typeface="Courier New"/>
                <a:sym typeface="Courier New"/>
              </a:rPr>
              <a:t>(</a:t>
            </a:r>
            <a:r>
              <a:rPr lang="en" sz="850">
                <a:solidFill>
                  <a:srgbClr val="001080"/>
                </a:solidFill>
                <a:latin typeface="Courier New"/>
                <a:ea typeface="Courier New"/>
                <a:cs typeface="Courier New"/>
                <a:sym typeface="Courier New"/>
              </a:rPr>
              <a:t>new_user</a:t>
            </a:r>
            <a:r>
              <a:rPr lang="en" sz="850">
                <a:solidFill>
                  <a:srgbClr val="3B3B3B"/>
                </a:solidFill>
                <a:latin typeface="Courier New"/>
                <a:ea typeface="Courier New"/>
                <a:cs typeface="Courier New"/>
                <a:sym typeface="Courier New"/>
              </a:rPr>
              <a:t>), </a:t>
            </a:r>
            <a:r>
              <a:rPr lang="en" sz="850">
                <a:solidFill>
                  <a:srgbClr val="098658"/>
                </a:solidFill>
                <a:latin typeface="Courier New"/>
                <a:ea typeface="Courier New"/>
                <a:cs typeface="Courier New"/>
                <a:sym typeface="Courier New"/>
              </a:rPr>
              <a:t>201</a:t>
            </a:r>
            <a:endParaRPr sz="850">
              <a:solidFill>
                <a:srgbClr val="098658"/>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8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008000"/>
                </a:solidFill>
                <a:latin typeface="Courier New"/>
                <a:ea typeface="Courier New"/>
                <a:cs typeface="Courier New"/>
                <a:sym typeface="Courier New"/>
              </a:rPr>
              <a:t># PUT (update) a user</a:t>
            </a:r>
            <a:endParaRPr sz="8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795E26"/>
                </a:solidFill>
                <a:latin typeface="Courier New"/>
                <a:ea typeface="Courier New"/>
                <a:cs typeface="Courier New"/>
                <a:sym typeface="Courier New"/>
              </a:rPr>
              <a:t>@</a:t>
            </a:r>
            <a:r>
              <a:rPr lang="en" sz="850">
                <a:solidFill>
                  <a:srgbClr val="001080"/>
                </a:solidFill>
                <a:latin typeface="Courier New"/>
                <a:ea typeface="Courier New"/>
                <a:cs typeface="Courier New"/>
                <a:sym typeface="Courier New"/>
              </a:rPr>
              <a:t>app</a:t>
            </a:r>
            <a:r>
              <a:rPr lang="en" sz="850">
                <a:solidFill>
                  <a:srgbClr val="795E26"/>
                </a:solidFill>
                <a:latin typeface="Courier New"/>
                <a:ea typeface="Courier New"/>
                <a:cs typeface="Courier New"/>
                <a:sym typeface="Courier New"/>
              </a:rPr>
              <a:t>.route</a:t>
            </a:r>
            <a:r>
              <a:rPr lang="en" sz="850">
                <a:solidFill>
                  <a:srgbClr val="3B3B3B"/>
                </a:solidFill>
                <a:latin typeface="Courier New"/>
                <a:ea typeface="Courier New"/>
                <a:cs typeface="Courier New"/>
                <a:sym typeface="Courier New"/>
              </a:rPr>
              <a:t>(</a:t>
            </a:r>
            <a:r>
              <a:rPr lang="en" sz="850">
                <a:solidFill>
                  <a:srgbClr val="A31515"/>
                </a:solidFill>
                <a:latin typeface="Courier New"/>
                <a:ea typeface="Courier New"/>
                <a:cs typeface="Courier New"/>
                <a:sym typeface="Courier New"/>
              </a:rPr>
              <a:t>'/users/&lt;int:user_id&gt;'</a:t>
            </a:r>
            <a:r>
              <a:rPr lang="en" sz="850">
                <a:solidFill>
                  <a:srgbClr val="3B3B3B"/>
                </a:solidFill>
                <a:latin typeface="Courier New"/>
                <a:ea typeface="Courier New"/>
                <a:cs typeface="Courier New"/>
                <a:sym typeface="Courier New"/>
              </a:rPr>
              <a:t>, </a:t>
            </a:r>
            <a:r>
              <a:rPr lang="en" sz="850">
                <a:solidFill>
                  <a:srgbClr val="001080"/>
                </a:solidFill>
                <a:latin typeface="Courier New"/>
                <a:ea typeface="Courier New"/>
                <a:cs typeface="Courier New"/>
                <a:sym typeface="Courier New"/>
              </a:rPr>
              <a:t>methods</a:t>
            </a:r>
            <a:r>
              <a:rPr lang="en" sz="850">
                <a:solidFill>
                  <a:schemeClr val="dk1"/>
                </a:solidFill>
                <a:latin typeface="Courier New"/>
                <a:ea typeface="Courier New"/>
                <a:cs typeface="Courier New"/>
                <a:sym typeface="Courier New"/>
              </a:rPr>
              <a:t>=</a:t>
            </a:r>
            <a:r>
              <a:rPr lang="en" sz="850">
                <a:solidFill>
                  <a:srgbClr val="3B3B3B"/>
                </a:solidFill>
                <a:latin typeface="Courier New"/>
                <a:ea typeface="Courier New"/>
                <a:cs typeface="Courier New"/>
                <a:sym typeface="Courier New"/>
              </a:rPr>
              <a:t>[</a:t>
            </a:r>
            <a:r>
              <a:rPr lang="en" sz="850">
                <a:solidFill>
                  <a:srgbClr val="A31515"/>
                </a:solidFill>
                <a:latin typeface="Courier New"/>
                <a:ea typeface="Courier New"/>
                <a:cs typeface="Courier New"/>
                <a:sym typeface="Courier New"/>
              </a:rPr>
              <a:t>'PUT'</a:t>
            </a:r>
            <a:r>
              <a:rPr lang="en" sz="850">
                <a:solidFill>
                  <a:srgbClr val="3B3B3B"/>
                </a:solidFill>
                <a:latin typeface="Courier New"/>
                <a:ea typeface="Courier New"/>
                <a:cs typeface="Courier New"/>
                <a:sym typeface="Courier New"/>
              </a:rPr>
              <a:t>])</a:t>
            </a:r>
            <a:endParaRPr sz="8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0000FF"/>
                </a:solidFill>
                <a:latin typeface="Courier New"/>
                <a:ea typeface="Courier New"/>
                <a:cs typeface="Courier New"/>
                <a:sym typeface="Courier New"/>
              </a:rPr>
              <a:t>def</a:t>
            </a:r>
            <a:r>
              <a:rPr lang="en" sz="850">
                <a:solidFill>
                  <a:srgbClr val="3B3B3B"/>
                </a:solidFill>
                <a:latin typeface="Courier New"/>
                <a:ea typeface="Courier New"/>
                <a:cs typeface="Courier New"/>
                <a:sym typeface="Courier New"/>
              </a:rPr>
              <a:t> </a:t>
            </a:r>
            <a:r>
              <a:rPr lang="en" sz="850">
                <a:solidFill>
                  <a:srgbClr val="795E26"/>
                </a:solidFill>
                <a:latin typeface="Courier New"/>
                <a:ea typeface="Courier New"/>
                <a:cs typeface="Courier New"/>
                <a:sym typeface="Courier New"/>
              </a:rPr>
              <a:t>update_user</a:t>
            </a:r>
            <a:r>
              <a:rPr lang="en" sz="850">
                <a:solidFill>
                  <a:srgbClr val="3B3B3B"/>
                </a:solidFill>
                <a:latin typeface="Courier New"/>
                <a:ea typeface="Courier New"/>
                <a:cs typeface="Courier New"/>
                <a:sym typeface="Courier New"/>
              </a:rPr>
              <a:t>(</a:t>
            </a:r>
            <a:r>
              <a:rPr lang="en" sz="850">
                <a:solidFill>
                  <a:srgbClr val="001080"/>
                </a:solidFill>
                <a:latin typeface="Courier New"/>
                <a:ea typeface="Courier New"/>
                <a:cs typeface="Courier New"/>
                <a:sym typeface="Courier New"/>
              </a:rPr>
              <a:t>user_id</a:t>
            </a:r>
            <a:r>
              <a:rPr lang="en" sz="850">
                <a:solidFill>
                  <a:srgbClr val="3B3B3B"/>
                </a:solidFill>
                <a:latin typeface="Courier New"/>
                <a:ea typeface="Courier New"/>
                <a:cs typeface="Courier New"/>
                <a:sym typeface="Courier New"/>
              </a:rPr>
              <a:t>):</a:t>
            </a:r>
            <a:endParaRPr sz="8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3B3B3B"/>
                </a:solidFill>
                <a:latin typeface="Courier New"/>
                <a:ea typeface="Courier New"/>
                <a:cs typeface="Courier New"/>
                <a:sym typeface="Courier New"/>
              </a:rPr>
              <a:t>    </a:t>
            </a:r>
            <a:r>
              <a:rPr lang="en" sz="850">
                <a:solidFill>
                  <a:srgbClr val="001080"/>
                </a:solidFill>
                <a:latin typeface="Courier New"/>
                <a:ea typeface="Courier New"/>
                <a:cs typeface="Courier New"/>
                <a:sym typeface="Courier New"/>
              </a:rPr>
              <a:t>user</a:t>
            </a:r>
            <a:r>
              <a:rPr lang="en" sz="850">
                <a:solidFill>
                  <a:srgbClr val="3B3B3B"/>
                </a:solidFill>
                <a:latin typeface="Courier New"/>
                <a:ea typeface="Courier New"/>
                <a:cs typeface="Courier New"/>
                <a:sym typeface="Courier New"/>
              </a:rPr>
              <a:t> </a:t>
            </a:r>
            <a:r>
              <a:rPr lang="en" sz="850">
                <a:solidFill>
                  <a:schemeClr val="dk1"/>
                </a:solidFill>
                <a:latin typeface="Courier New"/>
                <a:ea typeface="Courier New"/>
                <a:cs typeface="Courier New"/>
                <a:sym typeface="Courier New"/>
              </a:rPr>
              <a:t>=</a:t>
            </a:r>
            <a:r>
              <a:rPr lang="en" sz="850">
                <a:solidFill>
                  <a:srgbClr val="3B3B3B"/>
                </a:solidFill>
                <a:latin typeface="Courier New"/>
                <a:ea typeface="Courier New"/>
                <a:cs typeface="Courier New"/>
                <a:sym typeface="Courier New"/>
              </a:rPr>
              <a:t> </a:t>
            </a:r>
            <a:r>
              <a:rPr lang="en" sz="850">
                <a:solidFill>
                  <a:srgbClr val="795E26"/>
                </a:solidFill>
                <a:latin typeface="Courier New"/>
                <a:ea typeface="Courier New"/>
                <a:cs typeface="Courier New"/>
                <a:sym typeface="Courier New"/>
              </a:rPr>
              <a:t>next</a:t>
            </a:r>
            <a:r>
              <a:rPr lang="en" sz="850">
                <a:solidFill>
                  <a:srgbClr val="3B3B3B"/>
                </a:solidFill>
                <a:latin typeface="Courier New"/>
                <a:ea typeface="Courier New"/>
                <a:cs typeface="Courier New"/>
                <a:sym typeface="Courier New"/>
              </a:rPr>
              <a:t>((</a:t>
            </a:r>
            <a:r>
              <a:rPr lang="en" sz="850">
                <a:solidFill>
                  <a:srgbClr val="001080"/>
                </a:solidFill>
                <a:latin typeface="Courier New"/>
                <a:ea typeface="Courier New"/>
                <a:cs typeface="Courier New"/>
                <a:sym typeface="Courier New"/>
              </a:rPr>
              <a:t>u</a:t>
            </a:r>
            <a:r>
              <a:rPr lang="en" sz="850">
                <a:solidFill>
                  <a:srgbClr val="3B3B3B"/>
                </a:solidFill>
                <a:latin typeface="Courier New"/>
                <a:ea typeface="Courier New"/>
                <a:cs typeface="Courier New"/>
                <a:sym typeface="Courier New"/>
              </a:rPr>
              <a:t> </a:t>
            </a:r>
            <a:r>
              <a:rPr lang="en" sz="850">
                <a:solidFill>
                  <a:srgbClr val="AF00DB"/>
                </a:solidFill>
                <a:latin typeface="Courier New"/>
                <a:ea typeface="Courier New"/>
                <a:cs typeface="Courier New"/>
                <a:sym typeface="Courier New"/>
              </a:rPr>
              <a:t>for</a:t>
            </a:r>
            <a:r>
              <a:rPr lang="en" sz="850">
                <a:solidFill>
                  <a:srgbClr val="3B3B3B"/>
                </a:solidFill>
                <a:latin typeface="Courier New"/>
                <a:ea typeface="Courier New"/>
                <a:cs typeface="Courier New"/>
                <a:sym typeface="Courier New"/>
              </a:rPr>
              <a:t> </a:t>
            </a:r>
            <a:r>
              <a:rPr lang="en" sz="850">
                <a:solidFill>
                  <a:srgbClr val="001080"/>
                </a:solidFill>
                <a:latin typeface="Courier New"/>
                <a:ea typeface="Courier New"/>
                <a:cs typeface="Courier New"/>
                <a:sym typeface="Courier New"/>
              </a:rPr>
              <a:t>u</a:t>
            </a:r>
            <a:r>
              <a:rPr lang="en" sz="850">
                <a:solidFill>
                  <a:srgbClr val="3B3B3B"/>
                </a:solidFill>
                <a:latin typeface="Courier New"/>
                <a:ea typeface="Courier New"/>
                <a:cs typeface="Courier New"/>
                <a:sym typeface="Courier New"/>
              </a:rPr>
              <a:t> </a:t>
            </a:r>
            <a:r>
              <a:rPr lang="en" sz="850">
                <a:solidFill>
                  <a:srgbClr val="AF00DB"/>
                </a:solidFill>
                <a:latin typeface="Courier New"/>
                <a:ea typeface="Courier New"/>
                <a:cs typeface="Courier New"/>
                <a:sym typeface="Courier New"/>
              </a:rPr>
              <a:t>in</a:t>
            </a:r>
            <a:r>
              <a:rPr lang="en" sz="850">
                <a:solidFill>
                  <a:srgbClr val="3B3B3B"/>
                </a:solidFill>
                <a:latin typeface="Courier New"/>
                <a:ea typeface="Courier New"/>
                <a:cs typeface="Courier New"/>
                <a:sym typeface="Courier New"/>
              </a:rPr>
              <a:t> </a:t>
            </a:r>
            <a:r>
              <a:rPr lang="en" sz="850">
                <a:solidFill>
                  <a:srgbClr val="001080"/>
                </a:solidFill>
                <a:latin typeface="Courier New"/>
                <a:ea typeface="Courier New"/>
                <a:cs typeface="Courier New"/>
                <a:sym typeface="Courier New"/>
              </a:rPr>
              <a:t>users</a:t>
            </a:r>
            <a:r>
              <a:rPr lang="en" sz="850">
                <a:solidFill>
                  <a:srgbClr val="3B3B3B"/>
                </a:solidFill>
                <a:latin typeface="Courier New"/>
                <a:ea typeface="Courier New"/>
                <a:cs typeface="Courier New"/>
                <a:sym typeface="Courier New"/>
              </a:rPr>
              <a:t> </a:t>
            </a:r>
            <a:r>
              <a:rPr lang="en" sz="850">
                <a:solidFill>
                  <a:srgbClr val="AF00DB"/>
                </a:solidFill>
                <a:latin typeface="Courier New"/>
                <a:ea typeface="Courier New"/>
                <a:cs typeface="Courier New"/>
                <a:sym typeface="Courier New"/>
              </a:rPr>
              <a:t>if</a:t>
            </a:r>
            <a:r>
              <a:rPr lang="en" sz="850">
                <a:solidFill>
                  <a:srgbClr val="3B3B3B"/>
                </a:solidFill>
                <a:latin typeface="Courier New"/>
                <a:ea typeface="Courier New"/>
                <a:cs typeface="Courier New"/>
                <a:sym typeface="Courier New"/>
              </a:rPr>
              <a:t> </a:t>
            </a:r>
            <a:r>
              <a:rPr lang="en" sz="850">
                <a:solidFill>
                  <a:srgbClr val="001080"/>
                </a:solidFill>
                <a:latin typeface="Courier New"/>
                <a:ea typeface="Courier New"/>
                <a:cs typeface="Courier New"/>
                <a:sym typeface="Courier New"/>
              </a:rPr>
              <a:t>u</a:t>
            </a:r>
            <a:r>
              <a:rPr lang="en" sz="850">
                <a:solidFill>
                  <a:srgbClr val="3B3B3B"/>
                </a:solidFill>
                <a:latin typeface="Courier New"/>
                <a:ea typeface="Courier New"/>
                <a:cs typeface="Courier New"/>
                <a:sym typeface="Courier New"/>
              </a:rPr>
              <a:t>[</a:t>
            </a:r>
            <a:r>
              <a:rPr lang="en" sz="850">
                <a:solidFill>
                  <a:srgbClr val="A31515"/>
                </a:solidFill>
                <a:latin typeface="Courier New"/>
                <a:ea typeface="Courier New"/>
                <a:cs typeface="Courier New"/>
                <a:sym typeface="Courier New"/>
              </a:rPr>
              <a:t>'id'</a:t>
            </a:r>
            <a:r>
              <a:rPr lang="en" sz="850">
                <a:solidFill>
                  <a:srgbClr val="3B3B3B"/>
                </a:solidFill>
                <a:latin typeface="Courier New"/>
                <a:ea typeface="Courier New"/>
                <a:cs typeface="Courier New"/>
                <a:sym typeface="Courier New"/>
              </a:rPr>
              <a:t>] </a:t>
            </a:r>
            <a:r>
              <a:rPr lang="en" sz="850">
                <a:solidFill>
                  <a:schemeClr val="dk1"/>
                </a:solidFill>
                <a:latin typeface="Courier New"/>
                <a:ea typeface="Courier New"/>
                <a:cs typeface="Courier New"/>
                <a:sym typeface="Courier New"/>
              </a:rPr>
              <a:t>==</a:t>
            </a:r>
            <a:r>
              <a:rPr lang="en" sz="850">
                <a:solidFill>
                  <a:srgbClr val="3B3B3B"/>
                </a:solidFill>
                <a:latin typeface="Courier New"/>
                <a:ea typeface="Courier New"/>
                <a:cs typeface="Courier New"/>
                <a:sym typeface="Courier New"/>
              </a:rPr>
              <a:t> </a:t>
            </a:r>
            <a:r>
              <a:rPr lang="en" sz="850">
                <a:solidFill>
                  <a:srgbClr val="001080"/>
                </a:solidFill>
                <a:latin typeface="Courier New"/>
                <a:ea typeface="Courier New"/>
                <a:cs typeface="Courier New"/>
                <a:sym typeface="Courier New"/>
              </a:rPr>
              <a:t>user_id</a:t>
            </a:r>
            <a:r>
              <a:rPr lang="en" sz="850">
                <a:solidFill>
                  <a:srgbClr val="3B3B3B"/>
                </a:solidFill>
                <a:latin typeface="Courier New"/>
                <a:ea typeface="Courier New"/>
                <a:cs typeface="Courier New"/>
                <a:sym typeface="Courier New"/>
              </a:rPr>
              <a:t>), </a:t>
            </a:r>
            <a:r>
              <a:rPr lang="en" sz="850">
                <a:solidFill>
                  <a:srgbClr val="0000FF"/>
                </a:solidFill>
                <a:latin typeface="Courier New"/>
                <a:ea typeface="Courier New"/>
                <a:cs typeface="Courier New"/>
                <a:sym typeface="Courier New"/>
              </a:rPr>
              <a:t>None</a:t>
            </a:r>
            <a:r>
              <a:rPr lang="en" sz="850">
                <a:solidFill>
                  <a:srgbClr val="3B3B3B"/>
                </a:solidFill>
                <a:latin typeface="Courier New"/>
                <a:ea typeface="Courier New"/>
                <a:cs typeface="Courier New"/>
                <a:sym typeface="Courier New"/>
              </a:rPr>
              <a:t>)</a:t>
            </a:r>
            <a:endParaRPr sz="8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3B3B3B"/>
                </a:solidFill>
                <a:latin typeface="Courier New"/>
                <a:ea typeface="Courier New"/>
                <a:cs typeface="Courier New"/>
                <a:sym typeface="Courier New"/>
              </a:rPr>
              <a:t>    </a:t>
            </a:r>
            <a:r>
              <a:rPr lang="en" sz="850">
                <a:solidFill>
                  <a:srgbClr val="AF00DB"/>
                </a:solidFill>
                <a:latin typeface="Courier New"/>
                <a:ea typeface="Courier New"/>
                <a:cs typeface="Courier New"/>
                <a:sym typeface="Courier New"/>
              </a:rPr>
              <a:t>if</a:t>
            </a:r>
            <a:r>
              <a:rPr lang="en" sz="850">
                <a:solidFill>
                  <a:srgbClr val="3B3B3B"/>
                </a:solidFill>
                <a:latin typeface="Courier New"/>
                <a:ea typeface="Courier New"/>
                <a:cs typeface="Courier New"/>
                <a:sym typeface="Courier New"/>
              </a:rPr>
              <a:t> </a:t>
            </a:r>
            <a:r>
              <a:rPr lang="en" sz="850">
                <a:solidFill>
                  <a:srgbClr val="001080"/>
                </a:solidFill>
                <a:latin typeface="Courier New"/>
                <a:ea typeface="Courier New"/>
                <a:cs typeface="Courier New"/>
                <a:sym typeface="Courier New"/>
              </a:rPr>
              <a:t>user</a:t>
            </a:r>
            <a:r>
              <a:rPr lang="en" sz="850">
                <a:solidFill>
                  <a:srgbClr val="3B3B3B"/>
                </a:solidFill>
                <a:latin typeface="Courier New"/>
                <a:ea typeface="Courier New"/>
                <a:cs typeface="Courier New"/>
                <a:sym typeface="Courier New"/>
              </a:rPr>
              <a:t>:</a:t>
            </a:r>
            <a:endParaRPr sz="8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3B3B3B"/>
                </a:solidFill>
                <a:latin typeface="Courier New"/>
                <a:ea typeface="Courier New"/>
                <a:cs typeface="Courier New"/>
                <a:sym typeface="Courier New"/>
              </a:rPr>
              <a:t>        </a:t>
            </a:r>
            <a:r>
              <a:rPr lang="en" sz="850">
                <a:solidFill>
                  <a:srgbClr val="001080"/>
                </a:solidFill>
                <a:latin typeface="Courier New"/>
                <a:ea typeface="Courier New"/>
                <a:cs typeface="Courier New"/>
                <a:sym typeface="Courier New"/>
              </a:rPr>
              <a:t>data</a:t>
            </a:r>
            <a:r>
              <a:rPr lang="en" sz="850">
                <a:solidFill>
                  <a:srgbClr val="3B3B3B"/>
                </a:solidFill>
                <a:latin typeface="Courier New"/>
                <a:ea typeface="Courier New"/>
                <a:cs typeface="Courier New"/>
                <a:sym typeface="Courier New"/>
              </a:rPr>
              <a:t> </a:t>
            </a:r>
            <a:r>
              <a:rPr lang="en" sz="850">
                <a:solidFill>
                  <a:schemeClr val="dk1"/>
                </a:solidFill>
                <a:latin typeface="Courier New"/>
                <a:ea typeface="Courier New"/>
                <a:cs typeface="Courier New"/>
                <a:sym typeface="Courier New"/>
              </a:rPr>
              <a:t>=</a:t>
            </a:r>
            <a:r>
              <a:rPr lang="en" sz="850">
                <a:solidFill>
                  <a:srgbClr val="3B3B3B"/>
                </a:solidFill>
                <a:latin typeface="Courier New"/>
                <a:ea typeface="Courier New"/>
                <a:cs typeface="Courier New"/>
                <a:sym typeface="Courier New"/>
              </a:rPr>
              <a:t> </a:t>
            </a:r>
            <a:r>
              <a:rPr lang="en" sz="850">
                <a:solidFill>
                  <a:srgbClr val="001080"/>
                </a:solidFill>
                <a:latin typeface="Courier New"/>
                <a:ea typeface="Courier New"/>
                <a:cs typeface="Courier New"/>
                <a:sym typeface="Courier New"/>
              </a:rPr>
              <a:t>request</a:t>
            </a:r>
            <a:r>
              <a:rPr lang="en" sz="850">
                <a:solidFill>
                  <a:srgbClr val="3B3B3B"/>
                </a:solidFill>
                <a:latin typeface="Courier New"/>
                <a:ea typeface="Courier New"/>
                <a:cs typeface="Courier New"/>
                <a:sym typeface="Courier New"/>
              </a:rPr>
              <a:t>.</a:t>
            </a:r>
            <a:r>
              <a:rPr lang="en" sz="850">
                <a:solidFill>
                  <a:srgbClr val="795E26"/>
                </a:solidFill>
                <a:latin typeface="Courier New"/>
                <a:ea typeface="Courier New"/>
                <a:cs typeface="Courier New"/>
                <a:sym typeface="Courier New"/>
              </a:rPr>
              <a:t>get_json</a:t>
            </a:r>
            <a:r>
              <a:rPr lang="en" sz="850">
                <a:solidFill>
                  <a:srgbClr val="3B3B3B"/>
                </a:solidFill>
                <a:latin typeface="Courier New"/>
                <a:ea typeface="Courier New"/>
                <a:cs typeface="Courier New"/>
                <a:sym typeface="Courier New"/>
              </a:rPr>
              <a:t>()</a:t>
            </a:r>
            <a:endParaRPr sz="8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3B3B3B"/>
                </a:solidFill>
                <a:latin typeface="Courier New"/>
                <a:ea typeface="Courier New"/>
                <a:cs typeface="Courier New"/>
                <a:sym typeface="Courier New"/>
              </a:rPr>
              <a:t>        </a:t>
            </a:r>
            <a:r>
              <a:rPr lang="en" sz="850">
                <a:solidFill>
                  <a:srgbClr val="001080"/>
                </a:solidFill>
                <a:latin typeface="Courier New"/>
                <a:ea typeface="Courier New"/>
                <a:cs typeface="Courier New"/>
                <a:sym typeface="Courier New"/>
              </a:rPr>
              <a:t>user</a:t>
            </a:r>
            <a:r>
              <a:rPr lang="en" sz="850">
                <a:solidFill>
                  <a:srgbClr val="3B3B3B"/>
                </a:solidFill>
                <a:latin typeface="Courier New"/>
                <a:ea typeface="Courier New"/>
                <a:cs typeface="Courier New"/>
                <a:sym typeface="Courier New"/>
              </a:rPr>
              <a:t>[</a:t>
            </a:r>
            <a:r>
              <a:rPr lang="en" sz="850">
                <a:solidFill>
                  <a:srgbClr val="A31515"/>
                </a:solidFill>
                <a:latin typeface="Courier New"/>
                <a:ea typeface="Courier New"/>
                <a:cs typeface="Courier New"/>
                <a:sym typeface="Courier New"/>
              </a:rPr>
              <a:t>'name'</a:t>
            </a:r>
            <a:r>
              <a:rPr lang="en" sz="850">
                <a:solidFill>
                  <a:srgbClr val="3B3B3B"/>
                </a:solidFill>
                <a:latin typeface="Courier New"/>
                <a:ea typeface="Courier New"/>
                <a:cs typeface="Courier New"/>
                <a:sym typeface="Courier New"/>
              </a:rPr>
              <a:t>] </a:t>
            </a:r>
            <a:r>
              <a:rPr lang="en" sz="850">
                <a:solidFill>
                  <a:schemeClr val="dk1"/>
                </a:solidFill>
                <a:latin typeface="Courier New"/>
                <a:ea typeface="Courier New"/>
                <a:cs typeface="Courier New"/>
                <a:sym typeface="Courier New"/>
              </a:rPr>
              <a:t>=</a:t>
            </a:r>
            <a:r>
              <a:rPr lang="en" sz="850">
                <a:solidFill>
                  <a:srgbClr val="3B3B3B"/>
                </a:solidFill>
                <a:latin typeface="Courier New"/>
                <a:ea typeface="Courier New"/>
                <a:cs typeface="Courier New"/>
                <a:sym typeface="Courier New"/>
              </a:rPr>
              <a:t> </a:t>
            </a:r>
            <a:r>
              <a:rPr lang="en" sz="850">
                <a:solidFill>
                  <a:srgbClr val="001080"/>
                </a:solidFill>
                <a:latin typeface="Courier New"/>
                <a:ea typeface="Courier New"/>
                <a:cs typeface="Courier New"/>
                <a:sym typeface="Courier New"/>
              </a:rPr>
              <a:t>data</a:t>
            </a:r>
            <a:r>
              <a:rPr lang="en" sz="850">
                <a:solidFill>
                  <a:srgbClr val="3B3B3B"/>
                </a:solidFill>
                <a:latin typeface="Courier New"/>
                <a:ea typeface="Courier New"/>
                <a:cs typeface="Courier New"/>
                <a:sym typeface="Courier New"/>
              </a:rPr>
              <a:t>[</a:t>
            </a:r>
            <a:r>
              <a:rPr lang="en" sz="850">
                <a:solidFill>
                  <a:srgbClr val="A31515"/>
                </a:solidFill>
                <a:latin typeface="Courier New"/>
                <a:ea typeface="Courier New"/>
                <a:cs typeface="Courier New"/>
                <a:sym typeface="Courier New"/>
              </a:rPr>
              <a:t>'name'</a:t>
            </a:r>
            <a:r>
              <a:rPr lang="en" sz="850">
                <a:solidFill>
                  <a:srgbClr val="3B3B3B"/>
                </a:solidFill>
                <a:latin typeface="Courier New"/>
                <a:ea typeface="Courier New"/>
                <a:cs typeface="Courier New"/>
                <a:sym typeface="Courier New"/>
              </a:rPr>
              <a:t>]</a:t>
            </a:r>
            <a:endParaRPr sz="8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3B3B3B"/>
                </a:solidFill>
                <a:latin typeface="Courier New"/>
                <a:ea typeface="Courier New"/>
                <a:cs typeface="Courier New"/>
                <a:sym typeface="Courier New"/>
              </a:rPr>
              <a:t>        </a:t>
            </a:r>
            <a:r>
              <a:rPr lang="en" sz="850">
                <a:solidFill>
                  <a:srgbClr val="AF00DB"/>
                </a:solidFill>
                <a:latin typeface="Courier New"/>
                <a:ea typeface="Courier New"/>
                <a:cs typeface="Courier New"/>
                <a:sym typeface="Courier New"/>
              </a:rPr>
              <a:t>return</a:t>
            </a:r>
            <a:r>
              <a:rPr lang="en" sz="850">
                <a:solidFill>
                  <a:srgbClr val="3B3B3B"/>
                </a:solidFill>
                <a:latin typeface="Courier New"/>
                <a:ea typeface="Courier New"/>
                <a:cs typeface="Courier New"/>
                <a:sym typeface="Courier New"/>
              </a:rPr>
              <a:t> </a:t>
            </a:r>
            <a:r>
              <a:rPr lang="en" sz="850">
                <a:solidFill>
                  <a:srgbClr val="795E26"/>
                </a:solidFill>
                <a:latin typeface="Courier New"/>
                <a:ea typeface="Courier New"/>
                <a:cs typeface="Courier New"/>
                <a:sym typeface="Courier New"/>
              </a:rPr>
              <a:t>jsonify</a:t>
            </a:r>
            <a:r>
              <a:rPr lang="en" sz="850">
                <a:solidFill>
                  <a:srgbClr val="3B3B3B"/>
                </a:solidFill>
                <a:latin typeface="Courier New"/>
                <a:ea typeface="Courier New"/>
                <a:cs typeface="Courier New"/>
                <a:sym typeface="Courier New"/>
              </a:rPr>
              <a:t>(</a:t>
            </a:r>
            <a:r>
              <a:rPr lang="en" sz="850">
                <a:solidFill>
                  <a:srgbClr val="001080"/>
                </a:solidFill>
                <a:latin typeface="Courier New"/>
                <a:ea typeface="Courier New"/>
                <a:cs typeface="Courier New"/>
                <a:sym typeface="Courier New"/>
              </a:rPr>
              <a:t>user</a:t>
            </a:r>
            <a:r>
              <a:rPr lang="en" sz="850">
                <a:solidFill>
                  <a:srgbClr val="3B3B3B"/>
                </a:solidFill>
                <a:latin typeface="Courier New"/>
                <a:ea typeface="Courier New"/>
                <a:cs typeface="Courier New"/>
                <a:sym typeface="Courier New"/>
              </a:rPr>
              <a:t>)</a:t>
            </a:r>
            <a:endParaRPr sz="8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3B3B3B"/>
                </a:solidFill>
                <a:latin typeface="Courier New"/>
                <a:ea typeface="Courier New"/>
                <a:cs typeface="Courier New"/>
                <a:sym typeface="Courier New"/>
              </a:rPr>
              <a:t>    </a:t>
            </a:r>
            <a:r>
              <a:rPr lang="en" sz="850">
                <a:solidFill>
                  <a:srgbClr val="AF00DB"/>
                </a:solidFill>
                <a:latin typeface="Courier New"/>
                <a:ea typeface="Courier New"/>
                <a:cs typeface="Courier New"/>
                <a:sym typeface="Courier New"/>
              </a:rPr>
              <a:t>return</a:t>
            </a:r>
            <a:r>
              <a:rPr lang="en" sz="850">
                <a:solidFill>
                  <a:srgbClr val="3B3B3B"/>
                </a:solidFill>
                <a:latin typeface="Courier New"/>
                <a:ea typeface="Courier New"/>
                <a:cs typeface="Courier New"/>
                <a:sym typeface="Courier New"/>
              </a:rPr>
              <a:t> </a:t>
            </a:r>
            <a:r>
              <a:rPr lang="en" sz="850">
                <a:solidFill>
                  <a:srgbClr val="795E26"/>
                </a:solidFill>
                <a:latin typeface="Courier New"/>
                <a:ea typeface="Courier New"/>
                <a:cs typeface="Courier New"/>
                <a:sym typeface="Courier New"/>
              </a:rPr>
              <a:t>jsonify</a:t>
            </a:r>
            <a:r>
              <a:rPr lang="en" sz="850">
                <a:solidFill>
                  <a:srgbClr val="3B3B3B"/>
                </a:solidFill>
                <a:latin typeface="Courier New"/>
                <a:ea typeface="Courier New"/>
                <a:cs typeface="Courier New"/>
                <a:sym typeface="Courier New"/>
              </a:rPr>
              <a:t>({</a:t>
            </a:r>
            <a:r>
              <a:rPr lang="en" sz="850">
                <a:solidFill>
                  <a:srgbClr val="A31515"/>
                </a:solidFill>
                <a:latin typeface="Courier New"/>
                <a:ea typeface="Courier New"/>
                <a:cs typeface="Courier New"/>
                <a:sym typeface="Courier New"/>
              </a:rPr>
              <a:t>"message"</a:t>
            </a:r>
            <a:r>
              <a:rPr lang="en" sz="850">
                <a:solidFill>
                  <a:srgbClr val="3B3B3B"/>
                </a:solidFill>
                <a:latin typeface="Courier New"/>
                <a:ea typeface="Courier New"/>
                <a:cs typeface="Courier New"/>
                <a:sym typeface="Courier New"/>
              </a:rPr>
              <a:t>: </a:t>
            </a:r>
            <a:r>
              <a:rPr lang="en" sz="850">
                <a:solidFill>
                  <a:srgbClr val="A31515"/>
                </a:solidFill>
                <a:latin typeface="Courier New"/>
                <a:ea typeface="Courier New"/>
                <a:cs typeface="Courier New"/>
                <a:sym typeface="Courier New"/>
              </a:rPr>
              <a:t>"User not found"</a:t>
            </a:r>
            <a:r>
              <a:rPr lang="en" sz="850">
                <a:solidFill>
                  <a:srgbClr val="3B3B3B"/>
                </a:solidFill>
                <a:latin typeface="Courier New"/>
                <a:ea typeface="Courier New"/>
                <a:cs typeface="Courier New"/>
                <a:sym typeface="Courier New"/>
              </a:rPr>
              <a:t>}), </a:t>
            </a:r>
            <a:r>
              <a:rPr lang="en" sz="850">
                <a:solidFill>
                  <a:srgbClr val="098658"/>
                </a:solidFill>
                <a:latin typeface="Courier New"/>
                <a:ea typeface="Courier New"/>
                <a:cs typeface="Courier New"/>
                <a:sym typeface="Courier New"/>
              </a:rPr>
              <a:t>404</a:t>
            </a:r>
            <a:endParaRPr sz="850">
              <a:solidFill>
                <a:srgbClr val="098658"/>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8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008000"/>
                </a:solidFill>
                <a:latin typeface="Courier New"/>
                <a:ea typeface="Courier New"/>
                <a:cs typeface="Courier New"/>
                <a:sym typeface="Courier New"/>
              </a:rPr>
              <a:t># DELETE a user</a:t>
            </a:r>
            <a:endParaRPr sz="8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795E26"/>
                </a:solidFill>
                <a:latin typeface="Courier New"/>
                <a:ea typeface="Courier New"/>
                <a:cs typeface="Courier New"/>
                <a:sym typeface="Courier New"/>
              </a:rPr>
              <a:t>@</a:t>
            </a:r>
            <a:r>
              <a:rPr lang="en" sz="850">
                <a:solidFill>
                  <a:srgbClr val="001080"/>
                </a:solidFill>
                <a:latin typeface="Courier New"/>
                <a:ea typeface="Courier New"/>
                <a:cs typeface="Courier New"/>
                <a:sym typeface="Courier New"/>
              </a:rPr>
              <a:t>app</a:t>
            </a:r>
            <a:r>
              <a:rPr lang="en" sz="850">
                <a:solidFill>
                  <a:srgbClr val="795E26"/>
                </a:solidFill>
                <a:latin typeface="Courier New"/>
                <a:ea typeface="Courier New"/>
                <a:cs typeface="Courier New"/>
                <a:sym typeface="Courier New"/>
              </a:rPr>
              <a:t>.route</a:t>
            </a:r>
            <a:r>
              <a:rPr lang="en" sz="850">
                <a:solidFill>
                  <a:srgbClr val="3B3B3B"/>
                </a:solidFill>
                <a:latin typeface="Courier New"/>
                <a:ea typeface="Courier New"/>
                <a:cs typeface="Courier New"/>
                <a:sym typeface="Courier New"/>
              </a:rPr>
              <a:t>(</a:t>
            </a:r>
            <a:r>
              <a:rPr lang="en" sz="850">
                <a:solidFill>
                  <a:srgbClr val="A31515"/>
                </a:solidFill>
                <a:latin typeface="Courier New"/>
                <a:ea typeface="Courier New"/>
                <a:cs typeface="Courier New"/>
                <a:sym typeface="Courier New"/>
              </a:rPr>
              <a:t>'/users/&lt;int:user_id&gt;'</a:t>
            </a:r>
            <a:r>
              <a:rPr lang="en" sz="850">
                <a:solidFill>
                  <a:srgbClr val="3B3B3B"/>
                </a:solidFill>
                <a:latin typeface="Courier New"/>
                <a:ea typeface="Courier New"/>
                <a:cs typeface="Courier New"/>
                <a:sym typeface="Courier New"/>
              </a:rPr>
              <a:t>, </a:t>
            </a:r>
            <a:r>
              <a:rPr lang="en" sz="850">
                <a:solidFill>
                  <a:srgbClr val="001080"/>
                </a:solidFill>
                <a:latin typeface="Courier New"/>
                <a:ea typeface="Courier New"/>
                <a:cs typeface="Courier New"/>
                <a:sym typeface="Courier New"/>
              </a:rPr>
              <a:t>methods</a:t>
            </a:r>
            <a:r>
              <a:rPr lang="en" sz="850">
                <a:solidFill>
                  <a:schemeClr val="dk1"/>
                </a:solidFill>
                <a:latin typeface="Courier New"/>
                <a:ea typeface="Courier New"/>
                <a:cs typeface="Courier New"/>
                <a:sym typeface="Courier New"/>
              </a:rPr>
              <a:t>=</a:t>
            </a:r>
            <a:r>
              <a:rPr lang="en" sz="850">
                <a:solidFill>
                  <a:srgbClr val="3B3B3B"/>
                </a:solidFill>
                <a:latin typeface="Courier New"/>
                <a:ea typeface="Courier New"/>
                <a:cs typeface="Courier New"/>
                <a:sym typeface="Courier New"/>
              </a:rPr>
              <a:t>[</a:t>
            </a:r>
            <a:r>
              <a:rPr lang="en" sz="850">
                <a:solidFill>
                  <a:srgbClr val="A31515"/>
                </a:solidFill>
                <a:latin typeface="Courier New"/>
                <a:ea typeface="Courier New"/>
                <a:cs typeface="Courier New"/>
                <a:sym typeface="Courier New"/>
              </a:rPr>
              <a:t>'DELETE'</a:t>
            </a:r>
            <a:r>
              <a:rPr lang="en" sz="850">
                <a:solidFill>
                  <a:srgbClr val="3B3B3B"/>
                </a:solidFill>
                <a:latin typeface="Courier New"/>
                <a:ea typeface="Courier New"/>
                <a:cs typeface="Courier New"/>
                <a:sym typeface="Courier New"/>
              </a:rPr>
              <a:t>])</a:t>
            </a:r>
            <a:endParaRPr sz="8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0000FF"/>
                </a:solidFill>
                <a:latin typeface="Courier New"/>
                <a:ea typeface="Courier New"/>
                <a:cs typeface="Courier New"/>
                <a:sym typeface="Courier New"/>
              </a:rPr>
              <a:t>def</a:t>
            </a:r>
            <a:r>
              <a:rPr lang="en" sz="850">
                <a:solidFill>
                  <a:srgbClr val="3B3B3B"/>
                </a:solidFill>
                <a:latin typeface="Courier New"/>
                <a:ea typeface="Courier New"/>
                <a:cs typeface="Courier New"/>
                <a:sym typeface="Courier New"/>
              </a:rPr>
              <a:t> </a:t>
            </a:r>
            <a:r>
              <a:rPr lang="en" sz="850">
                <a:solidFill>
                  <a:srgbClr val="795E26"/>
                </a:solidFill>
                <a:latin typeface="Courier New"/>
                <a:ea typeface="Courier New"/>
                <a:cs typeface="Courier New"/>
                <a:sym typeface="Courier New"/>
              </a:rPr>
              <a:t>delete_user</a:t>
            </a:r>
            <a:r>
              <a:rPr lang="en" sz="850">
                <a:solidFill>
                  <a:srgbClr val="3B3B3B"/>
                </a:solidFill>
                <a:latin typeface="Courier New"/>
                <a:ea typeface="Courier New"/>
                <a:cs typeface="Courier New"/>
                <a:sym typeface="Courier New"/>
              </a:rPr>
              <a:t>(</a:t>
            </a:r>
            <a:r>
              <a:rPr lang="en" sz="850">
                <a:solidFill>
                  <a:srgbClr val="001080"/>
                </a:solidFill>
                <a:latin typeface="Courier New"/>
                <a:ea typeface="Courier New"/>
                <a:cs typeface="Courier New"/>
                <a:sym typeface="Courier New"/>
              </a:rPr>
              <a:t>user_id</a:t>
            </a:r>
            <a:r>
              <a:rPr lang="en" sz="850">
                <a:solidFill>
                  <a:srgbClr val="3B3B3B"/>
                </a:solidFill>
                <a:latin typeface="Courier New"/>
                <a:ea typeface="Courier New"/>
                <a:cs typeface="Courier New"/>
                <a:sym typeface="Courier New"/>
              </a:rPr>
              <a:t>):</a:t>
            </a:r>
            <a:endParaRPr sz="8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3B3B3B"/>
                </a:solidFill>
                <a:latin typeface="Courier New"/>
                <a:ea typeface="Courier New"/>
                <a:cs typeface="Courier New"/>
                <a:sym typeface="Courier New"/>
              </a:rPr>
              <a:t>    </a:t>
            </a:r>
            <a:r>
              <a:rPr lang="en" sz="850">
                <a:solidFill>
                  <a:srgbClr val="0000FF"/>
                </a:solidFill>
                <a:latin typeface="Courier New"/>
                <a:ea typeface="Courier New"/>
                <a:cs typeface="Courier New"/>
                <a:sym typeface="Courier New"/>
              </a:rPr>
              <a:t>global</a:t>
            </a:r>
            <a:r>
              <a:rPr lang="en" sz="850">
                <a:solidFill>
                  <a:srgbClr val="3B3B3B"/>
                </a:solidFill>
                <a:latin typeface="Courier New"/>
                <a:ea typeface="Courier New"/>
                <a:cs typeface="Courier New"/>
                <a:sym typeface="Courier New"/>
              </a:rPr>
              <a:t> </a:t>
            </a:r>
            <a:r>
              <a:rPr lang="en" sz="850">
                <a:solidFill>
                  <a:srgbClr val="001080"/>
                </a:solidFill>
                <a:latin typeface="Courier New"/>
                <a:ea typeface="Courier New"/>
                <a:cs typeface="Courier New"/>
                <a:sym typeface="Courier New"/>
              </a:rPr>
              <a:t>users</a:t>
            </a:r>
            <a:endParaRPr sz="850">
              <a:solidFill>
                <a:srgbClr val="00108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3B3B3B"/>
                </a:solidFill>
                <a:latin typeface="Courier New"/>
                <a:ea typeface="Courier New"/>
                <a:cs typeface="Courier New"/>
                <a:sym typeface="Courier New"/>
              </a:rPr>
              <a:t>    </a:t>
            </a:r>
            <a:r>
              <a:rPr lang="en" sz="850">
                <a:solidFill>
                  <a:srgbClr val="001080"/>
                </a:solidFill>
                <a:latin typeface="Courier New"/>
                <a:ea typeface="Courier New"/>
                <a:cs typeface="Courier New"/>
                <a:sym typeface="Courier New"/>
              </a:rPr>
              <a:t>users</a:t>
            </a:r>
            <a:r>
              <a:rPr lang="en" sz="850">
                <a:solidFill>
                  <a:srgbClr val="3B3B3B"/>
                </a:solidFill>
                <a:latin typeface="Courier New"/>
                <a:ea typeface="Courier New"/>
                <a:cs typeface="Courier New"/>
                <a:sym typeface="Courier New"/>
              </a:rPr>
              <a:t> </a:t>
            </a:r>
            <a:r>
              <a:rPr lang="en" sz="850">
                <a:solidFill>
                  <a:schemeClr val="dk1"/>
                </a:solidFill>
                <a:latin typeface="Courier New"/>
                <a:ea typeface="Courier New"/>
                <a:cs typeface="Courier New"/>
                <a:sym typeface="Courier New"/>
              </a:rPr>
              <a:t>=</a:t>
            </a:r>
            <a:r>
              <a:rPr lang="en" sz="850">
                <a:solidFill>
                  <a:srgbClr val="3B3B3B"/>
                </a:solidFill>
                <a:latin typeface="Courier New"/>
                <a:ea typeface="Courier New"/>
                <a:cs typeface="Courier New"/>
                <a:sym typeface="Courier New"/>
              </a:rPr>
              <a:t> [</a:t>
            </a:r>
            <a:r>
              <a:rPr lang="en" sz="850">
                <a:solidFill>
                  <a:srgbClr val="001080"/>
                </a:solidFill>
                <a:latin typeface="Courier New"/>
                <a:ea typeface="Courier New"/>
                <a:cs typeface="Courier New"/>
                <a:sym typeface="Courier New"/>
              </a:rPr>
              <a:t>u</a:t>
            </a:r>
            <a:r>
              <a:rPr lang="en" sz="850">
                <a:solidFill>
                  <a:srgbClr val="3B3B3B"/>
                </a:solidFill>
                <a:latin typeface="Courier New"/>
                <a:ea typeface="Courier New"/>
                <a:cs typeface="Courier New"/>
                <a:sym typeface="Courier New"/>
              </a:rPr>
              <a:t> </a:t>
            </a:r>
            <a:r>
              <a:rPr lang="en" sz="850">
                <a:solidFill>
                  <a:srgbClr val="AF00DB"/>
                </a:solidFill>
                <a:latin typeface="Courier New"/>
                <a:ea typeface="Courier New"/>
                <a:cs typeface="Courier New"/>
                <a:sym typeface="Courier New"/>
              </a:rPr>
              <a:t>for</a:t>
            </a:r>
            <a:r>
              <a:rPr lang="en" sz="850">
                <a:solidFill>
                  <a:srgbClr val="3B3B3B"/>
                </a:solidFill>
                <a:latin typeface="Courier New"/>
                <a:ea typeface="Courier New"/>
                <a:cs typeface="Courier New"/>
                <a:sym typeface="Courier New"/>
              </a:rPr>
              <a:t> </a:t>
            </a:r>
            <a:r>
              <a:rPr lang="en" sz="850">
                <a:solidFill>
                  <a:srgbClr val="001080"/>
                </a:solidFill>
                <a:latin typeface="Courier New"/>
                <a:ea typeface="Courier New"/>
                <a:cs typeface="Courier New"/>
                <a:sym typeface="Courier New"/>
              </a:rPr>
              <a:t>u</a:t>
            </a:r>
            <a:r>
              <a:rPr lang="en" sz="850">
                <a:solidFill>
                  <a:srgbClr val="3B3B3B"/>
                </a:solidFill>
                <a:latin typeface="Courier New"/>
                <a:ea typeface="Courier New"/>
                <a:cs typeface="Courier New"/>
                <a:sym typeface="Courier New"/>
              </a:rPr>
              <a:t> </a:t>
            </a:r>
            <a:r>
              <a:rPr lang="en" sz="850">
                <a:solidFill>
                  <a:srgbClr val="AF00DB"/>
                </a:solidFill>
                <a:latin typeface="Courier New"/>
                <a:ea typeface="Courier New"/>
                <a:cs typeface="Courier New"/>
                <a:sym typeface="Courier New"/>
              </a:rPr>
              <a:t>in</a:t>
            </a:r>
            <a:r>
              <a:rPr lang="en" sz="850">
                <a:solidFill>
                  <a:srgbClr val="3B3B3B"/>
                </a:solidFill>
                <a:latin typeface="Courier New"/>
                <a:ea typeface="Courier New"/>
                <a:cs typeface="Courier New"/>
                <a:sym typeface="Courier New"/>
              </a:rPr>
              <a:t> </a:t>
            </a:r>
            <a:r>
              <a:rPr lang="en" sz="850">
                <a:solidFill>
                  <a:srgbClr val="001080"/>
                </a:solidFill>
                <a:latin typeface="Courier New"/>
                <a:ea typeface="Courier New"/>
                <a:cs typeface="Courier New"/>
                <a:sym typeface="Courier New"/>
              </a:rPr>
              <a:t>users</a:t>
            </a:r>
            <a:r>
              <a:rPr lang="en" sz="850">
                <a:solidFill>
                  <a:srgbClr val="3B3B3B"/>
                </a:solidFill>
                <a:latin typeface="Courier New"/>
                <a:ea typeface="Courier New"/>
                <a:cs typeface="Courier New"/>
                <a:sym typeface="Courier New"/>
              </a:rPr>
              <a:t> </a:t>
            </a:r>
            <a:r>
              <a:rPr lang="en" sz="850">
                <a:solidFill>
                  <a:srgbClr val="AF00DB"/>
                </a:solidFill>
                <a:latin typeface="Courier New"/>
                <a:ea typeface="Courier New"/>
                <a:cs typeface="Courier New"/>
                <a:sym typeface="Courier New"/>
              </a:rPr>
              <a:t>if</a:t>
            </a:r>
            <a:r>
              <a:rPr lang="en" sz="850">
                <a:solidFill>
                  <a:srgbClr val="3B3B3B"/>
                </a:solidFill>
                <a:latin typeface="Courier New"/>
                <a:ea typeface="Courier New"/>
                <a:cs typeface="Courier New"/>
                <a:sym typeface="Courier New"/>
              </a:rPr>
              <a:t> </a:t>
            </a:r>
            <a:r>
              <a:rPr lang="en" sz="850">
                <a:solidFill>
                  <a:srgbClr val="001080"/>
                </a:solidFill>
                <a:latin typeface="Courier New"/>
                <a:ea typeface="Courier New"/>
                <a:cs typeface="Courier New"/>
                <a:sym typeface="Courier New"/>
              </a:rPr>
              <a:t>u</a:t>
            </a:r>
            <a:r>
              <a:rPr lang="en" sz="850">
                <a:solidFill>
                  <a:srgbClr val="3B3B3B"/>
                </a:solidFill>
                <a:latin typeface="Courier New"/>
                <a:ea typeface="Courier New"/>
                <a:cs typeface="Courier New"/>
                <a:sym typeface="Courier New"/>
              </a:rPr>
              <a:t>[</a:t>
            </a:r>
            <a:r>
              <a:rPr lang="en" sz="850">
                <a:solidFill>
                  <a:srgbClr val="A31515"/>
                </a:solidFill>
                <a:latin typeface="Courier New"/>
                <a:ea typeface="Courier New"/>
                <a:cs typeface="Courier New"/>
                <a:sym typeface="Courier New"/>
              </a:rPr>
              <a:t>'id'</a:t>
            </a:r>
            <a:r>
              <a:rPr lang="en" sz="850">
                <a:solidFill>
                  <a:srgbClr val="3B3B3B"/>
                </a:solidFill>
                <a:latin typeface="Courier New"/>
                <a:ea typeface="Courier New"/>
                <a:cs typeface="Courier New"/>
                <a:sym typeface="Courier New"/>
              </a:rPr>
              <a:t>] </a:t>
            </a:r>
            <a:r>
              <a:rPr lang="en" sz="850">
                <a:solidFill>
                  <a:schemeClr val="dk1"/>
                </a:solidFill>
                <a:latin typeface="Courier New"/>
                <a:ea typeface="Courier New"/>
                <a:cs typeface="Courier New"/>
                <a:sym typeface="Courier New"/>
              </a:rPr>
              <a:t>!=</a:t>
            </a:r>
            <a:r>
              <a:rPr lang="en" sz="850">
                <a:solidFill>
                  <a:srgbClr val="3B3B3B"/>
                </a:solidFill>
                <a:latin typeface="Courier New"/>
                <a:ea typeface="Courier New"/>
                <a:cs typeface="Courier New"/>
                <a:sym typeface="Courier New"/>
              </a:rPr>
              <a:t> </a:t>
            </a:r>
            <a:r>
              <a:rPr lang="en" sz="850">
                <a:solidFill>
                  <a:srgbClr val="001080"/>
                </a:solidFill>
                <a:latin typeface="Courier New"/>
                <a:ea typeface="Courier New"/>
                <a:cs typeface="Courier New"/>
                <a:sym typeface="Courier New"/>
              </a:rPr>
              <a:t>user_id</a:t>
            </a:r>
            <a:r>
              <a:rPr lang="en" sz="850">
                <a:solidFill>
                  <a:srgbClr val="3B3B3B"/>
                </a:solidFill>
                <a:latin typeface="Courier New"/>
                <a:ea typeface="Courier New"/>
                <a:cs typeface="Courier New"/>
                <a:sym typeface="Courier New"/>
              </a:rPr>
              <a:t>]</a:t>
            </a:r>
            <a:endParaRPr sz="8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3B3B3B"/>
                </a:solidFill>
                <a:latin typeface="Courier New"/>
                <a:ea typeface="Courier New"/>
                <a:cs typeface="Courier New"/>
                <a:sym typeface="Courier New"/>
              </a:rPr>
              <a:t>    </a:t>
            </a:r>
            <a:r>
              <a:rPr lang="en" sz="850">
                <a:solidFill>
                  <a:srgbClr val="AF00DB"/>
                </a:solidFill>
                <a:latin typeface="Courier New"/>
                <a:ea typeface="Courier New"/>
                <a:cs typeface="Courier New"/>
                <a:sym typeface="Courier New"/>
              </a:rPr>
              <a:t>return</a:t>
            </a:r>
            <a:r>
              <a:rPr lang="en" sz="850">
                <a:solidFill>
                  <a:srgbClr val="3B3B3B"/>
                </a:solidFill>
                <a:latin typeface="Courier New"/>
                <a:ea typeface="Courier New"/>
                <a:cs typeface="Courier New"/>
                <a:sym typeface="Courier New"/>
              </a:rPr>
              <a:t> </a:t>
            </a:r>
            <a:r>
              <a:rPr lang="en" sz="850">
                <a:solidFill>
                  <a:srgbClr val="795E26"/>
                </a:solidFill>
                <a:latin typeface="Courier New"/>
                <a:ea typeface="Courier New"/>
                <a:cs typeface="Courier New"/>
                <a:sym typeface="Courier New"/>
              </a:rPr>
              <a:t>jsonify</a:t>
            </a:r>
            <a:r>
              <a:rPr lang="en" sz="850">
                <a:solidFill>
                  <a:srgbClr val="3B3B3B"/>
                </a:solidFill>
                <a:latin typeface="Courier New"/>
                <a:ea typeface="Courier New"/>
                <a:cs typeface="Courier New"/>
                <a:sym typeface="Courier New"/>
              </a:rPr>
              <a:t>({</a:t>
            </a:r>
            <a:r>
              <a:rPr lang="en" sz="850">
                <a:solidFill>
                  <a:srgbClr val="A31515"/>
                </a:solidFill>
                <a:latin typeface="Courier New"/>
                <a:ea typeface="Courier New"/>
                <a:cs typeface="Courier New"/>
                <a:sym typeface="Courier New"/>
              </a:rPr>
              <a:t>"message"</a:t>
            </a:r>
            <a:r>
              <a:rPr lang="en" sz="850">
                <a:solidFill>
                  <a:srgbClr val="3B3B3B"/>
                </a:solidFill>
                <a:latin typeface="Courier New"/>
                <a:ea typeface="Courier New"/>
                <a:cs typeface="Courier New"/>
                <a:sym typeface="Courier New"/>
              </a:rPr>
              <a:t>: </a:t>
            </a:r>
            <a:r>
              <a:rPr lang="en" sz="850">
                <a:solidFill>
                  <a:srgbClr val="A31515"/>
                </a:solidFill>
                <a:latin typeface="Courier New"/>
                <a:ea typeface="Courier New"/>
                <a:cs typeface="Courier New"/>
                <a:sym typeface="Courier New"/>
              </a:rPr>
              <a:t>"User deleted"</a:t>
            </a:r>
            <a:r>
              <a:rPr lang="en" sz="850">
                <a:solidFill>
                  <a:srgbClr val="3B3B3B"/>
                </a:solidFill>
                <a:latin typeface="Courier New"/>
                <a:ea typeface="Courier New"/>
                <a:cs typeface="Courier New"/>
                <a:sym typeface="Courier New"/>
              </a:rPr>
              <a:t>})</a:t>
            </a:r>
            <a:endParaRPr sz="8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8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AF00DB"/>
                </a:solidFill>
                <a:latin typeface="Courier New"/>
                <a:ea typeface="Courier New"/>
                <a:cs typeface="Courier New"/>
                <a:sym typeface="Courier New"/>
              </a:rPr>
              <a:t>if</a:t>
            </a:r>
            <a:r>
              <a:rPr lang="en" sz="850">
                <a:solidFill>
                  <a:srgbClr val="3B3B3B"/>
                </a:solidFill>
                <a:latin typeface="Courier New"/>
                <a:ea typeface="Courier New"/>
                <a:cs typeface="Courier New"/>
                <a:sym typeface="Courier New"/>
              </a:rPr>
              <a:t> </a:t>
            </a:r>
            <a:r>
              <a:rPr lang="en" sz="850">
                <a:solidFill>
                  <a:srgbClr val="001080"/>
                </a:solidFill>
                <a:latin typeface="Courier New"/>
                <a:ea typeface="Courier New"/>
                <a:cs typeface="Courier New"/>
                <a:sym typeface="Courier New"/>
              </a:rPr>
              <a:t>__name__</a:t>
            </a:r>
            <a:r>
              <a:rPr lang="en" sz="850">
                <a:solidFill>
                  <a:srgbClr val="3B3B3B"/>
                </a:solidFill>
                <a:latin typeface="Courier New"/>
                <a:ea typeface="Courier New"/>
                <a:cs typeface="Courier New"/>
                <a:sym typeface="Courier New"/>
              </a:rPr>
              <a:t> </a:t>
            </a:r>
            <a:r>
              <a:rPr lang="en" sz="850">
                <a:solidFill>
                  <a:schemeClr val="dk1"/>
                </a:solidFill>
                <a:latin typeface="Courier New"/>
                <a:ea typeface="Courier New"/>
                <a:cs typeface="Courier New"/>
                <a:sym typeface="Courier New"/>
              </a:rPr>
              <a:t>==</a:t>
            </a:r>
            <a:r>
              <a:rPr lang="en" sz="850">
                <a:solidFill>
                  <a:srgbClr val="3B3B3B"/>
                </a:solidFill>
                <a:latin typeface="Courier New"/>
                <a:ea typeface="Courier New"/>
                <a:cs typeface="Courier New"/>
                <a:sym typeface="Courier New"/>
              </a:rPr>
              <a:t> </a:t>
            </a:r>
            <a:r>
              <a:rPr lang="en" sz="850">
                <a:solidFill>
                  <a:srgbClr val="A31515"/>
                </a:solidFill>
                <a:latin typeface="Courier New"/>
                <a:ea typeface="Courier New"/>
                <a:cs typeface="Courier New"/>
                <a:sym typeface="Courier New"/>
              </a:rPr>
              <a:t>'__main__'</a:t>
            </a:r>
            <a:r>
              <a:rPr lang="en" sz="850">
                <a:solidFill>
                  <a:srgbClr val="3B3B3B"/>
                </a:solidFill>
                <a:latin typeface="Courier New"/>
                <a:ea typeface="Courier New"/>
                <a:cs typeface="Courier New"/>
                <a:sym typeface="Courier New"/>
              </a:rPr>
              <a:t>:</a:t>
            </a:r>
            <a:endParaRPr sz="8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3B3B3B"/>
                </a:solidFill>
                <a:latin typeface="Courier New"/>
                <a:ea typeface="Courier New"/>
                <a:cs typeface="Courier New"/>
                <a:sym typeface="Courier New"/>
              </a:rPr>
              <a:t>    </a:t>
            </a:r>
            <a:r>
              <a:rPr lang="en" sz="850">
                <a:solidFill>
                  <a:srgbClr val="001080"/>
                </a:solidFill>
                <a:latin typeface="Courier New"/>
                <a:ea typeface="Courier New"/>
                <a:cs typeface="Courier New"/>
                <a:sym typeface="Courier New"/>
              </a:rPr>
              <a:t>app</a:t>
            </a:r>
            <a:r>
              <a:rPr lang="en" sz="850">
                <a:solidFill>
                  <a:srgbClr val="3B3B3B"/>
                </a:solidFill>
                <a:latin typeface="Courier New"/>
                <a:ea typeface="Courier New"/>
                <a:cs typeface="Courier New"/>
                <a:sym typeface="Courier New"/>
              </a:rPr>
              <a:t>.</a:t>
            </a:r>
            <a:r>
              <a:rPr lang="en" sz="850">
                <a:solidFill>
                  <a:srgbClr val="795E26"/>
                </a:solidFill>
                <a:latin typeface="Courier New"/>
                <a:ea typeface="Courier New"/>
                <a:cs typeface="Courier New"/>
                <a:sym typeface="Courier New"/>
              </a:rPr>
              <a:t>run</a:t>
            </a:r>
            <a:r>
              <a:rPr lang="en" sz="850">
                <a:solidFill>
                  <a:srgbClr val="3B3B3B"/>
                </a:solidFill>
                <a:latin typeface="Courier New"/>
                <a:ea typeface="Courier New"/>
                <a:cs typeface="Courier New"/>
                <a:sym typeface="Courier New"/>
              </a:rPr>
              <a:t>(</a:t>
            </a:r>
            <a:r>
              <a:rPr lang="en" sz="850">
                <a:solidFill>
                  <a:srgbClr val="001080"/>
                </a:solidFill>
                <a:latin typeface="Courier New"/>
                <a:ea typeface="Courier New"/>
                <a:cs typeface="Courier New"/>
                <a:sym typeface="Courier New"/>
              </a:rPr>
              <a:t>debug</a:t>
            </a:r>
            <a:r>
              <a:rPr lang="en" sz="850">
                <a:solidFill>
                  <a:schemeClr val="dk1"/>
                </a:solidFill>
                <a:latin typeface="Courier New"/>
                <a:ea typeface="Courier New"/>
                <a:cs typeface="Courier New"/>
                <a:sym typeface="Courier New"/>
              </a:rPr>
              <a:t>=</a:t>
            </a:r>
            <a:r>
              <a:rPr lang="en" sz="850">
                <a:solidFill>
                  <a:srgbClr val="0000FF"/>
                </a:solidFill>
                <a:latin typeface="Courier New"/>
                <a:ea typeface="Courier New"/>
                <a:cs typeface="Courier New"/>
                <a:sym typeface="Courier New"/>
              </a:rPr>
              <a:t>True</a:t>
            </a:r>
            <a:r>
              <a:rPr lang="en" sz="850">
                <a:solidFill>
                  <a:srgbClr val="3B3B3B"/>
                </a:solidFill>
                <a:latin typeface="Courier New"/>
                <a:ea typeface="Courier New"/>
                <a:cs typeface="Courier New"/>
                <a:sym typeface="Courier New"/>
              </a:rPr>
              <a:t>)</a:t>
            </a:r>
            <a:endParaRPr sz="1500">
              <a:solidFill>
                <a:schemeClr val="dk1"/>
              </a:solidFill>
            </a:endParaRPr>
          </a:p>
          <a:p>
            <a:pPr indent="0" lvl="0" marL="0" rtl="0" algn="l">
              <a:lnSpc>
                <a:spcPct val="115000"/>
              </a:lnSpc>
              <a:spcBef>
                <a:spcPts val="1800"/>
              </a:spcBef>
              <a:spcAft>
                <a:spcPts val="0"/>
              </a:spcAft>
              <a:buNone/>
            </a:pPr>
            <a:r>
              <a:rPr b="1" lang="en" sz="1600">
                <a:solidFill>
                  <a:schemeClr val="dk1"/>
                </a:solidFill>
              </a:rPr>
              <a:t>2. Consuming the API (Client Side)</a:t>
            </a:r>
            <a:endParaRPr b="1" sz="1600">
              <a:solidFill>
                <a:schemeClr val="dk1"/>
              </a:solidFill>
            </a:endParaRPr>
          </a:p>
          <a:p>
            <a:pPr indent="0" lvl="0" marL="0" rtl="0" algn="l">
              <a:lnSpc>
                <a:spcPct val="115000"/>
              </a:lnSpc>
              <a:spcBef>
                <a:spcPts val="1400"/>
              </a:spcBef>
              <a:spcAft>
                <a:spcPts val="0"/>
              </a:spcAft>
              <a:buNone/>
            </a:pPr>
            <a:r>
              <a:rPr b="1" lang="en" sz="1600">
                <a:solidFill>
                  <a:schemeClr val="dk1"/>
                </a:solidFill>
              </a:rPr>
              <a:t>Example using </a:t>
            </a:r>
            <a:r>
              <a:rPr b="1" lang="en" sz="1600">
                <a:solidFill>
                  <a:srgbClr val="188038"/>
                </a:solidFill>
                <a:latin typeface="Roboto Mono"/>
                <a:ea typeface="Roboto Mono"/>
                <a:cs typeface="Roboto Mono"/>
                <a:sym typeface="Roboto Mono"/>
              </a:rPr>
              <a:t>requests</a:t>
            </a:r>
            <a:r>
              <a:rPr b="1" lang="en" sz="1600">
                <a:solidFill>
                  <a:schemeClr val="dk1"/>
                </a:solidFill>
              </a:rPr>
              <a:t> module in Python</a:t>
            </a:r>
            <a:endParaRPr b="1" sz="1600">
              <a:solidFill>
                <a:schemeClr val="dk1"/>
              </a:solidFill>
            </a:endParaRPr>
          </a:p>
          <a:p>
            <a:pPr indent="0" lvl="0" marL="0" rtl="0" algn="l">
              <a:lnSpc>
                <a:spcPct val="115000"/>
              </a:lnSpc>
              <a:spcBef>
                <a:spcPts val="1200"/>
              </a:spcBef>
              <a:spcAft>
                <a:spcPts val="0"/>
              </a:spcAft>
              <a:buNone/>
            </a:pPr>
            <a:r>
              <a:rPr b="1" lang="en" sz="1600">
                <a:solidFill>
                  <a:schemeClr val="dk1"/>
                </a:solidFill>
              </a:rPr>
              <a:t>Install requests:</a:t>
            </a:r>
            <a:endParaRPr b="1" sz="1600">
              <a:solidFill>
                <a:schemeClr val="dk1"/>
              </a:solidFill>
            </a:endParaRPr>
          </a:p>
          <a:p>
            <a:pPr indent="0" lvl="0" marL="0" rtl="0" algn="l">
              <a:lnSpc>
                <a:spcPct val="115000"/>
              </a:lnSpc>
              <a:spcBef>
                <a:spcPts val="0"/>
              </a:spcBef>
              <a:spcAft>
                <a:spcPts val="0"/>
              </a:spcAft>
              <a:buNone/>
            </a:pPr>
            <a:r>
              <a:rPr lang="en" sz="1600">
                <a:solidFill>
                  <a:schemeClr val="dk1"/>
                </a:solidFill>
              </a:rPr>
              <a:t>bash</a:t>
            </a:r>
            <a:endParaRPr sz="1600">
              <a:solidFill>
                <a:schemeClr val="dk1"/>
              </a:solidFill>
            </a:endParaRPr>
          </a:p>
          <a:p>
            <a:pPr indent="0" lvl="0" marL="0" rtl="0" algn="l">
              <a:lnSpc>
                <a:spcPct val="115000"/>
              </a:lnSpc>
              <a:spcBef>
                <a:spcPts val="0"/>
              </a:spcBef>
              <a:spcAft>
                <a:spcPts val="0"/>
              </a:spcAft>
              <a:buNone/>
            </a:pPr>
            <a:r>
              <a:rPr lang="en" sz="1600">
                <a:solidFill>
                  <a:srgbClr val="188038"/>
                </a:solidFill>
                <a:latin typeface="Courier New"/>
                <a:ea typeface="Courier New"/>
                <a:cs typeface="Courier New"/>
                <a:sym typeface="Courier New"/>
              </a:rPr>
              <a:t>pip install requests</a:t>
            </a:r>
            <a:endParaRPr sz="1600">
              <a:solidFill>
                <a:srgbClr val="188038"/>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600">
              <a:solidFill>
                <a:schemeClr val="dk1"/>
              </a:solidFill>
            </a:endParaRPr>
          </a:p>
          <a:p>
            <a:pPr indent="0" lvl="0" marL="0" rtl="0" algn="l">
              <a:lnSpc>
                <a:spcPct val="115000"/>
              </a:lnSpc>
              <a:spcBef>
                <a:spcPts val="0"/>
              </a:spcBef>
              <a:spcAft>
                <a:spcPts val="0"/>
              </a:spcAft>
              <a:buNone/>
            </a:pPr>
            <a:r>
              <a:rPr b="1" lang="en" sz="1600">
                <a:solidFill>
                  <a:schemeClr val="dk1"/>
                </a:solidFill>
              </a:rPr>
              <a:t>Python</a:t>
            </a:r>
            <a:endParaRPr b="1" sz="1600">
              <a:solidFill>
                <a:schemeClr val="dk1"/>
              </a:solidFill>
            </a:endParaRPr>
          </a:p>
          <a:p>
            <a:pPr indent="0" lvl="0" marL="0" rtl="0" algn="l">
              <a:lnSpc>
                <a:spcPct val="135714"/>
              </a:lnSpc>
              <a:spcBef>
                <a:spcPts val="0"/>
              </a:spcBef>
              <a:spcAft>
                <a:spcPts val="0"/>
              </a:spcAft>
              <a:buNone/>
            </a:pPr>
            <a:r>
              <a:rPr lang="en" sz="1050">
                <a:solidFill>
                  <a:srgbClr val="AF00DB"/>
                </a:solidFill>
                <a:latin typeface="Courier New"/>
                <a:ea typeface="Courier New"/>
                <a:cs typeface="Courier New"/>
                <a:sym typeface="Courier New"/>
              </a:rPr>
              <a:t>import</a:t>
            </a:r>
            <a:r>
              <a:rPr lang="en" sz="1050">
                <a:solidFill>
                  <a:srgbClr val="3B3B3B"/>
                </a:solidFill>
                <a:latin typeface="Courier New"/>
                <a:ea typeface="Courier New"/>
                <a:cs typeface="Courier New"/>
                <a:sym typeface="Courier New"/>
              </a:rPr>
              <a:t> </a:t>
            </a:r>
            <a:r>
              <a:rPr lang="en" sz="1050">
                <a:solidFill>
                  <a:srgbClr val="267F99"/>
                </a:solidFill>
                <a:latin typeface="Courier New"/>
                <a:ea typeface="Courier New"/>
                <a:cs typeface="Courier New"/>
                <a:sym typeface="Courier New"/>
              </a:rPr>
              <a:t>requests</a:t>
            </a:r>
            <a:endParaRPr sz="1050">
              <a:solidFill>
                <a:srgbClr val="267F99"/>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8000"/>
                </a:solidFill>
                <a:latin typeface="Courier New"/>
                <a:ea typeface="Courier New"/>
                <a:cs typeface="Courier New"/>
                <a:sym typeface="Courier New"/>
              </a:rPr>
              <a:t># Base URL</a:t>
            </a:r>
            <a:endParaRPr sz="10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70C1"/>
                </a:solidFill>
                <a:latin typeface="Courier New"/>
                <a:ea typeface="Courier New"/>
                <a:cs typeface="Courier New"/>
                <a:sym typeface="Courier New"/>
              </a:rPr>
              <a:t>BASE</a:t>
            </a:r>
            <a:r>
              <a:rPr lang="en" sz="1050">
                <a:solidFill>
                  <a:srgbClr val="3B3B3B"/>
                </a:solidFill>
                <a:latin typeface="Courier New"/>
                <a:ea typeface="Courier New"/>
                <a:cs typeface="Courier New"/>
                <a:sym typeface="Courier New"/>
              </a:rPr>
              <a:t> </a:t>
            </a:r>
            <a:r>
              <a:rPr lang="en" sz="1050">
                <a:solidFill>
                  <a:schemeClr val="dk1"/>
                </a:solidFill>
                <a:latin typeface="Courier New"/>
                <a:ea typeface="Courier New"/>
                <a:cs typeface="Courier New"/>
                <a:sym typeface="Courier New"/>
              </a:rPr>
              <a:t>=</a:t>
            </a:r>
            <a:r>
              <a:rPr lang="en" sz="1050">
                <a:solidFill>
                  <a:srgbClr val="3B3B3B"/>
                </a:solidFill>
                <a:latin typeface="Courier New"/>
                <a:ea typeface="Courier New"/>
                <a:cs typeface="Courier New"/>
                <a:sym typeface="Courier New"/>
              </a:rPr>
              <a:t> </a:t>
            </a:r>
            <a:r>
              <a:rPr lang="en" sz="1050">
                <a:solidFill>
                  <a:srgbClr val="A31515"/>
                </a:solidFill>
                <a:latin typeface="Courier New"/>
                <a:ea typeface="Courier New"/>
                <a:cs typeface="Courier New"/>
                <a:sym typeface="Courier New"/>
              </a:rPr>
              <a:t>"http://127.0.0.1:5000"</a:t>
            </a:r>
            <a:endParaRPr sz="10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8000"/>
                </a:solidFill>
                <a:latin typeface="Courier New"/>
                <a:ea typeface="Courier New"/>
                <a:cs typeface="Courier New"/>
                <a:sym typeface="Courier New"/>
              </a:rPr>
              <a:t># Get all users</a:t>
            </a:r>
            <a:endParaRPr sz="10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1080"/>
                </a:solidFill>
                <a:latin typeface="Courier New"/>
                <a:ea typeface="Courier New"/>
                <a:cs typeface="Courier New"/>
                <a:sym typeface="Courier New"/>
              </a:rPr>
              <a:t>resp</a:t>
            </a:r>
            <a:r>
              <a:rPr lang="en" sz="1050">
                <a:solidFill>
                  <a:srgbClr val="3B3B3B"/>
                </a:solidFill>
                <a:latin typeface="Courier New"/>
                <a:ea typeface="Courier New"/>
                <a:cs typeface="Courier New"/>
                <a:sym typeface="Courier New"/>
              </a:rPr>
              <a:t> </a:t>
            </a:r>
            <a:r>
              <a:rPr lang="en" sz="1050">
                <a:solidFill>
                  <a:schemeClr val="dk1"/>
                </a:solidFill>
                <a:latin typeface="Courier New"/>
                <a:ea typeface="Courier New"/>
                <a:cs typeface="Courier New"/>
                <a:sym typeface="Courier New"/>
              </a:rPr>
              <a:t>=</a:t>
            </a:r>
            <a:r>
              <a:rPr lang="en" sz="1050">
                <a:solidFill>
                  <a:srgbClr val="3B3B3B"/>
                </a:solidFill>
                <a:latin typeface="Courier New"/>
                <a:ea typeface="Courier New"/>
                <a:cs typeface="Courier New"/>
                <a:sym typeface="Courier New"/>
              </a:rPr>
              <a:t> </a:t>
            </a:r>
            <a:r>
              <a:rPr lang="en" sz="1050">
                <a:solidFill>
                  <a:srgbClr val="267F99"/>
                </a:solidFill>
                <a:latin typeface="Courier New"/>
                <a:ea typeface="Courier New"/>
                <a:cs typeface="Courier New"/>
                <a:sym typeface="Courier New"/>
              </a:rPr>
              <a:t>requests</a:t>
            </a:r>
            <a:r>
              <a:rPr lang="en" sz="1050">
                <a:solidFill>
                  <a:srgbClr val="3B3B3B"/>
                </a:solidFill>
                <a:latin typeface="Courier New"/>
                <a:ea typeface="Courier New"/>
                <a:cs typeface="Courier New"/>
                <a:sym typeface="Courier New"/>
              </a:rPr>
              <a:t>.</a:t>
            </a:r>
            <a:r>
              <a:rPr lang="en" sz="1050">
                <a:solidFill>
                  <a:srgbClr val="795E26"/>
                </a:solidFill>
                <a:latin typeface="Courier New"/>
                <a:ea typeface="Courier New"/>
                <a:cs typeface="Courier New"/>
                <a:sym typeface="Courier New"/>
              </a:rPr>
              <a:t>get</a:t>
            </a:r>
            <a:r>
              <a:rPr lang="en" sz="1050">
                <a:solidFill>
                  <a:srgbClr val="3B3B3B"/>
                </a:solidFill>
                <a:latin typeface="Courier New"/>
                <a:ea typeface="Courier New"/>
                <a:cs typeface="Courier New"/>
                <a:sym typeface="Courier New"/>
              </a:rPr>
              <a:t>(</a:t>
            </a:r>
            <a:r>
              <a:rPr lang="en" sz="1050">
                <a:solidFill>
                  <a:srgbClr val="0000FF"/>
                </a:solidFill>
                <a:latin typeface="Courier New"/>
                <a:ea typeface="Courier New"/>
                <a:cs typeface="Courier New"/>
                <a:sym typeface="Courier New"/>
              </a:rPr>
              <a:t>f</a:t>
            </a:r>
            <a:r>
              <a:rPr lang="en" sz="1050">
                <a:solidFill>
                  <a:srgbClr val="A31515"/>
                </a:solidFill>
                <a:latin typeface="Courier New"/>
                <a:ea typeface="Courier New"/>
                <a:cs typeface="Courier New"/>
                <a:sym typeface="Courier New"/>
              </a:rPr>
              <a:t>"</a:t>
            </a:r>
            <a:r>
              <a:rPr lang="en" sz="1050">
                <a:solidFill>
                  <a:srgbClr val="0000FF"/>
                </a:solidFill>
                <a:latin typeface="Courier New"/>
                <a:ea typeface="Courier New"/>
                <a:cs typeface="Courier New"/>
                <a:sym typeface="Courier New"/>
              </a:rPr>
              <a:t>{</a:t>
            </a:r>
            <a:r>
              <a:rPr lang="en" sz="1050">
                <a:solidFill>
                  <a:srgbClr val="0070C1"/>
                </a:solidFill>
                <a:latin typeface="Courier New"/>
                <a:ea typeface="Courier New"/>
                <a:cs typeface="Courier New"/>
                <a:sym typeface="Courier New"/>
              </a:rPr>
              <a:t>BASE</a:t>
            </a:r>
            <a:r>
              <a:rPr lang="en" sz="1050">
                <a:solidFill>
                  <a:srgbClr val="0000FF"/>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/users"</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795E26"/>
                </a:solidFill>
                <a:latin typeface="Courier New"/>
                <a:ea typeface="Courier New"/>
                <a:cs typeface="Courier New"/>
                <a:sym typeface="Courier New"/>
              </a:rPr>
              <a:t>print</a:t>
            </a:r>
            <a:r>
              <a:rPr lang="en" sz="1050">
                <a:solidFill>
                  <a:srgbClr val="3B3B3B"/>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"All users:"</a:t>
            </a: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resp</a:t>
            </a:r>
            <a:r>
              <a:rPr lang="en" sz="1050">
                <a:solidFill>
                  <a:srgbClr val="3B3B3B"/>
                </a:solidFill>
                <a:latin typeface="Courier New"/>
                <a:ea typeface="Courier New"/>
                <a:cs typeface="Courier New"/>
                <a:sym typeface="Courier New"/>
              </a:rPr>
              <a:t>.</a:t>
            </a:r>
            <a:r>
              <a:rPr lang="en" sz="1050">
                <a:solidFill>
                  <a:srgbClr val="795E26"/>
                </a:solidFill>
                <a:latin typeface="Courier New"/>
                <a:ea typeface="Courier New"/>
                <a:cs typeface="Courier New"/>
                <a:sym typeface="Courier New"/>
              </a:rPr>
              <a:t>json</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8000"/>
                </a:solidFill>
                <a:latin typeface="Courier New"/>
                <a:ea typeface="Courier New"/>
                <a:cs typeface="Courier New"/>
                <a:sym typeface="Courier New"/>
              </a:rPr>
              <a:t># Add a new user</a:t>
            </a:r>
            <a:endParaRPr sz="10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1080"/>
                </a:solidFill>
                <a:latin typeface="Courier New"/>
                <a:ea typeface="Courier New"/>
                <a:cs typeface="Courier New"/>
                <a:sym typeface="Courier New"/>
              </a:rPr>
              <a:t>resp</a:t>
            </a:r>
            <a:r>
              <a:rPr lang="en" sz="1050">
                <a:solidFill>
                  <a:srgbClr val="3B3B3B"/>
                </a:solidFill>
                <a:latin typeface="Courier New"/>
                <a:ea typeface="Courier New"/>
                <a:cs typeface="Courier New"/>
                <a:sym typeface="Courier New"/>
              </a:rPr>
              <a:t> </a:t>
            </a:r>
            <a:r>
              <a:rPr lang="en" sz="1050">
                <a:solidFill>
                  <a:schemeClr val="dk1"/>
                </a:solidFill>
                <a:latin typeface="Courier New"/>
                <a:ea typeface="Courier New"/>
                <a:cs typeface="Courier New"/>
                <a:sym typeface="Courier New"/>
              </a:rPr>
              <a:t>=</a:t>
            </a:r>
            <a:r>
              <a:rPr lang="en" sz="1050">
                <a:solidFill>
                  <a:srgbClr val="3B3B3B"/>
                </a:solidFill>
                <a:latin typeface="Courier New"/>
                <a:ea typeface="Courier New"/>
                <a:cs typeface="Courier New"/>
                <a:sym typeface="Courier New"/>
              </a:rPr>
              <a:t> </a:t>
            </a:r>
            <a:r>
              <a:rPr lang="en" sz="1050">
                <a:solidFill>
                  <a:srgbClr val="267F99"/>
                </a:solidFill>
                <a:latin typeface="Courier New"/>
                <a:ea typeface="Courier New"/>
                <a:cs typeface="Courier New"/>
                <a:sym typeface="Courier New"/>
              </a:rPr>
              <a:t>requests</a:t>
            </a:r>
            <a:r>
              <a:rPr lang="en" sz="1050">
                <a:solidFill>
                  <a:srgbClr val="3B3B3B"/>
                </a:solidFill>
                <a:latin typeface="Courier New"/>
                <a:ea typeface="Courier New"/>
                <a:cs typeface="Courier New"/>
                <a:sym typeface="Courier New"/>
              </a:rPr>
              <a:t>.</a:t>
            </a:r>
            <a:r>
              <a:rPr lang="en" sz="1050">
                <a:solidFill>
                  <a:srgbClr val="795E26"/>
                </a:solidFill>
                <a:latin typeface="Courier New"/>
                <a:ea typeface="Courier New"/>
                <a:cs typeface="Courier New"/>
                <a:sym typeface="Courier New"/>
              </a:rPr>
              <a:t>post</a:t>
            </a:r>
            <a:r>
              <a:rPr lang="en" sz="1050">
                <a:solidFill>
                  <a:srgbClr val="3B3B3B"/>
                </a:solidFill>
                <a:latin typeface="Courier New"/>
                <a:ea typeface="Courier New"/>
                <a:cs typeface="Courier New"/>
                <a:sym typeface="Courier New"/>
              </a:rPr>
              <a:t>(</a:t>
            </a:r>
            <a:r>
              <a:rPr lang="en" sz="1050">
                <a:solidFill>
                  <a:srgbClr val="0000FF"/>
                </a:solidFill>
                <a:latin typeface="Courier New"/>
                <a:ea typeface="Courier New"/>
                <a:cs typeface="Courier New"/>
                <a:sym typeface="Courier New"/>
              </a:rPr>
              <a:t>f</a:t>
            </a:r>
            <a:r>
              <a:rPr lang="en" sz="1050">
                <a:solidFill>
                  <a:srgbClr val="A31515"/>
                </a:solidFill>
                <a:latin typeface="Courier New"/>
                <a:ea typeface="Courier New"/>
                <a:cs typeface="Courier New"/>
                <a:sym typeface="Courier New"/>
              </a:rPr>
              <a:t>"</a:t>
            </a:r>
            <a:r>
              <a:rPr lang="en" sz="1050">
                <a:solidFill>
                  <a:srgbClr val="0000FF"/>
                </a:solidFill>
                <a:latin typeface="Courier New"/>
                <a:ea typeface="Courier New"/>
                <a:cs typeface="Courier New"/>
                <a:sym typeface="Courier New"/>
              </a:rPr>
              <a:t>{</a:t>
            </a:r>
            <a:r>
              <a:rPr lang="en" sz="1050">
                <a:solidFill>
                  <a:srgbClr val="0070C1"/>
                </a:solidFill>
                <a:latin typeface="Courier New"/>
                <a:ea typeface="Courier New"/>
                <a:cs typeface="Courier New"/>
                <a:sym typeface="Courier New"/>
              </a:rPr>
              <a:t>BASE</a:t>
            </a:r>
            <a:r>
              <a:rPr lang="en" sz="1050">
                <a:solidFill>
                  <a:srgbClr val="0000FF"/>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/users"</a:t>
            </a: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json</a:t>
            </a:r>
            <a:r>
              <a:rPr lang="en" sz="1050">
                <a:solidFill>
                  <a:schemeClr val="dk1"/>
                </a:solidFill>
                <a:latin typeface="Courier New"/>
                <a:ea typeface="Courier New"/>
                <a:cs typeface="Courier New"/>
                <a:sym typeface="Courier New"/>
              </a:rPr>
              <a:t>=</a:t>
            </a:r>
            <a:r>
              <a:rPr lang="en" sz="1050">
                <a:solidFill>
                  <a:srgbClr val="3B3B3B"/>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"name"</a:t>
            </a:r>
            <a:r>
              <a:rPr lang="en" sz="1050">
                <a:solidFill>
                  <a:srgbClr val="3B3B3B"/>
                </a:solidFill>
                <a:latin typeface="Courier New"/>
                <a:ea typeface="Courier New"/>
                <a:cs typeface="Courier New"/>
                <a:sym typeface="Courier New"/>
              </a:rPr>
              <a:t>: </a:t>
            </a:r>
            <a:r>
              <a:rPr lang="en" sz="1050">
                <a:solidFill>
                  <a:srgbClr val="A31515"/>
                </a:solidFill>
                <a:latin typeface="Courier New"/>
                <a:ea typeface="Courier New"/>
                <a:cs typeface="Courier New"/>
                <a:sym typeface="Courier New"/>
              </a:rPr>
              <a:t>"Laxmi"</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795E26"/>
                </a:solidFill>
                <a:latin typeface="Courier New"/>
                <a:ea typeface="Courier New"/>
                <a:cs typeface="Courier New"/>
                <a:sym typeface="Courier New"/>
              </a:rPr>
              <a:t>print</a:t>
            </a:r>
            <a:r>
              <a:rPr lang="en" sz="1050">
                <a:solidFill>
                  <a:srgbClr val="3B3B3B"/>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"Created:"</a:t>
            </a: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resp</a:t>
            </a:r>
            <a:r>
              <a:rPr lang="en" sz="1050">
                <a:solidFill>
                  <a:srgbClr val="3B3B3B"/>
                </a:solidFill>
                <a:latin typeface="Courier New"/>
                <a:ea typeface="Courier New"/>
                <a:cs typeface="Courier New"/>
                <a:sym typeface="Courier New"/>
              </a:rPr>
              <a:t>.</a:t>
            </a:r>
            <a:r>
              <a:rPr lang="en" sz="1050">
                <a:solidFill>
                  <a:srgbClr val="795E26"/>
                </a:solidFill>
                <a:latin typeface="Courier New"/>
                <a:ea typeface="Courier New"/>
                <a:cs typeface="Courier New"/>
                <a:sym typeface="Courier New"/>
              </a:rPr>
              <a:t>json</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8000"/>
                </a:solidFill>
                <a:latin typeface="Courier New"/>
                <a:ea typeface="Courier New"/>
                <a:cs typeface="Courier New"/>
                <a:sym typeface="Courier New"/>
              </a:rPr>
              <a:t># Update a user</a:t>
            </a:r>
            <a:endParaRPr sz="10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1080"/>
                </a:solidFill>
                <a:latin typeface="Courier New"/>
                <a:ea typeface="Courier New"/>
                <a:cs typeface="Courier New"/>
                <a:sym typeface="Courier New"/>
              </a:rPr>
              <a:t>resp</a:t>
            </a:r>
            <a:r>
              <a:rPr lang="en" sz="1050">
                <a:solidFill>
                  <a:srgbClr val="3B3B3B"/>
                </a:solidFill>
                <a:latin typeface="Courier New"/>
                <a:ea typeface="Courier New"/>
                <a:cs typeface="Courier New"/>
                <a:sym typeface="Courier New"/>
              </a:rPr>
              <a:t> </a:t>
            </a:r>
            <a:r>
              <a:rPr lang="en" sz="1050">
                <a:solidFill>
                  <a:schemeClr val="dk1"/>
                </a:solidFill>
                <a:latin typeface="Courier New"/>
                <a:ea typeface="Courier New"/>
                <a:cs typeface="Courier New"/>
                <a:sym typeface="Courier New"/>
              </a:rPr>
              <a:t>=</a:t>
            </a:r>
            <a:r>
              <a:rPr lang="en" sz="1050">
                <a:solidFill>
                  <a:srgbClr val="3B3B3B"/>
                </a:solidFill>
                <a:latin typeface="Courier New"/>
                <a:ea typeface="Courier New"/>
                <a:cs typeface="Courier New"/>
                <a:sym typeface="Courier New"/>
              </a:rPr>
              <a:t> </a:t>
            </a:r>
            <a:r>
              <a:rPr lang="en" sz="1050">
                <a:solidFill>
                  <a:srgbClr val="267F99"/>
                </a:solidFill>
                <a:latin typeface="Courier New"/>
                <a:ea typeface="Courier New"/>
                <a:cs typeface="Courier New"/>
                <a:sym typeface="Courier New"/>
              </a:rPr>
              <a:t>requests</a:t>
            </a:r>
            <a:r>
              <a:rPr lang="en" sz="1050">
                <a:solidFill>
                  <a:srgbClr val="3B3B3B"/>
                </a:solidFill>
                <a:latin typeface="Courier New"/>
                <a:ea typeface="Courier New"/>
                <a:cs typeface="Courier New"/>
                <a:sym typeface="Courier New"/>
              </a:rPr>
              <a:t>.</a:t>
            </a:r>
            <a:r>
              <a:rPr lang="en" sz="1050">
                <a:solidFill>
                  <a:srgbClr val="795E26"/>
                </a:solidFill>
                <a:latin typeface="Courier New"/>
                <a:ea typeface="Courier New"/>
                <a:cs typeface="Courier New"/>
                <a:sym typeface="Courier New"/>
              </a:rPr>
              <a:t>put</a:t>
            </a:r>
            <a:r>
              <a:rPr lang="en" sz="1050">
                <a:solidFill>
                  <a:srgbClr val="3B3B3B"/>
                </a:solidFill>
                <a:latin typeface="Courier New"/>
                <a:ea typeface="Courier New"/>
                <a:cs typeface="Courier New"/>
                <a:sym typeface="Courier New"/>
              </a:rPr>
              <a:t>(</a:t>
            </a:r>
            <a:r>
              <a:rPr lang="en" sz="1050">
                <a:solidFill>
                  <a:srgbClr val="0000FF"/>
                </a:solidFill>
                <a:latin typeface="Courier New"/>
                <a:ea typeface="Courier New"/>
                <a:cs typeface="Courier New"/>
                <a:sym typeface="Courier New"/>
              </a:rPr>
              <a:t>f</a:t>
            </a:r>
            <a:r>
              <a:rPr lang="en" sz="1050">
                <a:solidFill>
                  <a:srgbClr val="A31515"/>
                </a:solidFill>
                <a:latin typeface="Courier New"/>
                <a:ea typeface="Courier New"/>
                <a:cs typeface="Courier New"/>
                <a:sym typeface="Courier New"/>
              </a:rPr>
              <a:t>"</a:t>
            </a:r>
            <a:r>
              <a:rPr lang="en" sz="1050">
                <a:solidFill>
                  <a:srgbClr val="0000FF"/>
                </a:solidFill>
                <a:latin typeface="Courier New"/>
                <a:ea typeface="Courier New"/>
                <a:cs typeface="Courier New"/>
                <a:sym typeface="Courier New"/>
              </a:rPr>
              <a:t>{</a:t>
            </a:r>
            <a:r>
              <a:rPr lang="en" sz="1050">
                <a:solidFill>
                  <a:srgbClr val="0070C1"/>
                </a:solidFill>
                <a:latin typeface="Courier New"/>
                <a:ea typeface="Courier New"/>
                <a:cs typeface="Courier New"/>
                <a:sym typeface="Courier New"/>
              </a:rPr>
              <a:t>BASE</a:t>
            </a:r>
            <a:r>
              <a:rPr lang="en" sz="1050">
                <a:solidFill>
                  <a:srgbClr val="0000FF"/>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/users/1"</a:t>
            </a: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json</a:t>
            </a:r>
            <a:r>
              <a:rPr lang="en" sz="1050">
                <a:solidFill>
                  <a:schemeClr val="dk1"/>
                </a:solidFill>
                <a:latin typeface="Courier New"/>
                <a:ea typeface="Courier New"/>
                <a:cs typeface="Courier New"/>
                <a:sym typeface="Courier New"/>
              </a:rPr>
              <a:t>=</a:t>
            </a:r>
            <a:r>
              <a:rPr lang="en" sz="1050">
                <a:solidFill>
                  <a:srgbClr val="3B3B3B"/>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"name"</a:t>
            </a:r>
            <a:r>
              <a:rPr lang="en" sz="1050">
                <a:solidFill>
                  <a:srgbClr val="3B3B3B"/>
                </a:solidFill>
                <a:latin typeface="Courier New"/>
                <a:ea typeface="Courier New"/>
                <a:cs typeface="Courier New"/>
                <a:sym typeface="Courier New"/>
              </a:rPr>
              <a:t>: </a:t>
            </a:r>
            <a:r>
              <a:rPr lang="en" sz="1050">
                <a:solidFill>
                  <a:srgbClr val="A31515"/>
                </a:solidFill>
                <a:latin typeface="Courier New"/>
                <a:ea typeface="Courier New"/>
                <a:cs typeface="Courier New"/>
                <a:sym typeface="Courier New"/>
              </a:rPr>
              <a:t>"Binayak Maharjan"</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795E26"/>
                </a:solidFill>
                <a:latin typeface="Courier New"/>
                <a:ea typeface="Courier New"/>
                <a:cs typeface="Courier New"/>
                <a:sym typeface="Courier New"/>
              </a:rPr>
              <a:t>print</a:t>
            </a:r>
            <a:r>
              <a:rPr lang="en" sz="1050">
                <a:solidFill>
                  <a:srgbClr val="3B3B3B"/>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"Updated:"</a:t>
            </a: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resp</a:t>
            </a:r>
            <a:r>
              <a:rPr lang="en" sz="1050">
                <a:solidFill>
                  <a:srgbClr val="3B3B3B"/>
                </a:solidFill>
                <a:latin typeface="Courier New"/>
                <a:ea typeface="Courier New"/>
                <a:cs typeface="Courier New"/>
                <a:sym typeface="Courier New"/>
              </a:rPr>
              <a:t>.</a:t>
            </a:r>
            <a:r>
              <a:rPr lang="en" sz="1050">
                <a:solidFill>
                  <a:srgbClr val="795E26"/>
                </a:solidFill>
                <a:latin typeface="Courier New"/>
                <a:ea typeface="Courier New"/>
                <a:cs typeface="Courier New"/>
                <a:sym typeface="Courier New"/>
              </a:rPr>
              <a:t>json</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8000"/>
                </a:solidFill>
                <a:latin typeface="Courier New"/>
                <a:ea typeface="Courier New"/>
                <a:cs typeface="Courier New"/>
                <a:sym typeface="Courier New"/>
              </a:rPr>
              <a:t># Delete a user</a:t>
            </a:r>
            <a:endParaRPr sz="10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1080"/>
                </a:solidFill>
                <a:latin typeface="Courier New"/>
                <a:ea typeface="Courier New"/>
                <a:cs typeface="Courier New"/>
                <a:sym typeface="Courier New"/>
              </a:rPr>
              <a:t>resp</a:t>
            </a:r>
            <a:r>
              <a:rPr lang="en" sz="1050">
                <a:solidFill>
                  <a:srgbClr val="3B3B3B"/>
                </a:solidFill>
                <a:latin typeface="Courier New"/>
                <a:ea typeface="Courier New"/>
                <a:cs typeface="Courier New"/>
                <a:sym typeface="Courier New"/>
              </a:rPr>
              <a:t> </a:t>
            </a:r>
            <a:r>
              <a:rPr lang="en" sz="1050">
                <a:solidFill>
                  <a:schemeClr val="dk1"/>
                </a:solidFill>
                <a:latin typeface="Courier New"/>
                <a:ea typeface="Courier New"/>
                <a:cs typeface="Courier New"/>
                <a:sym typeface="Courier New"/>
              </a:rPr>
              <a:t>=</a:t>
            </a:r>
            <a:r>
              <a:rPr lang="en" sz="1050">
                <a:solidFill>
                  <a:srgbClr val="3B3B3B"/>
                </a:solidFill>
                <a:latin typeface="Courier New"/>
                <a:ea typeface="Courier New"/>
                <a:cs typeface="Courier New"/>
                <a:sym typeface="Courier New"/>
              </a:rPr>
              <a:t> </a:t>
            </a:r>
            <a:r>
              <a:rPr lang="en" sz="1050">
                <a:solidFill>
                  <a:srgbClr val="267F99"/>
                </a:solidFill>
                <a:latin typeface="Courier New"/>
                <a:ea typeface="Courier New"/>
                <a:cs typeface="Courier New"/>
                <a:sym typeface="Courier New"/>
              </a:rPr>
              <a:t>requests</a:t>
            </a:r>
            <a:r>
              <a:rPr lang="en" sz="1050">
                <a:solidFill>
                  <a:srgbClr val="3B3B3B"/>
                </a:solidFill>
                <a:latin typeface="Courier New"/>
                <a:ea typeface="Courier New"/>
                <a:cs typeface="Courier New"/>
                <a:sym typeface="Courier New"/>
              </a:rPr>
              <a:t>.</a:t>
            </a:r>
            <a:r>
              <a:rPr lang="en" sz="1050">
                <a:solidFill>
                  <a:srgbClr val="795E26"/>
                </a:solidFill>
                <a:latin typeface="Courier New"/>
                <a:ea typeface="Courier New"/>
                <a:cs typeface="Courier New"/>
                <a:sym typeface="Courier New"/>
              </a:rPr>
              <a:t>delete</a:t>
            </a:r>
            <a:r>
              <a:rPr lang="en" sz="1050">
                <a:solidFill>
                  <a:srgbClr val="3B3B3B"/>
                </a:solidFill>
                <a:latin typeface="Courier New"/>
                <a:ea typeface="Courier New"/>
                <a:cs typeface="Courier New"/>
                <a:sym typeface="Courier New"/>
              </a:rPr>
              <a:t>(</a:t>
            </a:r>
            <a:r>
              <a:rPr lang="en" sz="1050">
                <a:solidFill>
                  <a:srgbClr val="0000FF"/>
                </a:solidFill>
                <a:latin typeface="Courier New"/>
                <a:ea typeface="Courier New"/>
                <a:cs typeface="Courier New"/>
                <a:sym typeface="Courier New"/>
              </a:rPr>
              <a:t>f</a:t>
            </a:r>
            <a:r>
              <a:rPr lang="en" sz="1050">
                <a:solidFill>
                  <a:srgbClr val="A31515"/>
                </a:solidFill>
                <a:latin typeface="Courier New"/>
                <a:ea typeface="Courier New"/>
                <a:cs typeface="Courier New"/>
                <a:sym typeface="Courier New"/>
              </a:rPr>
              <a:t>"</a:t>
            </a:r>
            <a:r>
              <a:rPr lang="en" sz="1050">
                <a:solidFill>
                  <a:srgbClr val="0000FF"/>
                </a:solidFill>
                <a:latin typeface="Courier New"/>
                <a:ea typeface="Courier New"/>
                <a:cs typeface="Courier New"/>
                <a:sym typeface="Courier New"/>
              </a:rPr>
              <a:t>{</a:t>
            </a:r>
            <a:r>
              <a:rPr lang="en" sz="1050">
                <a:solidFill>
                  <a:srgbClr val="0070C1"/>
                </a:solidFill>
                <a:latin typeface="Courier New"/>
                <a:ea typeface="Courier New"/>
                <a:cs typeface="Courier New"/>
                <a:sym typeface="Courier New"/>
              </a:rPr>
              <a:t>BASE</a:t>
            </a:r>
            <a:r>
              <a:rPr lang="en" sz="1050">
                <a:solidFill>
                  <a:srgbClr val="0000FF"/>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/users/2"</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795E26"/>
                </a:solidFill>
                <a:latin typeface="Courier New"/>
                <a:ea typeface="Courier New"/>
                <a:cs typeface="Courier New"/>
                <a:sym typeface="Courier New"/>
              </a:rPr>
              <a:t>print</a:t>
            </a:r>
            <a:r>
              <a:rPr lang="en" sz="1050">
                <a:solidFill>
                  <a:srgbClr val="3B3B3B"/>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"Deleted:"</a:t>
            </a: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resp</a:t>
            </a:r>
            <a:r>
              <a:rPr lang="en" sz="1050">
                <a:solidFill>
                  <a:srgbClr val="3B3B3B"/>
                </a:solidFill>
                <a:latin typeface="Courier New"/>
                <a:ea typeface="Courier New"/>
                <a:cs typeface="Courier New"/>
                <a:sym typeface="Courier New"/>
              </a:rPr>
              <a:t>.</a:t>
            </a:r>
            <a:r>
              <a:rPr lang="en" sz="1050">
                <a:solidFill>
                  <a:srgbClr val="795E26"/>
                </a:solidFill>
                <a:latin typeface="Courier New"/>
                <a:ea typeface="Courier New"/>
                <a:cs typeface="Courier New"/>
                <a:sym typeface="Courier New"/>
              </a:rPr>
              <a:t>json</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600">
              <a:solidFill>
                <a:srgbClr val="188038"/>
              </a:solidFill>
              <a:latin typeface="Roboto Mono"/>
              <a:ea typeface="Roboto Mono"/>
              <a:cs typeface="Roboto Mono"/>
              <a:sym typeface="Roboto Mon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3"/>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6.7 Building and Consuming APIs</a:t>
            </a:r>
            <a:endParaRPr/>
          </a:p>
        </p:txBody>
      </p:sp>
      <p:sp>
        <p:nvSpPr>
          <p:cNvPr id="237" name="Google Shape;237;p43"/>
          <p:cNvSpPr txBox="1"/>
          <p:nvPr>
            <p:ph idx="1" type="body"/>
          </p:nvPr>
        </p:nvSpPr>
        <p:spPr>
          <a:xfrm>
            <a:off x="311700" y="619075"/>
            <a:ext cx="8520600" cy="4227000"/>
          </a:xfrm>
          <a:prstGeom prst="rect">
            <a:avLst/>
          </a:prstGeom>
        </p:spPr>
        <p:txBody>
          <a:bodyPr anchorCtr="0" anchor="t" bIns="91425" lIns="91425" spcFirstLastPara="1" rIns="91425" wrap="square" tIns="91425">
            <a:noAutofit/>
          </a:bodyPr>
          <a:lstStyle/>
          <a:p>
            <a:pPr indent="0" lvl="0" marL="0" marR="63500" rtl="0" algn="l">
              <a:lnSpc>
                <a:spcPct val="144444"/>
              </a:lnSpc>
              <a:spcBef>
                <a:spcPts val="1500"/>
              </a:spcBef>
              <a:spcAft>
                <a:spcPts val="0"/>
              </a:spcAft>
              <a:buNone/>
            </a:pPr>
            <a:r>
              <a:rPr lang="en" sz="1350">
                <a:solidFill>
                  <a:srgbClr val="001D35"/>
                </a:solidFill>
                <a:highlight>
                  <a:srgbClr val="FFFFFF"/>
                </a:highlight>
              </a:rPr>
              <a:t>2. Consuming APIs in Python:</a:t>
            </a:r>
            <a:endParaRPr sz="1350">
              <a:solidFill>
                <a:srgbClr val="001D35"/>
              </a:solidFill>
              <a:highlight>
                <a:srgbClr val="FFFFFF"/>
              </a:highlight>
            </a:endParaRPr>
          </a:p>
          <a:p>
            <a:pPr indent="-228600" lvl="0" marL="190500" rtl="0" algn="l">
              <a:lnSpc>
                <a:spcPct val="137500"/>
              </a:lnSpc>
              <a:spcBef>
                <a:spcPts val="800"/>
              </a:spcBef>
              <a:spcAft>
                <a:spcPts val="0"/>
              </a:spcAft>
              <a:buClr>
                <a:srgbClr val="001D35"/>
              </a:buClr>
              <a:buSzPts val="1200"/>
              <a:buNone/>
            </a:pPr>
            <a:r>
              <a:rPr b="1" lang="en" sz="1200">
                <a:solidFill>
                  <a:srgbClr val="001D35"/>
                </a:solidFill>
                <a:highlight>
                  <a:srgbClr val="FFFFFF"/>
                </a:highlight>
              </a:rPr>
              <a:t>Requests Library:</a:t>
            </a:r>
            <a:br>
              <a:rPr b="1" lang="en" sz="1200">
                <a:solidFill>
                  <a:srgbClr val="001D35"/>
                </a:solidFill>
                <a:highlight>
                  <a:srgbClr val="FFFFFF"/>
                </a:highlight>
              </a:rPr>
            </a:br>
            <a:r>
              <a:rPr lang="en" sz="1200">
                <a:solidFill>
                  <a:srgbClr val="545D7E"/>
                </a:solidFill>
                <a:highlight>
                  <a:srgbClr val="FFFFFF"/>
                </a:highlight>
              </a:rPr>
              <a:t>The </a:t>
            </a:r>
            <a:r>
              <a:rPr lang="en" sz="1200">
                <a:solidFill>
                  <a:srgbClr val="545D7E"/>
                </a:solidFill>
                <a:highlight>
                  <a:srgbClr val="E5EDFF"/>
                </a:highlight>
                <a:latin typeface="Roboto Mono"/>
                <a:ea typeface="Roboto Mono"/>
                <a:cs typeface="Roboto Mono"/>
                <a:sym typeface="Roboto Mono"/>
              </a:rPr>
              <a:t>requests</a:t>
            </a:r>
            <a:r>
              <a:rPr lang="en" sz="1200">
                <a:solidFill>
                  <a:srgbClr val="545D7E"/>
                </a:solidFill>
                <a:highlight>
                  <a:srgbClr val="FFFFFF"/>
                </a:highlight>
              </a:rPr>
              <a:t> library is the standard and most widely used library for making HTTP requests to interact with APIs.</a:t>
            </a:r>
            <a:endParaRPr sz="1200">
              <a:solidFill>
                <a:srgbClr val="545D7E"/>
              </a:solidFill>
              <a:highlight>
                <a:srgbClr val="FFFFFF"/>
              </a:highlight>
            </a:endParaRPr>
          </a:p>
          <a:p>
            <a:pPr indent="-304800" lvl="1" marL="647700" rtl="0" algn="l">
              <a:lnSpc>
                <a:spcPct val="137500"/>
              </a:lnSpc>
              <a:spcBef>
                <a:spcPts val="0"/>
              </a:spcBef>
              <a:spcAft>
                <a:spcPts val="0"/>
              </a:spcAft>
              <a:buClr>
                <a:srgbClr val="545D7E"/>
              </a:buClr>
              <a:buSzPts val="1200"/>
              <a:buChar char="●"/>
            </a:pPr>
            <a:r>
              <a:rPr b="1" lang="en" sz="1200">
                <a:solidFill>
                  <a:srgbClr val="545D7E"/>
                </a:solidFill>
                <a:highlight>
                  <a:srgbClr val="FFFFFF"/>
                </a:highlight>
              </a:rPr>
              <a:t>Installation:</a:t>
            </a:r>
            <a:r>
              <a:rPr lang="en" sz="1200">
                <a:solidFill>
                  <a:srgbClr val="545D7E"/>
                </a:solidFill>
                <a:highlight>
                  <a:srgbClr val="FFFFFF"/>
                </a:highlight>
              </a:rPr>
              <a:t> </a:t>
            </a:r>
            <a:r>
              <a:rPr lang="en" sz="1200">
                <a:solidFill>
                  <a:srgbClr val="545D7E"/>
                </a:solidFill>
                <a:highlight>
                  <a:srgbClr val="E5EDFF"/>
                </a:highlight>
                <a:latin typeface="Roboto Mono"/>
                <a:ea typeface="Roboto Mono"/>
                <a:cs typeface="Roboto Mono"/>
                <a:sym typeface="Roboto Mono"/>
              </a:rPr>
              <a:t>pip install requests</a:t>
            </a:r>
            <a:endParaRPr sz="1200">
              <a:solidFill>
                <a:srgbClr val="545D7E"/>
              </a:solidFill>
              <a:highlight>
                <a:srgbClr val="E5EDFF"/>
              </a:highlight>
              <a:latin typeface="Roboto Mono"/>
              <a:ea typeface="Roboto Mono"/>
              <a:cs typeface="Roboto Mono"/>
              <a:sym typeface="Roboto Mono"/>
            </a:endParaRPr>
          </a:p>
          <a:p>
            <a:pPr indent="-304800" lvl="1" marL="647700" rtl="0" algn="l">
              <a:lnSpc>
                <a:spcPct val="137500"/>
              </a:lnSpc>
              <a:spcBef>
                <a:spcPts val="0"/>
              </a:spcBef>
              <a:spcAft>
                <a:spcPts val="0"/>
              </a:spcAft>
              <a:buClr>
                <a:srgbClr val="545D7E"/>
              </a:buClr>
              <a:buSzPts val="1200"/>
              <a:buChar char="●"/>
            </a:pPr>
            <a:r>
              <a:rPr b="1" lang="en" sz="1200">
                <a:solidFill>
                  <a:srgbClr val="545D7E"/>
                </a:solidFill>
                <a:highlight>
                  <a:srgbClr val="FFFFFF"/>
                </a:highlight>
              </a:rPr>
              <a:t>Making Requests:</a:t>
            </a:r>
            <a:r>
              <a:rPr lang="en" sz="1200">
                <a:solidFill>
                  <a:srgbClr val="545D7E"/>
                </a:solidFill>
                <a:highlight>
                  <a:srgbClr val="FFFFFF"/>
                </a:highlight>
              </a:rPr>
              <a:t> Use methods like </a:t>
            </a:r>
            <a:r>
              <a:rPr lang="en" sz="1200">
                <a:solidFill>
                  <a:srgbClr val="545D7E"/>
                </a:solidFill>
                <a:highlight>
                  <a:srgbClr val="E5EDFF"/>
                </a:highlight>
                <a:latin typeface="Roboto Mono"/>
                <a:ea typeface="Roboto Mono"/>
                <a:cs typeface="Roboto Mono"/>
                <a:sym typeface="Roboto Mono"/>
              </a:rPr>
              <a:t>requests.get()</a:t>
            </a:r>
            <a:r>
              <a:rPr lang="en" sz="1200">
                <a:solidFill>
                  <a:srgbClr val="545D7E"/>
                </a:solidFill>
                <a:highlight>
                  <a:srgbClr val="FFFFFF"/>
                </a:highlight>
              </a:rPr>
              <a:t>, </a:t>
            </a:r>
            <a:r>
              <a:rPr lang="en" sz="1200">
                <a:solidFill>
                  <a:srgbClr val="545D7E"/>
                </a:solidFill>
                <a:highlight>
                  <a:srgbClr val="E5EDFF"/>
                </a:highlight>
                <a:latin typeface="Roboto Mono"/>
                <a:ea typeface="Roboto Mono"/>
                <a:cs typeface="Roboto Mono"/>
                <a:sym typeface="Roboto Mono"/>
              </a:rPr>
              <a:t>requests.post()</a:t>
            </a:r>
            <a:r>
              <a:rPr lang="en" sz="1200">
                <a:solidFill>
                  <a:srgbClr val="545D7E"/>
                </a:solidFill>
                <a:highlight>
                  <a:srgbClr val="FFFFFF"/>
                </a:highlight>
              </a:rPr>
              <a:t>, </a:t>
            </a:r>
            <a:r>
              <a:rPr lang="en" sz="1200">
                <a:solidFill>
                  <a:srgbClr val="545D7E"/>
                </a:solidFill>
                <a:highlight>
                  <a:srgbClr val="E5EDFF"/>
                </a:highlight>
                <a:latin typeface="Roboto Mono"/>
                <a:ea typeface="Roboto Mono"/>
                <a:cs typeface="Roboto Mono"/>
                <a:sym typeface="Roboto Mono"/>
              </a:rPr>
              <a:t>requests.put()</a:t>
            </a:r>
            <a:r>
              <a:rPr lang="en" sz="1200">
                <a:solidFill>
                  <a:srgbClr val="545D7E"/>
                </a:solidFill>
                <a:highlight>
                  <a:srgbClr val="FFFFFF"/>
                </a:highlight>
              </a:rPr>
              <a:t>, </a:t>
            </a:r>
            <a:r>
              <a:rPr lang="en" sz="1200">
                <a:solidFill>
                  <a:srgbClr val="545D7E"/>
                </a:solidFill>
                <a:highlight>
                  <a:srgbClr val="E5EDFF"/>
                </a:highlight>
                <a:latin typeface="Roboto Mono"/>
                <a:ea typeface="Roboto Mono"/>
                <a:cs typeface="Roboto Mono"/>
                <a:sym typeface="Roboto Mono"/>
              </a:rPr>
              <a:t>requests.delete()</a:t>
            </a:r>
            <a:r>
              <a:rPr lang="en" sz="1200">
                <a:solidFill>
                  <a:srgbClr val="545D7E"/>
                </a:solidFill>
                <a:highlight>
                  <a:srgbClr val="FFFFFF"/>
                </a:highlight>
              </a:rPr>
              <a:t> to send requests to API endpoints.</a:t>
            </a:r>
            <a:endParaRPr sz="1200">
              <a:solidFill>
                <a:srgbClr val="545D7E"/>
              </a:solidFill>
              <a:highlight>
                <a:srgbClr val="FFFFFF"/>
              </a:highlight>
            </a:endParaRPr>
          </a:p>
          <a:p>
            <a:pPr indent="-304800" lvl="1" marL="647700" rtl="0" algn="l">
              <a:lnSpc>
                <a:spcPct val="137500"/>
              </a:lnSpc>
              <a:spcBef>
                <a:spcPts val="0"/>
              </a:spcBef>
              <a:spcAft>
                <a:spcPts val="0"/>
              </a:spcAft>
              <a:buClr>
                <a:srgbClr val="545D7E"/>
              </a:buClr>
              <a:buSzPts val="1200"/>
              <a:buChar char="●"/>
            </a:pPr>
            <a:r>
              <a:rPr b="1" lang="en" sz="1200">
                <a:solidFill>
                  <a:srgbClr val="545D7E"/>
                </a:solidFill>
                <a:highlight>
                  <a:srgbClr val="FFFFFF"/>
                </a:highlight>
              </a:rPr>
              <a:t>Handling Responses:</a:t>
            </a:r>
            <a:r>
              <a:rPr lang="en" sz="1200">
                <a:solidFill>
                  <a:srgbClr val="545D7E"/>
                </a:solidFill>
                <a:highlight>
                  <a:srgbClr val="FFFFFF"/>
                </a:highlight>
              </a:rPr>
              <a:t> The </a:t>
            </a:r>
            <a:r>
              <a:rPr lang="en" sz="1200">
                <a:solidFill>
                  <a:srgbClr val="545D7E"/>
                </a:solidFill>
                <a:highlight>
                  <a:srgbClr val="E5EDFF"/>
                </a:highlight>
                <a:latin typeface="Roboto Mono"/>
                <a:ea typeface="Roboto Mono"/>
                <a:cs typeface="Roboto Mono"/>
                <a:sym typeface="Roboto Mono"/>
              </a:rPr>
              <a:t>requests</a:t>
            </a:r>
            <a:r>
              <a:rPr lang="en" sz="1200">
                <a:solidFill>
                  <a:srgbClr val="545D7E"/>
                </a:solidFill>
                <a:highlight>
                  <a:srgbClr val="FFFFFF"/>
                </a:highlight>
              </a:rPr>
              <a:t> library provides a </a:t>
            </a:r>
            <a:r>
              <a:rPr lang="en" sz="1200">
                <a:solidFill>
                  <a:srgbClr val="545D7E"/>
                </a:solidFill>
                <a:highlight>
                  <a:srgbClr val="E5EDFF"/>
                </a:highlight>
                <a:latin typeface="Roboto Mono"/>
                <a:ea typeface="Roboto Mono"/>
                <a:cs typeface="Roboto Mono"/>
                <a:sym typeface="Roboto Mono"/>
              </a:rPr>
              <a:t>Response</a:t>
            </a:r>
            <a:r>
              <a:rPr lang="en" sz="1200">
                <a:solidFill>
                  <a:srgbClr val="545D7E"/>
                </a:solidFill>
                <a:highlight>
                  <a:srgbClr val="FFFFFF"/>
                </a:highlight>
              </a:rPr>
              <a:t> object with attributes like </a:t>
            </a:r>
            <a:r>
              <a:rPr lang="en" sz="1200">
                <a:solidFill>
                  <a:srgbClr val="545D7E"/>
                </a:solidFill>
                <a:highlight>
                  <a:srgbClr val="E5EDFF"/>
                </a:highlight>
                <a:latin typeface="Roboto Mono"/>
                <a:ea typeface="Roboto Mono"/>
                <a:cs typeface="Roboto Mono"/>
                <a:sym typeface="Roboto Mono"/>
              </a:rPr>
              <a:t>status_code</a:t>
            </a:r>
            <a:r>
              <a:rPr lang="en" sz="1200">
                <a:solidFill>
                  <a:srgbClr val="545D7E"/>
                </a:solidFill>
                <a:highlight>
                  <a:srgbClr val="FFFFFF"/>
                </a:highlight>
              </a:rPr>
              <a:t> (for checking success or errors) and </a:t>
            </a:r>
            <a:r>
              <a:rPr lang="en" sz="1200">
                <a:solidFill>
                  <a:srgbClr val="545D7E"/>
                </a:solidFill>
                <a:highlight>
                  <a:srgbClr val="E5EDFF"/>
                </a:highlight>
                <a:latin typeface="Roboto Mono"/>
                <a:ea typeface="Roboto Mono"/>
                <a:cs typeface="Roboto Mono"/>
                <a:sym typeface="Roboto Mono"/>
              </a:rPr>
              <a:t>json()</a:t>
            </a:r>
            <a:r>
              <a:rPr lang="en" sz="1200">
                <a:solidFill>
                  <a:srgbClr val="545D7E"/>
                </a:solidFill>
                <a:highlight>
                  <a:srgbClr val="FFFFFF"/>
                </a:highlight>
              </a:rPr>
              <a:t> (for parsing JSON responses into Python dictionaries).</a:t>
            </a:r>
            <a:endParaRPr sz="1200">
              <a:solidFill>
                <a:srgbClr val="545D7E"/>
              </a:solidFill>
              <a:highlight>
                <a:srgbClr val="FFFFFF"/>
              </a:highlight>
            </a:endParaRPr>
          </a:p>
          <a:p>
            <a:pPr indent="-228600" lvl="0" marL="457200" rtl="0" algn="l">
              <a:lnSpc>
                <a:spcPct val="137500"/>
              </a:lnSpc>
              <a:spcBef>
                <a:spcPts val="0"/>
              </a:spcBef>
              <a:spcAft>
                <a:spcPts val="0"/>
              </a:spcAft>
              <a:buClr>
                <a:srgbClr val="001D35"/>
              </a:buClr>
              <a:buSzPts val="1200"/>
              <a:buNone/>
            </a:pPr>
            <a:r>
              <a:rPr b="1" lang="en" sz="1200">
                <a:solidFill>
                  <a:srgbClr val="001D35"/>
                </a:solidFill>
                <a:highlight>
                  <a:srgbClr val="FFFFFF"/>
                </a:highlight>
              </a:rPr>
              <a:t>Authentication:</a:t>
            </a:r>
            <a:br>
              <a:rPr b="1" lang="en" sz="1200">
                <a:solidFill>
                  <a:srgbClr val="001D35"/>
                </a:solidFill>
                <a:highlight>
                  <a:srgbClr val="FFFFFF"/>
                </a:highlight>
              </a:rPr>
            </a:br>
            <a:r>
              <a:rPr lang="en" sz="1200">
                <a:solidFill>
                  <a:srgbClr val="545D7E"/>
                </a:solidFill>
                <a:highlight>
                  <a:srgbClr val="FFFFFF"/>
                </a:highlight>
              </a:rPr>
              <a:t>When interacting with protected APIs, various authentication methods can be used, such as API keys, OAuth, or token-based authentication, often handled within the </a:t>
            </a:r>
            <a:r>
              <a:rPr lang="en" sz="1200">
                <a:solidFill>
                  <a:srgbClr val="545D7E"/>
                </a:solidFill>
                <a:highlight>
                  <a:srgbClr val="E5EDFF"/>
                </a:highlight>
                <a:latin typeface="Roboto Mono"/>
                <a:ea typeface="Roboto Mono"/>
                <a:cs typeface="Roboto Mono"/>
                <a:sym typeface="Roboto Mono"/>
              </a:rPr>
              <a:t>requests</a:t>
            </a:r>
            <a:r>
              <a:rPr lang="en" sz="1200">
                <a:solidFill>
                  <a:srgbClr val="545D7E"/>
                </a:solidFill>
                <a:highlight>
                  <a:srgbClr val="FFFFFF"/>
                </a:highlight>
              </a:rPr>
              <a:t> library.</a:t>
            </a:r>
            <a:endParaRPr sz="1200">
              <a:solidFill>
                <a:srgbClr val="545D7E"/>
              </a:solidFill>
              <a:highlight>
                <a:srgbClr val="FFFFFF"/>
              </a:highlight>
            </a:endParaRPr>
          </a:p>
          <a:p>
            <a:pPr indent="-228600" lvl="0" marL="457200" rtl="0" algn="l">
              <a:lnSpc>
                <a:spcPct val="137500"/>
              </a:lnSpc>
              <a:spcBef>
                <a:spcPts val="0"/>
              </a:spcBef>
              <a:spcAft>
                <a:spcPts val="0"/>
              </a:spcAft>
              <a:buClr>
                <a:srgbClr val="001D35"/>
              </a:buClr>
              <a:buSzPts val="1200"/>
              <a:buNone/>
            </a:pPr>
            <a:r>
              <a:rPr b="1" lang="en" sz="1200">
                <a:solidFill>
                  <a:srgbClr val="001D35"/>
                </a:solidFill>
                <a:highlight>
                  <a:srgbClr val="FFFFFF"/>
                </a:highlight>
              </a:rPr>
              <a:t>Error Handling:</a:t>
            </a:r>
            <a:br>
              <a:rPr b="1" lang="en" sz="1200">
                <a:solidFill>
                  <a:srgbClr val="001D35"/>
                </a:solidFill>
                <a:highlight>
                  <a:srgbClr val="FFFFFF"/>
                </a:highlight>
              </a:rPr>
            </a:br>
            <a:r>
              <a:rPr lang="en" sz="1200">
                <a:solidFill>
                  <a:srgbClr val="545D7E"/>
                </a:solidFill>
                <a:highlight>
                  <a:srgbClr val="FFFFFF"/>
                </a:highlight>
              </a:rPr>
              <a:t>Implement checks for non-2xx status codes and handle potential errors gracefully, providing informative messages to the user.</a:t>
            </a:r>
            <a:endParaRPr sz="1200">
              <a:solidFill>
                <a:srgbClr val="545D7E"/>
              </a:solidFill>
              <a:highlight>
                <a:srgbClr val="FFFFFF"/>
              </a:highlight>
            </a:endParaRPr>
          </a:p>
          <a:p>
            <a:pPr indent="0" lvl="0" marL="0" rtl="0" algn="l">
              <a:lnSpc>
                <a:spcPct val="115000"/>
              </a:lnSpc>
              <a:spcBef>
                <a:spcPts val="1500"/>
              </a:spcBef>
              <a:spcAft>
                <a:spcPts val="0"/>
              </a:spcAft>
              <a:buNone/>
            </a:pPr>
            <a:r>
              <a:t/>
            </a:r>
            <a:endParaRPr sz="1600">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4"/>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6.7 Building and Consuming APIs</a:t>
            </a:r>
            <a:endParaRPr/>
          </a:p>
        </p:txBody>
      </p:sp>
      <p:sp>
        <p:nvSpPr>
          <p:cNvPr id="243" name="Google Shape;243;p44"/>
          <p:cNvSpPr txBox="1"/>
          <p:nvPr>
            <p:ph idx="1" type="body"/>
          </p:nvPr>
        </p:nvSpPr>
        <p:spPr>
          <a:xfrm>
            <a:off x="311700" y="619075"/>
            <a:ext cx="8520600" cy="42270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b="1" lang="en" sz="1500">
                <a:solidFill>
                  <a:schemeClr val="dk1"/>
                </a:solidFill>
              </a:rPr>
              <a:t>2. Consum</a:t>
            </a:r>
            <a:r>
              <a:rPr b="1" lang="en" sz="1500">
                <a:solidFill>
                  <a:schemeClr val="dk1"/>
                </a:solidFill>
              </a:rPr>
              <a:t>ing a RESTful API in Flask</a:t>
            </a:r>
            <a:endParaRPr b="1" sz="1500">
              <a:solidFill>
                <a:schemeClr val="dk1"/>
              </a:solidFill>
            </a:endParaRPr>
          </a:p>
          <a:p>
            <a:pPr indent="0" lvl="0" marL="0" rtl="0" algn="l">
              <a:spcBef>
                <a:spcPts val="1400"/>
              </a:spcBef>
              <a:spcAft>
                <a:spcPts val="0"/>
              </a:spcAft>
              <a:buNone/>
            </a:pPr>
            <a:r>
              <a:rPr b="1" lang="en" sz="1500">
                <a:solidFill>
                  <a:schemeClr val="dk1"/>
                </a:solidFill>
              </a:rPr>
              <a:t> 1. What Does "Consuming an API" Mean?</a:t>
            </a:r>
            <a:endParaRPr b="1" sz="1500">
              <a:solidFill>
                <a:schemeClr val="dk1"/>
              </a:solidFill>
            </a:endParaRPr>
          </a:p>
          <a:p>
            <a:pPr indent="0" lvl="0" marL="0" rtl="0" algn="l">
              <a:spcBef>
                <a:spcPts val="1200"/>
              </a:spcBef>
              <a:spcAft>
                <a:spcPts val="0"/>
              </a:spcAft>
              <a:buNone/>
            </a:pPr>
            <a:r>
              <a:rPr lang="en" sz="1500">
                <a:solidFill>
                  <a:schemeClr val="dk1"/>
                </a:solidFill>
              </a:rPr>
              <a:t>It means </a:t>
            </a:r>
            <a:r>
              <a:rPr b="1" lang="en" sz="1500">
                <a:solidFill>
                  <a:schemeClr val="dk1"/>
                </a:solidFill>
              </a:rPr>
              <a:t>making requests to an external API</a:t>
            </a:r>
            <a:r>
              <a:rPr lang="en" sz="1500">
                <a:solidFill>
                  <a:schemeClr val="dk1"/>
                </a:solidFill>
              </a:rPr>
              <a:t> (or even your own Flask API) to retrieve or send data.</a:t>
            </a:r>
            <a:endParaRPr b="1" sz="1500">
              <a:solidFill>
                <a:schemeClr val="dk1"/>
              </a:solidFill>
            </a:endParaRPr>
          </a:p>
          <a:p>
            <a:pPr indent="0" lvl="0" marL="0" rtl="0" algn="l">
              <a:spcBef>
                <a:spcPts val="1400"/>
              </a:spcBef>
              <a:spcAft>
                <a:spcPts val="0"/>
              </a:spcAft>
              <a:buClr>
                <a:schemeClr val="dk1"/>
              </a:buClr>
              <a:buSzPts val="1100"/>
              <a:buFont typeface="Arial"/>
              <a:buNone/>
            </a:pPr>
            <a:r>
              <a:rPr b="1" lang="en" sz="1500">
                <a:solidFill>
                  <a:schemeClr val="dk1"/>
                </a:solidFill>
              </a:rPr>
              <a:t>2. Use </a:t>
            </a:r>
            <a:r>
              <a:rPr b="1" lang="en" sz="1500">
                <a:solidFill>
                  <a:srgbClr val="188038"/>
                </a:solidFill>
                <a:latin typeface="Roboto Mono"/>
                <a:ea typeface="Roboto Mono"/>
                <a:cs typeface="Roboto Mono"/>
                <a:sym typeface="Roboto Mono"/>
              </a:rPr>
              <a:t>requests</a:t>
            </a:r>
            <a:r>
              <a:rPr b="1" lang="en" sz="1500">
                <a:solidFill>
                  <a:schemeClr val="dk1"/>
                </a:solidFill>
              </a:rPr>
              <a:t> Module</a:t>
            </a:r>
            <a:endParaRPr b="1" sz="1500">
              <a:solidFill>
                <a:schemeClr val="dk1"/>
              </a:solidFill>
            </a:endParaRPr>
          </a:p>
          <a:p>
            <a:pPr indent="0" lvl="0" marL="0" rtl="0" algn="l">
              <a:spcBef>
                <a:spcPts val="400"/>
              </a:spcBef>
              <a:spcAft>
                <a:spcPts val="0"/>
              </a:spcAft>
              <a:buClr>
                <a:schemeClr val="dk1"/>
              </a:buClr>
              <a:buSzPts val="1100"/>
              <a:buFont typeface="Arial"/>
              <a:buNone/>
            </a:pPr>
            <a:r>
              <a:rPr lang="en" sz="1500">
                <a:solidFill>
                  <a:schemeClr val="dk1"/>
                </a:solidFill>
              </a:rPr>
              <a:t>bash</a:t>
            </a:r>
            <a:endParaRPr sz="1500">
              <a:solidFill>
                <a:schemeClr val="dk1"/>
              </a:solidFill>
            </a:endParaRPr>
          </a:p>
          <a:p>
            <a:pPr indent="0" lvl="0" marL="0" rtl="0" algn="l">
              <a:lnSpc>
                <a:spcPct val="115000"/>
              </a:lnSpc>
              <a:spcBef>
                <a:spcPts val="0"/>
              </a:spcBef>
              <a:spcAft>
                <a:spcPts val="0"/>
              </a:spcAft>
              <a:buNone/>
            </a:pPr>
            <a:r>
              <a:rPr lang="en" sz="1500">
                <a:solidFill>
                  <a:srgbClr val="188038"/>
                </a:solidFill>
                <a:latin typeface="Roboto Mono"/>
                <a:ea typeface="Roboto Mono"/>
                <a:cs typeface="Roboto Mono"/>
                <a:sym typeface="Roboto Mono"/>
              </a:rPr>
              <a:t>pip install requests</a:t>
            </a:r>
            <a:endParaRPr sz="1500">
              <a:solidFill>
                <a:srgbClr val="188038"/>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500">
              <a:solidFill>
                <a:schemeClr val="dk1"/>
              </a:solidFill>
            </a:endParaRPr>
          </a:p>
          <a:p>
            <a:pPr indent="0" lvl="0" marL="0" rtl="0" algn="l">
              <a:spcBef>
                <a:spcPts val="1400"/>
              </a:spcBef>
              <a:spcAft>
                <a:spcPts val="0"/>
              </a:spcAft>
              <a:buClr>
                <a:schemeClr val="dk1"/>
              </a:buClr>
              <a:buSzPts val="1100"/>
              <a:buFont typeface="Arial"/>
              <a:buNone/>
            </a:pPr>
            <a:r>
              <a:rPr b="1" lang="en" sz="1500">
                <a:solidFill>
                  <a:schemeClr val="dk1"/>
                </a:solidFill>
              </a:rPr>
              <a:t>🔸 3. Example: Consuming the Flask API</a:t>
            </a:r>
            <a:endParaRPr b="1" sz="1500">
              <a:solidFill>
                <a:schemeClr val="dk1"/>
              </a:solidFill>
            </a:endParaRPr>
          </a:p>
          <a:p>
            <a:pPr indent="0" lvl="0" marL="0" rtl="0" algn="l">
              <a:spcBef>
                <a:spcPts val="400"/>
              </a:spcBef>
              <a:spcAft>
                <a:spcPts val="0"/>
              </a:spcAft>
              <a:buClr>
                <a:schemeClr val="dk1"/>
              </a:buClr>
              <a:buSzPts val="1100"/>
              <a:buFont typeface="Arial"/>
              <a:buNone/>
            </a:pPr>
            <a:r>
              <a:rPr lang="en" sz="1500">
                <a:solidFill>
                  <a:schemeClr val="dk1"/>
                </a:solidFill>
              </a:rPr>
              <a:t>python</a:t>
            </a:r>
            <a:endParaRPr sz="1500">
              <a:solidFill>
                <a:schemeClr val="dk1"/>
              </a:solidFill>
            </a:endParaRPr>
          </a:p>
          <a:p>
            <a:pPr indent="0" lvl="0" marL="0" rtl="0" algn="l">
              <a:lnSpc>
                <a:spcPct val="115000"/>
              </a:lnSpc>
              <a:spcBef>
                <a:spcPts val="0"/>
              </a:spcBef>
              <a:spcAft>
                <a:spcPts val="0"/>
              </a:spcAft>
              <a:buNone/>
            </a:pPr>
            <a:r>
              <a:rPr lang="en" sz="1500">
                <a:solidFill>
                  <a:srgbClr val="188038"/>
                </a:solidFill>
                <a:latin typeface="Roboto Mono"/>
                <a:ea typeface="Roboto Mono"/>
                <a:cs typeface="Roboto Mono"/>
                <a:sym typeface="Roboto Mono"/>
              </a:rPr>
              <a:t>import requests</a:t>
            </a:r>
            <a:endParaRPr sz="15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5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500">
                <a:solidFill>
                  <a:srgbClr val="188038"/>
                </a:solidFill>
                <a:latin typeface="Roboto Mono"/>
                <a:ea typeface="Roboto Mono"/>
                <a:cs typeface="Roboto Mono"/>
                <a:sym typeface="Roboto Mono"/>
              </a:rPr>
              <a:t>response = requests.get('http://127.0.0.1:5000/greet')</a:t>
            </a:r>
            <a:endParaRPr sz="1500">
              <a:solidFill>
                <a:srgbClr val="188038"/>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500">
                <a:solidFill>
                  <a:srgbClr val="188038"/>
                </a:solidFill>
                <a:latin typeface="Roboto Mono"/>
                <a:ea typeface="Roboto Mono"/>
                <a:cs typeface="Roboto Mono"/>
                <a:sym typeface="Roboto Mono"/>
              </a:rPr>
              <a:t>print(response.json())</a:t>
            </a:r>
            <a:endParaRPr sz="1500">
              <a:solidFill>
                <a:srgbClr val="188038"/>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500">
              <a:solidFill>
                <a:schemeClr val="dk1"/>
              </a:solidFill>
            </a:endParaRPr>
          </a:p>
          <a:p>
            <a:pPr indent="0" lvl="0" marL="0" rtl="0" algn="l">
              <a:lnSpc>
                <a:spcPct val="115000"/>
              </a:lnSpc>
              <a:spcBef>
                <a:spcPts val="0"/>
              </a:spcBef>
              <a:spcAft>
                <a:spcPts val="0"/>
              </a:spcAft>
              <a:buNone/>
            </a:pPr>
            <a:r>
              <a:t/>
            </a:r>
            <a:endParaRPr b="1" sz="1500">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5"/>
          <p:cNvSpPr txBox="1"/>
          <p:nvPr>
            <p:ph idx="1" type="body"/>
          </p:nvPr>
        </p:nvSpPr>
        <p:spPr>
          <a:xfrm>
            <a:off x="238650" y="127525"/>
            <a:ext cx="4260300" cy="47187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600">
                <a:solidFill>
                  <a:schemeClr val="dk1"/>
                </a:solidFill>
              </a:rPr>
              <a:t>Example using </a:t>
            </a:r>
            <a:r>
              <a:rPr b="1" lang="en" sz="1600">
                <a:solidFill>
                  <a:srgbClr val="188038"/>
                </a:solidFill>
                <a:latin typeface="Roboto Mono"/>
                <a:ea typeface="Roboto Mono"/>
                <a:cs typeface="Roboto Mono"/>
                <a:sym typeface="Roboto Mono"/>
              </a:rPr>
              <a:t>requests</a:t>
            </a:r>
            <a:r>
              <a:rPr b="1" lang="en" sz="1600">
                <a:solidFill>
                  <a:schemeClr val="dk1"/>
                </a:solidFill>
              </a:rPr>
              <a:t> module in Python</a:t>
            </a:r>
            <a:endParaRPr b="1" sz="1600">
              <a:solidFill>
                <a:schemeClr val="dk1"/>
              </a:solidFill>
            </a:endParaRPr>
          </a:p>
          <a:p>
            <a:pPr indent="0" lvl="0" marL="0" rtl="0" algn="l">
              <a:lnSpc>
                <a:spcPct val="115000"/>
              </a:lnSpc>
              <a:spcBef>
                <a:spcPts val="1200"/>
              </a:spcBef>
              <a:spcAft>
                <a:spcPts val="0"/>
              </a:spcAft>
              <a:buNone/>
            </a:pPr>
            <a:r>
              <a:rPr b="1" lang="en" sz="1600">
                <a:solidFill>
                  <a:schemeClr val="dk1"/>
                </a:solidFill>
              </a:rPr>
              <a:t>Install requests:</a:t>
            </a:r>
            <a:endParaRPr b="1" sz="1600">
              <a:solidFill>
                <a:schemeClr val="dk1"/>
              </a:solidFill>
            </a:endParaRPr>
          </a:p>
          <a:p>
            <a:pPr indent="0" lvl="0" marL="0" rtl="0" algn="l">
              <a:lnSpc>
                <a:spcPct val="115000"/>
              </a:lnSpc>
              <a:spcBef>
                <a:spcPts val="0"/>
              </a:spcBef>
              <a:spcAft>
                <a:spcPts val="0"/>
              </a:spcAft>
              <a:buNone/>
            </a:pPr>
            <a:r>
              <a:rPr lang="en" sz="1600">
                <a:solidFill>
                  <a:schemeClr val="dk1"/>
                </a:solidFill>
              </a:rPr>
              <a:t>bash</a:t>
            </a:r>
            <a:endParaRPr sz="1600">
              <a:solidFill>
                <a:schemeClr val="dk1"/>
              </a:solidFill>
            </a:endParaRPr>
          </a:p>
          <a:p>
            <a:pPr indent="0" lvl="0" marL="0" rtl="0" algn="l">
              <a:lnSpc>
                <a:spcPct val="115000"/>
              </a:lnSpc>
              <a:spcBef>
                <a:spcPts val="0"/>
              </a:spcBef>
              <a:spcAft>
                <a:spcPts val="0"/>
              </a:spcAft>
              <a:buNone/>
            </a:pPr>
            <a:r>
              <a:rPr lang="en" sz="1600">
                <a:solidFill>
                  <a:srgbClr val="188038"/>
                </a:solidFill>
                <a:latin typeface="Courier New"/>
                <a:ea typeface="Courier New"/>
                <a:cs typeface="Courier New"/>
                <a:sym typeface="Courier New"/>
              </a:rPr>
              <a:t>pip install requests</a:t>
            </a:r>
            <a:endParaRPr sz="1600">
              <a:solidFill>
                <a:srgbClr val="188038"/>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600">
              <a:solidFill>
                <a:schemeClr val="dk1"/>
              </a:solidFill>
            </a:endParaRPr>
          </a:p>
          <a:p>
            <a:pPr indent="0" lvl="0" marL="0" rtl="0" algn="l">
              <a:lnSpc>
                <a:spcPct val="115000"/>
              </a:lnSpc>
              <a:spcBef>
                <a:spcPts val="0"/>
              </a:spcBef>
              <a:spcAft>
                <a:spcPts val="0"/>
              </a:spcAft>
              <a:buNone/>
            </a:pPr>
            <a:r>
              <a:rPr b="1" lang="en" sz="1600">
                <a:solidFill>
                  <a:schemeClr val="dk1"/>
                </a:solidFill>
              </a:rPr>
              <a:t>Python</a:t>
            </a:r>
            <a:endParaRPr b="1" sz="1600">
              <a:solidFill>
                <a:schemeClr val="dk1"/>
              </a:solidFill>
            </a:endParaRPr>
          </a:p>
          <a:p>
            <a:pPr indent="0" lvl="0" marL="0" rtl="0" algn="l">
              <a:lnSpc>
                <a:spcPct val="135714"/>
              </a:lnSpc>
              <a:spcBef>
                <a:spcPts val="0"/>
              </a:spcBef>
              <a:spcAft>
                <a:spcPts val="0"/>
              </a:spcAft>
              <a:buNone/>
            </a:pPr>
            <a:r>
              <a:rPr lang="en" sz="1050">
                <a:solidFill>
                  <a:srgbClr val="AF00DB"/>
                </a:solidFill>
                <a:latin typeface="Courier New"/>
                <a:ea typeface="Courier New"/>
                <a:cs typeface="Courier New"/>
                <a:sym typeface="Courier New"/>
              </a:rPr>
              <a:t>import</a:t>
            </a:r>
            <a:r>
              <a:rPr lang="en" sz="1050">
                <a:solidFill>
                  <a:srgbClr val="3B3B3B"/>
                </a:solidFill>
                <a:latin typeface="Courier New"/>
                <a:ea typeface="Courier New"/>
                <a:cs typeface="Courier New"/>
                <a:sym typeface="Courier New"/>
              </a:rPr>
              <a:t> </a:t>
            </a:r>
            <a:r>
              <a:rPr lang="en" sz="1050">
                <a:solidFill>
                  <a:srgbClr val="267F99"/>
                </a:solidFill>
                <a:latin typeface="Courier New"/>
                <a:ea typeface="Courier New"/>
                <a:cs typeface="Courier New"/>
                <a:sym typeface="Courier New"/>
              </a:rPr>
              <a:t>requests</a:t>
            </a:r>
            <a:endParaRPr sz="1050">
              <a:solidFill>
                <a:srgbClr val="267F99"/>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8000"/>
                </a:solidFill>
                <a:latin typeface="Courier New"/>
                <a:ea typeface="Courier New"/>
                <a:cs typeface="Courier New"/>
                <a:sym typeface="Courier New"/>
              </a:rPr>
              <a:t># Base URL</a:t>
            </a:r>
            <a:endParaRPr sz="10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70C1"/>
                </a:solidFill>
                <a:latin typeface="Courier New"/>
                <a:ea typeface="Courier New"/>
                <a:cs typeface="Courier New"/>
                <a:sym typeface="Courier New"/>
              </a:rPr>
              <a:t>BASE</a:t>
            </a:r>
            <a:r>
              <a:rPr lang="en" sz="1050">
                <a:solidFill>
                  <a:srgbClr val="3B3B3B"/>
                </a:solidFill>
                <a:latin typeface="Courier New"/>
                <a:ea typeface="Courier New"/>
                <a:cs typeface="Courier New"/>
                <a:sym typeface="Courier New"/>
              </a:rPr>
              <a:t> </a:t>
            </a:r>
            <a:r>
              <a:rPr lang="en" sz="1050">
                <a:solidFill>
                  <a:schemeClr val="dk1"/>
                </a:solidFill>
                <a:latin typeface="Courier New"/>
                <a:ea typeface="Courier New"/>
                <a:cs typeface="Courier New"/>
                <a:sym typeface="Courier New"/>
              </a:rPr>
              <a:t>=</a:t>
            </a:r>
            <a:r>
              <a:rPr lang="en" sz="1050">
                <a:solidFill>
                  <a:srgbClr val="3B3B3B"/>
                </a:solidFill>
                <a:latin typeface="Courier New"/>
                <a:ea typeface="Courier New"/>
                <a:cs typeface="Courier New"/>
                <a:sym typeface="Courier New"/>
              </a:rPr>
              <a:t> </a:t>
            </a:r>
            <a:r>
              <a:rPr lang="en" sz="1050">
                <a:solidFill>
                  <a:srgbClr val="A31515"/>
                </a:solidFill>
                <a:latin typeface="Courier New"/>
                <a:ea typeface="Courier New"/>
                <a:cs typeface="Courier New"/>
                <a:sym typeface="Courier New"/>
              </a:rPr>
              <a:t>"http://127.0.0.1:5000"</a:t>
            </a:r>
            <a:endParaRPr sz="10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8000"/>
                </a:solidFill>
                <a:latin typeface="Courier New"/>
                <a:ea typeface="Courier New"/>
                <a:cs typeface="Courier New"/>
                <a:sym typeface="Courier New"/>
              </a:rPr>
              <a:t># Get all users</a:t>
            </a:r>
            <a:endParaRPr sz="10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1080"/>
                </a:solidFill>
                <a:latin typeface="Courier New"/>
                <a:ea typeface="Courier New"/>
                <a:cs typeface="Courier New"/>
                <a:sym typeface="Courier New"/>
              </a:rPr>
              <a:t>resp</a:t>
            </a:r>
            <a:r>
              <a:rPr lang="en" sz="1050">
                <a:solidFill>
                  <a:srgbClr val="3B3B3B"/>
                </a:solidFill>
                <a:latin typeface="Courier New"/>
                <a:ea typeface="Courier New"/>
                <a:cs typeface="Courier New"/>
                <a:sym typeface="Courier New"/>
              </a:rPr>
              <a:t> </a:t>
            </a:r>
            <a:r>
              <a:rPr lang="en" sz="1050">
                <a:solidFill>
                  <a:schemeClr val="dk1"/>
                </a:solidFill>
                <a:latin typeface="Courier New"/>
                <a:ea typeface="Courier New"/>
                <a:cs typeface="Courier New"/>
                <a:sym typeface="Courier New"/>
              </a:rPr>
              <a:t>=</a:t>
            </a:r>
            <a:r>
              <a:rPr lang="en" sz="1050">
                <a:solidFill>
                  <a:srgbClr val="3B3B3B"/>
                </a:solidFill>
                <a:latin typeface="Courier New"/>
                <a:ea typeface="Courier New"/>
                <a:cs typeface="Courier New"/>
                <a:sym typeface="Courier New"/>
              </a:rPr>
              <a:t> </a:t>
            </a:r>
            <a:r>
              <a:rPr lang="en" sz="1050">
                <a:solidFill>
                  <a:srgbClr val="267F99"/>
                </a:solidFill>
                <a:latin typeface="Courier New"/>
                <a:ea typeface="Courier New"/>
                <a:cs typeface="Courier New"/>
                <a:sym typeface="Courier New"/>
              </a:rPr>
              <a:t>requests</a:t>
            </a:r>
            <a:r>
              <a:rPr lang="en" sz="1050">
                <a:solidFill>
                  <a:srgbClr val="3B3B3B"/>
                </a:solidFill>
                <a:latin typeface="Courier New"/>
                <a:ea typeface="Courier New"/>
                <a:cs typeface="Courier New"/>
                <a:sym typeface="Courier New"/>
              </a:rPr>
              <a:t>.</a:t>
            </a:r>
            <a:r>
              <a:rPr lang="en" sz="1050">
                <a:solidFill>
                  <a:srgbClr val="795E26"/>
                </a:solidFill>
                <a:latin typeface="Courier New"/>
                <a:ea typeface="Courier New"/>
                <a:cs typeface="Courier New"/>
                <a:sym typeface="Courier New"/>
              </a:rPr>
              <a:t>get</a:t>
            </a:r>
            <a:r>
              <a:rPr lang="en" sz="1050">
                <a:solidFill>
                  <a:srgbClr val="3B3B3B"/>
                </a:solidFill>
                <a:latin typeface="Courier New"/>
                <a:ea typeface="Courier New"/>
                <a:cs typeface="Courier New"/>
                <a:sym typeface="Courier New"/>
              </a:rPr>
              <a:t>(</a:t>
            </a:r>
            <a:r>
              <a:rPr lang="en" sz="1050">
                <a:solidFill>
                  <a:srgbClr val="0000FF"/>
                </a:solidFill>
                <a:latin typeface="Courier New"/>
                <a:ea typeface="Courier New"/>
                <a:cs typeface="Courier New"/>
                <a:sym typeface="Courier New"/>
              </a:rPr>
              <a:t>f</a:t>
            </a:r>
            <a:r>
              <a:rPr lang="en" sz="1050">
                <a:solidFill>
                  <a:srgbClr val="A31515"/>
                </a:solidFill>
                <a:latin typeface="Courier New"/>
                <a:ea typeface="Courier New"/>
                <a:cs typeface="Courier New"/>
                <a:sym typeface="Courier New"/>
              </a:rPr>
              <a:t>"</a:t>
            </a:r>
            <a:r>
              <a:rPr lang="en" sz="1050">
                <a:solidFill>
                  <a:srgbClr val="0000FF"/>
                </a:solidFill>
                <a:latin typeface="Courier New"/>
                <a:ea typeface="Courier New"/>
                <a:cs typeface="Courier New"/>
                <a:sym typeface="Courier New"/>
              </a:rPr>
              <a:t>{</a:t>
            </a:r>
            <a:r>
              <a:rPr lang="en" sz="1050">
                <a:solidFill>
                  <a:srgbClr val="0070C1"/>
                </a:solidFill>
                <a:latin typeface="Courier New"/>
                <a:ea typeface="Courier New"/>
                <a:cs typeface="Courier New"/>
                <a:sym typeface="Courier New"/>
              </a:rPr>
              <a:t>BASE</a:t>
            </a:r>
            <a:r>
              <a:rPr lang="en" sz="1050">
                <a:solidFill>
                  <a:srgbClr val="0000FF"/>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/users"</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795E26"/>
                </a:solidFill>
                <a:latin typeface="Courier New"/>
                <a:ea typeface="Courier New"/>
                <a:cs typeface="Courier New"/>
                <a:sym typeface="Courier New"/>
              </a:rPr>
              <a:t>print</a:t>
            </a:r>
            <a:r>
              <a:rPr lang="en" sz="1050">
                <a:solidFill>
                  <a:srgbClr val="3B3B3B"/>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"All users:"</a:t>
            </a: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resp</a:t>
            </a:r>
            <a:r>
              <a:rPr lang="en" sz="1050">
                <a:solidFill>
                  <a:srgbClr val="3B3B3B"/>
                </a:solidFill>
                <a:latin typeface="Courier New"/>
                <a:ea typeface="Courier New"/>
                <a:cs typeface="Courier New"/>
                <a:sym typeface="Courier New"/>
              </a:rPr>
              <a:t>.</a:t>
            </a:r>
            <a:r>
              <a:rPr lang="en" sz="1050">
                <a:solidFill>
                  <a:srgbClr val="795E26"/>
                </a:solidFill>
                <a:latin typeface="Courier New"/>
                <a:ea typeface="Courier New"/>
                <a:cs typeface="Courier New"/>
                <a:sym typeface="Courier New"/>
              </a:rPr>
              <a:t>json</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8000"/>
                </a:solidFill>
                <a:latin typeface="Courier New"/>
                <a:ea typeface="Courier New"/>
                <a:cs typeface="Courier New"/>
                <a:sym typeface="Courier New"/>
              </a:rPr>
              <a:t># Add a new user</a:t>
            </a:r>
            <a:endParaRPr sz="10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1080"/>
                </a:solidFill>
                <a:latin typeface="Courier New"/>
                <a:ea typeface="Courier New"/>
                <a:cs typeface="Courier New"/>
                <a:sym typeface="Courier New"/>
              </a:rPr>
              <a:t>resp</a:t>
            </a:r>
            <a:r>
              <a:rPr lang="en" sz="1050">
                <a:solidFill>
                  <a:srgbClr val="3B3B3B"/>
                </a:solidFill>
                <a:latin typeface="Courier New"/>
                <a:ea typeface="Courier New"/>
                <a:cs typeface="Courier New"/>
                <a:sym typeface="Courier New"/>
              </a:rPr>
              <a:t> </a:t>
            </a:r>
            <a:r>
              <a:rPr lang="en" sz="1050">
                <a:solidFill>
                  <a:schemeClr val="dk1"/>
                </a:solidFill>
                <a:latin typeface="Courier New"/>
                <a:ea typeface="Courier New"/>
                <a:cs typeface="Courier New"/>
                <a:sym typeface="Courier New"/>
              </a:rPr>
              <a:t>=</a:t>
            </a:r>
            <a:r>
              <a:rPr lang="en" sz="1050">
                <a:solidFill>
                  <a:srgbClr val="3B3B3B"/>
                </a:solidFill>
                <a:latin typeface="Courier New"/>
                <a:ea typeface="Courier New"/>
                <a:cs typeface="Courier New"/>
                <a:sym typeface="Courier New"/>
              </a:rPr>
              <a:t> </a:t>
            </a:r>
            <a:r>
              <a:rPr lang="en" sz="1050">
                <a:solidFill>
                  <a:srgbClr val="267F99"/>
                </a:solidFill>
                <a:latin typeface="Courier New"/>
                <a:ea typeface="Courier New"/>
                <a:cs typeface="Courier New"/>
                <a:sym typeface="Courier New"/>
              </a:rPr>
              <a:t>requests</a:t>
            </a:r>
            <a:r>
              <a:rPr lang="en" sz="1050">
                <a:solidFill>
                  <a:srgbClr val="3B3B3B"/>
                </a:solidFill>
                <a:latin typeface="Courier New"/>
                <a:ea typeface="Courier New"/>
                <a:cs typeface="Courier New"/>
                <a:sym typeface="Courier New"/>
              </a:rPr>
              <a:t>.</a:t>
            </a:r>
            <a:r>
              <a:rPr lang="en" sz="1050">
                <a:solidFill>
                  <a:srgbClr val="795E26"/>
                </a:solidFill>
                <a:latin typeface="Courier New"/>
                <a:ea typeface="Courier New"/>
                <a:cs typeface="Courier New"/>
                <a:sym typeface="Courier New"/>
              </a:rPr>
              <a:t>post</a:t>
            </a:r>
            <a:r>
              <a:rPr lang="en" sz="1050">
                <a:solidFill>
                  <a:srgbClr val="3B3B3B"/>
                </a:solidFill>
                <a:latin typeface="Courier New"/>
                <a:ea typeface="Courier New"/>
                <a:cs typeface="Courier New"/>
                <a:sym typeface="Courier New"/>
              </a:rPr>
              <a:t>(</a:t>
            </a:r>
            <a:r>
              <a:rPr lang="en" sz="1050">
                <a:solidFill>
                  <a:srgbClr val="0000FF"/>
                </a:solidFill>
                <a:latin typeface="Courier New"/>
                <a:ea typeface="Courier New"/>
                <a:cs typeface="Courier New"/>
                <a:sym typeface="Courier New"/>
              </a:rPr>
              <a:t>f</a:t>
            </a:r>
            <a:r>
              <a:rPr lang="en" sz="1050">
                <a:solidFill>
                  <a:srgbClr val="A31515"/>
                </a:solidFill>
                <a:latin typeface="Courier New"/>
                <a:ea typeface="Courier New"/>
                <a:cs typeface="Courier New"/>
                <a:sym typeface="Courier New"/>
              </a:rPr>
              <a:t>"</a:t>
            </a:r>
            <a:r>
              <a:rPr lang="en" sz="1050">
                <a:solidFill>
                  <a:srgbClr val="0000FF"/>
                </a:solidFill>
                <a:latin typeface="Courier New"/>
                <a:ea typeface="Courier New"/>
                <a:cs typeface="Courier New"/>
                <a:sym typeface="Courier New"/>
              </a:rPr>
              <a:t>{</a:t>
            </a:r>
            <a:r>
              <a:rPr lang="en" sz="1050">
                <a:solidFill>
                  <a:srgbClr val="0070C1"/>
                </a:solidFill>
                <a:latin typeface="Courier New"/>
                <a:ea typeface="Courier New"/>
                <a:cs typeface="Courier New"/>
                <a:sym typeface="Courier New"/>
              </a:rPr>
              <a:t>BASE</a:t>
            </a:r>
            <a:r>
              <a:rPr lang="en" sz="1050">
                <a:solidFill>
                  <a:srgbClr val="0000FF"/>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/users"</a:t>
            </a: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json</a:t>
            </a:r>
            <a:r>
              <a:rPr lang="en" sz="1050">
                <a:solidFill>
                  <a:schemeClr val="dk1"/>
                </a:solidFill>
                <a:latin typeface="Courier New"/>
                <a:ea typeface="Courier New"/>
                <a:cs typeface="Courier New"/>
                <a:sym typeface="Courier New"/>
              </a:rPr>
              <a:t>=</a:t>
            </a:r>
            <a:r>
              <a:rPr lang="en" sz="1050">
                <a:solidFill>
                  <a:srgbClr val="3B3B3B"/>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"name"</a:t>
            </a:r>
            <a:r>
              <a:rPr lang="en" sz="1050">
                <a:solidFill>
                  <a:srgbClr val="3B3B3B"/>
                </a:solidFill>
                <a:latin typeface="Courier New"/>
                <a:ea typeface="Courier New"/>
                <a:cs typeface="Courier New"/>
                <a:sym typeface="Courier New"/>
              </a:rPr>
              <a:t>: </a:t>
            </a:r>
            <a:r>
              <a:rPr lang="en" sz="1050">
                <a:solidFill>
                  <a:srgbClr val="A31515"/>
                </a:solidFill>
                <a:latin typeface="Courier New"/>
                <a:ea typeface="Courier New"/>
                <a:cs typeface="Courier New"/>
                <a:sym typeface="Courier New"/>
              </a:rPr>
              <a:t>"Laxmi"</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795E26"/>
                </a:solidFill>
                <a:latin typeface="Courier New"/>
                <a:ea typeface="Courier New"/>
                <a:cs typeface="Courier New"/>
                <a:sym typeface="Courier New"/>
              </a:rPr>
              <a:t>print</a:t>
            </a:r>
            <a:r>
              <a:rPr lang="en" sz="1050">
                <a:solidFill>
                  <a:srgbClr val="3B3B3B"/>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"Created:"</a:t>
            </a: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resp</a:t>
            </a:r>
            <a:r>
              <a:rPr lang="en" sz="1050">
                <a:solidFill>
                  <a:srgbClr val="3B3B3B"/>
                </a:solidFill>
                <a:latin typeface="Courier New"/>
                <a:ea typeface="Courier New"/>
                <a:cs typeface="Courier New"/>
                <a:sym typeface="Courier New"/>
              </a:rPr>
              <a:t>.</a:t>
            </a:r>
            <a:r>
              <a:rPr lang="en" sz="1050">
                <a:solidFill>
                  <a:srgbClr val="795E26"/>
                </a:solidFill>
                <a:latin typeface="Courier New"/>
                <a:ea typeface="Courier New"/>
                <a:cs typeface="Courier New"/>
                <a:sym typeface="Courier New"/>
              </a:rPr>
              <a:t>json</a:t>
            </a:r>
            <a:r>
              <a:rPr lang="en" sz="1050">
                <a:solidFill>
                  <a:srgbClr val="3B3B3B"/>
                </a:solidFill>
                <a:latin typeface="Courier New"/>
                <a:ea typeface="Courier New"/>
                <a:cs typeface="Courier New"/>
                <a:sym typeface="Courier New"/>
              </a:rPr>
              <a:t>())</a:t>
            </a:r>
            <a:endParaRPr sz="1600">
              <a:solidFill>
                <a:srgbClr val="188038"/>
              </a:solidFill>
              <a:latin typeface="Roboto Mono"/>
              <a:ea typeface="Roboto Mono"/>
              <a:cs typeface="Roboto Mono"/>
              <a:sym typeface="Roboto Mono"/>
            </a:endParaRPr>
          </a:p>
        </p:txBody>
      </p:sp>
      <p:sp>
        <p:nvSpPr>
          <p:cNvPr id="249" name="Google Shape;249;p45"/>
          <p:cNvSpPr txBox="1"/>
          <p:nvPr>
            <p:ph idx="1" type="body"/>
          </p:nvPr>
        </p:nvSpPr>
        <p:spPr>
          <a:xfrm>
            <a:off x="4658250" y="127525"/>
            <a:ext cx="4260300" cy="47187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008000"/>
                </a:solidFill>
                <a:latin typeface="Courier New"/>
                <a:ea typeface="Courier New"/>
                <a:cs typeface="Courier New"/>
                <a:sym typeface="Courier New"/>
              </a:rPr>
              <a:t># Update a user</a:t>
            </a:r>
            <a:endParaRPr sz="10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1080"/>
                </a:solidFill>
                <a:latin typeface="Courier New"/>
                <a:ea typeface="Courier New"/>
                <a:cs typeface="Courier New"/>
                <a:sym typeface="Courier New"/>
              </a:rPr>
              <a:t>resp</a:t>
            </a:r>
            <a:r>
              <a:rPr lang="en" sz="1050">
                <a:solidFill>
                  <a:srgbClr val="3B3B3B"/>
                </a:solidFill>
                <a:latin typeface="Courier New"/>
                <a:ea typeface="Courier New"/>
                <a:cs typeface="Courier New"/>
                <a:sym typeface="Courier New"/>
              </a:rPr>
              <a:t> </a:t>
            </a:r>
            <a:r>
              <a:rPr lang="en" sz="1050">
                <a:solidFill>
                  <a:schemeClr val="dk1"/>
                </a:solidFill>
                <a:latin typeface="Courier New"/>
                <a:ea typeface="Courier New"/>
                <a:cs typeface="Courier New"/>
                <a:sym typeface="Courier New"/>
              </a:rPr>
              <a:t>=</a:t>
            </a:r>
            <a:r>
              <a:rPr lang="en" sz="1050">
                <a:solidFill>
                  <a:srgbClr val="3B3B3B"/>
                </a:solidFill>
                <a:latin typeface="Courier New"/>
                <a:ea typeface="Courier New"/>
                <a:cs typeface="Courier New"/>
                <a:sym typeface="Courier New"/>
              </a:rPr>
              <a:t> </a:t>
            </a:r>
            <a:r>
              <a:rPr lang="en" sz="1050">
                <a:solidFill>
                  <a:srgbClr val="267F99"/>
                </a:solidFill>
                <a:latin typeface="Courier New"/>
                <a:ea typeface="Courier New"/>
                <a:cs typeface="Courier New"/>
                <a:sym typeface="Courier New"/>
              </a:rPr>
              <a:t>requests</a:t>
            </a:r>
            <a:r>
              <a:rPr lang="en" sz="1050">
                <a:solidFill>
                  <a:srgbClr val="3B3B3B"/>
                </a:solidFill>
                <a:latin typeface="Courier New"/>
                <a:ea typeface="Courier New"/>
                <a:cs typeface="Courier New"/>
                <a:sym typeface="Courier New"/>
              </a:rPr>
              <a:t>.</a:t>
            </a:r>
            <a:r>
              <a:rPr lang="en" sz="1050">
                <a:solidFill>
                  <a:srgbClr val="795E26"/>
                </a:solidFill>
                <a:latin typeface="Courier New"/>
                <a:ea typeface="Courier New"/>
                <a:cs typeface="Courier New"/>
                <a:sym typeface="Courier New"/>
              </a:rPr>
              <a:t>put</a:t>
            </a:r>
            <a:r>
              <a:rPr lang="en" sz="1050">
                <a:solidFill>
                  <a:srgbClr val="3B3B3B"/>
                </a:solidFill>
                <a:latin typeface="Courier New"/>
                <a:ea typeface="Courier New"/>
                <a:cs typeface="Courier New"/>
                <a:sym typeface="Courier New"/>
              </a:rPr>
              <a:t>(</a:t>
            </a:r>
            <a:r>
              <a:rPr lang="en" sz="1050">
                <a:solidFill>
                  <a:srgbClr val="0000FF"/>
                </a:solidFill>
                <a:latin typeface="Courier New"/>
                <a:ea typeface="Courier New"/>
                <a:cs typeface="Courier New"/>
                <a:sym typeface="Courier New"/>
              </a:rPr>
              <a:t>f</a:t>
            </a:r>
            <a:r>
              <a:rPr lang="en" sz="1050">
                <a:solidFill>
                  <a:srgbClr val="A31515"/>
                </a:solidFill>
                <a:latin typeface="Courier New"/>
                <a:ea typeface="Courier New"/>
                <a:cs typeface="Courier New"/>
                <a:sym typeface="Courier New"/>
              </a:rPr>
              <a:t>"</a:t>
            </a:r>
            <a:r>
              <a:rPr lang="en" sz="1050">
                <a:solidFill>
                  <a:srgbClr val="0000FF"/>
                </a:solidFill>
                <a:latin typeface="Courier New"/>
                <a:ea typeface="Courier New"/>
                <a:cs typeface="Courier New"/>
                <a:sym typeface="Courier New"/>
              </a:rPr>
              <a:t>{</a:t>
            </a:r>
            <a:r>
              <a:rPr lang="en" sz="1050">
                <a:solidFill>
                  <a:srgbClr val="0070C1"/>
                </a:solidFill>
                <a:latin typeface="Courier New"/>
                <a:ea typeface="Courier New"/>
                <a:cs typeface="Courier New"/>
                <a:sym typeface="Courier New"/>
              </a:rPr>
              <a:t>BASE</a:t>
            </a:r>
            <a:r>
              <a:rPr lang="en" sz="1050">
                <a:solidFill>
                  <a:srgbClr val="0000FF"/>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/users/1"</a:t>
            </a: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json</a:t>
            </a:r>
            <a:r>
              <a:rPr lang="en" sz="1050">
                <a:solidFill>
                  <a:schemeClr val="dk1"/>
                </a:solidFill>
                <a:latin typeface="Courier New"/>
                <a:ea typeface="Courier New"/>
                <a:cs typeface="Courier New"/>
                <a:sym typeface="Courier New"/>
              </a:rPr>
              <a:t>=</a:t>
            </a:r>
            <a:r>
              <a:rPr lang="en" sz="1050">
                <a:solidFill>
                  <a:srgbClr val="3B3B3B"/>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"name"</a:t>
            </a:r>
            <a:r>
              <a:rPr lang="en" sz="1050">
                <a:solidFill>
                  <a:srgbClr val="3B3B3B"/>
                </a:solidFill>
                <a:latin typeface="Courier New"/>
                <a:ea typeface="Courier New"/>
                <a:cs typeface="Courier New"/>
                <a:sym typeface="Courier New"/>
              </a:rPr>
              <a:t>: </a:t>
            </a:r>
            <a:r>
              <a:rPr lang="en" sz="1050">
                <a:solidFill>
                  <a:srgbClr val="A31515"/>
                </a:solidFill>
                <a:latin typeface="Courier New"/>
                <a:ea typeface="Courier New"/>
                <a:cs typeface="Courier New"/>
                <a:sym typeface="Courier New"/>
              </a:rPr>
              <a:t>"Binayak Maharjan"</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795E26"/>
                </a:solidFill>
                <a:latin typeface="Courier New"/>
                <a:ea typeface="Courier New"/>
                <a:cs typeface="Courier New"/>
                <a:sym typeface="Courier New"/>
              </a:rPr>
              <a:t>print</a:t>
            </a:r>
            <a:r>
              <a:rPr lang="en" sz="1050">
                <a:solidFill>
                  <a:srgbClr val="3B3B3B"/>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"Updated:"</a:t>
            </a: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resp</a:t>
            </a:r>
            <a:r>
              <a:rPr lang="en" sz="1050">
                <a:solidFill>
                  <a:srgbClr val="3B3B3B"/>
                </a:solidFill>
                <a:latin typeface="Courier New"/>
                <a:ea typeface="Courier New"/>
                <a:cs typeface="Courier New"/>
                <a:sym typeface="Courier New"/>
              </a:rPr>
              <a:t>.</a:t>
            </a:r>
            <a:r>
              <a:rPr lang="en" sz="1050">
                <a:solidFill>
                  <a:srgbClr val="795E26"/>
                </a:solidFill>
                <a:latin typeface="Courier New"/>
                <a:ea typeface="Courier New"/>
                <a:cs typeface="Courier New"/>
                <a:sym typeface="Courier New"/>
              </a:rPr>
              <a:t>json</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8000"/>
                </a:solidFill>
                <a:latin typeface="Courier New"/>
                <a:ea typeface="Courier New"/>
                <a:cs typeface="Courier New"/>
                <a:sym typeface="Courier New"/>
              </a:rPr>
              <a:t># Delete a user</a:t>
            </a:r>
            <a:endParaRPr sz="10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1080"/>
                </a:solidFill>
                <a:latin typeface="Courier New"/>
                <a:ea typeface="Courier New"/>
                <a:cs typeface="Courier New"/>
                <a:sym typeface="Courier New"/>
              </a:rPr>
              <a:t>resp</a:t>
            </a:r>
            <a:r>
              <a:rPr lang="en" sz="1050">
                <a:solidFill>
                  <a:srgbClr val="3B3B3B"/>
                </a:solidFill>
                <a:latin typeface="Courier New"/>
                <a:ea typeface="Courier New"/>
                <a:cs typeface="Courier New"/>
                <a:sym typeface="Courier New"/>
              </a:rPr>
              <a:t> </a:t>
            </a:r>
            <a:r>
              <a:rPr lang="en" sz="1050">
                <a:solidFill>
                  <a:schemeClr val="dk1"/>
                </a:solidFill>
                <a:latin typeface="Courier New"/>
                <a:ea typeface="Courier New"/>
                <a:cs typeface="Courier New"/>
                <a:sym typeface="Courier New"/>
              </a:rPr>
              <a:t>=</a:t>
            </a:r>
            <a:r>
              <a:rPr lang="en" sz="1050">
                <a:solidFill>
                  <a:srgbClr val="3B3B3B"/>
                </a:solidFill>
                <a:latin typeface="Courier New"/>
                <a:ea typeface="Courier New"/>
                <a:cs typeface="Courier New"/>
                <a:sym typeface="Courier New"/>
              </a:rPr>
              <a:t> </a:t>
            </a:r>
            <a:r>
              <a:rPr lang="en" sz="1050">
                <a:solidFill>
                  <a:srgbClr val="267F99"/>
                </a:solidFill>
                <a:latin typeface="Courier New"/>
                <a:ea typeface="Courier New"/>
                <a:cs typeface="Courier New"/>
                <a:sym typeface="Courier New"/>
              </a:rPr>
              <a:t>requests</a:t>
            </a:r>
            <a:r>
              <a:rPr lang="en" sz="1050">
                <a:solidFill>
                  <a:srgbClr val="3B3B3B"/>
                </a:solidFill>
                <a:latin typeface="Courier New"/>
                <a:ea typeface="Courier New"/>
                <a:cs typeface="Courier New"/>
                <a:sym typeface="Courier New"/>
              </a:rPr>
              <a:t>.</a:t>
            </a:r>
            <a:r>
              <a:rPr lang="en" sz="1050">
                <a:solidFill>
                  <a:srgbClr val="795E26"/>
                </a:solidFill>
                <a:latin typeface="Courier New"/>
                <a:ea typeface="Courier New"/>
                <a:cs typeface="Courier New"/>
                <a:sym typeface="Courier New"/>
              </a:rPr>
              <a:t>delete</a:t>
            </a:r>
            <a:r>
              <a:rPr lang="en" sz="1050">
                <a:solidFill>
                  <a:srgbClr val="3B3B3B"/>
                </a:solidFill>
                <a:latin typeface="Courier New"/>
                <a:ea typeface="Courier New"/>
                <a:cs typeface="Courier New"/>
                <a:sym typeface="Courier New"/>
              </a:rPr>
              <a:t>(</a:t>
            </a:r>
            <a:r>
              <a:rPr lang="en" sz="1050">
                <a:solidFill>
                  <a:srgbClr val="0000FF"/>
                </a:solidFill>
                <a:latin typeface="Courier New"/>
                <a:ea typeface="Courier New"/>
                <a:cs typeface="Courier New"/>
                <a:sym typeface="Courier New"/>
              </a:rPr>
              <a:t>f</a:t>
            </a:r>
            <a:r>
              <a:rPr lang="en" sz="1050">
                <a:solidFill>
                  <a:srgbClr val="A31515"/>
                </a:solidFill>
                <a:latin typeface="Courier New"/>
                <a:ea typeface="Courier New"/>
                <a:cs typeface="Courier New"/>
                <a:sym typeface="Courier New"/>
              </a:rPr>
              <a:t>"</a:t>
            </a:r>
            <a:r>
              <a:rPr lang="en" sz="1050">
                <a:solidFill>
                  <a:srgbClr val="0000FF"/>
                </a:solidFill>
                <a:latin typeface="Courier New"/>
                <a:ea typeface="Courier New"/>
                <a:cs typeface="Courier New"/>
                <a:sym typeface="Courier New"/>
              </a:rPr>
              <a:t>{</a:t>
            </a:r>
            <a:r>
              <a:rPr lang="en" sz="1050">
                <a:solidFill>
                  <a:srgbClr val="0070C1"/>
                </a:solidFill>
                <a:latin typeface="Courier New"/>
                <a:ea typeface="Courier New"/>
                <a:cs typeface="Courier New"/>
                <a:sym typeface="Courier New"/>
              </a:rPr>
              <a:t>BASE</a:t>
            </a:r>
            <a:r>
              <a:rPr lang="en" sz="1050">
                <a:solidFill>
                  <a:srgbClr val="0000FF"/>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/users/2"</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795E26"/>
                </a:solidFill>
                <a:latin typeface="Courier New"/>
                <a:ea typeface="Courier New"/>
                <a:cs typeface="Courier New"/>
                <a:sym typeface="Courier New"/>
              </a:rPr>
              <a:t>print</a:t>
            </a:r>
            <a:r>
              <a:rPr lang="en" sz="1050">
                <a:solidFill>
                  <a:srgbClr val="3B3B3B"/>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"Deleted:"</a:t>
            </a: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resp</a:t>
            </a:r>
            <a:r>
              <a:rPr lang="en" sz="1050">
                <a:solidFill>
                  <a:srgbClr val="3B3B3B"/>
                </a:solidFill>
                <a:latin typeface="Courier New"/>
                <a:ea typeface="Courier New"/>
                <a:cs typeface="Courier New"/>
                <a:sym typeface="Courier New"/>
              </a:rPr>
              <a:t>.</a:t>
            </a:r>
            <a:r>
              <a:rPr lang="en" sz="1050">
                <a:solidFill>
                  <a:srgbClr val="795E26"/>
                </a:solidFill>
                <a:latin typeface="Courier New"/>
                <a:ea typeface="Courier New"/>
                <a:cs typeface="Courier New"/>
                <a:sym typeface="Courier New"/>
              </a:rPr>
              <a:t>json</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600">
              <a:solidFill>
                <a:srgbClr val="188038"/>
              </a:solidFill>
              <a:latin typeface="Roboto Mono"/>
              <a:ea typeface="Roboto Mono"/>
              <a:cs typeface="Roboto Mono"/>
              <a:sym typeface="Roboto Mon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6"/>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6.7.1 Creating Simple RESTful API using Flask</a:t>
            </a:r>
            <a:endParaRPr/>
          </a:p>
        </p:txBody>
      </p:sp>
      <p:sp>
        <p:nvSpPr>
          <p:cNvPr id="255" name="Google Shape;255;p46"/>
          <p:cNvSpPr txBox="1"/>
          <p:nvPr>
            <p:ph idx="1" type="body"/>
          </p:nvPr>
        </p:nvSpPr>
        <p:spPr>
          <a:xfrm>
            <a:off x="311700" y="1152475"/>
            <a:ext cx="8520600" cy="3707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Already covered in above slide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6.1 Introduction to Web Services</a:t>
            </a:r>
            <a:endParaRPr/>
          </a:p>
        </p:txBody>
      </p:sp>
      <p:sp>
        <p:nvSpPr>
          <p:cNvPr id="73" name="Google Shape;73;p16"/>
          <p:cNvSpPr txBox="1"/>
          <p:nvPr>
            <p:ph idx="1" type="body"/>
          </p:nvPr>
        </p:nvSpPr>
        <p:spPr>
          <a:xfrm>
            <a:off x="311700" y="771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600">
                <a:solidFill>
                  <a:srgbClr val="000000"/>
                </a:solidFill>
              </a:rPr>
              <a:t>Why they are important:</a:t>
            </a:r>
            <a:endParaRPr b="1" sz="1600">
              <a:solidFill>
                <a:srgbClr val="000000"/>
              </a:solidFill>
            </a:endParaRPr>
          </a:p>
          <a:p>
            <a:pPr indent="-330200" lvl="0" marL="457200" rtl="0" algn="l">
              <a:spcBef>
                <a:spcPts val="1200"/>
              </a:spcBef>
              <a:spcAft>
                <a:spcPts val="0"/>
              </a:spcAft>
              <a:buClr>
                <a:srgbClr val="000000"/>
              </a:buClr>
              <a:buSzPts val="1600"/>
              <a:buChar char="●"/>
            </a:pPr>
            <a:r>
              <a:rPr b="1" lang="en" sz="1600">
                <a:solidFill>
                  <a:srgbClr val="000000"/>
                </a:solidFill>
              </a:rPr>
              <a:t>Interoperability:</a:t>
            </a:r>
            <a:r>
              <a:rPr lang="en" sz="1600">
                <a:solidFill>
                  <a:srgbClr val="000000"/>
                </a:solidFill>
              </a:rPr>
              <a:t> They enable seamless communication between diverse systems, breaking down technology silos.</a:t>
            </a:r>
            <a:endParaRPr sz="1600">
              <a:solidFill>
                <a:srgbClr val="000000"/>
              </a:solidFill>
            </a:endParaRPr>
          </a:p>
          <a:p>
            <a:pPr indent="-330200" lvl="0" marL="457200" rtl="0" algn="l">
              <a:spcBef>
                <a:spcPts val="0"/>
              </a:spcBef>
              <a:spcAft>
                <a:spcPts val="0"/>
              </a:spcAft>
              <a:buClr>
                <a:srgbClr val="000000"/>
              </a:buClr>
              <a:buSzPts val="1600"/>
              <a:buChar char="●"/>
            </a:pPr>
            <a:r>
              <a:rPr b="1" lang="en" sz="1600">
                <a:solidFill>
                  <a:srgbClr val="000000"/>
                </a:solidFill>
              </a:rPr>
              <a:t>Reusability:</a:t>
            </a:r>
            <a:r>
              <a:rPr lang="en" sz="1600">
                <a:solidFill>
                  <a:srgbClr val="000000"/>
                </a:solidFill>
              </a:rPr>
              <a:t> Common functionalities can be encapsulated as web services and reused by multiple applications, saving development time and effort.</a:t>
            </a:r>
            <a:endParaRPr sz="1600">
              <a:solidFill>
                <a:srgbClr val="000000"/>
              </a:solidFill>
            </a:endParaRPr>
          </a:p>
          <a:p>
            <a:pPr indent="-330200" lvl="0" marL="457200" rtl="0" algn="l">
              <a:spcBef>
                <a:spcPts val="0"/>
              </a:spcBef>
              <a:spcAft>
                <a:spcPts val="0"/>
              </a:spcAft>
              <a:buClr>
                <a:srgbClr val="000000"/>
              </a:buClr>
              <a:buSzPts val="1600"/>
              <a:buChar char="●"/>
            </a:pPr>
            <a:r>
              <a:rPr b="1" lang="en" sz="1600">
                <a:solidFill>
                  <a:srgbClr val="000000"/>
                </a:solidFill>
              </a:rPr>
              <a:t>Loose Coupling:</a:t>
            </a:r>
            <a:r>
              <a:rPr lang="en" sz="1600">
                <a:solidFill>
                  <a:srgbClr val="000000"/>
                </a:solidFill>
              </a:rPr>
              <a:t> Applications using web services are generally loosely coupled, meaning they don't depend heavily on the internal implementation details of each other. This makes systems more flexible and easier to maintain or upgrade.</a:t>
            </a:r>
            <a:endParaRPr sz="1600">
              <a:solidFill>
                <a:srgbClr val="000000"/>
              </a:solidFill>
            </a:endParaRPr>
          </a:p>
          <a:p>
            <a:pPr indent="-330200" lvl="0" marL="457200" rtl="0" algn="l">
              <a:spcBef>
                <a:spcPts val="0"/>
              </a:spcBef>
              <a:spcAft>
                <a:spcPts val="0"/>
              </a:spcAft>
              <a:buClr>
                <a:srgbClr val="000000"/>
              </a:buClr>
              <a:buSzPts val="1600"/>
              <a:buChar char="●"/>
            </a:pPr>
            <a:r>
              <a:rPr b="1" lang="en" sz="1600">
                <a:solidFill>
                  <a:srgbClr val="000000"/>
                </a:solidFill>
              </a:rPr>
              <a:t>Distributed Computing:</a:t>
            </a:r>
            <a:r>
              <a:rPr lang="en" sz="1600">
                <a:solidFill>
                  <a:srgbClr val="000000"/>
                </a:solidFill>
              </a:rPr>
              <a:t> They are a cornerstone of distributed systems, allowing applications to be broken down into smaller, interconnected services that can reside on different servers.</a:t>
            </a:r>
            <a:endParaRPr sz="1600">
              <a:solidFill>
                <a:srgbClr val="000000"/>
              </a:solidFill>
            </a:endParaRPr>
          </a:p>
          <a:p>
            <a:pPr indent="-330200" lvl="0" marL="457200" rtl="0" algn="l">
              <a:spcBef>
                <a:spcPts val="0"/>
              </a:spcBef>
              <a:spcAft>
                <a:spcPts val="0"/>
              </a:spcAft>
              <a:buClr>
                <a:srgbClr val="000000"/>
              </a:buClr>
              <a:buSzPts val="1600"/>
              <a:buChar char="●"/>
            </a:pPr>
            <a:r>
              <a:rPr b="1" lang="en" sz="1600">
                <a:solidFill>
                  <a:srgbClr val="000000"/>
                </a:solidFill>
              </a:rPr>
              <a:t>Integration:</a:t>
            </a:r>
            <a:r>
              <a:rPr lang="en" sz="1600">
                <a:solidFill>
                  <a:srgbClr val="000000"/>
                </a:solidFill>
              </a:rPr>
              <a:t> Web services are crucial for integrating various business applications, both within an organization and with external partners (e.g., for online payments, supply chain management, or data sharing).</a:t>
            </a:r>
            <a:endParaRPr sz="1600">
              <a:solidFill>
                <a:srgbClr val="000000"/>
              </a:solidFill>
            </a:endParaRPr>
          </a:p>
          <a:p>
            <a:pPr indent="0" lvl="0" marL="0" rtl="0" algn="l">
              <a:lnSpc>
                <a:spcPct val="105000"/>
              </a:lnSpc>
              <a:spcBef>
                <a:spcPts val="1200"/>
              </a:spcBef>
              <a:spcAft>
                <a:spcPts val="1200"/>
              </a:spcAft>
              <a:buNone/>
            </a:pPr>
            <a:r>
              <a:t/>
            </a:r>
            <a:endParaRPr b="1" sz="15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6.1 Introduction to Web Services</a:t>
            </a:r>
            <a:endParaRPr/>
          </a:p>
        </p:txBody>
      </p:sp>
      <p:sp>
        <p:nvSpPr>
          <p:cNvPr id="79" name="Google Shape;79;p17"/>
          <p:cNvSpPr txBox="1"/>
          <p:nvPr>
            <p:ph idx="1" type="body"/>
          </p:nvPr>
        </p:nvSpPr>
        <p:spPr>
          <a:xfrm>
            <a:off x="311700" y="771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600">
                <a:solidFill>
                  <a:srgbClr val="000000"/>
                </a:solidFill>
              </a:rPr>
              <a:t>Examples of Web Services in everyday life:</a:t>
            </a:r>
            <a:endParaRPr b="1" sz="1600">
              <a:solidFill>
                <a:srgbClr val="000000"/>
              </a:solidFill>
            </a:endParaRPr>
          </a:p>
          <a:p>
            <a:pPr indent="-330200" lvl="0" marL="457200" rtl="0" algn="l">
              <a:spcBef>
                <a:spcPts val="1200"/>
              </a:spcBef>
              <a:spcAft>
                <a:spcPts val="0"/>
              </a:spcAft>
              <a:buClr>
                <a:srgbClr val="000000"/>
              </a:buClr>
              <a:buSzPts val="1600"/>
              <a:buChar char="●"/>
            </a:pPr>
            <a:r>
              <a:rPr b="1" lang="en" sz="1600">
                <a:solidFill>
                  <a:srgbClr val="000000"/>
                </a:solidFill>
              </a:rPr>
              <a:t>Online Payment Gateways:</a:t>
            </a:r>
            <a:r>
              <a:rPr lang="en" sz="1600">
                <a:solidFill>
                  <a:srgbClr val="000000"/>
                </a:solidFill>
              </a:rPr>
              <a:t> When you make an online purchase, the e-commerce website communicates with a payment gateway's web service to process your transaction.</a:t>
            </a:r>
            <a:endParaRPr sz="1600">
              <a:solidFill>
                <a:srgbClr val="000000"/>
              </a:solidFill>
            </a:endParaRPr>
          </a:p>
          <a:p>
            <a:pPr indent="-330200" lvl="0" marL="457200" rtl="0" algn="l">
              <a:spcBef>
                <a:spcPts val="0"/>
              </a:spcBef>
              <a:spcAft>
                <a:spcPts val="0"/>
              </a:spcAft>
              <a:buClr>
                <a:srgbClr val="000000"/>
              </a:buClr>
              <a:buSzPts val="1600"/>
              <a:buChar char="●"/>
            </a:pPr>
            <a:r>
              <a:rPr b="1" lang="en" sz="1600">
                <a:solidFill>
                  <a:srgbClr val="000000"/>
                </a:solidFill>
              </a:rPr>
              <a:t>Social Media Logins:</a:t>
            </a:r>
            <a:r>
              <a:rPr lang="en" sz="1600">
                <a:solidFill>
                  <a:srgbClr val="000000"/>
                </a:solidFill>
              </a:rPr>
              <a:t> When you log into a third-party app using your Facebook or Google credentials, those apps are using web services to authenticate you with the social media platform.</a:t>
            </a:r>
            <a:endParaRPr sz="1600">
              <a:solidFill>
                <a:srgbClr val="000000"/>
              </a:solidFill>
            </a:endParaRPr>
          </a:p>
          <a:p>
            <a:pPr indent="-330200" lvl="0" marL="457200" rtl="0" algn="l">
              <a:spcBef>
                <a:spcPts val="0"/>
              </a:spcBef>
              <a:spcAft>
                <a:spcPts val="0"/>
              </a:spcAft>
              <a:buClr>
                <a:srgbClr val="000000"/>
              </a:buClr>
              <a:buSzPts val="1600"/>
              <a:buChar char="●"/>
            </a:pPr>
            <a:r>
              <a:rPr b="1" lang="en" sz="1600">
                <a:solidFill>
                  <a:srgbClr val="000000"/>
                </a:solidFill>
              </a:rPr>
              <a:t>Weather Apps:</a:t>
            </a:r>
            <a:r>
              <a:rPr lang="en" sz="1600">
                <a:solidFill>
                  <a:srgbClr val="000000"/>
                </a:solidFill>
              </a:rPr>
              <a:t> Your weather app retrieves forecast data from a weather service's web service.</a:t>
            </a:r>
            <a:endParaRPr sz="1600">
              <a:solidFill>
                <a:srgbClr val="000000"/>
              </a:solidFill>
            </a:endParaRPr>
          </a:p>
          <a:p>
            <a:pPr indent="-330200" lvl="0" marL="457200" rtl="0" algn="l">
              <a:spcBef>
                <a:spcPts val="0"/>
              </a:spcBef>
              <a:spcAft>
                <a:spcPts val="0"/>
              </a:spcAft>
              <a:buClr>
                <a:srgbClr val="000000"/>
              </a:buClr>
              <a:buSzPts val="1600"/>
              <a:buChar char="●"/>
            </a:pPr>
            <a:r>
              <a:rPr b="1" lang="en" sz="1600">
                <a:solidFill>
                  <a:srgbClr val="000000"/>
                </a:solidFill>
              </a:rPr>
              <a:t>Mapping Services:</a:t>
            </a:r>
            <a:r>
              <a:rPr lang="en" sz="1600">
                <a:solidFill>
                  <a:srgbClr val="000000"/>
                </a:solidFill>
              </a:rPr>
              <a:t> Navigation apps use web services to get map data, routing information, and points of interest.</a:t>
            </a:r>
            <a:endParaRPr b="1" sz="2100">
              <a:solidFill>
                <a:srgbClr val="000000"/>
              </a:solidFill>
            </a:endParaRPr>
          </a:p>
          <a:p>
            <a:pPr indent="0" lvl="0" marL="0" rtl="0" algn="l">
              <a:lnSpc>
                <a:spcPct val="105000"/>
              </a:lnSpc>
              <a:spcBef>
                <a:spcPts val="1200"/>
              </a:spcBef>
              <a:spcAft>
                <a:spcPts val="1200"/>
              </a:spcAft>
              <a:buNone/>
            </a:pPr>
            <a:r>
              <a:t/>
            </a:r>
            <a:endParaRPr b="1" sz="16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6.2 Brief about Service-Oriented Architecture(SOA)</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63500" rtl="0" algn="l">
              <a:spcBef>
                <a:spcPts val="0"/>
              </a:spcBef>
              <a:spcAft>
                <a:spcPts val="0"/>
              </a:spcAft>
              <a:buClr>
                <a:schemeClr val="dk1"/>
              </a:buClr>
              <a:buSzPts val="1100"/>
              <a:buFont typeface="Arial"/>
              <a:buNone/>
            </a:pPr>
            <a:r>
              <a:rPr lang="en" sz="1450">
                <a:solidFill>
                  <a:schemeClr val="dk1"/>
                </a:solidFill>
              </a:rPr>
              <a:t>Service-Oriented Architecture (SOA) is a software design approach that breaks down complex applications into smaller, self-contained units called "services". </a:t>
            </a:r>
            <a:endParaRPr sz="1450">
              <a:solidFill>
                <a:schemeClr val="dk1"/>
              </a:solidFill>
            </a:endParaRPr>
          </a:p>
          <a:p>
            <a:pPr indent="0" lvl="0" marL="0" marR="63500" rtl="0" algn="l">
              <a:spcBef>
                <a:spcPts val="1500"/>
              </a:spcBef>
              <a:spcAft>
                <a:spcPts val="0"/>
              </a:spcAft>
              <a:buNone/>
            </a:pPr>
            <a:r>
              <a:rPr lang="en" sz="1450">
                <a:solidFill>
                  <a:schemeClr val="dk1"/>
                </a:solidFill>
              </a:rPr>
              <a:t>These services are designed to be reusable, interoperable, and can be used independently or in combination to perform various business tasks. </a:t>
            </a:r>
            <a:endParaRPr sz="1450">
              <a:solidFill>
                <a:schemeClr val="dk1"/>
              </a:solidFill>
            </a:endParaRPr>
          </a:p>
          <a:p>
            <a:pPr indent="0" lvl="0" marL="0" rtl="0" algn="l">
              <a:lnSpc>
                <a:spcPct val="115000"/>
              </a:lnSpc>
              <a:spcBef>
                <a:spcPts val="1500"/>
              </a:spcBef>
              <a:spcAft>
                <a:spcPts val="0"/>
              </a:spcAft>
              <a:buNone/>
            </a:pPr>
            <a:r>
              <a:rPr lang="en" sz="1450">
                <a:solidFill>
                  <a:schemeClr val="dk1"/>
                </a:solidFill>
              </a:rPr>
              <a:t>SOA allows users to combine a large number of facilities from existing services to form applications.</a:t>
            </a:r>
            <a:endParaRPr sz="1450">
              <a:solidFill>
                <a:schemeClr val="dk1"/>
              </a:solidFill>
            </a:endParaRPr>
          </a:p>
          <a:p>
            <a:pPr indent="0" lvl="0" marL="0" rtl="0" algn="l">
              <a:lnSpc>
                <a:spcPct val="115000"/>
              </a:lnSpc>
              <a:spcBef>
                <a:spcPts val="1800"/>
              </a:spcBef>
              <a:spcAft>
                <a:spcPts val="0"/>
              </a:spcAft>
              <a:buNone/>
            </a:pPr>
            <a:r>
              <a:rPr lang="en" sz="1450">
                <a:solidFill>
                  <a:schemeClr val="dk1"/>
                </a:solidFill>
              </a:rPr>
              <a:t>SOA encompasses a set of design principles that structure system development and provide means for integrating components into a coherent and decentralized system.</a:t>
            </a:r>
            <a:endParaRPr sz="1450">
              <a:solidFill>
                <a:schemeClr val="dk1"/>
              </a:solidFill>
            </a:endParaRPr>
          </a:p>
          <a:p>
            <a:pPr indent="0" lvl="0" marL="0" rtl="0" algn="l">
              <a:lnSpc>
                <a:spcPct val="115000"/>
              </a:lnSpc>
              <a:spcBef>
                <a:spcPts val="1800"/>
              </a:spcBef>
              <a:spcAft>
                <a:spcPts val="0"/>
              </a:spcAft>
              <a:buNone/>
            </a:pPr>
            <a:r>
              <a:rPr lang="en" sz="1450">
                <a:solidFill>
                  <a:schemeClr val="dk1"/>
                </a:solidFill>
              </a:rPr>
              <a:t>SOA is an architectural approach in which applications make use of services available in the network. In this architecture, services are provided to form applications, through a network call over the internet. </a:t>
            </a:r>
            <a:endParaRPr sz="145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450">
              <a:solidFill>
                <a:schemeClr val="dk1"/>
              </a:solidFill>
            </a:endParaRPr>
          </a:p>
          <a:p>
            <a:pPr indent="0" lvl="0" marL="0" rtl="0" algn="l">
              <a:lnSpc>
                <a:spcPct val="115000"/>
              </a:lnSpc>
              <a:spcBef>
                <a:spcPts val="1200"/>
              </a:spcBef>
              <a:spcAft>
                <a:spcPts val="1200"/>
              </a:spcAft>
              <a:buNone/>
            </a:pPr>
            <a:r>
              <a:t/>
            </a:r>
            <a:endParaRPr sz="145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6.2 Characteristics of Service-Oriented Architecture(SOA)</a:t>
            </a:r>
            <a:endParaRPr/>
          </a:p>
        </p:txBody>
      </p:sp>
      <p:sp>
        <p:nvSpPr>
          <p:cNvPr id="91" name="Google Shape;91;p19"/>
          <p:cNvSpPr txBox="1"/>
          <p:nvPr>
            <p:ph idx="1" type="body"/>
          </p:nvPr>
        </p:nvSpPr>
        <p:spPr>
          <a:xfrm>
            <a:off x="311700" y="619075"/>
            <a:ext cx="8520600" cy="3416400"/>
          </a:xfrm>
          <a:prstGeom prst="rect">
            <a:avLst/>
          </a:prstGeom>
        </p:spPr>
        <p:txBody>
          <a:bodyPr anchorCtr="0" anchor="t" bIns="91425" lIns="91425" spcFirstLastPara="1" rIns="91425" wrap="square" tIns="91425">
            <a:noAutofit/>
          </a:bodyPr>
          <a:lstStyle/>
          <a:p>
            <a:pPr indent="-314325" lvl="0" marL="457200" marR="63500" rtl="0" algn="l">
              <a:lnSpc>
                <a:spcPct val="127500"/>
              </a:lnSpc>
              <a:spcBef>
                <a:spcPts val="800"/>
              </a:spcBef>
              <a:spcAft>
                <a:spcPts val="0"/>
              </a:spcAft>
              <a:buSzPts val="1350"/>
              <a:buChar char="●"/>
            </a:pPr>
            <a:r>
              <a:rPr b="1" lang="en" sz="1350">
                <a:solidFill>
                  <a:srgbClr val="001D35"/>
                </a:solidFill>
              </a:rPr>
              <a:t>Loose Coupling:</a:t>
            </a:r>
            <a:br>
              <a:rPr b="1" lang="en" sz="1350">
                <a:solidFill>
                  <a:srgbClr val="001D35"/>
                </a:solidFill>
              </a:rPr>
            </a:br>
            <a:r>
              <a:rPr lang="en" sz="1350">
                <a:solidFill>
                  <a:srgbClr val="545D7E"/>
                </a:solidFill>
              </a:rPr>
              <a:t>Services operate independently with minimal dependencies on each other. This allows for changes or updates to one service without significantly impacting others. </a:t>
            </a:r>
            <a:endParaRPr sz="1350">
              <a:solidFill>
                <a:srgbClr val="545D7E"/>
              </a:solidFill>
            </a:endParaRPr>
          </a:p>
          <a:p>
            <a:pPr indent="-314325" lvl="0" marL="457200" marR="63500" rtl="0" algn="l">
              <a:lnSpc>
                <a:spcPct val="127500"/>
              </a:lnSpc>
              <a:spcBef>
                <a:spcPts val="0"/>
              </a:spcBef>
              <a:spcAft>
                <a:spcPts val="0"/>
              </a:spcAft>
              <a:buSzPts val="1350"/>
              <a:buChar char="●"/>
            </a:pPr>
            <a:r>
              <a:rPr b="1" lang="en" sz="1350">
                <a:solidFill>
                  <a:srgbClr val="001D35"/>
                </a:solidFill>
              </a:rPr>
              <a:t>Interoperability:</a:t>
            </a:r>
            <a:br>
              <a:rPr b="1" lang="en" sz="1350">
                <a:solidFill>
                  <a:srgbClr val="001D35"/>
                </a:solidFill>
              </a:rPr>
            </a:br>
            <a:r>
              <a:rPr lang="en" sz="1350">
                <a:solidFill>
                  <a:srgbClr val="545D7E"/>
                </a:solidFill>
              </a:rPr>
              <a:t>SOA promotes seamless communication and data exchange between different services, even if they are built with different technologies. </a:t>
            </a:r>
            <a:endParaRPr sz="1350">
              <a:solidFill>
                <a:srgbClr val="545D7E"/>
              </a:solidFill>
            </a:endParaRPr>
          </a:p>
          <a:p>
            <a:pPr indent="-314325" lvl="0" marL="457200" marR="63500" rtl="0" algn="l">
              <a:lnSpc>
                <a:spcPct val="127500"/>
              </a:lnSpc>
              <a:spcBef>
                <a:spcPts val="0"/>
              </a:spcBef>
              <a:spcAft>
                <a:spcPts val="0"/>
              </a:spcAft>
              <a:buSzPts val="1350"/>
              <a:buChar char="●"/>
            </a:pPr>
            <a:r>
              <a:rPr b="1" lang="en" sz="1350">
                <a:solidFill>
                  <a:srgbClr val="001D35"/>
                </a:solidFill>
              </a:rPr>
              <a:t>Reusability:</a:t>
            </a:r>
            <a:br>
              <a:rPr b="1" lang="en" sz="1350">
                <a:solidFill>
                  <a:srgbClr val="001D35"/>
                </a:solidFill>
              </a:rPr>
            </a:br>
            <a:r>
              <a:rPr lang="en" sz="1350">
                <a:solidFill>
                  <a:srgbClr val="545D7E"/>
                </a:solidFill>
              </a:rPr>
              <a:t>Services are designed to be reusable in various applications or contexts, reducing development time and costs. </a:t>
            </a:r>
            <a:endParaRPr sz="1350">
              <a:solidFill>
                <a:srgbClr val="545D7E"/>
              </a:solidFill>
            </a:endParaRPr>
          </a:p>
          <a:p>
            <a:pPr indent="-314325" lvl="0" marL="457200" marR="63500" rtl="0" algn="l">
              <a:lnSpc>
                <a:spcPct val="127500"/>
              </a:lnSpc>
              <a:spcBef>
                <a:spcPts val="0"/>
              </a:spcBef>
              <a:spcAft>
                <a:spcPts val="0"/>
              </a:spcAft>
              <a:buSzPts val="1350"/>
              <a:buChar char="●"/>
            </a:pPr>
            <a:r>
              <a:rPr b="1" lang="en" sz="1350">
                <a:solidFill>
                  <a:srgbClr val="001D35"/>
                </a:solidFill>
              </a:rPr>
              <a:t>Autonomy:</a:t>
            </a:r>
            <a:br>
              <a:rPr b="1" lang="en" sz="1350">
                <a:solidFill>
                  <a:srgbClr val="001D35"/>
                </a:solidFill>
              </a:rPr>
            </a:br>
            <a:r>
              <a:rPr lang="en" sz="1350">
                <a:solidFill>
                  <a:srgbClr val="545D7E"/>
                </a:solidFill>
              </a:rPr>
              <a:t>Services are self-contained and responsible for their own functionality, promoting modularity and maintainability. </a:t>
            </a:r>
            <a:endParaRPr sz="1350">
              <a:solidFill>
                <a:srgbClr val="545D7E"/>
              </a:solidFill>
            </a:endParaRPr>
          </a:p>
          <a:p>
            <a:pPr indent="-314325" lvl="0" marL="457200" marR="63500" rtl="0" algn="l">
              <a:lnSpc>
                <a:spcPct val="127500"/>
              </a:lnSpc>
              <a:spcBef>
                <a:spcPts val="0"/>
              </a:spcBef>
              <a:spcAft>
                <a:spcPts val="0"/>
              </a:spcAft>
              <a:buSzPts val="1350"/>
              <a:buChar char="●"/>
            </a:pPr>
            <a:r>
              <a:rPr b="1" lang="en" sz="1350">
                <a:solidFill>
                  <a:srgbClr val="001D35"/>
                </a:solidFill>
              </a:rPr>
              <a:t>Discoverability:</a:t>
            </a:r>
            <a:br>
              <a:rPr b="1" lang="en" sz="1350">
                <a:solidFill>
                  <a:srgbClr val="001D35"/>
                </a:solidFill>
              </a:rPr>
            </a:br>
            <a:r>
              <a:rPr lang="en" sz="1350">
                <a:solidFill>
                  <a:srgbClr val="545D7E"/>
                </a:solidFill>
              </a:rPr>
              <a:t>Services should be easily located and accessed by other services or applications through standardized interfaces. </a:t>
            </a:r>
            <a:endParaRPr sz="1600">
              <a:solidFill>
                <a:srgbClr val="001D35"/>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6.2 Characteristics of Service-Oriented Architecture(SOA)</a:t>
            </a:r>
            <a:endParaRPr/>
          </a:p>
        </p:txBody>
      </p:sp>
      <p:sp>
        <p:nvSpPr>
          <p:cNvPr id="97" name="Google Shape;97;p20"/>
          <p:cNvSpPr txBox="1"/>
          <p:nvPr>
            <p:ph idx="1" type="body"/>
          </p:nvPr>
        </p:nvSpPr>
        <p:spPr>
          <a:xfrm>
            <a:off x="311700" y="542875"/>
            <a:ext cx="8520600" cy="3416400"/>
          </a:xfrm>
          <a:prstGeom prst="rect">
            <a:avLst/>
          </a:prstGeom>
        </p:spPr>
        <p:txBody>
          <a:bodyPr anchorCtr="0" anchor="t" bIns="91425" lIns="91425" spcFirstLastPara="1" rIns="91425" wrap="square" tIns="91425">
            <a:noAutofit/>
          </a:bodyPr>
          <a:lstStyle/>
          <a:p>
            <a:pPr indent="-314325" lvl="0" marL="457200" marR="63500" rtl="0" algn="l">
              <a:lnSpc>
                <a:spcPct val="127500"/>
              </a:lnSpc>
              <a:spcBef>
                <a:spcPts val="800"/>
              </a:spcBef>
              <a:spcAft>
                <a:spcPts val="0"/>
              </a:spcAft>
              <a:buSzPts val="1350"/>
              <a:buChar char="●"/>
            </a:pPr>
            <a:r>
              <a:rPr b="1" lang="en" sz="1350">
                <a:solidFill>
                  <a:srgbClr val="001D35"/>
                </a:solidFill>
              </a:rPr>
              <a:t>Standardized Communication:</a:t>
            </a:r>
            <a:br>
              <a:rPr b="1" lang="en" sz="1350">
                <a:solidFill>
                  <a:srgbClr val="001D35"/>
                </a:solidFill>
              </a:rPr>
            </a:br>
            <a:r>
              <a:rPr lang="en" sz="1350">
                <a:solidFill>
                  <a:srgbClr val="545D7E"/>
                </a:solidFill>
              </a:rPr>
              <a:t>Services interact using standardized protocols (like SOAP, REST, or JSON), ensuring consistent and reliable communication. </a:t>
            </a:r>
            <a:endParaRPr sz="1350">
              <a:solidFill>
                <a:srgbClr val="545D7E"/>
              </a:solidFill>
            </a:endParaRPr>
          </a:p>
          <a:p>
            <a:pPr indent="-314325" lvl="0" marL="457200" marR="63500" rtl="0" algn="l">
              <a:lnSpc>
                <a:spcPct val="127500"/>
              </a:lnSpc>
              <a:spcBef>
                <a:spcPts val="0"/>
              </a:spcBef>
              <a:spcAft>
                <a:spcPts val="0"/>
              </a:spcAft>
              <a:buSzPts val="1350"/>
              <a:buChar char="●"/>
            </a:pPr>
            <a:r>
              <a:rPr b="1" lang="en" sz="1350">
                <a:solidFill>
                  <a:srgbClr val="001D35"/>
                </a:solidFill>
              </a:rPr>
              <a:t>Abstraction:</a:t>
            </a:r>
            <a:br>
              <a:rPr b="1" lang="en" sz="1350">
                <a:solidFill>
                  <a:srgbClr val="001D35"/>
                </a:solidFill>
              </a:rPr>
            </a:br>
            <a:r>
              <a:rPr lang="en" sz="1350">
                <a:solidFill>
                  <a:srgbClr val="545D7E"/>
                </a:solidFill>
              </a:rPr>
              <a:t>Services expose a well-defined interface, hiding the underlying implementation details from consumers. </a:t>
            </a:r>
            <a:endParaRPr sz="1350">
              <a:solidFill>
                <a:srgbClr val="545D7E"/>
              </a:solidFill>
            </a:endParaRPr>
          </a:p>
          <a:p>
            <a:pPr indent="-314325" lvl="0" marL="457200" marR="63500" rtl="0" algn="l">
              <a:lnSpc>
                <a:spcPct val="127500"/>
              </a:lnSpc>
              <a:spcBef>
                <a:spcPts val="0"/>
              </a:spcBef>
              <a:spcAft>
                <a:spcPts val="0"/>
              </a:spcAft>
              <a:buSzPts val="1350"/>
              <a:buChar char="●"/>
            </a:pPr>
            <a:r>
              <a:rPr b="1" lang="en" sz="1350">
                <a:solidFill>
                  <a:srgbClr val="001D35"/>
                </a:solidFill>
              </a:rPr>
              <a:t>Composability:</a:t>
            </a:r>
            <a:br>
              <a:rPr b="1" lang="en" sz="1350">
                <a:solidFill>
                  <a:srgbClr val="001D35"/>
                </a:solidFill>
              </a:rPr>
            </a:br>
            <a:r>
              <a:rPr lang="en" sz="1350">
                <a:solidFill>
                  <a:srgbClr val="545D7E"/>
                </a:solidFill>
              </a:rPr>
              <a:t>SOA enables the creation of complex services by combining existing, simpler services, fostering flexibility and scalability. </a:t>
            </a:r>
            <a:endParaRPr sz="1350">
              <a:solidFill>
                <a:srgbClr val="545D7E"/>
              </a:solidFill>
            </a:endParaRPr>
          </a:p>
          <a:p>
            <a:pPr indent="-314325" lvl="0" marL="457200" marR="63500" rtl="0" algn="l">
              <a:lnSpc>
                <a:spcPct val="127500"/>
              </a:lnSpc>
              <a:spcBef>
                <a:spcPts val="0"/>
              </a:spcBef>
              <a:spcAft>
                <a:spcPts val="0"/>
              </a:spcAft>
              <a:buSzPts val="1350"/>
              <a:buChar char="●"/>
            </a:pPr>
            <a:r>
              <a:rPr b="1" lang="en" sz="1350">
                <a:solidFill>
                  <a:srgbClr val="001D35"/>
                </a:solidFill>
              </a:rPr>
              <a:t>Quality of Service (QoS):</a:t>
            </a:r>
            <a:br>
              <a:rPr b="1" lang="en" sz="1350">
                <a:solidFill>
                  <a:srgbClr val="001D35"/>
                </a:solidFill>
              </a:rPr>
            </a:br>
            <a:r>
              <a:rPr lang="en" sz="1350">
                <a:solidFill>
                  <a:srgbClr val="545D7E"/>
                </a:solidFill>
              </a:rPr>
              <a:t>SOA emphasizes the importance of service quality, including aspects like performance, reliability, and availability. </a:t>
            </a:r>
            <a:endParaRPr sz="1350">
              <a:solidFill>
                <a:srgbClr val="545D7E"/>
              </a:solidFill>
            </a:endParaRPr>
          </a:p>
          <a:p>
            <a:pPr indent="-314325" lvl="0" marL="457200" marR="63500" rtl="0" algn="l">
              <a:lnSpc>
                <a:spcPct val="127500"/>
              </a:lnSpc>
              <a:spcBef>
                <a:spcPts val="0"/>
              </a:spcBef>
              <a:spcAft>
                <a:spcPts val="0"/>
              </a:spcAft>
              <a:buSzPts val="1350"/>
              <a:buChar char="●"/>
            </a:pPr>
            <a:r>
              <a:rPr b="1" lang="en" sz="1350">
                <a:solidFill>
                  <a:srgbClr val="001D35"/>
                </a:solidFill>
              </a:rPr>
              <a:t>Scalability:</a:t>
            </a:r>
            <a:br>
              <a:rPr b="1" lang="en" sz="1350">
                <a:solidFill>
                  <a:srgbClr val="001D35"/>
                </a:solidFill>
              </a:rPr>
            </a:br>
            <a:r>
              <a:rPr lang="en" sz="1350">
                <a:solidFill>
                  <a:srgbClr val="545D7E"/>
                </a:solidFill>
              </a:rPr>
              <a:t>SOA allows for scaling individual services independently, enabling systems to handle increased demand. </a:t>
            </a:r>
            <a:endParaRPr sz="1350">
              <a:solidFill>
                <a:srgbClr val="545D7E"/>
              </a:solidFill>
            </a:endParaRPr>
          </a:p>
          <a:p>
            <a:pPr indent="-314325" lvl="0" marL="457200" marR="63500" rtl="0" algn="l">
              <a:lnSpc>
                <a:spcPct val="127500"/>
              </a:lnSpc>
              <a:spcBef>
                <a:spcPts val="0"/>
              </a:spcBef>
              <a:spcAft>
                <a:spcPts val="0"/>
              </a:spcAft>
              <a:buSzPts val="1350"/>
              <a:buChar char="●"/>
            </a:pPr>
            <a:r>
              <a:rPr b="1" lang="en" sz="1350">
                <a:solidFill>
                  <a:srgbClr val="001D35"/>
                </a:solidFill>
              </a:rPr>
              <a:t>Location Transparency:</a:t>
            </a:r>
            <a:br>
              <a:rPr b="1" lang="en" sz="1350">
                <a:solidFill>
                  <a:srgbClr val="001D35"/>
                </a:solidFill>
              </a:rPr>
            </a:br>
            <a:r>
              <a:rPr lang="en" sz="1350">
                <a:solidFill>
                  <a:srgbClr val="545D7E"/>
                </a:solidFill>
              </a:rPr>
              <a:t>Services can be accessed regardless of their physical location, promoting flexibility and adaptability. </a:t>
            </a:r>
            <a:endParaRPr sz="1600">
              <a:solidFill>
                <a:srgbClr val="001D35"/>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6.2 Advantages of Service-Oriented Architecture(SOA)</a:t>
            </a:r>
            <a:endParaRPr/>
          </a:p>
        </p:txBody>
      </p:sp>
      <p:sp>
        <p:nvSpPr>
          <p:cNvPr id="103" name="Google Shape;103;p21"/>
          <p:cNvSpPr txBox="1"/>
          <p:nvPr>
            <p:ph idx="1" type="body"/>
          </p:nvPr>
        </p:nvSpPr>
        <p:spPr>
          <a:xfrm>
            <a:off x="311700" y="695275"/>
            <a:ext cx="8520600" cy="3416400"/>
          </a:xfrm>
          <a:prstGeom prst="rect">
            <a:avLst/>
          </a:prstGeom>
        </p:spPr>
        <p:txBody>
          <a:bodyPr anchorCtr="0" anchor="t" bIns="91425" lIns="91425" spcFirstLastPara="1" rIns="91425" wrap="square" tIns="91425">
            <a:noAutofit/>
          </a:bodyPr>
          <a:lstStyle/>
          <a:p>
            <a:pPr indent="-314325" lvl="0" marL="457200" rtl="0" algn="l">
              <a:lnSpc>
                <a:spcPct val="158000"/>
              </a:lnSpc>
              <a:spcBef>
                <a:spcPts val="0"/>
              </a:spcBef>
              <a:spcAft>
                <a:spcPts val="0"/>
              </a:spcAft>
              <a:buClr>
                <a:srgbClr val="273239"/>
              </a:buClr>
              <a:buSzPts val="1350"/>
              <a:buFont typeface="Nunito"/>
              <a:buChar char="●"/>
            </a:pPr>
            <a:r>
              <a:rPr b="1" lang="en" sz="1350">
                <a:solidFill>
                  <a:srgbClr val="273239"/>
                </a:solidFill>
                <a:highlight>
                  <a:srgbClr val="FFFFFF"/>
                </a:highlight>
                <a:latin typeface="Nunito"/>
                <a:ea typeface="Nunito"/>
                <a:cs typeface="Nunito"/>
                <a:sym typeface="Nunito"/>
              </a:rPr>
              <a:t>Service reusability:</a:t>
            </a:r>
            <a:r>
              <a:rPr lang="en" sz="1350">
                <a:solidFill>
                  <a:srgbClr val="273239"/>
                </a:solidFill>
                <a:highlight>
                  <a:srgbClr val="FFFFFF"/>
                </a:highlight>
                <a:latin typeface="Nunito"/>
                <a:ea typeface="Nunito"/>
                <a:cs typeface="Nunito"/>
                <a:sym typeface="Nunito"/>
              </a:rPr>
              <a:t> In SOA, applications are made from existing services. Thus, services can be reused to make many applications.</a:t>
            </a:r>
            <a:endParaRPr sz="1350">
              <a:solidFill>
                <a:srgbClr val="273239"/>
              </a:solidFill>
              <a:highlight>
                <a:srgbClr val="FFFFFF"/>
              </a:highlight>
              <a:latin typeface="Nunito"/>
              <a:ea typeface="Nunito"/>
              <a:cs typeface="Nunito"/>
              <a:sym typeface="Nunito"/>
            </a:endParaRPr>
          </a:p>
          <a:p>
            <a:pPr indent="-314325" lvl="0" marL="457200" rtl="0" algn="l">
              <a:lnSpc>
                <a:spcPct val="158000"/>
              </a:lnSpc>
              <a:spcBef>
                <a:spcPts val="0"/>
              </a:spcBef>
              <a:spcAft>
                <a:spcPts val="0"/>
              </a:spcAft>
              <a:buClr>
                <a:srgbClr val="273239"/>
              </a:buClr>
              <a:buSzPts val="1350"/>
              <a:buFont typeface="Nunito"/>
              <a:buChar char="●"/>
            </a:pPr>
            <a:r>
              <a:rPr b="1" lang="en" sz="1350">
                <a:solidFill>
                  <a:srgbClr val="273239"/>
                </a:solidFill>
                <a:highlight>
                  <a:srgbClr val="FFFFFF"/>
                </a:highlight>
                <a:latin typeface="Nunito"/>
                <a:ea typeface="Nunito"/>
                <a:cs typeface="Nunito"/>
                <a:sym typeface="Nunito"/>
              </a:rPr>
              <a:t>Easy maintenance:</a:t>
            </a:r>
            <a:r>
              <a:rPr lang="en" sz="1350">
                <a:solidFill>
                  <a:srgbClr val="273239"/>
                </a:solidFill>
                <a:highlight>
                  <a:srgbClr val="FFFFFF"/>
                </a:highlight>
                <a:latin typeface="Nunito"/>
                <a:ea typeface="Nunito"/>
                <a:cs typeface="Nunito"/>
                <a:sym typeface="Nunito"/>
              </a:rPr>
              <a:t> As services are independent of each other they can be updated and modified easily without affecting other services.</a:t>
            </a:r>
            <a:endParaRPr sz="1350">
              <a:solidFill>
                <a:srgbClr val="273239"/>
              </a:solidFill>
              <a:highlight>
                <a:srgbClr val="FFFFFF"/>
              </a:highlight>
              <a:latin typeface="Nunito"/>
              <a:ea typeface="Nunito"/>
              <a:cs typeface="Nunito"/>
              <a:sym typeface="Nunito"/>
            </a:endParaRPr>
          </a:p>
          <a:p>
            <a:pPr indent="-314325" lvl="0" marL="457200" rtl="0" algn="l">
              <a:lnSpc>
                <a:spcPct val="158000"/>
              </a:lnSpc>
              <a:spcBef>
                <a:spcPts val="0"/>
              </a:spcBef>
              <a:spcAft>
                <a:spcPts val="0"/>
              </a:spcAft>
              <a:buClr>
                <a:srgbClr val="273239"/>
              </a:buClr>
              <a:buSzPts val="1350"/>
              <a:buFont typeface="Nunito"/>
              <a:buChar char="●"/>
            </a:pPr>
            <a:r>
              <a:rPr b="1" lang="en" sz="1350">
                <a:solidFill>
                  <a:srgbClr val="273239"/>
                </a:solidFill>
                <a:highlight>
                  <a:srgbClr val="FFFFFF"/>
                </a:highlight>
                <a:latin typeface="Nunito"/>
                <a:ea typeface="Nunito"/>
                <a:cs typeface="Nunito"/>
                <a:sym typeface="Nunito"/>
              </a:rPr>
              <a:t>Platform independent:</a:t>
            </a:r>
            <a:r>
              <a:rPr lang="en" sz="1350">
                <a:solidFill>
                  <a:srgbClr val="273239"/>
                </a:solidFill>
                <a:highlight>
                  <a:srgbClr val="FFFFFF"/>
                </a:highlight>
                <a:latin typeface="Nunito"/>
                <a:ea typeface="Nunito"/>
                <a:cs typeface="Nunito"/>
                <a:sym typeface="Nunito"/>
              </a:rPr>
              <a:t> SOA allows making a complex application by combining services picked from different sources, independent of the platform.</a:t>
            </a:r>
            <a:endParaRPr sz="1350">
              <a:solidFill>
                <a:srgbClr val="273239"/>
              </a:solidFill>
              <a:highlight>
                <a:srgbClr val="FFFFFF"/>
              </a:highlight>
              <a:latin typeface="Nunito"/>
              <a:ea typeface="Nunito"/>
              <a:cs typeface="Nunito"/>
              <a:sym typeface="Nunito"/>
            </a:endParaRPr>
          </a:p>
          <a:p>
            <a:pPr indent="-314325" lvl="0" marL="457200" rtl="0" algn="l">
              <a:lnSpc>
                <a:spcPct val="158000"/>
              </a:lnSpc>
              <a:spcBef>
                <a:spcPts val="0"/>
              </a:spcBef>
              <a:spcAft>
                <a:spcPts val="0"/>
              </a:spcAft>
              <a:buClr>
                <a:srgbClr val="273239"/>
              </a:buClr>
              <a:buSzPts val="1350"/>
              <a:buFont typeface="Nunito"/>
              <a:buChar char="●"/>
            </a:pPr>
            <a:r>
              <a:rPr b="1" lang="en" sz="1350">
                <a:solidFill>
                  <a:srgbClr val="273239"/>
                </a:solidFill>
                <a:highlight>
                  <a:srgbClr val="FFFFFF"/>
                </a:highlight>
                <a:latin typeface="Nunito"/>
                <a:ea typeface="Nunito"/>
                <a:cs typeface="Nunito"/>
                <a:sym typeface="Nunito"/>
              </a:rPr>
              <a:t>Availability:</a:t>
            </a:r>
            <a:r>
              <a:rPr lang="en" sz="1350">
                <a:solidFill>
                  <a:srgbClr val="273239"/>
                </a:solidFill>
                <a:highlight>
                  <a:srgbClr val="FFFFFF"/>
                </a:highlight>
                <a:latin typeface="Nunito"/>
                <a:ea typeface="Nunito"/>
                <a:cs typeface="Nunito"/>
                <a:sym typeface="Nunito"/>
              </a:rPr>
              <a:t> SOA facilities are easily available to anyone on request.</a:t>
            </a:r>
            <a:endParaRPr sz="1350">
              <a:solidFill>
                <a:srgbClr val="273239"/>
              </a:solidFill>
              <a:highlight>
                <a:srgbClr val="FFFFFF"/>
              </a:highlight>
              <a:latin typeface="Nunito"/>
              <a:ea typeface="Nunito"/>
              <a:cs typeface="Nunito"/>
              <a:sym typeface="Nunito"/>
            </a:endParaRPr>
          </a:p>
          <a:p>
            <a:pPr indent="-314325" lvl="0" marL="457200" rtl="0" algn="l">
              <a:lnSpc>
                <a:spcPct val="158000"/>
              </a:lnSpc>
              <a:spcBef>
                <a:spcPts val="0"/>
              </a:spcBef>
              <a:spcAft>
                <a:spcPts val="0"/>
              </a:spcAft>
              <a:buClr>
                <a:srgbClr val="273239"/>
              </a:buClr>
              <a:buSzPts val="1350"/>
              <a:buFont typeface="Nunito"/>
              <a:buChar char="●"/>
            </a:pPr>
            <a:r>
              <a:rPr b="1" lang="en" sz="1350">
                <a:solidFill>
                  <a:srgbClr val="273239"/>
                </a:solidFill>
                <a:highlight>
                  <a:srgbClr val="FFFFFF"/>
                </a:highlight>
                <a:latin typeface="Nunito"/>
                <a:ea typeface="Nunito"/>
                <a:cs typeface="Nunito"/>
                <a:sym typeface="Nunito"/>
              </a:rPr>
              <a:t>Reliability:</a:t>
            </a:r>
            <a:r>
              <a:rPr lang="en" sz="1350">
                <a:solidFill>
                  <a:srgbClr val="273239"/>
                </a:solidFill>
                <a:highlight>
                  <a:srgbClr val="FFFFFF"/>
                </a:highlight>
                <a:latin typeface="Nunito"/>
                <a:ea typeface="Nunito"/>
                <a:cs typeface="Nunito"/>
                <a:sym typeface="Nunito"/>
              </a:rPr>
              <a:t> SOA applications are more reliable because it is easy to debug small services rather than huge codes</a:t>
            </a:r>
            <a:endParaRPr sz="1350">
              <a:solidFill>
                <a:srgbClr val="273239"/>
              </a:solidFill>
              <a:highlight>
                <a:srgbClr val="FFFFFF"/>
              </a:highlight>
              <a:latin typeface="Nunito"/>
              <a:ea typeface="Nunito"/>
              <a:cs typeface="Nunito"/>
              <a:sym typeface="Nunito"/>
            </a:endParaRPr>
          </a:p>
          <a:p>
            <a:pPr indent="-314325" lvl="0" marL="457200" rtl="0" algn="l">
              <a:lnSpc>
                <a:spcPct val="158000"/>
              </a:lnSpc>
              <a:spcBef>
                <a:spcPts val="0"/>
              </a:spcBef>
              <a:spcAft>
                <a:spcPts val="0"/>
              </a:spcAft>
              <a:buClr>
                <a:srgbClr val="273239"/>
              </a:buClr>
              <a:buSzPts val="1350"/>
              <a:buFont typeface="Nunito"/>
              <a:buChar char="●"/>
            </a:pPr>
            <a:r>
              <a:rPr b="1" lang="en" sz="1350">
                <a:solidFill>
                  <a:srgbClr val="273239"/>
                </a:solidFill>
                <a:highlight>
                  <a:srgbClr val="FFFFFF"/>
                </a:highlight>
                <a:latin typeface="Nunito"/>
                <a:ea typeface="Nunito"/>
                <a:cs typeface="Nunito"/>
                <a:sym typeface="Nunito"/>
              </a:rPr>
              <a:t>Scalability: </a:t>
            </a:r>
            <a:r>
              <a:rPr lang="en" sz="1350">
                <a:solidFill>
                  <a:srgbClr val="273239"/>
                </a:solidFill>
                <a:highlight>
                  <a:srgbClr val="FFFFFF"/>
                </a:highlight>
                <a:latin typeface="Nunito"/>
                <a:ea typeface="Nunito"/>
                <a:cs typeface="Nunito"/>
                <a:sym typeface="Nunito"/>
              </a:rPr>
              <a:t>Services can run on different servers within an environment, this increases scalability</a:t>
            </a:r>
            <a:endParaRPr b="1" sz="1350">
              <a:solidFill>
                <a:srgbClr val="001D35"/>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