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9" r:id="rId3"/>
    <p:sldId id="259" r:id="rId4"/>
    <p:sldId id="287" r:id="rId5"/>
    <p:sldId id="260" r:id="rId6"/>
    <p:sldId id="261" r:id="rId7"/>
    <p:sldId id="288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0F78-6248-BA3F-BD79-0F54E19C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0A3BD-1934-DC71-86F8-A970C8BE5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8C44-DB17-11E5-4A95-0D75BB7F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4760-3E2D-9DBF-2D1A-2B807C1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0E81-5E68-B159-B1C1-6CD55152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CBDF-E39B-DCF5-4DEE-D762174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BF81-3D61-44A6-AB92-5D0A0C1B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CEA1-E515-C7A6-0336-4EA64F73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3C58F-2214-014C-E474-4FDFC9AF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116F-D08B-96B7-1D45-6B7DA072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2B7E0-734E-34DF-09AB-DC614CB05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7FB48-0D5D-36B8-0558-B2237FDB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E38D-1EBB-69CF-3D2B-BFD29AE2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19ED-283A-7DB1-DE21-A5265FF7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A2C-F3F3-9823-920C-6016D2EF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DC22-FD18-AC46-77E6-73D1DA13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A232-58E9-C4D6-C59E-967F80D3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15E2-78BE-543B-9D30-457B3D8C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BF48-0AEC-5FF4-A3A8-0252EA43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DE17-4959-7D1B-47A2-115870B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BDAE-EE4B-44D3-5AC5-C3B5E7B8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35FA2-BE84-13EE-5416-81B4E76B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045-3F6F-2C58-88F7-2F341C8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08A3-2C63-6CC8-2542-490DA6FD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894B-2941-2528-71E9-1DFD0E1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766-1599-FCE8-6FF6-6877C24E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63F0-6416-1CA7-3837-9E85324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8DAEC-6FA4-0E77-5B21-3275C9FDC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2020B-ED65-4ABB-E973-2A64571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B296-7317-29A9-B5A2-437B5BA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E2EE-B6A2-1CF6-66F8-5FBEED2C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88D-FD2D-6DAF-A1F3-46327543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CE5B-697E-25C5-D9B3-28BDB952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5FEEE-D05E-6E77-45DA-FC80D7AE1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503A5-6436-15BE-27E6-C80C445FC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C3278-F721-C267-4863-72BF77192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2ACF8-EEE5-264D-D16D-C1A7B27F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F662E-32FE-475D-0E3A-A313DF78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C6976-2C5B-B0F7-8DD2-202531F2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C198-9A64-311E-D9F9-474906D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779B8-37E4-1D7A-1975-A9D75D0B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F8841-09D4-CA30-126F-FD095DF9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0A979-1D4A-8C8F-526A-9D37994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E6868-B064-3E76-771A-0989D28D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66A20-C1FC-183D-C39D-3DCA52E7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38B4-E7EF-5A3F-2FD9-A09B9FDE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8C94-338E-370D-8EC5-8C9F4A1E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E4D1-92FE-1E08-8E2B-6038D2605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CE4C-18EA-12E2-EB89-BF1CF525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1914-4906-3B80-D605-620A843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14397-0201-B742-8FBA-DC04E54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4194-0702-2C13-D868-DF793DF7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E5EB-435F-4395-E27E-FEE7FDF4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5EFB3-5CBE-1273-A551-96610392C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F18F8-D058-20CF-F063-6FC24302A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818A-1E6B-DA84-9653-785E0862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B84F-ECCC-8486-E52D-7013C4AF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F1A83-DB4C-F1BE-6609-65F0753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E5B87-3BEF-93AE-8464-C4424318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5A88-7A47-E162-0C34-79E95CC5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DAC5-8AF2-B82F-D32A-5052B0DB0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72A6-63C9-4055-8E0E-CD55CC6B2E6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05E5-9243-262B-E6B4-0D02903FA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0ED4-99A5-C4EA-4655-3CA090E37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816D-C26E-482F-9BBF-69CED2DD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xample.com/login?sessionid=123456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2824-F21B-7F5A-13B0-209E9201D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8" y="852948"/>
            <a:ext cx="10376426" cy="23007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Best Practices for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7C93F-E7C5-F228-EAFF-8B9B07BC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5252" y="3451122"/>
            <a:ext cx="7259601" cy="28415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										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Babita khatri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Laxman Malla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Niraj Adhikari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Srishti Sharma  </a:t>
            </a:r>
          </a:p>
        </p:txBody>
      </p:sp>
    </p:spTree>
    <p:extLst>
      <p:ext uri="{BB962C8B-B14F-4D97-AF65-F5344CB8AC3E}">
        <p14:creationId xmlns:p14="http://schemas.microsoft.com/office/powerpoint/2010/main" val="218061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12E2A-A5D8-6B51-8076-35493E52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842E-E73C-F07A-82AD-5D84CA97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D7850-5FB1-0595-7A10-97627BD6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Let's go through the key parts: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Multi-Factor Authentication (MFA)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MFA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means using more than one method to confirm a user's identity.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Why to use MFA?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 password is stolen, the attacker still can’t log in without the second factor.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Common MFA methods: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Something we know (password)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Something we have (OTP, mobile app)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Something we are (fingerprint, face)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Best Practice: Use MFA for admin logins and important accounts.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entering our password, we also receive a code on our phone.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3EAA85-C481-23A4-DA5C-918624E033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1022555"/>
            <a:ext cx="5086350" cy="5019624"/>
          </a:xfrm>
        </p:spPr>
      </p:pic>
    </p:spTree>
    <p:extLst>
      <p:ext uri="{BB962C8B-B14F-4D97-AF65-F5344CB8AC3E}">
        <p14:creationId xmlns:p14="http://schemas.microsoft.com/office/powerpoint/2010/main" val="58214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9D690-83B9-BB26-2EFC-B955E05C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6DA247-9499-255C-C25C-7B7D7F89BC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505" y="757750"/>
            <a:ext cx="6033727" cy="57963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55DAB-5D9D-A0EC-B613-445E4A5B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AF3E-8909-7CB4-CE72-0C2358E4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b="1" dirty="0"/>
              <a:t>2.Role-Based Access Control (RBAC) </a:t>
            </a:r>
            <a:br>
              <a:rPr lang="en-US" altLang="en-US" sz="1600" b="1" dirty="0"/>
            </a:br>
            <a:r>
              <a:rPr lang="en-US" altLang="en-US" sz="1600" dirty="0"/>
              <a:t>Role-Based Access Control (RBAC) is a way to give users access based on their job roles.</a:t>
            </a:r>
          </a:p>
          <a:p>
            <a:r>
              <a:rPr lang="en-US" altLang="en-US" sz="1600" dirty="0"/>
              <a:t>Instead of giving permissions one by one, users are grouped by role (like admin, HR, or employee), and each role has set permissions.</a:t>
            </a:r>
          </a:p>
          <a:p>
            <a:r>
              <a:rPr lang="en-US" altLang="en-US" sz="1800" b="1" dirty="0"/>
              <a:t>Key Points:</a:t>
            </a:r>
          </a:p>
          <a:p>
            <a:pPr>
              <a:buAutoNum type="arabicPeriod"/>
            </a:pPr>
            <a:r>
              <a:rPr lang="en-US" altLang="en-US" sz="1600" dirty="0"/>
              <a:t>Users are assigned roles (like</a:t>
            </a:r>
            <a:r>
              <a:rPr lang="en-US" altLang="en-US" sz="1600" b="1" dirty="0"/>
              <a:t> admin, editor, viewer</a:t>
            </a:r>
            <a:r>
              <a:rPr lang="en-US" altLang="en-US" sz="1600" dirty="0"/>
              <a:t>).</a:t>
            </a:r>
          </a:p>
          <a:p>
            <a:pPr>
              <a:buAutoNum type="arabicPeriod"/>
            </a:pPr>
            <a:r>
              <a:rPr lang="en-US" altLang="en-US" sz="1600" dirty="0"/>
              <a:t>Roles have permissions (like</a:t>
            </a:r>
            <a:r>
              <a:rPr lang="en-US" altLang="en-US" sz="1600" b="1" dirty="0"/>
              <a:t> read, write, delete</a:t>
            </a:r>
            <a:r>
              <a:rPr lang="en-US" altLang="en-US" sz="1600" dirty="0"/>
              <a:t>).</a:t>
            </a:r>
          </a:p>
          <a:p>
            <a:pPr>
              <a:buAutoNum type="arabicPeriod"/>
            </a:pPr>
            <a:r>
              <a:rPr lang="en-US" altLang="en-US" sz="1600" dirty="0"/>
              <a:t>Users get permissions through their assigned roles.</a:t>
            </a:r>
          </a:p>
          <a:p>
            <a:pPr>
              <a:buAutoNum type="arabicPeriod"/>
            </a:pPr>
            <a:r>
              <a:rPr lang="en-US" altLang="en-US" sz="1600" dirty="0"/>
              <a:t>It’s easier to manage access for groups instead of individuals.</a:t>
            </a:r>
          </a:p>
          <a:p>
            <a:pPr>
              <a:buAutoNum type="arabicPeriod"/>
            </a:pPr>
            <a:r>
              <a:rPr lang="en-US" altLang="en-US" sz="1600" dirty="0"/>
              <a:t>Helps improve security and control in a system.</a:t>
            </a:r>
          </a:p>
          <a:p>
            <a:endParaRPr lang="en-US" altLang="en-US" sz="1600" dirty="0"/>
          </a:p>
          <a:p>
            <a:r>
              <a:rPr lang="en-US" altLang="en-US" sz="1600" b="1" dirty="0"/>
              <a:t>Example</a:t>
            </a:r>
          </a:p>
          <a:p>
            <a:r>
              <a:rPr lang="en-US" altLang="en-US" sz="1600" b="1" dirty="0"/>
              <a:t>Admin</a:t>
            </a:r>
            <a:r>
              <a:rPr lang="en-US" altLang="en-US" sz="1600" dirty="0"/>
              <a:t>: can add or remove users</a:t>
            </a:r>
          </a:p>
          <a:p>
            <a:r>
              <a:rPr lang="en-US" altLang="en-US" sz="1600" b="1" dirty="0"/>
              <a:t>Editor</a:t>
            </a:r>
            <a:r>
              <a:rPr lang="en-US" altLang="en-US" sz="1600" dirty="0"/>
              <a:t>: can edit content</a:t>
            </a:r>
          </a:p>
          <a:p>
            <a:r>
              <a:rPr lang="en-US" altLang="en-US" sz="1600" b="1" dirty="0"/>
              <a:t>Viewer</a:t>
            </a:r>
            <a:r>
              <a:rPr lang="en-US" altLang="en-US" sz="1600" dirty="0"/>
              <a:t>: can only view content</a:t>
            </a:r>
          </a:p>
          <a:p>
            <a:endParaRPr lang="en-US" altLang="en-US" sz="1600" dirty="0"/>
          </a:p>
          <a:p>
            <a:r>
              <a:rPr lang="en-US" altLang="en-US" sz="1600" b="1" dirty="0"/>
              <a:t>RBAC</a:t>
            </a:r>
            <a:r>
              <a:rPr lang="en-US" altLang="en-US" sz="1600" dirty="0"/>
              <a:t> ensures that people only do what they’re allowed to do based on their role.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8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6571E-A058-3B64-6450-72D8A9FD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0442-4E2A-0C3C-221A-DF225C24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E2644-37D2-0496-FBB4-B7C65A91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900" b="1" dirty="0"/>
              <a:t>3</a:t>
            </a:r>
            <a:r>
              <a:rPr lang="en-US" altLang="en-US" sz="2100" b="1" dirty="0"/>
              <a:t>.Secure Session Handling</a:t>
            </a:r>
            <a:br>
              <a:rPr lang="en-US" altLang="en-US" sz="1600" b="1" dirty="0"/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session handling is essential for protecting user privacy and data integrity in web applications. After a user logs into a website, the system needs a way to remember them as they browse different pages. This is done using a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usually stores a unique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cookie.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Handling Means: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random, and unpredictable session IDs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attackers can’t guess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important cookie flags: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running in the browser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access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cookie, reducing the risk of theft through XSS(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scripting) attacks.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cookie is sent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over HTTPS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keeping it safe from being intercepted on unsecured networks.</a:t>
            </a:r>
          </a:p>
          <a:p>
            <a:pPr marL="457200" lvl="1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inactive sessions (e.g., log the user out automatically after 15 minutes of inactivity).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destroy the session on logout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old session ID cannot be reused.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A7828-DA91-2052-71A3-144A433B30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29032"/>
            <a:ext cx="5518355" cy="4509583"/>
          </a:xfrm>
        </p:spPr>
      </p:pic>
    </p:spTree>
    <p:extLst>
      <p:ext uri="{BB962C8B-B14F-4D97-AF65-F5344CB8AC3E}">
        <p14:creationId xmlns:p14="http://schemas.microsoft.com/office/powerpoint/2010/main" val="137269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EE91-43D8-7F05-686C-4129412A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7E49-94C1-63B0-6FE2-4A8EA10E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154F-37F1-099B-074B-66AF1B08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dirty="0"/>
              <a:t>4. </a:t>
            </a:r>
            <a:r>
              <a:rPr lang="en-US" altLang="en-US" sz="2100" b="1" dirty="0"/>
              <a:t>Session Fixation and Hijacking Prevention</a:t>
            </a:r>
            <a:br>
              <a:rPr lang="en-US" altLang="en-US" sz="2100" b="1" dirty="0"/>
            </a:br>
            <a:br>
              <a:rPr lang="en-US" altLang="en-US" sz="1600" b="1" dirty="0"/>
            </a:b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Fixation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tricks the user into using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session ID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once the user logs in, the attacker can hijack the session.</a:t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sends the victim a link like: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https://example.com/login?sessionid=123456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website accepts that session ID, once the victim logs in, the attacker can use the same ID to access the account.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Tips: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new session ID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 successful login.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any session IDs coming from URLs or untrusted sources.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cookie settings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HttpOnly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Secure) to prevent manual tampering.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F920E9-E146-DA40-84D0-E949DF586C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9428"/>
            <a:ext cx="5722272" cy="5387410"/>
          </a:xfrm>
        </p:spPr>
      </p:pic>
    </p:spTree>
    <p:extLst>
      <p:ext uri="{BB962C8B-B14F-4D97-AF65-F5344CB8AC3E}">
        <p14:creationId xmlns:p14="http://schemas.microsoft.com/office/powerpoint/2010/main" val="121290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8733-42E5-D634-279F-A2586F5E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BC6C-F35E-2F4B-EB14-72418125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9E570-3B0C-1624-8BC4-A9E450FE3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dirty="0"/>
              <a:t>4. </a:t>
            </a:r>
            <a:r>
              <a:rPr lang="en-US" altLang="en-US" sz="2100" b="1" dirty="0"/>
              <a:t>Session Fixation and Hijacking Prevention</a:t>
            </a:r>
            <a:br>
              <a:rPr lang="en-US" altLang="en-US" sz="2100" b="1" dirty="0"/>
            </a:br>
            <a:br>
              <a:rPr lang="en-US" altLang="en-US" sz="1600" b="1" dirty="0"/>
            </a:b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steals an active session 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through:</a:t>
            </a:r>
          </a:p>
          <a:p>
            <a:pPr marL="457200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Sniffing unencrypted traffic (on public Wi-Fi)</a:t>
            </a:r>
          </a:p>
          <a:p>
            <a:pPr marL="457200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XSS vulnerabilities to read cookies</a:t>
            </a:r>
          </a:p>
          <a:p>
            <a:pPr marL="457200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malware to grab session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stolen, the attacker can impersonate the user.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Tips: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everywhere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for login and sensitive actions.</a:t>
            </a:r>
          </a:p>
          <a:p>
            <a:pPr marL="914400" lvl="1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checks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fingerprinting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changes in the session environment.</a:t>
            </a:r>
          </a:p>
          <a:p>
            <a:pPr marL="914400" lvl="1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session IDs regularly (e.g., after login or privilege changes).</a:t>
            </a:r>
          </a:p>
          <a:p>
            <a:pPr marL="914400" lvl="1" indent="-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session behavior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logins from different locations.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6F81C-39FC-A03C-1A11-4C26FF9EAB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6" y="1081549"/>
            <a:ext cx="5294663" cy="5039289"/>
          </a:xfrm>
        </p:spPr>
      </p:pic>
    </p:spTree>
    <p:extLst>
      <p:ext uri="{BB962C8B-B14F-4D97-AF65-F5344CB8AC3E}">
        <p14:creationId xmlns:p14="http://schemas.microsoft.com/office/powerpoint/2010/main" val="383607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867E-C87B-B38E-84F5-E2971DE8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8106-3029-D979-0DB9-2DF6B8C0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DC7B-94E0-FDB9-391B-16D422C0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Fixation and Hijacking Prevention</a:t>
            </a:r>
            <a:b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</a:t>
            </a:r>
            <a:b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ID card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Fixation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gives fake ID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steals real ID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ID random, hidden, replaced after login.</a:t>
            </a:r>
          </a:p>
        </p:txBody>
      </p:sp>
    </p:spTree>
    <p:extLst>
      <p:ext uri="{BB962C8B-B14F-4D97-AF65-F5344CB8AC3E}">
        <p14:creationId xmlns:p14="http://schemas.microsoft.com/office/powerpoint/2010/main" val="366634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2FE80-C5F5-7147-7604-FB648C61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2927-B877-02A8-186B-00F933F3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C2E86-0D0F-42EC-055F-2C64E9EA7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3" y="757750"/>
            <a:ext cx="6145161" cy="5950767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Logging</a:t>
            </a:r>
            <a:br>
              <a:rPr lang="en-US" altLang="en-US" sz="2100" b="1" dirty="0"/>
            </a:br>
            <a:br>
              <a:rPr lang="en-US" altLang="en-US" sz="1600" b="1" dirty="0"/>
            </a:b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showing safe and user-friendly messages when something goes wrong, without revealing technical details to the user. Instead of showing a technical error (which can confuse users or help hackers), we show a friendly, simple message like “Something went wrong.”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use error messages to discover system vulnerabilities.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get confused by technical terms.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generic error messages to users (e.g., "Something went wrong. Please try again.").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details like SQL errors or file paths.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try-catch blocks in your backend to handle exceptions    properly.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showing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line 45 in LoginService.java” we can show “Unexpected error occurred. Please try again”.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ndroid: Error handling in Clean Architecture | by Duy Pham | ProAndroidDev">
            <a:extLst>
              <a:ext uri="{FF2B5EF4-FFF2-40B4-BE49-F238E27FC236}">
                <a16:creationId xmlns:a16="http://schemas.microsoft.com/office/drawing/2014/main" id="{AF097963-9CAE-4F1C-1DCE-2657B4B2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35" y="1415845"/>
            <a:ext cx="4534291" cy="30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B2DF-4ABE-73C1-8E83-9C7A29FC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433D3A-9CCD-B295-8D74-FB450857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36" y="813137"/>
            <a:ext cx="5630061" cy="5287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B37A5-C01B-E8ED-E783-A97A934E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6ABC-3CE7-059A-EEC4-D1124B1C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3" y="757750"/>
            <a:ext cx="6145161" cy="5950767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Logging</a:t>
            </a:r>
            <a:br>
              <a:rPr lang="en-US" altLang="en-US" sz="2100" b="1" dirty="0"/>
            </a:br>
            <a:br>
              <a:rPr lang="en-US" altLang="en-US" sz="1600" b="1" dirty="0"/>
            </a:br>
            <a:r>
              <a:rPr lang="en-US" alt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recording important activities and errors inside the system for future review by developers or admins. It’s like our system keeping a diary of important events like logins, errors, suspicious activity, etc.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logs are only for admins or developers, so they can track issues or attacks, and fix problems later.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suspicious activities (like multiple failed login attempts).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easier to fix bugs and security issues.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log?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login attempts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tries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errors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attempts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always protect logs from unauthorized access, as they may contain sensitive info.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C105-A348-54DC-60FD-0D96180D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166-3ADC-F2C0-874C-894C8081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7C2E-4E39-F4AB-81DA-18E61785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3" y="757750"/>
            <a:ext cx="6145161" cy="595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Uploads</a:t>
            </a:r>
            <a:br>
              <a:rPr lang="en-US" altLang="en-US" sz="2100" b="1" dirty="0"/>
            </a:br>
            <a:br>
              <a:rPr lang="en-US" altLang="en-US" sz="1600" b="1" dirty="0"/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upload is the safe handling of files sent by users to ensure they do not contain harmful content or cause system damage.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may upload dangerous files (e.g., scripts or viruses).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files or unsafe formats can crash or hack the system.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risk?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Letting users upload files can be dangerous if: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files are uploaded like 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.exe, or scripts.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run code on our server; .exe can be a virus or malware; 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scripts can steal our data or hijack sessions)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 files are uploaded to crash the server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executed instead of just stored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1457D13C-C159-EBC5-6FD9-088A5AED44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4" y="757750"/>
            <a:ext cx="5096286" cy="4415243"/>
          </a:xfrm>
        </p:spPr>
      </p:pic>
    </p:spTree>
    <p:extLst>
      <p:ext uri="{BB962C8B-B14F-4D97-AF65-F5344CB8AC3E}">
        <p14:creationId xmlns:p14="http://schemas.microsoft.com/office/powerpoint/2010/main" val="166540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56B7B-4A99-0F79-5B12-6C3F18FCE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8233-812D-16BF-4F92-DC1DB87F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3EDA-2298-9BC3-BE84-A51E2BB64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3" y="757750"/>
            <a:ext cx="6145161" cy="5950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Uploads</a:t>
            </a:r>
            <a:br>
              <a:rPr lang="en-US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100" b="1" dirty="0"/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Secure File Uploads: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Allow only specific file types: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.jpg, .pdf, .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Rename uploaded files: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 keeping the original name (it might contain scripts).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Scan files (optional):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 antivirus or malware scanners.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file size: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a max size limit (e.g., 5MB).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files in a safe location: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Outside of the public folder to prevent direct access.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Check file content type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Don’t trust just the extension; check the MIME type too.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Example: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user uploads report.pdf, but the attacker renames a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as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report.pdf.php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not validated properly, the server may execute the script and expose our system.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uploads are critical for forms,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resumes, images, and document-based systems.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3AF7D815-4E16-4392-AA5C-10898521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5" y="1416512"/>
            <a:ext cx="4569055" cy="4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DB89-6272-956C-B141-A56FA3827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082-5BC1-C436-DABF-EA0DBC24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Security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8C67-262B-D916-E436-EBA040C9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692049"/>
            <a:ext cx="5722272" cy="6165951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development, security means protecting the website and its users from attacks, data loss, or unauthorized access. It’s a must have, not an extra feature.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security is important: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enter personal or sensitive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can steal, change, or misuse this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mistake in code can lead to big security problems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 web threats: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(XSS)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authentication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these security threats, developers follow some security best practices, like: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and output encoding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and encryption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will focus on the first two major practices:</a:t>
            </a:r>
          </a:p>
        </p:txBody>
      </p:sp>
      <p:pic>
        <p:nvPicPr>
          <p:cNvPr id="4098" name="Picture 2" descr="10 Common Website Vulnerabilities: Security Tips | Toptal®">
            <a:extLst>
              <a:ext uri="{FF2B5EF4-FFF2-40B4-BE49-F238E27FC236}">
                <a16:creationId xmlns:a16="http://schemas.microsoft.com/office/drawing/2014/main" id="{D762C11D-360D-A3D1-54E2-974F61E0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56" y="757751"/>
            <a:ext cx="6194424" cy="599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7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695D-013D-8B05-108F-CFFA0516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EC0F-078F-CEEC-0BE3-870EB3B8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21" y="932669"/>
            <a:ext cx="9603275" cy="5572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7DE57C-FF43-70A7-708D-D79501E91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2921" y="1688429"/>
            <a:ext cx="10154267" cy="373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security is not optional; it's essential for protecting users, data, and business integrity. By following proven best practices, developers can significantly reduce the risk of attacks and create safer applications.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&amp; Output Encoding: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 malicious data entry and code injection.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Authorization: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only verified users get appropriate access (use MFA and RBAC).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Session Management: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 sessions from fixation and hijacking.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Logging: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revealing sensitive system info and track abnormal activities.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File Uploads: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harmful or oversized files and validate all uploads thoroughly.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these practices form a strong security foundation that protects your application from common threats and builds user trust.</a:t>
            </a:r>
          </a:p>
        </p:txBody>
      </p:sp>
    </p:spTree>
    <p:extLst>
      <p:ext uri="{BB962C8B-B14F-4D97-AF65-F5344CB8AC3E}">
        <p14:creationId xmlns:p14="http://schemas.microsoft.com/office/powerpoint/2010/main" val="9982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4BEF-4369-73C8-DB8C-9F09AA4C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siest Way to Create Interactive Form Fields that Check User Input">
            <a:extLst>
              <a:ext uri="{FF2B5EF4-FFF2-40B4-BE49-F238E27FC236}">
                <a16:creationId xmlns:a16="http://schemas.microsoft.com/office/drawing/2014/main" id="{AC93B2A7-8153-6092-EF0C-7DB4D4C2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29" y="1524000"/>
            <a:ext cx="5093109" cy="41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60290-21A5-0435-6741-BAEF53ED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8257"/>
            <a:ext cx="9603275" cy="5067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557B7A-97D9-E876-7D3B-BC67C1B66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391678"/>
            <a:ext cx="10154267" cy="469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in Python means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user 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it to a database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it in calculations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it to other systems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It's Needed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security risks: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SQL Injection, Code Injection, etc.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sure data is in the correct format: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must be only letters</a:t>
            </a:r>
          </a:p>
          <a:p>
            <a:pPr marL="800100" lvl="1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must follow proper format</a:t>
            </a:r>
          </a:p>
          <a:p>
            <a:pPr marL="800100" lvl="1" indent="-3429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must be a number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stop your program from crashing: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someone enters text where numbers are expected, it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handled.</a:t>
            </a: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4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F484A-9D1A-A894-430D-D4CA4E96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tiate between client side validation and server side validation">
            <a:extLst>
              <a:ext uri="{FF2B5EF4-FFF2-40B4-BE49-F238E27FC236}">
                <a16:creationId xmlns:a16="http://schemas.microsoft.com/office/drawing/2014/main" id="{4FF2AAB1-5FC5-5CD6-B94D-2C01BA8D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6" y="2276475"/>
            <a:ext cx="46291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5DC82-02BD-40BD-CEA3-0F4D45E5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8257"/>
            <a:ext cx="9603275" cy="5067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C9E351-1BEC-1D7E-C2BD-88FE461FC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314028"/>
            <a:ext cx="10154267" cy="398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 (Optional in Python web apps)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done in HTML/JavaScript for quick feedback.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(e.g., Flask, Django) still needs server-side validation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(on the backend using PHP, Java, etc.)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secure, always required.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 should be a number between 1–100.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Email should match an email format.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A183-29FA-5343-E598-0B73E8F8C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32F251-FAA2-1A3B-2D11-6081F5DA6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3256" y="533637"/>
            <a:ext cx="10154267" cy="421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Input Validation in Python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All User Input as Untrusted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assume user input is safe. Validate everything—whether it's from a web form, command line, file, or API.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Format, Length, and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input matches the expected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within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limits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follows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Regular Expressions for Complex Formats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python re module to validate patterns like email, phone number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Clear Input Constraints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input length (e.g., max 20 characters)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characters (e.g., allow only letters)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optional inputs unless necessary</a:t>
            </a:r>
          </a:p>
        </p:txBody>
      </p:sp>
    </p:spTree>
    <p:extLst>
      <p:ext uri="{BB962C8B-B14F-4D97-AF65-F5344CB8AC3E}">
        <p14:creationId xmlns:p14="http://schemas.microsoft.com/office/powerpoint/2010/main" val="21605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CD297-6956-03F7-9532-7D45A6D64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40FC-55BF-408B-4889-5D871ECF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3" y="424314"/>
            <a:ext cx="9603275" cy="5572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Encoding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7A814E-5898-1E6D-DFCA-1E05C620D5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057126"/>
            <a:ext cx="10154267" cy="561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encoding is the process of converting special characters in user input into safe equivalents before displaying that input on a webpage or any user interface.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input like &lt;script&gt;, &lt;, &gt;, &amp; is shown as text, not interpreted as code by the browser.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neutralizes any embedded code that could be malicious.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Output Encoding Important?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Cross-Site Scripting (XSS) Attacks: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try to inject scripts or HTML that browsers will run, stealing data or hijacking user sessions.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Data and Privacy: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stops these malicious scripts from executing, safeguarding both users and your website.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Website Integrity: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your web pages safe from unintended behavior caused by injected code.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enters &lt;script&gt;alert(“hi”)&lt;/script&gt;, the website should show it as plain text, not execute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it: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encoding functions like in PHP.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special characters: etc.</a:t>
            </a:r>
          </a:p>
        </p:txBody>
      </p:sp>
    </p:spTree>
    <p:extLst>
      <p:ext uri="{BB962C8B-B14F-4D97-AF65-F5344CB8AC3E}">
        <p14:creationId xmlns:p14="http://schemas.microsoft.com/office/powerpoint/2010/main" val="216193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BAB0-9B56-3424-CA7F-2B6C4D433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787-CE54-A1BF-9B2D-83E4BD0B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3" y="424314"/>
            <a:ext cx="9603275" cy="5572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Encoding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08FC6E-3BD1-739F-04F7-3D14A650C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2753" y="1285751"/>
            <a:ext cx="10278304" cy="185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encode data when displaying untrusted input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output encoding with input validation to strengthen security.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context-aware encoding: encode differently for HTML, URLs, JavaScript contexts.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disabling auto-escaping features in web frameworks unless absolutely necessary.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D4321-1740-2221-30CD-84FAE83F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1" y="3216198"/>
            <a:ext cx="8219767" cy="351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1A2B2D-51C6-592E-DB31-2A5365085C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1022555"/>
            <a:ext cx="5997678" cy="52504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DA65C-75CB-BA95-B93D-7AE811A3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B228-8E96-84F1-6543-4C2B334C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/>
              <a:t>Authentication</a:t>
            </a:r>
            <a:r>
              <a:rPr lang="en-US" altLang="en-US" sz="1600" dirty="0"/>
              <a:t> is the process of verifying the identity of a user, device, or system before giving access to data or services.</a:t>
            </a:r>
          </a:p>
          <a:p>
            <a:r>
              <a:rPr lang="en-US" altLang="en-US" sz="1600" dirty="0"/>
              <a:t>It helps prevent unauthorized access and protects sensitive information.</a:t>
            </a:r>
          </a:p>
          <a:p>
            <a:r>
              <a:rPr lang="en-US" altLang="en-US" sz="1600" dirty="0"/>
              <a:t>Methods include passwords, multi-factor authentication (MFA), biometrics, OTPs, and security tokens.</a:t>
            </a:r>
          </a:p>
          <a:p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When is Secure Authentication Done?</a:t>
            </a:r>
          </a:p>
          <a:p>
            <a:r>
              <a:rPr lang="en-US" altLang="en-US" sz="1600" dirty="0"/>
              <a:t>It is usually done before giving access to any system or service.</a:t>
            </a:r>
          </a:p>
          <a:p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Phases: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1. Identity claim</a:t>
            </a:r>
          </a:p>
          <a:p>
            <a:pPr marL="0" indent="0">
              <a:buNone/>
            </a:pPr>
            <a:r>
              <a:rPr lang="en-US" altLang="en-US" sz="1600" dirty="0"/>
              <a:t>  User enters a username or ID</a:t>
            </a:r>
          </a:p>
          <a:p>
            <a:pPr marL="0" indent="0">
              <a:buNone/>
            </a:pPr>
            <a:r>
              <a:rPr lang="en-US" altLang="en-US" sz="1600" dirty="0"/>
              <a:t>2. Credential submission</a:t>
            </a:r>
          </a:p>
          <a:p>
            <a:pPr marL="0" indent="0">
              <a:buNone/>
            </a:pPr>
            <a:r>
              <a:rPr lang="en-US" altLang="en-US" sz="1600" dirty="0"/>
              <a:t>  User provides a password, OTP, or biometric</a:t>
            </a:r>
          </a:p>
          <a:p>
            <a:pPr marL="0" indent="0">
              <a:buNone/>
            </a:pPr>
            <a:r>
              <a:rPr lang="en-US" altLang="en-US" sz="1600" dirty="0"/>
              <a:t>3.Verification</a:t>
            </a:r>
          </a:p>
          <a:p>
            <a:pPr marL="0" indent="0">
              <a:buNone/>
            </a:pPr>
            <a:r>
              <a:rPr lang="en-US" altLang="en-US" sz="1600" dirty="0"/>
              <a:t>  System checks if the credentials are correct</a:t>
            </a:r>
          </a:p>
          <a:p>
            <a:pPr marL="0" indent="0">
              <a:buNone/>
            </a:pPr>
            <a:r>
              <a:rPr lang="en-US" altLang="en-US" sz="1600" dirty="0"/>
              <a:t>4.Access control</a:t>
            </a:r>
          </a:p>
          <a:p>
            <a:pPr marL="0" indent="0">
              <a:buNone/>
            </a:pPr>
            <a:r>
              <a:rPr lang="en-US" altLang="en-US" sz="1600" dirty="0"/>
              <a:t>  If verified, access is granted; if not, access is denied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0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5B35-EBCA-D13A-2AB5-6160B56D0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2212-D58F-9D89-7CE3-217C4B6D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49482"/>
            <a:ext cx="11005472" cy="608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authorization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30460-F534-DB1B-C565-D35A0FF4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04" y="757750"/>
            <a:ext cx="5722272" cy="595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b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/>
              <a:t>Authorization</a:t>
            </a:r>
            <a:r>
              <a:rPr lang="en-US" altLang="en-US" sz="1600" dirty="0"/>
              <a:t> means giving someone permission to do something.</a:t>
            </a:r>
          </a:p>
          <a:p>
            <a:pPr marL="0" indent="0">
              <a:buNone/>
            </a:pPr>
            <a:r>
              <a:rPr lang="en-US" altLang="en-US" sz="1600" dirty="0"/>
              <a:t>It’s like getting an “okay” from the person in charge before you take an action.</a:t>
            </a:r>
          </a:p>
          <a:p>
            <a:pPr marL="0" indent="0">
              <a:buNone/>
            </a:pPr>
            <a:r>
              <a:rPr lang="en-US" altLang="en-US" sz="1600" dirty="0"/>
              <a:t>For example, you need authorization from a shop owner before putting up your paintings in their store.</a:t>
            </a:r>
          </a:p>
          <a:p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Authorization Process in Points:</a:t>
            </a:r>
            <a:endParaRPr lang="en-US" altLang="en-US" sz="1600" dirty="0"/>
          </a:p>
          <a:p>
            <a:pPr>
              <a:buAutoNum type="arabicPeriod"/>
            </a:pPr>
            <a:r>
              <a:rPr lang="en-US" altLang="en-US" sz="1600" dirty="0"/>
              <a:t>User logs into the system (after authentication).</a:t>
            </a:r>
          </a:p>
          <a:p>
            <a:pPr>
              <a:buAutoNum type="arabicPeriod"/>
            </a:pPr>
            <a:r>
              <a:rPr lang="en-US" altLang="en-US" sz="1600" dirty="0"/>
              <a:t>System checks what the user is allowed to access.</a:t>
            </a:r>
          </a:p>
          <a:p>
            <a:pPr>
              <a:buAutoNum type="arabicPeriod"/>
            </a:pPr>
            <a:r>
              <a:rPr lang="en-US" altLang="en-US" sz="1600" dirty="0"/>
              <a:t>Permissions are matched with the user’s role or level.</a:t>
            </a:r>
          </a:p>
          <a:p>
            <a:pPr>
              <a:buAutoNum type="arabicPeriod"/>
            </a:pPr>
            <a:r>
              <a:rPr lang="en-US" altLang="en-US" sz="1600" dirty="0"/>
              <a:t>Access is granted or denied based on rules.</a:t>
            </a:r>
          </a:p>
          <a:p>
            <a:pPr>
              <a:buAutoNum type="arabicPeriod"/>
            </a:pPr>
            <a:r>
              <a:rPr lang="en-US" altLang="en-US" sz="1600" dirty="0"/>
              <a:t>Only allowed actions or resources can be used by the user.</a:t>
            </a:r>
          </a:p>
          <a:p>
            <a:endParaRPr lang="en-US" altLang="en-US" sz="1600" dirty="0"/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section focuses on protecting a web application by:</a:t>
            </a:r>
          </a:p>
          <a:p>
            <a:pPr marL="171450" indent="-1714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Ensuring only authorized people can access it (authentication), and</a:t>
            </a:r>
          </a:p>
          <a:p>
            <a:pPr marL="171450" indent="-1714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Controlling what each user is allowed to do (authorization).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FC9722-B0B0-894D-7856-DA556570FD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3" y="1101214"/>
            <a:ext cx="5958810" cy="5132438"/>
          </a:xfrm>
        </p:spPr>
      </p:pic>
    </p:spTree>
    <p:extLst>
      <p:ext uri="{BB962C8B-B14F-4D97-AF65-F5344CB8AC3E}">
        <p14:creationId xmlns:p14="http://schemas.microsoft.com/office/powerpoint/2010/main" val="36291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2516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Security Best Practices for Web Development</vt:lpstr>
      <vt:lpstr>Introduction to Web Security</vt:lpstr>
      <vt:lpstr>Input Validation</vt:lpstr>
      <vt:lpstr>Types of Validation</vt:lpstr>
      <vt:lpstr>PowerPoint Presentation</vt:lpstr>
      <vt:lpstr>Output Encoding</vt:lpstr>
      <vt:lpstr>Output Encoding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Secure authentication and authorization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41</cp:revision>
  <dcterms:created xsi:type="dcterms:W3CDTF">2025-07-01T12:43:38Z</dcterms:created>
  <dcterms:modified xsi:type="dcterms:W3CDTF">2025-07-06T02:25:44Z</dcterms:modified>
</cp:coreProperties>
</file>